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7"/>
  </p:notesMasterIdLst>
  <p:sldIdLst>
    <p:sldId id="594" r:id="rId3"/>
    <p:sldId id="338" r:id="rId4"/>
    <p:sldId id="520" r:id="rId5"/>
    <p:sldId id="586" r:id="rId6"/>
    <p:sldId id="499" r:id="rId7"/>
    <p:sldId id="555" r:id="rId8"/>
    <p:sldId id="556" r:id="rId9"/>
    <p:sldId id="557" r:id="rId10"/>
    <p:sldId id="587" r:id="rId11"/>
    <p:sldId id="550" r:id="rId12"/>
    <p:sldId id="558" r:id="rId13"/>
    <p:sldId id="559" r:id="rId14"/>
    <p:sldId id="560" r:id="rId15"/>
    <p:sldId id="561" r:id="rId16"/>
    <p:sldId id="562" r:id="rId17"/>
    <p:sldId id="565" r:id="rId18"/>
    <p:sldId id="563" r:id="rId19"/>
    <p:sldId id="564" r:id="rId20"/>
    <p:sldId id="588" r:id="rId21"/>
    <p:sldId id="551" r:id="rId22"/>
    <p:sldId id="569" r:id="rId23"/>
    <p:sldId id="568" r:id="rId24"/>
    <p:sldId id="589" r:id="rId25"/>
    <p:sldId id="552" r:id="rId26"/>
    <p:sldId id="574" r:id="rId27"/>
    <p:sldId id="575" r:id="rId28"/>
    <p:sldId id="576" r:id="rId29"/>
    <p:sldId id="590" r:id="rId30"/>
    <p:sldId id="553" r:id="rId31"/>
    <p:sldId id="577" r:id="rId32"/>
    <p:sldId id="578" r:id="rId33"/>
    <p:sldId id="579" r:id="rId34"/>
    <p:sldId id="580" r:id="rId35"/>
    <p:sldId id="581" r:id="rId36"/>
    <p:sldId id="582" r:id="rId37"/>
    <p:sldId id="595" r:id="rId38"/>
    <p:sldId id="596" r:id="rId39"/>
    <p:sldId id="591" r:id="rId40"/>
    <p:sldId id="554" r:id="rId41"/>
    <p:sldId id="583" r:id="rId42"/>
    <p:sldId id="585" r:id="rId43"/>
    <p:sldId id="592" r:id="rId44"/>
    <p:sldId id="270" r:id="rId45"/>
    <p:sldId id="264" r:id="rId46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52B"/>
    <a:srgbClr val="3399FF"/>
    <a:srgbClr val="E6E6E6"/>
    <a:srgbClr val="FF8200"/>
    <a:srgbClr val="FFFFFF"/>
    <a:srgbClr val="A6A6A6"/>
    <a:srgbClr val="FFCC00"/>
    <a:srgbClr val="66FF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79638" autoAdjust="0"/>
  </p:normalViewPr>
  <p:slideViewPr>
    <p:cSldViewPr>
      <p:cViewPr varScale="1">
        <p:scale>
          <a:sx n="212" d="100"/>
          <a:sy n="212" d="100"/>
        </p:scale>
        <p:origin x="174" y="31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2021-10-27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69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/>
              <a:t>Rep is the type used to represent a tick, can be integral or floating point type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Period is a compile-time rational constant to represent the tick period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92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ratio&lt;1&gt; is the default tick period, so you can omit it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39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You can compare durations using the normal comparison operators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82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You can perform </a:t>
            </a:r>
            <a:r>
              <a:rPr lang="en-US" dirty="0" err="1"/>
              <a:t>arithmetics</a:t>
            </a:r>
            <a:r>
              <a:rPr lang="en-US" dirty="0"/>
              <a:t> on durations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can be done with the standard arithmetic operators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d5 uses a double to represent a tick as the result of the addition can be non-integral.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count() can be used on a duration to retrieve the number of ticks.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7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Converting from seconds to minutes can result in a non-integral value and so requires you to use a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Std"/>
              </a:rPr>
              <a:t>duration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represented by a floating-point type, otherwise you’ll get a compilation error.</a:t>
            </a:r>
          </a:p>
          <a:p>
            <a:pPr marL="171450" indent="-171450"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You can force the conversion using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duration_cast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&lt;&gt;()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88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exact type of 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abonLTStd-Roman"/>
              </a:rPr>
              <a:t>X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depends on your compiler, but the C++ standard requires it to be a signed integer type of at least the specified size. </a:t>
            </a:r>
          </a:p>
          <a:p>
            <a:pPr marL="171450" indent="-171450"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Last 4 are defined since C++20.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48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36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 represents a duration of 1 hour, 23 minutes, and 45 seconds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36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not compile because converting 90 seconds to minutes results in 1.5 minutes.</a:t>
            </a:r>
          </a:p>
          <a:p>
            <a:pPr marL="171450" indent="-171450"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If you want to do this conversion, you need to use a duration with a floating-point representation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0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61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09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Std"/>
              </a:rPr>
              <a:t>steady_clock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guarantees its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Std"/>
              </a:rPr>
              <a:t>time_point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will never decrease, which is not guaranteed for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Std"/>
              </a:rPr>
              <a:t>system_clock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because the system clock can be adjusted at any time</a:t>
            </a:r>
          </a:p>
          <a:p>
            <a:pPr marL="171450" indent="-171450"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Depending on your platform, the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high_resolution_clock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might be the same as one of the other clocks.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21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localtime</a:t>
            </a:r>
            <a:r>
              <a:rPr lang="en-US" dirty="0"/>
              <a:t>() defined in the &lt;</a:t>
            </a:r>
            <a:r>
              <a:rPr lang="en-US" dirty="0" err="1"/>
              <a:t>ctime</a:t>
            </a:r>
            <a:r>
              <a:rPr lang="en-US" dirty="0"/>
              <a:t>&gt; header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put_time</a:t>
            </a:r>
            <a:r>
              <a:rPr lang="en-US" dirty="0"/>
              <a:t> I/O manipulator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8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Of course you need to make sure that the code you want to benchmark doesn’t finish too quickly, it needs to be measurable.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84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72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Time points support arithmetic operations that make sense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701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16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tpSeconds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represents 42 seconds after the epoch of the steady clock.</a:t>
            </a:r>
          </a:p>
          <a:p>
            <a:pPr marL="0" indent="0">
              <a:buFontTx/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69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implicit conversion can result in a loss of data, then you need an explicit conversion using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Std"/>
              </a:rPr>
              <a:t>time_point_cast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Std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similar to using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Std"/>
              </a:rPr>
              <a:t>duration_cast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Std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endParaRPr lang="en-US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example outputs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Std"/>
              </a:rPr>
              <a:t>42000ms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even though you start from 42,016ms, so you loose precision.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442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399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There are a lot more classes to represent dates, they are not all on this slide.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04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The first one is not really part of the &lt;chrono&gt; library, but is part of the &lt;ratio&gt; library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However, I’ll briefly discuss the &lt;ratio&gt; library because not everyone knows how to use it and we need it for the discussion of durations.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450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52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287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532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171450" indent="-171450">
              <a:buFontTx/>
              <a:buChar char="-"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C++20 added a few new type aliases</a:t>
            </a:r>
          </a:p>
          <a:p>
            <a:pPr marL="171450" indent="-171450">
              <a:buFontTx/>
              <a:buChar char="-"/>
            </a:pP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sys_time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type alias for a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time_point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a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system_clock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a certain duration</a:t>
            </a:r>
          </a:p>
          <a:p>
            <a:pPr marL="171450" indent="-171450"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 additional type aliases are defined to represent a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sys_time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a precision of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one with a precision of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days</a:t>
            </a:r>
          </a:p>
          <a:p>
            <a:pPr marL="171450" indent="-171450">
              <a:buFontTx/>
              <a:buChar char="-"/>
            </a:pPr>
            <a:r>
              <a:rPr lang="en-US" sz="1800" b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These are serial types, they are represented by a </a:t>
            </a:r>
            <a:r>
              <a:rPr lang="en-US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single</a:t>
            </a:r>
            <a:r>
              <a:rPr lang="en-US" sz="1800" b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number, the time since the epoch of the associated clock.</a:t>
            </a:r>
          </a:p>
          <a:p>
            <a:pPr marL="171450" indent="-171450">
              <a:buFontTx/>
              <a:buChar char="-"/>
            </a:pPr>
            <a:r>
              <a:rPr lang="en-US" sz="1800" b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On the other hand you have the field-based types like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year_month_day</a:t>
            </a:r>
            <a:r>
              <a:rPr lang="en-US" sz="1800" b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doing a lot of arithmetic with dates, a serial-based type will often be more performant than a field-based type.</a:t>
            </a:r>
          </a:p>
          <a:p>
            <a:pPr marL="171450" indent="-171450">
              <a:buFontTx/>
              <a:buChar char="-"/>
            </a:pPr>
            <a:endParaRPr lang="en-US" b="1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940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Tx/>
              <a:buChar char="-"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 use the now() member of the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system_clock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 use floor()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truncate the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time_point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a precision of days</a:t>
            </a:r>
          </a:p>
          <a:p>
            <a:pPr marL="171450" indent="-171450">
              <a:buFontTx/>
              <a:buChar char="-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 / June / 22 is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year_month_day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sys_days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used to convert this to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time_point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opposite conversion, converting a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time_point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a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year_month_day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be done with a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year_month_day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constructor. 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021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319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Some arithmetic with dates might give seemingly unexpected results.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 issue here is that we’re working with a </a:t>
            </a:r>
            <a:r>
              <a:rPr lang="en-US" b="1" i="1" dirty="0"/>
              <a:t>serial type</a:t>
            </a:r>
            <a:r>
              <a:rPr lang="en-US" dirty="0"/>
              <a:t>! </a:t>
            </a:r>
            <a:r>
              <a:rPr lang="en-US" dirty="0" err="1"/>
              <a:t>sys_days</a:t>
            </a:r>
            <a:r>
              <a:rPr lang="en-US" dirty="0"/>
              <a:t> is a </a:t>
            </a:r>
            <a:r>
              <a:rPr lang="en-US" dirty="0" err="1"/>
              <a:t>time_point</a:t>
            </a:r>
            <a:r>
              <a:rPr lang="en-US" dirty="0"/>
              <a:t>, which is a </a:t>
            </a:r>
            <a:r>
              <a:rPr lang="en-US" b="1" i="1" dirty="0"/>
              <a:t>serial type</a:t>
            </a:r>
            <a:r>
              <a:rPr lang="en-US" dirty="0"/>
              <a:t>!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 standard mandates that adding 1 year to a </a:t>
            </a:r>
            <a:r>
              <a:rPr lang="en-US" b="1" i="1" dirty="0"/>
              <a:t>serial type</a:t>
            </a:r>
            <a:r>
              <a:rPr lang="en-US" dirty="0"/>
              <a:t> must add 1 </a:t>
            </a:r>
            <a:r>
              <a:rPr lang="en-US" b="1" i="1" dirty="0"/>
              <a:t>average year </a:t>
            </a:r>
            <a:r>
              <a:rPr lang="en-US" b="0" i="1" dirty="0"/>
              <a:t>to </a:t>
            </a:r>
            <a:r>
              <a:rPr lang="en-US" dirty="0"/>
              <a:t>keep into account </a:t>
            </a:r>
            <a:r>
              <a:rPr lang="en-US" b="1" i="1" dirty="0"/>
              <a:t>leap years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b="1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789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/>
              <a:t>You can use field-based types if you don’t want the behavior from the previous slide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Here we define d2 the same as before.</a:t>
            </a:r>
          </a:p>
          <a:p>
            <a:pPr marL="171450" indent="-171450">
              <a:buFontTx/>
              <a:buChar char="-"/>
            </a:pPr>
            <a:endParaRPr lang="en-US" b="0" dirty="0"/>
          </a:p>
          <a:p>
            <a:pPr marL="171450" indent="-171450">
              <a:buFontTx/>
              <a:buChar char="-"/>
            </a:pPr>
            <a:r>
              <a:rPr lang="en-US" b="0" dirty="0"/>
              <a:t>We first truncate d2 to a number of days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Then calculate the remaining number of seconds by subtracting d2_days from d2.</a:t>
            </a:r>
          </a:p>
          <a:p>
            <a:pPr marL="171450" indent="-171450">
              <a:buFontTx/>
              <a:buChar char="-"/>
            </a:pPr>
            <a:endParaRPr lang="en-US" b="0" dirty="0"/>
          </a:p>
          <a:p>
            <a:pPr marL="171450" indent="-171450">
              <a:buFontTx/>
              <a:buChar char="-"/>
            </a:pPr>
            <a:r>
              <a:rPr lang="en-US" b="0" dirty="0"/>
              <a:t>Then we can convert the d2_days serial type to a field-based type.</a:t>
            </a:r>
          </a:p>
          <a:p>
            <a:pPr marL="171450" indent="-171450">
              <a:buFontTx/>
              <a:buChar char="-"/>
            </a:pPr>
            <a:endParaRPr lang="en-US" b="0" dirty="0"/>
          </a:p>
          <a:p>
            <a:pPr marL="171450" indent="-171450">
              <a:buFontTx/>
              <a:buChar char="-"/>
            </a:pPr>
            <a:r>
              <a:rPr lang="en-US" b="0" dirty="0"/>
              <a:t>Then we can easily add 1 year to it using field-based arithmetic.</a:t>
            </a:r>
          </a:p>
          <a:p>
            <a:pPr marL="171450" indent="-171450">
              <a:buFontTx/>
              <a:buChar char="-"/>
            </a:pPr>
            <a:endParaRPr lang="en-US" b="0" dirty="0"/>
          </a:p>
          <a:p>
            <a:pPr marL="171450" indent="-171450">
              <a:buFontTx/>
              <a:buChar char="-"/>
            </a:pPr>
            <a:r>
              <a:rPr lang="en-US" b="0" dirty="0"/>
              <a:t>Then to get the final result, we convert the incremented </a:t>
            </a:r>
            <a:r>
              <a:rPr lang="en-US" b="0" dirty="0" err="1"/>
              <a:t>year_month_day</a:t>
            </a:r>
            <a:r>
              <a:rPr lang="en-US" b="0" dirty="0"/>
              <a:t> back to a </a:t>
            </a:r>
            <a:r>
              <a:rPr lang="en-US" b="0" dirty="0" err="1"/>
              <a:t>sys_days</a:t>
            </a:r>
            <a:r>
              <a:rPr lang="en-US" b="0" dirty="0"/>
              <a:t> and add the remaining seconds.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01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410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5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257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210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976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91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26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It’s all at compile time</a:t>
            </a:r>
          </a:p>
          <a:p>
            <a:pPr marL="171450" indent="-171450">
              <a:buFontTx/>
              <a:buChar char="-"/>
            </a:pPr>
            <a:r>
              <a:rPr lang="en-US" dirty="0"/>
              <a:t>You’re using </a:t>
            </a:r>
            <a:r>
              <a:rPr lang="en-US" b="1" dirty="0"/>
              <a:t>types</a:t>
            </a:r>
            <a:r>
              <a:rPr lang="en-US" dirty="0"/>
              <a:t> and not normal variables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74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these operations are again happening at compile time, so you cannot use the standard arithmetic operators</a:t>
            </a:r>
          </a:p>
          <a:p>
            <a:pPr marL="171450" indent="-171450"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Instead you need to use these special arithmetic templates</a:t>
            </a:r>
          </a:p>
          <a:p>
            <a:pPr marL="171450" indent="-171450">
              <a:buFontTx/>
              <a:buChar char="-"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Similarly, comparisons are also supported, and here also you need to use special comparison templates to perform the operations at compile time.</a:t>
            </a:r>
          </a:p>
          <a:p>
            <a:pPr marL="171450" indent="-171450"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The result of these comparison templates is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bool_constant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and you can retrieve the value using its value member.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56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Optionally, there’s also </a:t>
            </a:r>
            <a:r>
              <a:rPr lang="en-US" dirty="0" err="1"/>
              <a:t>yocto</a:t>
            </a:r>
            <a:r>
              <a:rPr lang="en-US" dirty="0"/>
              <a:t>, </a:t>
            </a:r>
            <a:r>
              <a:rPr lang="en-US" dirty="0" err="1"/>
              <a:t>zepto</a:t>
            </a:r>
            <a:r>
              <a:rPr lang="en-US" dirty="0"/>
              <a:t>, zetta, and </a:t>
            </a:r>
            <a:r>
              <a:rPr lang="en-US" dirty="0" err="1"/>
              <a:t>yotta</a:t>
            </a:r>
            <a:r>
              <a:rPr lang="en-US" dirty="0"/>
              <a:t> if your compiler can represent their numerators and denominators as integral values.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65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39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>
          <a:gsLst>
            <a:gs pos="0">
              <a:schemeClr val="bg1"/>
            </a:gs>
            <a:gs pos="75000">
              <a:schemeClr val="bg1"/>
            </a:gs>
            <a:gs pos="100000">
              <a:srgbClr val="FF820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rgbClr val="FF82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818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 b="1" i="1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lang="en-US" sz="2000" kern="1200" smtClean="0">
                <a:solidFill>
                  <a:srgbClr val="FFFFFF"/>
                </a:solidFill>
                <a:latin typeface="Segoe UI Light" pitchFamily="34" charset="0"/>
                <a:ea typeface="+mn-ea"/>
                <a:cs typeface="+mn-cs"/>
              </a:defRPr>
            </a:lvl1pPr>
            <a:extLst/>
          </a:lstStyle>
          <a:p>
            <a:pPr algn="ctr"/>
            <a:fld id="{047E157E-8DCB-4F70-A0AF-5EB586A91DD4}" type="datetime1">
              <a:rPr lang="en-US" smtClean="0"/>
              <a:pPr algn="ctr"/>
              <a:t>2021-10-27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  <a:prstGeom prst="rect">
            <a:avLst/>
          </a:prstGeom>
        </p:spPr>
        <p:txBody>
          <a:bodyPr rtlCol="0"/>
          <a:lstStyle/>
          <a:p>
            <a:fld id="{E4606EA6-EFEA-4C30-9264-4F9291A5780D}" type="datetime1">
              <a:rPr kumimoji="0" lang="en-US" smtClean="0"/>
              <a:pPr/>
              <a:t>2021-10-27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  <a:prstGeom prst="rect">
            <a:avLst/>
          </a:prstGeom>
        </p:spPr>
        <p:txBody>
          <a:bodyPr rtlCol="0"/>
          <a:lstStyle/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563525" y="2235543"/>
            <a:ext cx="5378551" cy="672414"/>
          </a:xfrm>
        </p:spPr>
        <p:txBody>
          <a:bodyPr wrap="square" lIns="137160" tIns="109728" rIns="137160" bIns="109728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  <a:defRPr lang="en-US" sz="2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4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4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400">
                <a:solidFill>
                  <a:srgbClr val="FFFFFF"/>
                </a:solidFill>
              </a:defRPr>
            </a:lvl5pPr>
          </a:lstStyle>
          <a:p>
            <a:pPr marL="0" lvl="0" indent="0" algn="l" defTabSz="672118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01931" y="1130664"/>
            <a:ext cx="2890985" cy="2882172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37160" tIns="109728" rIns="137160" bIns="109728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29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91408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75317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48" y="1563130"/>
            <a:ext cx="7395504" cy="1344828"/>
          </a:xfrm>
        </p:spPr>
        <p:txBody>
          <a:bodyPr lIns="68580" tIns="34290" rIns="68580" bIns="34290"/>
          <a:lstStyle>
            <a:lvl1pPr>
              <a:defRPr sz="35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8498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>
          <a:gsLst>
            <a:gs pos="0">
              <a:schemeClr val="bg1"/>
            </a:gs>
            <a:gs pos="75000">
              <a:schemeClr val="bg1"/>
            </a:gs>
            <a:gs pos="100000">
              <a:srgbClr val="FF820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4" descr="C:\Program Files\Microsoft Resource DVD Artwork\DVD_ART\Artwork_Imagery\Shapes and Graphics\Line\faded white line.png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48121"/>
            <a:ext cx="7652766" cy="19029"/>
          </a:xfrm>
          <a:prstGeom prst="rect">
            <a:avLst/>
          </a:prstGeom>
          <a:noFill/>
        </p:spPr>
      </p:pic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2724150"/>
            <a:ext cx="8794062" cy="1117470"/>
          </a:xfrm>
          <a:prstGeom prst="rect">
            <a:avLst/>
          </a:prstGeom>
          <a:effectLst/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0" b="1" i="1" u="none" strike="noStrike" kern="1200" cap="none" spc="-642" normalizeH="0" baseline="0" noProof="0" dirty="0">
                <a:ln w="11430">
                  <a:solidFill>
                    <a:srgbClr val="88A17B">
                      <a:lumMod val="50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2536790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1" hangingPunct="1"/>
            <a:r>
              <a:rPr lang="en-US" dirty="0"/>
              <a:t>Click to edit Master text styles</a:t>
            </a:r>
          </a:p>
          <a:p>
            <a:pPr lvl="1" eaLnBrk="1" latinLnBrk="1" hangingPunct="1"/>
            <a:r>
              <a:rPr lang="en-US" dirty="0"/>
              <a:t>Second level</a:t>
            </a:r>
          </a:p>
          <a:p>
            <a:pPr lvl="2" eaLnBrk="1" latinLnBrk="1" hangingPunct="1"/>
            <a:r>
              <a:rPr lang="en-US" dirty="0"/>
              <a:t>Third level</a:t>
            </a:r>
          </a:p>
          <a:p>
            <a:pPr lvl="3" eaLnBrk="1" latinLnBrk="1" hangingPunct="1"/>
            <a:r>
              <a:rPr lang="en-US" dirty="0"/>
              <a:t>Fourth level</a:t>
            </a:r>
          </a:p>
          <a:p>
            <a:pPr lvl="4" eaLnBrk="1" latinLnBrk="1" hangingPunct="1"/>
            <a:r>
              <a:rPr lang="en-US" dirty="0"/>
              <a:t>Fifth level</a:t>
            </a:r>
            <a:endParaRPr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571173" y="4881890"/>
            <a:ext cx="572826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AEE0D2A-EEC8-45D6-A9AB-6258958F4280}" type="slidenum">
              <a:rPr lang="en-US" sz="1050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 algn="r"/>
              <a:t>‹#›</a:t>
            </a:fld>
            <a:endParaRPr lang="en-US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D42042-6E37-4691-9040-128A9E536F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57150"/>
            <a:ext cx="928687" cy="3895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/>
          <a:p>
            <a:fld id="{6FCF9F07-3BC7-4570-B054-79111B0A380C}" type="datetime1">
              <a:rPr kumimoji="0" lang="en-US" smtClean="0"/>
              <a:pPr/>
              <a:t>2021-10-27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400" y="971550"/>
            <a:ext cx="4343400" cy="4038600"/>
          </a:xfrm>
        </p:spPr>
        <p:txBody>
          <a:bodyPr/>
          <a:lstStyle/>
          <a:p>
            <a:pPr lvl="0" eaLnBrk="1" latinLnBrk="1" hangingPunct="1"/>
            <a:r>
              <a:rPr lang="en-US" dirty="0"/>
              <a:t>Click to edit Master text styles</a:t>
            </a:r>
          </a:p>
          <a:p>
            <a:pPr lvl="1" eaLnBrk="1" latinLnBrk="1" hangingPunct="1"/>
            <a:r>
              <a:rPr lang="en-US" dirty="0"/>
              <a:t>Second level</a:t>
            </a:r>
          </a:p>
          <a:p>
            <a:pPr lvl="2" eaLnBrk="1" latinLnBrk="1" hangingPunct="1"/>
            <a:r>
              <a:rPr lang="en-US" dirty="0"/>
              <a:t>Third level</a:t>
            </a:r>
          </a:p>
          <a:p>
            <a:pPr lvl="3" eaLnBrk="1" latinLnBrk="1" hangingPunct="1"/>
            <a:r>
              <a:rPr lang="en-US" dirty="0"/>
              <a:t>Fourth level</a:t>
            </a:r>
          </a:p>
          <a:p>
            <a:pPr lvl="4" eaLnBrk="1" latinLnBrk="1" hangingPunct="1"/>
            <a:r>
              <a:rPr lang="en-US" dirty="0"/>
              <a:t>Fifth level</a:t>
            </a:r>
            <a:endParaRPr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0" y="971550"/>
            <a:ext cx="4222899" cy="4038599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rtlCol="0"/>
          <a:lstStyle/>
          <a:p>
            <a:fld id="{E4606EA6-EFEA-4C30-9264-4F9291A5780D}" type="datetime1">
              <a:rPr kumimoji="0" lang="en-US" smtClean="0"/>
              <a:pPr/>
              <a:t>2021-10-27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771287"/>
            <a:ext cx="533400" cy="183357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/>
          <a:p>
            <a:fld id="{6DFADB5D-B7A0-47E3-AD2D-B1A6F8614213}" type="datetime1">
              <a:rPr kumimoji="0" lang="en-US" smtClean="0"/>
              <a:pPr/>
              <a:t>2021-10-27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771287"/>
            <a:ext cx="533400" cy="183357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/>
          <a:p>
            <a:fld id="{72968126-03FC-49C0-B9B8-2B561CCC3D90}" type="datetime1">
              <a:rPr kumimoji="0" lang="en-US" smtClean="0"/>
              <a:pPr/>
              <a:t>2021-10-27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/>
          <a:p>
            <a:fld id="{F49A8198-4617-485E-9585-4840B69DBBA6}" type="datetime1">
              <a:rPr kumimoji="0" lang="en-US" smtClean="0"/>
              <a:pPr/>
              <a:t>2021-10-27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771287"/>
            <a:ext cx="533400" cy="183357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6200" y="982980"/>
            <a:ext cx="8991600" cy="40271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1" hangingPunct="1"/>
            <a:r>
              <a:rPr kumimoji="0" lang="en-US" dirty="0"/>
              <a:t>Click to edit Master text styles</a:t>
            </a:r>
          </a:p>
          <a:p>
            <a:pPr lvl="1" eaLnBrk="1" latinLnBrk="1" hangingPunct="1"/>
            <a:r>
              <a:rPr kumimoji="0" lang="en-US" dirty="0"/>
              <a:t>Second level</a:t>
            </a:r>
          </a:p>
          <a:p>
            <a:pPr lvl="2" eaLnBrk="1" latinLnBrk="1" hangingPunct="1"/>
            <a:r>
              <a:rPr kumimoji="0" lang="en-US" dirty="0"/>
              <a:t>Third level</a:t>
            </a:r>
          </a:p>
          <a:p>
            <a:pPr lvl="3" eaLnBrk="1" latinLnBrk="1" hangingPunct="1"/>
            <a:r>
              <a:rPr kumimoji="0" lang="en-US" dirty="0"/>
              <a:t>Fourth level</a:t>
            </a:r>
          </a:p>
          <a:p>
            <a:pPr lvl="4" eaLnBrk="1" latinLnBrk="1" hangingPunct="1"/>
            <a:r>
              <a:rPr kumimoji="0"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74295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0" y="777241"/>
            <a:ext cx="9144000" cy="85725"/>
          </a:xfrm>
          <a:prstGeom prst="rect">
            <a:avLst/>
          </a:prstGeom>
          <a:solidFill>
            <a:srgbClr val="FF82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76200" y="118110"/>
            <a:ext cx="8991600" cy="62484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eaLnBrk="1" latinLnBrk="1" hangingPunct="1"/>
            <a:r>
              <a:rPr kumimoji="0"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Segoe UI Semibold" pitchFamily="34" charset="0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wiley.com/en-us/Professional+C++,+4th+Edition-p-9781119421306" TargetMode="Externa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ecpp.org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www.apress.com/gp/book/9781484249222" TargetMode="External"/><Relationship Id="rId10" Type="http://schemas.openxmlformats.org/officeDocument/2006/relationships/image" Target="../media/image8.jpeg"/><Relationship Id="rId4" Type="http://schemas.openxmlformats.org/officeDocument/2006/relationships/hyperlink" Target="http://www.apress.com/9781484218754" TargetMode="External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FA3409-71BB-4DD5-8C85-7C48348C87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5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Interval between two points in time</a:t>
            </a:r>
          </a:p>
          <a:p>
            <a:r>
              <a:rPr lang="en-US" dirty="0"/>
              <a:t>Represented by </a:t>
            </a:r>
            <a:r>
              <a:rPr lang="en-US" dirty="0">
                <a:latin typeface="Consolas" panose="020B0609020204030204" pitchFamily="49" charset="0"/>
              </a:rPr>
              <a:t>std::duration</a:t>
            </a:r>
            <a:r>
              <a:rPr lang="en-US" dirty="0"/>
              <a:t> from </a:t>
            </a:r>
            <a:r>
              <a:rPr lang="en-US" dirty="0">
                <a:latin typeface="Consolas" panose="020B0609020204030204" pitchFamily="49" charset="0"/>
              </a:rPr>
              <a:t>&lt;chrono&gt;</a:t>
            </a:r>
            <a:r>
              <a:rPr lang="en-US" dirty="0"/>
              <a:t>, contains:</a:t>
            </a:r>
          </a:p>
          <a:p>
            <a:pPr lvl="1"/>
            <a:r>
              <a:rPr lang="en-US" dirty="0"/>
              <a:t>A tick</a:t>
            </a:r>
          </a:p>
          <a:p>
            <a:pPr lvl="1"/>
            <a:r>
              <a:rPr lang="en-US" dirty="0"/>
              <a:t>A tick period = seconds between 2 ticks = rational constant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template &lt;class </a:t>
            </a:r>
            <a:r>
              <a:rPr lang="en-US" sz="1600" dirty="0">
                <a:solidFill>
                  <a:srgbClr val="3399FF"/>
                </a:solidFill>
                <a:latin typeface="Consolas" panose="020B0609020204030204" pitchFamily="49" charset="0"/>
              </a:rPr>
              <a:t>Rep</a:t>
            </a:r>
            <a:r>
              <a:rPr lang="en-US" sz="1600" dirty="0">
                <a:latin typeface="Consolas" panose="020B0609020204030204" pitchFamily="49" charset="0"/>
              </a:rPr>
              <a:t>, class </a:t>
            </a:r>
            <a:r>
              <a:rPr lang="en-US" sz="1600" dirty="0">
                <a:solidFill>
                  <a:srgbClr val="3399FF"/>
                </a:solidFill>
                <a:latin typeface="Consolas" panose="020B0609020204030204" pitchFamily="49" charset="0"/>
              </a:rPr>
              <a:t>Period</a:t>
            </a:r>
            <a:r>
              <a:rPr lang="en-US" sz="1600" dirty="0">
                <a:latin typeface="Consolas" panose="020B0609020204030204" pitchFamily="49" charset="0"/>
              </a:rPr>
              <a:t> = ratio&lt;1&gt;&gt;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>
                <a:solidFill>
                  <a:srgbClr val="3399FF"/>
                </a:solidFill>
                <a:latin typeface="Consolas" panose="020B0609020204030204" pitchFamily="49" charset="0"/>
              </a:rPr>
              <a:t>duration</a:t>
            </a:r>
            <a:r>
              <a:rPr lang="en-US" sz="1600" dirty="0">
                <a:latin typeface="Consolas" panose="020B0609020204030204" pitchFamily="49" charset="0"/>
              </a:rPr>
              <a:t> {...}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</a:rPr>
              <a:t>Rep</a:t>
            </a:r>
            <a:r>
              <a:rPr lang="en-US" dirty="0"/>
              <a:t> = type to represent number of ticks</a:t>
            </a:r>
          </a:p>
        </p:txBody>
      </p:sp>
    </p:spTree>
    <p:extLst>
      <p:ext uri="{BB962C8B-B14F-4D97-AF65-F5344CB8AC3E}">
        <p14:creationId xmlns:p14="http://schemas.microsoft.com/office/powerpoint/2010/main" val="276100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Durations – 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Duration with ticks of 1 second:</a:t>
            </a:r>
          </a:p>
          <a:p>
            <a:pPr marL="64008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duration&lt;long, ratio&lt;1&gt;&gt;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d1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64008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duration&lt;long&gt;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d1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Duration with ticks of 1 minute:</a:t>
            </a:r>
          </a:p>
          <a:p>
            <a:pPr marL="64008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duration&lt;long, ratio&lt;60&gt;&gt;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d2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Duration with ticks of a sixtieth of a second:</a:t>
            </a:r>
          </a:p>
          <a:p>
            <a:pPr marL="640080" lvl="2" indent="0">
              <a:buNone/>
            </a:pPr>
            <a:r>
              <a:rPr lang="fr-FR" dirty="0">
                <a:latin typeface="Consolas" panose="020B0609020204030204" pitchFamily="49" charset="0"/>
              </a:rPr>
              <a:t>duration&lt;double, ratio&lt;1, 60&gt;&gt; </a:t>
            </a:r>
            <a:r>
              <a:rPr lang="fr-FR" dirty="0">
                <a:solidFill>
                  <a:srgbClr val="3399FF"/>
                </a:solidFill>
                <a:latin typeface="Consolas" panose="020B0609020204030204" pitchFamily="49" charset="0"/>
              </a:rPr>
              <a:t>d3</a:t>
            </a:r>
            <a:r>
              <a:rPr lang="fr-FR" dirty="0">
                <a:latin typeface="Consolas" panose="020B0609020204030204" pitchFamily="49" charset="0"/>
              </a:rPr>
              <a:t>;</a:t>
            </a:r>
          </a:p>
          <a:p>
            <a:r>
              <a:rPr lang="fr-FR" dirty="0"/>
              <a:t>Use of </a:t>
            </a:r>
            <a:r>
              <a:rPr lang="fr-FR" dirty="0" err="1"/>
              <a:t>predefined</a:t>
            </a:r>
            <a:r>
              <a:rPr lang="fr-FR" dirty="0"/>
              <a:t> SI rational constants:</a:t>
            </a:r>
          </a:p>
          <a:p>
            <a:pPr marL="64008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duration&lt;long </a:t>
            </a:r>
            <a:r>
              <a:rPr lang="en-US" dirty="0" err="1"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, milli&gt;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d4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7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Durations – Operations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Working with durations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Define 2 durations: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one expressed as minutes, the other as seconds.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duration&lt;long, ratio&lt;60&gt;&gt;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d3</a:t>
            </a:r>
            <a:r>
              <a:rPr lang="en-US" dirty="0">
                <a:latin typeface="Consolas" panose="020B0609020204030204" pitchFamily="49" charset="0"/>
              </a:rPr>
              <a:t> { 10 };  </a:t>
            </a: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= 10 minutes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duration&lt;long, ratio&lt;1&gt;&gt;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d4</a:t>
            </a:r>
            <a:r>
              <a:rPr lang="en-US" dirty="0">
                <a:latin typeface="Consolas" panose="020B0609020204030204" pitchFamily="49" charset="0"/>
              </a:rPr>
              <a:t> { 14 };   </a:t>
            </a: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= 14 seconds</a:t>
            </a:r>
          </a:p>
          <a:p>
            <a:pPr marL="594360" lvl="2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Compare durations.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d3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d4</a:t>
            </a:r>
            <a:r>
              <a:rPr lang="en-US" dirty="0">
                <a:latin typeface="Consolas" panose="020B0609020204030204" pitchFamily="49" charset="0"/>
              </a:rPr>
              <a:t>) {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"d3 &gt; d4"; }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else         {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"d3 &lt;= d4"; 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5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Durations – Operations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Working with durations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Increment d4 (= 14sec) with 1.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d4</a:t>
            </a:r>
            <a:r>
              <a:rPr lang="en-US" dirty="0">
                <a:latin typeface="Consolas" panose="020B0609020204030204" pitchFamily="49" charset="0"/>
              </a:rPr>
              <a:t>;     </a:t>
            </a: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15sec</a:t>
            </a:r>
            <a:endParaRPr lang="en-US" dirty="0">
              <a:latin typeface="Consolas" panose="020B0609020204030204" pitchFamily="49" charset="0"/>
            </a:endParaRP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Multiply d4 by 2.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d4</a:t>
            </a:r>
            <a:r>
              <a:rPr lang="en-US" dirty="0">
                <a:latin typeface="Consolas" panose="020B0609020204030204" pitchFamily="49" charset="0"/>
              </a:rPr>
              <a:t> *= 2;</a:t>
            </a: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  // 30sec</a:t>
            </a:r>
            <a:endParaRPr lang="en-US" dirty="0">
              <a:latin typeface="Consolas" panose="020B0609020204030204" pitchFamily="49" charset="0"/>
            </a:endParaRP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Add both durations and store as minutes.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duration&lt;double, ratio&lt;60&gt;&gt;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d5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d3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d4</a:t>
            </a:r>
            <a:r>
              <a:rPr lang="en-US" dirty="0">
                <a:latin typeface="Consolas" panose="020B0609020204030204" pitchFamily="49" charset="0"/>
              </a:rPr>
              <a:t> };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Add both durations and store as seconds.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duration&lt;long, ratio&lt;1&gt;&gt;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d6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d3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d4</a:t>
            </a:r>
            <a:r>
              <a:rPr lang="en-US" dirty="0">
                <a:latin typeface="Consolas" panose="020B0609020204030204" pitchFamily="49" charset="0"/>
              </a:rPr>
              <a:t> };</a:t>
            </a:r>
          </a:p>
          <a:p>
            <a:pPr marL="5943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format("{}min + {}sec = {}min or {}sec",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 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d3</a:t>
            </a:r>
            <a:r>
              <a:rPr lang="en-US" dirty="0">
                <a:latin typeface="Consolas" panose="020B0609020204030204" pitchFamily="49" charset="0"/>
              </a:rPr>
              <a:t>.count(),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d4</a:t>
            </a:r>
            <a:r>
              <a:rPr lang="en-US" dirty="0">
                <a:latin typeface="Consolas" panose="020B0609020204030204" pitchFamily="49" charset="0"/>
              </a:rPr>
              <a:t>.count(),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d5</a:t>
            </a:r>
            <a:r>
              <a:rPr lang="en-US" dirty="0">
                <a:latin typeface="Consolas" panose="020B0609020204030204" pitchFamily="49" charset="0"/>
              </a:rPr>
              <a:t>.count(),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d6</a:t>
            </a:r>
            <a:r>
              <a:rPr lang="en-US" dirty="0">
                <a:latin typeface="Consolas" panose="020B0609020204030204" pitchFamily="49" charset="0"/>
              </a:rPr>
              <a:t>.count());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10min + 30sec = 10.5min or 630sec</a:t>
            </a:r>
          </a:p>
          <a:p>
            <a:pPr marL="594360" lvl="2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Durations – Operations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Converting durations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Create a duration of 30 seconds.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duration&lt;long&gt;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d7</a:t>
            </a:r>
            <a:r>
              <a:rPr lang="en-US" dirty="0">
                <a:latin typeface="Consolas" panose="020B0609020204030204" pitchFamily="49" charset="0"/>
              </a:rPr>
              <a:t> { 30 };</a:t>
            </a:r>
          </a:p>
          <a:p>
            <a:pPr marL="594360" lvl="2" indent="0">
              <a:buNone/>
            </a:pPr>
            <a:endParaRPr lang="en-US" dirty="0">
              <a:solidFill>
                <a:srgbClr val="2B952B"/>
              </a:solidFill>
              <a:latin typeface="Consolas" panose="020B0609020204030204" pitchFamily="49" charset="0"/>
            </a:endParaRP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Convert the seconds of d7 to minutes.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duration&lt;</a:t>
            </a:r>
            <a:r>
              <a:rPr lang="en-US" b="1" i="1" dirty="0"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, ratio&lt;60&gt;&gt;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d8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d7</a:t>
            </a:r>
            <a:r>
              <a:rPr lang="en-US" dirty="0">
                <a:latin typeface="Consolas" panose="020B0609020204030204" pitchFamily="49" charset="0"/>
              </a:rPr>
              <a:t> };</a:t>
            </a:r>
          </a:p>
          <a:p>
            <a:pPr marL="5943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format("{}sec = {}min",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d7</a:t>
            </a:r>
            <a:r>
              <a:rPr lang="en-US" dirty="0">
                <a:latin typeface="Consolas" panose="020B0609020204030204" pitchFamily="49" charset="0"/>
              </a:rPr>
              <a:t>.count(),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d8</a:t>
            </a:r>
            <a:r>
              <a:rPr lang="en-US" dirty="0">
                <a:latin typeface="Consolas" panose="020B0609020204030204" pitchFamily="49" charset="0"/>
              </a:rPr>
              <a:t>.count());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30sec = 0.5min</a:t>
            </a:r>
          </a:p>
          <a:p>
            <a:pPr marL="594360" lvl="2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duration&lt;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, ratio&lt;60&gt;&gt;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d8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d7</a:t>
            </a:r>
            <a:r>
              <a:rPr lang="en-US" dirty="0">
                <a:latin typeface="Consolas" panose="020B0609020204030204" pitchFamily="49" charset="0"/>
              </a:rPr>
              <a:t> }; </a:t>
            </a: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minutes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 Error!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Force conversion (0 instead of 0.5)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auto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d8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b="1" dirty="0" err="1">
                <a:latin typeface="Consolas" panose="020B0609020204030204" pitchFamily="49" charset="0"/>
              </a:rPr>
              <a:t>duration_cast</a:t>
            </a:r>
            <a:r>
              <a:rPr lang="en-US" dirty="0">
                <a:latin typeface="Consolas" panose="020B0609020204030204" pitchFamily="49" charset="0"/>
              </a:rPr>
              <a:t>&lt;duration&lt;long, ratio&lt;60&gt;&gt;&gt;(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d7</a:t>
            </a:r>
            <a:r>
              <a:rPr lang="en-US" dirty="0">
                <a:latin typeface="Consolas" panose="020B0609020204030204" pitchFamily="49" charset="0"/>
              </a:rPr>
              <a:t>) }; </a:t>
            </a: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3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Durations – Predefined &amp; Literals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Predefined durations in </a:t>
            </a:r>
            <a:r>
              <a:rPr lang="en-US" dirty="0">
                <a:latin typeface="Consolas" panose="020B0609020204030204" pitchFamily="49" charset="0"/>
              </a:rPr>
              <a:t>std::chrono</a:t>
            </a:r>
            <a:r>
              <a:rPr lang="en-US" dirty="0"/>
              <a:t>: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nanoseconds</a:t>
            </a: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duration&lt;X 64 bits, nano&gt;;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microseconds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duration&lt;X 55 bits, micro&gt;;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milliseconds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duration&lt;X 45 bits, milli&gt;;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seconds</a:t>
            </a: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duration&lt;X 35 bits&gt;;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minutes</a:t>
            </a: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duration&lt;X 29 bits, ratio&lt;60&gt;&gt;;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hours</a:t>
            </a: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duration&lt;X 23 bits, ratio&lt;3'600&gt;&gt;;</a:t>
            </a:r>
          </a:p>
          <a:p>
            <a:pPr marL="2403475" lvl="2" indent="-1809750">
              <a:buNone/>
            </a:pPr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days</a:t>
            </a: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duration&lt;X 25 bits,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ratio_multiply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&lt;ratio&lt;24&gt;, hours::period&gt;&gt;;</a:t>
            </a:r>
          </a:p>
          <a:p>
            <a:pPr marL="2403475" lvl="2" indent="-1809750">
              <a:buNone/>
            </a:pPr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weeks</a:t>
            </a: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duration&lt;X 22 bits,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ratio_multiply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&lt;ratio&lt;7&gt;, days::period&gt;&gt;;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years</a:t>
            </a: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duration&lt;X 17 bits,</a:t>
            </a:r>
          </a:p>
          <a:p>
            <a:pPr marL="594360" lvl="2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ratio_multiply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&lt;ratio&lt;146'097, 400&gt;, days::period&gt;&gt;;</a:t>
            </a:r>
          </a:p>
          <a:p>
            <a:pPr marL="2403475" lvl="2" indent="-1809750">
              <a:buNone/>
            </a:pPr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months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duration&lt;X 20 bits,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ratio_divide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&lt;years::period, ratio&lt;12&gt;&gt;&gt;;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1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Durations – Predefined &amp;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Standard user-defined duration literals: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h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min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s</a:t>
            </a:r>
            <a:r>
              <a:rPr lang="en-US" dirty="0"/>
              <a:t>, </a:t>
            </a:r>
            <a:r>
              <a:rPr lang="en-US" sz="1800" dirty="0" err="1">
                <a:latin typeface="Consolas" panose="020B0609020204030204" pitchFamily="49" charset="0"/>
              </a:rPr>
              <a:t>ms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us</a:t>
            </a:r>
            <a:r>
              <a:rPr lang="en-US" dirty="0"/>
              <a:t>, and </a:t>
            </a:r>
            <a:r>
              <a:rPr lang="en-US" sz="1800" dirty="0">
                <a:latin typeface="Consolas" panose="020B0609020204030204" pitchFamily="49" charset="0"/>
              </a:rPr>
              <a:t>ns</a:t>
            </a:r>
          </a:p>
          <a:p>
            <a:r>
              <a:rPr lang="en-US" dirty="0"/>
              <a:t>Require any of the following using directives: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using namespace std;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using namespace std::literals;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using namespace std::</a:t>
            </a:r>
            <a:r>
              <a:rPr lang="en-US" dirty="0" err="1">
                <a:latin typeface="Consolas" panose="020B0609020204030204" pitchFamily="49" charset="0"/>
              </a:rPr>
              <a:t>chrono_literals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using namespace std::literals::</a:t>
            </a:r>
            <a:r>
              <a:rPr lang="en-US" dirty="0" err="1">
                <a:latin typeface="Consolas" panose="020B0609020204030204" pitchFamily="49" charset="0"/>
              </a:rPr>
              <a:t>chrono_literals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0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Durations – Predefined &amp;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Predefined durations: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duration&lt;long, ratio&lt;60&gt;&gt;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d9</a:t>
            </a:r>
            <a:r>
              <a:rPr lang="en-US" dirty="0">
                <a:latin typeface="Consolas" panose="020B0609020204030204" pitchFamily="49" charset="0"/>
              </a:rPr>
              <a:t> { 10 }; </a:t>
            </a: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   // minutes</a:t>
            </a:r>
          </a:p>
          <a:p>
            <a:pPr lvl="1"/>
            <a:r>
              <a:rPr lang="en-US" dirty="0"/>
              <a:t>Equivalent to: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minutes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d9</a:t>
            </a:r>
            <a:r>
              <a:rPr lang="en-US" dirty="0">
                <a:latin typeface="Consolas" panose="020B0609020204030204" pitchFamily="49" charset="0"/>
              </a:rPr>
              <a:t> { 10 };</a:t>
            </a:r>
            <a:endParaRPr lang="en-US" dirty="0">
              <a:solidFill>
                <a:srgbClr val="2B952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Or:</a:t>
            </a:r>
          </a:p>
          <a:p>
            <a:pPr marL="594360" lvl="2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 </a:t>
            </a:r>
            <a:r>
              <a:rPr lang="en-US" sz="1800" dirty="0">
                <a:solidFill>
                  <a:srgbClr val="3399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d9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 10min }; </a:t>
            </a:r>
            <a:endParaRPr lang="en-US" dirty="0">
              <a:solidFill>
                <a:srgbClr val="2B952B"/>
              </a:solidFill>
              <a:latin typeface="Consolas" panose="020B0609020204030204" pitchFamily="49" charset="0"/>
            </a:endParaRPr>
          </a:p>
          <a:p>
            <a:pPr marL="342900" indent="-342900"/>
            <a:r>
              <a:rPr lang="en-US" dirty="0"/>
              <a:t>Example: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auto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{ hours { 1 } + minutes { 23 } + seconds { 45 } };</a:t>
            </a:r>
          </a:p>
          <a:p>
            <a:pPr marL="594360" lvl="2" indent="0">
              <a:buNone/>
            </a:pPr>
            <a:endParaRPr lang="en-US" dirty="0">
              <a:solidFill>
                <a:srgbClr val="2B952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6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Durations  – Predefined &amp;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Warning: predefined durations use integral types, so:</a:t>
            </a:r>
          </a:p>
          <a:p>
            <a:pPr marL="64008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seconds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</a:rPr>
              <a:t> { 90 };</a:t>
            </a:r>
          </a:p>
          <a:p>
            <a:pPr marL="64008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minutes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</a:rPr>
              <a:t> };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 Error</a:t>
            </a:r>
          </a:p>
          <a:p>
            <a:pPr marL="640080" lvl="2" indent="0">
              <a:buNone/>
            </a:pPr>
            <a:r>
              <a:rPr lang="fr-FR" dirty="0">
                <a:latin typeface="Consolas" panose="020B0609020204030204" pitchFamily="49" charset="0"/>
              </a:rPr>
              <a:t>duration&lt;</a:t>
            </a:r>
            <a:r>
              <a:rPr lang="fr-FR" b="1" dirty="0">
                <a:solidFill>
                  <a:srgbClr val="2B952B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latin typeface="Consolas" panose="020B0609020204030204" pitchFamily="49" charset="0"/>
              </a:rPr>
              <a:t>, ratio&lt;60&gt;&gt; </a:t>
            </a:r>
            <a:r>
              <a:rPr lang="fr-FR" dirty="0">
                <a:solidFill>
                  <a:srgbClr val="3399FF"/>
                </a:solidFill>
                <a:latin typeface="Consolas" panose="020B0609020204030204" pitchFamily="49" charset="0"/>
              </a:rPr>
              <a:t>m </a:t>
            </a:r>
            <a:r>
              <a:rPr lang="fr-FR" dirty="0">
                <a:latin typeface="Consolas" panose="020B0609020204030204" pitchFamily="49" charset="0"/>
              </a:rPr>
              <a:t>{ </a:t>
            </a:r>
            <a:r>
              <a:rPr lang="fr-FR" dirty="0">
                <a:solidFill>
                  <a:srgbClr val="3399FF"/>
                </a:solidFill>
                <a:latin typeface="Consolas" panose="020B0609020204030204" pitchFamily="49" charset="0"/>
              </a:rPr>
              <a:t>s</a:t>
            </a:r>
            <a:r>
              <a:rPr lang="fr-FR" dirty="0">
                <a:latin typeface="Consolas" panose="020B0609020204030204" pitchFamily="49" charset="0"/>
              </a:rPr>
              <a:t> }; </a:t>
            </a:r>
            <a:r>
              <a:rPr lang="fr-FR" dirty="0">
                <a:solidFill>
                  <a:srgbClr val="2B952B"/>
                </a:solidFill>
                <a:latin typeface="Consolas" panose="020B0609020204030204" pitchFamily="49" charset="0"/>
              </a:rPr>
              <a:t>// 1.5</a:t>
            </a:r>
            <a:endParaRPr lang="en-US" dirty="0">
              <a:solidFill>
                <a:srgbClr val="2B952B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2B952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95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Compile-Time Rational Numbers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Durations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FF8200"/>
                </a:solidFill>
              </a:rPr>
              <a:t>Clocks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Time Points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Dates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Time Zones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2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Marc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Grégoire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Belgium</a:t>
            </a:r>
          </a:p>
          <a:p>
            <a:r>
              <a:rPr lang="en-US" dirty="0"/>
              <a:t>Software architect for Nikon Metrology</a:t>
            </a:r>
          </a:p>
          <a:p>
            <a:endParaRPr lang="en-US" dirty="0"/>
          </a:p>
          <a:p>
            <a:r>
              <a:rPr lang="en-US" dirty="0"/>
              <a:t>Microsoft VC++ MVP Since 2007</a:t>
            </a:r>
          </a:p>
          <a:p>
            <a:endParaRPr lang="en-US" dirty="0"/>
          </a:p>
          <a:p>
            <a:r>
              <a:rPr lang="en-US" dirty="0"/>
              <a:t>Author of </a:t>
            </a:r>
            <a:r>
              <a:rPr lang="en-US" dirty="0">
                <a:hlinkClick r:id="rId3"/>
              </a:rPr>
              <a:t>Professional C++, 2</a:t>
            </a:r>
            <a:r>
              <a:rPr lang="en-US" baseline="30000" dirty="0">
                <a:hlinkClick r:id="rId3"/>
              </a:rPr>
              <a:t>nd</a:t>
            </a:r>
            <a:r>
              <a:rPr lang="en-US" dirty="0">
                <a:hlinkClick r:id="rId3"/>
              </a:rPr>
              <a:t>, 3</a:t>
            </a:r>
            <a:r>
              <a:rPr lang="en-US" baseline="30000" dirty="0">
                <a:hlinkClick r:id="rId3"/>
              </a:rPr>
              <a:t>rd</a:t>
            </a:r>
            <a:r>
              <a:rPr lang="en-US" dirty="0">
                <a:hlinkClick r:id="rId3"/>
              </a:rPr>
              <a:t>, 4</a:t>
            </a:r>
            <a:r>
              <a:rPr lang="en-US" baseline="30000" dirty="0">
                <a:hlinkClick r:id="rId3"/>
              </a:rPr>
              <a:t>th</a:t>
            </a:r>
            <a:r>
              <a:rPr lang="en-US" dirty="0">
                <a:hlinkClick r:id="rId3"/>
              </a:rPr>
              <a:t>, and 5</a:t>
            </a:r>
            <a:r>
              <a:rPr lang="en-US" baseline="30000" dirty="0">
                <a:hlinkClick r:id="rId3"/>
              </a:rPr>
              <a:t>th</a:t>
            </a:r>
            <a:r>
              <a:rPr lang="en-US" dirty="0">
                <a:hlinkClick r:id="rId3"/>
              </a:rPr>
              <a:t> Edition</a:t>
            </a:r>
            <a:endParaRPr lang="en-US" dirty="0"/>
          </a:p>
          <a:p>
            <a:r>
              <a:rPr lang="en-US" dirty="0"/>
              <a:t>Co-author of </a:t>
            </a:r>
            <a:r>
              <a:rPr lang="en-US" dirty="0">
                <a:hlinkClick r:id="rId4"/>
              </a:rPr>
              <a:t>C++ Standard Library Quick Reference</a:t>
            </a:r>
            <a:br>
              <a:rPr lang="en-US" dirty="0">
                <a:hlinkClick r:id="rId4"/>
              </a:rPr>
            </a:br>
            <a:r>
              <a:rPr lang="en-US" dirty="0"/>
              <a:t>&amp; </a:t>
            </a:r>
            <a:r>
              <a:rPr lang="en-US" dirty="0">
                <a:hlinkClick r:id="rId5"/>
              </a:rPr>
              <a:t>C++17 Standard Library Quick Reference</a:t>
            </a:r>
            <a:endParaRPr lang="en-US" dirty="0"/>
          </a:p>
          <a:p>
            <a:endParaRPr lang="en-US" dirty="0"/>
          </a:p>
          <a:p>
            <a:r>
              <a:rPr lang="en-US" dirty="0"/>
              <a:t>Founder of the </a:t>
            </a:r>
            <a:r>
              <a:rPr lang="en-US" dirty="0">
                <a:hlinkClick r:id="rId6"/>
              </a:rPr>
              <a:t>Belgian C++ Users Group</a:t>
            </a:r>
            <a:r>
              <a:rPr lang="en-US" dirty="0"/>
              <a:t> (</a:t>
            </a:r>
            <a:r>
              <a:rPr lang="en-US" dirty="0" err="1"/>
              <a:t>BeCPP</a:t>
            </a:r>
            <a:r>
              <a:rPr lang="en-US" dirty="0"/>
              <a:t>)</a:t>
            </a:r>
          </a:p>
        </p:txBody>
      </p:sp>
      <p:pic>
        <p:nvPicPr>
          <p:cNvPr id="4" name="Picture 3" descr="G:\Data\Documents\Pictures\Nikon_LOGO_25mm_300dpi_295x295px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616" y="996902"/>
            <a:ext cx="812848" cy="81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612" y="4391132"/>
            <a:ext cx="1762701" cy="40075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90500" y="1992116"/>
            <a:ext cx="8763000" cy="0"/>
          </a:xfrm>
          <a:prstGeom prst="line">
            <a:avLst/>
          </a:prstGeom>
          <a:ln>
            <a:solidFill>
              <a:srgbClr val="FF8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0500" y="2724150"/>
            <a:ext cx="8763000" cy="0"/>
          </a:xfrm>
          <a:prstGeom prst="line">
            <a:avLst/>
          </a:prstGeom>
          <a:ln>
            <a:solidFill>
              <a:srgbClr val="FF8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0500" y="4245582"/>
            <a:ext cx="8763000" cy="0"/>
          </a:xfrm>
          <a:prstGeom prst="line">
            <a:avLst/>
          </a:prstGeom>
          <a:ln>
            <a:solidFill>
              <a:srgbClr val="FF8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790" y="2143942"/>
            <a:ext cx="1060343" cy="427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057" y="2874838"/>
            <a:ext cx="699743" cy="1064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7A18DE-CF23-41B6-A9F9-B67835C314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34302" y="2844279"/>
            <a:ext cx="866596" cy="11210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917523-F28F-4076-87FD-8BB71CFCB3F3}"/>
              </a:ext>
            </a:extLst>
          </p:cNvPr>
          <p:cNvSpPr txBox="1"/>
          <p:nvPr/>
        </p:nvSpPr>
        <p:spPr>
          <a:xfrm>
            <a:off x="7139790" y="3915230"/>
            <a:ext cx="685800" cy="2616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C++20</a:t>
            </a:r>
          </a:p>
        </p:txBody>
      </p:sp>
    </p:spTree>
    <p:extLst>
      <p:ext uri="{BB962C8B-B14F-4D97-AF65-F5344CB8AC3E}">
        <p14:creationId xmlns:p14="http://schemas.microsoft.com/office/powerpoint/2010/main" val="413839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Several clocks available in </a:t>
            </a:r>
            <a:r>
              <a:rPr lang="en-US" dirty="0">
                <a:latin typeface="Consolas" panose="020B0609020204030204" pitchFamily="49" charset="0"/>
              </a:rPr>
              <a:t>&lt;chrono&gt;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system_clock</a:t>
            </a:r>
            <a:r>
              <a:rPr lang="en-US" dirty="0"/>
              <a:t>: wall clock time from system-wide real-time clock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steady_clock</a:t>
            </a:r>
            <a:r>
              <a:rPr lang="en-US" dirty="0"/>
              <a:t>: guarantees it never goes backwards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high_resolution_clock</a:t>
            </a:r>
            <a:r>
              <a:rPr lang="en-US" dirty="0"/>
              <a:t>: has shortest possible tick period</a:t>
            </a:r>
          </a:p>
          <a:p>
            <a:pPr lvl="1"/>
            <a:r>
              <a:rPr lang="en-US" dirty="0"/>
              <a:t>C++20 adds: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utc_clock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tai_clock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gps_clock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file_clock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Every clock has a </a:t>
            </a:r>
            <a:r>
              <a:rPr lang="en-US" dirty="0">
                <a:latin typeface="Consolas" panose="020B0609020204030204" pitchFamily="49" charset="0"/>
              </a:rPr>
              <a:t>now()</a:t>
            </a:r>
            <a:r>
              <a:rPr lang="en-US" dirty="0"/>
              <a:t> method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1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Clocks – 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Get current time as a </a:t>
            </a:r>
            <a:r>
              <a:rPr lang="en-US" dirty="0" err="1">
                <a:solidFill>
                  <a:srgbClr val="2B952B"/>
                </a:solidFill>
                <a:latin typeface="Consolas" panose="020B0609020204030204" pitchFamily="49" charset="0"/>
              </a:rPr>
              <a:t>time_point</a:t>
            </a: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.</a:t>
            </a:r>
          </a:p>
          <a:p>
            <a:pPr marL="5943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system_clock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time_point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99FF"/>
                </a:solidFill>
                <a:latin typeface="Consolas" panose="020B0609020204030204" pitchFamily="49" charset="0"/>
              </a:rPr>
              <a:t>tpoint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system_clock</a:t>
            </a:r>
            <a:r>
              <a:rPr lang="en-US" dirty="0">
                <a:latin typeface="Consolas" panose="020B0609020204030204" pitchFamily="49" charset="0"/>
              </a:rPr>
              <a:t>::now() };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Or: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auto </a:t>
            </a:r>
            <a:r>
              <a:rPr lang="en-US" dirty="0" err="1">
                <a:solidFill>
                  <a:srgbClr val="3399FF"/>
                </a:solidFill>
                <a:latin typeface="Consolas" panose="020B0609020204030204" pitchFamily="49" charset="0"/>
              </a:rPr>
              <a:t>tpoint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system_clock</a:t>
            </a:r>
            <a:r>
              <a:rPr lang="en-US" dirty="0">
                <a:latin typeface="Consolas" panose="020B0609020204030204" pitchFamily="49" charset="0"/>
              </a:rPr>
              <a:t>::now() };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Convert to a </a:t>
            </a:r>
            <a:r>
              <a:rPr lang="en-US" dirty="0" err="1">
                <a:solidFill>
                  <a:srgbClr val="2B952B"/>
                </a:solidFill>
                <a:latin typeface="Consolas" panose="020B0609020204030204" pitchFamily="49" charset="0"/>
              </a:rPr>
              <a:t>time_t</a:t>
            </a: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.</a:t>
            </a:r>
          </a:p>
          <a:p>
            <a:pPr marL="5943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99FF"/>
                </a:solidFill>
                <a:latin typeface="Consolas" panose="020B0609020204030204" pitchFamily="49" charset="0"/>
              </a:rPr>
              <a:t>tt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system_clock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to_time_t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99FF"/>
                </a:solidFill>
                <a:latin typeface="Consolas" panose="020B0609020204030204" pitchFamily="49" charset="0"/>
              </a:rPr>
              <a:t>tpoint</a:t>
            </a:r>
            <a:r>
              <a:rPr lang="en-US" dirty="0">
                <a:latin typeface="Consolas" panose="020B0609020204030204" pitchFamily="49" charset="0"/>
              </a:rPr>
              <a:t>) };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Convert to local time.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tm*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localtime</a:t>
            </a:r>
            <a:r>
              <a:rPr lang="en-US" dirty="0">
                <a:latin typeface="Consolas" panose="020B0609020204030204" pitchFamily="49" charset="0"/>
              </a:rPr>
              <a:t>(&amp;</a:t>
            </a:r>
            <a:r>
              <a:rPr lang="en-US" dirty="0" err="1">
                <a:solidFill>
                  <a:srgbClr val="3399FF"/>
                </a:solidFill>
                <a:latin typeface="Consolas" panose="020B0609020204030204" pitchFamily="49" charset="0"/>
              </a:rPr>
              <a:t>tt</a:t>
            </a:r>
            <a:r>
              <a:rPr lang="en-US" dirty="0">
                <a:latin typeface="Consolas" panose="020B0609020204030204" pitchFamily="49" charset="0"/>
              </a:rPr>
              <a:t>) };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Write the time to the console.</a:t>
            </a:r>
          </a:p>
          <a:p>
            <a:pPr marL="5943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put_time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, "%H:%M:%S");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5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Time execution time: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Get start time.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auto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high_resolution_clock</a:t>
            </a:r>
            <a:r>
              <a:rPr lang="en-US" dirty="0">
                <a:latin typeface="Consolas" panose="020B0609020204030204" pitchFamily="49" charset="0"/>
              </a:rPr>
              <a:t>::now() };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Execute code to benchmark.</a:t>
            </a:r>
          </a:p>
          <a:p>
            <a:pPr marL="594360" lvl="2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double d { 0 };</a:t>
            </a:r>
          </a:p>
          <a:p>
            <a:pPr marL="594360" lvl="2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 0 };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&lt; 1'000'000; ++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594360" lvl="2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d += sqrt(sin(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 * cos(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));</a:t>
            </a:r>
          </a:p>
          <a:p>
            <a:pPr marL="594360" lvl="2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Get end time and calculate the difference.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auto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high_resolution_clock</a:t>
            </a:r>
            <a:r>
              <a:rPr lang="en-US" dirty="0">
                <a:latin typeface="Consolas" panose="020B0609020204030204" pitchFamily="49" charset="0"/>
              </a:rPr>
              <a:t>::now() };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auto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diff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latin typeface="Consolas" panose="020B0609020204030204" pitchFamily="49" charset="0"/>
              </a:rPr>
              <a:t> };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Convert difference into milliseconds.</a:t>
            </a:r>
          </a:p>
          <a:p>
            <a:pPr marL="5943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duration&lt;double, milli&gt; {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diff</a:t>
            </a:r>
            <a:r>
              <a:rPr lang="en-US" dirty="0">
                <a:latin typeface="Consolas" panose="020B0609020204030204" pitchFamily="49" charset="0"/>
              </a:rPr>
              <a:t> }.count() &lt;&lt; "</a:t>
            </a:r>
            <a:r>
              <a:rPr lang="en-US" dirty="0" err="1">
                <a:latin typeface="Consolas" panose="020B0609020204030204" pitchFamily="49" charset="0"/>
              </a:rPr>
              <a:t>ms</a:t>
            </a:r>
            <a:r>
              <a:rPr lang="en-US" dirty="0">
                <a:latin typeface="Consolas" panose="020B0609020204030204" pitchFamily="49" charset="0"/>
              </a:rPr>
              <a:t>";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Compile-Time Rational Numbers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Durations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Clocks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FF8200"/>
                </a:solidFill>
              </a:rPr>
              <a:t>Time Points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Dates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Time Zones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6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Time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time_point</a:t>
            </a:r>
            <a:r>
              <a:rPr lang="en-US" dirty="0"/>
              <a:t> in </a:t>
            </a:r>
            <a:r>
              <a:rPr lang="en-US" dirty="0">
                <a:latin typeface="Consolas" panose="020B0609020204030204" pitchFamily="49" charset="0"/>
              </a:rPr>
              <a:t>&lt;chrono&gt;</a:t>
            </a:r>
          </a:p>
          <a:p>
            <a:r>
              <a:rPr lang="en-US" dirty="0"/>
              <a:t>Associated with a </a:t>
            </a:r>
            <a:r>
              <a:rPr lang="en-US" dirty="0">
                <a:latin typeface="Consolas" panose="020B0609020204030204" pitchFamily="49" charset="0"/>
              </a:rPr>
              <a:t>clock</a:t>
            </a:r>
          </a:p>
          <a:p>
            <a:r>
              <a:rPr lang="en-US" dirty="0"/>
              <a:t>Represents point in time as </a:t>
            </a:r>
            <a:r>
              <a:rPr lang="en-US" dirty="0">
                <a:latin typeface="Consolas" panose="020B0609020204030204" pitchFamily="49" charset="0"/>
              </a:rPr>
              <a:t>duration</a:t>
            </a:r>
            <a:r>
              <a:rPr lang="en-US" dirty="0"/>
              <a:t> relative to epoch (= origin of </a:t>
            </a:r>
            <a:r>
              <a:rPr lang="en-US" dirty="0">
                <a:latin typeface="Consolas" panose="020B0609020204030204" pitchFamily="49" charset="0"/>
              </a:rPr>
              <a:t>clock</a:t>
            </a:r>
            <a:r>
              <a:rPr lang="en-US" dirty="0"/>
              <a:t>)</a:t>
            </a:r>
          </a:p>
          <a:p>
            <a:r>
              <a:rPr lang="en-US" dirty="0"/>
              <a:t>Support arithmetic (</a:t>
            </a:r>
            <a:r>
              <a:rPr lang="en-US" dirty="0" err="1"/>
              <a:t>tp</a:t>
            </a:r>
            <a:r>
              <a:rPr lang="en-US" dirty="0"/>
              <a:t> = </a:t>
            </a:r>
            <a:r>
              <a:rPr lang="en-US" dirty="0" err="1">
                <a:latin typeface="Consolas" panose="020B0609020204030204" pitchFamily="49" charset="0"/>
              </a:rPr>
              <a:t>time_point</a:t>
            </a:r>
            <a:r>
              <a:rPr lang="en-US" dirty="0"/>
              <a:t>, d = </a:t>
            </a:r>
            <a:r>
              <a:rPr lang="en-US" dirty="0">
                <a:latin typeface="Consolas" panose="020B0609020204030204" pitchFamily="49" charset="0"/>
              </a:rPr>
              <a:t>duration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A29920-738E-4EE6-8D7E-BAFF55A0E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337794"/>
              </p:ext>
            </p:extLst>
          </p:nvPr>
        </p:nvGraphicFramePr>
        <p:xfrm>
          <a:off x="533400" y="3181350"/>
          <a:ext cx="3048000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5982406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73964223"/>
                    </a:ext>
                  </a:extLst>
                </a:gridCol>
              </a:tblGrid>
              <a:tr h="3385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</a:rPr>
                        <a:t>tp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+ d =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</a:rPr>
                        <a:t>tp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139700" marR="69850" marT="76200" marB="762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tp – d = tp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139700" marR="69850" marT="76200" marB="76200"/>
                </a:tc>
                <a:extLst>
                  <a:ext uri="{0D108BD9-81ED-4DB2-BD59-A6C34878D82A}">
                    <a16:rowId xmlns:a16="http://schemas.microsoft.com/office/drawing/2014/main" val="3815005739"/>
                  </a:ext>
                </a:extLst>
              </a:tr>
              <a:tr h="3385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d + tp = tp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139700" marR="69850" marT="76200" marB="762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</a:rPr>
                        <a:t>tp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</a:rPr>
                        <a:t>tp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= d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139700" marR="69850" marT="76200" marB="76200"/>
                </a:tc>
                <a:extLst>
                  <a:ext uri="{0D108BD9-81ED-4DB2-BD59-A6C34878D82A}">
                    <a16:rowId xmlns:a16="http://schemas.microsoft.com/office/drawing/2014/main" val="3429355684"/>
                  </a:ext>
                </a:extLst>
              </a:tr>
              <a:tr h="3385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tp += d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139700" marR="69850" marT="76200" marB="762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</a:rPr>
                        <a:t>tp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-= d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139700" marR="69850" marT="76200" marB="76200"/>
                </a:tc>
                <a:extLst>
                  <a:ext uri="{0D108BD9-81ED-4DB2-BD59-A6C34878D82A}">
                    <a16:rowId xmlns:a16="http://schemas.microsoft.com/office/drawing/2014/main" val="324748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07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Time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Create a </a:t>
            </a:r>
            <a:r>
              <a:rPr lang="en-US" dirty="0" err="1">
                <a:solidFill>
                  <a:srgbClr val="2B952B"/>
                </a:solidFill>
                <a:latin typeface="Consolas" panose="020B0609020204030204" pitchFamily="49" charset="0"/>
              </a:rPr>
              <a:t>time_point</a:t>
            </a: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 representing the epoch of the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associated steady clock.</a:t>
            </a:r>
          </a:p>
          <a:p>
            <a:pPr marL="5943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time_point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steady_clock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tp1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Add 10 minutes to the </a:t>
            </a:r>
            <a:r>
              <a:rPr lang="en-US" dirty="0" err="1">
                <a:solidFill>
                  <a:srgbClr val="2B952B"/>
                </a:solidFill>
                <a:latin typeface="Consolas" panose="020B0609020204030204" pitchFamily="49" charset="0"/>
              </a:rPr>
              <a:t>time_point</a:t>
            </a: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.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tp1</a:t>
            </a:r>
            <a:r>
              <a:rPr lang="en-US" dirty="0">
                <a:latin typeface="Consolas" panose="020B0609020204030204" pitchFamily="49" charset="0"/>
              </a:rPr>
              <a:t> += minutes { 10 };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Store the duration between epoch and </a:t>
            </a:r>
            <a:r>
              <a:rPr lang="en-US" dirty="0" err="1">
                <a:solidFill>
                  <a:srgbClr val="2B952B"/>
                </a:solidFill>
                <a:latin typeface="Consolas" panose="020B0609020204030204" pitchFamily="49" charset="0"/>
              </a:rPr>
              <a:t>time_point</a:t>
            </a: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.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auto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d1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tp1</a:t>
            </a:r>
            <a:r>
              <a:rPr lang="en-US" dirty="0">
                <a:latin typeface="Consolas" panose="020B0609020204030204" pitchFamily="49" charset="0"/>
              </a:rPr>
              <a:t>.time_since_epoch() };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Convert the duration to a duration in seconds.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duration&lt;double&gt;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d2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d1</a:t>
            </a:r>
            <a:r>
              <a:rPr lang="en-US" dirty="0">
                <a:latin typeface="Consolas" panose="020B0609020204030204" pitchFamily="49" charset="0"/>
              </a:rPr>
              <a:t> };</a:t>
            </a:r>
          </a:p>
          <a:p>
            <a:pPr marL="5943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d2</a:t>
            </a:r>
            <a:r>
              <a:rPr lang="en-US" dirty="0">
                <a:latin typeface="Consolas" panose="020B0609020204030204" pitchFamily="49" charset="0"/>
              </a:rPr>
              <a:t>.count() &lt;&lt; " seconds"; </a:t>
            </a: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600 seconds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Time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Implicit</a:t>
            </a:r>
            <a:r>
              <a:rPr lang="en-US" sz="2200" dirty="0"/>
              <a:t> conversions</a:t>
            </a:r>
          </a:p>
          <a:p>
            <a:r>
              <a:rPr lang="en-US" sz="2200" dirty="0"/>
              <a:t>Example: </a:t>
            </a:r>
            <a:r>
              <a:rPr lang="en-US" sz="2200" i="1" dirty="0"/>
              <a:t>seconds -&gt; milliseconds</a:t>
            </a:r>
          </a:p>
          <a:p>
            <a:pPr marL="594360" lvl="2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time_point</a:t>
            </a:r>
            <a:r>
              <a:rPr lang="en-US" sz="1700" dirty="0">
                <a:latin typeface="Consolas" panose="020B0609020204030204" pitchFamily="49" charset="0"/>
              </a:rPr>
              <a:t>&lt;</a:t>
            </a:r>
            <a:r>
              <a:rPr lang="en-US" sz="1700" dirty="0" err="1">
                <a:latin typeface="Consolas" panose="020B0609020204030204" pitchFamily="49" charset="0"/>
              </a:rPr>
              <a:t>steady_clock</a:t>
            </a:r>
            <a:r>
              <a:rPr lang="en-US" sz="1700" dirty="0">
                <a:latin typeface="Consolas" panose="020B0609020204030204" pitchFamily="49" charset="0"/>
              </a:rPr>
              <a:t>, seconds&gt; </a:t>
            </a:r>
            <a:r>
              <a:rPr lang="en-US" sz="1700" dirty="0" err="1">
                <a:solidFill>
                  <a:srgbClr val="3399FF"/>
                </a:solidFill>
                <a:latin typeface="Consolas" panose="020B0609020204030204" pitchFamily="49" charset="0"/>
              </a:rPr>
              <a:t>tpSeconds</a:t>
            </a:r>
            <a:r>
              <a:rPr lang="en-US" sz="1700" dirty="0">
                <a:latin typeface="Consolas" panose="020B0609020204030204" pitchFamily="49" charset="0"/>
              </a:rPr>
              <a:t> { 42s };</a:t>
            </a:r>
          </a:p>
          <a:p>
            <a:pPr marL="594360" lvl="2" indent="0">
              <a:buNone/>
            </a:pPr>
            <a:r>
              <a:rPr lang="en-US" sz="1700" dirty="0">
                <a:solidFill>
                  <a:srgbClr val="2B952B"/>
                </a:solidFill>
                <a:latin typeface="Consolas" panose="020B0609020204030204" pitchFamily="49" charset="0"/>
              </a:rPr>
              <a:t>// Convert seconds to milliseconds implicitly.</a:t>
            </a:r>
          </a:p>
          <a:p>
            <a:pPr marL="594360" lvl="2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time_point</a:t>
            </a:r>
            <a:r>
              <a:rPr lang="en-US" sz="1700" dirty="0">
                <a:latin typeface="Consolas" panose="020B0609020204030204" pitchFamily="49" charset="0"/>
              </a:rPr>
              <a:t>&lt;</a:t>
            </a:r>
            <a:r>
              <a:rPr lang="en-US" sz="1700" dirty="0" err="1">
                <a:latin typeface="Consolas" panose="020B0609020204030204" pitchFamily="49" charset="0"/>
              </a:rPr>
              <a:t>steady_clock</a:t>
            </a:r>
            <a:r>
              <a:rPr lang="en-US" sz="1700" dirty="0">
                <a:latin typeface="Consolas" panose="020B0609020204030204" pitchFamily="49" charset="0"/>
              </a:rPr>
              <a:t>, milliseconds&gt; </a:t>
            </a:r>
            <a:r>
              <a:rPr lang="en-US" sz="1700" dirty="0" err="1">
                <a:solidFill>
                  <a:srgbClr val="3399FF"/>
                </a:solidFill>
                <a:latin typeface="Consolas" panose="020B0609020204030204" pitchFamily="49" charset="0"/>
              </a:rPr>
              <a:t>tpMilliseconds</a:t>
            </a:r>
            <a:r>
              <a:rPr lang="en-US" sz="1700" dirty="0">
                <a:latin typeface="Consolas" panose="020B0609020204030204" pitchFamily="49" charset="0"/>
              </a:rPr>
              <a:t> {</a:t>
            </a:r>
            <a:br>
              <a:rPr lang="en-US" sz="1700" dirty="0">
                <a:latin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3399FF"/>
                </a:solidFill>
                <a:latin typeface="Consolas" panose="020B0609020204030204" pitchFamily="49" charset="0"/>
              </a:rPr>
              <a:t>tpSeconds</a:t>
            </a:r>
            <a:r>
              <a:rPr lang="en-US" sz="1700" dirty="0">
                <a:latin typeface="Consolas" panose="020B0609020204030204" pitchFamily="49" charset="0"/>
              </a:rPr>
              <a:t> };</a:t>
            </a:r>
          </a:p>
          <a:p>
            <a:pPr marL="594360" lvl="2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cout</a:t>
            </a:r>
            <a:r>
              <a:rPr lang="en-US" sz="1700" dirty="0">
                <a:latin typeface="Consolas" panose="020B0609020204030204" pitchFamily="49" charset="0"/>
              </a:rPr>
              <a:t> &lt;&lt; </a:t>
            </a:r>
            <a:r>
              <a:rPr lang="en-US" sz="1700" dirty="0" err="1">
                <a:solidFill>
                  <a:srgbClr val="3399FF"/>
                </a:solidFill>
                <a:latin typeface="Consolas" panose="020B0609020204030204" pitchFamily="49" charset="0"/>
              </a:rPr>
              <a:t>tpMilliseconds</a:t>
            </a:r>
            <a:r>
              <a:rPr lang="en-US" sz="1700" dirty="0" err="1">
                <a:latin typeface="Consolas" panose="020B0609020204030204" pitchFamily="49" charset="0"/>
              </a:rPr>
              <a:t>.time_since_epoch</a:t>
            </a:r>
            <a:r>
              <a:rPr lang="en-US" sz="1700" dirty="0">
                <a:latin typeface="Consolas" panose="020B0609020204030204" pitchFamily="49" charset="0"/>
              </a:rPr>
              <a:t>().count() &lt;&lt; "</a:t>
            </a:r>
            <a:r>
              <a:rPr lang="en-US" sz="1700" dirty="0" err="1">
                <a:latin typeface="Consolas" panose="020B0609020204030204" pitchFamily="49" charset="0"/>
              </a:rPr>
              <a:t>ms</a:t>
            </a:r>
            <a:r>
              <a:rPr lang="en-US" sz="1700" dirty="0">
                <a:latin typeface="Consolas" panose="020B0609020204030204" pitchFamily="49" charset="0"/>
              </a:rPr>
              <a:t>";</a:t>
            </a:r>
          </a:p>
          <a:p>
            <a:pPr marL="594360" lvl="2" indent="0">
              <a:buNone/>
            </a:pPr>
            <a:r>
              <a:rPr lang="en-US" sz="1700" dirty="0">
                <a:solidFill>
                  <a:srgbClr val="2B952B"/>
                </a:solidFill>
                <a:latin typeface="Consolas" panose="020B0609020204030204" pitchFamily="49" charset="0"/>
              </a:rPr>
              <a:t>    // 42000ms</a:t>
            </a:r>
            <a:endParaRPr lang="en-US" sz="1700" dirty="0">
              <a:latin typeface="Consolas" panose="020B0609020204030204" pitchFamily="49" charset="0"/>
            </a:endParaRPr>
          </a:p>
          <a:p>
            <a:pPr marL="320040" lvl="2" indent="-320040">
              <a:spcBef>
                <a:spcPts val="700"/>
              </a:spcBef>
              <a:buSzPct val="60000"/>
              <a:buFont typeface="Wingdings"/>
              <a:buChar char=""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6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Time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Explicit</a:t>
            </a:r>
            <a:r>
              <a:rPr lang="en-US" dirty="0"/>
              <a:t> conversions</a:t>
            </a:r>
          </a:p>
          <a:p>
            <a:r>
              <a:rPr lang="en-US" dirty="0"/>
              <a:t>Example: </a:t>
            </a:r>
            <a:r>
              <a:rPr lang="en-US" i="1" dirty="0"/>
              <a:t>milliseconds -&gt; seconds</a:t>
            </a:r>
          </a:p>
          <a:p>
            <a:pPr marL="5943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time_point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steady_clock</a:t>
            </a:r>
            <a:r>
              <a:rPr lang="en-US" dirty="0">
                <a:latin typeface="Consolas" panose="020B0609020204030204" pitchFamily="49" charset="0"/>
              </a:rPr>
              <a:t>, milliseconds&gt; </a:t>
            </a:r>
            <a:r>
              <a:rPr lang="en-US" dirty="0" err="1">
                <a:solidFill>
                  <a:srgbClr val="3399FF"/>
                </a:solidFill>
                <a:latin typeface="Consolas" panose="020B0609020204030204" pitchFamily="49" charset="0"/>
              </a:rPr>
              <a:t>tpMilliseconds</a:t>
            </a:r>
            <a:r>
              <a:rPr lang="en-US" dirty="0">
                <a:latin typeface="Consolas" panose="020B0609020204030204" pitchFamily="49" charset="0"/>
              </a:rPr>
              <a:t> { 42’016ms };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Convert milliseconds to seconds explicitly.</a:t>
            </a:r>
          </a:p>
          <a:p>
            <a:pPr marL="5943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time_point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steady_clock</a:t>
            </a:r>
            <a:r>
              <a:rPr lang="en-US" dirty="0">
                <a:latin typeface="Consolas" panose="020B0609020204030204" pitchFamily="49" charset="0"/>
              </a:rPr>
              <a:t>, seconds&gt; </a:t>
            </a:r>
            <a:r>
              <a:rPr lang="en-US" dirty="0" err="1">
                <a:solidFill>
                  <a:srgbClr val="3399FF"/>
                </a:solidFill>
                <a:latin typeface="Consolas" panose="020B0609020204030204" pitchFamily="49" charset="0"/>
              </a:rPr>
              <a:t>tpSeconds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i="1" dirty="0" err="1">
                <a:latin typeface="Consolas" panose="020B0609020204030204" pitchFamily="49" charset="0"/>
              </a:rPr>
              <a:t>time_point_cast</a:t>
            </a:r>
            <a:r>
              <a:rPr lang="en-US" b="1" i="1" dirty="0">
                <a:latin typeface="Consolas" panose="020B0609020204030204" pitchFamily="49" charset="0"/>
              </a:rPr>
              <a:t>&lt;seconds&gt;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99FF"/>
                </a:solidFill>
                <a:latin typeface="Consolas" panose="020B0609020204030204" pitchFamily="49" charset="0"/>
              </a:rPr>
              <a:t>tpMilliseconds</a:t>
            </a:r>
            <a:r>
              <a:rPr lang="en-US" dirty="0">
                <a:latin typeface="Consolas" panose="020B0609020204030204" pitchFamily="49" charset="0"/>
              </a:rPr>
              <a:t>) };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Or: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auto </a:t>
            </a:r>
            <a:r>
              <a:rPr lang="en-US" dirty="0" err="1">
                <a:solidFill>
                  <a:srgbClr val="3399FF"/>
                </a:solidFill>
                <a:latin typeface="Consolas" panose="020B0609020204030204" pitchFamily="49" charset="0"/>
              </a:rPr>
              <a:t>tpSeconds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b="1" i="1" dirty="0" err="1">
                <a:latin typeface="Consolas" panose="020B0609020204030204" pitchFamily="49" charset="0"/>
              </a:rPr>
              <a:t>time_point_cast</a:t>
            </a:r>
            <a:r>
              <a:rPr lang="en-US" b="1" i="1" dirty="0">
                <a:latin typeface="Consolas" panose="020B0609020204030204" pitchFamily="49" charset="0"/>
              </a:rPr>
              <a:t>&lt;seconds&gt;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99FF"/>
                </a:solidFill>
                <a:latin typeface="Consolas" panose="020B0609020204030204" pitchFamily="49" charset="0"/>
              </a:rPr>
              <a:t>tpMilliseconds</a:t>
            </a:r>
            <a:r>
              <a:rPr lang="en-US" dirty="0">
                <a:latin typeface="Consolas" panose="020B0609020204030204" pitchFamily="49" charset="0"/>
              </a:rPr>
              <a:t>) };</a:t>
            </a:r>
          </a:p>
          <a:p>
            <a:pPr marL="594360" lvl="2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Convert seconds back to milliseconds.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milliseconds </a:t>
            </a:r>
            <a:r>
              <a:rPr lang="en-US" dirty="0" err="1">
                <a:solidFill>
                  <a:srgbClr val="3399FF"/>
                </a:solidFill>
                <a:latin typeface="Consolas" panose="020B0609020204030204" pitchFamily="49" charset="0"/>
              </a:rPr>
              <a:t>ms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3399FF"/>
                </a:solidFill>
                <a:latin typeface="Consolas" panose="020B0609020204030204" pitchFamily="49" charset="0"/>
              </a:rPr>
              <a:t>tpSeconds</a:t>
            </a:r>
            <a:r>
              <a:rPr lang="en-US" dirty="0" err="1">
                <a:latin typeface="Consolas" panose="020B0609020204030204" pitchFamily="49" charset="0"/>
              </a:rPr>
              <a:t>.time_since_epoch</a:t>
            </a:r>
            <a:r>
              <a:rPr lang="en-US" dirty="0">
                <a:latin typeface="Consolas" panose="020B0609020204030204" pitchFamily="49" charset="0"/>
              </a:rPr>
              <a:t>() };</a:t>
            </a:r>
          </a:p>
          <a:p>
            <a:pPr marL="5943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3399FF"/>
                </a:solidFill>
                <a:latin typeface="Consolas" panose="020B0609020204030204" pitchFamily="49" charset="0"/>
              </a:rPr>
              <a:t>ms</a:t>
            </a:r>
            <a:r>
              <a:rPr lang="en-US" dirty="0" err="1">
                <a:latin typeface="Consolas" panose="020B0609020204030204" pitchFamily="49" charset="0"/>
              </a:rPr>
              <a:t>.count</a:t>
            </a:r>
            <a:r>
              <a:rPr lang="en-US" dirty="0">
                <a:latin typeface="Consolas" panose="020B0609020204030204" pitchFamily="49" charset="0"/>
              </a:rPr>
              <a:t>() &lt;&lt; "</a:t>
            </a:r>
            <a:r>
              <a:rPr lang="en-US" dirty="0" err="1">
                <a:latin typeface="Consolas" panose="020B0609020204030204" pitchFamily="49" charset="0"/>
              </a:rPr>
              <a:t>ms</a:t>
            </a:r>
            <a:r>
              <a:rPr lang="en-US" dirty="0">
                <a:latin typeface="Consolas" panose="020B0609020204030204" pitchFamily="49" charset="0"/>
              </a:rPr>
              <a:t>"; </a:t>
            </a: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42000ms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1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Compile-Time Rational Numbers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Durations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Clocks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Time Points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FF8200"/>
                </a:solidFill>
              </a:rPr>
              <a:t>Dates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Time Zones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8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Since C++20</a:t>
            </a:r>
          </a:p>
          <a:p>
            <a:r>
              <a:rPr lang="en-US" dirty="0"/>
              <a:t>Gregorian calendar support</a:t>
            </a:r>
          </a:p>
          <a:p>
            <a:r>
              <a:rPr lang="en-US" dirty="0"/>
              <a:t>Several classes to represent dates or part of dates: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year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month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day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weekday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weekday_indexed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weekday_last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month_day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year_month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year_month_day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4959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Compile-Time Rational Numbers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Durations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Clocks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Time Points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Dates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Time Zones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BFF455E-54A9-48DE-9B55-C422890F51E9}"/>
              </a:ext>
            </a:extLst>
          </p:cNvPr>
          <p:cNvSpPr/>
          <p:nvPr/>
        </p:nvSpPr>
        <p:spPr>
          <a:xfrm>
            <a:off x="2209800" y="1657350"/>
            <a:ext cx="304800" cy="1905000"/>
          </a:xfrm>
          <a:prstGeom prst="rightBrace">
            <a:avLst>
              <a:gd name="adj1" fmla="val 91091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BEF1D-FB09-4EB0-8FB9-A2D91D970CDE}"/>
              </a:ext>
            </a:extLst>
          </p:cNvPr>
          <p:cNvSpPr txBox="1"/>
          <p:nvPr/>
        </p:nvSpPr>
        <p:spPr>
          <a:xfrm>
            <a:off x="2514600" y="241935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&lt;chrono&gt;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13B89-637B-4AB9-B5A5-5C8196D1BBEF}"/>
              </a:ext>
            </a:extLst>
          </p:cNvPr>
          <p:cNvSpPr txBox="1"/>
          <p:nvPr/>
        </p:nvSpPr>
        <p:spPr>
          <a:xfrm>
            <a:off x="5038209" y="104775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&lt;ratio&gt;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E755B93-235B-4F5F-8703-4B19DF7E103B}"/>
              </a:ext>
            </a:extLst>
          </p:cNvPr>
          <p:cNvSpPr/>
          <p:nvPr/>
        </p:nvSpPr>
        <p:spPr>
          <a:xfrm>
            <a:off x="4876800" y="1081252"/>
            <a:ext cx="152400" cy="335830"/>
          </a:xfrm>
          <a:prstGeom prst="rightBrace">
            <a:avLst>
              <a:gd name="adj1" fmla="val 2848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8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Define an </a:t>
            </a:r>
            <a:r>
              <a:rPr lang="en-US" dirty="0">
                <a:latin typeface="Consolas" panose="020B0609020204030204" pitchFamily="49" charset="0"/>
              </a:rPr>
              <a:t>std::year</a:t>
            </a:r>
            <a:r>
              <a:rPr lang="en-US" dirty="0"/>
              <a:t>: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year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y1</a:t>
            </a:r>
            <a:r>
              <a:rPr lang="en-US" dirty="0">
                <a:latin typeface="Consolas" panose="020B0609020204030204" pitchFamily="49" charset="0"/>
              </a:rPr>
              <a:t> { 2021 };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auto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y2</a:t>
            </a:r>
            <a:r>
              <a:rPr lang="en-US" dirty="0">
                <a:latin typeface="Consolas" panose="020B0609020204030204" pitchFamily="49" charset="0"/>
              </a:rPr>
              <a:t> { 2021y };</a:t>
            </a:r>
          </a:p>
          <a:p>
            <a:r>
              <a:rPr lang="en-US" dirty="0"/>
              <a:t>Define an </a:t>
            </a:r>
            <a:r>
              <a:rPr lang="en-US" dirty="0">
                <a:latin typeface="Consolas" panose="020B0609020204030204" pitchFamily="49" charset="0"/>
              </a:rPr>
              <a:t>std::month</a:t>
            </a:r>
            <a:r>
              <a:rPr lang="en-US" dirty="0"/>
              <a:t>: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month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m1</a:t>
            </a:r>
            <a:r>
              <a:rPr lang="en-US" dirty="0">
                <a:latin typeface="Consolas" panose="020B0609020204030204" pitchFamily="49" charset="0"/>
              </a:rPr>
              <a:t> { 10 };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auto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m2</a:t>
            </a:r>
            <a:r>
              <a:rPr lang="en-US" dirty="0">
                <a:latin typeface="Consolas" panose="020B0609020204030204" pitchFamily="49" charset="0"/>
              </a:rPr>
              <a:t> { October };</a:t>
            </a:r>
          </a:p>
          <a:p>
            <a:r>
              <a:rPr lang="en-US" dirty="0"/>
              <a:t>Define an </a:t>
            </a:r>
            <a:r>
              <a:rPr lang="en-US" dirty="0">
                <a:latin typeface="Consolas" panose="020B0609020204030204" pitchFamily="49" charset="0"/>
              </a:rPr>
              <a:t>std::day</a:t>
            </a:r>
            <a:r>
              <a:rPr lang="en-US" dirty="0"/>
              <a:t>: 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day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d1</a:t>
            </a:r>
            <a:r>
              <a:rPr lang="en-US" dirty="0">
                <a:latin typeface="Consolas" panose="020B0609020204030204" pitchFamily="49" charset="0"/>
              </a:rPr>
              <a:t> { 27 };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auto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d2</a:t>
            </a:r>
            <a:r>
              <a:rPr lang="en-US" dirty="0">
                <a:latin typeface="Consolas" panose="020B0609020204030204" pitchFamily="49" charset="0"/>
              </a:rPr>
              <a:t> { 27d };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0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Create a date 2021-10-27:</a:t>
            </a:r>
          </a:p>
          <a:p>
            <a:pPr marL="5943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year_month_day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fulldate1</a:t>
            </a:r>
            <a:r>
              <a:rPr lang="en-US" dirty="0">
                <a:latin typeface="Consolas" panose="020B0609020204030204" pitchFamily="49" charset="0"/>
              </a:rPr>
              <a:t> { 2021y, October, 27d };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auto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fulldate2</a:t>
            </a:r>
            <a:r>
              <a:rPr lang="en-US" dirty="0">
                <a:latin typeface="Consolas" panose="020B0609020204030204" pitchFamily="49" charset="0"/>
              </a:rPr>
              <a:t> { 2021y / October / 27d };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auto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fulldate3</a:t>
            </a:r>
            <a:r>
              <a:rPr lang="en-US" dirty="0">
                <a:latin typeface="Consolas" panose="020B0609020204030204" pitchFamily="49" charset="0"/>
              </a:rPr>
              <a:t> { 27d / October / 2021y };</a:t>
            </a:r>
          </a:p>
          <a:p>
            <a:r>
              <a:rPr lang="en-US" dirty="0"/>
              <a:t>Create a date for the 4</a:t>
            </a:r>
            <a:r>
              <a:rPr lang="en-US" baseline="30000" dirty="0"/>
              <a:t>th</a:t>
            </a:r>
            <a:r>
              <a:rPr lang="en-US" dirty="0"/>
              <a:t> Wednesday of October 2021:</a:t>
            </a:r>
          </a:p>
          <a:p>
            <a:pPr marL="5943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year_month_day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fulldate4</a:t>
            </a:r>
            <a:r>
              <a:rPr lang="en-US" dirty="0">
                <a:latin typeface="Consolas" panose="020B0609020204030204" pitchFamily="49" charset="0"/>
              </a:rPr>
              <a:t> { Wednesday[4] / October / 2021 };</a:t>
            </a:r>
          </a:p>
          <a:p>
            <a:pPr marL="32004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400" dirty="0"/>
              <a:t>Create a </a:t>
            </a:r>
            <a:r>
              <a:rPr lang="en-US" sz="2400" dirty="0" err="1">
                <a:latin typeface="Consolas" panose="020B0609020204030204" pitchFamily="49" charset="0"/>
              </a:rPr>
              <a:t>month_day</a:t>
            </a:r>
            <a:r>
              <a:rPr lang="en-US" sz="2400" dirty="0"/>
              <a:t> for October 27 of an unspecified year: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auto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oct27</a:t>
            </a:r>
            <a:r>
              <a:rPr lang="en-US" dirty="0">
                <a:latin typeface="Consolas" panose="020B0609020204030204" pitchFamily="49" charset="0"/>
              </a:rPr>
              <a:t> { October / 27d };</a:t>
            </a:r>
          </a:p>
          <a:p>
            <a:pPr marL="32004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400" dirty="0"/>
              <a:t>Create a </a:t>
            </a:r>
            <a:r>
              <a:rPr lang="en-US" sz="2400" dirty="0" err="1">
                <a:latin typeface="Consolas" panose="020B0609020204030204" pitchFamily="49" charset="0"/>
              </a:rPr>
              <a:t>year_month_day</a:t>
            </a:r>
            <a:r>
              <a:rPr lang="en-US" sz="2400" dirty="0"/>
              <a:t> for October 27, 2021: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auto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oct27_2021</a:t>
            </a:r>
            <a:r>
              <a:rPr lang="en-US" dirty="0">
                <a:latin typeface="Consolas" panose="020B0609020204030204" pitchFamily="49" charset="0"/>
              </a:rPr>
              <a:t> { 2021y /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oct27</a:t>
            </a:r>
            <a:r>
              <a:rPr lang="en-US" dirty="0">
                <a:latin typeface="Consolas" panose="020B0609020204030204" pitchFamily="49" charset="0"/>
              </a:rPr>
              <a:t> 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Create a </a:t>
            </a:r>
            <a:r>
              <a:rPr lang="en-US" dirty="0" err="1">
                <a:latin typeface="Consolas" panose="020B0609020204030204" pitchFamily="49" charset="0"/>
              </a:rPr>
              <a:t>month_day_last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for the last day of an October of an unspecified year: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auto </a:t>
            </a:r>
            <a:r>
              <a:rPr lang="en-US" dirty="0" err="1">
                <a:solidFill>
                  <a:srgbClr val="3399FF"/>
                </a:solidFill>
                <a:latin typeface="Consolas" panose="020B0609020204030204" pitchFamily="49" charset="0"/>
              </a:rPr>
              <a:t>lastDayOfAnOctober</a:t>
            </a:r>
            <a:r>
              <a:rPr lang="en-US" dirty="0">
                <a:latin typeface="Consolas" panose="020B0609020204030204" pitchFamily="49" charset="0"/>
              </a:rPr>
              <a:t> { October / last };</a:t>
            </a:r>
          </a:p>
          <a:p>
            <a:r>
              <a:rPr lang="en-US" dirty="0"/>
              <a:t>Create a </a:t>
            </a:r>
            <a:r>
              <a:rPr lang="en-US" dirty="0" err="1">
                <a:latin typeface="Consolas" panose="020B0609020204030204" pitchFamily="49" charset="0"/>
              </a:rPr>
              <a:t>year_month_day_last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for the last day of October for the year 2021: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auto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lastDayOfOct2021</a:t>
            </a:r>
            <a:r>
              <a:rPr lang="en-US" dirty="0">
                <a:latin typeface="Consolas" panose="020B0609020204030204" pitchFamily="49" charset="0"/>
              </a:rPr>
              <a:t> { 2021y / </a:t>
            </a:r>
            <a:r>
              <a:rPr lang="en-US" dirty="0" err="1">
                <a:solidFill>
                  <a:srgbClr val="3399FF"/>
                </a:solidFill>
                <a:latin typeface="Consolas" panose="020B0609020204030204" pitchFamily="49" charset="0"/>
              </a:rPr>
              <a:t>lastDayOfAnOctober</a:t>
            </a:r>
            <a:r>
              <a:rPr lang="en-US" dirty="0">
                <a:latin typeface="Consolas" panose="020B0609020204030204" pitchFamily="49" charset="0"/>
              </a:rPr>
              <a:t> };</a:t>
            </a:r>
          </a:p>
          <a:p>
            <a:r>
              <a:rPr lang="en-US" dirty="0"/>
              <a:t>Create a </a:t>
            </a:r>
            <a:r>
              <a:rPr lang="en-US" dirty="0" err="1">
                <a:latin typeface="Consolas" panose="020B0609020204030204" pitchFamily="49" charset="0"/>
              </a:rPr>
              <a:t>year_month_weekday_last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for the last Monday of October 2021.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auto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lastMondayOfOct2021</a:t>
            </a:r>
            <a:r>
              <a:rPr lang="en-US" dirty="0">
                <a:latin typeface="Consolas" panose="020B0609020204030204" pitchFamily="49" charset="0"/>
              </a:rPr>
              <a:t> { 2021y / October / Monday[last] };</a:t>
            </a:r>
          </a:p>
        </p:txBody>
      </p:sp>
    </p:spTree>
    <p:extLst>
      <p:ext uri="{BB962C8B-B14F-4D97-AF65-F5344CB8AC3E}">
        <p14:creationId xmlns:p14="http://schemas.microsoft.com/office/powerpoint/2010/main" val="309152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New type aliases: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Duration&gt;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solidFill>
                  <a:srgbClr val="3399FF"/>
                </a:solidFill>
                <a:latin typeface="Consolas" panose="020B0609020204030204" pitchFamily="49" charset="0"/>
              </a:rPr>
              <a:t>sys_time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std::chrono::</a:t>
            </a:r>
            <a:r>
              <a:rPr lang="en-US" dirty="0" err="1">
                <a:latin typeface="Consolas" panose="020B0609020204030204" pitchFamily="49" charset="0"/>
              </a:rPr>
              <a:t>time_point</a:t>
            </a:r>
            <a:r>
              <a:rPr lang="en-US" dirty="0">
                <a:latin typeface="Consolas" panose="020B0609020204030204" pitchFamily="49" charset="0"/>
              </a:rPr>
              <a:t>&lt;std::chrono::</a:t>
            </a:r>
            <a:r>
              <a:rPr lang="en-US" dirty="0" err="1">
                <a:latin typeface="Consolas" panose="020B0609020204030204" pitchFamily="49" charset="0"/>
              </a:rPr>
              <a:t>system_clock</a:t>
            </a:r>
            <a:r>
              <a:rPr lang="en-US" dirty="0">
                <a:latin typeface="Consolas" panose="020B0609020204030204" pitchFamily="49" charset="0"/>
              </a:rPr>
              <a:t>, Duration&gt;;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Representation of number of seconds since epoch.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solidFill>
                  <a:srgbClr val="3399FF"/>
                </a:solidFill>
                <a:latin typeface="Consolas" panose="020B0609020204030204" pitchFamily="49" charset="0"/>
              </a:rPr>
              <a:t>sys_seconds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sys_time</a:t>
            </a:r>
            <a:r>
              <a:rPr lang="en-US" dirty="0">
                <a:latin typeface="Consolas" panose="020B0609020204030204" pitchFamily="49" charset="0"/>
              </a:rPr>
              <a:t>&lt;std::chrono::seconds&gt;;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Representation of number of days since epoch.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solidFill>
                  <a:srgbClr val="3399FF"/>
                </a:solidFill>
                <a:latin typeface="Consolas" panose="020B0609020204030204" pitchFamily="49" charset="0"/>
              </a:rPr>
              <a:t>sys_days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sys_time</a:t>
            </a:r>
            <a:r>
              <a:rPr lang="en-US" dirty="0">
                <a:latin typeface="Consolas" panose="020B0609020204030204" pitchFamily="49" charset="0"/>
              </a:rPr>
              <a:t>&lt;std::chrono::days&gt;;</a:t>
            </a:r>
          </a:p>
          <a:p>
            <a:r>
              <a:rPr lang="en-US" b="1" i="1" dirty="0"/>
              <a:t>Serial-based</a:t>
            </a:r>
            <a:r>
              <a:rPr lang="en-US" i="1" dirty="0"/>
              <a:t> </a:t>
            </a:r>
            <a:r>
              <a:rPr lang="en-US" dirty="0"/>
              <a:t>representations (single number)</a:t>
            </a:r>
            <a:br>
              <a:rPr lang="en-US" dirty="0"/>
            </a:br>
            <a:r>
              <a:rPr lang="en-US" dirty="0"/>
              <a:t>versus </a:t>
            </a:r>
            <a:r>
              <a:rPr lang="en-US" b="1" i="1" dirty="0"/>
              <a:t>field-based</a:t>
            </a:r>
            <a:r>
              <a:rPr lang="en-US" i="1" dirty="0"/>
              <a:t> </a:t>
            </a:r>
            <a:r>
              <a:rPr lang="en-US" dirty="0"/>
              <a:t>types like (</a:t>
            </a:r>
            <a:r>
              <a:rPr lang="en-US" dirty="0" err="1">
                <a:latin typeface="Consolas" panose="020B0609020204030204" pitchFamily="49" charset="0"/>
              </a:rPr>
              <a:t>year_month_day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937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Create a </a:t>
            </a:r>
            <a:r>
              <a:rPr lang="en-US" dirty="0" err="1">
                <a:latin typeface="Consolas" panose="020B0609020204030204" pitchFamily="49" charset="0"/>
              </a:rPr>
              <a:t>sys_days</a:t>
            </a:r>
            <a:r>
              <a:rPr lang="en-US" dirty="0"/>
              <a:t> representing today: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auto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today</a:t>
            </a:r>
            <a:r>
              <a:rPr lang="en-US" dirty="0">
                <a:latin typeface="Consolas" panose="020B0609020204030204" pitchFamily="49" charset="0"/>
              </a:rPr>
              <a:t> { floor&lt;days&gt;(</a:t>
            </a:r>
            <a:r>
              <a:rPr lang="en-US" dirty="0" err="1">
                <a:latin typeface="Consolas" panose="020B0609020204030204" pitchFamily="49" charset="0"/>
              </a:rPr>
              <a:t>system_clock</a:t>
            </a:r>
            <a:r>
              <a:rPr lang="en-US" dirty="0">
                <a:latin typeface="Consolas" panose="020B0609020204030204" pitchFamily="49" charset="0"/>
              </a:rPr>
              <a:t>::now()) };</a:t>
            </a:r>
          </a:p>
          <a:p>
            <a:r>
              <a:rPr lang="en-US" dirty="0"/>
              <a:t>Convert </a:t>
            </a:r>
            <a:r>
              <a:rPr lang="en-US" dirty="0" err="1">
                <a:latin typeface="Consolas" panose="020B0609020204030204" pitchFamily="49" charset="0"/>
              </a:rPr>
              <a:t>year_month_day</a:t>
            </a:r>
            <a:r>
              <a:rPr lang="en-US" dirty="0"/>
              <a:t> to </a:t>
            </a:r>
            <a:r>
              <a:rPr lang="en-US" dirty="0" err="1">
                <a:latin typeface="Consolas" panose="020B0609020204030204" pitchFamily="49" charset="0"/>
              </a:rPr>
              <a:t>time_point</a:t>
            </a:r>
            <a:r>
              <a:rPr lang="en-US" dirty="0"/>
              <a:t>:</a:t>
            </a:r>
          </a:p>
          <a:p>
            <a:pPr marL="5943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system_clock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time_point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t1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sys_days</a:t>
            </a:r>
            <a:r>
              <a:rPr lang="en-US" dirty="0">
                <a:latin typeface="Consolas" panose="020B0609020204030204" pitchFamily="49" charset="0"/>
              </a:rPr>
              <a:t> { 2020y / June / 22d } };</a:t>
            </a:r>
          </a:p>
          <a:p>
            <a:r>
              <a:rPr lang="en-US" dirty="0"/>
              <a:t>Convert </a:t>
            </a:r>
            <a:r>
              <a:rPr lang="en-US" dirty="0" err="1">
                <a:latin typeface="Consolas" panose="020B0609020204030204" pitchFamily="49" charset="0"/>
              </a:rPr>
              <a:t>time_point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to </a:t>
            </a:r>
            <a:r>
              <a:rPr lang="en-US" dirty="0" err="1">
                <a:latin typeface="Consolas" panose="020B0609020204030204" pitchFamily="49" charset="0"/>
              </a:rPr>
              <a:t>year_month_day</a:t>
            </a:r>
            <a:r>
              <a:rPr lang="en-US" dirty="0"/>
              <a:t>:</a:t>
            </a:r>
          </a:p>
          <a:p>
            <a:pPr marL="5943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year_month_day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99FF"/>
                </a:solidFill>
                <a:latin typeface="Consolas" panose="020B0609020204030204" pitchFamily="49" charset="0"/>
              </a:rPr>
              <a:t>yearmonthday</a:t>
            </a:r>
            <a:r>
              <a:rPr lang="en-US" dirty="0">
                <a:latin typeface="Consolas" panose="020B0609020204030204" pitchFamily="49" charset="0"/>
              </a:rPr>
              <a:t> { floor&lt;days&gt;(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t1</a:t>
            </a:r>
            <a:r>
              <a:rPr lang="en-US" dirty="0">
                <a:latin typeface="Consolas" panose="020B0609020204030204" pitchFamily="49" charset="0"/>
              </a:rPr>
              <a:t>) };</a:t>
            </a:r>
          </a:p>
          <a:p>
            <a:pPr marL="5943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year_month_day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today2</a:t>
            </a:r>
            <a:r>
              <a:rPr lang="en-US" dirty="0">
                <a:latin typeface="Consolas" panose="020B0609020204030204" pitchFamily="49" charset="0"/>
              </a:rPr>
              <a:t> { floor&lt;days&gt;(</a:t>
            </a:r>
            <a:r>
              <a:rPr lang="en-US" dirty="0" err="1">
                <a:latin typeface="Consolas" panose="020B0609020204030204" pitchFamily="49" charset="0"/>
              </a:rPr>
              <a:t>system_clock</a:t>
            </a:r>
            <a:r>
              <a:rPr lang="en-US" dirty="0">
                <a:latin typeface="Consolas" panose="020B0609020204030204" pitchFamily="49" charset="0"/>
              </a:rPr>
              <a:t>::now()) };</a:t>
            </a:r>
          </a:p>
        </p:txBody>
      </p:sp>
    </p:spTree>
    <p:extLst>
      <p:ext uri="{BB962C8B-B14F-4D97-AF65-F5344CB8AC3E}">
        <p14:creationId xmlns:p14="http://schemas.microsoft.com/office/powerpoint/2010/main" val="266377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Full date with timestamp: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auto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d2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sys_days</a:t>
            </a:r>
            <a:r>
              <a:rPr lang="en-US" dirty="0">
                <a:latin typeface="Consolas" panose="020B0609020204030204" pitchFamily="49" charset="0"/>
              </a:rPr>
              <a:t> { 2020y / June / 22d } + 9h + 35min + 10s };</a:t>
            </a:r>
          </a:p>
          <a:p>
            <a:r>
              <a:rPr lang="en-US" dirty="0"/>
              <a:t>Arithmetic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auto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d3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d2</a:t>
            </a:r>
            <a:r>
              <a:rPr lang="en-US" dirty="0">
                <a:latin typeface="Consolas" panose="020B0609020204030204" pitchFamily="49" charset="0"/>
              </a:rPr>
              <a:t> + days { 5 } };  </a:t>
            </a: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Add 5 days to d2</a:t>
            </a:r>
          </a:p>
          <a:p>
            <a:pPr marL="285750" indent="-285750"/>
            <a:r>
              <a:rPr lang="en-US" dirty="0"/>
              <a:t>Streaming dates</a:t>
            </a:r>
          </a:p>
          <a:p>
            <a:pPr marL="5943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d2</a:t>
            </a:r>
            <a:r>
              <a:rPr lang="en-US" dirty="0">
                <a:latin typeface="Consolas" panose="020B0609020204030204" pitchFamily="49" charset="0"/>
              </a:rPr>
              <a:t> &lt;&lt; '\n' &lt;&lt;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d3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285750" lvl="2" indent="-28575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400" dirty="0"/>
              <a:t>Output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2020-06-22 09:35:10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2020-06-27 09:35:10</a:t>
            </a:r>
          </a:p>
        </p:txBody>
      </p:sp>
    </p:spTree>
    <p:extLst>
      <p:ext uri="{BB962C8B-B14F-4D97-AF65-F5344CB8AC3E}">
        <p14:creationId xmlns:p14="http://schemas.microsoft.com/office/powerpoint/2010/main" val="38197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Careful: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auto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d2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sys_days</a:t>
            </a:r>
            <a:r>
              <a:rPr lang="en-US" dirty="0">
                <a:latin typeface="Consolas" panose="020B0609020204030204" pitchFamily="49" charset="0"/>
              </a:rPr>
              <a:t> { 2020y / June / 22d } + 9h + 35min + 10s };</a:t>
            </a:r>
          </a:p>
          <a:p>
            <a:pPr marL="59436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auto </a:t>
            </a:r>
            <a:r>
              <a:rPr lang="en-US" dirty="0">
                <a:solidFill>
                  <a:srgbClr val="3399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d3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3399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d2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+ years { 1 } }; </a:t>
            </a: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Add 1 year to d2</a:t>
            </a:r>
          </a:p>
          <a:p>
            <a:pPr marL="285750" indent="-285750"/>
            <a:r>
              <a:rPr lang="en-US" dirty="0"/>
              <a:t>Result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d2 = 2020-06-22 09:35:10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d3 = 2021-06-22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15:24:22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4BAA3-96F1-4775-9CFC-E440AF1D8B87}"/>
              </a:ext>
            </a:extLst>
          </p:cNvPr>
          <p:cNvSpPr txBox="1"/>
          <p:nvPr/>
        </p:nvSpPr>
        <p:spPr>
          <a:xfrm>
            <a:off x="3886200" y="3638550"/>
            <a:ext cx="5029200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/>
            <a:r>
              <a:rPr lang="en-US" sz="1400" dirty="0">
                <a:latin typeface="Segoe UI Light" pitchFamily="34" charset="0"/>
              </a:rPr>
              <a:t>⚠ Adding 1 year does not add:</a:t>
            </a:r>
          </a:p>
          <a:p>
            <a:pPr marL="285750"/>
            <a:r>
              <a:rPr lang="en-US" sz="1400" dirty="0">
                <a:latin typeface="Segoe UI Light" pitchFamily="34" charset="0"/>
              </a:rPr>
              <a:t>    86,400 * 365 = 31,536,000 seconds</a:t>
            </a:r>
          </a:p>
          <a:p>
            <a:pPr marL="285750"/>
            <a:r>
              <a:rPr lang="en-US" sz="1400" dirty="0">
                <a:latin typeface="Segoe UI Light" pitchFamily="34" charset="0"/>
              </a:rPr>
              <a:t>but</a:t>
            </a:r>
          </a:p>
          <a:p>
            <a:pPr marL="285750"/>
            <a:r>
              <a:rPr lang="en-US" sz="1400" dirty="0">
                <a:latin typeface="Segoe UI Light" pitchFamily="34" charset="0"/>
              </a:rPr>
              <a:t>    86,400 * ((365 * 400) + 97) / 400) = 31,556,952 seconds</a:t>
            </a:r>
          </a:p>
        </p:txBody>
      </p:sp>
    </p:spTree>
    <p:extLst>
      <p:ext uri="{BB962C8B-B14F-4D97-AF65-F5344CB8AC3E}">
        <p14:creationId xmlns:p14="http://schemas.microsoft.com/office/powerpoint/2010/main" val="148794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You can use field-based types instead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auto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d2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sys_days</a:t>
            </a:r>
            <a:r>
              <a:rPr lang="en-US" dirty="0">
                <a:latin typeface="Consolas" panose="020B0609020204030204" pitchFamily="49" charset="0"/>
              </a:rPr>
              <a:t> { 2020y / June / 22d } + 9h + 35min + 10s };</a:t>
            </a:r>
          </a:p>
          <a:p>
            <a:pPr marL="594360" lvl="2" indent="0">
              <a:buNone/>
            </a:pPr>
            <a:endParaRPr lang="en-US" dirty="0">
              <a:solidFill>
                <a:srgbClr val="2B952B"/>
              </a:solidFill>
              <a:latin typeface="Consolas" panose="020B0609020204030204" pitchFamily="49" charset="0"/>
            </a:endParaRP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Split d2 into days and remaining seconds.</a:t>
            </a:r>
          </a:p>
          <a:p>
            <a:pPr marL="5943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sys_days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d2_days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 err="1">
                <a:latin typeface="Consolas" panose="020B0609020204030204" pitchFamily="49" charset="0"/>
              </a:rPr>
              <a:t>time_point_cast</a:t>
            </a:r>
            <a:r>
              <a:rPr lang="en-US" dirty="0">
                <a:latin typeface="Consolas" panose="020B0609020204030204" pitchFamily="49" charset="0"/>
              </a:rPr>
              <a:t>&lt;days&gt;(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d2</a:t>
            </a:r>
            <a:r>
              <a:rPr lang="en-US" dirty="0">
                <a:latin typeface="Consolas" panose="020B0609020204030204" pitchFamily="49" charset="0"/>
              </a:rPr>
              <a:t>) };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seconds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d2_seconds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d2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d2_days </a:t>
            </a: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pPr marL="594360" lvl="2" indent="0">
              <a:buNone/>
            </a:pPr>
            <a:endParaRPr lang="en-US" dirty="0">
              <a:solidFill>
                <a:srgbClr val="2B952B"/>
              </a:solidFill>
              <a:latin typeface="Consolas" panose="020B0609020204030204" pitchFamily="49" charset="0"/>
            </a:endParaRP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Convert the d2_days serial type to field-based type.</a:t>
            </a:r>
          </a:p>
          <a:p>
            <a:pPr marL="5943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year_month_day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ymd2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d2_days </a:t>
            </a: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pPr marL="594360" lvl="2" indent="0">
              <a:buNone/>
            </a:pPr>
            <a:endParaRPr lang="en-US" dirty="0">
              <a:solidFill>
                <a:srgbClr val="2B952B"/>
              </a:solidFill>
              <a:latin typeface="Consolas" panose="020B0609020204030204" pitchFamily="49" charset="0"/>
            </a:endParaRP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Add 1 year.</a:t>
            </a:r>
          </a:p>
          <a:p>
            <a:pPr marL="5943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year_month_day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ymd3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ymd2</a:t>
            </a:r>
            <a:r>
              <a:rPr lang="en-US" dirty="0">
                <a:latin typeface="Consolas" panose="020B0609020204030204" pitchFamily="49" charset="0"/>
              </a:rPr>
              <a:t> + years{ 1 } };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auto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d3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 err="1">
                <a:latin typeface="Consolas" panose="020B0609020204030204" pitchFamily="49" charset="0"/>
              </a:rPr>
              <a:t>sys_days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ymd3</a:t>
            </a:r>
            <a:r>
              <a:rPr lang="en-US" dirty="0">
                <a:latin typeface="Consolas" panose="020B0609020204030204" pitchFamily="49" charset="0"/>
              </a:rPr>
              <a:t> } +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d2_seconds </a:t>
            </a: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pPr marL="594360" lvl="2" indent="0">
              <a:buNone/>
            </a:pPr>
            <a:endParaRPr lang="en-US" dirty="0">
              <a:solidFill>
                <a:srgbClr val="2B952B"/>
              </a:solidFill>
              <a:latin typeface="Consolas" panose="020B0609020204030204" pitchFamily="49" charset="0"/>
            </a:endParaRPr>
          </a:p>
          <a:p>
            <a:pPr marL="285750" indent="-285750"/>
            <a:r>
              <a:rPr lang="en-US" dirty="0"/>
              <a:t>Result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t2 = 2020-06-22 09:35:10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t3 = 2021-06-22 </a:t>
            </a: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09:35:10</a:t>
            </a:r>
          </a:p>
        </p:txBody>
      </p:sp>
    </p:spTree>
    <p:extLst>
      <p:ext uri="{BB962C8B-B14F-4D97-AF65-F5344CB8AC3E}">
        <p14:creationId xmlns:p14="http://schemas.microsoft.com/office/powerpoint/2010/main" val="409037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Compile-Time Rational Numbers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Durations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Clocks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Time Points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Dates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FF8200"/>
                </a:solidFill>
              </a:rPr>
              <a:t>Time Zones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8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Time Zones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Time zone database:</a:t>
            </a:r>
          </a:p>
          <a:p>
            <a:pPr lvl="1"/>
            <a:r>
              <a:rPr lang="en-US" dirty="0"/>
              <a:t>= list of time zones, including things like daylight saving time descriptions</a:t>
            </a:r>
          </a:p>
          <a:p>
            <a:r>
              <a:rPr lang="en-US" dirty="0"/>
              <a:t>Access time zone database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std::chrono::</a:t>
            </a:r>
            <a:r>
              <a:rPr lang="en-US" dirty="0" err="1">
                <a:latin typeface="Consolas" panose="020B0609020204030204" pitchFamily="49" charset="0"/>
              </a:rPr>
              <a:t>get_tzdb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List all available time zones: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const auto&amp;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database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get_tzdb</a:t>
            </a:r>
            <a:r>
              <a:rPr lang="en-US" dirty="0">
                <a:latin typeface="Consolas" panose="020B0609020204030204" pitchFamily="49" charset="0"/>
              </a:rPr>
              <a:t>() };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for (const auto&amp; </a:t>
            </a:r>
            <a:r>
              <a:rPr lang="en-US" dirty="0" err="1">
                <a:solidFill>
                  <a:srgbClr val="3399FF"/>
                </a:solidFill>
                <a:latin typeface="Consolas" panose="020B0609020204030204" pitchFamily="49" charset="0"/>
              </a:rPr>
              <a:t>timezone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3399FF"/>
                </a:solidFill>
                <a:latin typeface="Consolas" panose="020B0609020204030204" pitchFamily="49" charset="0"/>
              </a:rPr>
              <a:t>database</a:t>
            </a:r>
            <a:r>
              <a:rPr lang="en-US" dirty="0" err="1">
                <a:latin typeface="Consolas" panose="020B0609020204030204" pitchFamily="49" charset="0"/>
              </a:rPr>
              <a:t>.zones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timezone</a:t>
            </a:r>
            <a:r>
              <a:rPr lang="en-US" dirty="0">
                <a:latin typeface="Consolas" panose="020B0609020204030204" pitchFamily="49" charset="0"/>
              </a:rPr>
              <a:t>.name()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2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FF8200"/>
                </a:solidFill>
              </a:rPr>
              <a:t>Compile-Time Rational Numbers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Durations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Clocks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Time Points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Dates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Time Zones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9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Time Zones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Get a specific time zone: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auto*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brussels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locate_zone</a:t>
            </a:r>
            <a:r>
              <a:rPr lang="en-US" dirty="0">
                <a:latin typeface="Consolas" panose="020B0609020204030204" pitchFamily="49" charset="0"/>
              </a:rPr>
              <a:t>("Europe/Brussels") };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auto* </a:t>
            </a:r>
            <a:r>
              <a:rPr lang="en-US" dirty="0" err="1">
                <a:solidFill>
                  <a:srgbClr val="3399FF"/>
                </a:solidFill>
                <a:latin typeface="Consolas" panose="020B0609020204030204" pitchFamily="49" charset="0"/>
              </a:rPr>
              <a:t>gmt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locate_zone</a:t>
            </a:r>
            <a:r>
              <a:rPr lang="en-US" dirty="0">
                <a:latin typeface="Consolas" panose="020B0609020204030204" pitchFamily="49" charset="0"/>
              </a:rPr>
              <a:t>("GMT") };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auto*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current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current_zone</a:t>
            </a:r>
            <a:r>
              <a:rPr lang="en-US" dirty="0">
                <a:latin typeface="Consolas" panose="020B0609020204030204" pitchFamily="49" charset="0"/>
              </a:rPr>
              <a:t>() };</a:t>
            </a:r>
          </a:p>
          <a:p>
            <a:r>
              <a:rPr lang="en-US" dirty="0"/>
              <a:t>Conversion between time zones: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Convert the current system time to GMT.</a:t>
            </a:r>
          </a:p>
          <a:p>
            <a:pPr marL="594360" lvl="2" indent="0">
              <a:buNone/>
            </a:pPr>
            <a:r>
              <a:rPr lang="en-US" dirty="0" err="1">
                <a:solidFill>
                  <a:srgbClr val="3399FF"/>
                </a:solidFill>
                <a:latin typeface="Consolas" panose="020B0609020204030204" pitchFamily="49" charset="0"/>
              </a:rPr>
              <a:t>gmt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</a:rPr>
              <a:t>to_local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system_clock</a:t>
            </a:r>
            <a:r>
              <a:rPr lang="en-US" dirty="0">
                <a:latin typeface="Consolas" panose="020B0609020204030204" pitchFamily="49" charset="0"/>
              </a:rPr>
              <a:t>::now());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Construct a UTC time. (2020-06-22 09:35:10 UTC)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auto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sys_days</a:t>
            </a:r>
            <a:r>
              <a:rPr lang="en-US" dirty="0">
                <a:latin typeface="Consolas" panose="020B0609020204030204" pitchFamily="49" charset="0"/>
              </a:rPr>
              <a:t> { 2020y / June / 22d } + 9h + 35min + 10s };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Convert UTC time to Brussels' local time.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brussels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</a:rPr>
              <a:t>to_local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2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Time Zones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Construct a specific time in a specific time zone: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Construct a local time in the Brussels' time zone.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auto*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brussels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locate_zone</a:t>
            </a:r>
            <a:r>
              <a:rPr lang="en-US" dirty="0">
                <a:latin typeface="Consolas" panose="020B0609020204030204" pitchFamily="49" charset="0"/>
              </a:rPr>
              <a:t>("Europe/Brussels") };</a:t>
            </a:r>
          </a:p>
          <a:p>
            <a:pPr marL="5943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zoned_time</a:t>
            </a:r>
            <a:r>
              <a:rPr lang="en-US" dirty="0">
                <a:latin typeface="Consolas" panose="020B0609020204030204" pitchFamily="49" charset="0"/>
              </a:rPr>
              <a:t>&lt;hours&gt; </a:t>
            </a:r>
            <a:r>
              <a:rPr lang="en-US" dirty="0" err="1">
                <a:solidFill>
                  <a:srgbClr val="3399FF"/>
                </a:solidFill>
                <a:latin typeface="Consolas" panose="020B0609020204030204" pitchFamily="49" charset="0"/>
              </a:rPr>
              <a:t>brusselsTime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brussels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local_days</a:t>
            </a:r>
            <a:r>
              <a:rPr lang="en-US" dirty="0">
                <a:latin typeface="Consolas" panose="020B0609020204030204" pitchFamily="49" charset="0"/>
              </a:rPr>
              <a:t> { 2020y / June / 22d } + 9h };</a:t>
            </a:r>
          </a:p>
          <a:p>
            <a:pPr marL="594360" lvl="2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594360" lvl="2" indent="0">
              <a:buNone/>
            </a:pP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</a:rPr>
              <a:t>// Convert to New York time.</a:t>
            </a:r>
          </a:p>
          <a:p>
            <a:pPr marL="5943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zoned_time</a:t>
            </a:r>
            <a:r>
              <a:rPr lang="en-US" dirty="0">
                <a:latin typeface="Consolas" panose="020B0609020204030204" pitchFamily="49" charset="0"/>
              </a:rPr>
              <a:t>&lt;hours&gt; </a:t>
            </a:r>
            <a:r>
              <a:rPr lang="en-US" dirty="0" err="1">
                <a:solidFill>
                  <a:srgbClr val="3399FF"/>
                </a:solidFill>
                <a:latin typeface="Consolas" panose="020B0609020204030204" pitchFamily="49" charset="0"/>
              </a:rPr>
              <a:t>newYorkTime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"America/</a:t>
            </a:r>
            <a:r>
              <a:rPr lang="en-US" dirty="0" err="1">
                <a:latin typeface="Consolas" panose="020B0609020204030204" pitchFamily="49" charset="0"/>
              </a:rPr>
              <a:t>New_York</a:t>
            </a:r>
            <a:r>
              <a:rPr lang="en-US" dirty="0">
                <a:latin typeface="Consolas" panose="020B0609020204030204" pitchFamily="49" charset="0"/>
              </a:rPr>
              <a:t>", </a:t>
            </a:r>
            <a:r>
              <a:rPr lang="en-US" dirty="0" err="1">
                <a:solidFill>
                  <a:srgbClr val="3399FF"/>
                </a:solidFill>
                <a:latin typeface="Consolas" panose="020B0609020204030204" pitchFamily="49" charset="0"/>
              </a:rPr>
              <a:t>brusselsTime</a:t>
            </a:r>
            <a:r>
              <a:rPr lang="en-US" dirty="0">
                <a:latin typeface="Consolas" panose="020B0609020204030204" pitchFamily="49" charset="0"/>
              </a:rPr>
              <a:t> 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36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Compile-Time Rational Numbers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Durations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Clocks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Time Points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Dates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Time Zones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6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3124200"/>
          </a:xfrm>
          <a:effectLst>
            <a:outerShdw blurRad="1143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6600" b="1" dirty="0">
                <a:latin typeface="Segoe UI Semibold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6451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3" name="Shape 2"/>
          <p:cNvSpPr txBox="1">
            <a:spLocks noChangeArrowheads="1"/>
          </p:cNvSpPr>
          <p:nvPr/>
        </p:nvSpPr>
        <p:spPr>
          <a:xfrm>
            <a:off x="685800" y="285750"/>
            <a:ext cx="7772400" cy="838200"/>
          </a:xfrm>
          <a:prstGeom prst="rect">
            <a:avLst/>
          </a:prstGeom>
        </p:spPr>
        <p:txBody>
          <a:bodyPr>
            <a:normAutofit fontScale="98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41" b="0" i="0" u="none" strike="noStrike" kern="1200" cap="none" spc="0" normalizeH="0" baseline="0" noProof="0" dirty="0">
                <a:ln>
                  <a:noFill/>
                </a:ln>
                <a:solidFill>
                  <a:srgbClr val="DDDDDD">
                    <a:alpha val="100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Widescreen Test Pattern (16:9)</a:t>
            </a:r>
            <a:endParaRPr kumimoji="0" lang="en-US" sz="4898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1143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001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0" y="4780298"/>
            <a:ext cx="9144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6600" y="1352550"/>
            <a:ext cx="2590800" cy="258840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b="1" dirty="0">
                <a:solidFill>
                  <a:srgbClr val="DDDDDD">
                    <a:alpha val="100000"/>
                  </a:srgbClr>
                </a:solidFill>
              </a:rPr>
              <a:t>Aspect Ratio Test</a:t>
            </a:r>
            <a:endParaRPr lang="en-US" sz="4000" dirty="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x-none" sz="1050" dirty="0">
              <a:solidFill>
                <a:srgbClr val="DDDDDD">
                  <a:alpha val="100000"/>
                </a:srgb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400" dirty="0">
                <a:solidFill>
                  <a:srgbClr val="DDDDDD">
                    <a:alpha val="100000"/>
                  </a:srgbClr>
                </a:solidFill>
              </a:rPr>
              <a:t>(Should appear circular)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1000" y="4780299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16x9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1143000" y="4399651"/>
            <a:ext cx="6858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371600" y="4399651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4x3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Compile-Time Rational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Defined in </a:t>
            </a:r>
            <a:r>
              <a:rPr lang="en-US" dirty="0">
                <a:latin typeface="Consolas" panose="020B0609020204030204" pitchFamily="49" charset="0"/>
              </a:rPr>
              <a:t>&lt;ratio&gt;</a:t>
            </a:r>
          </a:p>
          <a:p>
            <a:r>
              <a:rPr lang="en-US" dirty="0"/>
              <a:t>Work with rational numbers at compile time</a:t>
            </a:r>
          </a:p>
          <a:p>
            <a:r>
              <a:rPr lang="en-US" dirty="0"/>
              <a:t>Always normalized representation</a:t>
            </a:r>
          </a:p>
          <a:p>
            <a:r>
              <a:rPr lang="en-US" dirty="0"/>
              <a:t>Needed for durations in the </a:t>
            </a:r>
            <a:r>
              <a:rPr lang="en-US" dirty="0">
                <a:latin typeface="Consolas" panose="020B0609020204030204" pitchFamily="49" charset="0"/>
              </a:rPr>
              <a:t>&lt;chrono&gt;</a:t>
            </a:r>
            <a:r>
              <a:rPr lang="en-US" dirty="0"/>
              <a:t>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1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Compile-Time Rational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Define a rational number:</a:t>
            </a:r>
          </a:p>
          <a:p>
            <a:pPr marL="640080" lvl="2" indent="0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US" sz="1600" dirty="0">
                <a:solidFill>
                  <a:srgbClr val="3399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r1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ratio&lt;1, 60&gt;;  </a:t>
            </a:r>
            <a:r>
              <a:rPr lang="en-US" sz="1600" dirty="0">
                <a:solidFill>
                  <a:srgbClr val="2B952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Represents 1/60</a:t>
            </a:r>
          </a:p>
          <a:p>
            <a:r>
              <a:rPr lang="en-US" sz="2800" dirty="0"/>
              <a:t>Retrieve numerator and denominator</a:t>
            </a:r>
          </a:p>
          <a:p>
            <a:pPr marL="640080" lvl="2" indent="0">
              <a:buNone/>
            </a:pP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intmax_t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solidFill>
                  <a:srgbClr val="3399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{ </a:t>
            </a:r>
            <a:r>
              <a:rPr lang="de-DE" sz="1600" dirty="0">
                <a:solidFill>
                  <a:srgbClr val="3399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r1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::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};</a:t>
            </a:r>
            <a:b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intmax_t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sz="1600" dirty="0">
                <a:solidFill>
                  <a:srgbClr val="3399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den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{ </a:t>
            </a:r>
            <a:r>
              <a:rPr lang="de-DE" sz="1600" dirty="0">
                <a:solidFill>
                  <a:srgbClr val="3399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r1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::den };</a:t>
            </a:r>
          </a:p>
          <a:p>
            <a:pPr marL="640080" lvl="2" indent="0">
              <a:buNone/>
            </a:pP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&lt;&lt;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format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("r1 = {}/{}", </a:t>
            </a:r>
            <a:r>
              <a:rPr lang="de-DE" sz="1600" dirty="0" err="1">
                <a:solidFill>
                  <a:srgbClr val="3399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de-DE" sz="1600" dirty="0">
                <a:solidFill>
                  <a:srgbClr val="3399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den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  <a:r>
              <a:rPr lang="en-US" sz="1600" dirty="0">
                <a:solidFill>
                  <a:srgbClr val="2B952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// r1 = 1/60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31470" indent="-285750"/>
            <a:r>
              <a:rPr lang="de-DE" sz="2800" dirty="0" err="1"/>
              <a:t>It‘s</a:t>
            </a:r>
            <a:r>
              <a:rPr lang="de-DE" sz="2800" dirty="0"/>
              <a:t> all </a:t>
            </a:r>
            <a:r>
              <a:rPr lang="de-DE" sz="2800" dirty="0" err="1"/>
              <a:t>compile</a:t>
            </a:r>
            <a:r>
              <a:rPr lang="de-DE" sz="2800" dirty="0"/>
              <a:t>-time </a:t>
            </a:r>
            <a:r>
              <a:rPr lang="de-DE" sz="2800" dirty="0" err="1"/>
              <a:t>constants</a:t>
            </a:r>
            <a:r>
              <a:rPr lang="de-DE" sz="2800" dirty="0"/>
              <a:t>:</a:t>
            </a:r>
          </a:p>
          <a:p>
            <a:pPr marL="640080" lvl="2" indent="0">
              <a:buNone/>
            </a:pP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intmax_t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sz="1600" dirty="0">
                <a:solidFill>
                  <a:srgbClr val="3399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{ 1 };</a:t>
            </a:r>
            <a:endParaRPr lang="de-DE" sz="1600" dirty="0">
              <a:solidFill>
                <a:srgbClr val="2B952B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640080" lvl="2" indent="0">
              <a:buNone/>
            </a:pP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intmax_t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sz="1600" dirty="0">
                <a:solidFill>
                  <a:srgbClr val="3399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{ 60 };</a:t>
            </a:r>
            <a:endParaRPr lang="de-DE" sz="1600" dirty="0">
              <a:solidFill>
                <a:srgbClr val="2B952B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640080" lvl="2" indent="0">
              <a:buNone/>
            </a:pP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using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sz="1600" dirty="0">
                <a:solidFill>
                  <a:srgbClr val="3399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r1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ratio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</a:t>
            </a:r>
            <a:r>
              <a:rPr lang="de-DE" sz="1600" dirty="0">
                <a:solidFill>
                  <a:srgbClr val="3399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de-DE" sz="1600" dirty="0">
                <a:solidFill>
                  <a:srgbClr val="3399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&gt;;    </a:t>
            </a:r>
            <a:r>
              <a:rPr lang="de-DE" sz="16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// Error</a:t>
            </a:r>
          </a:p>
          <a:p>
            <a:pPr marL="331470" indent="-285750"/>
            <a:endParaRPr lang="de-DE" sz="2200" dirty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rgbClr val="2B952B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9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Compile-Time Rational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Arithmetic with </a:t>
            </a:r>
            <a:r>
              <a:rPr lang="en-US" dirty="0" err="1">
                <a:latin typeface="Consolas" panose="020B0609020204030204" pitchFamily="49" charset="0"/>
              </a:rPr>
              <a:t>ratio_add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ratio_subtract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ratio_multiply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ratio_divide</a:t>
            </a:r>
            <a:r>
              <a:rPr lang="en-US" dirty="0"/>
              <a:t>:</a:t>
            </a:r>
            <a:endParaRPr lang="en-US" dirty="0">
              <a:latin typeface="Consolas" panose="020B0609020204030204" pitchFamily="49" charset="0"/>
            </a:endParaRP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r1</a:t>
            </a:r>
            <a:r>
              <a:rPr lang="en-US" dirty="0">
                <a:latin typeface="Consolas" panose="020B0609020204030204" pitchFamily="49" charset="0"/>
              </a:rPr>
              <a:t> = ratio&lt;1, 60&gt;;</a:t>
            </a: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// 1/60</a:t>
            </a:r>
            <a:endParaRPr lang="en-US" dirty="0">
              <a:latin typeface="Consolas" panose="020B0609020204030204" pitchFamily="49" charset="0"/>
            </a:endParaRP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</a:rPr>
              <a:t> = ratio&lt;1, 30&gt;;</a:t>
            </a: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// 1/30</a:t>
            </a:r>
            <a:endParaRPr lang="en-US" dirty="0">
              <a:latin typeface="Consolas" panose="020B0609020204030204" pitchFamily="49" charset="0"/>
            </a:endParaRP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ratio_add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r1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</a:rPr>
              <a:t>&gt;::type;</a:t>
            </a:r>
          </a:p>
          <a:p>
            <a:pPr marL="5943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format("sum = {}/{}",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latin typeface="Consolas" panose="020B0609020204030204" pitchFamily="49" charset="0"/>
              </a:rPr>
              <a:t>::num,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latin typeface="Consolas" panose="020B0609020204030204" pitchFamily="49" charset="0"/>
              </a:rPr>
              <a:t>::den);</a:t>
            </a: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1/20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/>
            <a:r>
              <a:rPr lang="en-US" dirty="0"/>
              <a:t>Comparisons with </a:t>
            </a:r>
            <a:r>
              <a:rPr lang="en-US" dirty="0" err="1">
                <a:latin typeface="Consolas" panose="020B0609020204030204" pitchFamily="49" charset="0"/>
              </a:rPr>
              <a:t>ratio_equal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ratio_not_equal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ratio_less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ratio_less_equal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ratio_greater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ratio_greater_equal</a:t>
            </a:r>
            <a:r>
              <a:rPr lang="en-US" dirty="0"/>
              <a:t>:</a:t>
            </a:r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ratio_less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r1</a:t>
            </a:r>
            <a:r>
              <a:rPr lang="en-US" dirty="0">
                <a:latin typeface="Consolas" panose="020B0609020204030204" pitchFamily="49" charset="0"/>
              </a:rPr>
              <a:t>&gt;;</a:t>
            </a:r>
          </a:p>
          <a:p>
            <a:pPr marL="5943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format("r2 &lt; r1: {}", 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latin typeface="Consolas" panose="020B0609020204030204" pitchFamily="49" charset="0"/>
              </a:rPr>
              <a:t>::value);</a:t>
            </a:r>
            <a:r>
              <a:rPr lang="en-US" dirty="0">
                <a:solidFill>
                  <a:srgbClr val="2B952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// false</a:t>
            </a:r>
            <a:endParaRPr lang="en-US" dirty="0">
              <a:latin typeface="Consolas" panose="020B0609020204030204" pitchFamily="49" charset="0"/>
            </a:endParaRPr>
          </a:p>
          <a:p>
            <a:endParaRPr lang="de-DE" dirty="0"/>
          </a:p>
          <a:p>
            <a:pPr lvl="1"/>
            <a:endParaRPr lang="en-US" dirty="0">
              <a:solidFill>
                <a:srgbClr val="2B952B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8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Compile-Time Rational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Predefined SI type aliases:</a:t>
            </a:r>
          </a:p>
          <a:p>
            <a:pPr marL="594360" lvl="2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using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399FF"/>
                </a:solidFill>
                <a:latin typeface="Consolas" panose="020B0609020204030204" pitchFamily="49" charset="0"/>
              </a:rPr>
              <a:t>atto</a:t>
            </a:r>
            <a:r>
              <a:rPr lang="de-DE" dirty="0"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ratio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&lt;1, 1'000'000'000'000'000'000&gt;;</a:t>
            </a:r>
          </a:p>
          <a:p>
            <a:pPr marL="594360" lvl="2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using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399FF"/>
                </a:solidFill>
                <a:latin typeface="Consolas" panose="020B0609020204030204" pitchFamily="49" charset="0"/>
              </a:rPr>
              <a:t>femto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ratio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&lt;1, 1'000'000'000'000'000&gt;;</a:t>
            </a:r>
          </a:p>
          <a:p>
            <a:pPr marL="594360" lvl="2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using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399FF"/>
                </a:solidFill>
                <a:latin typeface="Consolas" panose="020B0609020204030204" pitchFamily="49" charset="0"/>
              </a:rPr>
              <a:t>pico</a:t>
            </a:r>
            <a:r>
              <a:rPr lang="de-DE" dirty="0"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rat1, 1'000'000'000'000&gt;;</a:t>
            </a:r>
          </a:p>
          <a:p>
            <a:pPr marL="594360" lvl="2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using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399FF"/>
                </a:solidFill>
                <a:latin typeface="Consolas" panose="020B0609020204030204" pitchFamily="49" charset="0"/>
              </a:rPr>
              <a:t>nano</a:t>
            </a:r>
            <a:r>
              <a:rPr lang="de-DE" dirty="0"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ratioio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&lt;&lt;1, 1'000'000'000&gt;;</a:t>
            </a:r>
          </a:p>
          <a:p>
            <a:pPr marL="594360" lvl="2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using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399FF"/>
                </a:solidFill>
                <a:latin typeface="Consolas" panose="020B0609020204030204" pitchFamily="49" charset="0"/>
              </a:rPr>
              <a:t>micro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ratio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&lt;1, 1'000'000&gt;;</a:t>
            </a:r>
          </a:p>
          <a:p>
            <a:pPr marL="594360" lvl="2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using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399FF"/>
                </a:solidFill>
                <a:latin typeface="Consolas" panose="020B0609020204030204" pitchFamily="49" charset="0"/>
              </a:rPr>
              <a:t>milli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ratio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&lt;1, 1'000&gt;;</a:t>
            </a:r>
          </a:p>
          <a:p>
            <a:pPr marL="594360" lvl="2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using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399FF"/>
                </a:solidFill>
                <a:latin typeface="Consolas" panose="020B0609020204030204" pitchFamily="49" charset="0"/>
              </a:rPr>
              <a:t>centi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ratio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&lt;1, 100&gt;;</a:t>
            </a:r>
          </a:p>
          <a:p>
            <a:pPr marL="594360" lvl="2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using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399FF"/>
                </a:solidFill>
                <a:latin typeface="Consolas" panose="020B0609020204030204" pitchFamily="49" charset="0"/>
              </a:rPr>
              <a:t>deci</a:t>
            </a:r>
            <a:r>
              <a:rPr lang="de-DE" dirty="0"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ratio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&lt;1, 10&gt;;</a:t>
            </a:r>
          </a:p>
          <a:p>
            <a:pPr marL="594360" lvl="2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using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399FF"/>
                </a:solidFill>
                <a:latin typeface="Consolas" panose="020B0609020204030204" pitchFamily="49" charset="0"/>
              </a:rPr>
              <a:t>deca</a:t>
            </a:r>
            <a:r>
              <a:rPr lang="de-DE" dirty="0"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ratio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&lt;10, 1&gt;;</a:t>
            </a:r>
          </a:p>
          <a:p>
            <a:pPr marL="594360" lvl="2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using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399FF"/>
                </a:solidFill>
                <a:latin typeface="Consolas" panose="020B0609020204030204" pitchFamily="49" charset="0"/>
              </a:rPr>
              <a:t>hecto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ratio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&lt;100, 1&gt;;</a:t>
            </a:r>
          </a:p>
          <a:p>
            <a:pPr marL="594360" lvl="2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using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399FF"/>
                </a:solidFill>
                <a:latin typeface="Consolas" panose="020B0609020204030204" pitchFamily="49" charset="0"/>
              </a:rPr>
              <a:t>kilo</a:t>
            </a:r>
            <a:r>
              <a:rPr lang="de-DE" dirty="0"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ratio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&lt;1'000, 1&gt;;</a:t>
            </a:r>
          </a:p>
          <a:p>
            <a:pPr marL="594360" lvl="2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using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399FF"/>
                </a:solidFill>
                <a:latin typeface="Consolas" panose="020B0609020204030204" pitchFamily="49" charset="0"/>
              </a:rPr>
              <a:t>mega</a:t>
            </a:r>
            <a:r>
              <a:rPr lang="de-DE" dirty="0"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ratio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&lt;1'000'000, 1&gt;;</a:t>
            </a:r>
          </a:p>
          <a:p>
            <a:pPr marL="594360" lvl="2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using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399FF"/>
                </a:solidFill>
                <a:latin typeface="Consolas" panose="020B0609020204030204" pitchFamily="49" charset="0"/>
              </a:rPr>
              <a:t>giga</a:t>
            </a:r>
            <a:r>
              <a:rPr lang="de-DE" dirty="0"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ratio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&lt;1'000'000'000, 1&gt;;</a:t>
            </a:r>
          </a:p>
          <a:p>
            <a:pPr marL="594360" lvl="2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using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399FF"/>
                </a:solidFill>
                <a:latin typeface="Consolas" panose="020B0609020204030204" pitchFamily="49" charset="0"/>
              </a:rPr>
              <a:t>tera</a:t>
            </a:r>
            <a:r>
              <a:rPr lang="de-DE" dirty="0"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ratio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&lt;1'000'000'000'000, 1&gt;;</a:t>
            </a:r>
          </a:p>
          <a:p>
            <a:pPr marL="594360" lvl="2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using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399FF"/>
                </a:solidFill>
                <a:latin typeface="Consolas" panose="020B0609020204030204" pitchFamily="49" charset="0"/>
              </a:rPr>
              <a:t>peta</a:t>
            </a:r>
            <a:r>
              <a:rPr lang="de-DE" dirty="0"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ratio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&lt;1'000'000'000'000'000, 1&gt;;</a:t>
            </a:r>
          </a:p>
          <a:p>
            <a:pPr marL="594360" lvl="2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using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399FF"/>
                </a:solidFill>
                <a:latin typeface="Consolas" panose="020B0609020204030204" pitchFamily="49" charset="0"/>
              </a:rPr>
              <a:t>exa</a:t>
            </a:r>
            <a:r>
              <a:rPr lang="de-DE" dirty="0">
                <a:latin typeface="Consolas" panose="020B0609020204030204" pitchFamily="49" charset="0"/>
              </a:rPr>
              <a:t>  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ratio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&lt;1'000'000'000'000'000'000, 1&gt;;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236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Compile-Time Rational Numbers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FF8200"/>
                </a:solidFill>
              </a:rPr>
              <a:t>Durations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Clocks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Time Points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Dates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Time Zones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1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WidescreenPres</Template>
  <TotalTime>0</TotalTime>
  <Words>3968</Words>
  <Application>Microsoft Office PowerPoint</Application>
  <PresentationFormat>On-screen Show (16:9)</PresentationFormat>
  <Paragraphs>519</Paragraphs>
  <Slides>44</Slides>
  <Notes>43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Arial</vt:lpstr>
      <vt:lpstr>Calibri</vt:lpstr>
      <vt:lpstr>Consolas</vt:lpstr>
      <vt:lpstr>Courier New</vt:lpstr>
      <vt:lpstr>Segoe UI</vt:lpstr>
      <vt:lpstr>Segoe UI Light</vt:lpstr>
      <vt:lpstr>Segoe UI Semibold</vt:lpstr>
      <vt:lpstr>Times New Roman</vt:lpstr>
      <vt:lpstr>Tw Cen MT</vt:lpstr>
      <vt:lpstr>Wingdings</vt:lpstr>
      <vt:lpstr>Wingdings 2</vt:lpstr>
      <vt:lpstr>WidescreenPres</vt:lpstr>
      <vt:lpstr>PowerPoint Presentation</vt:lpstr>
      <vt:lpstr>Marc Grégoire</vt:lpstr>
      <vt:lpstr>Agenda</vt:lpstr>
      <vt:lpstr>Agenda</vt:lpstr>
      <vt:lpstr>Compile-Time Rational Numbers</vt:lpstr>
      <vt:lpstr>Compile-Time Rational Numbers</vt:lpstr>
      <vt:lpstr>Compile-Time Rational Numbers</vt:lpstr>
      <vt:lpstr>Compile-Time Rational Numbers</vt:lpstr>
      <vt:lpstr>Agenda</vt:lpstr>
      <vt:lpstr>Durations</vt:lpstr>
      <vt:lpstr>Durations – Examples </vt:lpstr>
      <vt:lpstr>Durations – Operations  </vt:lpstr>
      <vt:lpstr>Durations – Operations  </vt:lpstr>
      <vt:lpstr>Durations – Operations  </vt:lpstr>
      <vt:lpstr>Durations – Predefined &amp; Literals  </vt:lpstr>
      <vt:lpstr>Durations – Predefined &amp; Literals</vt:lpstr>
      <vt:lpstr>Durations – Predefined &amp; Literals</vt:lpstr>
      <vt:lpstr>Durations  – Predefined &amp; Literals</vt:lpstr>
      <vt:lpstr>Agenda</vt:lpstr>
      <vt:lpstr>Clocks</vt:lpstr>
      <vt:lpstr>Clocks – Examples </vt:lpstr>
      <vt:lpstr>Clocks</vt:lpstr>
      <vt:lpstr>Agenda</vt:lpstr>
      <vt:lpstr>Time Points</vt:lpstr>
      <vt:lpstr>Time Points</vt:lpstr>
      <vt:lpstr>Time Points</vt:lpstr>
      <vt:lpstr>Time Points</vt:lpstr>
      <vt:lpstr>Agenda</vt:lpstr>
      <vt:lpstr>Dates</vt:lpstr>
      <vt:lpstr>Dates</vt:lpstr>
      <vt:lpstr>Dates</vt:lpstr>
      <vt:lpstr>Dates</vt:lpstr>
      <vt:lpstr>Dates</vt:lpstr>
      <vt:lpstr>Dates</vt:lpstr>
      <vt:lpstr>Dates</vt:lpstr>
      <vt:lpstr>Dates</vt:lpstr>
      <vt:lpstr>Dates</vt:lpstr>
      <vt:lpstr>Agenda</vt:lpstr>
      <vt:lpstr>Time Zones</vt:lpstr>
      <vt:lpstr>Time Zones</vt:lpstr>
      <vt:lpstr>Time Zones</vt:lpstr>
      <vt:lpstr>Agenda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2012-01-03T18:42:20Z</dcterms:created>
  <dcterms:modified xsi:type="dcterms:W3CDTF">2021-10-27T17:36:16Z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