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1"/>
  </p:notesMasterIdLst>
  <p:sldIdLst>
    <p:sldId id="287" r:id="rId2"/>
    <p:sldId id="288" r:id="rId3"/>
    <p:sldId id="257" r:id="rId4"/>
    <p:sldId id="261" r:id="rId5"/>
    <p:sldId id="264" r:id="rId6"/>
    <p:sldId id="267" r:id="rId7"/>
    <p:sldId id="258" r:id="rId8"/>
    <p:sldId id="262" r:id="rId9"/>
    <p:sldId id="259" r:id="rId10"/>
    <p:sldId id="268" r:id="rId11"/>
    <p:sldId id="269" r:id="rId12"/>
    <p:sldId id="270" r:id="rId13"/>
    <p:sldId id="276" r:id="rId14"/>
    <p:sldId id="277" r:id="rId15"/>
    <p:sldId id="278" r:id="rId16"/>
    <p:sldId id="274" r:id="rId17"/>
    <p:sldId id="275" r:id="rId18"/>
    <p:sldId id="271" r:id="rId19"/>
    <p:sldId id="272" r:id="rId20"/>
    <p:sldId id="281" r:id="rId21"/>
    <p:sldId id="282" r:id="rId22"/>
    <p:sldId id="283" r:id="rId23"/>
    <p:sldId id="284" r:id="rId24"/>
    <p:sldId id="285" r:id="rId25"/>
    <p:sldId id="273" r:id="rId26"/>
    <p:sldId id="260" r:id="rId27"/>
    <p:sldId id="286" r:id="rId28"/>
    <p:sldId id="265" r:id="rId29"/>
    <p:sldId id="25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84574" autoAdjust="0"/>
  </p:normalViewPr>
  <p:slideViewPr>
    <p:cSldViewPr snapToGrid="0">
      <p:cViewPr varScale="1">
        <p:scale>
          <a:sx n="112" d="100"/>
          <a:sy n="112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7859-14D7-4348-9379-2EA9BC7A6FA4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9A25D-EB66-44F8-831E-57675EB3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1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Friday.</a:t>
            </a:r>
          </a:p>
          <a:p>
            <a:r>
              <a:rPr lang="en-US" dirty="0"/>
              <a:t>Simpler talk – not a lot of code.</a:t>
            </a:r>
          </a:p>
          <a:p>
            <a:r>
              <a:rPr lang="en-US" dirty="0"/>
              <a:t>Consumable “from a non-C++ environment”</a:t>
            </a:r>
          </a:p>
          <a:p>
            <a:r>
              <a:rPr lang="en-US" dirty="0"/>
              <a:t>Why only libraries? Windows EXE vs 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6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macOS does weird things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3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memory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“Dragon book” for garbage collection.</a:t>
            </a:r>
          </a:p>
          <a:p>
            <a:r>
              <a:rPr lang="en-US" dirty="0"/>
              <a:t>The “Cinderella book”.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debate is “what is the initial ref count?” We are starting with 1 in this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facilities exist for address this?</a:t>
            </a:r>
          </a:p>
          <a:p>
            <a:endParaRPr lang="en-US" dirty="0"/>
          </a:p>
          <a:p>
            <a:r>
              <a:rPr lang="en-US" dirty="0"/>
              <a:t>Implicit tracking doesn’t mean you can’t trick that system, but it is operating independent of your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counting can also be non-deterministic to avoid the cascading releasing of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Education: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Social Work</a:t>
            </a:r>
          </a:p>
          <a:p>
            <a:r>
              <a:rPr lang="en-US" dirty="0"/>
              <a:t>Computer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speaking to people, often we hear things like…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5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in this area, often we talk about or ask…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“Source of truth”</a:t>
            </a:r>
          </a:p>
          <a:p>
            <a:r>
              <a:rPr lang="en-US" dirty="0"/>
              <a:t> - COM – IDL</a:t>
            </a:r>
          </a:p>
          <a:p>
            <a:r>
              <a:rPr lang="en-US" dirty="0"/>
              <a:t> - SWIG – C/C++ headers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  <a:p>
            <a:r>
              <a:rPr lang="en-US" dirty="0"/>
              <a:t>Many talks at </a:t>
            </a:r>
            <a:r>
              <a:rPr lang="en-US" dirty="0" err="1"/>
              <a:t>CppCon</a:t>
            </a:r>
            <a:r>
              <a:rPr lang="en-US" dirty="0"/>
              <a:t> about string encoding – watch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Windows just being difficult again?</a:t>
            </a:r>
          </a:p>
          <a:p>
            <a:r>
              <a:rPr lang="en-US" dirty="0"/>
              <a:t>Raise of hands, who uses Cygwin on Windows?</a:t>
            </a:r>
          </a:p>
          <a:p>
            <a:r>
              <a:rPr lang="en-US" dirty="0"/>
              <a:t>Raise of hands, who uses MSYS2 on Windows?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Calling conventions/ABI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A25D-EB66-44F8-831E-57675EB30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A288-069B-44E3-98B5-99351C97C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80493-99E9-478D-A9A6-3F5FF8998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1BE6-4EF9-40B0-904D-CC33C120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0FE6-11CE-461D-9D55-96AEB8A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E6ED-454D-4DAE-AE5E-96D8F8D4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362F-1FF8-480F-A8CD-DC9F6E05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79103-7A17-48D8-93BF-CEAE82DE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5068-F433-4334-A582-B0715EEF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1D58-F0D9-44B8-BDA8-50FB696A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824F-B9B8-48E6-A6A5-04BB9BB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893B4-4BA2-48F9-B488-26A67776F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6487F-1372-4252-8A68-9DEA56F9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58B9-0464-44E2-98DC-FD34FD1E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BC98-5321-44C1-AE7B-D10F9484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88ED-1DF2-48E7-A36E-B5FAC581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B4E1-AC89-4310-8A93-26055150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FE85-AD43-4EE7-A6DD-6AABAC34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3AFD-2BA4-471B-AFFC-BD0F26F7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2695-D794-4EB7-BF15-7B9A359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3E52-B616-4097-BED6-C327E0F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A9D5-2E99-4768-A58E-9654CB33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5499-90A8-4096-9F23-AB037A25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971F-6BFB-4EE3-841F-8714B34A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294F-3E6A-451A-9DA1-2B8AF3FC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D8CF-FCF4-4EA1-B410-A8922F0E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1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FCD3-76BC-4AE0-AE2F-D47F2CE0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FE65-7D02-4F51-A3F2-A6D2CBB59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F19B8-A5D7-4BC3-9C9E-B777D086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593C0-0733-49DC-A3E3-8E4F9E2C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3000-2E20-4100-AE61-329E330E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E1266-B29A-4A58-8967-217AA30F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6652-7AD5-45F9-94DF-268724AA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CAA86-DE3E-424B-8C91-E86F1CC41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C7B58-99BB-46D9-AD03-64730A49E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D5EB2-52AF-4008-84CA-2F38226E9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8A670-56FC-4CDD-B0DE-003DD2D31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80585-62B3-48CD-A309-088551F5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BD95-2359-4C20-9277-EE092A87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6EBEC-B79B-4D32-A85B-E36930AC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C7A8-7356-4BB2-93DC-DA2C15DB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8453B-B352-4088-A15C-E92E5039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5690E-6EE5-499C-9947-9FD92BF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C079D-B3F2-47E9-A684-AC9BD9EF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4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811D0-4CD7-4307-9E33-AC8C1A00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4444B-74B8-435C-AA14-8BCD53E0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91D4-231E-4A27-9609-5977B4A1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290-A99A-4B84-834A-3959EA44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E13B-A6B4-4EEC-BDE2-8E9E04EA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3634D-CA2C-4FA8-876D-10174988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A86FE-C3AF-4BE7-97AF-6080DC8A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7B063-4706-480B-A3FC-5656AF04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6EC7-E905-41FF-B080-C26872AC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7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BEB8-4F43-40BB-9A90-05EA371E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DE7C-1695-4041-9533-02D115AE3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6C654-4CF1-4438-8AC2-70001423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0366-C9F7-416A-B73B-5DD10427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10A82-48E8-4876-AAC0-DB05A90D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33791-696C-46DF-B482-90DF9070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1A25D-4B2F-4C91-AAE8-8705E8DF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017A8-84BD-447C-9A2D-C6697A3DD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8039-3EDF-4D0A-BFDD-A843DAAD6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6ECC-880D-4951-B492-F946BF9320D7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A02C-7BC4-4278-9059-4D92B903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D934-5415-401F-B727-C819E28F5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D78C-73EC-447A-BCFC-A02BB6AF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91118015837/https:/developer.apple.com/documentation/objectivec/1456712-objc_msgsend" TargetMode="External"/><Relationship Id="rId2" Type="http://schemas.openxmlformats.org/officeDocument/2006/relationships/hyperlink" Target="https://web.archive.org/web/20181117065756/https:/developer.apple.com/documentation/objectivec/1456712-objc_msgsen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blob/main/llvm/include/llvm/IR/CallingConv.h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handbook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api/system.runtime.interopservices.gchand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blob/main/llvm/include/llvm/IR/CallingConv.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YVxGyido9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RobinsonMSFT" TargetMode="External"/><Relationship Id="rId2" Type="http://schemas.openxmlformats.org/officeDocument/2006/relationships/hyperlink" Target="mailto:arobins@microsoft.com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RobinsonMSFT" TargetMode="External"/><Relationship Id="rId2" Type="http://schemas.openxmlformats.org/officeDocument/2006/relationships/hyperlink" Target="mailto:arobins@microsoft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87846-13CD-4A23-82DA-E47075A26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A72A3C-9CD4-4A44-977F-C1B53ADE8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A31F88-363E-4E6B-A4FA-9F24FBFF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3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C934-34AE-47E3-A0A6-75E638B4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are being made?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AA7DFA-6D31-4ECC-9FB5-EC13ED8F1F0B}"/>
              </a:ext>
            </a:extLst>
          </p:cNvPr>
          <p:cNvGrpSpPr/>
          <p:nvPr/>
        </p:nvGrpSpPr>
        <p:grpSpPr>
          <a:xfrm>
            <a:off x="4051280" y="3175089"/>
            <a:ext cx="4089440" cy="1835150"/>
            <a:chOff x="4051280" y="3175089"/>
            <a:chExt cx="4089440" cy="18351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ED283D-EE7B-432C-ACBE-9E9D3AA024C1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D4C4D4B-081E-403D-8349-AF1A3F7D0E03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79FF2B6-C514-4D85-BA07-69EEC8C2C2AC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F34A45-09E1-4D17-A0DF-60B156EFEB4E}"/>
              </a:ext>
            </a:extLst>
          </p:cNvPr>
          <p:cNvSpPr txBox="1">
            <a:spLocks/>
          </p:cNvSpPr>
          <p:nvPr/>
        </p:nvSpPr>
        <p:spPr>
          <a:xfrm>
            <a:off x="3315503" y="2051406"/>
            <a:ext cx="5560993" cy="352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get_size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dev,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</a:rPr>
              <a:t>* size);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53B6F-2B95-4210-AD05-7FAEB2A4338D}"/>
              </a:ext>
            </a:extLst>
          </p:cNvPr>
          <p:cNvSpPr txBox="1"/>
          <p:nvPr/>
        </p:nvSpPr>
        <p:spPr>
          <a:xfrm>
            <a:off x="1587500" y="3175089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Non-C/C++ language.</a:t>
            </a:r>
          </a:p>
          <a:p>
            <a:r>
              <a:rPr lang="en-US" dirty="0"/>
              <a:t>Caller of </a:t>
            </a:r>
            <a:r>
              <a:rPr lang="en-US" sz="1800" dirty="0" err="1">
                <a:latin typeface="Consolas" panose="020B0609020204030204" pitchFamily="49" charset="0"/>
              </a:rPr>
              <a:t>get_size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7A2DC-295E-4C56-B3E9-9B95740F369B}"/>
              </a:ext>
            </a:extLst>
          </p:cNvPr>
          <p:cNvSpPr txBox="1"/>
          <p:nvPr/>
        </p:nvSpPr>
        <p:spPr>
          <a:xfrm>
            <a:off x="8262192" y="3105834"/>
            <a:ext cx="236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C/C++ binary.</a:t>
            </a:r>
          </a:p>
          <a:p>
            <a:r>
              <a:rPr lang="en-US" dirty="0"/>
              <a:t>Provides </a:t>
            </a:r>
            <a:r>
              <a:rPr lang="en-US" sz="1800" dirty="0" err="1">
                <a:latin typeface="Consolas" panose="020B0609020204030204" pitchFamily="49" charset="0"/>
              </a:rPr>
              <a:t>get_size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8ADD3-4A87-41A3-8633-F5F5D33F01D9}"/>
              </a:ext>
            </a:extLst>
          </p:cNvPr>
          <p:cNvSpPr txBox="1"/>
          <p:nvPr/>
        </p:nvSpPr>
        <p:spPr>
          <a:xfrm>
            <a:off x="3221937" y="5305821"/>
            <a:ext cx="6167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 and clang,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) ==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MSVC,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) == 4</a:t>
            </a:r>
          </a:p>
          <a:p>
            <a:r>
              <a:rPr lang="en-US" dirty="0"/>
              <a:t>Cygwin compile of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) ==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MSYS2 compile of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) ==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707-2346-4660-81B4-A93AB555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make interop suck less by…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2210-7B38-467B-BB6A-52EC027B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Explicitly state/document argument content.</a:t>
            </a:r>
          </a:p>
          <a:p>
            <a:pPr lvl="1"/>
            <a:r>
              <a:rPr lang="en-US" sz="2000" dirty="0"/>
              <a:t>Instead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/>
              <a:t>, use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int64_t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int32_t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String encoding is not the same as “width”.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C70F17-9C40-46A3-9933-93DC0864BACE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82EFEF-F3F1-42F4-B1C9-7F4421D94C1C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FCF8F2-8BBA-434C-9B11-312DAEE30610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DD8F2B3-9829-42B9-B585-0CF51BB4E182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6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521-48A5-4BDC-A37A-70FE66E1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isn’t being declared?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E6C91D-40AA-46A9-90C3-23FFB4D7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20"/>
            <a:ext cx="4607590" cy="1739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data_t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a;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/* Get data from device ‘dev’. */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data_t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get_data_from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dev);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C4C101-6854-453F-8AD5-0AC6EE1BB5B5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A94EDF-9826-4F6D-8030-82491245DFCA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44CB2CC-021D-49D4-8A98-0E6A79DD79F1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692EDE9-FD5B-4B01-BE79-6D62AAF5F6DE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5A59733-675E-4B93-AAB3-68D7A6B6F4A6}"/>
              </a:ext>
            </a:extLst>
          </p:cNvPr>
          <p:cNvSpPr txBox="1"/>
          <p:nvPr/>
        </p:nvSpPr>
        <p:spPr>
          <a:xfrm>
            <a:off x="6188151" y="2147705"/>
            <a:ext cx="5453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defines how </a:t>
            </a:r>
            <a:r>
              <a:rPr lang="en-US" dirty="0">
                <a:latin typeface="Consolas" panose="020B0609020204030204" pitchFamily="49" charset="0"/>
              </a:rPr>
              <a:t>dev</a:t>
            </a:r>
            <a:r>
              <a:rPr lang="en-US" dirty="0"/>
              <a:t> is passed or </a:t>
            </a:r>
            <a:r>
              <a:rPr lang="en-US" sz="1800" dirty="0" err="1">
                <a:latin typeface="Consolas" panose="020B0609020204030204" pitchFamily="49" charset="0"/>
              </a:rPr>
              <a:t>data_t</a:t>
            </a:r>
            <a:r>
              <a:rPr lang="en-US" dirty="0"/>
              <a:t> is returned?</a:t>
            </a:r>
          </a:p>
          <a:p>
            <a:endParaRPr lang="en-US" dirty="0"/>
          </a:p>
          <a:p>
            <a:r>
              <a:rPr lang="en-US" dirty="0"/>
              <a:t>Calling conventions… sigh.</a:t>
            </a:r>
          </a:p>
          <a:p>
            <a:endParaRPr lang="en-US" dirty="0"/>
          </a:p>
          <a:p>
            <a:r>
              <a:rPr lang="en-US" dirty="0"/>
              <a:t>Which one is being used here?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B5C469-DF09-47F4-AF83-16ACDB05E888}"/>
              </a:ext>
            </a:extLst>
          </p:cNvPr>
          <p:cNvGrpSpPr/>
          <p:nvPr/>
        </p:nvGrpSpPr>
        <p:grpSpPr>
          <a:xfrm>
            <a:off x="512135" y="4634143"/>
            <a:ext cx="5491716" cy="1641390"/>
            <a:chOff x="512135" y="4634143"/>
            <a:chExt cx="5491716" cy="16413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D2FEDE-C962-4588-B2A7-39809B903E9B}"/>
                </a:ext>
              </a:extLst>
            </p:cNvPr>
            <p:cNvSpPr txBox="1"/>
            <p:nvPr/>
          </p:nvSpPr>
          <p:spPr>
            <a:xfrm>
              <a:off x="512135" y="5075204"/>
              <a:ext cx="5491716" cy="120032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push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call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b="0" dirty="0" err="1"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data_t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 err="1"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get_data_from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unsigned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</a:t>
              </a:r>
              <a:r>
                <a:rPr lang="en-US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esp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</a:t>
              </a:r>
              <a:r>
                <a:rPr lang="en-US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eax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edx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76E569-E751-466A-B1E7-0A9EBAAB73E4}"/>
                </a:ext>
              </a:extLst>
            </p:cNvPr>
            <p:cNvSpPr txBox="1"/>
            <p:nvPr/>
          </p:nvSpPr>
          <p:spPr>
            <a:xfrm>
              <a:off x="512135" y="4634143"/>
              <a:ext cx="2342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Caller cleanup 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cdecl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A46591-70C5-4243-904B-43F13ABDF52F}"/>
              </a:ext>
            </a:extLst>
          </p:cNvPr>
          <p:cNvGrpSpPr/>
          <p:nvPr/>
        </p:nvGrpSpPr>
        <p:grpSpPr>
          <a:xfrm>
            <a:off x="6188151" y="4634143"/>
            <a:ext cx="5491716" cy="1364391"/>
            <a:chOff x="6188151" y="4634143"/>
            <a:chExt cx="5491716" cy="13643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526736-787B-43BE-B00C-F5435252DA79}"/>
                </a:ext>
              </a:extLst>
            </p:cNvPr>
            <p:cNvSpPr txBox="1"/>
            <p:nvPr/>
          </p:nvSpPr>
          <p:spPr>
            <a:xfrm>
              <a:off x="6188151" y="5075204"/>
              <a:ext cx="5491716" cy="92333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push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call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b="0" dirty="0" err="1"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data_t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 err="1"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get_data_from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unsigned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</a:t>
              </a:r>
              <a:r>
                <a:rPr lang="en-US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eax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edx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6862C0-603C-40F7-A4BB-C9B6BD2E7F84}"/>
                </a:ext>
              </a:extLst>
            </p:cNvPr>
            <p:cNvSpPr txBox="1"/>
            <p:nvPr/>
          </p:nvSpPr>
          <p:spPr>
            <a:xfrm>
              <a:off x="6188151" y="4634143"/>
              <a:ext cx="2630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Callee cleanup 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stdcall</a:t>
              </a:r>
              <a:r>
                <a:rPr lang="en-US" dirty="0"/>
                <a:t>)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19FCAFF-4F4A-47E4-BABD-AA50E1C56FC4}"/>
              </a:ext>
            </a:extLst>
          </p:cNvPr>
          <p:cNvSpPr txBox="1">
            <a:spLocks/>
          </p:cNvSpPr>
          <p:nvPr/>
        </p:nvSpPr>
        <p:spPr>
          <a:xfrm>
            <a:off x="838200" y="3625033"/>
            <a:ext cx="4607590" cy="832497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data_t</a:t>
            </a:r>
            <a:r>
              <a:rPr lang="en-US" sz="2000" dirty="0">
                <a:latin typeface="Consolas" panose="020B0609020204030204" pitchFamily="49" charset="0"/>
              </a:rPr>
              <a:t> d 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get_data_from</a:t>
            </a:r>
            <a:r>
              <a:rPr lang="en-US" sz="2000" dirty="0">
                <a:latin typeface="Consolas" panose="020B0609020204030204" pitchFamily="49" charset="0"/>
              </a:rPr>
              <a:t>(dev);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d.a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d.b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78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521-48A5-4BDC-A37A-70FE66E1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isn’t being declared?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E6C91D-40AA-46A9-90C3-23FFB4D7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20"/>
            <a:ext cx="4607590" cy="1739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struct </a:t>
            </a:r>
            <a:r>
              <a:rPr lang="en-US" sz="1800" dirty="0" err="1">
                <a:latin typeface="Consolas" panose="020B0609020204030204" pitchFamily="49" charset="0"/>
              </a:rPr>
              <a:t>data_t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a;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/* Get data from device ‘dev’. */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data_t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get_data_from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dev);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C4C101-6854-453F-8AD5-0AC6EE1BB5B5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A94EDF-9826-4F6D-8030-82491245DFCA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44CB2CC-021D-49D4-8A98-0E6A79DD79F1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692EDE9-FD5B-4B01-BE79-6D62AAF5F6DE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BAB140-C8B0-46E0-96AD-854AFC915AFB}"/>
              </a:ext>
            </a:extLst>
          </p:cNvPr>
          <p:cNvSpPr txBox="1">
            <a:spLocks/>
          </p:cNvSpPr>
          <p:nvPr/>
        </p:nvSpPr>
        <p:spPr>
          <a:xfrm>
            <a:off x="6746212" y="1712374"/>
            <a:ext cx="5123233" cy="1739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dev_t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/* Get data from this device. */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data_t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get_data_from</a:t>
            </a:r>
            <a:r>
              <a:rPr lang="en-US" sz="1800" dirty="0">
                <a:latin typeface="Consolas" panose="020B0609020204030204" pitchFamily="49" charset="0"/>
              </a:rPr>
              <a:t>()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4981F-7AF8-4C35-8FE2-B2C929E5B7F4}"/>
              </a:ext>
            </a:extLst>
          </p:cNvPr>
          <p:cNvSpPr txBox="1"/>
          <p:nvPr/>
        </p:nvSpPr>
        <p:spPr>
          <a:xfrm>
            <a:off x="2160272" y="5149480"/>
            <a:ext cx="787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callee cleanup and focusing on </a:t>
            </a:r>
            <a:r>
              <a:rPr lang="en-US" sz="1800" dirty="0" err="1">
                <a:latin typeface="Consolas" panose="020B0609020204030204" pitchFamily="49" charset="0"/>
              </a:rPr>
              <a:t>data_t</a:t>
            </a:r>
            <a:r>
              <a:rPr lang="en-US" dirty="0"/>
              <a:t>, is its return location consistent?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6A57F35-6B34-4A9D-970B-F8E19BB6A036}"/>
              </a:ext>
            </a:extLst>
          </p:cNvPr>
          <p:cNvSpPr txBox="1">
            <a:spLocks/>
          </p:cNvSpPr>
          <p:nvPr/>
        </p:nvSpPr>
        <p:spPr>
          <a:xfrm>
            <a:off x="838200" y="3625033"/>
            <a:ext cx="4607590" cy="832497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data_t</a:t>
            </a:r>
            <a:r>
              <a:rPr lang="en-US" sz="2000" dirty="0">
                <a:latin typeface="Consolas" panose="020B0609020204030204" pitchFamily="49" charset="0"/>
              </a:rPr>
              <a:t> d 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get_data_from</a:t>
            </a:r>
            <a:r>
              <a:rPr lang="en-US" sz="2000" dirty="0">
                <a:latin typeface="Consolas" panose="020B0609020204030204" pitchFamily="49" charset="0"/>
              </a:rPr>
              <a:t>(dev);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d.a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d.b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3E33D44-059B-4CE8-A647-CB8B03502BF1}"/>
              </a:ext>
            </a:extLst>
          </p:cNvPr>
          <p:cNvSpPr txBox="1">
            <a:spLocks/>
          </p:cNvSpPr>
          <p:nvPr/>
        </p:nvSpPr>
        <p:spPr>
          <a:xfrm>
            <a:off x="6746212" y="3625032"/>
            <a:ext cx="4759248" cy="832497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data_t</a:t>
            </a:r>
            <a:r>
              <a:rPr lang="en-US" sz="2000" dirty="0">
                <a:latin typeface="Consolas" panose="020B0609020204030204" pitchFamily="49" charset="0"/>
              </a:rPr>
              <a:t> d 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dev-&gt;</a:t>
            </a:r>
            <a:r>
              <a:rPr lang="en-US" sz="2000" dirty="0" err="1">
                <a:latin typeface="Consolas" panose="020B0609020204030204" pitchFamily="49" charset="0"/>
              </a:rPr>
              <a:t>get_data_from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d.a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d.b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169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521-48A5-4BDC-A37A-70FE66E1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isn’t being declared?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C4C101-6854-453F-8AD5-0AC6EE1BB5B5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A94EDF-9826-4F6D-8030-82491245DFCA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44CB2CC-021D-49D4-8A98-0E6A79DD79F1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692EDE9-FD5B-4B01-BE79-6D62AAF5F6DE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9684B2A-F194-43B7-B232-57BB6C2F1F62}"/>
              </a:ext>
            </a:extLst>
          </p:cNvPr>
          <p:cNvSpPr txBox="1"/>
          <p:nvPr/>
        </p:nvSpPr>
        <p:spPr>
          <a:xfrm>
            <a:off x="396137" y="2967335"/>
            <a:ext cx="5491716" cy="9233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data_t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get_data_from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43FB5-0753-4EDE-A4C5-62BED37BE9F4}"/>
              </a:ext>
            </a:extLst>
          </p:cNvPr>
          <p:cNvSpPr txBox="1"/>
          <p:nvPr/>
        </p:nvSpPr>
        <p:spPr>
          <a:xfrm>
            <a:off x="7399630" y="2967335"/>
            <a:ext cx="3434657" cy="258532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7257669-22FF-4AD0-9A26-94F16F58C534}"/>
              </a:ext>
            </a:extLst>
          </p:cNvPr>
          <p:cNvSpPr txBox="1">
            <a:spLocks/>
          </p:cNvSpPr>
          <p:nvPr/>
        </p:nvSpPr>
        <p:spPr>
          <a:xfrm>
            <a:off x="838200" y="3625033"/>
            <a:ext cx="4607590" cy="832497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data_t</a:t>
            </a:r>
            <a:r>
              <a:rPr lang="en-US" sz="2000" dirty="0">
                <a:latin typeface="Consolas" panose="020B0609020204030204" pitchFamily="49" charset="0"/>
              </a:rPr>
              <a:t> d 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get_data_from</a:t>
            </a:r>
            <a:r>
              <a:rPr lang="en-US" sz="2000" dirty="0">
                <a:latin typeface="Consolas" panose="020B0609020204030204" pitchFamily="49" charset="0"/>
              </a:rPr>
              <a:t>(dev);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d.a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d.b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CFF8DCC-5698-4F33-9D72-852CAD7620EF}"/>
              </a:ext>
            </a:extLst>
          </p:cNvPr>
          <p:cNvSpPr txBox="1">
            <a:spLocks/>
          </p:cNvSpPr>
          <p:nvPr/>
        </p:nvSpPr>
        <p:spPr>
          <a:xfrm>
            <a:off x="6746212" y="3625032"/>
            <a:ext cx="4759248" cy="832497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data_t</a:t>
            </a:r>
            <a:r>
              <a:rPr lang="en-US" sz="2000" dirty="0">
                <a:latin typeface="Consolas" panose="020B0609020204030204" pitchFamily="49" charset="0"/>
              </a:rPr>
              <a:t> d 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dev-&gt;</a:t>
            </a:r>
            <a:r>
              <a:rPr lang="en-US" sz="2000" dirty="0" err="1">
                <a:latin typeface="Consolas" panose="020B0609020204030204" pitchFamily="49" charset="0"/>
              </a:rPr>
              <a:t>get_data_from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d.a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d.b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1C407-1E54-4677-B5C6-B03A016BA5E9}"/>
              </a:ext>
            </a:extLst>
          </p:cNvPr>
          <p:cNvSpPr txBox="1"/>
          <p:nvPr/>
        </p:nvSpPr>
        <p:spPr>
          <a:xfrm>
            <a:off x="399836" y="4158161"/>
            <a:ext cx="6346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1800" dirty="0" err="1">
                <a:latin typeface="Consolas" panose="020B0609020204030204" pitchFamily="49" charset="0"/>
              </a:rPr>
              <a:t>get_data_from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returns the struct in registers, but  the </a:t>
            </a:r>
            <a:r>
              <a:rPr lang="en-US" sz="1800" dirty="0" err="1">
                <a:latin typeface="Consolas" panose="020B0609020204030204" pitchFamily="49" charset="0"/>
              </a:rPr>
              <a:t>get_data_from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dirty="0"/>
              <a:t> member function returns in caller provided memory.</a:t>
            </a:r>
          </a:p>
          <a:p>
            <a:endParaRPr lang="en-US" dirty="0"/>
          </a:p>
          <a:p>
            <a:r>
              <a:rPr lang="en-US" dirty="0"/>
              <a:t>This is often unexpected but occurs using the MSVC compiler for x86 with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stdcall</a:t>
            </a:r>
            <a:r>
              <a:rPr lang="en-US" dirty="0"/>
              <a:t> (callee cleanup) or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cdecl</a:t>
            </a:r>
            <a:r>
              <a:rPr lang="en-US" dirty="0"/>
              <a:t> (caller cleanup).</a:t>
            </a:r>
          </a:p>
          <a:p>
            <a:endParaRPr lang="en-US" dirty="0"/>
          </a:p>
          <a:p>
            <a:r>
              <a:rPr lang="en-US" dirty="0"/>
              <a:t>For non-MSVC, </a:t>
            </a:r>
            <a:r>
              <a:rPr lang="en-US" sz="1800" dirty="0" err="1">
                <a:latin typeface="Consolas" panose="020B0609020204030204" pitchFamily="49" charset="0"/>
              </a:rPr>
              <a:t>data_t</a:t>
            </a:r>
            <a:r>
              <a:rPr lang="en-US" dirty="0"/>
              <a:t> is always returned in a caller provided memory.</a:t>
            </a:r>
          </a:p>
        </p:txBody>
      </p:sp>
    </p:spTree>
    <p:extLst>
      <p:ext uri="{BB962C8B-B14F-4D97-AF65-F5344CB8AC3E}">
        <p14:creationId xmlns:p14="http://schemas.microsoft.com/office/powerpoint/2010/main" val="334802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00065 -0.2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00143 -0.25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4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D33D-263A-4294-A914-61A79AF9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else</a:t>
            </a:r>
            <a:r>
              <a:rPr lang="en-US" dirty="0"/>
              <a:t> isn’t being declared?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6E5EF1-986F-4EC4-B79D-BE08E82C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20"/>
            <a:ext cx="4607590" cy="1739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data_t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a;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/* Get data from device ‘dev’. */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data_t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get_data_from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dev);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31BD3-4622-4B3D-A64D-D496A7F3D238}"/>
              </a:ext>
            </a:extLst>
          </p:cNvPr>
          <p:cNvSpPr txBox="1"/>
          <p:nvPr/>
        </p:nvSpPr>
        <p:spPr>
          <a:xfrm>
            <a:off x="6096000" y="2393804"/>
            <a:ext cx="303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this function fail?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03A41-C495-4D76-B5D0-FF1F67D78135}"/>
              </a:ext>
            </a:extLst>
          </p:cNvPr>
          <p:cNvSpPr txBox="1"/>
          <p:nvPr/>
        </p:nvSpPr>
        <p:spPr>
          <a:xfrm>
            <a:off x="2312336" y="5373212"/>
            <a:ext cx="7527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exceptions have no universal binary contract.</a:t>
            </a:r>
          </a:p>
          <a:p>
            <a:r>
              <a:rPr lang="en-US" dirty="0"/>
              <a:t>Meaning the consumer may not be prepared for a C++ exception – of any sort.</a:t>
            </a:r>
          </a:p>
          <a:p>
            <a:r>
              <a:rPr lang="en-US" dirty="0"/>
              <a:t>The typical result is ... undefined.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6E5A7-1BC1-4AD9-8B03-366DD4A80F70}"/>
              </a:ext>
            </a:extLst>
          </p:cNvPr>
          <p:cNvSpPr txBox="1"/>
          <p:nvPr/>
        </p:nvSpPr>
        <p:spPr>
          <a:xfrm>
            <a:off x="2312336" y="3533653"/>
            <a:ext cx="7567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compiler flags (clang) were used by the library? By the library consumer?</a:t>
            </a:r>
          </a:p>
          <a:p>
            <a:r>
              <a:rPr lang="en-US" dirty="0"/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fsjlj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-exceptions?</a:t>
            </a:r>
          </a:p>
          <a:p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fignore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-exceptions</a:t>
            </a:r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?</a:t>
            </a:r>
          </a:p>
          <a:p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fdwarf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-exceptions?</a:t>
            </a:r>
            <a:endParaRPr lang="en-US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fseh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-exceptions?</a:t>
            </a:r>
          </a:p>
          <a:p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	etc.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E8E9D7-76B4-4ED3-B503-2C2C11ABBEF6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BED843-559C-488A-A506-BC405B4AE8AF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F70266F-16D7-4E4E-952C-5A6C4FC6D4FC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5C5B1F5-6DED-4778-B83E-574D9F2E81DD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4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6978-B9D2-470D-847C-8D56FFD7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being declared?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D0DCE8-4EFE-4E26-9DAF-74D7842C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20"/>
            <a:ext cx="7171660" cy="43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OBJC_EXPORT id </a:t>
            </a:r>
            <a:r>
              <a:rPr lang="en-US" sz="2000" dirty="0" err="1">
                <a:latin typeface="Consolas" panose="020B0609020204030204" pitchFamily="49" charset="0"/>
              </a:rPr>
              <a:t>objc_msgSend</a:t>
            </a:r>
            <a:r>
              <a:rPr lang="en-US" sz="2000" dirty="0">
                <a:latin typeface="Consolas" panose="020B0609020204030204" pitchFamily="49" charset="0"/>
              </a:rPr>
              <a:t>(id self, SEL op, ...);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C43BB3-B859-4853-B088-3E7676AA7A16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373942-48AC-43AA-8A33-36C44B8271EA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106E36F7-6A58-4734-90EF-46A24B8E9603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ACA0E71-D726-4734-B9DE-50B45AE94261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76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6978-B9D2-470D-847C-8D56FFD7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being declared?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D0DCE8-4EFE-4E26-9DAF-74D7842C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20"/>
            <a:ext cx="7171660" cy="43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OBJC_EXPORT id </a:t>
            </a:r>
            <a:r>
              <a:rPr lang="en-US" sz="2000" dirty="0" err="1">
                <a:latin typeface="Consolas" panose="020B0609020204030204" pitchFamily="49" charset="0"/>
              </a:rPr>
              <a:t>objc_msgSend</a:t>
            </a:r>
            <a:r>
              <a:rPr lang="en-US" sz="2000" dirty="0">
                <a:latin typeface="Consolas" panose="020B0609020204030204" pitchFamily="49" charset="0"/>
              </a:rPr>
              <a:t>(id self, SEL op,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...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C43BB3-B859-4853-B088-3E7676AA7A16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373942-48AC-43AA-8A33-36C44B8271EA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106E36F7-6A58-4734-90EF-46A24B8E9603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ACA0E71-D726-4734-B9DE-50B45AE94261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CCA7DF-B35C-4315-AB84-3586E9BE01A7}"/>
              </a:ext>
            </a:extLst>
          </p:cNvPr>
          <p:cNvSpPr txBox="1"/>
          <p:nvPr/>
        </p:nvSpPr>
        <p:spPr>
          <a:xfrm>
            <a:off x="3021471" y="2392444"/>
            <a:ext cx="6950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Indicates variadic arguments… but does it in this case?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36BEE6-7B2D-4340-8936-2B5728FA7E6A}"/>
              </a:ext>
            </a:extLst>
          </p:cNvPr>
          <p:cNvGrpSpPr/>
          <p:nvPr/>
        </p:nvGrpSpPr>
        <p:grpSpPr>
          <a:xfrm>
            <a:off x="2414502" y="5159527"/>
            <a:ext cx="7362994" cy="738664"/>
            <a:chOff x="2414503" y="5159527"/>
            <a:chExt cx="7362994" cy="7386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1FDE26-8F4A-4443-9325-EE1DC004F908}"/>
                </a:ext>
              </a:extLst>
            </p:cNvPr>
            <p:cNvSpPr txBox="1"/>
            <p:nvPr/>
          </p:nvSpPr>
          <p:spPr>
            <a:xfrm>
              <a:off x="2414503" y="5159527"/>
              <a:ext cx="7362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2018: </a:t>
              </a:r>
              <a:r>
                <a:rPr lang="en-US" dirty="0" err="1">
                  <a:latin typeface="Consolas" panose="020B0609020204030204" pitchFamily="49" charset="0"/>
                  <a:hlinkClick r:id="rId2"/>
                </a:rPr>
                <a:t>objc_msgSend</a:t>
              </a:r>
              <a:r>
                <a:rPr lang="en-US" dirty="0">
                  <a:latin typeface="Consolas" panose="020B0609020204030204" pitchFamily="49" charset="0"/>
                  <a:hlinkClick r:id="rId2"/>
                </a:rPr>
                <a:t>()</a:t>
              </a:r>
              <a:r>
                <a:rPr lang="en-US" dirty="0">
                  <a:hlinkClick r:id="rId2"/>
                </a:rPr>
                <a:t> doc</a:t>
              </a:r>
              <a:r>
                <a:rPr lang="en-US" dirty="0"/>
                <a:t> –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AD3DA4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objc_msgSend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AD3DA4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self,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AD3DA4"/>
                  </a:solidFill>
                  <a:effectLst/>
                  <a:latin typeface="Consolas" panose="020B0609020204030204" pitchFamily="49" charset="0"/>
                </a:rPr>
                <a:t>SEL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op, ...);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78CF04-DE0C-41E9-B953-7448A7DEEF62}"/>
                </a:ext>
              </a:extLst>
            </p:cNvPr>
            <p:cNvSpPr txBox="1"/>
            <p:nvPr/>
          </p:nvSpPr>
          <p:spPr>
            <a:xfrm>
              <a:off x="2414503" y="5528859"/>
              <a:ext cx="6013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2019+: </a:t>
              </a:r>
              <a:r>
                <a:rPr lang="en-US" dirty="0" err="1">
                  <a:latin typeface="Consolas" panose="020B0609020204030204" pitchFamily="49" charset="0"/>
                  <a:hlinkClick r:id="rId3"/>
                </a:rPr>
                <a:t>objc_msgSend</a:t>
              </a:r>
              <a:r>
                <a:rPr lang="en-US" dirty="0">
                  <a:latin typeface="Consolas" panose="020B0609020204030204" pitchFamily="49" charset="0"/>
                  <a:hlinkClick r:id="rId3"/>
                </a:rPr>
                <a:t>()</a:t>
              </a:r>
              <a:r>
                <a:rPr lang="en-US" dirty="0">
                  <a:hlinkClick r:id="rId3"/>
                </a:rPr>
                <a:t> doc</a:t>
              </a:r>
              <a:r>
                <a:rPr lang="en-US" dirty="0"/>
                <a:t> –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AD3DA4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objc_msgSend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AD3DA4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29C0E5-D66D-4150-8DE7-8FD2C2E9CC78}"/>
              </a:ext>
            </a:extLst>
          </p:cNvPr>
          <p:cNvSpPr txBox="1"/>
          <p:nvPr/>
        </p:nvSpPr>
        <p:spPr>
          <a:xfrm>
            <a:off x="838200" y="3268154"/>
            <a:ext cx="797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Incorrect usage – not really variadic argument signature.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objc_msgSend</a:t>
            </a:r>
            <a:r>
              <a:rPr lang="en-US" dirty="0">
                <a:latin typeface="Consolas" panose="020B0609020204030204" pitchFamily="49" charset="0"/>
              </a:rPr>
              <a:t>(_id, _op, 10, 1.f);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EA965-A817-4EF1-8463-7060246B8A1A}"/>
              </a:ext>
            </a:extLst>
          </p:cNvPr>
          <p:cNvSpPr txBox="1"/>
          <p:nvPr/>
        </p:nvSpPr>
        <p:spPr>
          <a:xfrm>
            <a:off x="838200" y="4104879"/>
            <a:ext cx="797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Correct signature and usage.</a:t>
            </a:r>
          </a:p>
          <a:p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(*)(</a:t>
            </a:r>
            <a:r>
              <a:rPr lang="en-US" dirty="0" err="1">
                <a:latin typeface="Consolas" panose="020B0609020204030204" pitchFamily="49" charset="0"/>
              </a:rPr>
              <a:t>id,SEL,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))</a:t>
            </a:r>
            <a:r>
              <a:rPr lang="en-US" dirty="0" err="1">
                <a:latin typeface="Consolas" panose="020B0609020204030204" pitchFamily="49" charset="0"/>
              </a:rPr>
              <a:t>objc_msgSend</a:t>
            </a:r>
            <a:r>
              <a:rPr lang="en-US" dirty="0">
                <a:latin typeface="Consolas" panose="020B0609020204030204" pitchFamily="49" charset="0"/>
              </a:rPr>
              <a:t>)(_id, _op, 10, 1.f);</a:t>
            </a:r>
          </a:p>
        </p:txBody>
      </p:sp>
    </p:spTree>
    <p:extLst>
      <p:ext uri="{BB962C8B-B14F-4D97-AF65-F5344CB8AC3E}">
        <p14:creationId xmlns:p14="http://schemas.microsoft.com/office/powerpoint/2010/main" val="279023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707-2346-4660-81B4-A93AB555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make interop suck less by…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2210-7B38-467B-BB6A-52EC027B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Explicitly state/document argument content.</a:t>
            </a:r>
          </a:p>
          <a:p>
            <a:pPr lvl="1"/>
            <a:r>
              <a:rPr lang="en-US" sz="2000" dirty="0"/>
              <a:t>Instead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/>
              <a:t>, use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int64_t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int32_t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String encoding is not the same as “width”.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Explicitly state/document/reference function conventions.</a:t>
            </a:r>
          </a:p>
          <a:p>
            <a:pPr lvl="1"/>
            <a:r>
              <a:rPr lang="en-US" sz="2000" dirty="0"/>
              <a:t>Defining a macro for calling conventions is a great start. For example, </a:t>
            </a:r>
            <a:r>
              <a:rPr lang="en-US" sz="1800" dirty="0">
                <a:latin typeface="Consolas" panose="020B0609020204030204" pitchFamily="49" charset="0"/>
              </a:rPr>
              <a:t>MYLIB_CCONV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Reference: </a:t>
            </a:r>
            <a:r>
              <a:rPr lang="en-US" sz="2000" dirty="0" err="1">
                <a:hlinkClick r:id="rId3"/>
              </a:rPr>
              <a:t>llvm</a:t>
            </a:r>
            <a:r>
              <a:rPr lang="en-US" sz="2000" dirty="0">
                <a:hlinkClick r:id="rId3"/>
              </a:rPr>
              <a:t> - </a:t>
            </a:r>
            <a:r>
              <a:rPr lang="en-US" sz="2000" dirty="0" err="1">
                <a:hlinkClick r:id="rId3"/>
              </a:rPr>
              <a:t>CallingConv.h</a:t>
            </a:r>
            <a:endParaRPr lang="en-US" sz="2000" dirty="0"/>
          </a:p>
          <a:p>
            <a:pPr lvl="1"/>
            <a:r>
              <a:rPr lang="en-US" sz="2000" dirty="0"/>
              <a:t>Don’t throw exceptions across the boundary.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C70F17-9C40-46A3-9933-93DC0864BACE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82EFEF-F3F1-42F4-B1C9-7F4421D94C1C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FCF8F2-8BBA-434C-9B11-312DAEE30610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DD8F2B3-9829-42B9-B585-0CF51BB4E182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4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521-48A5-4BDC-A37A-70FE66E1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C4C101-6854-453F-8AD5-0AC6EE1BB5B5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A94EDF-9826-4F6D-8030-82491245DFCA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44CB2CC-021D-49D4-8A98-0E6A79DD79F1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692EDE9-FD5B-4B01-BE79-6D62AAF5F6DE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0" name="Picture 4" descr="The Garbage Collection Handbook: The Art of Automatic Memory Management  (&amp;quot;International Perspectives on Science, Culture and Society&amp;quot;) 1, Jones,  Richard, Hosking, Antony, Moss, Eliot, eBook - Amazon.com">
            <a:extLst>
              <a:ext uri="{FF2B5EF4-FFF2-40B4-BE49-F238E27FC236}">
                <a16:creationId xmlns:a16="http://schemas.microsoft.com/office/drawing/2014/main" id="{B0CA1BDA-8299-4F14-AD88-B639BDDA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949" y="1176717"/>
            <a:ext cx="3326512" cy="49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F8496B-2AFD-4F72-9FC2-F2AF4E23E9E8}"/>
              </a:ext>
            </a:extLst>
          </p:cNvPr>
          <p:cNvSpPr txBox="1"/>
          <p:nvPr/>
        </p:nvSpPr>
        <p:spPr>
          <a:xfrm>
            <a:off x="8539731" y="6123543"/>
            <a:ext cx="249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https://gchandbook.org/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63740-59C9-44E8-8E23-6C7A74CDA618}"/>
              </a:ext>
            </a:extLst>
          </p:cNvPr>
          <p:cNvSpPr txBox="1"/>
          <p:nvPr/>
        </p:nvSpPr>
        <p:spPr>
          <a:xfrm>
            <a:off x="1078026" y="2550973"/>
            <a:ext cx="60772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Garbage collection is really “automatic memory management”.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Reference counted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C++ – </a:t>
            </a:r>
            <a:r>
              <a:rPr lang="en-US" sz="1600" dirty="0"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latin typeface="Consolas" panose="020B0609020204030204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</a:rPr>
              <a:t>&lt;T&gt;</a:t>
            </a:r>
            <a:endParaRPr lang="en-US" dirty="0"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Python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Objective-C (manual or automatic – see ARC)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Swift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COM – </a:t>
            </a:r>
            <a:r>
              <a:rPr lang="en-US" sz="1600" dirty="0" err="1">
                <a:latin typeface="Consolas" panose="020B0609020204030204" pitchFamily="49" charset="0"/>
              </a:rPr>
              <a:t>AddRef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r>
              <a:rPr lang="en-US" dirty="0"/>
              <a:t>/</a:t>
            </a:r>
            <a:r>
              <a:rPr lang="en-US" sz="1600" dirty="0">
                <a:latin typeface="Consolas" panose="020B0609020204030204" pitchFamily="49" charset="0"/>
              </a:rPr>
              <a:t>Release()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Non-Reference counted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.NET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JVM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JavaScript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71A87-912E-4C6B-8D6A-94FDD2E0BFF6}"/>
              </a:ext>
            </a:extLst>
          </p:cNvPr>
          <p:cNvSpPr txBox="1"/>
          <p:nvPr/>
        </p:nvSpPr>
        <p:spPr>
          <a:xfrm>
            <a:off x="1078026" y="1936164"/>
            <a:ext cx="612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memory management is </a:t>
            </a:r>
            <a:r>
              <a:rPr lang="en-US" b="1" dirty="0"/>
              <a:t>rarely</a:t>
            </a:r>
            <a:r>
              <a:rPr lang="en-US" dirty="0"/>
              <a:t> advocated for anymore.</a:t>
            </a:r>
          </a:p>
        </p:txBody>
      </p:sp>
    </p:spTree>
    <p:extLst>
      <p:ext uri="{BB962C8B-B14F-4D97-AF65-F5344CB8AC3E}">
        <p14:creationId xmlns:p14="http://schemas.microsoft.com/office/powerpoint/2010/main" val="39172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43D2-1F22-4A14-89B8-11781FD3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97865"/>
            <a:ext cx="10515600" cy="1325563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466B-52BC-4903-90CA-196BE7C6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367" y="4994307"/>
            <a:ext cx="8067261" cy="974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Still at Microsoft, now on the .NET Core runtime team.</a:t>
            </a:r>
          </a:p>
          <a:p>
            <a:pPr lvl="1"/>
            <a:r>
              <a:rPr lang="en-US" dirty="0">
                <a:hlinkClick r:id="rId3"/>
              </a:rPr>
              <a:t>https://github.com/dotnet/runtime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upload.wikimedia.org/wikipedia/commons/thumb/e/...">
            <a:extLst>
              <a:ext uri="{FF2B5EF4-FFF2-40B4-BE49-F238E27FC236}">
                <a16:creationId xmlns:a16="http://schemas.microsoft.com/office/drawing/2014/main" id="{FC2E35AB-8F50-4B52-9217-99730CB0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732" y="2510577"/>
            <a:ext cx="1836846" cy="183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Support">
            <a:extLst>
              <a:ext uri="{FF2B5EF4-FFF2-40B4-BE49-F238E27FC236}">
                <a16:creationId xmlns:a16="http://schemas.microsoft.com/office/drawing/2014/main" id="{6BD7D773-AADC-49F1-917D-F18FE9DB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17" y="2667947"/>
            <a:ext cx="1522107" cy="15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hWorks - Wikipedia">
            <a:extLst>
              <a:ext uri="{FF2B5EF4-FFF2-40B4-BE49-F238E27FC236}">
                <a16:creationId xmlns:a16="http://schemas.microsoft.com/office/drawing/2014/main" id="{5605D199-D217-448E-81E8-4189E473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56" y="2572017"/>
            <a:ext cx="1919790" cy="17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 Visual C++ - Wikipedia">
            <a:extLst>
              <a:ext uri="{FF2B5EF4-FFF2-40B4-BE49-F238E27FC236}">
                <a16:creationId xmlns:a16="http://schemas.microsoft.com/office/drawing/2014/main" id="{264B081F-145F-4918-AC8B-5B4BD7E1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95" y="2624167"/>
            <a:ext cx="1609666" cy="160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1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521-48A5-4BDC-A37A-70FE66E1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 – Manual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93F2B-637D-4942-923F-24E2D8ED864C}"/>
              </a:ext>
            </a:extLst>
          </p:cNvPr>
          <p:cNvGrpSpPr/>
          <p:nvPr/>
        </p:nvGrpSpPr>
        <p:grpSpPr>
          <a:xfrm>
            <a:off x="4051280" y="3175089"/>
            <a:ext cx="4089440" cy="1835150"/>
            <a:chOff x="4051280" y="3175089"/>
            <a:chExt cx="4089440" cy="18351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FE44A7-4896-4CFC-88DB-B1326BD8E8C5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EF25A58-70A0-4E7F-963F-EB504C2F4092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14D0C10-14F6-425E-B6A3-DAECBE886919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204430E-D4E7-4FC9-A8E0-2C5DE2FA920B}"/>
              </a:ext>
            </a:extLst>
          </p:cNvPr>
          <p:cNvSpPr txBox="1"/>
          <p:nvPr/>
        </p:nvSpPr>
        <p:spPr>
          <a:xfrm>
            <a:off x="3858106" y="1694343"/>
            <a:ext cx="447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 is allocated and deallocated </a:t>
            </a:r>
            <a:r>
              <a:rPr lang="en-US" b="1" dirty="0"/>
              <a:t>directly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Allocation locations are static.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94F9D-F0E3-48C7-9B30-D71BBED7A342}"/>
              </a:ext>
            </a:extLst>
          </p:cNvPr>
          <p:cNvSpPr txBox="1"/>
          <p:nvPr/>
        </p:nvSpPr>
        <p:spPr>
          <a:xfrm>
            <a:off x="8140720" y="2805757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[10];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0x2600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DB57D-E5CB-4392-8B58-1EFA10959723}"/>
              </a:ext>
            </a:extLst>
          </p:cNvPr>
          <p:cNvSpPr txBox="1"/>
          <p:nvPr/>
        </p:nvSpPr>
        <p:spPr>
          <a:xfrm>
            <a:off x="8140720" y="28057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ptr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61B89-0B98-4DE1-85C9-837D2757FFE7}"/>
              </a:ext>
            </a:extLst>
          </p:cNvPr>
          <p:cNvSpPr txBox="1"/>
          <p:nvPr/>
        </p:nvSpPr>
        <p:spPr>
          <a:xfrm>
            <a:off x="8140720" y="5010239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[]    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0x2600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8B772-6AE4-4E3D-91C2-CAE67EA16004}"/>
              </a:ext>
            </a:extLst>
          </p:cNvPr>
          <p:cNvSpPr txBox="1"/>
          <p:nvPr/>
        </p:nvSpPr>
        <p:spPr>
          <a:xfrm>
            <a:off x="1164062" y="5010239"/>
            <a:ext cx="288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have been deleted here, if allocator was known.</a:t>
            </a:r>
          </a:p>
        </p:txBody>
      </p:sp>
    </p:spTree>
    <p:extLst>
      <p:ext uri="{BB962C8B-B14F-4D97-AF65-F5344CB8AC3E}">
        <p14:creationId xmlns:p14="http://schemas.microsoft.com/office/powerpoint/2010/main" val="232001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-0.22331 3.7037E-7 C -0.32344 3.7037E-7 -0.44649 0.04375 -0.44649 0.07986 L -0.44649 0.16042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31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649 0.16042 L -0.17735 0.16042 C -0.05678 0.16042 0.09283 0.20463 0.09283 0.2412 L 0.09283 0.32199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8" grpId="1"/>
      <p:bldP spid="18" grpId="2"/>
      <p:bldP spid="1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521-48A5-4BDC-A37A-70FE66E1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 – Reference Counted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3DF0D4-B8A2-4B9A-B48D-6AA52AA8D61B}"/>
              </a:ext>
            </a:extLst>
          </p:cNvPr>
          <p:cNvGrpSpPr/>
          <p:nvPr/>
        </p:nvGrpSpPr>
        <p:grpSpPr>
          <a:xfrm>
            <a:off x="4051280" y="3175089"/>
            <a:ext cx="4089440" cy="1835150"/>
            <a:chOff x="4051280" y="3175089"/>
            <a:chExt cx="4089440" cy="18351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FE44A7-4896-4CFC-88DB-B1326BD8E8C5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EF25A58-70A0-4E7F-963F-EB504C2F4092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14D0C10-14F6-425E-B6A3-DAECBE886919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204430E-D4E7-4FC9-A8E0-2C5DE2FA920B}"/>
              </a:ext>
            </a:extLst>
          </p:cNvPr>
          <p:cNvSpPr txBox="1"/>
          <p:nvPr/>
        </p:nvSpPr>
        <p:spPr>
          <a:xfrm>
            <a:off x="2975603" y="1684534"/>
            <a:ext cx="624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 lifetime is tracked </a:t>
            </a:r>
            <a:r>
              <a:rPr lang="en-US" b="1" dirty="0"/>
              <a:t>explicitly</a:t>
            </a:r>
            <a:r>
              <a:rPr lang="en-US" dirty="0"/>
              <a:t> through reference counting.</a:t>
            </a:r>
          </a:p>
          <a:p>
            <a:pPr algn="ctr"/>
            <a:r>
              <a:rPr lang="en-US" dirty="0"/>
              <a:t>This </a:t>
            </a:r>
            <a:r>
              <a:rPr lang="en-US" b="1" dirty="0"/>
              <a:t>typically</a:t>
            </a:r>
            <a:r>
              <a:rPr lang="en-US" dirty="0"/>
              <a:t> means allocation locations are static.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94F9D-F0E3-48C7-9B30-D71BBED7A342}"/>
              </a:ext>
            </a:extLst>
          </p:cNvPr>
          <p:cNvSpPr txBox="1"/>
          <p:nvPr/>
        </p:nvSpPr>
        <p:spPr>
          <a:xfrm>
            <a:off x="8140720" y="252875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0x5200, ref 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obj = create();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DB57D-E5CB-4392-8B58-1EFA10959723}"/>
              </a:ext>
            </a:extLst>
          </p:cNvPr>
          <p:cNvSpPr txBox="1"/>
          <p:nvPr/>
        </p:nvSpPr>
        <p:spPr>
          <a:xfrm>
            <a:off x="8140720" y="28057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obj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14A5E-C9CB-4634-98C0-F3688D19D0FB}"/>
              </a:ext>
            </a:extLst>
          </p:cNvPr>
          <p:cNvSpPr txBox="1"/>
          <p:nvPr/>
        </p:nvSpPr>
        <p:spPr>
          <a:xfrm>
            <a:off x="8140720" y="3617374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0x5200, ref 3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obj-&gt;</a:t>
            </a:r>
            <a:r>
              <a:rPr lang="en-US" dirty="0" err="1">
                <a:latin typeface="Consolas" panose="020B0609020204030204" pitchFamily="49" charset="0"/>
              </a:rPr>
              <a:t>add_ref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7AB6F-347D-4221-9165-A3977AC44D96}"/>
              </a:ext>
            </a:extLst>
          </p:cNvPr>
          <p:cNvSpPr txBox="1"/>
          <p:nvPr/>
        </p:nvSpPr>
        <p:spPr>
          <a:xfrm>
            <a:off x="1694858" y="3084570"/>
            <a:ext cx="2318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0x5200, ref 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[obj </a:t>
            </a:r>
            <a:r>
              <a:rPr lang="en-US" dirty="0" err="1">
                <a:latin typeface="Consolas" panose="020B0609020204030204" pitchFamily="49" charset="0"/>
              </a:rPr>
              <a:t>AddRef</a:t>
            </a:r>
            <a:r>
              <a:rPr lang="en-US" dirty="0">
                <a:latin typeface="Consolas" panose="020B0609020204030204" pitchFamily="49" charset="0"/>
              </a:rPr>
              <a:t>];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6E89D-65F4-4883-9145-760A0CCA20B7}"/>
              </a:ext>
            </a:extLst>
          </p:cNvPr>
          <p:cNvSpPr txBox="1"/>
          <p:nvPr/>
        </p:nvSpPr>
        <p:spPr>
          <a:xfrm>
            <a:off x="1684744" y="4476810"/>
            <a:ext cx="2318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0x5200, ref 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[obj Release];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F733E-B746-4D83-9A0A-572EF875BCE5}"/>
              </a:ext>
            </a:extLst>
          </p:cNvPr>
          <p:cNvSpPr txBox="1"/>
          <p:nvPr/>
        </p:nvSpPr>
        <p:spPr>
          <a:xfrm>
            <a:off x="8140720" y="4705990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0x5200, ref 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obj-&gt;</a:t>
            </a:r>
            <a:r>
              <a:rPr lang="en-US" dirty="0" err="1">
                <a:latin typeface="Consolas" panose="020B0609020204030204" pitchFamily="49" charset="0"/>
              </a:rPr>
              <a:t>rel_ref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0x5200, ref 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obj-&gt;</a:t>
            </a:r>
            <a:r>
              <a:rPr lang="en-US" dirty="0" err="1">
                <a:latin typeface="Consolas" panose="020B0609020204030204" pitchFamily="49" charset="0"/>
              </a:rPr>
              <a:t>rel_ref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-0.25925 3.7037E-7 C -0.37566 3.7037E-7 -0.51823 0.02199 -0.51823 0.04028 L -0.51823 0.08102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1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8" grpId="2"/>
      <p:bldP spid="12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521-48A5-4BDC-A37A-70FE66E1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935" cy="1325563"/>
          </a:xfrm>
        </p:spPr>
        <p:txBody>
          <a:bodyPr/>
          <a:lstStyle/>
          <a:p>
            <a:r>
              <a:rPr lang="en-US" dirty="0"/>
              <a:t>Memory model – Non-Reference Counted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754C37-88CA-43BD-B2FA-2DE4F2051485}"/>
              </a:ext>
            </a:extLst>
          </p:cNvPr>
          <p:cNvGrpSpPr/>
          <p:nvPr/>
        </p:nvGrpSpPr>
        <p:grpSpPr>
          <a:xfrm>
            <a:off x="4051280" y="3175089"/>
            <a:ext cx="4089440" cy="1835150"/>
            <a:chOff x="4051280" y="3175089"/>
            <a:chExt cx="4089440" cy="18351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FE44A7-4896-4CFC-88DB-B1326BD8E8C5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EF25A58-70A0-4E7F-963F-EB504C2F4092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14D0C10-14F6-425E-B6A3-DAECBE886919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204430E-D4E7-4FC9-A8E0-2C5DE2FA920B}"/>
              </a:ext>
            </a:extLst>
          </p:cNvPr>
          <p:cNvSpPr txBox="1"/>
          <p:nvPr/>
        </p:nvSpPr>
        <p:spPr>
          <a:xfrm>
            <a:off x="2918896" y="1692392"/>
            <a:ext cx="6354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 lifetime is tracked </a:t>
            </a:r>
            <a:r>
              <a:rPr lang="en-US" b="1" dirty="0"/>
              <a:t>implicitly</a:t>
            </a:r>
            <a:r>
              <a:rPr lang="en-US" dirty="0"/>
              <a:t> based on the type itself.</a:t>
            </a:r>
          </a:p>
          <a:p>
            <a:pPr algn="ctr"/>
            <a:r>
              <a:rPr lang="en-US" dirty="0"/>
              <a:t>Allocated memory can be moved and must be indirectly accessed during interop scenarios.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94F9D-F0E3-48C7-9B30-D71BBED7A342}"/>
              </a:ext>
            </a:extLst>
          </p:cNvPr>
          <p:cNvSpPr txBox="1"/>
          <p:nvPr/>
        </p:nvSpPr>
        <p:spPr>
          <a:xfrm>
            <a:off x="661455" y="2330694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0x7800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obj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0x9200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hnd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Handle.New</a:t>
            </a:r>
            <a:r>
              <a:rPr lang="en-US" dirty="0">
                <a:latin typeface="Consolas" panose="020B0609020204030204" pitchFamily="49" charset="0"/>
              </a:rPr>
              <a:t>(obj);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14A5E-C9CB-4634-98C0-F3688D19D0FB}"/>
              </a:ext>
            </a:extLst>
          </p:cNvPr>
          <p:cNvSpPr txBox="1"/>
          <p:nvPr/>
        </p:nvSpPr>
        <p:spPr>
          <a:xfrm>
            <a:off x="8559860" y="2782669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0x9200 -&gt; 0x7800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Sys_Query</a:t>
            </a:r>
            <a:r>
              <a:rPr lang="en-US" dirty="0">
                <a:latin typeface="Consolas" panose="020B0609020204030204" pitchFamily="49" charset="0"/>
              </a:rPr>
              <a:t>(   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7AB6F-347D-4221-9165-A3977AC44D96}"/>
              </a:ext>
            </a:extLst>
          </p:cNvPr>
          <p:cNvSpPr txBox="1"/>
          <p:nvPr/>
        </p:nvSpPr>
        <p:spPr>
          <a:xfrm>
            <a:off x="659713" y="5400612"/>
            <a:ext cx="231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Handle.Free</a:t>
            </a:r>
            <a:r>
              <a:rPr lang="en-US" dirty="0">
                <a:latin typeface="Consolas" panose="020B0609020204030204" pitchFamily="49" charset="0"/>
              </a:rPr>
              <a:t>(   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6E89D-65F4-4883-9145-760A0CCA20B7}"/>
              </a:ext>
            </a:extLst>
          </p:cNvPr>
          <p:cNvSpPr txBox="1"/>
          <p:nvPr/>
        </p:nvSpPr>
        <p:spPr>
          <a:xfrm>
            <a:off x="667699" y="3630999"/>
            <a:ext cx="33455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Collection occurs.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Copy, compacting, etc.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obj now at 0x6800.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F733E-B746-4D83-9A0A-572EF875BCE5}"/>
              </a:ext>
            </a:extLst>
          </p:cNvPr>
          <p:cNvSpPr txBox="1"/>
          <p:nvPr/>
        </p:nvSpPr>
        <p:spPr>
          <a:xfrm>
            <a:off x="8559860" y="3630999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0x9200 -&gt; 0x6800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Sys_Query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hnd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400B3-7BE8-4E07-B725-A70A367C7C0A}"/>
              </a:ext>
            </a:extLst>
          </p:cNvPr>
          <p:cNvSpPr txBox="1"/>
          <p:nvPr/>
        </p:nvSpPr>
        <p:spPr>
          <a:xfrm>
            <a:off x="661455" y="316169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390684-8B40-4F3D-886F-1F5CD78C5395}"/>
              </a:ext>
            </a:extLst>
          </p:cNvPr>
          <p:cNvSpPr txBox="1"/>
          <p:nvPr/>
        </p:nvSpPr>
        <p:spPr>
          <a:xfrm>
            <a:off x="659713" y="4654305"/>
            <a:ext cx="3345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Collection occurs. 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obj now at 0x7200.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E4F9DE-D882-4721-B4F3-2A9D8608E947}"/>
              </a:ext>
            </a:extLst>
          </p:cNvPr>
          <p:cNvSpPr txBox="1"/>
          <p:nvPr/>
        </p:nvSpPr>
        <p:spPr>
          <a:xfrm>
            <a:off x="8559860" y="4479329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0x9200 –&gt; 0x????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Sys_Query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hnd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740FA-07F2-431E-9B01-F33B888F9B95}"/>
              </a:ext>
            </a:extLst>
          </p:cNvPr>
          <p:cNvSpPr txBox="1"/>
          <p:nvPr/>
        </p:nvSpPr>
        <p:spPr>
          <a:xfrm>
            <a:off x="659712" y="5873586"/>
            <a:ext cx="3345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Collection occurs. 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obj now “free”.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3425B7-2A4A-4EE3-87FF-1852091B7C24}"/>
              </a:ext>
            </a:extLst>
          </p:cNvPr>
          <p:cNvSpPr txBox="1"/>
          <p:nvPr/>
        </p:nvSpPr>
        <p:spPr>
          <a:xfrm>
            <a:off x="8559860" y="5327659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0x9200 -&gt; 0x7200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Sys_Done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hnd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27FF9-3A78-4FE8-9441-4AAB65D7C4FF}"/>
              </a:ext>
            </a:extLst>
          </p:cNvPr>
          <p:cNvSpPr txBox="1"/>
          <p:nvPr/>
        </p:nvSpPr>
        <p:spPr>
          <a:xfrm>
            <a:off x="9695585" y="560465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2659D-C9AB-4E69-B78C-DC08C2BD0B64}"/>
              </a:ext>
            </a:extLst>
          </p:cNvPr>
          <p:cNvSpPr txBox="1"/>
          <p:nvPr/>
        </p:nvSpPr>
        <p:spPr>
          <a:xfrm>
            <a:off x="4351177" y="5827419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one possible sequence.</a:t>
            </a:r>
          </a:p>
        </p:txBody>
      </p:sp>
    </p:spTree>
    <p:extLst>
      <p:ext uri="{BB962C8B-B14F-4D97-AF65-F5344CB8AC3E}">
        <p14:creationId xmlns:p14="http://schemas.microsoft.com/office/powerpoint/2010/main" val="166751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75052 -0.013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26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61784 -0.0298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98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9" grpId="1"/>
      <p:bldP spid="19" grpId="2"/>
      <p:bldP spid="20" grpId="0"/>
      <p:bldP spid="21" grpId="0"/>
      <p:bldP spid="22" grpId="0"/>
      <p:bldP spid="23" grpId="0"/>
      <p:bldP spid="24" grpId="0"/>
      <p:bldP spid="24" grpId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C558-0931-4509-9C9D-2160C222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 – Non-Reference Counted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8DC0-48AD-4C9D-BB09-19A1F634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Common ways of facilitating interop scenarios with a Garbage Collector (GC).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Handles – Level of indirection.</a:t>
            </a:r>
          </a:p>
          <a:p>
            <a:pPr lvl="1"/>
            <a:r>
              <a:rPr lang="en-US" dirty="0"/>
              <a:t>Usually requires a “platform” API to use the memory.</a:t>
            </a:r>
          </a:p>
          <a:p>
            <a:pPr lvl="2"/>
            <a:r>
              <a:rPr lang="en-US" dirty="0"/>
              <a:t>.NET has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GCHandle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JVM, through JNI, exposes most memory as a handle – </a:t>
            </a:r>
            <a:r>
              <a:rPr lang="en-US" sz="1600" dirty="0" err="1">
                <a:latin typeface="Consolas" panose="020B0609020204030204" pitchFamily="49" charset="0"/>
              </a:rPr>
              <a:t>jobject</a:t>
            </a:r>
            <a:r>
              <a:rPr lang="en-US" dirty="0"/>
              <a:t>, </a:t>
            </a:r>
            <a:r>
              <a:rPr lang="en-US" sz="1600" dirty="0" err="1">
                <a:latin typeface="Consolas" panose="020B0609020204030204" pitchFamily="49" charset="0"/>
              </a:rPr>
              <a:t>jstring</a:t>
            </a:r>
            <a:r>
              <a:rPr lang="en-US" dirty="0"/>
              <a:t>, </a:t>
            </a:r>
            <a:r>
              <a:rPr lang="en-US" sz="1600" dirty="0" err="1">
                <a:latin typeface="Consolas" panose="020B0609020204030204" pitchFamily="49" charset="0"/>
              </a:rPr>
              <a:t>jintArray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Pinning – Tell GC to not move object.</a:t>
            </a:r>
          </a:p>
          <a:p>
            <a:pPr lvl="1"/>
            <a:r>
              <a:rPr lang="en-US" dirty="0"/>
              <a:t>The platform needs to provide a mechanism.		</a:t>
            </a:r>
          </a:p>
          <a:p>
            <a:pPr lvl="2"/>
            <a:r>
              <a:rPr lang="en-US" dirty="0"/>
              <a:t>.NET has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GCHandle</a:t>
            </a:r>
            <a:r>
              <a:rPr lang="en-US" dirty="0"/>
              <a:t> and C# has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fixed</a:t>
            </a:r>
            <a:r>
              <a:rPr lang="en-US" dirty="0"/>
              <a:t> keyword.</a:t>
            </a:r>
          </a:p>
          <a:p>
            <a:pPr lvl="2"/>
            <a:r>
              <a:rPr lang="en-US" dirty="0"/>
              <a:t>Conforming JVM implementations have the option.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A4F8A6-7CBF-4377-83D8-E568EC5124A6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B7E061-CCE8-48BA-8C59-E7620FCB4741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1226D3C-E247-4DD5-A1EB-4FDD52D557C9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22E078C-63E5-4B83-A07A-7BEC4D9F0337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9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C558-0931-4509-9C9D-2160C222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8DC0-48AD-4C9D-BB09-19A1F634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Control of “shared” memory needs to be documented and/or agreed upon.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GCs make this far more complicated since they are typically non-deterministic – possible even if Reference Counting is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accepting </a:t>
            </a:r>
            <a:r>
              <a:rPr lang="en-US" dirty="0" err="1"/>
              <a:t>alloc</a:t>
            </a:r>
            <a:r>
              <a:rPr lang="en-US" dirty="0"/>
              <a:t>/</a:t>
            </a:r>
            <a:r>
              <a:rPr lang="en-US" dirty="0" err="1"/>
              <a:t>dealloc</a:t>
            </a:r>
            <a:r>
              <a:rPr lang="en-US" dirty="0"/>
              <a:t> callbacks.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A4F8A6-7CBF-4377-83D8-E568EC5124A6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B7E061-CCE8-48BA-8C59-E7620FCB4741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1226D3C-E247-4DD5-A1EB-4FDD52D557C9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22E078C-63E5-4B83-A07A-7BEC4D9F0337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707-2346-4660-81B4-A93AB555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make interop suck less by…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2210-7B38-467B-BB6A-52EC027B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Explicitly state/document argument content.</a:t>
            </a:r>
          </a:p>
          <a:p>
            <a:pPr lvl="1"/>
            <a:r>
              <a:rPr lang="en-US" sz="2000" dirty="0"/>
              <a:t>Instead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/>
              <a:t>, use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int64_t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int32_t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String encoding is not the same as “width”.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Explicitly state/document/reference function conventions.</a:t>
            </a:r>
          </a:p>
          <a:p>
            <a:pPr lvl="1"/>
            <a:r>
              <a:rPr lang="en-US" sz="2000" dirty="0"/>
              <a:t>Defining a macro for calling conventions is a great start. For example, </a:t>
            </a:r>
            <a:r>
              <a:rPr lang="en-US" sz="1800" dirty="0">
                <a:latin typeface="Consolas" panose="020B0609020204030204" pitchFamily="49" charset="0"/>
              </a:rPr>
              <a:t>MYLIB_CCONV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Reference: </a:t>
            </a:r>
            <a:r>
              <a:rPr lang="en-US" sz="2000" dirty="0" err="1">
                <a:hlinkClick r:id="rId2"/>
              </a:rPr>
              <a:t>llvm</a:t>
            </a:r>
            <a:r>
              <a:rPr lang="en-US" sz="2000" dirty="0">
                <a:hlinkClick r:id="rId2"/>
              </a:rPr>
              <a:t> - </a:t>
            </a:r>
            <a:r>
              <a:rPr lang="en-US" sz="2000" dirty="0" err="1">
                <a:hlinkClick r:id="rId2"/>
              </a:rPr>
              <a:t>CallingConv.h</a:t>
            </a:r>
            <a:endParaRPr lang="en-US" sz="2000" dirty="0"/>
          </a:p>
          <a:p>
            <a:pPr lvl="1"/>
            <a:r>
              <a:rPr lang="en-US" sz="2000" dirty="0"/>
              <a:t>Don’t throw exceptions across the boundary.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Explicitly state/document memory ownership rules.</a:t>
            </a:r>
            <a:endParaRPr lang="en-US" sz="2000" dirty="0"/>
          </a:p>
          <a:p>
            <a:pPr lvl="1"/>
            <a:r>
              <a:rPr lang="en-US" sz="2000" dirty="0"/>
              <a:t>Consider accepting memory </a:t>
            </a:r>
            <a:r>
              <a:rPr lang="en-US" sz="2000" dirty="0" err="1"/>
              <a:t>alloc</a:t>
            </a:r>
            <a:r>
              <a:rPr lang="en-US" sz="2000" dirty="0"/>
              <a:t>/</a:t>
            </a:r>
            <a:r>
              <a:rPr lang="en-US" sz="2000" dirty="0" err="1"/>
              <a:t>dealloc</a:t>
            </a:r>
            <a:r>
              <a:rPr lang="en-US" sz="2000" dirty="0"/>
              <a:t> callbacks – recall previous recommendation.</a:t>
            </a:r>
          </a:p>
          <a:p>
            <a:pPr lvl="1"/>
            <a:r>
              <a:rPr lang="en-US" sz="2000" dirty="0"/>
              <a:t>Limit implicit models that force memory to have thread affinity at interop boundaries.</a:t>
            </a:r>
          </a:p>
          <a:p>
            <a:pPr lvl="1"/>
            <a:r>
              <a:rPr lang="en-US" sz="2000" dirty="0"/>
              <a:t>Consider how the consumer’s tools work with your library’s memory model.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C70F17-9C40-46A3-9933-93DC0864BACE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82EFEF-F3F1-42F4-B1C9-7F4421D94C1C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FCF8F2-8BBA-434C-9B11-312DAEE30610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DD8F2B3-9829-42B9-B585-0CF51BB4E182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1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9245-50DB-4E4F-9B21-0638EC6C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E8-CAC1-4C2E-B324-2FE9B2A2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what you want and assume.</a:t>
            </a:r>
          </a:p>
          <a:p>
            <a:endParaRPr lang="en-US" dirty="0"/>
          </a:p>
          <a:p>
            <a:r>
              <a:rPr lang="en-US" dirty="0"/>
              <a:t>Understand assumptions and be precise when possible.</a:t>
            </a:r>
          </a:p>
          <a:p>
            <a:pPr lvl="1"/>
            <a:r>
              <a:rPr lang="en-US" dirty="0"/>
              <a:t>C++ now has many types that express precisely what is meant – integer sizes, string encoding, etc.</a:t>
            </a:r>
          </a:p>
          <a:p>
            <a:endParaRPr lang="en-US" dirty="0"/>
          </a:p>
          <a:p>
            <a:r>
              <a:rPr lang="en-US" dirty="0"/>
              <a:t>Interop scenarios often aren’t using a C++ compiler to read the header, humans are.</a:t>
            </a:r>
          </a:p>
          <a:p>
            <a:pPr lvl="1"/>
            <a:r>
              <a:rPr lang="en-US" b="0" i="0" dirty="0">
                <a:effectLst/>
                <a:latin typeface="Roboto" panose="020B0604020202020204" pitchFamily="2" charset="0"/>
                <a:hlinkClick r:id="rId2"/>
              </a:rPr>
              <a:t>Kate Gregory’s “What Do We Mean When We Say Nothing At All?”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8FD35B-964B-48EA-96F0-8446C2936853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7261DA-AF5A-4CBA-8021-CCAC27441B6A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248FC3C-FC3E-42E3-A118-613C57409029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D5B8BB3-C0C7-438D-9B20-35A0A1CC7D8E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62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9245-50DB-4E4F-9B21-0638EC6C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Thank you.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E8-CAC1-4C2E-B324-2FE9B2A22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arobins@microsoft.com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@AaronRobinsonMSFT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https://github.com/AaronRobinsonMSFT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8FD35B-964B-48EA-96F0-8446C2936853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7261DA-AF5A-4CBA-8021-CCAC27441B6A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248FC3C-FC3E-42E3-A118-613C57409029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D5B8BB3-C0C7-438D-9B20-35A0A1CC7D8E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610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0562-C0F7-4EDC-BF50-66B23A4F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Interop ABI fun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7E1CF6-0ECF-4C8D-8EC5-7E6CF2E654EB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6F1A14-ECFA-4B0F-BBED-FB156DA4C5F5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D6B048-4FF0-432C-AAC2-5A4E00AA7993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B684DFC1-AD77-416A-9282-9A1EBCF84D77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A5F57B-AA77-4577-9FA2-2040D4B9E0A9}"/>
              </a:ext>
            </a:extLst>
          </p:cNvPr>
          <p:cNvSpPr txBox="1"/>
          <p:nvPr/>
        </p:nvSpPr>
        <p:spPr>
          <a:xfrm>
            <a:off x="4134735" y="1690688"/>
            <a:ext cx="392252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struct </a:t>
            </a:r>
            <a:r>
              <a:rPr lang="en-US" sz="1800" dirty="0" err="1">
                <a:latin typeface="Consolas" panose="020B0609020204030204" pitchFamily="49" charset="0"/>
              </a:rPr>
              <a:t>blub_t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a;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DoThe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blub_t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4A77F-1815-4766-A78D-6CF72CA655EF}"/>
              </a:ext>
            </a:extLst>
          </p:cNvPr>
          <p:cNvSpPr txBox="1"/>
          <p:nvPr/>
        </p:nvSpPr>
        <p:spPr>
          <a:xfrm>
            <a:off x="838199" y="3783419"/>
            <a:ext cx="3847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.NET call from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DoTheThing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BlubT</a:t>
            </a:r>
            <a:r>
              <a:rPr lang="en-US" dirty="0">
                <a:latin typeface="Consolas" panose="020B0609020204030204" pitchFamily="49" charset="0"/>
              </a:rPr>
              <a:t> b);</a:t>
            </a:r>
          </a:p>
          <a:p>
            <a:endParaRPr lang="en-US" dirty="0"/>
          </a:p>
          <a:p>
            <a:r>
              <a:rPr lang="en-US" dirty="0"/>
              <a:t>to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DoTheThing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BlubT</a:t>
            </a:r>
            <a:r>
              <a:rPr lang="en-US" dirty="0">
                <a:latin typeface="Consolas" panose="020B0609020204030204" pitchFamily="49" charset="0"/>
              </a:rPr>
              <a:t> b);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FE164-C4C5-4BB0-BF33-88644F5BE88E}"/>
              </a:ext>
            </a:extLst>
          </p:cNvPr>
          <p:cNvSpPr txBox="1"/>
          <p:nvPr/>
        </p:nvSpPr>
        <p:spPr>
          <a:xfrm>
            <a:off x="7506589" y="3783418"/>
            <a:ext cx="3041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  <a:p>
            <a:r>
              <a:rPr lang="en-US" dirty="0"/>
              <a:t>	</a:t>
            </a:r>
          </a:p>
          <a:p>
            <a:r>
              <a:rPr lang="en-US" b="1" dirty="0"/>
              <a:t>Windows</a:t>
            </a:r>
            <a:r>
              <a:rPr lang="en-US" dirty="0"/>
              <a:t> – everything passed.</a:t>
            </a:r>
          </a:p>
          <a:p>
            <a:endParaRPr lang="en-US" dirty="0"/>
          </a:p>
          <a:p>
            <a:r>
              <a:rPr lang="en-US" b="1" dirty="0"/>
              <a:t>Linux</a:t>
            </a:r>
            <a:r>
              <a:rPr lang="en-US" dirty="0"/>
              <a:t> – everything failed.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492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EEDD-1D39-4CC3-A3D3-E51060405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Making Libraries Consumable for Non-C++ Developers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9179A-4311-4A25-AF33-5DE66A59E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Aaron R Robinson</a:t>
            </a:r>
          </a:p>
          <a:p>
            <a:r>
              <a:rPr lang="en-US" dirty="0">
                <a:hlinkClick r:id="rId2"/>
              </a:rPr>
              <a:t>arobins@microsoft.com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https://github.com/AaronRobinsonMSFT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0657-EEF8-42C1-B4CE-194BBC86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What is interoperability?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3978-91A0-4E8E-8CA5-873C7818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587" y="1896313"/>
            <a:ext cx="7870825" cy="536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Enabling two or more disparate entities to work together.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609E41-3A24-466C-9D20-0B0206666A3D}"/>
              </a:ext>
            </a:extLst>
          </p:cNvPr>
          <p:cNvSpPr/>
          <p:nvPr/>
        </p:nvSpPr>
        <p:spPr>
          <a:xfrm>
            <a:off x="4927660" y="3175089"/>
            <a:ext cx="2298620" cy="1835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A79635B-6606-4F5C-9A73-0A54FD45028D}"/>
              </a:ext>
            </a:extLst>
          </p:cNvPr>
          <p:cNvSpPr/>
          <p:nvPr/>
        </p:nvSpPr>
        <p:spPr>
          <a:xfrm>
            <a:off x="4051280" y="3175089"/>
            <a:ext cx="1835150" cy="1835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9392DDF-5201-4014-A7D8-CD23FA4E5388}"/>
              </a:ext>
            </a:extLst>
          </p:cNvPr>
          <p:cNvSpPr/>
          <p:nvPr/>
        </p:nvSpPr>
        <p:spPr>
          <a:xfrm>
            <a:off x="6305570" y="3175089"/>
            <a:ext cx="1835150" cy="183515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9E141-B3A8-4C40-9BB4-B4212696F12E}"/>
              </a:ext>
            </a:extLst>
          </p:cNvPr>
          <p:cNvSpPr txBox="1"/>
          <p:nvPr/>
        </p:nvSpPr>
        <p:spPr>
          <a:xfrm>
            <a:off x="987405" y="5379770"/>
            <a:ext cx="15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touch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93242-BB69-481F-A034-6DCABC14992E}"/>
              </a:ext>
            </a:extLst>
          </p:cNvPr>
          <p:cNvSpPr txBox="1"/>
          <p:nvPr/>
        </p:nvSpPr>
        <p:spPr>
          <a:xfrm>
            <a:off x="984250" y="3269307"/>
            <a:ext cx="12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Glue code?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D0A67E-E361-4E72-9D90-47AF782D7A7A}"/>
              </a:ext>
            </a:extLst>
          </p:cNvPr>
          <p:cNvSpPr txBox="1"/>
          <p:nvPr/>
        </p:nvSpPr>
        <p:spPr>
          <a:xfrm>
            <a:off x="1569867" y="3974246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Boiler plate?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78BA-E90C-4BF9-9EF8-51D60B4ABCB1}"/>
              </a:ext>
            </a:extLst>
          </p:cNvPr>
          <p:cNvSpPr txBox="1"/>
          <p:nvPr/>
        </p:nvSpPr>
        <p:spPr>
          <a:xfrm>
            <a:off x="2213183" y="4677008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nightmare?</a:t>
            </a:r>
          </a:p>
        </p:txBody>
      </p:sp>
    </p:spTree>
    <p:extLst>
      <p:ext uri="{BB962C8B-B14F-4D97-AF65-F5344CB8AC3E}">
        <p14:creationId xmlns:p14="http://schemas.microsoft.com/office/powerpoint/2010/main" val="360560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0" grpId="0" animBg="1"/>
      <p:bldP spid="11" grpId="0" animBg="1"/>
      <p:bldP spid="13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0657-EEF8-42C1-B4CE-194BBC86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What is interoperability?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609E41-3A24-466C-9D20-0B0206666A3D}"/>
              </a:ext>
            </a:extLst>
          </p:cNvPr>
          <p:cNvSpPr/>
          <p:nvPr/>
        </p:nvSpPr>
        <p:spPr>
          <a:xfrm>
            <a:off x="4927660" y="3175089"/>
            <a:ext cx="2298620" cy="1835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A79635B-6606-4F5C-9A73-0A54FD45028D}"/>
              </a:ext>
            </a:extLst>
          </p:cNvPr>
          <p:cNvSpPr/>
          <p:nvPr/>
        </p:nvSpPr>
        <p:spPr>
          <a:xfrm>
            <a:off x="4051280" y="3175089"/>
            <a:ext cx="1835150" cy="1835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9392DDF-5201-4014-A7D8-CD23FA4E5388}"/>
              </a:ext>
            </a:extLst>
          </p:cNvPr>
          <p:cNvSpPr/>
          <p:nvPr/>
        </p:nvSpPr>
        <p:spPr>
          <a:xfrm>
            <a:off x="6305570" y="3175089"/>
            <a:ext cx="1835150" cy="183515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9E141-B3A8-4C40-9BB4-B4212696F12E}"/>
              </a:ext>
            </a:extLst>
          </p:cNvPr>
          <p:cNvSpPr txBox="1"/>
          <p:nvPr/>
        </p:nvSpPr>
        <p:spPr>
          <a:xfrm>
            <a:off x="987405" y="5379770"/>
            <a:ext cx="157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touch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93242-BB69-481F-A034-6DCABC14992E}"/>
              </a:ext>
            </a:extLst>
          </p:cNvPr>
          <p:cNvSpPr txBox="1"/>
          <p:nvPr/>
        </p:nvSpPr>
        <p:spPr>
          <a:xfrm>
            <a:off x="984250" y="3269307"/>
            <a:ext cx="12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Glue code?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D0A67E-E361-4E72-9D90-47AF782D7A7A}"/>
              </a:ext>
            </a:extLst>
          </p:cNvPr>
          <p:cNvSpPr txBox="1"/>
          <p:nvPr/>
        </p:nvSpPr>
        <p:spPr>
          <a:xfrm>
            <a:off x="1569867" y="3974246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Boiler plate?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78BA-E90C-4BF9-9EF8-51D60B4ABCB1}"/>
              </a:ext>
            </a:extLst>
          </p:cNvPr>
          <p:cNvSpPr txBox="1"/>
          <p:nvPr/>
        </p:nvSpPr>
        <p:spPr>
          <a:xfrm>
            <a:off x="2213183" y="4677008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nightmare?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1552C-C6DE-4F5D-8184-0C898857D09A}"/>
              </a:ext>
            </a:extLst>
          </p:cNvPr>
          <p:cNvSpPr txBox="1"/>
          <p:nvPr/>
        </p:nvSpPr>
        <p:spPr>
          <a:xfrm>
            <a:off x="8737600" y="3269307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binary interface (ABI)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1987B-10D0-46F2-9885-E2C8A67F00E1}"/>
              </a:ext>
            </a:extLst>
          </p:cNvPr>
          <p:cNvSpPr txBox="1"/>
          <p:nvPr/>
        </p:nvSpPr>
        <p:spPr>
          <a:xfrm>
            <a:off x="8987829" y="3974246"/>
            <a:ext cx="19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Calling conventions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E6915-DFF3-4CD2-9EF5-56E03DC21F1A}"/>
              </a:ext>
            </a:extLst>
          </p:cNvPr>
          <p:cNvSpPr txBox="1"/>
          <p:nvPr/>
        </p:nvSpPr>
        <p:spPr>
          <a:xfrm>
            <a:off x="9704628" y="4677008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Marshalling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AEDB1-45BD-4DA5-BCE1-358123374FF4}"/>
              </a:ext>
            </a:extLst>
          </p:cNvPr>
          <p:cNvSpPr txBox="1"/>
          <p:nvPr/>
        </p:nvSpPr>
        <p:spPr>
          <a:xfrm>
            <a:off x="8737600" y="5379770"/>
            <a:ext cx="287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 I supposed to free that?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772AEA-CB6B-4B72-8FA1-4115CB0273E5}"/>
              </a:ext>
            </a:extLst>
          </p:cNvPr>
          <p:cNvSpPr txBox="1"/>
          <p:nvPr/>
        </p:nvSpPr>
        <p:spPr>
          <a:xfrm>
            <a:off x="7319779" y="6082532"/>
            <a:ext cx="324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 I </a:t>
            </a:r>
            <a:r>
              <a:rPr lang="en-US" b="1" dirty="0"/>
              <a:t>not</a:t>
            </a:r>
            <a:r>
              <a:rPr lang="en-US" dirty="0"/>
              <a:t> supposed to free that?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2D1060C-9E7E-4B26-9A9C-A38214D806F9}"/>
              </a:ext>
            </a:extLst>
          </p:cNvPr>
          <p:cNvSpPr txBox="1">
            <a:spLocks/>
          </p:cNvSpPr>
          <p:nvPr/>
        </p:nvSpPr>
        <p:spPr>
          <a:xfrm>
            <a:off x="2160587" y="1896313"/>
            <a:ext cx="7870825" cy="536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Enabling two or more disparate entities to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281701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5" grpId="0"/>
      <p:bldP spid="16" grpId="0"/>
      <p:bldP spid="17" grpId="0"/>
      <p:bldP spid="4" grpId="0"/>
      <p:bldP spid="14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DAD1E9-A254-4EB3-B5DE-7CC1D36DB359}"/>
              </a:ext>
            </a:extLst>
          </p:cNvPr>
          <p:cNvSpPr/>
          <p:nvPr/>
        </p:nvSpPr>
        <p:spPr>
          <a:xfrm>
            <a:off x="4927660" y="3175089"/>
            <a:ext cx="2298620" cy="1835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500F7-9727-4E45-8B0B-63018218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interoperability?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B2CBAD-C3E1-482A-AC1B-6FD9190B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237" y="1938528"/>
            <a:ext cx="7121525" cy="53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language or platform is good for everything.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EA65A21-C5D4-49F3-A18D-2878DCDF6964}"/>
              </a:ext>
            </a:extLst>
          </p:cNvPr>
          <p:cNvSpPr/>
          <p:nvPr/>
        </p:nvSpPr>
        <p:spPr>
          <a:xfrm>
            <a:off x="4051280" y="3175089"/>
            <a:ext cx="1835150" cy="1835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898B201-80E0-4317-9DF6-7D791A835B85}"/>
              </a:ext>
            </a:extLst>
          </p:cNvPr>
          <p:cNvSpPr/>
          <p:nvPr/>
        </p:nvSpPr>
        <p:spPr>
          <a:xfrm>
            <a:off x="6305570" y="3175089"/>
            <a:ext cx="1835150" cy="183515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FA5B5-399E-4392-B28A-1191BFA4B7E8}"/>
              </a:ext>
            </a:extLst>
          </p:cNvPr>
          <p:cNvSpPr txBox="1"/>
          <p:nvPr/>
        </p:nvSpPr>
        <p:spPr>
          <a:xfrm>
            <a:off x="1092278" y="3355200"/>
            <a:ext cx="2539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Fast inner loop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Makes UX easy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Has tooling for workload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4797E-2BCD-4EB8-B007-4FA421BF0689}"/>
              </a:ext>
            </a:extLst>
          </p:cNvPr>
          <p:cNvSpPr txBox="1"/>
          <p:nvPr/>
        </p:nvSpPr>
        <p:spPr>
          <a:xfrm>
            <a:off x="8559860" y="3354000"/>
            <a:ext cx="2689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performance</a:t>
            </a:r>
          </a:p>
          <a:p>
            <a:pPr algn="ctr"/>
            <a:endParaRPr lang="en-US" dirty="0"/>
          </a:p>
          <a:p>
            <a:pPr algn="ctr"/>
            <a:r>
              <a:rPr lang="en-US"/>
              <a:t>Avoids costly abstractions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What the vendor provides </a:t>
            </a:r>
          </a:p>
        </p:txBody>
      </p:sp>
    </p:spTree>
    <p:extLst>
      <p:ext uri="{BB962C8B-B14F-4D97-AF65-F5344CB8AC3E}">
        <p14:creationId xmlns:p14="http://schemas.microsoft.com/office/powerpoint/2010/main" val="9465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build="p"/>
      <p:bldP spid="10" grpId="0" uiExpand="1" build="p" advAuto="1000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7CA4-430F-4DC3-8BDD-A6B78D9B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on the details in this talk.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6D8EC4-8FC1-4459-AA1C-BA69720D3B85}"/>
              </a:ext>
            </a:extLst>
          </p:cNvPr>
          <p:cNvGrpSpPr/>
          <p:nvPr/>
        </p:nvGrpSpPr>
        <p:grpSpPr>
          <a:xfrm>
            <a:off x="4051280" y="3175089"/>
            <a:ext cx="4089440" cy="1835150"/>
            <a:chOff x="4051280" y="3175089"/>
            <a:chExt cx="4089440" cy="18351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93DD99-0B1D-4B65-9359-EAF49876891A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5C27506-DD27-4D0E-B189-584EC7D8409E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4DC26FDA-4480-454B-B214-487733697559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EA6A38-93B8-4CF4-B2AD-AE9CAD5BDFA4}"/>
              </a:ext>
            </a:extLst>
          </p:cNvPr>
          <p:cNvCxnSpPr/>
          <p:nvPr/>
        </p:nvCxnSpPr>
        <p:spPr>
          <a:xfrm>
            <a:off x="6096000" y="2047964"/>
            <a:ext cx="0" cy="4089400"/>
          </a:xfrm>
          <a:prstGeom prst="line">
            <a:avLst/>
          </a:prstGeom>
          <a:ln w="635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6D5C7E-A950-449D-AE30-F0FE6606BF62}"/>
              </a:ext>
            </a:extLst>
          </p:cNvPr>
          <p:cNvSpPr/>
          <p:nvPr/>
        </p:nvSpPr>
        <p:spPr>
          <a:xfrm>
            <a:off x="3619502" y="2647950"/>
            <a:ext cx="4952995" cy="2857500"/>
          </a:xfrm>
          <a:prstGeom prst="roundRect">
            <a:avLst/>
          </a:prstGeom>
          <a:noFill/>
          <a:ln w="635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0FF18-F239-4467-85B4-10F14A234EEE}"/>
              </a:ext>
            </a:extLst>
          </p:cNvPr>
          <p:cNvSpPr txBox="1"/>
          <p:nvPr/>
        </p:nvSpPr>
        <p:spPr>
          <a:xfrm>
            <a:off x="5943600" y="1027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BE51B-DB04-4498-ABA3-40E4D5074C24}"/>
              </a:ext>
            </a:extLst>
          </p:cNvPr>
          <p:cNvSpPr txBox="1"/>
          <p:nvPr/>
        </p:nvSpPr>
        <p:spPr>
          <a:xfrm>
            <a:off x="838200" y="1886292"/>
            <a:ext cx="421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is the process boundary?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6507B-9CC4-49D4-B77D-22B8BD2A011A}"/>
              </a:ext>
            </a:extLst>
          </p:cNvPr>
          <p:cNvSpPr txBox="1"/>
          <p:nvPr/>
        </p:nvSpPr>
        <p:spPr>
          <a:xfrm>
            <a:off x="7138673" y="1888028"/>
            <a:ext cx="468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Focus on in-process 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36064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CC36-640A-4492-9663-DEC4631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Run down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of </a:t>
            </a:r>
            <a:r>
              <a:rPr lang="en-US" b="1" dirty="0">
                <a:solidFill>
                  <a:srgbClr val="000000"/>
                </a:solidFill>
                <a:latin typeface="Lucida Grande"/>
              </a:rPr>
              <a:t>some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B691-93AD-40C7-A398-AEFAE642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Just be like C? – post-1972</a:t>
            </a:r>
          </a:p>
          <a:p>
            <a:pPr marL="0" indent="0">
              <a:buNone/>
            </a:pPr>
            <a:r>
              <a:rPr lang="en-US" dirty="0"/>
              <a:t>Common Object Model (COM) – 1993</a:t>
            </a:r>
          </a:p>
          <a:p>
            <a:pPr marL="0" indent="0">
              <a:buNone/>
            </a:pPr>
            <a:r>
              <a:rPr lang="en-US" dirty="0"/>
              <a:t>Foreign function interface (</a:t>
            </a:r>
            <a:r>
              <a:rPr lang="en-US" dirty="0" err="1"/>
              <a:t>libffi</a:t>
            </a:r>
            <a:r>
              <a:rPr lang="en-US" dirty="0"/>
              <a:t>) – 1996</a:t>
            </a:r>
          </a:p>
          <a:p>
            <a:pPr marL="0" indent="0">
              <a:buNone/>
            </a:pPr>
            <a:r>
              <a:rPr lang="en-US" dirty="0"/>
              <a:t>Simplified Wrapper and Interface Generator (SWIG) – 1996</a:t>
            </a:r>
          </a:p>
          <a:p>
            <a:pPr marL="0" indent="0">
              <a:buNone/>
            </a:pPr>
            <a:r>
              <a:rPr lang="en-US" dirty="0"/>
              <a:t>JVM – Java Native Interface (JNI) – 1997</a:t>
            </a:r>
          </a:p>
          <a:p>
            <a:pPr marL="0" indent="0">
              <a:buNone/>
            </a:pPr>
            <a:r>
              <a:rPr lang="en-US" dirty="0"/>
              <a:t>.NET – Platform Invoke (P/Invoke), COM interop, C++/CLI – 2002, 2005</a:t>
            </a:r>
          </a:p>
          <a:p>
            <a:pPr marL="0" indent="0">
              <a:buNone/>
            </a:pPr>
            <a:r>
              <a:rPr lang="en-US" dirty="0"/>
              <a:t>JVM – Java Native Access (JNA) – 2007</a:t>
            </a:r>
          </a:p>
          <a:p>
            <a:pPr marL="0" indent="0">
              <a:buNone/>
            </a:pPr>
            <a:r>
              <a:rPr lang="en-US" dirty="0"/>
              <a:t>Go – </a:t>
            </a:r>
            <a:r>
              <a:rPr lang="en-US" dirty="0" err="1"/>
              <a:t>cgo</a:t>
            </a:r>
            <a:r>
              <a:rPr lang="en-US" dirty="0"/>
              <a:t> – permit C in the </a:t>
            </a:r>
            <a:r>
              <a:rPr lang="en-US" sz="2400" dirty="0">
                <a:latin typeface="Consolas" panose="020B0609020204030204" pitchFamily="49" charset="0"/>
              </a:rPr>
              <a:t>.go</a:t>
            </a:r>
            <a:r>
              <a:rPr lang="en-US" dirty="0"/>
              <a:t> source file – 2009</a:t>
            </a:r>
          </a:p>
          <a:p>
            <a:pPr marL="0" indent="0">
              <a:buNone/>
            </a:pPr>
            <a:r>
              <a:rPr lang="en-US" dirty="0"/>
              <a:t>Swift – share a runtime and be like C – 2014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8DDFAE-C5A1-4D88-89FF-F0BDF372EBD5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430F07-3DBD-4113-B8FA-1360601C2621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59EB7E3-644C-4510-88FA-2691B4856270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41398AEB-12D7-4EAB-8EFE-1575CC3CB7DF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9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43966-1265-4100-8653-52E195F3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no one approach.</a:t>
            </a:r>
            <a:br>
              <a:rPr lang="en-US" dirty="0"/>
            </a:br>
            <a:br>
              <a:rPr lang="en-US" dirty="0"/>
            </a:br>
            <a:r>
              <a:rPr lang="en-US" sz="4900" dirty="0"/>
              <a:t>Make it suck less by recognizing assumptions.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C91EB-17F4-4D84-A538-2B08C62DB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0807BA-00AB-4FED-82BF-00A2F5AE0828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B95DF8-CFF8-4B45-A753-656F9C8D6E86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BD3BA3C-B68B-4834-81BE-874BB319BA31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AE294869-033D-49F3-ADB0-BD8510576415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68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8C85-CCCB-46CB-A842-6FA6E673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are being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8EB7-4E6D-46AD-9001-C55A2F41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550" y="1846358"/>
            <a:ext cx="6946900" cy="173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/* Opens the device with name ‘dev’.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On failure to open, returns SIZE_MAX. */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open_device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* dev);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open_device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wstring_view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dev);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BB034C-FE81-4C64-8882-1274CB041316}"/>
              </a:ext>
            </a:extLst>
          </p:cNvPr>
          <p:cNvGrpSpPr/>
          <p:nvPr/>
        </p:nvGrpSpPr>
        <p:grpSpPr>
          <a:xfrm>
            <a:off x="10623550" y="151813"/>
            <a:ext cx="1460500" cy="655404"/>
            <a:chOff x="4051280" y="3175089"/>
            <a:chExt cx="4089440" cy="1835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92FA6B-6B80-4249-8CC0-C69580B06A68}"/>
                </a:ext>
              </a:extLst>
            </p:cNvPr>
            <p:cNvSpPr/>
            <p:nvPr/>
          </p:nvSpPr>
          <p:spPr>
            <a:xfrm>
              <a:off x="4927660" y="3175089"/>
              <a:ext cx="2298620" cy="1835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F88CFA5-2453-48FE-A8A5-C8ADA08C6230}"/>
                </a:ext>
              </a:extLst>
            </p:cNvPr>
            <p:cNvSpPr/>
            <p:nvPr/>
          </p:nvSpPr>
          <p:spPr>
            <a:xfrm>
              <a:off x="4051280" y="3175089"/>
              <a:ext cx="1835150" cy="18351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E1FFB8D-FF97-487A-87C7-6FAFE55B5C5A}"/>
                </a:ext>
              </a:extLst>
            </p:cNvPr>
            <p:cNvSpPr/>
            <p:nvPr/>
          </p:nvSpPr>
          <p:spPr>
            <a:xfrm>
              <a:off x="6305570" y="3175089"/>
              <a:ext cx="1835150" cy="183515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8F6F0-6DCC-4640-9C61-22A6500F1BD9}"/>
              </a:ext>
            </a:extLst>
          </p:cNvPr>
          <p:cNvSpPr txBox="1">
            <a:spLocks/>
          </p:cNvSpPr>
          <p:nvPr/>
        </p:nvSpPr>
        <p:spPr>
          <a:xfrm>
            <a:off x="2177257" y="4211828"/>
            <a:ext cx="7837486" cy="53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997BD-0F9F-4EAD-B3B7-71B56F5BAA8A}"/>
              </a:ext>
            </a:extLst>
          </p:cNvPr>
          <p:cNvSpPr txBox="1"/>
          <p:nvPr/>
        </p:nvSpPr>
        <p:spPr>
          <a:xfrm>
            <a:off x="838200" y="4107608"/>
            <a:ext cx="552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types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and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wchar_t</a:t>
            </a:r>
            <a:r>
              <a:rPr lang="en-US" dirty="0"/>
              <a:t> do not indicate encoding.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A8884-B097-422E-A4AD-7D25C1FE3962}"/>
              </a:ext>
            </a:extLst>
          </p:cNvPr>
          <p:cNvSpPr txBox="1"/>
          <p:nvPr/>
        </p:nvSpPr>
        <p:spPr>
          <a:xfrm>
            <a:off x="838200" y="4867560"/>
            <a:ext cx="445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size 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wchar_t</a:t>
            </a:r>
            <a:r>
              <a:rPr lang="en-US" dirty="0"/>
              <a:t>: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wchar_t</a:t>
            </a:r>
            <a:r>
              <a:rPr lang="en-US" dirty="0">
                <a:latin typeface="Consolas" panose="020B0609020204030204" pitchFamily="49" charset="0"/>
              </a:rPr>
              <a:t>) ==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Non-Windows,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wchar_t</a:t>
            </a:r>
            <a:r>
              <a:rPr lang="en-US" dirty="0">
                <a:latin typeface="Consolas" panose="020B0609020204030204" pitchFamily="49" charset="0"/>
              </a:rPr>
              <a:t>)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96330-5878-4197-B9D4-F4819F181F60}"/>
              </a:ext>
            </a:extLst>
          </p:cNvPr>
          <p:cNvSpPr txBox="1"/>
          <p:nvPr/>
        </p:nvSpPr>
        <p:spPr>
          <a:xfrm>
            <a:off x="6020667" y="4846273"/>
            <a:ext cx="563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basic_string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CharT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 has memory implications. More on that later.</a:t>
            </a:r>
          </a:p>
        </p:txBody>
      </p:sp>
    </p:spTree>
    <p:extLst>
      <p:ext uri="{BB962C8B-B14F-4D97-AF65-F5344CB8AC3E}">
        <p14:creationId xmlns:p14="http://schemas.microsoft.com/office/powerpoint/2010/main" val="4612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48981</TotalTime>
  <Words>2312</Words>
  <Application>Microsoft Office PowerPoint</Application>
  <PresentationFormat>Widescreen</PresentationFormat>
  <Paragraphs>340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Lucida Grande</vt:lpstr>
      <vt:lpstr>Roboto</vt:lpstr>
      <vt:lpstr>Office Theme</vt:lpstr>
      <vt:lpstr>PowerPoint Presentation</vt:lpstr>
      <vt:lpstr>Who am I?</vt:lpstr>
      <vt:lpstr>What is interoperability?</vt:lpstr>
      <vt:lpstr>What is interoperability?</vt:lpstr>
      <vt:lpstr>Why interoperability?</vt:lpstr>
      <vt:lpstr>A quick note on the details in this talk.</vt:lpstr>
      <vt:lpstr>Run down of some approaches</vt:lpstr>
      <vt:lpstr>There is no one approach.  Make it suck less by recognizing assumptions.</vt:lpstr>
      <vt:lpstr>What assumptions are being made?</vt:lpstr>
      <vt:lpstr>What assumptions are being made?</vt:lpstr>
      <vt:lpstr>You can make interop suck less by…</vt:lpstr>
      <vt:lpstr>What isn’t being declared?</vt:lpstr>
      <vt:lpstr>What isn’t being declared?</vt:lpstr>
      <vt:lpstr>What isn’t being declared?</vt:lpstr>
      <vt:lpstr>What else isn’t being declared?</vt:lpstr>
      <vt:lpstr>What is being declared?</vt:lpstr>
      <vt:lpstr>What is being declared?</vt:lpstr>
      <vt:lpstr>You can make interop suck less by…</vt:lpstr>
      <vt:lpstr>Memory model</vt:lpstr>
      <vt:lpstr>Memory model – Manual </vt:lpstr>
      <vt:lpstr>Memory model – Reference Counted</vt:lpstr>
      <vt:lpstr>Memory model – Non-Reference Counted</vt:lpstr>
      <vt:lpstr>Memory model – Non-Reference Counted</vt:lpstr>
      <vt:lpstr>Memory model</vt:lpstr>
      <vt:lpstr>You can make interop suck less by…</vt:lpstr>
      <vt:lpstr>Conclusion</vt:lpstr>
      <vt:lpstr>Thank you.</vt:lpstr>
      <vt:lpstr>Recent Interop ABI fun</vt:lpstr>
      <vt:lpstr>Making Libraries Consumable for Non-C++ 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Libraries Consumable for Non-C++ Developers</dc:title>
  <dc:creator>linuxuser27</dc:creator>
  <cp:lastModifiedBy>linuxuser27</cp:lastModifiedBy>
  <cp:revision>141</cp:revision>
  <dcterms:created xsi:type="dcterms:W3CDTF">2021-09-11T03:47:29Z</dcterms:created>
  <dcterms:modified xsi:type="dcterms:W3CDTF">2021-10-30T21:53:06Z</dcterms:modified>
</cp:coreProperties>
</file>