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09"/>
  </p:notesMasterIdLst>
  <p:sldIdLst>
    <p:sldId id="725" r:id="rId3"/>
    <p:sldId id="724" r:id="rId4"/>
    <p:sldId id="338" r:id="rId5"/>
    <p:sldId id="520" r:id="rId6"/>
    <p:sldId id="596" r:id="rId7"/>
    <p:sldId id="691" r:id="rId8"/>
    <p:sldId id="623" r:id="rId9"/>
    <p:sldId id="726" r:id="rId10"/>
    <p:sldId id="602" r:id="rId11"/>
    <p:sldId id="622" r:id="rId12"/>
    <p:sldId id="620" r:id="rId13"/>
    <p:sldId id="692" r:id="rId14"/>
    <p:sldId id="599" r:id="rId15"/>
    <p:sldId id="618" r:id="rId16"/>
    <p:sldId id="619" r:id="rId17"/>
    <p:sldId id="693" r:id="rId18"/>
    <p:sldId id="605" r:id="rId19"/>
    <p:sldId id="694" r:id="rId20"/>
    <p:sldId id="606" r:id="rId21"/>
    <p:sldId id="695" r:id="rId22"/>
    <p:sldId id="499" r:id="rId23"/>
    <p:sldId id="594" r:id="rId24"/>
    <p:sldId id="696" r:id="rId25"/>
    <p:sldId id="603" r:id="rId26"/>
    <p:sldId id="697" r:id="rId27"/>
    <p:sldId id="604" r:id="rId28"/>
    <p:sldId id="698" r:id="rId29"/>
    <p:sldId id="642" r:id="rId30"/>
    <p:sldId id="699" r:id="rId31"/>
    <p:sldId id="687" r:id="rId32"/>
    <p:sldId id="700" r:id="rId33"/>
    <p:sldId id="688" r:id="rId34"/>
    <p:sldId id="701" r:id="rId35"/>
    <p:sldId id="601" r:id="rId36"/>
    <p:sldId id="598" r:id="rId37"/>
    <p:sldId id="702" r:id="rId38"/>
    <p:sldId id="621" r:id="rId39"/>
    <p:sldId id="678" r:id="rId40"/>
    <p:sldId id="722" r:id="rId41"/>
    <p:sldId id="703" r:id="rId42"/>
    <p:sldId id="680" r:id="rId43"/>
    <p:sldId id="729" r:id="rId44"/>
    <p:sldId id="704" r:id="rId45"/>
    <p:sldId id="681" r:id="rId46"/>
    <p:sldId id="682" r:id="rId47"/>
    <p:sldId id="683" r:id="rId48"/>
    <p:sldId id="705" r:id="rId49"/>
    <p:sldId id="685" r:id="rId50"/>
    <p:sldId id="686" r:id="rId51"/>
    <p:sldId id="706" r:id="rId52"/>
    <p:sldId id="684" r:id="rId53"/>
    <p:sldId id="707" r:id="rId54"/>
    <p:sldId id="677" r:id="rId55"/>
    <p:sldId id="708" r:id="rId56"/>
    <p:sldId id="615" r:id="rId57"/>
    <p:sldId id="709" r:id="rId58"/>
    <p:sldId id="616" r:id="rId59"/>
    <p:sldId id="628" r:id="rId60"/>
    <p:sldId id="629" r:id="rId61"/>
    <p:sldId id="710" r:id="rId62"/>
    <p:sldId id="610" r:id="rId63"/>
    <p:sldId id="630" r:id="rId64"/>
    <p:sldId id="711" r:id="rId65"/>
    <p:sldId id="607" r:id="rId66"/>
    <p:sldId id="723" r:id="rId67"/>
    <p:sldId id="627" r:id="rId68"/>
    <p:sldId id="712" r:id="rId69"/>
    <p:sldId id="612" r:id="rId70"/>
    <p:sldId id="634" r:id="rId71"/>
    <p:sldId id="635" r:id="rId72"/>
    <p:sldId id="727" r:id="rId73"/>
    <p:sldId id="728" r:id="rId74"/>
    <p:sldId id="670" r:id="rId75"/>
    <p:sldId id="671" r:id="rId76"/>
    <p:sldId id="672" r:id="rId77"/>
    <p:sldId id="713" r:id="rId78"/>
    <p:sldId id="613" r:id="rId79"/>
    <p:sldId id="637" r:id="rId80"/>
    <p:sldId id="640" r:id="rId81"/>
    <p:sldId id="639" r:id="rId82"/>
    <p:sldId id="667" r:id="rId83"/>
    <p:sldId id="638" r:id="rId84"/>
    <p:sldId id="641" r:id="rId85"/>
    <p:sldId id="673" r:id="rId86"/>
    <p:sldId id="674" r:id="rId87"/>
    <p:sldId id="675" r:id="rId88"/>
    <p:sldId id="676" r:id="rId89"/>
    <p:sldId id="714" r:id="rId90"/>
    <p:sldId id="611" r:id="rId91"/>
    <p:sldId id="633" r:id="rId92"/>
    <p:sldId id="715" r:id="rId93"/>
    <p:sldId id="631" r:id="rId94"/>
    <p:sldId id="632" r:id="rId95"/>
    <p:sldId id="716" r:id="rId96"/>
    <p:sldId id="608" r:id="rId97"/>
    <p:sldId id="717" r:id="rId98"/>
    <p:sldId id="609" r:id="rId99"/>
    <p:sldId id="718" r:id="rId100"/>
    <p:sldId id="624" r:id="rId101"/>
    <p:sldId id="719" r:id="rId102"/>
    <p:sldId id="626" r:id="rId103"/>
    <p:sldId id="597" r:id="rId104"/>
    <p:sldId id="720" r:id="rId105"/>
    <p:sldId id="595" r:id="rId106"/>
    <p:sldId id="721" r:id="rId107"/>
    <p:sldId id="270" r:id="rId108"/>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521415D9-36F7-43E2-AB2F-B90AF26B5E84}">
      <p14:sectionLst xmlns:p14="http://schemas.microsoft.com/office/powerpoint/2010/main">
        <p14:section name="Default Section" id="{A1B8B23A-2FBB-44E1-BF37-7F327133B9AC}">
          <p14:sldIdLst>
            <p14:sldId id="725"/>
            <p14:sldId id="724"/>
            <p14:sldId id="338"/>
            <p14:sldId id="520"/>
            <p14:sldId id="596"/>
            <p14:sldId id="691"/>
            <p14:sldId id="623"/>
            <p14:sldId id="726"/>
            <p14:sldId id="602"/>
            <p14:sldId id="622"/>
            <p14:sldId id="620"/>
            <p14:sldId id="692"/>
            <p14:sldId id="599"/>
            <p14:sldId id="618"/>
            <p14:sldId id="619"/>
            <p14:sldId id="693"/>
            <p14:sldId id="605"/>
            <p14:sldId id="694"/>
            <p14:sldId id="606"/>
            <p14:sldId id="695"/>
            <p14:sldId id="499"/>
            <p14:sldId id="594"/>
            <p14:sldId id="696"/>
            <p14:sldId id="603"/>
            <p14:sldId id="697"/>
            <p14:sldId id="604"/>
            <p14:sldId id="698"/>
            <p14:sldId id="642"/>
            <p14:sldId id="699"/>
            <p14:sldId id="687"/>
            <p14:sldId id="700"/>
            <p14:sldId id="688"/>
            <p14:sldId id="701"/>
            <p14:sldId id="601"/>
            <p14:sldId id="598"/>
            <p14:sldId id="702"/>
            <p14:sldId id="621"/>
            <p14:sldId id="678"/>
            <p14:sldId id="722"/>
            <p14:sldId id="703"/>
            <p14:sldId id="680"/>
            <p14:sldId id="729"/>
            <p14:sldId id="704"/>
            <p14:sldId id="681"/>
            <p14:sldId id="682"/>
            <p14:sldId id="683"/>
            <p14:sldId id="705"/>
            <p14:sldId id="685"/>
            <p14:sldId id="686"/>
            <p14:sldId id="706"/>
            <p14:sldId id="684"/>
            <p14:sldId id="707"/>
            <p14:sldId id="677"/>
            <p14:sldId id="708"/>
            <p14:sldId id="615"/>
            <p14:sldId id="709"/>
            <p14:sldId id="616"/>
            <p14:sldId id="628"/>
            <p14:sldId id="629"/>
            <p14:sldId id="710"/>
            <p14:sldId id="610"/>
            <p14:sldId id="630"/>
            <p14:sldId id="711"/>
            <p14:sldId id="607"/>
            <p14:sldId id="723"/>
            <p14:sldId id="627"/>
            <p14:sldId id="712"/>
            <p14:sldId id="612"/>
            <p14:sldId id="634"/>
            <p14:sldId id="635"/>
            <p14:sldId id="727"/>
            <p14:sldId id="728"/>
            <p14:sldId id="670"/>
            <p14:sldId id="671"/>
            <p14:sldId id="672"/>
            <p14:sldId id="713"/>
            <p14:sldId id="613"/>
            <p14:sldId id="637"/>
            <p14:sldId id="640"/>
            <p14:sldId id="639"/>
            <p14:sldId id="667"/>
            <p14:sldId id="638"/>
            <p14:sldId id="641"/>
            <p14:sldId id="673"/>
            <p14:sldId id="674"/>
            <p14:sldId id="675"/>
            <p14:sldId id="676"/>
            <p14:sldId id="714"/>
            <p14:sldId id="611"/>
            <p14:sldId id="633"/>
            <p14:sldId id="715"/>
            <p14:sldId id="631"/>
            <p14:sldId id="632"/>
            <p14:sldId id="716"/>
            <p14:sldId id="608"/>
            <p14:sldId id="717"/>
            <p14:sldId id="609"/>
            <p14:sldId id="718"/>
            <p14:sldId id="624"/>
            <p14:sldId id="719"/>
            <p14:sldId id="626"/>
            <p14:sldId id="597"/>
            <p14:sldId id="720"/>
            <p14:sldId id="595"/>
            <p14:sldId id="721"/>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E6E6E6"/>
    <a:srgbClr val="FF8200"/>
    <a:srgbClr val="FFCC00"/>
    <a:srgbClr val="3399FF"/>
    <a:srgbClr val="FFFFFF"/>
    <a:srgbClr val="66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65254" autoAdjust="0"/>
  </p:normalViewPr>
  <p:slideViewPr>
    <p:cSldViewPr>
      <p:cViewPr varScale="1">
        <p:scale>
          <a:sx n="95" d="100"/>
          <a:sy n="95" d="100"/>
        </p:scale>
        <p:origin x="2160"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notesMaster" Target="notesMasters/notesMaster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2023-10-06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987787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The syntax is as follows:</a:t>
            </a:r>
          </a:p>
          <a:p>
            <a:pPr marL="628650" lvl="1" indent="-171450">
              <a:buFontTx/>
              <a:buChar char="-"/>
            </a:pPr>
            <a:r>
              <a:rPr lang="en-US" dirty="0" err="1"/>
              <a:t>GetName</a:t>
            </a:r>
            <a:r>
              <a:rPr lang="en-US" dirty="0"/>
              <a:t>() becomes a function template</a:t>
            </a:r>
          </a:p>
          <a:p>
            <a:pPr marL="628650" lvl="1" indent="-171450">
              <a:buFontTx/>
              <a:buChar char="-"/>
            </a:pPr>
            <a:r>
              <a:rPr lang="en-US" dirty="0"/>
              <a:t>The return type becomes auto&amp;&amp;</a:t>
            </a:r>
          </a:p>
          <a:p>
            <a:pPr marL="628650" lvl="1" indent="-171450">
              <a:buFontTx/>
              <a:buChar char="-"/>
            </a:pPr>
            <a:r>
              <a:rPr lang="en-US" dirty="0"/>
              <a:t>and the first parameter of the function becomes “this Self&amp;&amp; self”</a:t>
            </a:r>
          </a:p>
          <a:p>
            <a:pPr marL="171450" lvl="0" indent="-171450">
              <a:buFontTx/>
              <a:buChar char="-"/>
            </a:pPr>
            <a:r>
              <a:rPr lang="en-US" dirty="0"/>
              <a:t>Instead of using “this” in the function body, you use “self”.</a:t>
            </a:r>
          </a:p>
        </p:txBody>
      </p:sp>
      <p:sp>
        <p:nvSpPr>
          <p:cNvPr id="4" name="Rectangle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173223857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100</a:t>
            </a:fld>
            <a:endParaRPr lang="en-US"/>
          </a:p>
        </p:txBody>
      </p:sp>
    </p:spTree>
    <p:extLst>
      <p:ext uri="{BB962C8B-B14F-4D97-AF65-F5344CB8AC3E}">
        <p14:creationId xmlns:p14="http://schemas.microsoft.com/office/powerpoint/2010/main" val="345385458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101</a:t>
            </a:fld>
            <a:endParaRPr lang="en-US"/>
          </a:p>
        </p:txBody>
      </p:sp>
    </p:spTree>
    <p:extLst>
      <p:ext uri="{BB962C8B-B14F-4D97-AF65-F5344CB8AC3E}">
        <p14:creationId xmlns:p14="http://schemas.microsoft.com/office/powerpoint/2010/main" val="368564563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A5D3BF3-D352-46FC-8343-31F56E6730EA}" type="slidenum">
              <a:rPr lang="en-US" smtClean="0"/>
              <a:pPr/>
              <a:t>102</a:t>
            </a:fld>
            <a:endParaRPr lang="en-US"/>
          </a:p>
        </p:txBody>
      </p:sp>
    </p:spTree>
    <p:extLst>
      <p:ext uri="{BB962C8B-B14F-4D97-AF65-F5344CB8AC3E}">
        <p14:creationId xmlns:p14="http://schemas.microsoft.com/office/powerpoint/2010/main" val="7717869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103</a:t>
            </a:fld>
            <a:endParaRPr lang="en-US"/>
          </a:p>
        </p:txBody>
      </p:sp>
    </p:spTree>
    <p:extLst>
      <p:ext uri="{BB962C8B-B14F-4D97-AF65-F5344CB8AC3E}">
        <p14:creationId xmlns:p14="http://schemas.microsoft.com/office/powerpoint/2010/main" val="241641652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104</a:t>
            </a:fld>
            <a:endParaRPr lang="en-US"/>
          </a:p>
        </p:txBody>
      </p:sp>
    </p:spTree>
    <p:extLst>
      <p:ext uri="{BB962C8B-B14F-4D97-AF65-F5344CB8AC3E}">
        <p14:creationId xmlns:p14="http://schemas.microsoft.com/office/powerpoint/2010/main" val="92701710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105</a:t>
            </a:fld>
            <a:endParaRPr lang="en-US"/>
          </a:p>
        </p:txBody>
      </p:sp>
    </p:spTree>
    <p:extLst>
      <p:ext uri="{BB962C8B-B14F-4D97-AF65-F5344CB8AC3E}">
        <p14:creationId xmlns:p14="http://schemas.microsoft.com/office/powerpoint/2010/main" val="297910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With the “deducing this” feature:</a:t>
            </a:r>
          </a:p>
          <a:p>
            <a:pPr marL="628650" lvl="1" indent="-171450">
              <a:buFontTx/>
              <a:buChar char="-"/>
            </a:pPr>
            <a:r>
              <a:rPr lang="en-US" dirty="0"/>
              <a:t>the lambda expression has a first parameter “this auto self”</a:t>
            </a:r>
          </a:p>
          <a:p>
            <a:pPr marL="628650" lvl="1" indent="-171450">
              <a:buFontTx/>
              <a:buChar char="-"/>
            </a:pPr>
            <a:r>
              <a:rPr lang="en-US" dirty="0"/>
              <a:t>And then uses “self” in the body of the lambda</a:t>
            </a:r>
          </a:p>
        </p:txBody>
      </p:sp>
      <p:sp>
        <p:nvSpPr>
          <p:cNvPr id="4" name="Rectangle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410741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1334351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3412372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With constexpr we check at compile time whether the condition is true or not, but at compile time </a:t>
            </a:r>
            <a:r>
              <a:rPr lang="en-US" dirty="0" err="1"/>
              <a:t>is_constant_evaluated</a:t>
            </a:r>
            <a:r>
              <a:rPr lang="en-US" dirty="0"/>
              <a:t>() is always true, so then A is always executed.</a:t>
            </a:r>
          </a:p>
        </p:txBody>
      </p:sp>
      <p:sp>
        <p:nvSpPr>
          <p:cNvPr id="4" name="Rectangle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3426093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We have an immediate function f()</a:t>
            </a:r>
          </a:p>
          <a:p>
            <a:pPr marL="628650" lvl="1" indent="-171450">
              <a:buFontTx/>
              <a:buChar char="-"/>
            </a:pPr>
            <a:r>
              <a:rPr lang="en-US" dirty="0"/>
              <a:t>an immediate function must be executed at compile time and produce a constant.</a:t>
            </a:r>
          </a:p>
          <a:p>
            <a:pPr marL="171450" indent="-171450">
              <a:buFontTx/>
              <a:buChar char="-"/>
            </a:pPr>
            <a:r>
              <a:rPr lang="en-US" dirty="0"/>
              <a:t>We have g(), a constexpr function, so it can be executed at compile time or at run time</a:t>
            </a:r>
          </a:p>
          <a:p>
            <a:pPr marL="628650" lvl="1" indent="-171450">
              <a:buFontTx/>
              <a:buChar char="-"/>
            </a:pPr>
            <a:r>
              <a:rPr lang="en-US" dirty="0"/>
              <a:t>With if </a:t>
            </a:r>
            <a:r>
              <a:rPr lang="en-US" dirty="0" err="1"/>
              <a:t>consteval</a:t>
            </a:r>
            <a:r>
              <a:rPr lang="en-US" dirty="0"/>
              <a:t> we check if it’s compile time or run time</a:t>
            </a:r>
          </a:p>
          <a:p>
            <a:pPr marL="628650" lvl="1" indent="-171450">
              <a:buFontTx/>
              <a:buChar char="-"/>
            </a:pPr>
            <a:r>
              <a:rPr lang="en-US" dirty="0"/>
              <a:t>Only when it’s executing at compile time can we call the immediate function f().</a:t>
            </a:r>
          </a:p>
          <a:p>
            <a:pPr marL="628650" lvl="1" indent="-171450">
              <a:buFontTx/>
              <a:buChar char="-"/>
            </a:pPr>
            <a:r>
              <a:rPr lang="en-US" dirty="0"/>
              <a:t>In the else statement we cannot call f().</a:t>
            </a:r>
          </a:p>
          <a:p>
            <a:pPr marL="171450" indent="-171450">
              <a:buFontTx/>
              <a:buChar char="-"/>
            </a:pPr>
            <a:r>
              <a:rPr lang="en-US" dirty="0"/>
              <a:t>h() is an immediate function itself, so it can always call other immediate functions.</a:t>
            </a:r>
          </a:p>
          <a:p>
            <a:pPr marL="628650" lvl="1" indent="-171450">
              <a:buFontTx/>
              <a:buChar char="-"/>
            </a:pPr>
            <a:r>
              <a:rPr lang="en-US" dirty="0"/>
              <a:t>No execution context check needed.</a:t>
            </a:r>
          </a:p>
        </p:txBody>
      </p:sp>
      <p:sp>
        <p:nvSpPr>
          <p:cNvPr id="4" name="Rectangle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4076098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val="3678229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17</a:t>
            </a:fld>
            <a:endParaRPr lang="en-US"/>
          </a:p>
        </p:txBody>
      </p:sp>
    </p:spTree>
    <p:extLst>
      <p:ext uri="{BB962C8B-B14F-4D97-AF65-F5344CB8AC3E}">
        <p14:creationId xmlns:p14="http://schemas.microsoft.com/office/powerpoint/2010/main" val="2682738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18</a:t>
            </a:fld>
            <a:endParaRPr lang="en-US"/>
          </a:p>
        </p:txBody>
      </p:sp>
    </p:spTree>
    <p:extLst>
      <p:ext uri="{BB962C8B-B14F-4D97-AF65-F5344CB8AC3E}">
        <p14:creationId xmlns:p14="http://schemas.microsoft.com/office/powerpoint/2010/main" val="576328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19</a:t>
            </a:fld>
            <a:endParaRPr lang="en-US"/>
          </a:p>
        </p:txBody>
      </p:sp>
    </p:spTree>
    <p:extLst>
      <p:ext uri="{BB962C8B-B14F-4D97-AF65-F5344CB8AC3E}">
        <p14:creationId xmlns:p14="http://schemas.microsoft.com/office/powerpoint/2010/main" val="3534559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870584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20</a:t>
            </a:fld>
            <a:endParaRPr lang="en-US"/>
          </a:p>
        </p:txBody>
      </p:sp>
    </p:spTree>
    <p:extLst>
      <p:ext uri="{BB962C8B-B14F-4D97-AF65-F5344CB8AC3E}">
        <p14:creationId xmlns:p14="http://schemas.microsoft.com/office/powerpoint/2010/main" val="449485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21</a:t>
            </a:fld>
            <a:endParaRPr lang="en-US"/>
          </a:p>
        </p:txBody>
      </p:sp>
    </p:spTree>
    <p:extLst>
      <p:ext uri="{BB962C8B-B14F-4D97-AF65-F5344CB8AC3E}">
        <p14:creationId xmlns:p14="http://schemas.microsoft.com/office/powerpoint/2010/main" val="984826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In this example</a:t>
            </a:r>
          </a:p>
          <a:p>
            <a:pPr marL="628650" lvl="1" indent="-171450">
              <a:buFontTx/>
              <a:buChar char="-"/>
            </a:pPr>
            <a:r>
              <a:rPr lang="en-US" dirty="0"/>
              <a:t>You have a vector of data</a:t>
            </a:r>
          </a:p>
          <a:p>
            <a:pPr marL="628650" lvl="1" indent="-171450">
              <a:buFontTx/>
              <a:buChar char="-"/>
            </a:pPr>
            <a:r>
              <a:rPr lang="en-US" dirty="0"/>
              <a:t>You want to iterate over the elements</a:t>
            </a:r>
          </a:p>
          <a:p>
            <a:pPr marL="628650" lvl="1" indent="-171450">
              <a:buFontTx/>
              <a:buChar char="-"/>
            </a:pPr>
            <a:r>
              <a:rPr lang="en-US" dirty="0"/>
              <a:t>And you want to cache the size of the data in the count variable, and you want to use auto to make sure it works in both 32 and 64 bit.</a:t>
            </a:r>
          </a:p>
        </p:txBody>
      </p:sp>
      <p:sp>
        <p:nvSpPr>
          <p:cNvPr id="4" name="Rectangle 3"/>
          <p:cNvSpPr>
            <a:spLocks noGrp="1"/>
          </p:cNvSpPr>
          <p:nvPr>
            <p:ph type="sldNum" sz="quarter" idx="10"/>
          </p:nvPr>
        </p:nvSpPr>
        <p:spPr/>
        <p:txBody>
          <a:bodyPr/>
          <a:lstStyle/>
          <a:p>
            <a:fld id="{CA5D3BF3-D352-46FC-8343-31F56E6730EA}" type="slidenum">
              <a:rPr lang="en-US" smtClean="0"/>
              <a:pPr/>
              <a:t>22</a:t>
            </a:fld>
            <a:endParaRPr lang="en-US"/>
          </a:p>
        </p:txBody>
      </p:sp>
    </p:spTree>
    <p:extLst>
      <p:ext uri="{BB962C8B-B14F-4D97-AF65-F5344CB8AC3E}">
        <p14:creationId xmlns:p14="http://schemas.microsoft.com/office/powerpoint/2010/main" val="267754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23</a:t>
            </a:fld>
            <a:endParaRPr lang="en-US"/>
          </a:p>
        </p:txBody>
      </p:sp>
    </p:spTree>
    <p:extLst>
      <p:ext uri="{BB962C8B-B14F-4D97-AF65-F5344CB8AC3E}">
        <p14:creationId xmlns:p14="http://schemas.microsoft.com/office/powerpoint/2010/main" val="3116462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process() accepts an </a:t>
            </a:r>
            <a:r>
              <a:rPr lang="en-US" dirty="0" err="1"/>
              <a:t>rvalue</a:t>
            </a:r>
            <a:endParaRPr lang="en-US" dirty="0"/>
          </a:p>
          <a:p>
            <a:pPr marL="171450" indent="-171450">
              <a:buFontTx/>
              <a:buChar char="-"/>
            </a:pPr>
            <a:r>
              <a:rPr lang="en-US" dirty="0" err="1"/>
              <a:t>process_all</a:t>
            </a:r>
            <a:r>
              <a:rPr lang="en-US" dirty="0"/>
              <a:t>()</a:t>
            </a:r>
          </a:p>
          <a:p>
            <a:pPr marL="628650" lvl="1" indent="-171450">
              <a:buFontTx/>
              <a:buChar char="-"/>
            </a:pPr>
            <a:r>
              <a:rPr lang="en-US" dirty="0"/>
              <a:t>Iterates over the elements in the given vector</a:t>
            </a:r>
          </a:p>
          <a:p>
            <a:pPr marL="628650" lvl="1" indent="-171450">
              <a:buFontTx/>
              <a:buChar char="-"/>
            </a:pPr>
            <a:r>
              <a:rPr lang="en-US" dirty="0"/>
              <a:t>Makes a copy of each element as an </a:t>
            </a:r>
            <a:r>
              <a:rPr lang="en-US" dirty="0" err="1"/>
              <a:t>rvalue</a:t>
            </a:r>
            <a:r>
              <a:rPr lang="en-US" dirty="0"/>
              <a:t> and passes it to process().</a:t>
            </a:r>
          </a:p>
        </p:txBody>
      </p:sp>
      <p:sp>
        <p:nvSpPr>
          <p:cNvPr id="4" name="Rectangle 3"/>
          <p:cNvSpPr>
            <a:spLocks noGrp="1"/>
          </p:cNvSpPr>
          <p:nvPr>
            <p:ph type="sldNum" sz="quarter" idx="10"/>
          </p:nvPr>
        </p:nvSpPr>
        <p:spPr/>
        <p:txBody>
          <a:bodyPr/>
          <a:lstStyle/>
          <a:p>
            <a:fld id="{CA5D3BF3-D352-46FC-8343-31F56E6730EA}" type="slidenum">
              <a:rPr lang="en-US" smtClean="0"/>
              <a:pPr/>
              <a:t>24</a:t>
            </a:fld>
            <a:endParaRPr lang="en-US"/>
          </a:p>
        </p:txBody>
      </p:sp>
    </p:spTree>
    <p:extLst>
      <p:ext uri="{BB962C8B-B14F-4D97-AF65-F5344CB8AC3E}">
        <p14:creationId xmlns:p14="http://schemas.microsoft.com/office/powerpoint/2010/main" val="3352641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25</a:t>
            </a:fld>
            <a:endParaRPr lang="en-US"/>
          </a:p>
        </p:txBody>
      </p:sp>
    </p:spTree>
    <p:extLst>
      <p:ext uri="{BB962C8B-B14F-4D97-AF65-F5344CB8AC3E}">
        <p14:creationId xmlns:p14="http://schemas.microsoft.com/office/powerpoint/2010/main" val="1855168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26</a:t>
            </a:fld>
            <a:endParaRPr lang="en-US"/>
          </a:p>
        </p:txBody>
      </p:sp>
    </p:spTree>
    <p:extLst>
      <p:ext uri="{BB962C8B-B14F-4D97-AF65-F5344CB8AC3E}">
        <p14:creationId xmlns:p14="http://schemas.microsoft.com/office/powerpoint/2010/main" val="3969058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27</a:t>
            </a:fld>
            <a:endParaRPr lang="en-US"/>
          </a:p>
        </p:txBody>
      </p:sp>
    </p:spTree>
    <p:extLst>
      <p:ext uri="{BB962C8B-B14F-4D97-AF65-F5344CB8AC3E}">
        <p14:creationId xmlns:p14="http://schemas.microsoft.com/office/powerpoint/2010/main" val="3527063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The compiler doesn’t know that the given integer will always be 0, 1, 2, or 3, so the code generated by the compiler for the switch statement has to check whether the value is between 0 and 3 before executing the jump.</a:t>
            </a:r>
          </a:p>
        </p:txBody>
      </p:sp>
      <p:sp>
        <p:nvSpPr>
          <p:cNvPr id="4" name="Rectangle 3"/>
          <p:cNvSpPr>
            <a:spLocks noGrp="1"/>
          </p:cNvSpPr>
          <p:nvPr>
            <p:ph type="sldNum" sz="quarter" idx="10"/>
          </p:nvPr>
        </p:nvSpPr>
        <p:spPr/>
        <p:txBody>
          <a:bodyPr/>
          <a:lstStyle/>
          <a:p>
            <a:fld id="{CA5D3BF3-D352-46FC-8343-31F56E6730EA}" type="slidenum">
              <a:rPr lang="en-US" smtClean="0"/>
              <a:pPr/>
              <a:t>28</a:t>
            </a:fld>
            <a:endParaRPr lang="en-US"/>
          </a:p>
        </p:txBody>
      </p:sp>
    </p:spTree>
    <p:extLst>
      <p:ext uri="{BB962C8B-B14F-4D97-AF65-F5344CB8AC3E}">
        <p14:creationId xmlns:p14="http://schemas.microsoft.com/office/powerpoint/2010/main" val="2770143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29</a:t>
            </a:fld>
            <a:endParaRPr lang="en-US"/>
          </a:p>
        </p:txBody>
      </p:sp>
    </p:spTree>
    <p:extLst>
      <p:ext uri="{BB962C8B-B14F-4D97-AF65-F5344CB8AC3E}">
        <p14:creationId xmlns:p14="http://schemas.microsoft.com/office/powerpoint/2010/main" val="4180490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2476009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Adding assumptions can allow the compiler to produce more performant code by omitting certain checks in the final assembly.</a:t>
            </a:r>
          </a:p>
        </p:txBody>
      </p:sp>
      <p:sp>
        <p:nvSpPr>
          <p:cNvPr id="4" name="Rectangle 3"/>
          <p:cNvSpPr>
            <a:spLocks noGrp="1"/>
          </p:cNvSpPr>
          <p:nvPr>
            <p:ph type="sldNum" sz="quarter" idx="10"/>
          </p:nvPr>
        </p:nvSpPr>
        <p:spPr/>
        <p:txBody>
          <a:bodyPr/>
          <a:lstStyle/>
          <a:p>
            <a:fld id="{CA5D3BF3-D352-46FC-8343-31F56E6730EA}" type="slidenum">
              <a:rPr lang="en-US" smtClean="0"/>
              <a:pPr/>
              <a:t>30</a:t>
            </a:fld>
            <a:endParaRPr lang="en-US"/>
          </a:p>
        </p:txBody>
      </p:sp>
    </p:spTree>
    <p:extLst>
      <p:ext uri="{BB962C8B-B14F-4D97-AF65-F5344CB8AC3E}">
        <p14:creationId xmlns:p14="http://schemas.microsoft.com/office/powerpoint/2010/main" val="37276599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31</a:t>
            </a:fld>
            <a:endParaRPr lang="en-US"/>
          </a:p>
        </p:txBody>
      </p:sp>
    </p:spTree>
    <p:extLst>
      <p:ext uri="{BB962C8B-B14F-4D97-AF65-F5344CB8AC3E}">
        <p14:creationId xmlns:p14="http://schemas.microsoft.com/office/powerpoint/2010/main" val="2282633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32</a:t>
            </a:fld>
            <a:endParaRPr lang="en-US"/>
          </a:p>
        </p:txBody>
      </p:sp>
    </p:spTree>
    <p:extLst>
      <p:ext uri="{BB962C8B-B14F-4D97-AF65-F5344CB8AC3E}">
        <p14:creationId xmlns:p14="http://schemas.microsoft.com/office/powerpoint/2010/main" val="2321812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33</a:t>
            </a:fld>
            <a:endParaRPr lang="en-US"/>
          </a:p>
        </p:txBody>
      </p:sp>
    </p:spTree>
    <p:extLst>
      <p:ext uri="{BB962C8B-B14F-4D97-AF65-F5344CB8AC3E}">
        <p14:creationId xmlns:p14="http://schemas.microsoft.com/office/powerpoint/2010/main" val="26555311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34</a:t>
            </a:fld>
            <a:endParaRPr lang="en-US"/>
          </a:p>
        </p:txBody>
      </p:sp>
    </p:spTree>
    <p:extLst>
      <p:ext uri="{BB962C8B-B14F-4D97-AF65-F5344CB8AC3E}">
        <p14:creationId xmlns:p14="http://schemas.microsoft.com/office/powerpoint/2010/main" val="4079329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A5D3BF3-D352-46FC-8343-31F56E6730EA}" type="slidenum">
              <a:rPr lang="en-US" smtClean="0"/>
              <a:pPr/>
              <a:t>35</a:t>
            </a:fld>
            <a:endParaRPr lang="en-US"/>
          </a:p>
        </p:txBody>
      </p:sp>
    </p:spTree>
    <p:extLst>
      <p:ext uri="{BB962C8B-B14F-4D97-AF65-F5344CB8AC3E}">
        <p14:creationId xmlns:p14="http://schemas.microsoft.com/office/powerpoint/2010/main" val="29652914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36</a:t>
            </a:fld>
            <a:endParaRPr lang="en-US"/>
          </a:p>
        </p:txBody>
      </p:sp>
    </p:spTree>
    <p:extLst>
      <p:ext uri="{BB962C8B-B14F-4D97-AF65-F5344CB8AC3E}">
        <p14:creationId xmlns:p14="http://schemas.microsoft.com/office/powerpoint/2010/main" val="12889830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lvl="0" indent="-171450">
              <a:buFontTx/>
              <a:buChar char="-"/>
            </a:pPr>
            <a:r>
              <a:rPr lang="en-US" dirty="0"/>
              <a:t>Additionally, std::print() is optimized for performance.</a:t>
            </a:r>
          </a:p>
          <a:p>
            <a:pPr marL="171450" lvl="0" indent="-171450">
              <a:buFontTx/>
              <a:buChar char="-"/>
            </a:pPr>
            <a:r>
              <a:rPr lang="en-US" dirty="0"/>
              <a:t>It’s almost an order of magnitude faster than </a:t>
            </a:r>
            <a:r>
              <a:rPr lang="en-US" dirty="0" err="1"/>
              <a:t>ostreams</a:t>
            </a:r>
            <a:endParaRPr lang="en-US" dirty="0"/>
          </a:p>
          <a:p>
            <a:pPr marL="171450" lvl="0" indent="-171450">
              <a:buFontTx/>
              <a:buChar char="-"/>
            </a:pPr>
            <a:r>
              <a:rPr lang="en-US" dirty="0"/>
              <a:t>Even a bit faster than the old C-style </a:t>
            </a:r>
            <a:r>
              <a:rPr lang="en-US" dirty="0" err="1"/>
              <a:t>printf</a:t>
            </a:r>
            <a:r>
              <a:rPr lang="en-US" dirty="0"/>
              <a:t>()</a:t>
            </a:r>
          </a:p>
        </p:txBody>
      </p:sp>
      <p:sp>
        <p:nvSpPr>
          <p:cNvPr id="4" name="Rectangle 3"/>
          <p:cNvSpPr>
            <a:spLocks noGrp="1"/>
          </p:cNvSpPr>
          <p:nvPr>
            <p:ph type="sldNum" sz="quarter" idx="10"/>
          </p:nvPr>
        </p:nvSpPr>
        <p:spPr/>
        <p:txBody>
          <a:bodyPr/>
          <a:lstStyle/>
          <a:p>
            <a:fld id="{CA5D3BF3-D352-46FC-8343-31F56E6730EA}" type="slidenum">
              <a:rPr lang="en-US" smtClean="0"/>
              <a:pPr/>
              <a:t>37</a:t>
            </a:fld>
            <a:endParaRPr lang="en-US"/>
          </a:p>
        </p:txBody>
      </p:sp>
    </p:spTree>
    <p:extLst>
      <p:ext uri="{BB962C8B-B14F-4D97-AF65-F5344CB8AC3E}">
        <p14:creationId xmlns:p14="http://schemas.microsoft.com/office/powerpoint/2010/main" val="3816871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lvl="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38</a:t>
            </a:fld>
            <a:endParaRPr lang="en-US"/>
          </a:p>
        </p:txBody>
      </p:sp>
    </p:spTree>
    <p:extLst>
      <p:ext uri="{BB962C8B-B14F-4D97-AF65-F5344CB8AC3E}">
        <p14:creationId xmlns:p14="http://schemas.microsoft.com/office/powerpoint/2010/main" val="1407040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lvl="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39</a:t>
            </a:fld>
            <a:endParaRPr lang="en-US"/>
          </a:p>
        </p:txBody>
      </p:sp>
    </p:spTree>
    <p:extLst>
      <p:ext uri="{BB962C8B-B14F-4D97-AF65-F5344CB8AC3E}">
        <p14:creationId xmlns:p14="http://schemas.microsoft.com/office/powerpoint/2010/main" val="4179116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2683450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40</a:t>
            </a:fld>
            <a:endParaRPr lang="en-US"/>
          </a:p>
        </p:txBody>
      </p:sp>
    </p:spTree>
    <p:extLst>
      <p:ext uri="{BB962C8B-B14F-4D97-AF65-F5344CB8AC3E}">
        <p14:creationId xmlns:p14="http://schemas.microsoft.com/office/powerpoint/2010/main" val="17130468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lvl="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41</a:t>
            </a:fld>
            <a:endParaRPr lang="en-US"/>
          </a:p>
        </p:txBody>
      </p:sp>
    </p:spTree>
    <p:extLst>
      <p:ext uri="{BB962C8B-B14F-4D97-AF65-F5344CB8AC3E}">
        <p14:creationId xmlns:p14="http://schemas.microsoft.com/office/powerpoint/2010/main" val="2957300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lvl="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42</a:t>
            </a:fld>
            <a:endParaRPr lang="en-US"/>
          </a:p>
        </p:txBody>
      </p:sp>
    </p:spTree>
    <p:extLst>
      <p:ext uri="{BB962C8B-B14F-4D97-AF65-F5344CB8AC3E}">
        <p14:creationId xmlns:p14="http://schemas.microsoft.com/office/powerpoint/2010/main" val="1086446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43</a:t>
            </a:fld>
            <a:endParaRPr lang="en-US"/>
          </a:p>
        </p:txBody>
      </p:sp>
    </p:spTree>
    <p:extLst>
      <p:ext uri="{BB962C8B-B14F-4D97-AF65-F5344CB8AC3E}">
        <p14:creationId xmlns:p14="http://schemas.microsoft.com/office/powerpoint/2010/main" val="31699079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lvl="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44</a:t>
            </a:fld>
            <a:endParaRPr lang="en-US"/>
          </a:p>
        </p:txBody>
      </p:sp>
    </p:spTree>
    <p:extLst>
      <p:ext uri="{BB962C8B-B14F-4D97-AF65-F5344CB8AC3E}">
        <p14:creationId xmlns:p14="http://schemas.microsoft.com/office/powerpoint/2010/main" val="2734896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lvl="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45</a:t>
            </a:fld>
            <a:endParaRPr lang="en-US"/>
          </a:p>
        </p:txBody>
      </p:sp>
    </p:spTree>
    <p:extLst>
      <p:ext uri="{BB962C8B-B14F-4D97-AF65-F5344CB8AC3E}">
        <p14:creationId xmlns:p14="http://schemas.microsoft.com/office/powerpoint/2010/main" val="1550487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lvl="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46</a:t>
            </a:fld>
            <a:endParaRPr lang="en-US"/>
          </a:p>
        </p:txBody>
      </p:sp>
    </p:spTree>
    <p:extLst>
      <p:ext uri="{BB962C8B-B14F-4D97-AF65-F5344CB8AC3E}">
        <p14:creationId xmlns:p14="http://schemas.microsoft.com/office/powerpoint/2010/main" val="19989260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47</a:t>
            </a:fld>
            <a:endParaRPr lang="en-US"/>
          </a:p>
        </p:txBody>
      </p:sp>
    </p:spTree>
    <p:extLst>
      <p:ext uri="{BB962C8B-B14F-4D97-AF65-F5344CB8AC3E}">
        <p14:creationId xmlns:p14="http://schemas.microsoft.com/office/powerpoint/2010/main" val="19886161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Layout policy = function to convert a multi-dimensional index </a:t>
            </a:r>
            <a:r>
              <a:rPr lang="en-US" dirty="0" err="1"/>
              <a:t>i,j,k</a:t>
            </a:r>
            <a:r>
              <a:rPr lang="en-US" dirty="0"/>
              <a:t>,… into a one-dimensional offset</a:t>
            </a:r>
          </a:p>
          <a:p>
            <a:pPr marL="171450" lvl="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48</a:t>
            </a:fld>
            <a:endParaRPr lang="en-US"/>
          </a:p>
        </p:txBody>
      </p:sp>
    </p:spTree>
    <p:extLst>
      <p:ext uri="{BB962C8B-B14F-4D97-AF65-F5344CB8AC3E}">
        <p14:creationId xmlns:p14="http://schemas.microsoft.com/office/powerpoint/2010/main" val="484315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lvl="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49</a:t>
            </a:fld>
            <a:endParaRPr lang="en-US"/>
          </a:p>
        </p:txBody>
      </p:sp>
    </p:spTree>
    <p:extLst>
      <p:ext uri="{BB962C8B-B14F-4D97-AF65-F5344CB8AC3E}">
        <p14:creationId xmlns:p14="http://schemas.microsoft.com/office/powerpoint/2010/main" val="339917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31084236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50</a:t>
            </a:fld>
            <a:endParaRPr lang="en-US"/>
          </a:p>
        </p:txBody>
      </p:sp>
    </p:spTree>
    <p:extLst>
      <p:ext uri="{BB962C8B-B14F-4D97-AF65-F5344CB8AC3E}">
        <p14:creationId xmlns:p14="http://schemas.microsoft.com/office/powerpoint/2010/main" val="18025013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Here we have a coroutine called </a:t>
            </a:r>
            <a:r>
              <a:rPr lang="en-US" dirty="0" err="1"/>
              <a:t>getSequenceGenerator</a:t>
            </a:r>
            <a:r>
              <a:rPr lang="en-US" dirty="0"/>
              <a:t>() accepting 2 parameters.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body of the coroutine loops from </a:t>
            </a:r>
            <a:r>
              <a:rPr lang="en-US" dirty="0" err="1"/>
              <a:t>startValue</a:t>
            </a:r>
            <a:r>
              <a:rPr lang="en-US" dirty="0"/>
              <a:t> until </a:t>
            </a:r>
            <a:r>
              <a:rPr lang="en-US" dirty="0" err="1"/>
              <a:t>startValue</a:t>
            </a:r>
            <a:r>
              <a:rPr lang="en-US" dirty="0"/>
              <a:t> + </a:t>
            </a:r>
            <a:r>
              <a:rPr lang="en-US" dirty="0" err="1"/>
              <a:t>numberOfValues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and on each iteration, it </a:t>
            </a:r>
            <a:r>
              <a:rPr lang="en-US" dirty="0" err="1"/>
              <a:t>co_yields</a:t>
            </a:r>
            <a:r>
              <a:rPr lang="en-US" dirty="0"/>
              <a:t> a value back to the caller.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the main()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call our coroutine, which returns a generator object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then iterate over the generator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on each iteration we get the next value from the coroutine, which we then print to standard output</a:t>
            </a:r>
          </a:p>
          <a:p>
            <a:pPr marL="171450" lvl="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51</a:t>
            </a:fld>
            <a:endParaRPr lang="en-US"/>
          </a:p>
        </p:txBody>
      </p:sp>
    </p:spTree>
    <p:extLst>
      <p:ext uri="{BB962C8B-B14F-4D97-AF65-F5344CB8AC3E}">
        <p14:creationId xmlns:p14="http://schemas.microsoft.com/office/powerpoint/2010/main" val="27533519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52</a:t>
            </a:fld>
            <a:endParaRPr lang="en-US"/>
          </a:p>
        </p:txBody>
      </p:sp>
    </p:spTree>
    <p:extLst>
      <p:ext uri="{BB962C8B-B14F-4D97-AF65-F5344CB8AC3E}">
        <p14:creationId xmlns:p14="http://schemas.microsoft.com/office/powerpoint/2010/main" val="42397148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 more need to use find() and then compare the result with the end iterator!</a:t>
            </a:r>
          </a:p>
          <a:p>
            <a:pPr marL="171450" lvl="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53</a:t>
            </a:fld>
            <a:endParaRPr lang="en-US"/>
          </a:p>
        </p:txBody>
      </p:sp>
    </p:spTree>
    <p:extLst>
      <p:ext uri="{BB962C8B-B14F-4D97-AF65-F5344CB8AC3E}">
        <p14:creationId xmlns:p14="http://schemas.microsoft.com/office/powerpoint/2010/main" val="38498078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54</a:t>
            </a:fld>
            <a:endParaRPr lang="en-US"/>
          </a:p>
        </p:txBody>
      </p:sp>
    </p:spTree>
    <p:extLst>
      <p:ext uri="{BB962C8B-B14F-4D97-AF65-F5344CB8AC3E}">
        <p14:creationId xmlns:p14="http://schemas.microsoft.com/office/powerpoint/2010/main" val="20983929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55</a:t>
            </a:fld>
            <a:endParaRPr lang="en-US"/>
          </a:p>
        </p:txBody>
      </p:sp>
    </p:spTree>
    <p:extLst>
      <p:ext uri="{BB962C8B-B14F-4D97-AF65-F5344CB8AC3E}">
        <p14:creationId xmlns:p14="http://schemas.microsoft.com/office/powerpoint/2010/main" val="27359789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56</a:t>
            </a:fld>
            <a:endParaRPr lang="en-US"/>
          </a:p>
        </p:txBody>
      </p:sp>
    </p:spTree>
    <p:extLst>
      <p:ext uri="{BB962C8B-B14F-4D97-AF65-F5344CB8AC3E}">
        <p14:creationId xmlns:p14="http://schemas.microsoft.com/office/powerpoint/2010/main" val="36285194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57</a:t>
            </a:fld>
            <a:endParaRPr lang="en-US"/>
          </a:p>
        </p:txBody>
      </p:sp>
    </p:spTree>
    <p:extLst>
      <p:ext uri="{BB962C8B-B14F-4D97-AF65-F5344CB8AC3E}">
        <p14:creationId xmlns:p14="http://schemas.microsoft.com/office/powerpoint/2010/main" val="33052273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Example comes from the proposal paper.</a:t>
            </a:r>
          </a:p>
          <a:p>
            <a:pPr marL="171450" indent="-171450">
              <a:buFontTx/>
              <a:buChar char="-"/>
            </a:pPr>
            <a:r>
              <a:rPr lang="en-US" dirty="0"/>
              <a:t>This function generates a string by repeating a given pattern count times.</a:t>
            </a:r>
          </a:p>
          <a:p>
            <a:pPr marL="628650" lvl="1" indent="-171450">
              <a:buFontTx/>
              <a:buChar char="-"/>
            </a:pPr>
            <a:r>
              <a:rPr lang="en-US" dirty="0"/>
              <a:t>We first create a result string which we’ll return</a:t>
            </a:r>
          </a:p>
          <a:p>
            <a:pPr marL="628650" lvl="1" indent="-171450">
              <a:buFontTx/>
              <a:buChar char="-"/>
            </a:pPr>
            <a:r>
              <a:rPr lang="en-US" dirty="0"/>
              <a:t>We reserve enough memory for the string</a:t>
            </a:r>
          </a:p>
          <a:p>
            <a:pPr marL="628650" lvl="1" indent="-171450">
              <a:buFontTx/>
              <a:buChar char="-"/>
            </a:pPr>
            <a:r>
              <a:rPr lang="en-US" dirty="0"/>
              <a:t>We loop count times and on each iteration call append() to append another pattern.</a:t>
            </a:r>
          </a:p>
        </p:txBody>
      </p:sp>
      <p:sp>
        <p:nvSpPr>
          <p:cNvPr id="4" name="Rectangle 3"/>
          <p:cNvSpPr>
            <a:spLocks noGrp="1"/>
          </p:cNvSpPr>
          <p:nvPr>
            <p:ph type="sldNum" sz="quarter" idx="10"/>
          </p:nvPr>
        </p:nvSpPr>
        <p:spPr/>
        <p:txBody>
          <a:bodyPr/>
          <a:lstStyle/>
          <a:p>
            <a:fld id="{CA5D3BF3-D352-46FC-8343-31F56E6730EA}" type="slidenum">
              <a:rPr lang="en-US" smtClean="0"/>
              <a:pPr/>
              <a:t>58</a:t>
            </a:fld>
            <a:endParaRPr lang="en-US"/>
          </a:p>
        </p:txBody>
      </p:sp>
    </p:spTree>
    <p:extLst>
      <p:ext uri="{BB962C8B-B14F-4D97-AF65-F5344CB8AC3E}">
        <p14:creationId xmlns:p14="http://schemas.microsoft.com/office/powerpoint/2010/main" val="8677727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59</a:t>
            </a:fld>
            <a:endParaRPr lang="en-US"/>
          </a:p>
        </p:txBody>
      </p:sp>
    </p:spTree>
    <p:extLst>
      <p:ext uri="{BB962C8B-B14F-4D97-AF65-F5344CB8AC3E}">
        <p14:creationId xmlns:p14="http://schemas.microsoft.com/office/powerpoint/2010/main" val="355099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5692353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60</a:t>
            </a:fld>
            <a:endParaRPr lang="en-US"/>
          </a:p>
        </p:txBody>
      </p:sp>
    </p:spTree>
    <p:extLst>
      <p:ext uri="{BB962C8B-B14F-4D97-AF65-F5344CB8AC3E}">
        <p14:creationId xmlns:p14="http://schemas.microsoft.com/office/powerpoint/2010/main" val="15787111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61</a:t>
            </a:fld>
            <a:endParaRPr lang="en-US"/>
          </a:p>
        </p:txBody>
      </p:sp>
    </p:spTree>
    <p:extLst>
      <p:ext uri="{BB962C8B-B14F-4D97-AF65-F5344CB8AC3E}">
        <p14:creationId xmlns:p14="http://schemas.microsoft.com/office/powerpoint/2010/main" val="4662751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Parse() is a simple function that tries to convert a given string to an integer.</a:t>
            </a:r>
          </a:p>
          <a:p>
            <a:pPr marL="628650" lvl="1" indent="-171450">
              <a:buFontTx/>
              <a:buChar char="-"/>
            </a:pPr>
            <a:r>
              <a:rPr lang="en-US" dirty="0"/>
              <a:t>If this fails, it returns an empty optional</a:t>
            </a:r>
          </a:p>
          <a:p>
            <a:pPr marL="171450" lvl="0" indent="-171450">
              <a:buFontTx/>
              <a:buChar char="-"/>
            </a:pPr>
            <a:endParaRPr lang="en-US" dirty="0"/>
          </a:p>
          <a:p>
            <a:pPr marL="171450" lvl="0" indent="-171450">
              <a:buFontTx/>
              <a:buChar char="-"/>
            </a:pPr>
            <a:r>
              <a:rPr lang="en-US" dirty="0"/>
              <a:t>Let’s get some numbers from the standard input, then try to parse them and process them.</a:t>
            </a:r>
          </a:p>
          <a:p>
            <a:pPr marL="628650" lvl="1" indent="-171450">
              <a:buFontTx/>
              <a:buChar char="-"/>
            </a:pPr>
            <a:r>
              <a:rPr lang="en-US" dirty="0"/>
              <a:t>If parsed successfully, multiply the number by 2</a:t>
            </a:r>
          </a:p>
          <a:p>
            <a:pPr marL="1085850" lvl="2" indent="-171450">
              <a:buFontTx/>
              <a:buChar char="-"/>
            </a:pPr>
            <a:r>
              <a:rPr lang="en-US" dirty="0"/>
              <a:t>and convert the number back to a string</a:t>
            </a:r>
          </a:p>
          <a:p>
            <a:pPr marL="628650" lvl="1" indent="-171450">
              <a:buFontTx/>
              <a:buChar char="-"/>
            </a:pPr>
            <a:r>
              <a:rPr lang="en-US" dirty="0"/>
              <a:t>Otherwise, return the “No Integer” string</a:t>
            </a:r>
          </a:p>
          <a:p>
            <a:pPr marL="171450" indent="-171450">
              <a:buFontTx/>
              <a:buChar char="-"/>
            </a:pPr>
            <a:endParaRPr lang="en-US" dirty="0"/>
          </a:p>
          <a:p>
            <a:pPr marL="171450" indent="-171450">
              <a:buFontTx/>
              <a:buChar char="-"/>
            </a:pPr>
            <a:r>
              <a:rPr lang="en-US" dirty="0"/>
              <a:t>No need to check any of the intermediate std::</a:t>
            </a:r>
            <a:r>
              <a:rPr lang="en-US" dirty="0" err="1"/>
              <a:t>optionals</a:t>
            </a:r>
            <a:r>
              <a:rPr lang="en-US" dirty="0"/>
              <a:t> if they are empty or not.</a:t>
            </a:r>
          </a:p>
        </p:txBody>
      </p:sp>
      <p:sp>
        <p:nvSpPr>
          <p:cNvPr id="4" name="Rectangle 3"/>
          <p:cNvSpPr>
            <a:spLocks noGrp="1"/>
          </p:cNvSpPr>
          <p:nvPr>
            <p:ph type="sldNum" sz="quarter" idx="10"/>
          </p:nvPr>
        </p:nvSpPr>
        <p:spPr/>
        <p:txBody>
          <a:bodyPr/>
          <a:lstStyle/>
          <a:p>
            <a:fld id="{CA5D3BF3-D352-46FC-8343-31F56E6730EA}" type="slidenum">
              <a:rPr lang="en-US" smtClean="0"/>
              <a:pPr/>
              <a:t>62</a:t>
            </a:fld>
            <a:endParaRPr lang="en-US"/>
          </a:p>
        </p:txBody>
      </p:sp>
    </p:spTree>
    <p:extLst>
      <p:ext uri="{BB962C8B-B14F-4D97-AF65-F5344CB8AC3E}">
        <p14:creationId xmlns:p14="http://schemas.microsoft.com/office/powerpoint/2010/main" val="17263738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63</a:t>
            </a:fld>
            <a:endParaRPr lang="en-US"/>
          </a:p>
        </p:txBody>
      </p:sp>
    </p:spTree>
    <p:extLst>
      <p:ext uri="{BB962C8B-B14F-4D97-AF65-F5344CB8AC3E}">
        <p14:creationId xmlns:p14="http://schemas.microsoft.com/office/powerpoint/2010/main" val="40317692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64</a:t>
            </a:fld>
            <a:endParaRPr lang="en-US"/>
          </a:p>
        </p:txBody>
      </p:sp>
    </p:spTree>
    <p:extLst>
      <p:ext uri="{BB962C8B-B14F-4D97-AF65-F5344CB8AC3E}">
        <p14:creationId xmlns:p14="http://schemas.microsoft.com/office/powerpoint/2010/main" val="6808212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std::</a:t>
            </a:r>
            <a:r>
              <a:rPr lang="en-US" dirty="0" err="1"/>
              <a:t>stacktrace</a:t>
            </a:r>
            <a:r>
              <a:rPr lang="en-US" dirty="0"/>
              <a:t>::current default value is evaluated at the call side!</a:t>
            </a:r>
          </a:p>
        </p:txBody>
      </p:sp>
      <p:sp>
        <p:nvSpPr>
          <p:cNvPr id="4" name="Rectangle 3"/>
          <p:cNvSpPr>
            <a:spLocks noGrp="1"/>
          </p:cNvSpPr>
          <p:nvPr>
            <p:ph type="sldNum" sz="quarter" idx="10"/>
          </p:nvPr>
        </p:nvSpPr>
        <p:spPr/>
        <p:txBody>
          <a:bodyPr/>
          <a:lstStyle/>
          <a:p>
            <a:fld id="{CA5D3BF3-D352-46FC-8343-31F56E6730EA}" type="slidenum">
              <a:rPr lang="en-US" smtClean="0"/>
              <a:pPr/>
              <a:t>65</a:t>
            </a:fld>
            <a:endParaRPr lang="en-US"/>
          </a:p>
        </p:txBody>
      </p:sp>
    </p:spTree>
    <p:extLst>
      <p:ext uri="{BB962C8B-B14F-4D97-AF65-F5344CB8AC3E}">
        <p14:creationId xmlns:p14="http://schemas.microsoft.com/office/powerpoint/2010/main" val="41487795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66</a:t>
            </a:fld>
            <a:endParaRPr lang="en-US"/>
          </a:p>
        </p:txBody>
      </p:sp>
    </p:spTree>
    <p:extLst>
      <p:ext uri="{BB962C8B-B14F-4D97-AF65-F5344CB8AC3E}">
        <p14:creationId xmlns:p14="http://schemas.microsoft.com/office/powerpoint/2010/main" val="39901282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67</a:t>
            </a:fld>
            <a:endParaRPr lang="en-US"/>
          </a:p>
        </p:txBody>
      </p:sp>
    </p:spTree>
    <p:extLst>
      <p:ext uri="{BB962C8B-B14F-4D97-AF65-F5344CB8AC3E}">
        <p14:creationId xmlns:p14="http://schemas.microsoft.com/office/powerpoint/2010/main" val="14955704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68</a:t>
            </a:fld>
            <a:endParaRPr lang="en-US"/>
          </a:p>
        </p:txBody>
      </p:sp>
    </p:spTree>
    <p:extLst>
      <p:ext uri="{BB962C8B-B14F-4D97-AF65-F5344CB8AC3E}">
        <p14:creationId xmlns:p14="http://schemas.microsoft.com/office/powerpoint/2010/main" val="12513659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69</a:t>
            </a:fld>
            <a:endParaRPr lang="en-US"/>
          </a:p>
        </p:txBody>
      </p:sp>
    </p:spTree>
    <p:extLst>
      <p:ext uri="{BB962C8B-B14F-4D97-AF65-F5344CB8AC3E}">
        <p14:creationId xmlns:p14="http://schemas.microsoft.com/office/powerpoint/2010/main" val="2925213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Of course, you wouldn’t use it like this.</a:t>
            </a:r>
          </a:p>
          <a:p>
            <a:pPr marL="171450" indent="-171450">
              <a:buFontTx/>
              <a:buChar char="-"/>
            </a:pPr>
            <a:r>
              <a:rPr lang="en-US" dirty="0"/>
              <a:t>So, what can you use it for then?</a:t>
            </a:r>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19611705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We create a range of integers 1 to 4</a:t>
            </a:r>
          </a:p>
          <a:p>
            <a:pPr marL="628650" lvl="1" indent="-171450">
              <a:buFontTx/>
              <a:buChar char="-"/>
            </a:pPr>
            <a:r>
              <a:rPr lang="en-US" dirty="0"/>
              <a:t>Then double these, so we get 2, 4, 6, 8</a:t>
            </a:r>
          </a:p>
          <a:p>
            <a:pPr marL="171450" indent="-171450">
              <a:buFontTx/>
              <a:buChar char="-"/>
            </a:pPr>
            <a:r>
              <a:rPr lang="en-US" dirty="0"/>
              <a:t>We convert the range to a vector of </a:t>
            </a:r>
            <a:r>
              <a:rPr lang="en-US" dirty="0" err="1"/>
              <a:t>ints</a:t>
            </a: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70</a:t>
            </a:fld>
            <a:endParaRPr lang="en-US"/>
          </a:p>
        </p:txBody>
      </p:sp>
    </p:spTree>
    <p:extLst>
      <p:ext uri="{BB962C8B-B14F-4D97-AF65-F5344CB8AC3E}">
        <p14:creationId xmlns:p14="http://schemas.microsoft.com/office/powerpoint/2010/main" val="25181051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71</a:t>
            </a:fld>
            <a:endParaRPr lang="en-US"/>
          </a:p>
        </p:txBody>
      </p:sp>
    </p:spTree>
    <p:extLst>
      <p:ext uri="{BB962C8B-B14F-4D97-AF65-F5344CB8AC3E}">
        <p14:creationId xmlns:p14="http://schemas.microsoft.com/office/powerpoint/2010/main" val="21687641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72</a:t>
            </a:fld>
            <a:endParaRPr lang="en-US"/>
          </a:p>
        </p:txBody>
      </p:sp>
    </p:spTree>
    <p:extLst>
      <p:ext uri="{BB962C8B-B14F-4D97-AF65-F5344CB8AC3E}">
        <p14:creationId xmlns:p14="http://schemas.microsoft.com/office/powerpoint/2010/main" val="159483789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73</a:t>
            </a:fld>
            <a:endParaRPr lang="en-US"/>
          </a:p>
        </p:txBody>
      </p:sp>
    </p:spTree>
    <p:extLst>
      <p:ext uri="{BB962C8B-B14F-4D97-AF65-F5344CB8AC3E}">
        <p14:creationId xmlns:p14="http://schemas.microsoft.com/office/powerpoint/2010/main" val="41449157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74</a:t>
            </a:fld>
            <a:endParaRPr lang="en-US"/>
          </a:p>
        </p:txBody>
      </p:sp>
    </p:spTree>
    <p:extLst>
      <p:ext uri="{BB962C8B-B14F-4D97-AF65-F5344CB8AC3E}">
        <p14:creationId xmlns:p14="http://schemas.microsoft.com/office/powerpoint/2010/main" val="24508782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75</a:t>
            </a:fld>
            <a:endParaRPr lang="en-US"/>
          </a:p>
        </p:txBody>
      </p:sp>
    </p:spTree>
    <p:extLst>
      <p:ext uri="{BB962C8B-B14F-4D97-AF65-F5344CB8AC3E}">
        <p14:creationId xmlns:p14="http://schemas.microsoft.com/office/powerpoint/2010/main" val="368125520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76</a:t>
            </a:fld>
            <a:endParaRPr lang="en-US"/>
          </a:p>
        </p:txBody>
      </p:sp>
    </p:spTree>
    <p:extLst>
      <p:ext uri="{BB962C8B-B14F-4D97-AF65-F5344CB8AC3E}">
        <p14:creationId xmlns:p14="http://schemas.microsoft.com/office/powerpoint/2010/main" val="18735300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77</a:t>
            </a:fld>
            <a:endParaRPr lang="en-US"/>
          </a:p>
        </p:txBody>
      </p:sp>
    </p:spTree>
    <p:extLst>
      <p:ext uri="{BB962C8B-B14F-4D97-AF65-F5344CB8AC3E}">
        <p14:creationId xmlns:p14="http://schemas.microsoft.com/office/powerpoint/2010/main" val="284770387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78</a:t>
            </a:fld>
            <a:endParaRPr lang="en-US"/>
          </a:p>
        </p:txBody>
      </p:sp>
    </p:spTree>
    <p:extLst>
      <p:ext uri="{BB962C8B-B14F-4D97-AF65-F5344CB8AC3E}">
        <p14:creationId xmlns:p14="http://schemas.microsoft.com/office/powerpoint/2010/main" val="20533360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79</a:t>
            </a:fld>
            <a:endParaRPr lang="en-US"/>
          </a:p>
        </p:txBody>
      </p:sp>
    </p:spTree>
    <p:extLst>
      <p:ext uri="{BB962C8B-B14F-4D97-AF65-F5344CB8AC3E}">
        <p14:creationId xmlns:p14="http://schemas.microsoft.com/office/powerpoint/2010/main" val="892389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Here you have 3 member functions</a:t>
            </a:r>
          </a:p>
          <a:p>
            <a:pPr marL="628650" lvl="1" indent="-171450">
              <a:buFontTx/>
              <a:buChar char="-"/>
            </a:pPr>
            <a:r>
              <a:rPr lang="en-US" dirty="0"/>
              <a:t>f() can be called on </a:t>
            </a:r>
            <a:r>
              <a:rPr lang="en-US" dirty="0" err="1"/>
              <a:t>lvalues</a:t>
            </a:r>
            <a:endParaRPr lang="en-US" dirty="0"/>
          </a:p>
          <a:p>
            <a:pPr marL="628650" lvl="1" indent="-171450">
              <a:buFontTx/>
              <a:buChar char="-"/>
            </a:pPr>
            <a:r>
              <a:rPr lang="en-US" dirty="0"/>
              <a:t>g() can be called on const </a:t>
            </a:r>
            <a:r>
              <a:rPr lang="en-US" dirty="0" err="1"/>
              <a:t>lvalues</a:t>
            </a:r>
            <a:endParaRPr lang="en-US" dirty="0"/>
          </a:p>
          <a:p>
            <a:pPr marL="628650" lvl="1" indent="-171450">
              <a:buFontTx/>
              <a:buChar char="-"/>
            </a:pPr>
            <a:r>
              <a:rPr lang="en-US" dirty="0"/>
              <a:t>h() can be called on </a:t>
            </a:r>
            <a:r>
              <a:rPr lang="en-US" dirty="0" err="1"/>
              <a:t>rvalues</a:t>
            </a:r>
            <a:endParaRPr lang="en-US" dirty="0"/>
          </a:p>
          <a:p>
            <a:pPr marL="171450" lvl="0" indent="-171450">
              <a:buFontTx/>
              <a:buChar char="-"/>
            </a:pPr>
            <a:r>
              <a:rPr lang="en-US" dirty="0"/>
              <a:t>It’s easy to overlook the ref qualifiers at the end of each line, for example during a code review.</a:t>
            </a:r>
          </a:p>
          <a:p>
            <a:pPr marL="171450" lvl="0" indent="-171450">
              <a:buFontTx/>
              <a:buChar char="-"/>
            </a:pPr>
            <a:endParaRPr lang="en-US" dirty="0"/>
          </a:p>
          <a:p>
            <a:pPr marL="171450" lvl="0" indent="-171450">
              <a:buFontTx/>
              <a:buChar char="-"/>
            </a:pPr>
            <a:r>
              <a:rPr lang="en-US" dirty="0"/>
              <a:t>With the “explicit object parameter” syntax, you don’t need those ref qualifiers any longer.</a:t>
            </a:r>
          </a:p>
        </p:txBody>
      </p:sp>
      <p:sp>
        <p:nvSpPr>
          <p:cNvPr id="4" name="Rectangle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10316965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80</a:t>
            </a:fld>
            <a:endParaRPr lang="en-US"/>
          </a:p>
        </p:txBody>
      </p:sp>
    </p:spTree>
    <p:extLst>
      <p:ext uri="{BB962C8B-B14F-4D97-AF65-F5344CB8AC3E}">
        <p14:creationId xmlns:p14="http://schemas.microsoft.com/office/powerpoint/2010/main" val="31408987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81</a:t>
            </a:fld>
            <a:endParaRPr lang="en-US"/>
          </a:p>
        </p:txBody>
      </p:sp>
    </p:spTree>
    <p:extLst>
      <p:ext uri="{BB962C8B-B14F-4D97-AF65-F5344CB8AC3E}">
        <p14:creationId xmlns:p14="http://schemas.microsoft.com/office/powerpoint/2010/main" val="221955261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82</a:t>
            </a:fld>
            <a:endParaRPr lang="en-US"/>
          </a:p>
        </p:txBody>
      </p:sp>
    </p:spTree>
    <p:extLst>
      <p:ext uri="{BB962C8B-B14F-4D97-AF65-F5344CB8AC3E}">
        <p14:creationId xmlns:p14="http://schemas.microsoft.com/office/powerpoint/2010/main" val="241288602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83</a:t>
            </a:fld>
            <a:endParaRPr lang="en-US"/>
          </a:p>
        </p:txBody>
      </p:sp>
    </p:spTree>
    <p:extLst>
      <p:ext uri="{BB962C8B-B14F-4D97-AF65-F5344CB8AC3E}">
        <p14:creationId xmlns:p14="http://schemas.microsoft.com/office/powerpoint/2010/main" val="292175792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84</a:t>
            </a:fld>
            <a:endParaRPr lang="en-US"/>
          </a:p>
        </p:txBody>
      </p:sp>
    </p:spTree>
    <p:extLst>
      <p:ext uri="{BB962C8B-B14F-4D97-AF65-F5344CB8AC3E}">
        <p14:creationId xmlns:p14="http://schemas.microsoft.com/office/powerpoint/2010/main" val="184956384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85</a:t>
            </a:fld>
            <a:endParaRPr lang="en-US"/>
          </a:p>
        </p:txBody>
      </p:sp>
    </p:spTree>
    <p:extLst>
      <p:ext uri="{BB962C8B-B14F-4D97-AF65-F5344CB8AC3E}">
        <p14:creationId xmlns:p14="http://schemas.microsoft.com/office/powerpoint/2010/main" val="271388029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86</a:t>
            </a:fld>
            <a:endParaRPr lang="en-US"/>
          </a:p>
        </p:txBody>
      </p:sp>
    </p:spTree>
    <p:extLst>
      <p:ext uri="{BB962C8B-B14F-4D97-AF65-F5344CB8AC3E}">
        <p14:creationId xmlns:p14="http://schemas.microsoft.com/office/powerpoint/2010/main" val="180484862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008000"/>
                </a:solidFill>
                <a:latin typeface="Cascadia Mono" panose="020B0609020000020004" pitchFamily="49" charset="0"/>
              </a:rPr>
              <a:t>The example moves each string from words into </a:t>
            </a:r>
            <a:r>
              <a:rPr lang="en-US" sz="1200" dirty="0" err="1">
                <a:solidFill>
                  <a:srgbClr val="008000"/>
                </a:solidFill>
                <a:latin typeface="Cascadia Mono" panose="020B0609020000020004" pitchFamily="49" charset="0"/>
              </a:rPr>
              <a:t>movedWords</a:t>
            </a:r>
            <a:endParaRPr lang="en-US" sz="1200" dirty="0">
              <a:solidFill>
                <a:srgbClr val="000000"/>
              </a:solidFill>
              <a:latin typeface="Cascadia Mono" panose="020B0609020000020004" pitchFamily="49" charset="0"/>
            </a:endParaRPr>
          </a:p>
          <a:p>
            <a:pPr marL="171450" indent="-171450">
              <a:buFontTx/>
              <a:buChar char="-"/>
            </a:pPr>
            <a:r>
              <a:rPr lang="en-US" dirty="0"/>
              <a:t>We take all the strings from the words vector, view them as </a:t>
            </a:r>
            <a:r>
              <a:rPr lang="en-US" dirty="0" err="1"/>
              <a:t>rvalues</a:t>
            </a:r>
            <a:r>
              <a:rPr lang="en-US" dirty="0"/>
              <a:t>, and move them to the other vector</a:t>
            </a:r>
          </a:p>
        </p:txBody>
      </p:sp>
      <p:sp>
        <p:nvSpPr>
          <p:cNvPr id="4" name="Rectangle 3"/>
          <p:cNvSpPr>
            <a:spLocks noGrp="1"/>
          </p:cNvSpPr>
          <p:nvPr>
            <p:ph type="sldNum" sz="quarter" idx="10"/>
          </p:nvPr>
        </p:nvSpPr>
        <p:spPr/>
        <p:txBody>
          <a:bodyPr/>
          <a:lstStyle/>
          <a:p>
            <a:fld id="{CA5D3BF3-D352-46FC-8343-31F56E6730EA}" type="slidenum">
              <a:rPr lang="en-US" smtClean="0"/>
              <a:pPr/>
              <a:t>87</a:t>
            </a:fld>
            <a:endParaRPr lang="en-US"/>
          </a:p>
        </p:txBody>
      </p:sp>
    </p:spTree>
    <p:extLst>
      <p:ext uri="{BB962C8B-B14F-4D97-AF65-F5344CB8AC3E}">
        <p14:creationId xmlns:p14="http://schemas.microsoft.com/office/powerpoint/2010/main" val="141547443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88</a:t>
            </a:fld>
            <a:endParaRPr lang="en-US"/>
          </a:p>
        </p:txBody>
      </p:sp>
    </p:spTree>
    <p:extLst>
      <p:ext uri="{BB962C8B-B14F-4D97-AF65-F5344CB8AC3E}">
        <p14:creationId xmlns:p14="http://schemas.microsoft.com/office/powerpoint/2010/main" val="30447034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89</a:t>
            </a:fld>
            <a:endParaRPr lang="en-US"/>
          </a:p>
        </p:txBody>
      </p:sp>
    </p:spTree>
    <p:extLst>
      <p:ext uri="{BB962C8B-B14F-4D97-AF65-F5344CB8AC3E}">
        <p14:creationId xmlns:p14="http://schemas.microsoft.com/office/powerpoint/2010/main" val="1382836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Person basically just holds a string.</a:t>
            </a:r>
          </a:p>
          <a:p>
            <a:pPr marL="171450" indent="-171450">
              <a:buFontTx/>
              <a:buChar char="-"/>
            </a:pPr>
            <a:r>
              <a:rPr lang="en-US" dirty="0"/>
              <a:t>It implements 3 overloads for </a:t>
            </a:r>
            <a:r>
              <a:rPr lang="en-US" dirty="0" err="1"/>
              <a:t>GetName</a:t>
            </a:r>
            <a:r>
              <a:rPr lang="en-US" dirty="0"/>
              <a:t>() that are ref-qualified.</a:t>
            </a:r>
          </a:p>
          <a:p>
            <a:pPr marL="171450" indent="-171450">
              <a:buFontTx/>
              <a:buChar char="-"/>
            </a:pPr>
            <a:r>
              <a:rPr lang="en-US" dirty="0"/>
              <a:t>We have overloads:</a:t>
            </a:r>
          </a:p>
          <a:p>
            <a:pPr marL="628650" lvl="1" indent="-171450">
              <a:buFontTx/>
              <a:buChar char="-"/>
            </a:pPr>
            <a:r>
              <a:rPr lang="en-US" dirty="0"/>
              <a:t>for use when calling it on </a:t>
            </a:r>
            <a:r>
              <a:rPr lang="en-US" dirty="0" err="1"/>
              <a:t>lvalues</a:t>
            </a:r>
            <a:r>
              <a:rPr lang="en-US" dirty="0"/>
              <a:t> (non-const and const)</a:t>
            </a:r>
          </a:p>
          <a:p>
            <a:pPr marL="628650" lvl="1" indent="-171450">
              <a:buFontTx/>
              <a:buChar char="-"/>
            </a:pPr>
            <a:r>
              <a:rPr lang="en-US" dirty="0"/>
              <a:t>for use when calling it on </a:t>
            </a:r>
            <a:r>
              <a:rPr lang="en-US" dirty="0" err="1"/>
              <a:t>rvalues</a:t>
            </a:r>
            <a:endParaRPr lang="en-US" dirty="0"/>
          </a:p>
          <a:p>
            <a:pPr marL="171450" indent="-171450">
              <a:buFontTx/>
              <a:buChar char="-"/>
            </a:pPr>
            <a:r>
              <a:rPr lang="en-US" dirty="0"/>
              <a:t>Why have the rvalue overloads?</a:t>
            </a:r>
          </a:p>
          <a:p>
            <a:pPr marL="628650" lvl="1" indent="-171450">
              <a:buFontTx/>
              <a:buChar char="-"/>
            </a:pPr>
            <a:r>
              <a:rPr lang="en-US" dirty="0"/>
              <a:t>When calling </a:t>
            </a:r>
            <a:r>
              <a:rPr lang="en-US" dirty="0" err="1"/>
              <a:t>GetName</a:t>
            </a:r>
            <a:r>
              <a:rPr lang="en-US" dirty="0"/>
              <a:t>() on a temporary instance, for performance reasons, we can move the name of the person to the call-side to reuse memory, because the object will cease to exist anyways.</a:t>
            </a:r>
          </a:p>
        </p:txBody>
      </p:sp>
      <p:sp>
        <p:nvSpPr>
          <p:cNvPr id="4" name="Rectangle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384520906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90</a:t>
            </a:fld>
            <a:endParaRPr lang="en-US"/>
          </a:p>
        </p:txBody>
      </p:sp>
    </p:spTree>
    <p:extLst>
      <p:ext uri="{BB962C8B-B14F-4D97-AF65-F5344CB8AC3E}">
        <p14:creationId xmlns:p14="http://schemas.microsoft.com/office/powerpoint/2010/main" val="399440944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91</a:t>
            </a:fld>
            <a:endParaRPr lang="en-US"/>
          </a:p>
        </p:txBody>
      </p:sp>
    </p:spTree>
    <p:extLst>
      <p:ext uri="{BB962C8B-B14F-4D97-AF65-F5344CB8AC3E}">
        <p14:creationId xmlns:p14="http://schemas.microsoft.com/office/powerpoint/2010/main" val="352022679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92</a:t>
            </a:fld>
            <a:endParaRPr lang="en-US"/>
          </a:p>
        </p:txBody>
      </p:sp>
    </p:spTree>
    <p:extLst>
      <p:ext uri="{BB962C8B-B14F-4D97-AF65-F5344CB8AC3E}">
        <p14:creationId xmlns:p14="http://schemas.microsoft.com/office/powerpoint/2010/main" val="425779334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93</a:t>
            </a:fld>
            <a:endParaRPr lang="en-US"/>
          </a:p>
        </p:txBody>
      </p:sp>
    </p:spTree>
    <p:extLst>
      <p:ext uri="{BB962C8B-B14F-4D97-AF65-F5344CB8AC3E}">
        <p14:creationId xmlns:p14="http://schemas.microsoft.com/office/powerpoint/2010/main" val="9747253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94</a:t>
            </a:fld>
            <a:endParaRPr lang="en-US"/>
          </a:p>
        </p:txBody>
      </p:sp>
    </p:spTree>
    <p:extLst>
      <p:ext uri="{BB962C8B-B14F-4D97-AF65-F5344CB8AC3E}">
        <p14:creationId xmlns:p14="http://schemas.microsoft.com/office/powerpoint/2010/main" val="276648576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95</a:t>
            </a:fld>
            <a:endParaRPr lang="en-US"/>
          </a:p>
        </p:txBody>
      </p:sp>
    </p:spTree>
    <p:extLst>
      <p:ext uri="{BB962C8B-B14F-4D97-AF65-F5344CB8AC3E}">
        <p14:creationId xmlns:p14="http://schemas.microsoft.com/office/powerpoint/2010/main" val="275882105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96</a:t>
            </a:fld>
            <a:endParaRPr lang="en-US"/>
          </a:p>
        </p:txBody>
      </p:sp>
    </p:spTree>
    <p:extLst>
      <p:ext uri="{BB962C8B-B14F-4D97-AF65-F5344CB8AC3E}">
        <p14:creationId xmlns:p14="http://schemas.microsoft.com/office/powerpoint/2010/main" val="246943061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97</a:t>
            </a:fld>
            <a:endParaRPr lang="en-US"/>
          </a:p>
        </p:txBody>
      </p:sp>
    </p:spTree>
    <p:extLst>
      <p:ext uri="{BB962C8B-B14F-4D97-AF65-F5344CB8AC3E}">
        <p14:creationId xmlns:p14="http://schemas.microsoft.com/office/powerpoint/2010/main" val="71504794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98</a:t>
            </a:fld>
            <a:endParaRPr lang="en-US"/>
          </a:p>
        </p:txBody>
      </p:sp>
    </p:spTree>
    <p:extLst>
      <p:ext uri="{BB962C8B-B14F-4D97-AF65-F5344CB8AC3E}">
        <p14:creationId xmlns:p14="http://schemas.microsoft.com/office/powerpoint/2010/main" val="395540166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99</a:t>
            </a:fld>
            <a:endParaRPr lang="en-US"/>
          </a:p>
        </p:txBody>
      </p:sp>
    </p:spTree>
    <p:extLst>
      <p:ext uri="{BB962C8B-B14F-4D97-AF65-F5344CB8AC3E}">
        <p14:creationId xmlns:p14="http://schemas.microsoft.com/office/powerpoint/2010/main" val="1142615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a:gsLst>
            <a:gs pos="0">
              <a:schemeClr val="bg1"/>
            </a:gs>
            <a:gs pos="75000">
              <a:schemeClr val="bg1"/>
            </a:gs>
            <a:gs pos="100000">
              <a:srgbClr val="FF8200"/>
            </a:gs>
          </a:gsLst>
          <a:lin ang="16200000" scaled="0"/>
        </a:gradFill>
        <a:effectLst/>
      </p:bgPr>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1" name="Rectangle 10"/>
          <p:cNvSpPr/>
          <p:nvPr/>
        </p:nvSpPr>
        <p:spPr>
          <a:xfrm>
            <a:off x="2359152" y="4533138"/>
            <a:ext cx="6784848" cy="534924"/>
          </a:xfrm>
          <a:prstGeom prst="rect">
            <a:avLst/>
          </a:prstGeom>
          <a:solidFill>
            <a:srgbClr val="FF82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Subtitle 8"/>
          <p:cNvSpPr>
            <a:spLocks noGrp="1"/>
          </p:cNvSpPr>
          <p:nvPr>
            <p:ph type="subTitle" idx="1"/>
          </p:nvPr>
        </p:nvSpPr>
        <p:spPr>
          <a:xfrm>
            <a:off x="2362200" y="4537528"/>
            <a:ext cx="6781800" cy="514350"/>
          </a:xfrm>
        </p:spPr>
        <p:txBody>
          <a:bodyPr anchor="ctr"/>
          <a:lstStyle>
            <a:lvl1pPr marL="0" indent="0" algn="l" eaLnBrk="1" latinLnBrk="0" hangingPunct="1">
              <a:buNone/>
              <a:defRPr kumimoji="0" sz="2800" b="1" i="1">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dirty="0"/>
              <a:t>Click to edit Master subtitle style</a:t>
            </a:r>
            <a:endParaRPr dirty="0"/>
          </a:p>
        </p:txBody>
      </p:sp>
      <p:sp>
        <p:nvSpPr>
          <p:cNvPr id="28" name="Date Placeholder 27"/>
          <p:cNvSpPr>
            <a:spLocks noGrp="1"/>
          </p:cNvSpPr>
          <p:nvPr>
            <p:ph type="dt" sz="half" idx="10"/>
          </p:nvPr>
        </p:nvSpPr>
        <p:spPr>
          <a:xfrm>
            <a:off x="76200" y="4551524"/>
            <a:ext cx="2057400" cy="514350"/>
          </a:xfrm>
          <a:prstGeom prst="rect">
            <a:avLst/>
          </a:prstGeom>
        </p:spPr>
        <p:txBody>
          <a:bodyPr anchor="ctr">
            <a:noAutofit/>
          </a:bodyPr>
          <a:lstStyle>
            <a:lvl1pPr marL="0" indent="0" algn="l" rtl="0" eaLnBrk="1" latinLnBrk="1" hangingPunct="1">
              <a:spcBef>
                <a:spcPts val="700"/>
              </a:spcBef>
              <a:buClr>
                <a:schemeClr val="accent2"/>
              </a:buClr>
              <a:buSzPct val="60000"/>
              <a:buFont typeface="Wingdings"/>
              <a:buNone/>
              <a:defRPr kumimoji="0" lang="en-US" sz="2000" kern="1200" smtClean="0">
                <a:solidFill>
                  <a:srgbClr val="FFFFFF"/>
                </a:solidFill>
                <a:latin typeface="Segoe UI Light" pitchFamily="34" charset="0"/>
                <a:ea typeface="+mn-ea"/>
                <a:cs typeface="+mn-cs"/>
              </a:defRPr>
            </a:lvl1pPr>
            <a:extLst/>
          </a:lstStyle>
          <a:p>
            <a:pPr algn="ctr"/>
            <a:fld id="{047E157E-8DCB-4F70-A0AF-5EB586A91DD4}" type="datetime1">
              <a:rPr lang="en-US" smtClean="0"/>
              <a:pPr algn="ctr"/>
              <a:t>2023-10-06</a:t>
            </a:fld>
            <a:endParaRPr lang="en-US" dirty="0"/>
          </a:p>
        </p:txBody>
      </p:sp>
      <p:sp>
        <p:nvSpPr>
          <p:cNvPr id="17" name="Footer Placeholder 16"/>
          <p:cNvSpPr>
            <a:spLocks noGrp="1"/>
          </p:cNvSpPr>
          <p:nvPr>
            <p:ph type="ftr" sz="quarter" idx="11"/>
          </p:nvPr>
        </p:nvSpPr>
        <p:spPr>
          <a:xfrm>
            <a:off x="2085393" y="177404"/>
            <a:ext cx="5867400" cy="273844"/>
          </a:xfrm>
          <a:prstGeom prst="rect">
            <a:avLst/>
          </a:prstGeo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a:prstGeom prst="rect">
            <a:avLst/>
          </a:prstGeo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2" name="Date Placeholder 11"/>
          <p:cNvSpPr>
            <a:spLocks noGrp="1"/>
          </p:cNvSpPr>
          <p:nvPr>
            <p:ph type="dt" sz="half" idx="10"/>
          </p:nvPr>
        </p:nvSpPr>
        <p:spPr>
          <a:xfrm>
            <a:off x="6248400" y="4686300"/>
            <a:ext cx="2667000" cy="273844"/>
          </a:xfrm>
          <a:prstGeom prst="rect">
            <a:avLst/>
          </a:prstGeom>
        </p:spPr>
        <p:txBody>
          <a:bodyPr rtlCol="0"/>
          <a:lstStyle/>
          <a:p>
            <a:fld id="{E4606EA6-EFEA-4C30-9264-4F9291A5780D}" type="datetime1">
              <a:rPr kumimoji="0" lang="en-US" smtClean="0"/>
              <a:pPr/>
              <a:t>2023-10-06</a:t>
            </a:fld>
            <a:endParaRPr kumimoji="0" lang="en-US"/>
          </a:p>
        </p:txBody>
      </p:sp>
      <p:sp>
        <p:nvSpPr>
          <p:cNvPr id="13" name="Slide Number Placeholder 12"/>
          <p:cNvSpPr>
            <a:spLocks noGrp="1"/>
          </p:cNvSpPr>
          <p:nvPr>
            <p:ph type="sldNum" sz="quarter" idx="11"/>
          </p:nvPr>
        </p:nvSpPr>
        <p:spPr>
          <a:xfrm>
            <a:off x="0" y="3500437"/>
            <a:ext cx="1447800" cy="497684"/>
          </a:xfrm>
          <a:prstGeom prst="rect">
            <a:avLst/>
          </a:prstGeo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a:prstGeom prst="rect">
            <a:avLst/>
          </a:prstGeom>
        </p:spPr>
        <p:txBody>
          <a:bodyPr rtlCol="0"/>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563525" y="2235543"/>
            <a:ext cx="5378551" cy="672414"/>
          </a:xfrm>
        </p:spPr>
        <p:txBody>
          <a:bodyPr wrap="square" lIns="137160" tIns="109728" rIns="137160" bIns="109728" anchor="ctr">
            <a:noAutofit/>
          </a:bodyPr>
          <a:lstStyle>
            <a:lvl1pPr marL="0" indent="0">
              <a:lnSpc>
                <a:spcPct val="95000"/>
              </a:lnSpc>
              <a:spcBef>
                <a:spcPts val="0"/>
              </a:spcBef>
              <a:spcAft>
                <a:spcPts val="1200"/>
              </a:spcAft>
              <a:buNone/>
              <a:defRPr lang="en-US" sz="2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600"/>
              </a:spcBef>
              <a:defRPr sz="1400">
                <a:solidFill>
                  <a:srgbClr val="FFFFFF"/>
                </a:solidFill>
              </a:defRPr>
            </a:lvl2pPr>
            <a:lvl3pPr>
              <a:lnSpc>
                <a:spcPct val="100000"/>
              </a:lnSpc>
              <a:spcBef>
                <a:spcPts val="600"/>
              </a:spcBef>
              <a:defRPr sz="1400">
                <a:solidFill>
                  <a:srgbClr val="FFFFFF"/>
                </a:solidFill>
              </a:defRPr>
            </a:lvl3pPr>
            <a:lvl4pPr>
              <a:lnSpc>
                <a:spcPct val="100000"/>
              </a:lnSpc>
              <a:spcBef>
                <a:spcPts val="600"/>
              </a:spcBef>
              <a:defRPr sz="1400">
                <a:solidFill>
                  <a:srgbClr val="FFFFFF"/>
                </a:solidFill>
              </a:defRPr>
            </a:lvl4pPr>
            <a:lvl5pPr>
              <a:lnSpc>
                <a:spcPct val="100000"/>
              </a:lnSpc>
              <a:spcBef>
                <a:spcPts val="600"/>
              </a:spcBef>
              <a:defRPr sz="1400">
                <a:solidFill>
                  <a:srgbClr val="FFFFFF"/>
                </a:solidFill>
              </a:defRPr>
            </a:lvl5pPr>
          </a:lstStyle>
          <a:p>
            <a:pPr marL="0" lvl="0" indent="0" algn="l" defTabSz="672118"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01931" y="1130664"/>
            <a:ext cx="2890985" cy="2882172"/>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37160" tIns="109728" rIns="137160" bIns="109728" numCol="1" anchor="ctr" anchorCtr="0" compatLnSpc="1">
            <a:prstTxWarp prst="textNoShape">
              <a:avLst/>
            </a:prstTxWarp>
            <a:noAutofit/>
          </a:bodyPr>
          <a:lstStyle>
            <a:lvl1pPr>
              <a:lnSpc>
                <a:spcPct val="95000"/>
              </a:lnSpc>
              <a:defRPr lang="en-US" sz="29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914081"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327531714"/>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874248" y="1563130"/>
            <a:ext cx="7395504" cy="1344828"/>
          </a:xfrm>
        </p:spPr>
        <p:txBody>
          <a:bodyPr lIns="68580" tIns="34290" rIns="68580" bIns="34290"/>
          <a:lstStyle>
            <a:lvl1pPr>
              <a:defRPr sz="3500" baseline="0"/>
            </a:lvl1pPr>
          </a:lstStyle>
          <a:p>
            <a:r>
              <a:rPr lang="en-US"/>
              <a:t>Click to edit Master title style</a:t>
            </a:r>
            <a:endParaRPr lang="en-US" dirty="0"/>
          </a:p>
        </p:txBody>
      </p:sp>
    </p:spTree>
    <p:extLst>
      <p:ext uri="{BB962C8B-B14F-4D97-AF65-F5344CB8AC3E}">
        <p14:creationId xmlns:p14="http://schemas.microsoft.com/office/powerpoint/2010/main" val="7611849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gradFill>
          <a:gsLst>
            <a:gs pos="0">
              <a:schemeClr val="bg1"/>
            </a:gs>
            <a:gs pos="75000">
              <a:schemeClr val="bg1"/>
            </a:gs>
            <a:gs pos="100000">
              <a:srgbClr val="FF8200"/>
            </a:gs>
          </a:gsLst>
          <a:lin ang="16200000" scaled="0"/>
        </a:gradFill>
        <a:effectLst/>
      </p:bgPr>
    </p:bg>
    <p:spTree>
      <p:nvGrpSpPr>
        <p:cNvPr id="1" name=""/>
        <p:cNvGrpSpPr/>
        <p:nvPr/>
      </p:nvGrpSpPr>
      <p:grpSpPr>
        <a:xfrm>
          <a:off x="0" y="0"/>
          <a:ext cx="0" cy="0"/>
          <a:chOff x="0" y="0"/>
          <a:chExt cx="0" cy="0"/>
        </a:xfrm>
      </p:grpSpPr>
      <p:pic>
        <p:nvPicPr>
          <p:cNvPr id="13" name="Picture 24" descr="C:\Program Files\Microsoft Resource DVD Artwork\DVD_ART\Artwork_Imagery\Shapes and Graphics\Line\faded white line.png"/>
          <p:cNvPicPr>
            <a:picLocks noChangeArrowheads="1"/>
          </p:cNvPicPr>
          <p:nvPr userDrawn="1"/>
        </p:nvPicPr>
        <p:blipFill>
          <a:blip r:embed="rId2" cstate="print"/>
          <a:srcRect/>
          <a:stretch>
            <a:fillRect/>
          </a:stretch>
        </p:blipFill>
        <p:spPr bwMode="auto">
          <a:xfrm>
            <a:off x="0" y="3848121"/>
            <a:ext cx="7652766" cy="19029"/>
          </a:xfrm>
          <a:prstGeom prst="rect">
            <a:avLst/>
          </a:prstGeom>
          <a:noFill/>
        </p:spPr>
      </p:pic>
      <p:sp>
        <p:nvSpPr>
          <p:cNvPr id="16" name="Text Placeholder 6"/>
          <p:cNvSpPr>
            <a:spLocks noGrp="1"/>
          </p:cNvSpPr>
          <p:nvPr>
            <p:ph type="body" sz="quarter" idx="11" hasCustomPrompt="1"/>
          </p:nvPr>
        </p:nvSpPr>
        <p:spPr>
          <a:xfrm>
            <a:off x="152400" y="2724150"/>
            <a:ext cx="8794062" cy="1117470"/>
          </a:xfrm>
          <a:prstGeom prst="rect">
            <a:avLst/>
          </a:prstGeom>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lnSpc>
                <a:spcPct val="100000"/>
              </a:lnSpc>
              <a:spcBef>
                <a:spcPts val="0"/>
              </a:spcBef>
              <a:buFont typeface="Arial" pitchFamily="34" charset="0"/>
              <a:buNone/>
              <a:defRPr kumimoji="0" lang="en-US" sz="10000" b="1" i="1" u="none" strike="noStrike" kern="1200" cap="none" spc="-642" normalizeH="0" baseline="0" noProof="0" dirty="0" smtClean="0">
                <a:ln w="11430">
                  <a:solidFill>
                    <a:schemeClr val="accent4">
                      <a:lumMod val="50000"/>
                    </a:schemeClr>
                  </a:solidFill>
                </a:ln>
                <a:solidFill>
                  <a:schemeClr val="tx1"/>
                </a:solidFill>
                <a:effectLst/>
                <a:uLnTx/>
                <a:uFillTx/>
                <a:latin typeface="+mn-lt"/>
                <a:ea typeface="+mn-ea"/>
                <a:cs typeface="+mn-cs"/>
              </a:defRPr>
            </a:lvl1pPr>
          </a:lstStyle>
          <a:p>
            <a:pPr marL="0" marR="0" lvl="0" indent="0" algn="r"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10000" b="1" i="1" u="none" strike="noStrike" kern="1200" cap="none" spc="-642" normalizeH="0" baseline="0" noProof="0" dirty="0">
                <a:ln w="11430">
                  <a:solidFill>
                    <a:srgbClr val="88A17B">
                      <a:lumMod val="50000"/>
                    </a:srgbClr>
                  </a:solidFill>
                </a:ln>
                <a:solidFill>
                  <a:srgbClr val="FFFFFF"/>
                </a:solidFill>
                <a:effectLst/>
                <a:uLnTx/>
                <a:uFillTx/>
                <a:latin typeface="Calibri"/>
                <a:ea typeface="+mn-ea"/>
                <a:cs typeface="+mn-cs"/>
              </a:rPr>
              <a:t>click to…</a:t>
            </a:r>
          </a:p>
        </p:txBody>
      </p:sp>
    </p:spTree>
    <p:extLst>
      <p:ext uri="{BB962C8B-B14F-4D97-AF65-F5344CB8AC3E}">
        <p14:creationId xmlns:p14="http://schemas.microsoft.com/office/powerpoint/2010/main" val="253679056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7" name="Rectangle 6"/>
          <p:cNvSpPr>
            <a:spLocks noGrp="1"/>
          </p:cNvSpPr>
          <p:nvPr>
            <p:ph sz="quarter" idx="13"/>
          </p:nvPr>
        </p:nvSpPr>
        <p:spPr>
          <a:xfrm>
            <a:off x="76200" y="971550"/>
            <a:ext cx="8991600" cy="4114800"/>
          </a:xfrm>
        </p:spPr>
        <p:txBody>
          <a:bodyPr/>
          <a:lstStyle>
            <a:lvl1pPr>
              <a:defRPr sz="2400"/>
            </a:lvl1pPr>
            <a:lvl2pPr>
              <a:defRPr sz="2000"/>
            </a:lvl2pPr>
            <a:lvl3pPr>
              <a:defRPr sz="1800"/>
            </a:lvl3pPr>
            <a:lvl4pPr>
              <a:defRPr sz="1600"/>
            </a:lvl4pPr>
            <a:lvl5pPr>
              <a:defRPr sz="1600"/>
            </a:lvl5pPr>
          </a:lstStyle>
          <a:p>
            <a:pPr lvl="0" eaLnBrk="1" latinLnBrk="1" hangingPunct="1"/>
            <a:r>
              <a:rPr lang="en-US" dirty="0"/>
              <a:t>Click to edit Master text styles</a:t>
            </a:r>
          </a:p>
          <a:p>
            <a:pPr lvl="1" eaLnBrk="1" latinLnBrk="1" hangingPunct="1"/>
            <a:r>
              <a:rPr lang="en-US" dirty="0"/>
              <a:t>Second level</a:t>
            </a:r>
          </a:p>
          <a:p>
            <a:pPr lvl="2" eaLnBrk="1" latinLnBrk="1" hangingPunct="1"/>
            <a:r>
              <a:rPr lang="en-US" dirty="0"/>
              <a:t>Third level</a:t>
            </a:r>
          </a:p>
          <a:p>
            <a:pPr lvl="3" eaLnBrk="1" latinLnBrk="1" hangingPunct="1"/>
            <a:r>
              <a:rPr lang="en-US" dirty="0"/>
              <a:t>Fourth level</a:t>
            </a:r>
          </a:p>
          <a:p>
            <a:pPr lvl="4" eaLnBrk="1" latinLnBrk="1" hangingPunct="1"/>
            <a:r>
              <a:rPr lang="en-US" dirty="0"/>
              <a:t>Fifth level</a:t>
            </a:r>
            <a:endParaRPr dirty="0"/>
          </a:p>
        </p:txBody>
      </p:sp>
      <p:sp>
        <p:nvSpPr>
          <p:cNvPr id="3" name="TextBox 2"/>
          <p:cNvSpPr txBox="1"/>
          <p:nvPr userDrawn="1"/>
        </p:nvSpPr>
        <p:spPr>
          <a:xfrm>
            <a:off x="8571173" y="4881890"/>
            <a:ext cx="572826" cy="261610"/>
          </a:xfrm>
          <a:prstGeom prst="rect">
            <a:avLst/>
          </a:prstGeom>
          <a:noFill/>
        </p:spPr>
        <p:txBody>
          <a:bodyPr wrap="square" rtlCol="0" anchor="b">
            <a:spAutoFit/>
          </a:bodyPr>
          <a:lstStyle/>
          <a:p>
            <a:pPr algn="r"/>
            <a:fld id="{3AEE0D2A-EEC8-45D6-A9AB-6258958F4280}" type="slidenum">
              <a:rPr lang="en-US" sz="1050" smtClean="0">
                <a:latin typeface="Segoe UI Light" panose="020B0502040204020203" pitchFamily="34" charset="0"/>
                <a:cs typeface="Segoe UI Light" panose="020B0502040204020203" pitchFamily="34" charset="0"/>
              </a:rPr>
              <a:pPr algn="r"/>
              <a:t>‹#›</a:t>
            </a:fld>
            <a:endParaRPr lang="en-US" sz="1050"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3D7EA026-0152-D93D-C508-A790C916A00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5000" b="25000"/>
          <a:stretch/>
        </p:blipFill>
        <p:spPr>
          <a:xfrm>
            <a:off x="7772400" y="0"/>
            <a:ext cx="1371599" cy="3429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a:t>Click to edit master title style</a:t>
            </a:r>
          </a:p>
        </p:txBody>
      </p:sp>
      <p:sp>
        <p:nvSpPr>
          <p:cNvPr id="12" name="Date Placeholder 11"/>
          <p:cNvSpPr>
            <a:spLocks noGrp="1"/>
          </p:cNvSpPr>
          <p:nvPr>
            <p:ph type="dt" sz="half" idx="10"/>
          </p:nvPr>
        </p:nvSpPr>
        <p:spPr>
          <a:xfrm>
            <a:off x="6096000" y="4686300"/>
            <a:ext cx="2667000" cy="273844"/>
          </a:xfrm>
          <a:prstGeom prst="rect">
            <a:avLst/>
          </a:prstGeom>
        </p:spPr>
        <p:txBody>
          <a:bodyPr/>
          <a:lstStyle/>
          <a:p>
            <a:fld id="{6FCF9F07-3BC7-4570-B054-79111B0A380C}" type="datetime1">
              <a:rPr kumimoji="0" lang="en-US" smtClean="0"/>
              <a:pPr/>
              <a:t>2023-10-06</a:t>
            </a:fld>
            <a:endParaRPr kumimoji="0" lang="en-US"/>
          </a:p>
        </p:txBody>
      </p:sp>
      <p:sp>
        <p:nvSpPr>
          <p:cNvPr id="13" name="Slide Number Placeholder 12"/>
          <p:cNvSpPr>
            <a:spLocks noGrp="1"/>
          </p:cNvSpPr>
          <p:nvPr>
            <p:ph type="sldNum" sz="quarter" idx="11"/>
          </p:nvPr>
        </p:nvSpPr>
        <p:spPr>
          <a:xfrm>
            <a:off x="0" y="1314450"/>
            <a:ext cx="1295400" cy="526257"/>
          </a:xfrm>
          <a:prstGeom prst="rect">
            <a:avLst/>
          </a:prstGeo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a:xfrm>
            <a:off x="609601" y="4686155"/>
            <a:ext cx="5421083" cy="273844"/>
          </a:xfrm>
          <a:prstGeom prst="rect">
            <a:avLst/>
          </a:prstGeom>
        </p:spPr>
        <p:txBody>
          <a:bodyPr/>
          <a:lstStyle/>
          <a:p>
            <a:endParaRPr kumimoji="0" lang="en-US"/>
          </a:p>
        </p:txBody>
      </p:sp>
      <p:pic>
        <p:nvPicPr>
          <p:cNvPr id="4" name="Picture 3">
            <a:extLst>
              <a:ext uri="{FF2B5EF4-FFF2-40B4-BE49-F238E27FC236}">
                <a16:creationId xmlns:a16="http://schemas.microsoft.com/office/drawing/2014/main" id="{598903BF-B50D-135A-AEB2-2B12DE151EF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5000" b="25000"/>
          <a:stretch/>
        </p:blipFill>
        <p:spPr>
          <a:xfrm>
            <a:off x="7772400" y="0"/>
            <a:ext cx="1371599" cy="3429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dirty="0"/>
              <a:t>Click to edit Master title style</a:t>
            </a:r>
            <a:endParaRPr dirty="0"/>
          </a:p>
        </p:txBody>
      </p:sp>
      <p:sp>
        <p:nvSpPr>
          <p:cNvPr id="9" name="Content Placeholder 8"/>
          <p:cNvSpPr>
            <a:spLocks noGrp="1"/>
          </p:cNvSpPr>
          <p:nvPr>
            <p:ph sz="quarter" idx="13"/>
          </p:nvPr>
        </p:nvSpPr>
        <p:spPr>
          <a:xfrm>
            <a:off x="152400" y="971550"/>
            <a:ext cx="4343400" cy="4038600"/>
          </a:xfrm>
        </p:spPr>
        <p:txBody>
          <a:bodyPr/>
          <a:lstStyle/>
          <a:p>
            <a:pPr lvl="0" eaLnBrk="1" latinLnBrk="1" hangingPunct="1"/>
            <a:r>
              <a:rPr lang="en-US" dirty="0"/>
              <a:t>Click to edit Master text styles</a:t>
            </a:r>
          </a:p>
          <a:p>
            <a:pPr lvl="1" eaLnBrk="1" latinLnBrk="1" hangingPunct="1"/>
            <a:r>
              <a:rPr lang="en-US" dirty="0"/>
              <a:t>Second level</a:t>
            </a:r>
          </a:p>
          <a:p>
            <a:pPr lvl="2" eaLnBrk="1" latinLnBrk="1" hangingPunct="1"/>
            <a:r>
              <a:rPr lang="en-US" dirty="0"/>
              <a:t>Third level</a:t>
            </a:r>
          </a:p>
          <a:p>
            <a:pPr lvl="3" eaLnBrk="1" latinLnBrk="1" hangingPunct="1"/>
            <a:r>
              <a:rPr lang="en-US" dirty="0"/>
              <a:t>Fourth level</a:t>
            </a:r>
          </a:p>
          <a:p>
            <a:pPr lvl="4" eaLnBrk="1" latinLnBrk="1" hangingPunct="1"/>
            <a:r>
              <a:rPr lang="en-US" dirty="0"/>
              <a:t>Fifth level</a:t>
            </a:r>
            <a:endParaRPr dirty="0"/>
          </a:p>
        </p:txBody>
      </p:sp>
      <p:sp>
        <p:nvSpPr>
          <p:cNvPr id="11" name="Content Placeholder 10"/>
          <p:cNvSpPr>
            <a:spLocks noGrp="1"/>
          </p:cNvSpPr>
          <p:nvPr>
            <p:ph sz="quarter" idx="14"/>
          </p:nvPr>
        </p:nvSpPr>
        <p:spPr>
          <a:xfrm>
            <a:off x="4844900" y="971550"/>
            <a:ext cx="4222899" cy="4038599"/>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4800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Date Placeholder 9"/>
          <p:cNvSpPr>
            <a:spLocks noGrp="1"/>
          </p:cNvSpPr>
          <p:nvPr>
            <p:ph type="dt" sz="half" idx="15"/>
          </p:nvPr>
        </p:nvSpPr>
        <p:spPr>
          <a:xfrm>
            <a:off x="6096000" y="4686300"/>
            <a:ext cx="2667000" cy="273844"/>
          </a:xfrm>
          <a:prstGeom prst="rect">
            <a:avLst/>
          </a:prstGeom>
        </p:spPr>
        <p:txBody>
          <a:bodyPr rtlCol="0"/>
          <a:lstStyle/>
          <a:p>
            <a:fld id="{E4606EA6-EFEA-4C30-9264-4F9291A5780D}" type="datetime1">
              <a:rPr kumimoji="0" lang="en-US" smtClean="0"/>
              <a:pPr/>
              <a:t>2023-10-06</a:t>
            </a:fld>
            <a:endParaRPr kumimoji="0" lang="en-US"/>
          </a:p>
        </p:txBody>
      </p:sp>
      <p:sp>
        <p:nvSpPr>
          <p:cNvPr id="12" name="Slide Number Placeholder 11"/>
          <p:cNvSpPr>
            <a:spLocks noGrp="1"/>
          </p:cNvSpPr>
          <p:nvPr>
            <p:ph type="sldNum" sz="quarter" idx="16"/>
          </p:nvPr>
        </p:nvSpPr>
        <p:spPr>
          <a:xfrm>
            <a:off x="0" y="771287"/>
            <a:ext cx="533400" cy="183357"/>
          </a:xfrm>
          <a:prstGeom prst="rect">
            <a:avLst/>
          </a:prstGeom>
        </p:spPr>
        <p:txBody>
          <a:bodyPr rtlCol="0"/>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a:xfrm>
            <a:off x="609601" y="4686155"/>
            <a:ext cx="5421083" cy="273844"/>
          </a:xfrm>
          <a:prstGeom prst="rect">
            <a:avLst/>
          </a:prstGeom>
        </p:spPr>
        <p:txBody>
          <a:bodyPr rtlCol="0"/>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3" name="Date Placeholder 2"/>
          <p:cNvSpPr>
            <a:spLocks noGrp="1"/>
          </p:cNvSpPr>
          <p:nvPr>
            <p:ph type="dt" sz="half" idx="10"/>
          </p:nvPr>
        </p:nvSpPr>
        <p:spPr>
          <a:xfrm>
            <a:off x="6096000" y="4686300"/>
            <a:ext cx="2667000" cy="273844"/>
          </a:xfrm>
          <a:prstGeom prst="rect">
            <a:avLst/>
          </a:prstGeom>
        </p:spPr>
        <p:txBody>
          <a:bodyPr/>
          <a:lstStyle/>
          <a:p>
            <a:fld id="{6DFADB5D-B7A0-47E3-AD2D-B1A6F8614213}" type="datetime1">
              <a:rPr kumimoji="0" lang="en-US" smtClean="0"/>
              <a:pPr/>
              <a:t>2023-10-06</a:t>
            </a:fld>
            <a:endParaRPr kumimoji="0" lang="en-US"/>
          </a:p>
        </p:txBody>
      </p:sp>
      <p:sp>
        <p:nvSpPr>
          <p:cNvPr id="4" name="Footer Placeholder 3"/>
          <p:cNvSpPr>
            <a:spLocks noGrp="1"/>
          </p:cNvSpPr>
          <p:nvPr>
            <p:ph type="ftr" sz="quarter" idx="11"/>
          </p:nvPr>
        </p:nvSpPr>
        <p:spPr>
          <a:xfrm>
            <a:off x="609601" y="4686155"/>
            <a:ext cx="5421083" cy="273844"/>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0" y="771287"/>
            <a:ext cx="533400" cy="183357"/>
          </a:xfrm>
          <a:prstGeom prst="rect">
            <a:avLst/>
          </a:prstGeom>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4686300"/>
            <a:ext cx="2667000" cy="273844"/>
          </a:xfrm>
          <a:prstGeom prst="rect">
            <a:avLst/>
          </a:prstGeom>
        </p:spPr>
        <p:txBody>
          <a:bodyPr/>
          <a:lstStyle/>
          <a:p>
            <a:fld id="{72968126-03FC-49C0-B9B8-2B561CCC3D90}" type="datetime1">
              <a:rPr kumimoji="0" lang="en-US" smtClean="0"/>
              <a:pPr/>
              <a:t>2023-10-06</a:t>
            </a:fld>
            <a:endParaRPr kumimoji="0" lang="en-US"/>
          </a:p>
        </p:txBody>
      </p:sp>
      <p:sp>
        <p:nvSpPr>
          <p:cNvPr id="3" name="Footer Placeholder 2"/>
          <p:cNvSpPr>
            <a:spLocks noGrp="1"/>
          </p:cNvSpPr>
          <p:nvPr>
            <p:ph type="ftr" sz="quarter" idx="11"/>
          </p:nvPr>
        </p:nvSpPr>
        <p:spPr>
          <a:xfrm>
            <a:off x="609601" y="4686155"/>
            <a:ext cx="5421083" cy="273844"/>
          </a:xfrm>
          <a:prstGeom prst="rect">
            <a:avLst/>
          </a:prstGeom>
        </p:spPr>
        <p:txBody>
          <a:bodyPr/>
          <a:lstStyle/>
          <a:p>
            <a:endParaRPr kumimoji="0" lang="en-US" dirty="0"/>
          </a:p>
        </p:txBody>
      </p:sp>
      <p:sp>
        <p:nvSpPr>
          <p:cNvPr id="4" name="Slide Number Placeholder 3"/>
          <p:cNvSpPr>
            <a:spLocks noGrp="1"/>
          </p:cNvSpPr>
          <p:nvPr>
            <p:ph type="sldNum" sz="quarter" idx="12"/>
          </p:nvPr>
        </p:nvSpPr>
        <p:spPr>
          <a:xfrm>
            <a:off x="0" y="4686300"/>
            <a:ext cx="533400" cy="285750"/>
          </a:xfrm>
          <a:prstGeom prst="rect">
            <a:avLst/>
          </a:prstGeo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a:t>Click to edit Master title style</a:t>
            </a:r>
            <a:endParaRPr/>
          </a:p>
        </p:txBody>
      </p:sp>
      <p:sp>
        <p:nvSpPr>
          <p:cNvPr id="5" name="Date Placeholder 4"/>
          <p:cNvSpPr>
            <a:spLocks noGrp="1"/>
          </p:cNvSpPr>
          <p:nvPr>
            <p:ph type="dt" sz="half" idx="10"/>
          </p:nvPr>
        </p:nvSpPr>
        <p:spPr>
          <a:xfrm>
            <a:off x="6096000" y="4686300"/>
            <a:ext cx="2667000" cy="273844"/>
          </a:xfrm>
          <a:prstGeom prst="rect">
            <a:avLst/>
          </a:prstGeom>
        </p:spPr>
        <p:txBody>
          <a:bodyPr/>
          <a:lstStyle/>
          <a:p>
            <a:fld id="{F49A8198-4617-485E-9585-4840B69DBBA6}" type="datetime1">
              <a:rPr kumimoji="0" lang="en-US" smtClean="0"/>
              <a:pPr/>
              <a:t>2023-10-06</a:t>
            </a:fld>
            <a:endParaRPr kumimoji="0" lang="en-US"/>
          </a:p>
        </p:txBody>
      </p:sp>
      <p:sp>
        <p:nvSpPr>
          <p:cNvPr id="6" name="Footer Placeholder 5"/>
          <p:cNvSpPr>
            <a:spLocks noGrp="1"/>
          </p:cNvSpPr>
          <p:nvPr>
            <p:ph type="ftr" sz="quarter" idx="11"/>
          </p:nvPr>
        </p:nvSpPr>
        <p:spPr>
          <a:xfrm>
            <a:off x="609601" y="4686155"/>
            <a:ext cx="5421083" cy="273844"/>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0" y="771287"/>
            <a:ext cx="533400" cy="183357"/>
          </a:xfrm>
          <a:prstGeom prst="rect">
            <a:avLst/>
          </a:prstGeom>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76200" y="982980"/>
            <a:ext cx="8991600" cy="4027170"/>
          </a:xfrm>
          <a:prstGeom prst="rect">
            <a:avLst/>
          </a:prstGeom>
        </p:spPr>
        <p:txBody>
          <a:bodyPr vert="horz">
            <a:normAutofit/>
          </a:bodyPr>
          <a:lstStyle/>
          <a:p>
            <a:pPr lvl="0" eaLnBrk="1" latinLnBrk="1" hangingPunct="1"/>
            <a:r>
              <a:rPr kumimoji="0" lang="en-US" dirty="0"/>
              <a:t>Click to edit Master text styles</a:t>
            </a:r>
          </a:p>
          <a:p>
            <a:pPr lvl="1" eaLnBrk="1" latinLnBrk="1" hangingPunct="1"/>
            <a:r>
              <a:rPr kumimoji="0" lang="en-US" dirty="0"/>
              <a:t>Second level</a:t>
            </a:r>
          </a:p>
          <a:p>
            <a:pPr lvl="2" eaLnBrk="1" latinLnBrk="1" hangingPunct="1"/>
            <a:r>
              <a:rPr kumimoji="0" lang="en-US" dirty="0"/>
              <a:t>Third level</a:t>
            </a:r>
          </a:p>
          <a:p>
            <a:pPr lvl="3" eaLnBrk="1" latinLnBrk="1" hangingPunct="1"/>
            <a:r>
              <a:rPr kumimoji="0" lang="en-US" dirty="0"/>
              <a:t>Fourth level</a:t>
            </a:r>
          </a:p>
          <a:p>
            <a:pPr lvl="4" eaLnBrk="1" latinLnBrk="1" hangingPunct="1"/>
            <a:r>
              <a:rPr kumimoji="0" lang="en-US" dirty="0"/>
              <a:t>Fifth level</a:t>
            </a:r>
          </a:p>
        </p:txBody>
      </p:sp>
      <p:sp>
        <p:nvSpPr>
          <p:cNvPr id="7" name="Rectangle 6"/>
          <p:cNvSpPr/>
          <p:nvPr/>
        </p:nvSpPr>
        <p:spPr>
          <a:xfrm>
            <a:off x="0" y="74295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0" y="777241"/>
            <a:ext cx="9144000" cy="85725"/>
          </a:xfrm>
          <a:prstGeom prst="rect">
            <a:avLst/>
          </a:prstGeom>
          <a:solidFill>
            <a:srgbClr val="FF82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2" name="Title Placeholder 21"/>
          <p:cNvSpPr>
            <a:spLocks noGrp="1"/>
          </p:cNvSpPr>
          <p:nvPr>
            <p:ph type="title"/>
          </p:nvPr>
        </p:nvSpPr>
        <p:spPr>
          <a:xfrm>
            <a:off x="76200" y="118110"/>
            <a:ext cx="8991600" cy="624840"/>
          </a:xfrm>
          <a:prstGeom prst="rect">
            <a:avLst/>
          </a:prstGeom>
        </p:spPr>
        <p:txBody>
          <a:bodyPr vert="horz" anchor="b">
            <a:noAutofit/>
          </a:bodyPr>
          <a:lstStyle/>
          <a:p>
            <a:pPr eaLnBrk="1" latinLnBrk="1" hangingPunct="1"/>
            <a:r>
              <a:rPr kumimoji="0" lang="en-US" dirty="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Lst>
  <p:txStyles>
    <p:titleStyle>
      <a:lvl1pPr algn="l" rtl="0" eaLnBrk="1" latinLnBrk="0" hangingPunct="1">
        <a:spcBef>
          <a:spcPct val="0"/>
        </a:spcBef>
        <a:buNone/>
        <a:defRPr kumimoji="0" sz="3600" b="1" kern="1200">
          <a:solidFill>
            <a:schemeClr val="tx2"/>
          </a:solidFill>
          <a:latin typeface="Segoe UI Semibold" pitchFamily="34" charset="0"/>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Segoe UI Light"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Segoe UI Light"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Segoe UI Light"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Segoe UI Light"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Segoe UI Light" pitchFamily="34" charset="0"/>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marc.gregoire@nuonsoft.com" TargetMode="External"/><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hyperlink" Target="mailto:marc.gregoire@nikon.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mailto:marc.gregoire@nuonsoft.com" TargetMode="External"/><Relationship Id="rId7" Type="http://schemas.openxmlformats.org/officeDocument/2006/relationships/hyperlink" Target="http://becpp.org/" TargetMode="External"/><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www.apress.com/gp/book/9781484249222" TargetMode="External"/><Relationship Id="rId11" Type="http://schemas.openxmlformats.org/officeDocument/2006/relationships/image" Target="../media/image9.jpeg"/><Relationship Id="rId5" Type="http://schemas.openxmlformats.org/officeDocument/2006/relationships/hyperlink" Target="http://www.apress.com/9781484218754" TargetMode="External"/><Relationship Id="rId10" Type="http://schemas.openxmlformats.org/officeDocument/2006/relationships/image" Target="../media/image6.png"/><Relationship Id="rId4" Type="http://schemas.openxmlformats.org/officeDocument/2006/relationships/hyperlink" Target="https://www.wiley.com/en-us/Professional+C++,+4th+Edition-p-9781119421306" TargetMode="External"/><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E410B2-B7B6-8311-CD61-C4428A07C7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3432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Explicit Object Parameters</a:t>
            </a:r>
          </a:p>
        </p:txBody>
      </p:sp>
      <p:sp>
        <p:nvSpPr>
          <p:cNvPr id="3" name="Content Placeholder 2"/>
          <p:cNvSpPr>
            <a:spLocks noGrp="1"/>
          </p:cNvSpPr>
          <p:nvPr>
            <p:ph sz="quarter" idx="13"/>
          </p:nvPr>
        </p:nvSpPr>
        <p:spPr>
          <a:xfrm>
            <a:off x="152400" y="971550"/>
            <a:ext cx="8991600" cy="4114800"/>
          </a:xfrm>
        </p:spPr>
        <p:txBody>
          <a:bodyPr>
            <a:normAutofit/>
          </a:bodyPr>
          <a:lstStyle/>
          <a:p>
            <a:pPr marL="320040" lvl="1" indent="-320040">
              <a:spcBef>
                <a:spcPts val="700"/>
              </a:spcBef>
              <a:buClr>
                <a:schemeClr val="accent2"/>
              </a:buClr>
              <a:buSzPct val="60000"/>
              <a:buFont typeface="Wingdings"/>
              <a:buChar char=""/>
            </a:pPr>
            <a:r>
              <a:rPr lang="en-US" sz="2400" dirty="0"/>
              <a:t>Code duplication</a:t>
            </a:r>
          </a:p>
          <a:p>
            <a:pPr marL="594360" lvl="2" indent="-320040">
              <a:spcBef>
                <a:spcPts val="700"/>
              </a:spcBef>
              <a:buSzPct val="60000"/>
              <a:buFont typeface="Wingdings"/>
              <a:buChar char=""/>
            </a:pPr>
            <a:r>
              <a:rPr lang="en-US" sz="2200" dirty="0"/>
              <a:t>Can be avoided by delegating to helper methods </a:t>
            </a:r>
            <a:r>
              <a:rPr lang="en-US" sz="2200" dirty="0">
                <a:sym typeface="Wingdings" panose="05000000000000000000" pitchFamily="2" charset="2"/>
              </a:rPr>
              <a:t> Cumbersome</a:t>
            </a:r>
          </a:p>
          <a:p>
            <a:pPr marL="320040" lvl="1" indent="-320040">
              <a:spcBef>
                <a:spcPts val="700"/>
              </a:spcBef>
              <a:buClr>
                <a:schemeClr val="accent2"/>
              </a:buClr>
              <a:buSzPct val="60000"/>
              <a:buFont typeface="Wingdings"/>
              <a:buChar char=""/>
            </a:pPr>
            <a:r>
              <a:rPr lang="en-US" sz="2400" dirty="0">
                <a:sym typeface="Wingdings" panose="05000000000000000000" pitchFamily="2" charset="2"/>
              </a:rPr>
              <a:t>C++23:</a:t>
            </a:r>
          </a:p>
          <a:p>
            <a:pPr marL="594360" lvl="2" indent="-320040">
              <a:spcBef>
                <a:spcPts val="700"/>
              </a:spcBef>
              <a:buSzPct val="60000"/>
              <a:buFont typeface="Wingdings"/>
              <a:buChar char=""/>
            </a:pPr>
            <a:r>
              <a:rPr lang="en-US" sz="2200" dirty="0">
                <a:sym typeface="Wingdings" panose="05000000000000000000" pitchFamily="2" charset="2"/>
              </a:rPr>
              <a:t>Explicit object parameters  </a:t>
            </a:r>
            <a:r>
              <a:rPr lang="en-US" sz="2200" b="1" dirty="0">
                <a:sym typeface="Wingdings" panose="05000000000000000000" pitchFamily="2" charset="2"/>
              </a:rPr>
              <a:t>deducing this</a:t>
            </a:r>
          </a:p>
          <a:p>
            <a:pPr marL="594360" lvl="2" indent="-320040">
              <a:spcBef>
                <a:spcPts val="700"/>
              </a:spcBef>
              <a:buSzPct val="60000"/>
              <a:buFont typeface="Wingdings"/>
              <a:buChar char=""/>
            </a:pPr>
            <a:r>
              <a:rPr lang="en-US" sz="2200" dirty="0">
                <a:sym typeface="Wingdings" panose="05000000000000000000" pitchFamily="2" charset="2"/>
              </a:rPr>
              <a:t>Replace all 3 overloads with:</a:t>
            </a:r>
          </a:p>
          <a:p>
            <a:pPr marL="1051560" lvl="3" indent="0">
              <a:buNone/>
            </a:pPr>
            <a:r>
              <a:rPr lang="en-US" sz="1800" dirty="0">
                <a:solidFill>
                  <a:srgbClr val="0000FF"/>
                </a:solidFill>
                <a:latin typeface="Cascadia Mono" panose="020B0609020000020004" pitchFamily="49" charset="0"/>
              </a:rPr>
              <a:t>template</a:t>
            </a:r>
            <a:r>
              <a:rPr lang="en-US" sz="1800" dirty="0">
                <a:solidFill>
                  <a:srgbClr val="000000"/>
                </a:solidFill>
                <a:latin typeface="Cascadia Mono" panose="020B0609020000020004" pitchFamily="49" charset="0"/>
              </a:rPr>
              <a:t> &lt;</a:t>
            </a:r>
            <a:r>
              <a:rPr lang="en-US" sz="1800" dirty="0" err="1">
                <a:solidFill>
                  <a:srgbClr val="0000FF"/>
                </a:solidFill>
                <a:highlight>
                  <a:srgbClr val="FFFF00"/>
                </a:highlight>
                <a:latin typeface="Cascadia Mono" panose="020B0609020000020004" pitchFamily="49" charset="0"/>
              </a:rPr>
              <a:t>typename</a:t>
            </a:r>
            <a:r>
              <a:rPr lang="en-US" sz="1800" dirty="0">
                <a:solidFill>
                  <a:srgbClr val="000000"/>
                </a:solidFill>
                <a:highlight>
                  <a:srgbClr val="FFFF00"/>
                </a:highlight>
                <a:latin typeface="Cascadia Mono" panose="020B0609020000020004" pitchFamily="49" charset="0"/>
              </a:rPr>
              <a:t> </a:t>
            </a:r>
            <a:r>
              <a:rPr lang="en-US" sz="1800" dirty="0">
                <a:solidFill>
                  <a:srgbClr val="2B91AF"/>
                </a:solidFill>
                <a:highlight>
                  <a:srgbClr val="FFFF00"/>
                </a:highlight>
                <a:latin typeface="Cascadia Mono" panose="020B0609020000020004" pitchFamily="49" charset="0"/>
              </a:rPr>
              <a:t>Self</a:t>
            </a:r>
            <a:r>
              <a:rPr lang="en-US" sz="1800" dirty="0">
                <a:solidFill>
                  <a:srgbClr val="000000"/>
                </a:solidFill>
                <a:latin typeface="Cascadia Mono" panose="020B0609020000020004" pitchFamily="49" charset="0"/>
              </a:rPr>
              <a:t>&gt;</a:t>
            </a:r>
          </a:p>
          <a:p>
            <a:pPr marL="1051560" lvl="3" indent="0">
              <a:buNone/>
            </a:pPr>
            <a:r>
              <a:rPr lang="en-US" sz="1800" dirty="0">
                <a:solidFill>
                  <a:srgbClr val="0000FF"/>
                </a:solidFill>
                <a:highlight>
                  <a:srgbClr val="FFFF00"/>
                </a:highlight>
                <a:latin typeface="Cascadia Mono" panose="020B0609020000020004" pitchFamily="49" charset="0"/>
              </a:rPr>
              <a:t>auto</a:t>
            </a:r>
            <a:r>
              <a:rPr lang="en-US" sz="1800" dirty="0">
                <a:solidFill>
                  <a:srgbClr val="000000"/>
                </a:solidFill>
                <a:highlight>
                  <a:srgbClr val="FFFF00"/>
                </a:highlight>
                <a:latin typeface="Cascadia Mono" panose="020B0609020000020004" pitchFamily="49" charset="0"/>
              </a:rPr>
              <a:t>&amp;&amp;</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GetName</a:t>
            </a:r>
            <a:r>
              <a:rPr lang="en-US" sz="1800" dirty="0">
                <a:solidFill>
                  <a:srgbClr val="000000"/>
                </a:solidFill>
                <a:latin typeface="Cascadia Mono" panose="020B0609020000020004" pitchFamily="49" charset="0"/>
              </a:rPr>
              <a:t>(</a:t>
            </a:r>
            <a:r>
              <a:rPr lang="en-US" sz="1800" dirty="0">
                <a:solidFill>
                  <a:srgbClr val="0000FF"/>
                </a:solidFill>
                <a:highlight>
                  <a:srgbClr val="FFFF00"/>
                </a:highlight>
                <a:latin typeface="Cascadia Mono" panose="020B0609020000020004" pitchFamily="49" charset="0"/>
              </a:rPr>
              <a:t>this</a:t>
            </a:r>
            <a:r>
              <a:rPr lang="en-US" sz="1800" dirty="0">
                <a:solidFill>
                  <a:srgbClr val="000000"/>
                </a:solidFill>
                <a:highlight>
                  <a:srgbClr val="FFFF00"/>
                </a:highlight>
                <a:latin typeface="Cascadia Mono" panose="020B0609020000020004" pitchFamily="49" charset="0"/>
              </a:rPr>
              <a:t> Self&amp;&amp; self</a:t>
            </a:r>
            <a:r>
              <a:rPr lang="en-US" sz="1800" dirty="0">
                <a:solidFill>
                  <a:srgbClr val="000000"/>
                </a:solidFill>
                <a:latin typeface="Cascadia Mono" panose="020B0609020000020004" pitchFamily="49" charset="0"/>
              </a:rPr>
              <a:t>) {</a:t>
            </a:r>
          </a:p>
          <a:p>
            <a:pPr marL="1051560" lvl="3" indent="0">
              <a:buNone/>
            </a:pPr>
            <a:r>
              <a:rPr lang="en-US" sz="1800" dirty="0">
                <a:solidFill>
                  <a:srgbClr val="0000FF"/>
                </a:solidFill>
                <a:latin typeface="Cascadia Mono" panose="020B0609020000020004" pitchFamily="49" charset="0"/>
              </a:rPr>
              <a:t>   return</a:t>
            </a:r>
            <a:r>
              <a:rPr lang="en-US" sz="1800" dirty="0">
                <a:solidFill>
                  <a:srgbClr val="000000"/>
                </a:solidFill>
                <a:latin typeface="Cascadia Mono" panose="020B0609020000020004" pitchFamily="49" charset="0"/>
              </a:rPr>
              <a:t> std::forward&lt;</a:t>
            </a:r>
            <a:r>
              <a:rPr lang="en-US" sz="1800" dirty="0">
                <a:solidFill>
                  <a:srgbClr val="2B91AF"/>
                </a:solidFill>
                <a:latin typeface="Cascadia Mono" panose="020B0609020000020004" pitchFamily="49" charset="0"/>
              </a:rPr>
              <a:t>Self</a:t>
            </a:r>
            <a:r>
              <a:rPr lang="en-US" sz="1800" dirty="0">
                <a:solidFill>
                  <a:srgbClr val="000000"/>
                </a:solidFill>
                <a:latin typeface="Cascadia Mono" panose="020B0609020000020004" pitchFamily="49" charset="0"/>
              </a:rPr>
              <a:t>&gt;(self).</a:t>
            </a:r>
            <a:r>
              <a:rPr lang="en-US" sz="1800" dirty="0" err="1">
                <a:solidFill>
                  <a:srgbClr val="000000"/>
                </a:solidFill>
                <a:latin typeface="Cascadia Mono" panose="020B0609020000020004" pitchFamily="49" charset="0"/>
              </a:rPr>
              <a:t>m_name</a:t>
            </a:r>
            <a:r>
              <a:rPr lang="en-US" sz="1800" dirty="0">
                <a:solidFill>
                  <a:srgbClr val="000000"/>
                </a:solidFill>
                <a:latin typeface="Cascadia Mono" panose="020B0609020000020004" pitchFamily="49" charset="0"/>
              </a:rPr>
              <a:t>;</a:t>
            </a:r>
          </a:p>
          <a:p>
            <a:pPr marL="1051560" lvl="3" indent="0">
              <a:buNone/>
            </a:pPr>
            <a:r>
              <a:rPr lang="en-US" sz="1800" dirty="0">
                <a:solidFill>
                  <a:srgbClr val="000000"/>
                </a:solidFill>
                <a:latin typeface="Cascadia Mono" panose="020B0609020000020004" pitchFamily="49" charset="0"/>
              </a:rPr>
              <a:t>}</a:t>
            </a:r>
            <a:endParaRPr lang="en-US" sz="1800" dirty="0"/>
          </a:p>
        </p:txBody>
      </p:sp>
    </p:spTree>
    <p:extLst>
      <p:ext uri="{BB962C8B-B14F-4D97-AF65-F5344CB8AC3E}">
        <p14:creationId xmlns:p14="http://schemas.microsoft.com/office/powerpoint/2010/main" val="129251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E6E6E6"/>
                </a:solidFill>
              </a:rPr>
              <a:t>std::generator</a:t>
            </a:r>
          </a:p>
          <a:p>
            <a:pPr lvl="1">
              <a:lnSpc>
                <a:spcPct val="120000"/>
              </a:lnSpc>
              <a:spcBef>
                <a:spcPts val="0"/>
              </a:spcBef>
            </a:pPr>
            <a:r>
              <a:rPr lang="en-US" sz="1600" dirty="0" err="1">
                <a:solidFill>
                  <a:srgbClr val="E6E6E6"/>
                </a:solidFill>
              </a:rPr>
              <a:t>basic_string</a:t>
            </a:r>
            <a:r>
              <a:rPr lang="en-US" sz="1600" dirty="0">
                <a:solidFill>
                  <a:srgbClr val="E6E6E6"/>
                </a:solidFill>
              </a:rPr>
              <a:t>(_view)::contains()</a:t>
            </a:r>
          </a:p>
          <a:p>
            <a:pPr lvl="1">
              <a:lnSpc>
                <a:spcPct val="120000"/>
              </a:lnSpc>
              <a:spcBef>
                <a:spcPts val="0"/>
              </a:spcBef>
            </a:pPr>
            <a:r>
              <a:rPr lang="en-US" sz="1600" dirty="0">
                <a:solidFill>
                  <a:srgbClr val="E6E6E6"/>
                </a:solidFill>
              </a:rPr>
              <a:t>Construct string(_view) From </a:t>
            </a:r>
            <a:r>
              <a:rPr lang="en-US" sz="1600" dirty="0" err="1">
                <a:solidFill>
                  <a:srgbClr val="E6E6E6"/>
                </a:solidFill>
              </a:rPr>
              <a:t>nullptr</a:t>
            </a:r>
            <a:endParaRPr lang="en-US" sz="1600" dirty="0">
              <a:solidFill>
                <a:srgbClr val="E6E6E6"/>
              </a:solidFill>
            </a:endParaRPr>
          </a:p>
          <a:p>
            <a:pPr lvl="1">
              <a:lnSpc>
                <a:spcPct val="120000"/>
              </a:lnSpc>
              <a:spcBef>
                <a:spcPts val="0"/>
              </a:spcBef>
            </a:pPr>
            <a:r>
              <a:rPr lang="en-US" sz="1600" dirty="0" err="1">
                <a:solidFill>
                  <a:srgbClr val="E6E6E6"/>
                </a:solidFill>
              </a:rPr>
              <a:t>basic_string</a:t>
            </a:r>
            <a:r>
              <a:rPr lang="en-US" sz="1600" dirty="0">
                <a:solidFill>
                  <a:srgbClr val="E6E6E6"/>
                </a:solidFill>
              </a:rPr>
              <a:t>::</a:t>
            </a:r>
            <a:r>
              <a:rPr lang="en-US" sz="1600" dirty="0" err="1">
                <a:solidFill>
                  <a:srgbClr val="E6E6E6"/>
                </a:solidFill>
              </a:rPr>
              <a:t>resize_and_overwrite</a:t>
            </a:r>
            <a:r>
              <a:rPr lang="en-US" sz="1600" dirty="0">
                <a:solidFill>
                  <a:srgbClr val="E6E6E6"/>
                </a:solidFill>
              </a:rPr>
              <a:t>()</a:t>
            </a:r>
          </a:p>
          <a:p>
            <a:pPr lvl="1">
              <a:lnSpc>
                <a:spcPct val="120000"/>
              </a:lnSpc>
              <a:spcBef>
                <a:spcPts val="0"/>
              </a:spcBef>
            </a:pPr>
            <a:r>
              <a:rPr lang="en-US" sz="1600" dirty="0">
                <a:solidFill>
                  <a:srgbClr val="E6E6E6"/>
                </a:solidFill>
              </a:rPr>
              <a:t>Monadic Operations for std::optional</a:t>
            </a:r>
          </a:p>
          <a:p>
            <a:pPr lvl="1">
              <a:lnSpc>
                <a:spcPct val="120000"/>
              </a:lnSpc>
              <a:spcBef>
                <a:spcPts val="0"/>
              </a:spcBef>
            </a:pPr>
            <a:r>
              <a:rPr lang="en-US" sz="1600" dirty="0" err="1">
                <a:solidFill>
                  <a:srgbClr val="E6E6E6"/>
                </a:solidFill>
              </a:rPr>
              <a:t>Stacktrace</a:t>
            </a:r>
            <a:r>
              <a:rPr lang="en-US" sz="1600" dirty="0">
                <a:solidFill>
                  <a:srgbClr val="E6E6E6"/>
                </a:solidFill>
              </a:rPr>
              <a:t> Library</a:t>
            </a:r>
          </a:p>
          <a:p>
            <a:pPr lvl="1">
              <a:lnSpc>
                <a:spcPct val="120000"/>
              </a:lnSpc>
              <a:spcBef>
                <a:spcPts val="0"/>
              </a:spcBef>
            </a:pPr>
            <a:r>
              <a:rPr lang="en-US" sz="1600" dirty="0">
                <a:solidFill>
                  <a:srgbClr val="E6E6E6"/>
                </a:solidFill>
              </a:rPr>
              <a:t>Changes to Ranges Library</a:t>
            </a:r>
          </a:p>
          <a:p>
            <a:pPr lvl="1">
              <a:lnSpc>
                <a:spcPct val="120000"/>
              </a:lnSpc>
              <a:spcBef>
                <a:spcPts val="0"/>
              </a:spcBef>
            </a:pPr>
            <a:r>
              <a:rPr lang="en-US" sz="1600" dirty="0">
                <a:solidFill>
                  <a:srgbClr val="E6E6E6"/>
                </a:solidFill>
              </a:rPr>
              <a:t>Changes to Views Library</a:t>
            </a:r>
          </a:p>
          <a:p>
            <a:pPr lvl="1">
              <a:lnSpc>
                <a:spcPct val="120000"/>
              </a:lnSpc>
              <a:spcBef>
                <a:spcPts val="0"/>
              </a:spcBef>
            </a:pPr>
            <a:r>
              <a:rPr lang="en-US" sz="1600" dirty="0">
                <a:solidFill>
                  <a:srgbClr val="E6E6E6"/>
                </a:solidFill>
              </a:rPr>
              <a:t>std::expected</a:t>
            </a:r>
          </a:p>
          <a:p>
            <a:pPr lvl="1">
              <a:lnSpc>
                <a:spcPct val="120000"/>
              </a:lnSpc>
              <a:spcBef>
                <a:spcPts val="0"/>
              </a:spcBef>
            </a:pPr>
            <a:r>
              <a:rPr lang="en-US" sz="1600" dirty="0">
                <a:solidFill>
                  <a:srgbClr val="E6E6E6"/>
                </a:solidFill>
              </a:rPr>
              <a:t>std::</a:t>
            </a:r>
            <a:r>
              <a:rPr lang="en-US" sz="1600" dirty="0" err="1">
                <a:solidFill>
                  <a:srgbClr val="E6E6E6"/>
                </a:solidFill>
              </a:rPr>
              <a:t>move_only_function</a:t>
            </a:r>
            <a:r>
              <a:rPr lang="en-US" sz="1600" dirty="0">
                <a:solidFill>
                  <a:srgbClr val="E6E6E6"/>
                </a:solidFill>
              </a:rPr>
              <a:t>&lt;&gt;</a:t>
            </a:r>
          </a:p>
          <a:p>
            <a:pPr lvl="1">
              <a:lnSpc>
                <a:spcPct val="120000"/>
              </a:lnSpc>
              <a:spcBef>
                <a:spcPts val="0"/>
              </a:spcBef>
            </a:pPr>
            <a:r>
              <a:rPr lang="en-US" sz="1600" dirty="0">
                <a:solidFill>
                  <a:srgbClr val="E6E6E6"/>
                </a:solidFill>
              </a:rPr>
              <a:t>std::</a:t>
            </a:r>
            <a:r>
              <a:rPr lang="en-US" sz="1600" dirty="0" err="1">
                <a:solidFill>
                  <a:srgbClr val="E6E6E6"/>
                </a:solidFill>
              </a:rPr>
              <a:t>spanstream</a:t>
            </a:r>
            <a:endParaRPr lang="en-US" sz="1600" dirty="0">
              <a:solidFill>
                <a:srgbClr val="E6E6E6"/>
              </a:solidFill>
            </a:endParaRPr>
          </a:p>
          <a:p>
            <a:pPr lvl="1">
              <a:lnSpc>
                <a:spcPct val="120000"/>
              </a:lnSpc>
              <a:spcBef>
                <a:spcPts val="0"/>
              </a:spcBef>
            </a:pPr>
            <a:r>
              <a:rPr lang="en-US" sz="1600" dirty="0">
                <a:solidFill>
                  <a:srgbClr val="E6E6E6"/>
                </a:solidFill>
              </a:rPr>
              <a:t>std::</a:t>
            </a:r>
            <a:r>
              <a:rPr lang="en-US" sz="1600" dirty="0" err="1">
                <a:solidFill>
                  <a:srgbClr val="E6E6E6"/>
                </a:solidFill>
              </a:rPr>
              <a:t>byteswap</a:t>
            </a:r>
            <a:r>
              <a:rPr lang="en-US" sz="1600" dirty="0">
                <a:solidFill>
                  <a:srgbClr val="E6E6E6"/>
                </a:solidFill>
              </a:rPr>
              <a:t>()</a:t>
            </a:r>
          </a:p>
          <a:p>
            <a:pPr lvl="1">
              <a:lnSpc>
                <a:spcPct val="120000"/>
              </a:lnSpc>
              <a:spcBef>
                <a:spcPts val="0"/>
              </a:spcBef>
            </a:pPr>
            <a:r>
              <a:rPr lang="en-US" sz="1600" dirty="0">
                <a:solidFill>
                  <a:srgbClr val="E6E6E6"/>
                </a:solidFill>
              </a:rPr>
              <a:t>std::</a:t>
            </a:r>
            <a:r>
              <a:rPr lang="en-US" sz="1600" dirty="0" err="1">
                <a:solidFill>
                  <a:srgbClr val="E6E6E6"/>
                </a:solidFill>
              </a:rPr>
              <a:t>to_underlying</a:t>
            </a:r>
            <a:r>
              <a:rPr lang="en-US" sz="1600" dirty="0">
                <a:solidFill>
                  <a:srgbClr val="E6E6E6"/>
                </a:solidFill>
              </a:rPr>
              <a:t>()</a:t>
            </a:r>
          </a:p>
          <a:p>
            <a:pPr lvl="1">
              <a:lnSpc>
                <a:spcPct val="120000"/>
              </a:lnSpc>
              <a:spcBef>
                <a:spcPts val="0"/>
              </a:spcBef>
            </a:pPr>
            <a:r>
              <a:rPr lang="en-US" sz="1600" dirty="0">
                <a:solidFill>
                  <a:srgbClr val="FF8200"/>
                </a:solidFill>
              </a:rPr>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221017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sz="2800" dirty="0">
                <a:latin typeface="Segoe UI" panose="020B0502040204020203" pitchFamily="34" charset="0"/>
                <a:cs typeface="Segoe UI" panose="020B0502040204020203" pitchFamily="34" charset="0"/>
              </a:rPr>
              <a:t>Associative Containers Heterogeneous Erasure</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We already have heterogeneous </a:t>
            </a:r>
            <a:r>
              <a:rPr lang="en-US" dirty="0">
                <a:latin typeface="Segoe UI Semibold" panose="020B0702040204020203" pitchFamily="34" charset="0"/>
                <a:cs typeface="Segoe UI Semibold" panose="020B0702040204020203" pitchFamily="34" charset="0"/>
              </a:rPr>
              <a:t>lookup</a:t>
            </a:r>
            <a:r>
              <a:rPr lang="en-US" dirty="0"/>
              <a:t> for associative containers</a:t>
            </a:r>
          </a:p>
          <a:p>
            <a:pPr lvl="1"/>
            <a:r>
              <a:rPr lang="en-US" dirty="0"/>
              <a:t>Avoids creating temporary objects of type key during lookups</a:t>
            </a:r>
          </a:p>
          <a:p>
            <a:pPr lvl="1"/>
            <a:r>
              <a:rPr lang="en-US" dirty="0"/>
              <a:t>E.g.: lookup with C-style string for container with </a:t>
            </a:r>
            <a:r>
              <a:rPr lang="en-US" dirty="0">
                <a:latin typeface="Consolas" panose="020B0609020204030204" pitchFamily="49" charset="0"/>
              </a:rPr>
              <a:t>std::string </a:t>
            </a:r>
            <a:r>
              <a:rPr lang="en-US" dirty="0"/>
              <a:t>as key type</a:t>
            </a:r>
          </a:p>
          <a:p>
            <a:pPr marL="594360" lvl="2" indent="0">
              <a:buNone/>
            </a:pPr>
            <a:r>
              <a:rPr lang="en-US" sz="1200" dirty="0">
                <a:solidFill>
                  <a:srgbClr val="000000"/>
                </a:solidFill>
                <a:latin typeface="Cascadia Mono" panose="020B0609020000020004" pitchFamily="49" charset="0"/>
              </a:rPr>
              <a:t>	std::</a:t>
            </a:r>
            <a:r>
              <a:rPr lang="en-US" sz="1200" dirty="0">
                <a:solidFill>
                  <a:srgbClr val="2B91AF"/>
                </a:solidFill>
                <a:latin typeface="Cascadia Mono" panose="020B0609020000020004" pitchFamily="49" charset="0"/>
              </a:rPr>
              <a:t>set</a:t>
            </a:r>
            <a:r>
              <a:rPr lang="en-US" sz="1200" dirty="0">
                <a:solidFill>
                  <a:srgbClr val="000000"/>
                </a:solidFill>
                <a:latin typeface="Cascadia Mono" panose="020B0609020000020004" pitchFamily="49" charset="0"/>
              </a:rPr>
              <a:t>&lt;std::</a:t>
            </a:r>
            <a:r>
              <a:rPr lang="en-US" sz="1200" dirty="0">
                <a:solidFill>
                  <a:srgbClr val="2B91AF"/>
                </a:solidFill>
                <a:latin typeface="Cascadia Mono" panose="020B0609020000020004" pitchFamily="49" charset="0"/>
              </a:rPr>
              <a:t>string</a:t>
            </a:r>
            <a:r>
              <a:rPr lang="en-US" sz="1200" dirty="0">
                <a:solidFill>
                  <a:srgbClr val="000000"/>
                </a:solidFill>
                <a:latin typeface="Cascadia Mono" panose="020B0609020000020004" pitchFamily="49" charset="0"/>
              </a:rPr>
              <a:t>&gt; s;</a:t>
            </a:r>
          </a:p>
          <a:p>
            <a:pPr marL="594360" lvl="2" indent="0">
              <a:buNone/>
            </a:pP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a:t>
            </a:r>
          </a:p>
          <a:p>
            <a:pPr marL="594360" lvl="2" indent="0">
              <a:buNone/>
            </a:pPr>
            <a:r>
              <a:rPr lang="en-US" sz="1200" dirty="0">
                <a:solidFill>
                  <a:srgbClr val="0000FF"/>
                </a:solidFill>
                <a:latin typeface="Cascadia Mono" panose="020B0609020000020004" pitchFamily="49" charset="0"/>
              </a:rPr>
              <a:t>	auto</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iter</a:t>
            </a:r>
            <a:r>
              <a:rPr lang="en-US" sz="1200" dirty="0">
                <a:solidFill>
                  <a:srgbClr val="000000"/>
                </a:solidFill>
                <a:latin typeface="Cascadia Mono" panose="020B0609020000020004" pitchFamily="49" charset="0"/>
              </a:rPr>
              <a:t> = </a:t>
            </a:r>
            <a:r>
              <a:rPr lang="en-US" sz="1200" dirty="0" err="1">
                <a:solidFill>
                  <a:srgbClr val="000000"/>
                </a:solidFill>
                <a:latin typeface="Cascadia Mono" panose="020B0609020000020004" pitchFamily="49" charset="0"/>
              </a:rPr>
              <a:t>s.find</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"Hello"</a:t>
            </a:r>
            <a:r>
              <a:rPr lang="en-US" sz="1200" dirty="0">
                <a:solidFill>
                  <a:srgbClr val="000000"/>
                </a:solidFill>
                <a:latin typeface="Cascadia Mono" panose="020B0609020000020004" pitchFamily="49" charset="0"/>
              </a:rPr>
              <a:t>);</a:t>
            </a:r>
            <a:endParaRPr lang="en-US" dirty="0"/>
          </a:p>
          <a:p>
            <a:r>
              <a:rPr lang="en-US" dirty="0"/>
              <a:t>C++23 adds heterogeneous </a:t>
            </a:r>
            <a:r>
              <a:rPr lang="en-US" dirty="0">
                <a:latin typeface="Consolas" panose="020B0609020204030204" pitchFamily="49" charset="0"/>
              </a:rPr>
              <a:t>erase()</a:t>
            </a:r>
            <a:r>
              <a:rPr lang="en-US" dirty="0"/>
              <a:t> and </a:t>
            </a:r>
            <a:r>
              <a:rPr lang="en-US" dirty="0">
                <a:latin typeface="Consolas" panose="020B0609020204030204" pitchFamily="49" charset="0"/>
              </a:rPr>
              <a:t>extract()</a:t>
            </a:r>
            <a:endParaRPr lang="en-US" dirty="0"/>
          </a:p>
          <a:p>
            <a:pPr lvl="1"/>
            <a:endParaRPr lang="en-US" dirty="0"/>
          </a:p>
        </p:txBody>
      </p:sp>
    </p:spTree>
    <p:extLst>
      <p:ext uri="{BB962C8B-B14F-4D97-AF65-F5344CB8AC3E}">
        <p14:creationId xmlns:p14="http://schemas.microsoft.com/office/powerpoint/2010/main" val="36422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7227048-39BE-40B8-97A6-37E6ADBE8EA8}"/>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9C493736-AFBC-47F8-BC33-4CA87D9A5A42}"/>
              </a:ext>
            </a:extLst>
          </p:cNvPr>
          <p:cNvSpPr>
            <a:spLocks noGrp="1"/>
          </p:cNvSpPr>
          <p:nvPr>
            <p:ph type="title"/>
          </p:nvPr>
        </p:nvSpPr>
        <p:spPr/>
        <p:txBody>
          <a:bodyPr/>
          <a:lstStyle/>
          <a:p>
            <a:r>
              <a:rPr lang="en-US" dirty="0"/>
              <a:t>Removed Features</a:t>
            </a:r>
          </a:p>
        </p:txBody>
      </p:sp>
    </p:spTree>
    <p:extLst>
      <p:ext uri="{BB962C8B-B14F-4D97-AF65-F5344CB8AC3E}">
        <p14:creationId xmlns:p14="http://schemas.microsoft.com/office/powerpoint/2010/main" val="30002098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E6E6E6"/>
                </a:solidFill>
              </a:rPr>
              <a:t>std::generator</a:t>
            </a:r>
          </a:p>
          <a:p>
            <a:pPr lvl="1">
              <a:lnSpc>
                <a:spcPct val="120000"/>
              </a:lnSpc>
              <a:spcBef>
                <a:spcPts val="0"/>
              </a:spcBef>
            </a:pPr>
            <a:r>
              <a:rPr lang="en-US" sz="1600" dirty="0" err="1">
                <a:solidFill>
                  <a:srgbClr val="E6E6E6"/>
                </a:solidFill>
              </a:rPr>
              <a:t>basic_string</a:t>
            </a:r>
            <a:r>
              <a:rPr lang="en-US" sz="1600" dirty="0">
                <a:solidFill>
                  <a:srgbClr val="E6E6E6"/>
                </a:solidFill>
              </a:rPr>
              <a:t>(_view)::contains()</a:t>
            </a:r>
          </a:p>
          <a:p>
            <a:pPr lvl="1">
              <a:lnSpc>
                <a:spcPct val="120000"/>
              </a:lnSpc>
              <a:spcBef>
                <a:spcPts val="0"/>
              </a:spcBef>
            </a:pPr>
            <a:r>
              <a:rPr lang="en-US" sz="1600" dirty="0">
                <a:solidFill>
                  <a:srgbClr val="E6E6E6"/>
                </a:solidFill>
              </a:rPr>
              <a:t>Construct string(_view) From </a:t>
            </a:r>
            <a:r>
              <a:rPr lang="en-US" sz="1600" dirty="0" err="1">
                <a:solidFill>
                  <a:srgbClr val="E6E6E6"/>
                </a:solidFill>
              </a:rPr>
              <a:t>nullptr</a:t>
            </a:r>
            <a:endParaRPr lang="en-US" sz="1600" dirty="0">
              <a:solidFill>
                <a:srgbClr val="E6E6E6"/>
              </a:solidFill>
            </a:endParaRPr>
          </a:p>
          <a:p>
            <a:pPr lvl="1">
              <a:lnSpc>
                <a:spcPct val="120000"/>
              </a:lnSpc>
              <a:spcBef>
                <a:spcPts val="0"/>
              </a:spcBef>
            </a:pPr>
            <a:r>
              <a:rPr lang="en-US" sz="1600" dirty="0" err="1">
                <a:solidFill>
                  <a:srgbClr val="E6E6E6"/>
                </a:solidFill>
              </a:rPr>
              <a:t>basic_string</a:t>
            </a:r>
            <a:r>
              <a:rPr lang="en-US" sz="1600" dirty="0">
                <a:solidFill>
                  <a:srgbClr val="E6E6E6"/>
                </a:solidFill>
              </a:rPr>
              <a:t>::</a:t>
            </a:r>
            <a:r>
              <a:rPr lang="en-US" sz="1600" dirty="0" err="1">
                <a:solidFill>
                  <a:srgbClr val="E6E6E6"/>
                </a:solidFill>
              </a:rPr>
              <a:t>resize_and_overwrite</a:t>
            </a:r>
            <a:r>
              <a:rPr lang="en-US" sz="1600" dirty="0">
                <a:solidFill>
                  <a:srgbClr val="E6E6E6"/>
                </a:solidFill>
              </a:rPr>
              <a:t>()</a:t>
            </a:r>
          </a:p>
          <a:p>
            <a:pPr lvl="1">
              <a:lnSpc>
                <a:spcPct val="120000"/>
              </a:lnSpc>
              <a:spcBef>
                <a:spcPts val="0"/>
              </a:spcBef>
            </a:pPr>
            <a:r>
              <a:rPr lang="en-US" sz="1600" dirty="0">
                <a:solidFill>
                  <a:srgbClr val="E6E6E6"/>
                </a:solidFill>
              </a:rPr>
              <a:t>Monadic Operations for std::optional</a:t>
            </a:r>
          </a:p>
          <a:p>
            <a:pPr lvl="1">
              <a:lnSpc>
                <a:spcPct val="120000"/>
              </a:lnSpc>
              <a:spcBef>
                <a:spcPts val="0"/>
              </a:spcBef>
            </a:pPr>
            <a:r>
              <a:rPr lang="en-US" sz="1600" dirty="0" err="1">
                <a:solidFill>
                  <a:srgbClr val="E6E6E6"/>
                </a:solidFill>
              </a:rPr>
              <a:t>Stacktrace</a:t>
            </a:r>
            <a:r>
              <a:rPr lang="en-US" sz="1600" dirty="0">
                <a:solidFill>
                  <a:srgbClr val="E6E6E6"/>
                </a:solidFill>
              </a:rPr>
              <a:t> Library</a:t>
            </a:r>
          </a:p>
          <a:p>
            <a:pPr lvl="1">
              <a:lnSpc>
                <a:spcPct val="120000"/>
              </a:lnSpc>
              <a:spcBef>
                <a:spcPts val="0"/>
              </a:spcBef>
            </a:pPr>
            <a:r>
              <a:rPr lang="en-US" sz="1600" dirty="0">
                <a:solidFill>
                  <a:srgbClr val="E6E6E6"/>
                </a:solidFill>
              </a:rPr>
              <a:t>Changes to Ranges Library</a:t>
            </a:r>
          </a:p>
          <a:p>
            <a:pPr lvl="1">
              <a:lnSpc>
                <a:spcPct val="120000"/>
              </a:lnSpc>
              <a:spcBef>
                <a:spcPts val="0"/>
              </a:spcBef>
            </a:pPr>
            <a:r>
              <a:rPr lang="en-US" sz="1600" dirty="0">
                <a:solidFill>
                  <a:srgbClr val="E6E6E6"/>
                </a:solidFill>
              </a:rPr>
              <a:t>Changes to Views Library</a:t>
            </a:r>
          </a:p>
          <a:p>
            <a:pPr lvl="1">
              <a:lnSpc>
                <a:spcPct val="120000"/>
              </a:lnSpc>
              <a:spcBef>
                <a:spcPts val="0"/>
              </a:spcBef>
            </a:pPr>
            <a:r>
              <a:rPr lang="en-US" sz="1600" dirty="0">
                <a:solidFill>
                  <a:srgbClr val="E6E6E6"/>
                </a:solidFill>
              </a:rPr>
              <a:t>std::expected</a:t>
            </a:r>
          </a:p>
          <a:p>
            <a:pPr lvl="1">
              <a:lnSpc>
                <a:spcPct val="120000"/>
              </a:lnSpc>
              <a:spcBef>
                <a:spcPts val="0"/>
              </a:spcBef>
            </a:pPr>
            <a:r>
              <a:rPr lang="en-US" sz="1600" dirty="0">
                <a:solidFill>
                  <a:srgbClr val="E6E6E6"/>
                </a:solidFill>
              </a:rPr>
              <a:t>std::</a:t>
            </a:r>
            <a:r>
              <a:rPr lang="en-US" sz="1600" dirty="0" err="1">
                <a:solidFill>
                  <a:srgbClr val="E6E6E6"/>
                </a:solidFill>
              </a:rPr>
              <a:t>move_only_function</a:t>
            </a:r>
            <a:r>
              <a:rPr lang="en-US" sz="1600" dirty="0">
                <a:solidFill>
                  <a:srgbClr val="E6E6E6"/>
                </a:solidFill>
              </a:rPr>
              <a:t>&lt;&gt;</a:t>
            </a:r>
          </a:p>
          <a:p>
            <a:pPr lvl="1">
              <a:lnSpc>
                <a:spcPct val="120000"/>
              </a:lnSpc>
              <a:spcBef>
                <a:spcPts val="0"/>
              </a:spcBef>
            </a:pPr>
            <a:r>
              <a:rPr lang="en-US" sz="1600" dirty="0">
                <a:solidFill>
                  <a:srgbClr val="E6E6E6"/>
                </a:solidFill>
              </a:rPr>
              <a:t>std::</a:t>
            </a:r>
            <a:r>
              <a:rPr lang="en-US" sz="1600" dirty="0" err="1">
                <a:solidFill>
                  <a:srgbClr val="E6E6E6"/>
                </a:solidFill>
              </a:rPr>
              <a:t>spanstream</a:t>
            </a:r>
            <a:endParaRPr lang="en-US" sz="1600" dirty="0">
              <a:solidFill>
                <a:srgbClr val="E6E6E6"/>
              </a:solidFill>
            </a:endParaRPr>
          </a:p>
          <a:p>
            <a:pPr lvl="1">
              <a:lnSpc>
                <a:spcPct val="120000"/>
              </a:lnSpc>
              <a:spcBef>
                <a:spcPts val="0"/>
              </a:spcBef>
            </a:pPr>
            <a:r>
              <a:rPr lang="en-US" sz="1600" dirty="0">
                <a:solidFill>
                  <a:srgbClr val="E6E6E6"/>
                </a:solidFill>
              </a:rPr>
              <a:t>std::</a:t>
            </a:r>
            <a:r>
              <a:rPr lang="en-US" sz="1600" dirty="0" err="1">
                <a:solidFill>
                  <a:srgbClr val="E6E6E6"/>
                </a:solidFill>
              </a:rPr>
              <a:t>byteswap</a:t>
            </a:r>
            <a:r>
              <a:rPr lang="en-US" sz="1600" dirty="0">
                <a:solidFill>
                  <a:srgbClr val="E6E6E6"/>
                </a:solidFill>
              </a:rPr>
              <a:t>()</a:t>
            </a:r>
          </a:p>
          <a:p>
            <a:pPr lvl="1">
              <a:lnSpc>
                <a:spcPct val="120000"/>
              </a:lnSpc>
              <a:spcBef>
                <a:spcPts val="0"/>
              </a:spcBef>
            </a:pPr>
            <a:r>
              <a:rPr lang="en-US" sz="1600" dirty="0">
                <a:solidFill>
                  <a:srgbClr val="E6E6E6"/>
                </a:solidFill>
              </a:rPr>
              <a:t>std::</a:t>
            </a:r>
            <a:r>
              <a:rPr lang="en-US" sz="1600" dirty="0" err="1">
                <a:solidFill>
                  <a:srgbClr val="E6E6E6"/>
                </a:solidFill>
              </a:rPr>
              <a:t>to_underlying</a:t>
            </a:r>
            <a:r>
              <a:rPr lang="en-US" sz="1600" dirty="0">
                <a:solidFill>
                  <a:srgbClr val="E6E6E6"/>
                </a:solidFill>
              </a:rPr>
              <a:t>()</a:t>
            </a:r>
          </a:p>
          <a:p>
            <a:pPr lvl="1">
              <a:lnSpc>
                <a:spcPct val="120000"/>
              </a:lnSpc>
              <a:spcBef>
                <a:spcPts val="0"/>
              </a:spcBef>
            </a:pPr>
            <a:r>
              <a:rPr lang="en-US" sz="1600" dirty="0">
                <a:solidFill>
                  <a:srgbClr val="E6E6E6"/>
                </a:solidFill>
              </a:rPr>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solidFill>
                  <a:srgbClr val="FF8200"/>
                </a:solidFill>
              </a:rPr>
              <a:t>Garbage Collection Support</a:t>
            </a:r>
          </a:p>
        </p:txBody>
      </p:sp>
    </p:spTree>
    <p:extLst>
      <p:ext uri="{BB962C8B-B14F-4D97-AF65-F5344CB8AC3E}">
        <p14:creationId xmlns:p14="http://schemas.microsoft.com/office/powerpoint/2010/main" val="282881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Garbage Collection Support</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C++ had some support for garbage collection libraries with API:</a:t>
            </a:r>
          </a:p>
          <a:p>
            <a:pPr lvl="1"/>
            <a:r>
              <a:rPr lang="en-US" dirty="0" err="1">
                <a:latin typeface="Consolas" panose="020B0609020204030204" pitchFamily="49" charset="0"/>
              </a:rPr>
              <a:t>declare_reachable</a:t>
            </a:r>
            <a:r>
              <a:rPr lang="en-US" dirty="0">
                <a:latin typeface="Consolas" panose="020B0609020204030204" pitchFamily="49" charset="0"/>
              </a:rPr>
              <a:t>()</a:t>
            </a:r>
          </a:p>
          <a:p>
            <a:pPr lvl="1"/>
            <a:r>
              <a:rPr lang="en-US" dirty="0" err="1">
                <a:latin typeface="Consolas" panose="020B0609020204030204" pitchFamily="49" charset="0"/>
              </a:rPr>
              <a:t>undeclare_reachable</a:t>
            </a:r>
            <a:r>
              <a:rPr lang="en-US" dirty="0">
                <a:latin typeface="Consolas" panose="020B0609020204030204" pitchFamily="49" charset="0"/>
              </a:rPr>
              <a:t>()</a:t>
            </a:r>
          </a:p>
          <a:p>
            <a:pPr lvl="1"/>
            <a:r>
              <a:rPr lang="en-US" dirty="0" err="1">
                <a:latin typeface="Consolas" panose="020B0609020204030204" pitchFamily="49" charset="0"/>
              </a:rPr>
              <a:t>declare_no_pointers</a:t>
            </a:r>
            <a:r>
              <a:rPr lang="en-US" dirty="0">
                <a:latin typeface="Consolas" panose="020B0609020204030204" pitchFamily="49" charset="0"/>
              </a:rPr>
              <a:t>()</a:t>
            </a:r>
          </a:p>
          <a:p>
            <a:pPr lvl="1"/>
            <a:r>
              <a:rPr lang="en-US" dirty="0" err="1">
                <a:latin typeface="Consolas" panose="020B0609020204030204" pitchFamily="49" charset="0"/>
              </a:rPr>
              <a:t>undeclare_no_pointers</a:t>
            </a:r>
            <a:r>
              <a:rPr lang="en-US" dirty="0">
                <a:latin typeface="Consolas" panose="020B0609020204030204" pitchFamily="49" charset="0"/>
              </a:rPr>
              <a:t>()</a:t>
            </a:r>
          </a:p>
          <a:p>
            <a:pPr lvl="1"/>
            <a:r>
              <a:rPr lang="en-US" dirty="0" err="1">
                <a:latin typeface="Consolas" panose="020B0609020204030204" pitchFamily="49" charset="0"/>
              </a:rPr>
              <a:t>get_pointer_safety</a:t>
            </a:r>
            <a:r>
              <a:rPr lang="en-US" dirty="0">
                <a:latin typeface="Consolas" panose="020B0609020204030204" pitchFamily="49" charset="0"/>
              </a:rPr>
              <a:t>()</a:t>
            </a:r>
          </a:p>
          <a:p>
            <a:pPr lvl="1"/>
            <a:r>
              <a:rPr lang="en-US" dirty="0" err="1">
                <a:latin typeface="Consolas" panose="020B0609020204030204" pitchFamily="49" charset="0"/>
              </a:rPr>
              <a:t>enum</a:t>
            </a:r>
            <a:r>
              <a:rPr lang="en-US" dirty="0">
                <a:latin typeface="Consolas" panose="020B0609020204030204" pitchFamily="49" charset="0"/>
              </a:rPr>
              <a:t> </a:t>
            </a:r>
            <a:r>
              <a:rPr lang="en-US" dirty="0" err="1">
                <a:latin typeface="Consolas" panose="020B0609020204030204" pitchFamily="49" charset="0"/>
              </a:rPr>
              <a:t>pointer_safety</a:t>
            </a:r>
            <a:endParaRPr lang="en-US" dirty="0">
              <a:latin typeface="Consolas" panose="020B0609020204030204" pitchFamily="49" charset="0"/>
            </a:endParaRPr>
          </a:p>
          <a:p>
            <a:r>
              <a:rPr lang="en-US" dirty="0"/>
              <a:t>Available since C++11</a:t>
            </a:r>
          </a:p>
          <a:p>
            <a:r>
              <a:rPr lang="en-US" dirty="0"/>
              <a:t>Not aware of any use of this API</a:t>
            </a:r>
          </a:p>
          <a:p>
            <a:r>
              <a:rPr lang="en-US" dirty="0"/>
              <a:t>Removed from C++23</a:t>
            </a:r>
          </a:p>
        </p:txBody>
      </p:sp>
    </p:spTree>
    <p:extLst>
      <p:ext uri="{BB962C8B-B14F-4D97-AF65-F5344CB8AC3E}">
        <p14:creationId xmlns:p14="http://schemas.microsoft.com/office/powerpoint/2010/main" val="325538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E6E6E6"/>
                </a:solidFill>
              </a:rPr>
              <a:t>std::generator</a:t>
            </a:r>
          </a:p>
          <a:p>
            <a:pPr lvl="1">
              <a:lnSpc>
                <a:spcPct val="120000"/>
              </a:lnSpc>
              <a:spcBef>
                <a:spcPts val="0"/>
              </a:spcBef>
            </a:pPr>
            <a:r>
              <a:rPr lang="en-US" sz="1600" dirty="0" err="1">
                <a:solidFill>
                  <a:srgbClr val="E6E6E6"/>
                </a:solidFill>
              </a:rPr>
              <a:t>basic_string</a:t>
            </a:r>
            <a:r>
              <a:rPr lang="en-US" sz="1600" dirty="0">
                <a:solidFill>
                  <a:srgbClr val="E6E6E6"/>
                </a:solidFill>
              </a:rPr>
              <a:t>(_view)::contains()</a:t>
            </a:r>
          </a:p>
          <a:p>
            <a:pPr lvl="1">
              <a:lnSpc>
                <a:spcPct val="120000"/>
              </a:lnSpc>
              <a:spcBef>
                <a:spcPts val="0"/>
              </a:spcBef>
            </a:pPr>
            <a:r>
              <a:rPr lang="en-US" sz="1600" dirty="0">
                <a:solidFill>
                  <a:srgbClr val="E6E6E6"/>
                </a:solidFill>
              </a:rPr>
              <a:t>Construct string(_view) From </a:t>
            </a:r>
            <a:r>
              <a:rPr lang="en-US" sz="1600" dirty="0" err="1">
                <a:solidFill>
                  <a:srgbClr val="E6E6E6"/>
                </a:solidFill>
              </a:rPr>
              <a:t>nullptr</a:t>
            </a:r>
            <a:endParaRPr lang="en-US" sz="1600" dirty="0">
              <a:solidFill>
                <a:srgbClr val="E6E6E6"/>
              </a:solidFill>
            </a:endParaRPr>
          </a:p>
          <a:p>
            <a:pPr lvl="1">
              <a:lnSpc>
                <a:spcPct val="120000"/>
              </a:lnSpc>
              <a:spcBef>
                <a:spcPts val="0"/>
              </a:spcBef>
            </a:pPr>
            <a:r>
              <a:rPr lang="en-US" sz="1600" dirty="0" err="1">
                <a:solidFill>
                  <a:srgbClr val="E6E6E6"/>
                </a:solidFill>
              </a:rPr>
              <a:t>basic_string</a:t>
            </a:r>
            <a:r>
              <a:rPr lang="en-US" sz="1600" dirty="0">
                <a:solidFill>
                  <a:srgbClr val="E6E6E6"/>
                </a:solidFill>
              </a:rPr>
              <a:t>::</a:t>
            </a:r>
            <a:r>
              <a:rPr lang="en-US" sz="1600" dirty="0" err="1">
                <a:solidFill>
                  <a:srgbClr val="E6E6E6"/>
                </a:solidFill>
              </a:rPr>
              <a:t>resize_and_overwrite</a:t>
            </a:r>
            <a:r>
              <a:rPr lang="en-US" sz="1600" dirty="0">
                <a:solidFill>
                  <a:srgbClr val="E6E6E6"/>
                </a:solidFill>
              </a:rPr>
              <a:t>()</a:t>
            </a:r>
          </a:p>
          <a:p>
            <a:pPr lvl="1">
              <a:lnSpc>
                <a:spcPct val="120000"/>
              </a:lnSpc>
              <a:spcBef>
                <a:spcPts val="0"/>
              </a:spcBef>
            </a:pPr>
            <a:r>
              <a:rPr lang="en-US" sz="1600" dirty="0">
                <a:solidFill>
                  <a:srgbClr val="E6E6E6"/>
                </a:solidFill>
              </a:rPr>
              <a:t>Monadic Operations for std::optional</a:t>
            </a:r>
          </a:p>
          <a:p>
            <a:pPr lvl="1">
              <a:lnSpc>
                <a:spcPct val="120000"/>
              </a:lnSpc>
              <a:spcBef>
                <a:spcPts val="0"/>
              </a:spcBef>
            </a:pPr>
            <a:r>
              <a:rPr lang="en-US" sz="1600" dirty="0" err="1">
                <a:solidFill>
                  <a:srgbClr val="E6E6E6"/>
                </a:solidFill>
              </a:rPr>
              <a:t>Stacktrace</a:t>
            </a:r>
            <a:r>
              <a:rPr lang="en-US" sz="1600" dirty="0">
                <a:solidFill>
                  <a:srgbClr val="E6E6E6"/>
                </a:solidFill>
              </a:rPr>
              <a:t> Library</a:t>
            </a:r>
          </a:p>
          <a:p>
            <a:pPr lvl="1">
              <a:lnSpc>
                <a:spcPct val="120000"/>
              </a:lnSpc>
              <a:spcBef>
                <a:spcPts val="0"/>
              </a:spcBef>
            </a:pPr>
            <a:r>
              <a:rPr lang="en-US" sz="1600" dirty="0">
                <a:solidFill>
                  <a:srgbClr val="E6E6E6"/>
                </a:solidFill>
              </a:rPr>
              <a:t>Changes to Ranges Library</a:t>
            </a:r>
          </a:p>
          <a:p>
            <a:pPr lvl="1">
              <a:lnSpc>
                <a:spcPct val="120000"/>
              </a:lnSpc>
              <a:spcBef>
                <a:spcPts val="0"/>
              </a:spcBef>
            </a:pPr>
            <a:r>
              <a:rPr lang="en-US" sz="1600" dirty="0">
                <a:solidFill>
                  <a:srgbClr val="E6E6E6"/>
                </a:solidFill>
              </a:rPr>
              <a:t>Changes to Views Library</a:t>
            </a:r>
          </a:p>
          <a:p>
            <a:pPr lvl="1">
              <a:lnSpc>
                <a:spcPct val="120000"/>
              </a:lnSpc>
              <a:spcBef>
                <a:spcPts val="0"/>
              </a:spcBef>
            </a:pPr>
            <a:r>
              <a:rPr lang="en-US" sz="1600" dirty="0">
                <a:solidFill>
                  <a:srgbClr val="E6E6E6"/>
                </a:solidFill>
              </a:rPr>
              <a:t>std::expected</a:t>
            </a:r>
          </a:p>
          <a:p>
            <a:pPr lvl="1">
              <a:lnSpc>
                <a:spcPct val="120000"/>
              </a:lnSpc>
              <a:spcBef>
                <a:spcPts val="0"/>
              </a:spcBef>
            </a:pPr>
            <a:r>
              <a:rPr lang="en-US" sz="1600" dirty="0">
                <a:solidFill>
                  <a:srgbClr val="E6E6E6"/>
                </a:solidFill>
              </a:rPr>
              <a:t>std::</a:t>
            </a:r>
            <a:r>
              <a:rPr lang="en-US" sz="1600" dirty="0" err="1">
                <a:solidFill>
                  <a:srgbClr val="E6E6E6"/>
                </a:solidFill>
              </a:rPr>
              <a:t>move_only_function</a:t>
            </a:r>
            <a:r>
              <a:rPr lang="en-US" sz="1600" dirty="0">
                <a:solidFill>
                  <a:srgbClr val="E6E6E6"/>
                </a:solidFill>
              </a:rPr>
              <a:t>&lt;&gt;</a:t>
            </a:r>
          </a:p>
          <a:p>
            <a:pPr lvl="1">
              <a:lnSpc>
                <a:spcPct val="120000"/>
              </a:lnSpc>
              <a:spcBef>
                <a:spcPts val="0"/>
              </a:spcBef>
            </a:pPr>
            <a:r>
              <a:rPr lang="en-US" sz="1600" dirty="0">
                <a:solidFill>
                  <a:srgbClr val="E6E6E6"/>
                </a:solidFill>
              </a:rPr>
              <a:t>std::</a:t>
            </a:r>
            <a:r>
              <a:rPr lang="en-US" sz="1600" dirty="0" err="1">
                <a:solidFill>
                  <a:srgbClr val="E6E6E6"/>
                </a:solidFill>
              </a:rPr>
              <a:t>spanstream</a:t>
            </a:r>
            <a:endParaRPr lang="en-US" sz="1600" dirty="0">
              <a:solidFill>
                <a:srgbClr val="E6E6E6"/>
              </a:solidFill>
            </a:endParaRPr>
          </a:p>
          <a:p>
            <a:pPr lvl="1">
              <a:lnSpc>
                <a:spcPct val="120000"/>
              </a:lnSpc>
              <a:spcBef>
                <a:spcPts val="0"/>
              </a:spcBef>
            </a:pPr>
            <a:r>
              <a:rPr lang="en-US" sz="1600" dirty="0">
                <a:solidFill>
                  <a:srgbClr val="E6E6E6"/>
                </a:solidFill>
              </a:rPr>
              <a:t>std::</a:t>
            </a:r>
            <a:r>
              <a:rPr lang="en-US" sz="1600" dirty="0" err="1">
                <a:solidFill>
                  <a:srgbClr val="E6E6E6"/>
                </a:solidFill>
              </a:rPr>
              <a:t>byteswap</a:t>
            </a:r>
            <a:r>
              <a:rPr lang="en-US" sz="1600" dirty="0">
                <a:solidFill>
                  <a:srgbClr val="E6E6E6"/>
                </a:solidFill>
              </a:rPr>
              <a:t>()</a:t>
            </a:r>
          </a:p>
          <a:p>
            <a:pPr lvl="1">
              <a:lnSpc>
                <a:spcPct val="120000"/>
              </a:lnSpc>
              <a:spcBef>
                <a:spcPts val="0"/>
              </a:spcBef>
            </a:pPr>
            <a:r>
              <a:rPr lang="en-US" sz="1600" dirty="0">
                <a:solidFill>
                  <a:srgbClr val="E6E6E6"/>
                </a:solidFill>
              </a:rPr>
              <a:t>std::</a:t>
            </a:r>
            <a:r>
              <a:rPr lang="en-US" sz="1600" dirty="0" err="1">
                <a:solidFill>
                  <a:srgbClr val="E6E6E6"/>
                </a:solidFill>
              </a:rPr>
              <a:t>to_underlying</a:t>
            </a:r>
            <a:r>
              <a:rPr lang="en-US" sz="1600" dirty="0">
                <a:solidFill>
                  <a:srgbClr val="E6E6E6"/>
                </a:solidFill>
              </a:rPr>
              <a:t>()</a:t>
            </a:r>
          </a:p>
          <a:p>
            <a:pPr lvl="1">
              <a:lnSpc>
                <a:spcPct val="120000"/>
              </a:lnSpc>
              <a:spcBef>
                <a:spcPts val="0"/>
              </a:spcBef>
            </a:pPr>
            <a:r>
              <a:rPr lang="en-US" sz="1600" dirty="0">
                <a:solidFill>
                  <a:srgbClr val="E6E6E6"/>
                </a:solidFill>
              </a:rPr>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solidFill>
                  <a:srgbClr val="E6E6E6"/>
                </a:solidFill>
              </a:rPr>
              <a:t>Garbage Collection Support</a:t>
            </a:r>
          </a:p>
        </p:txBody>
      </p:sp>
    </p:spTree>
    <p:extLst>
      <p:ext uri="{BB962C8B-B14F-4D97-AF65-F5344CB8AC3E}">
        <p14:creationId xmlns:p14="http://schemas.microsoft.com/office/powerpoint/2010/main" val="334384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Questions</a:t>
            </a:r>
          </a:p>
        </p:txBody>
      </p:sp>
      <p:sp>
        <p:nvSpPr>
          <p:cNvPr id="6" name="Content Placeholder 5"/>
          <p:cNvSpPr>
            <a:spLocks noGrp="1"/>
          </p:cNvSpPr>
          <p:nvPr>
            <p:ph sz="quarter" idx="13"/>
          </p:nvPr>
        </p:nvSpPr>
        <p:spPr>
          <a:xfrm>
            <a:off x="76200" y="971550"/>
            <a:ext cx="8991600" cy="3124200"/>
          </a:xfrm>
          <a:effectLst>
            <a:outerShdw blurRad="114300" dist="165100" dir="2700000" algn="tl" rotWithShape="0">
              <a:prstClr val="black">
                <a:alpha val="40000"/>
              </a:prstClr>
            </a:outerShdw>
          </a:effectLst>
        </p:spPr>
        <p:txBody>
          <a:bodyPr anchor="ctr">
            <a:normAutofit/>
          </a:bodyPr>
          <a:lstStyle/>
          <a:p>
            <a:pPr marL="0" indent="0" algn="ctr">
              <a:buNone/>
            </a:pPr>
            <a:r>
              <a:rPr lang="en-US" sz="16600" b="1" dirty="0">
                <a:latin typeface="Segoe UI Semibold" pitchFamily="34" charset="0"/>
              </a:rPr>
              <a:t>?</a:t>
            </a:r>
          </a:p>
        </p:txBody>
      </p:sp>
    </p:spTree>
    <p:extLst>
      <p:ext uri="{BB962C8B-B14F-4D97-AF65-F5344CB8AC3E}">
        <p14:creationId xmlns:p14="http://schemas.microsoft.com/office/powerpoint/2010/main" val="106451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Explicit Object Parameters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Allows for recursive lambda expressions</a:t>
            </a:r>
          </a:p>
          <a:p>
            <a:r>
              <a:rPr lang="en-US" dirty="0">
                <a:latin typeface="Consolas" panose="020B0609020204030204" pitchFamily="49" charset="0"/>
              </a:rPr>
              <a:t>this</a:t>
            </a:r>
            <a:r>
              <a:rPr lang="en-US" dirty="0"/>
              <a:t> in a lambda accesses the object that contains the lambda, not the lambda instance itself!</a:t>
            </a:r>
          </a:p>
          <a:p>
            <a:r>
              <a:rPr lang="en-US" dirty="0"/>
              <a:t>With deducing </a:t>
            </a:r>
            <a:r>
              <a:rPr lang="en-US" dirty="0">
                <a:latin typeface="Consolas" panose="020B0609020204030204" pitchFamily="49" charset="0"/>
              </a:rPr>
              <a:t>this</a:t>
            </a:r>
            <a:r>
              <a:rPr lang="en-US" dirty="0"/>
              <a:t>:</a:t>
            </a:r>
          </a:p>
          <a:p>
            <a:pPr marL="320040" lvl="1" indent="0">
              <a:buNone/>
            </a:pP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fibonacci</a:t>
            </a:r>
            <a:r>
              <a:rPr lang="en-US" sz="1400" dirty="0">
                <a:solidFill>
                  <a:srgbClr val="000000"/>
                </a:solidFill>
                <a:latin typeface="Consolas" panose="020B0609020204030204" pitchFamily="49" charset="0"/>
              </a:rPr>
              <a:t> = [](</a:t>
            </a:r>
            <a:r>
              <a:rPr lang="en-US" sz="1400" dirty="0">
                <a:solidFill>
                  <a:srgbClr val="0000FF"/>
                </a:solidFill>
                <a:highlight>
                  <a:srgbClr val="FFFF00"/>
                </a:highlight>
                <a:latin typeface="Consolas" panose="020B0609020204030204" pitchFamily="49" charset="0"/>
              </a:rPr>
              <a:t>this</a:t>
            </a:r>
            <a:r>
              <a:rPr lang="en-US" sz="1400" dirty="0">
                <a:solidFill>
                  <a:srgbClr val="000000"/>
                </a:solidFill>
                <a:highlight>
                  <a:srgbClr val="FFFF00"/>
                </a:highlight>
                <a:latin typeface="Consolas" panose="020B0609020204030204" pitchFamily="49" charset="0"/>
              </a:rPr>
              <a:t> </a:t>
            </a:r>
            <a:r>
              <a:rPr lang="en-US" sz="1400" dirty="0">
                <a:solidFill>
                  <a:srgbClr val="0000FF"/>
                </a:solidFill>
                <a:highlight>
                  <a:srgbClr val="FFFF00"/>
                </a:highlight>
                <a:latin typeface="Consolas" panose="020B0609020204030204" pitchFamily="49" charset="0"/>
              </a:rPr>
              <a:t>auto</a:t>
            </a:r>
            <a:r>
              <a:rPr lang="en-US" sz="1400" dirty="0">
                <a:solidFill>
                  <a:srgbClr val="000000"/>
                </a:solidFill>
                <a:highlight>
                  <a:srgbClr val="FFFF00"/>
                </a:highlight>
                <a:latin typeface="Consolas" panose="020B0609020204030204" pitchFamily="49" charset="0"/>
              </a:rPr>
              <a:t> self</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 {</a:t>
            </a:r>
          </a:p>
          <a:p>
            <a:pPr marL="320040" lvl="1" indent="0">
              <a:buNone/>
            </a:pPr>
            <a:r>
              <a:rPr lang="en-US" sz="1400" dirty="0">
                <a:solidFill>
                  <a:srgbClr val="0000FF"/>
                </a:solidFill>
                <a:latin typeface="Consolas" panose="020B0609020204030204" pitchFamily="49" charset="0"/>
              </a:rPr>
              <a:t>  if</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 &lt; 2)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 }</a:t>
            </a:r>
          </a:p>
          <a:p>
            <a:pPr marL="320040" lvl="1" indent="0">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a:solidFill>
                  <a:srgbClr val="000000"/>
                </a:solidFill>
                <a:highlight>
                  <a:srgbClr val="FFFF00"/>
                </a:highlight>
                <a:latin typeface="Consolas" panose="020B0609020204030204" pitchFamily="49" charset="0"/>
              </a:rPr>
              <a:t>self</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 - 1) + </a:t>
            </a:r>
            <a:r>
              <a:rPr lang="en-US" sz="1400" dirty="0">
                <a:solidFill>
                  <a:srgbClr val="000000"/>
                </a:solidFill>
                <a:highlight>
                  <a:srgbClr val="FFFF00"/>
                </a:highlight>
                <a:latin typeface="Consolas" panose="020B0609020204030204" pitchFamily="49" charset="0"/>
              </a:rPr>
              <a:t>self</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 - 2);</a:t>
            </a:r>
          </a:p>
          <a:p>
            <a:pPr marL="320040" lvl="1" indent="0">
              <a:buNone/>
            </a:pPr>
            <a:r>
              <a:rPr lang="en-US" sz="14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331773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FF8200"/>
                </a:solidFill>
              </a:rPr>
              <a:t>if </a:t>
            </a:r>
            <a:r>
              <a:rPr lang="en-US" sz="1600" dirty="0" err="1">
                <a:solidFill>
                  <a:srgbClr val="FF8200"/>
                </a:solidFill>
              </a:rPr>
              <a:t>consteval</a:t>
            </a:r>
            <a:endParaRPr lang="en-US" sz="1600" dirty="0">
              <a:solidFill>
                <a:srgbClr val="FF8200"/>
              </a:solidFill>
            </a:endParaRPr>
          </a:p>
          <a:p>
            <a:pPr lvl="1">
              <a:lnSpc>
                <a:spcPct val="120000"/>
              </a:lnSpc>
              <a:spcBef>
                <a:spcPts val="0"/>
              </a:spcBef>
            </a:pPr>
            <a:r>
              <a:rPr lang="en-US" sz="1600" dirty="0"/>
              <a:t>Multidimensional Subscript Operator</a:t>
            </a:r>
          </a:p>
          <a:p>
            <a:pPr lvl="1">
              <a:lnSpc>
                <a:spcPct val="120000"/>
              </a:lnSpc>
              <a:spcBef>
                <a:spcPts val="0"/>
              </a:spcBef>
            </a:pPr>
            <a:r>
              <a:rPr lang="en-US" sz="1600" dirty="0"/>
              <a:t>Attributes on Lambda-Expressions</a:t>
            </a:r>
          </a:p>
          <a:p>
            <a:pPr lvl="1">
              <a:lnSpc>
                <a:spcPct val="120000"/>
              </a:lnSpc>
              <a:spcBef>
                <a:spcPts val="0"/>
              </a:spcBef>
            </a:pPr>
            <a:r>
              <a:rPr lang="en-US" sz="1600" dirty="0"/>
              <a:t>Literal Suffix for </a:t>
            </a:r>
            <a:r>
              <a:rPr lang="en-US" sz="1600" dirty="0" err="1"/>
              <a:t>size_t</a:t>
            </a:r>
            <a:endParaRPr lang="en-US" sz="1600" dirty="0"/>
          </a:p>
          <a:p>
            <a:pPr lvl="1">
              <a:lnSpc>
                <a:spcPct val="120000"/>
              </a:lnSpc>
              <a:spcBef>
                <a:spcPts val="0"/>
              </a:spcBef>
            </a:pPr>
            <a:r>
              <a:rPr lang="en-US" sz="1600" dirty="0"/>
              <a:t>auto(x): decay-copy in The Language</a:t>
            </a:r>
          </a:p>
          <a:p>
            <a:pPr lvl="1">
              <a:lnSpc>
                <a:spcPct val="120000"/>
              </a:lnSpc>
              <a:spcBef>
                <a:spcPts val="0"/>
              </a:spcBef>
            </a:pPr>
            <a:r>
              <a:rPr lang="en-US" sz="1600" dirty="0"/>
              <a:t>#elifdef, #elifndef, and #warning</a:t>
            </a:r>
          </a:p>
          <a:p>
            <a:pPr lvl="1">
              <a:lnSpc>
                <a:spcPct val="120000"/>
              </a:lnSpc>
              <a:spcBef>
                <a:spcPts val="0"/>
              </a:spcBef>
            </a:pPr>
            <a:r>
              <a:rPr lang="en-US" sz="1600" dirty="0"/>
              <a:t>Marking Unreachable Code</a:t>
            </a:r>
          </a:p>
          <a:p>
            <a:pPr lvl="1">
              <a:lnSpc>
                <a:spcPct val="120000"/>
              </a:lnSpc>
              <a:spcBef>
                <a:spcPts val="0"/>
              </a:spcBef>
            </a:pPr>
            <a:r>
              <a:rPr lang="en-US" sz="1600" dirty="0"/>
              <a:t>Assumptions</a:t>
            </a:r>
          </a:p>
          <a:p>
            <a:pPr lvl="1">
              <a:lnSpc>
                <a:spcPct val="120000"/>
              </a:lnSpc>
              <a:spcBef>
                <a:spcPts val="0"/>
              </a:spcBef>
            </a:pPr>
            <a:r>
              <a:rPr lang="en-US" sz="1600" dirty="0"/>
              <a:t>Named Universal Character Escapes</a:t>
            </a:r>
          </a:p>
          <a:p>
            <a:pPr lvl="1">
              <a:lnSpc>
                <a:spcPct val="120000"/>
              </a:lnSpc>
              <a:spcBef>
                <a:spcPts val="0"/>
              </a:spcBef>
            </a:pPr>
            <a:r>
              <a:rPr lang="en-US" sz="1600" dirty="0"/>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t>String Formatting Improvements</a:t>
            </a:r>
          </a:p>
          <a:p>
            <a:pPr lvl="1">
              <a:lnSpc>
                <a:spcPct val="120000"/>
              </a:lnSpc>
              <a:spcBef>
                <a:spcPts val="0"/>
              </a:spcBef>
            </a:pPr>
            <a:r>
              <a:rPr lang="en-US" sz="1600" dirty="0"/>
              <a:t>Standard Library Modules</a:t>
            </a:r>
          </a:p>
          <a:p>
            <a:pPr lvl="1">
              <a:lnSpc>
                <a:spcPct val="120000"/>
              </a:lnSpc>
              <a:spcBef>
                <a:spcPts val="0"/>
              </a:spcBef>
            </a:pPr>
            <a:r>
              <a:rPr lang="en-US" sz="1600" dirty="0"/>
              <a:t>std::flat_(multi)map / std::flat_(multi)set</a:t>
            </a:r>
          </a:p>
          <a:p>
            <a:pPr lvl="1">
              <a:lnSpc>
                <a:spcPct val="120000"/>
              </a:lnSpc>
              <a:spcBef>
                <a:spcPts val="0"/>
              </a:spcBef>
            </a:pPr>
            <a:r>
              <a:rPr lang="en-US" sz="1600" dirty="0"/>
              <a:t>std::</a:t>
            </a:r>
            <a:r>
              <a:rPr lang="en-US" sz="1600" dirty="0" err="1"/>
              <a:t>mdspan</a:t>
            </a:r>
            <a:endParaRPr lang="en-US" sz="1600" dirty="0"/>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21693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if </a:t>
            </a:r>
            <a:r>
              <a:rPr lang="en-US" dirty="0" err="1">
                <a:latin typeface="Segoe UI" panose="020B0502040204020203" pitchFamily="34" charset="0"/>
                <a:cs typeface="Segoe UI" panose="020B0502040204020203" pitchFamily="34" charset="0"/>
              </a:rPr>
              <a:t>consteval</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Syntax:</a:t>
            </a:r>
          </a:p>
          <a:p>
            <a:pPr marL="320040" lvl="1" indent="0">
              <a:buNone/>
            </a:pPr>
            <a:r>
              <a:rPr lang="en-US" dirty="0">
                <a:solidFill>
                  <a:srgbClr val="0000FF"/>
                </a:solidFill>
                <a:latin typeface="Consolas" panose="020B0609020204030204" pitchFamily="49" charset="0"/>
              </a:rPr>
              <a:t>if </a:t>
            </a:r>
            <a:r>
              <a:rPr lang="en-US" dirty="0" err="1">
                <a:solidFill>
                  <a:srgbClr val="0000FF"/>
                </a:solidFill>
                <a:latin typeface="Consolas" panose="020B0609020204030204" pitchFamily="49" charset="0"/>
              </a:rPr>
              <a:t>consteval</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A */ </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else </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B */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lang="en-US" dirty="0"/>
          </a:p>
          <a:p>
            <a:r>
              <a:rPr lang="en-US" dirty="0"/>
              <a:t>No condition</a:t>
            </a:r>
          </a:p>
          <a:p>
            <a:r>
              <a:rPr lang="en-US" dirty="0"/>
              <a:t>Braces are mandatory</a:t>
            </a:r>
          </a:p>
          <a:p>
            <a:r>
              <a:rPr lang="en-US" dirty="0"/>
              <a:t>Effect:</a:t>
            </a:r>
          </a:p>
          <a:p>
            <a:pPr lvl="1"/>
            <a:r>
              <a:rPr lang="en-US" dirty="0"/>
              <a:t>If this statement is evaluated during constant evaluation, then A is executed, otherwise B</a:t>
            </a:r>
          </a:p>
        </p:txBody>
      </p:sp>
    </p:spTree>
    <p:extLst>
      <p:ext uri="{BB962C8B-B14F-4D97-AF65-F5344CB8AC3E}">
        <p14:creationId xmlns:p14="http://schemas.microsoft.com/office/powerpoint/2010/main" val="128482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if </a:t>
            </a:r>
            <a:r>
              <a:rPr lang="en-US" dirty="0" err="1">
                <a:latin typeface="Segoe UI" panose="020B0502040204020203" pitchFamily="34" charset="0"/>
                <a:cs typeface="Segoe UI" panose="020B0502040204020203" pitchFamily="34" charset="0"/>
              </a:rPr>
              <a:t>consteval</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Why?</a:t>
            </a:r>
          </a:p>
          <a:p>
            <a:pPr lvl="1"/>
            <a:r>
              <a:rPr lang="en-US" dirty="0"/>
              <a:t>We have </a:t>
            </a:r>
            <a:r>
              <a:rPr lang="en-US" dirty="0">
                <a:latin typeface="Consolas" panose="020B0609020204030204" pitchFamily="49" charset="0"/>
              </a:rPr>
              <a:t>std::</a:t>
            </a:r>
            <a:r>
              <a:rPr lang="en-US" dirty="0" err="1">
                <a:latin typeface="Consolas" panose="020B0609020204030204" pitchFamily="49" charset="0"/>
              </a:rPr>
              <a:t>is_constant_evaluated</a:t>
            </a:r>
            <a:r>
              <a:rPr lang="en-US" dirty="0">
                <a:latin typeface="Consolas" panose="020B0609020204030204" pitchFamily="49" charset="0"/>
              </a:rPr>
              <a:t>()</a:t>
            </a:r>
            <a:r>
              <a:rPr lang="en-US" dirty="0"/>
              <a:t>, so what’s wrong with:</a:t>
            </a:r>
          </a:p>
          <a:p>
            <a:pPr marL="320040" lvl="1" indent="0">
              <a:buNone/>
            </a:pPr>
            <a:r>
              <a:rPr lang="en-US" dirty="0">
                <a:solidFill>
                  <a:srgbClr val="0000FF"/>
                </a:solidFill>
                <a:latin typeface="Consolas" panose="020B0609020204030204" pitchFamily="49" charset="0"/>
              </a:rPr>
              <a:t>	</a:t>
            </a:r>
            <a:r>
              <a:rPr lang="en-US" sz="1600" dirty="0">
                <a:solidFill>
                  <a:srgbClr val="0000FF"/>
                </a:solidFill>
                <a:latin typeface="Consolas" panose="020B0609020204030204" pitchFamily="49" charset="0"/>
              </a:rPr>
              <a:t>if </a:t>
            </a:r>
            <a:r>
              <a:rPr lang="en-US" sz="1600" dirty="0">
                <a:solidFill>
                  <a:srgbClr val="000000"/>
                </a:solidFill>
                <a:latin typeface="Consolas" panose="020B0609020204030204" pitchFamily="49" charset="0"/>
              </a:rPr>
              <a:t>(std::</a:t>
            </a:r>
            <a:r>
              <a:rPr lang="en-US" sz="1600" dirty="0" err="1">
                <a:solidFill>
                  <a:srgbClr val="000000"/>
                </a:solidFill>
                <a:latin typeface="Consolas" panose="020B0609020204030204" pitchFamily="49" charset="0"/>
              </a:rPr>
              <a:t>is_constant_evaluated</a:t>
            </a:r>
            <a:r>
              <a:rPr lang="en-US" sz="1600" dirty="0">
                <a:solidFill>
                  <a:srgbClr val="000000"/>
                </a:solidFill>
                <a:latin typeface="Consolas" panose="020B0609020204030204" pitchFamily="49" charset="0"/>
              </a:rPr>
              <a:t>()) { </a:t>
            </a:r>
            <a:r>
              <a:rPr lang="en-US" sz="1600" dirty="0">
                <a:solidFill>
                  <a:srgbClr val="008000"/>
                </a:solidFill>
                <a:latin typeface="Consolas" panose="020B0609020204030204" pitchFamily="49" charset="0"/>
              </a:rPr>
              <a:t>/*A*/ </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 else </a:t>
            </a:r>
            <a:r>
              <a:rPr lang="en-US" sz="1600" dirty="0">
                <a:solidFill>
                  <a:srgbClr val="000000"/>
                </a:solidFill>
                <a:latin typeface="Consolas" panose="020B0609020204030204" pitchFamily="49" charset="0"/>
              </a:rPr>
              <a:t>{</a:t>
            </a:r>
            <a:r>
              <a:rPr lang="en-US" sz="1600" dirty="0">
                <a:solidFill>
                  <a:srgbClr val="008000"/>
                </a:solidFill>
                <a:latin typeface="Consolas" panose="020B0609020204030204" pitchFamily="49" charset="0"/>
              </a:rPr>
              <a:t> /*B*/ </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rPr>
              <a:t>}</a:t>
            </a:r>
            <a:endParaRPr lang="en-US" sz="1800" dirty="0"/>
          </a:p>
          <a:p>
            <a:r>
              <a:rPr lang="en-US" dirty="0"/>
              <a:t>It’s equivalent except for:</a:t>
            </a:r>
          </a:p>
          <a:p>
            <a:pPr lvl="1"/>
            <a:r>
              <a:rPr lang="en-US" dirty="0">
                <a:latin typeface="Consolas" panose="020B0609020204030204" pitchFamily="49" charset="0"/>
              </a:rPr>
              <a:t>if </a:t>
            </a:r>
            <a:r>
              <a:rPr lang="en-US" dirty="0" err="1">
                <a:latin typeface="Consolas" panose="020B0609020204030204" pitchFamily="49" charset="0"/>
              </a:rPr>
              <a:t>consteval</a:t>
            </a:r>
            <a:r>
              <a:rPr lang="en-US" dirty="0"/>
              <a:t> is part of core language, so no header needed</a:t>
            </a:r>
          </a:p>
          <a:p>
            <a:pPr lvl="1"/>
            <a:r>
              <a:rPr lang="en-US" dirty="0"/>
              <a:t>Within an </a:t>
            </a:r>
            <a:r>
              <a:rPr lang="en-US" dirty="0">
                <a:latin typeface="Consolas" panose="020B0609020204030204" pitchFamily="49" charset="0"/>
              </a:rPr>
              <a:t>if </a:t>
            </a:r>
            <a:r>
              <a:rPr lang="en-US" dirty="0" err="1">
                <a:latin typeface="Consolas" panose="020B0609020204030204" pitchFamily="49" charset="0"/>
              </a:rPr>
              <a:t>consteval</a:t>
            </a:r>
            <a:r>
              <a:rPr lang="en-US" dirty="0">
                <a:latin typeface="Consolas" panose="020B0609020204030204" pitchFamily="49" charset="0"/>
              </a:rPr>
              <a:t> </a:t>
            </a:r>
            <a:r>
              <a:rPr lang="en-US" dirty="0"/>
              <a:t>block you can call immediate (</a:t>
            </a:r>
            <a:r>
              <a:rPr lang="en-US" dirty="0" err="1">
                <a:latin typeface="Consolas" panose="020B0609020204030204" pitchFamily="49" charset="0"/>
              </a:rPr>
              <a:t>consteval</a:t>
            </a:r>
            <a:r>
              <a:rPr lang="en-US" dirty="0"/>
              <a:t>) functions, which you cannot do in </a:t>
            </a:r>
            <a:r>
              <a:rPr lang="en-US" dirty="0">
                <a:solidFill>
                  <a:srgbClr val="008000"/>
                </a:solidFill>
                <a:latin typeface="Consolas" panose="020B0609020204030204" pitchFamily="49" charset="0"/>
              </a:rPr>
              <a:t>/*A*/</a:t>
            </a:r>
            <a:r>
              <a:rPr lang="en-US" dirty="0"/>
              <a:t> above</a:t>
            </a:r>
          </a:p>
          <a:p>
            <a:pPr lvl="1"/>
            <a:r>
              <a:rPr lang="en-US" dirty="0">
                <a:latin typeface="Consolas" panose="020B0609020204030204" pitchFamily="49" charset="0"/>
              </a:rPr>
              <a:t>if </a:t>
            </a:r>
            <a:r>
              <a:rPr lang="en-US" dirty="0" err="1">
                <a:latin typeface="Consolas" panose="020B0609020204030204" pitchFamily="49" charset="0"/>
              </a:rPr>
              <a:t>consteval</a:t>
            </a:r>
            <a:r>
              <a:rPr lang="en-US" dirty="0"/>
              <a:t> cannot be used wrong</a:t>
            </a:r>
            <a:br>
              <a:rPr lang="en-US" dirty="0"/>
            </a:br>
            <a:r>
              <a:rPr lang="en-US" dirty="0" err="1">
                <a:latin typeface="Consolas" panose="020B0609020204030204" pitchFamily="49" charset="0"/>
              </a:rPr>
              <a:t>is_constant_evaluated</a:t>
            </a:r>
            <a:r>
              <a:rPr lang="en-US" dirty="0">
                <a:latin typeface="Consolas" panose="020B0609020204030204" pitchFamily="49" charset="0"/>
              </a:rPr>
              <a:t>()</a:t>
            </a:r>
            <a:r>
              <a:rPr lang="en-US" dirty="0"/>
              <a:t> can:</a:t>
            </a:r>
          </a:p>
          <a:p>
            <a:pPr marL="365760" lvl="1" indent="0">
              <a:buNone/>
            </a:pPr>
            <a:r>
              <a:rPr lang="en-US" sz="1600" dirty="0">
                <a:solidFill>
                  <a:srgbClr val="0000FF"/>
                </a:solidFill>
                <a:latin typeface="Consolas" panose="020B0609020204030204" pitchFamily="49" charset="0"/>
              </a:rPr>
              <a:t>	if </a:t>
            </a:r>
            <a:r>
              <a:rPr lang="en-US" sz="1600" dirty="0">
                <a:solidFill>
                  <a:srgbClr val="FF0000"/>
                </a:solidFill>
                <a:latin typeface="Consolas" panose="020B0609020204030204" pitchFamily="49" charset="0"/>
              </a:rPr>
              <a:t>constexpr</a:t>
            </a:r>
            <a:r>
              <a:rPr lang="en-US" sz="1600" dirty="0">
                <a:solidFill>
                  <a:srgbClr val="0000FF"/>
                </a:solidFill>
                <a:latin typeface="Consolas" panose="020B0609020204030204" pitchFamily="49" charset="0"/>
              </a:rPr>
              <a:t> </a:t>
            </a:r>
            <a:r>
              <a:rPr lang="en-US" sz="1600" dirty="0">
                <a:solidFill>
                  <a:srgbClr val="000000"/>
                </a:solidFill>
                <a:latin typeface="Consolas" panose="020B0609020204030204" pitchFamily="49" charset="0"/>
              </a:rPr>
              <a:t>(std::</a:t>
            </a:r>
            <a:r>
              <a:rPr lang="en-US" sz="1600" dirty="0" err="1">
                <a:solidFill>
                  <a:srgbClr val="000000"/>
                </a:solidFill>
                <a:latin typeface="Consolas" panose="020B0609020204030204" pitchFamily="49" charset="0"/>
              </a:rPr>
              <a:t>is_constant_evaluated</a:t>
            </a:r>
            <a:r>
              <a:rPr lang="en-US" sz="1600" dirty="0">
                <a:solidFill>
                  <a:srgbClr val="000000"/>
                </a:solidFill>
                <a:latin typeface="Consolas" panose="020B0609020204030204" pitchFamily="49" charset="0"/>
              </a:rPr>
              <a:t>()) { </a:t>
            </a:r>
            <a:r>
              <a:rPr lang="en-US" sz="1600" dirty="0">
                <a:solidFill>
                  <a:srgbClr val="008000"/>
                </a:solidFill>
                <a:latin typeface="Consolas" panose="020B0609020204030204" pitchFamily="49" charset="0"/>
              </a:rPr>
              <a:t>/*A*/ </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 else </a:t>
            </a:r>
            <a:r>
              <a:rPr lang="en-US" sz="1600" dirty="0">
                <a:solidFill>
                  <a:srgbClr val="000000"/>
                </a:solidFill>
                <a:latin typeface="Consolas" panose="020B0609020204030204" pitchFamily="49" charset="0"/>
              </a:rPr>
              <a:t>{</a:t>
            </a:r>
            <a:r>
              <a:rPr lang="en-US" sz="1600" dirty="0">
                <a:solidFill>
                  <a:srgbClr val="008000"/>
                </a:solidFill>
                <a:latin typeface="Consolas" panose="020B0609020204030204" pitchFamily="49" charset="0"/>
              </a:rPr>
              <a:t> /*B*/ </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lang="en-US" dirty="0"/>
          </a:p>
        </p:txBody>
      </p:sp>
    </p:spTree>
    <p:extLst>
      <p:ext uri="{BB962C8B-B14F-4D97-AF65-F5344CB8AC3E}">
        <p14:creationId xmlns:p14="http://schemas.microsoft.com/office/powerpoint/2010/main" val="3890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if </a:t>
            </a:r>
            <a:r>
              <a:rPr lang="en-US" dirty="0" err="1">
                <a:latin typeface="Segoe UI" panose="020B0502040204020203" pitchFamily="34" charset="0"/>
                <a:cs typeface="Segoe UI" panose="020B0502040204020203" pitchFamily="34" charset="0"/>
              </a:rPr>
              <a:t>consteval</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Example:</a:t>
            </a:r>
          </a:p>
          <a:p>
            <a:pPr marL="320040" lvl="1" indent="0">
              <a:spcBef>
                <a:spcPts val="0"/>
              </a:spcBef>
              <a:buNone/>
            </a:pPr>
            <a:r>
              <a:rPr lang="en-US" sz="1400" dirty="0" err="1">
                <a:solidFill>
                  <a:srgbClr val="0000FF"/>
                </a:solidFill>
                <a:latin typeface="Consolas" panose="020B0609020204030204" pitchFamily="49" charset="0"/>
              </a:rPr>
              <a:t>consteval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f(</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i</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i</a:t>
            </a:r>
            <a:r>
              <a:rPr lang="en-US" sz="1400" dirty="0">
                <a:solidFill>
                  <a:srgbClr val="000000"/>
                </a:solidFill>
                <a:latin typeface="Consolas" panose="020B0609020204030204" pitchFamily="49" charset="0"/>
              </a:rPr>
              <a:t>; }</a:t>
            </a:r>
          </a:p>
          <a:p>
            <a:pPr marL="320040" lvl="1" indent="0">
              <a:spcBef>
                <a:spcPts val="0"/>
              </a:spcBef>
              <a:buNone/>
            </a:pPr>
            <a:endParaRPr lang="en-US" sz="1400" dirty="0">
              <a:solidFill>
                <a:srgbClr val="000000"/>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constexpr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g(</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i</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FF"/>
                </a:solidFill>
                <a:latin typeface="Consolas" panose="020B0609020204030204" pitchFamily="49" charset="0"/>
              </a:rPr>
              <a:t>  if</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consteval</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f(</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+ 1;  </a:t>
            </a:r>
            <a:r>
              <a:rPr lang="en-US" sz="1400" dirty="0">
                <a:solidFill>
                  <a:srgbClr val="008000"/>
                </a:solidFill>
                <a:latin typeface="Consolas" panose="020B0609020204030204" pitchFamily="49" charset="0"/>
              </a:rPr>
              <a:t>// immediate function context</a:t>
            </a:r>
            <a:endParaRPr lang="en-US" sz="1400" dirty="0">
              <a:solidFill>
                <a:srgbClr val="000000"/>
              </a:solidFill>
              <a:latin typeface="Consolas" panose="020B0609020204030204" pitchFamily="49" charset="0"/>
            </a:endParaRPr>
          </a:p>
          <a:p>
            <a:pPr marL="320040" lvl="1" indent="0">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 else</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42;</a:t>
            </a:r>
          </a:p>
          <a:p>
            <a:pPr marL="320040" lvl="1" indent="0">
              <a:spcBef>
                <a:spcPts val="0"/>
              </a:spcBef>
              <a:buNone/>
            </a:pP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00"/>
                </a:solidFill>
                <a:latin typeface="Consolas" panose="020B0609020204030204" pitchFamily="49" charset="0"/>
              </a:rPr>
              <a:t>}</a:t>
            </a:r>
          </a:p>
          <a:p>
            <a:pPr marL="320040" lvl="1" indent="0">
              <a:spcBef>
                <a:spcPts val="0"/>
              </a:spcBef>
              <a:buNone/>
            </a:pPr>
            <a:endParaRPr lang="en-US" sz="1400" dirty="0">
              <a:solidFill>
                <a:srgbClr val="000000"/>
              </a:solidFill>
              <a:latin typeface="Consolas" panose="020B0609020204030204" pitchFamily="49" charset="0"/>
            </a:endParaRPr>
          </a:p>
          <a:p>
            <a:pPr marL="320040" lvl="1" indent="0">
              <a:spcBef>
                <a:spcPts val="0"/>
              </a:spcBef>
              <a:buNone/>
            </a:pPr>
            <a:r>
              <a:rPr lang="en-US" sz="1400" dirty="0" err="1">
                <a:solidFill>
                  <a:srgbClr val="0000FF"/>
                </a:solidFill>
                <a:latin typeface="Consolas" panose="020B0609020204030204" pitchFamily="49" charset="0"/>
              </a:rPr>
              <a:t>consteval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h(</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i</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f(</a:t>
            </a:r>
            <a:r>
              <a:rPr lang="en-US" sz="1400" dirty="0" err="1">
                <a:solidFill>
                  <a:srgbClr val="808080"/>
                </a:solidFill>
                <a:latin typeface="Consolas" panose="020B0609020204030204" pitchFamily="49" charset="0"/>
              </a:rPr>
              <a:t>i</a:t>
            </a:r>
            <a:r>
              <a:rPr lang="en-US" sz="1400" dirty="0">
                <a:solidFill>
                  <a:srgbClr val="000000"/>
                </a:solidFill>
                <a:latin typeface="Consolas" panose="020B0609020204030204" pitchFamily="49" charset="0"/>
              </a:rPr>
              <a:t>) + 1;    </a:t>
            </a:r>
            <a:r>
              <a:rPr lang="en-US" sz="1400" dirty="0">
                <a:solidFill>
                  <a:srgbClr val="008000"/>
                </a:solidFill>
                <a:latin typeface="Consolas" panose="020B0609020204030204" pitchFamily="49" charset="0"/>
              </a:rPr>
              <a:t>// immediate function context</a:t>
            </a:r>
            <a:endParaRPr lang="en-US" sz="1400" dirty="0">
              <a:solidFill>
                <a:srgbClr val="000000"/>
              </a:solidFill>
              <a:latin typeface="Consolas" panose="020B0609020204030204" pitchFamily="49" charset="0"/>
            </a:endParaRPr>
          </a:p>
          <a:p>
            <a:pPr marL="320040" lvl="1" indent="0">
              <a:spcBef>
                <a:spcPts val="0"/>
              </a:spcBef>
              <a:buNone/>
            </a:pPr>
            <a:r>
              <a:rPr lang="en-US" sz="14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32154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FF8200"/>
                </a:solidFill>
              </a:rPr>
              <a:t>Multidimensional Subscript Operator</a:t>
            </a:r>
          </a:p>
          <a:p>
            <a:pPr lvl="1">
              <a:lnSpc>
                <a:spcPct val="120000"/>
              </a:lnSpc>
              <a:spcBef>
                <a:spcPts val="0"/>
              </a:spcBef>
            </a:pPr>
            <a:r>
              <a:rPr lang="en-US" sz="1600" dirty="0"/>
              <a:t>Attributes on Lambda-Expressions</a:t>
            </a:r>
          </a:p>
          <a:p>
            <a:pPr lvl="1">
              <a:lnSpc>
                <a:spcPct val="120000"/>
              </a:lnSpc>
              <a:spcBef>
                <a:spcPts val="0"/>
              </a:spcBef>
            </a:pPr>
            <a:r>
              <a:rPr lang="en-US" sz="1600" dirty="0"/>
              <a:t>Literal Suffix for </a:t>
            </a:r>
            <a:r>
              <a:rPr lang="en-US" sz="1600" dirty="0" err="1"/>
              <a:t>size_t</a:t>
            </a:r>
            <a:endParaRPr lang="en-US" sz="1600" dirty="0"/>
          </a:p>
          <a:p>
            <a:pPr lvl="1">
              <a:lnSpc>
                <a:spcPct val="120000"/>
              </a:lnSpc>
              <a:spcBef>
                <a:spcPts val="0"/>
              </a:spcBef>
            </a:pPr>
            <a:r>
              <a:rPr lang="en-US" sz="1600" dirty="0"/>
              <a:t>auto(x): decay-copy in The Language</a:t>
            </a:r>
          </a:p>
          <a:p>
            <a:pPr lvl="1">
              <a:lnSpc>
                <a:spcPct val="120000"/>
              </a:lnSpc>
              <a:spcBef>
                <a:spcPts val="0"/>
              </a:spcBef>
            </a:pPr>
            <a:r>
              <a:rPr lang="en-US" sz="1600" dirty="0"/>
              <a:t>#elifdef, #elifndef, and #warning</a:t>
            </a:r>
          </a:p>
          <a:p>
            <a:pPr lvl="1">
              <a:lnSpc>
                <a:spcPct val="120000"/>
              </a:lnSpc>
              <a:spcBef>
                <a:spcPts val="0"/>
              </a:spcBef>
            </a:pPr>
            <a:r>
              <a:rPr lang="en-US" sz="1600" dirty="0"/>
              <a:t>Marking Unreachable Code</a:t>
            </a:r>
          </a:p>
          <a:p>
            <a:pPr lvl="1">
              <a:lnSpc>
                <a:spcPct val="120000"/>
              </a:lnSpc>
              <a:spcBef>
                <a:spcPts val="0"/>
              </a:spcBef>
            </a:pPr>
            <a:r>
              <a:rPr lang="en-US" sz="1600" dirty="0"/>
              <a:t>Assumptions</a:t>
            </a:r>
          </a:p>
          <a:p>
            <a:pPr lvl="1">
              <a:lnSpc>
                <a:spcPct val="120000"/>
              </a:lnSpc>
              <a:spcBef>
                <a:spcPts val="0"/>
              </a:spcBef>
            </a:pPr>
            <a:r>
              <a:rPr lang="en-US" sz="1600" dirty="0"/>
              <a:t>Named Universal Character Escapes</a:t>
            </a:r>
          </a:p>
          <a:p>
            <a:pPr lvl="1">
              <a:lnSpc>
                <a:spcPct val="120000"/>
              </a:lnSpc>
              <a:spcBef>
                <a:spcPts val="0"/>
              </a:spcBef>
            </a:pPr>
            <a:r>
              <a:rPr lang="en-US" sz="1600" dirty="0"/>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t>String Formatting Improvements</a:t>
            </a:r>
          </a:p>
          <a:p>
            <a:pPr lvl="1">
              <a:lnSpc>
                <a:spcPct val="120000"/>
              </a:lnSpc>
              <a:spcBef>
                <a:spcPts val="0"/>
              </a:spcBef>
            </a:pPr>
            <a:r>
              <a:rPr lang="en-US" sz="1600" dirty="0"/>
              <a:t>Standard Library Modules</a:t>
            </a:r>
          </a:p>
          <a:p>
            <a:pPr lvl="1">
              <a:lnSpc>
                <a:spcPct val="120000"/>
              </a:lnSpc>
              <a:spcBef>
                <a:spcPts val="0"/>
              </a:spcBef>
            </a:pPr>
            <a:r>
              <a:rPr lang="en-US" sz="1600" dirty="0"/>
              <a:t>std::flat_(multi)map / std::flat_(multi)set</a:t>
            </a:r>
          </a:p>
          <a:p>
            <a:pPr lvl="1">
              <a:lnSpc>
                <a:spcPct val="120000"/>
              </a:lnSpc>
              <a:spcBef>
                <a:spcPts val="0"/>
              </a:spcBef>
            </a:pPr>
            <a:r>
              <a:rPr lang="en-US" sz="1600" dirty="0"/>
              <a:t>std::</a:t>
            </a:r>
            <a:r>
              <a:rPr lang="en-US" sz="1600" dirty="0" err="1"/>
              <a:t>mdspan</a:t>
            </a:r>
            <a:endParaRPr lang="en-US" sz="1600" dirty="0"/>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223138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Multidimensional Subscript Operator</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In the past, two options for accessing multidimensional data:</a:t>
            </a:r>
          </a:p>
          <a:p>
            <a:pPr lvl="1"/>
            <a:r>
              <a:rPr lang="en-US" dirty="0"/>
              <a:t>Function call: </a:t>
            </a:r>
            <a:r>
              <a:rPr lang="en-US" dirty="0">
                <a:latin typeface="Consolas" panose="020B0609020204030204" pitchFamily="49" charset="0"/>
              </a:rPr>
              <a:t>data(x, y, z)</a:t>
            </a:r>
          </a:p>
          <a:p>
            <a:pPr lvl="1"/>
            <a:r>
              <a:rPr lang="en-US" dirty="0"/>
              <a:t>Multiple levels of array indexing: </a:t>
            </a:r>
            <a:r>
              <a:rPr lang="en-US" dirty="0">
                <a:latin typeface="Consolas" panose="020B0609020204030204" pitchFamily="49" charset="0"/>
              </a:rPr>
              <a:t>data[x][y][z]</a:t>
            </a:r>
          </a:p>
          <a:p>
            <a:r>
              <a:rPr lang="en-US" dirty="0"/>
              <a:t>C++23</a:t>
            </a:r>
          </a:p>
          <a:p>
            <a:pPr lvl="1"/>
            <a:r>
              <a:rPr lang="en-US" dirty="0"/>
              <a:t>Multidimensional subscript operator: </a:t>
            </a:r>
            <a:r>
              <a:rPr lang="en-US" dirty="0">
                <a:latin typeface="Consolas" panose="020B0609020204030204" pitchFamily="49" charset="0"/>
              </a:rPr>
              <a:t>data[x, y, z]</a:t>
            </a:r>
          </a:p>
          <a:p>
            <a:pPr lvl="1"/>
            <a:r>
              <a:rPr lang="en-US" dirty="0"/>
              <a:t>E.g.:</a:t>
            </a:r>
          </a:p>
          <a:p>
            <a:pPr marL="640080" lvl="2" indent="0">
              <a:buNone/>
            </a:pPr>
            <a:r>
              <a:rPr lang="en-US" sz="1600" dirty="0">
                <a:solidFill>
                  <a:srgbClr val="000000"/>
                </a:solidFill>
                <a:latin typeface="Consolas" panose="020B0609020204030204" pitchFamily="49" charset="0"/>
              </a:rPr>
              <a:t>T&amp; </a:t>
            </a:r>
            <a:r>
              <a:rPr lang="en-US" sz="1600" dirty="0">
                <a:solidFill>
                  <a:srgbClr val="0000FF"/>
                </a:solidFill>
                <a:latin typeface="Consolas" panose="020B0609020204030204" pitchFamily="49" charset="0"/>
              </a:rPr>
              <a:t>operator</a:t>
            </a:r>
            <a:r>
              <a:rPr lang="en-US" sz="1600" dirty="0">
                <a:solidFill>
                  <a:srgbClr val="000000"/>
                </a:solidFill>
                <a:latin typeface="Consolas" panose="020B0609020204030204" pitchFamily="49" charset="0"/>
              </a:rPr>
              <a:t>[](</a:t>
            </a:r>
            <a:r>
              <a:rPr lang="en-US" sz="1600" dirty="0" err="1">
                <a:solidFill>
                  <a:srgbClr val="2B91AF"/>
                </a:solidFill>
                <a:latin typeface="Consolas" panose="020B0609020204030204" pitchFamily="49" charset="0"/>
              </a:rPr>
              <a:t>size_t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x</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size_t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y</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size_t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z</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noexcept</a:t>
            </a:r>
            <a:r>
              <a:rPr lang="en-US" sz="1600" dirty="0">
                <a:solidFill>
                  <a:srgbClr val="000000"/>
                </a:solidFill>
                <a:latin typeface="Consolas" panose="020B0609020204030204" pitchFamily="49" charset="0"/>
              </a:rPr>
              <a:t> { </a:t>
            </a:r>
            <a:r>
              <a:rPr lang="en-US" sz="1600" dirty="0">
                <a:solidFill>
                  <a:srgbClr val="008000"/>
                </a:solidFill>
                <a:latin typeface="Consolas" panose="020B0609020204030204" pitchFamily="49" charset="0"/>
              </a:rPr>
              <a:t>/*...*/</a:t>
            </a:r>
            <a:r>
              <a:rPr lang="en-US" sz="1600" dirty="0">
                <a:solidFill>
                  <a:srgbClr val="000000"/>
                </a:solidFill>
                <a:latin typeface="Consolas" panose="020B0609020204030204" pitchFamily="49" charset="0"/>
              </a:rPr>
              <a:t> }</a:t>
            </a:r>
            <a:endParaRPr lang="en-US" dirty="0">
              <a:latin typeface="Consolas" panose="020B0609020204030204" pitchFamily="49" charset="0"/>
            </a:endParaRPr>
          </a:p>
        </p:txBody>
      </p:sp>
    </p:spTree>
    <p:extLst>
      <p:ext uri="{BB962C8B-B14F-4D97-AF65-F5344CB8AC3E}">
        <p14:creationId xmlns:p14="http://schemas.microsoft.com/office/powerpoint/2010/main" val="398431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FF8200"/>
                </a:solidFill>
              </a:rPr>
              <a:t>Attributes on Lambda-Expressions</a:t>
            </a:r>
          </a:p>
          <a:p>
            <a:pPr lvl="1">
              <a:lnSpc>
                <a:spcPct val="120000"/>
              </a:lnSpc>
              <a:spcBef>
                <a:spcPts val="0"/>
              </a:spcBef>
            </a:pPr>
            <a:r>
              <a:rPr lang="en-US" sz="1600" dirty="0"/>
              <a:t>Literal Suffix for </a:t>
            </a:r>
            <a:r>
              <a:rPr lang="en-US" sz="1600" dirty="0" err="1"/>
              <a:t>size_t</a:t>
            </a:r>
            <a:endParaRPr lang="en-US" sz="1600" dirty="0"/>
          </a:p>
          <a:p>
            <a:pPr lvl="1">
              <a:lnSpc>
                <a:spcPct val="120000"/>
              </a:lnSpc>
              <a:spcBef>
                <a:spcPts val="0"/>
              </a:spcBef>
            </a:pPr>
            <a:r>
              <a:rPr lang="en-US" sz="1600" dirty="0"/>
              <a:t>auto(x): decay-copy in The Language</a:t>
            </a:r>
          </a:p>
          <a:p>
            <a:pPr lvl="1">
              <a:lnSpc>
                <a:spcPct val="120000"/>
              </a:lnSpc>
              <a:spcBef>
                <a:spcPts val="0"/>
              </a:spcBef>
            </a:pPr>
            <a:r>
              <a:rPr lang="en-US" sz="1600" dirty="0"/>
              <a:t>#elifdef, #elifndef, and #warning</a:t>
            </a:r>
          </a:p>
          <a:p>
            <a:pPr lvl="1">
              <a:lnSpc>
                <a:spcPct val="120000"/>
              </a:lnSpc>
              <a:spcBef>
                <a:spcPts val="0"/>
              </a:spcBef>
            </a:pPr>
            <a:r>
              <a:rPr lang="en-US" sz="1600" dirty="0"/>
              <a:t>Marking Unreachable Code</a:t>
            </a:r>
          </a:p>
          <a:p>
            <a:pPr lvl="1">
              <a:lnSpc>
                <a:spcPct val="120000"/>
              </a:lnSpc>
              <a:spcBef>
                <a:spcPts val="0"/>
              </a:spcBef>
            </a:pPr>
            <a:r>
              <a:rPr lang="en-US" sz="1600" dirty="0"/>
              <a:t>Assumptions</a:t>
            </a:r>
          </a:p>
          <a:p>
            <a:pPr lvl="1">
              <a:lnSpc>
                <a:spcPct val="120000"/>
              </a:lnSpc>
              <a:spcBef>
                <a:spcPts val="0"/>
              </a:spcBef>
            </a:pPr>
            <a:r>
              <a:rPr lang="en-US" sz="1600" dirty="0"/>
              <a:t>Named Universal Character Escapes</a:t>
            </a:r>
          </a:p>
          <a:p>
            <a:pPr lvl="1">
              <a:lnSpc>
                <a:spcPct val="120000"/>
              </a:lnSpc>
              <a:spcBef>
                <a:spcPts val="0"/>
              </a:spcBef>
            </a:pPr>
            <a:r>
              <a:rPr lang="en-US" sz="1600" dirty="0"/>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t>String Formatting Improvements</a:t>
            </a:r>
          </a:p>
          <a:p>
            <a:pPr lvl="1">
              <a:lnSpc>
                <a:spcPct val="120000"/>
              </a:lnSpc>
              <a:spcBef>
                <a:spcPts val="0"/>
              </a:spcBef>
            </a:pPr>
            <a:r>
              <a:rPr lang="en-US" sz="1600" dirty="0"/>
              <a:t>Standard Library Modules</a:t>
            </a:r>
          </a:p>
          <a:p>
            <a:pPr lvl="1">
              <a:lnSpc>
                <a:spcPct val="120000"/>
              </a:lnSpc>
              <a:spcBef>
                <a:spcPts val="0"/>
              </a:spcBef>
            </a:pPr>
            <a:r>
              <a:rPr lang="en-US" sz="1600" dirty="0"/>
              <a:t>std::flat_(multi)map / std::flat_(multi)set</a:t>
            </a:r>
          </a:p>
          <a:p>
            <a:pPr lvl="1">
              <a:lnSpc>
                <a:spcPct val="120000"/>
              </a:lnSpc>
              <a:spcBef>
                <a:spcPts val="0"/>
              </a:spcBef>
            </a:pPr>
            <a:r>
              <a:rPr lang="en-US" sz="1600" dirty="0"/>
              <a:t>std::</a:t>
            </a:r>
            <a:r>
              <a:rPr lang="en-US" sz="1600" dirty="0" err="1"/>
              <a:t>mdspan</a:t>
            </a:r>
            <a:endParaRPr lang="en-US" sz="1600" dirty="0"/>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179570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Attributes on Lambda-Expressions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Before C++23, you can specify attributes for the </a:t>
            </a:r>
            <a:r>
              <a:rPr lang="en-US" b="1" dirty="0">
                <a:latin typeface="Segoe UI Semibold" panose="020B0702040204020203" pitchFamily="34" charset="0"/>
                <a:cs typeface="Segoe UI Semibold" panose="020B0702040204020203" pitchFamily="34" charset="0"/>
              </a:rPr>
              <a:t>function object </a:t>
            </a:r>
            <a:r>
              <a:rPr lang="en-US" dirty="0"/>
              <a:t>generated by a lambda expression</a:t>
            </a:r>
          </a:p>
          <a:p>
            <a:r>
              <a:rPr lang="en-US" dirty="0"/>
              <a:t>E.g.:</a:t>
            </a: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a = [] </a:t>
            </a:r>
            <a:r>
              <a:rPr lang="en-US" sz="1400" dirty="0">
                <a:solidFill>
                  <a:srgbClr val="000000"/>
                </a:solidFill>
                <a:highlight>
                  <a:srgbClr val="FFFF00"/>
                </a:highlight>
                <a:latin typeface="Cascadia Mono" panose="020B0609020000020004" pitchFamily="49" charset="0"/>
              </a:rPr>
              <a:t>() [[deprecated]]</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return</a:t>
            </a:r>
            <a:r>
              <a:rPr lang="en-US" sz="1400" dirty="0">
                <a:solidFill>
                  <a:srgbClr val="000000"/>
                </a:solidFill>
                <a:latin typeface="Cascadia Mono" panose="020B0609020000020004" pitchFamily="49" charset="0"/>
              </a:rPr>
              <a:t> 42; };</a:t>
            </a:r>
          </a:p>
          <a:p>
            <a:r>
              <a:rPr lang="en-US" dirty="0"/>
              <a:t>C++23 also allows attributes for the </a:t>
            </a:r>
            <a:r>
              <a:rPr lang="en-US" b="1" dirty="0">
                <a:latin typeface="Segoe UI Semibold" panose="020B0702040204020203" pitchFamily="34" charset="0"/>
                <a:cs typeface="Segoe UI Semibold" panose="020B0702040204020203" pitchFamily="34" charset="0"/>
              </a:rPr>
              <a:t>function call operator</a:t>
            </a:r>
            <a:r>
              <a:rPr lang="en-US" b="1" dirty="0"/>
              <a:t> </a:t>
            </a:r>
            <a:r>
              <a:rPr lang="en-US" dirty="0"/>
              <a:t>of the generated function object</a:t>
            </a: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a = [] </a:t>
            </a:r>
            <a:r>
              <a:rPr lang="en-US" sz="1400" dirty="0">
                <a:solidFill>
                  <a:srgbClr val="000000"/>
                </a:solidFill>
                <a:highlight>
                  <a:srgbClr val="FFFF00"/>
                </a:highlight>
                <a:latin typeface="Cascadia Mono" panose="020B0609020000020004" pitchFamily="49" charset="0"/>
              </a:rPr>
              <a:t>[[</a:t>
            </a:r>
            <a:r>
              <a:rPr lang="en-US" sz="1400" dirty="0" err="1">
                <a:solidFill>
                  <a:srgbClr val="000000"/>
                </a:solidFill>
                <a:highlight>
                  <a:srgbClr val="FFFF00"/>
                </a:highlight>
                <a:latin typeface="Cascadia Mono" panose="020B0609020000020004" pitchFamily="49" charset="0"/>
              </a:rPr>
              <a:t>nodiscard</a:t>
            </a:r>
            <a:r>
              <a:rPr lang="en-US" sz="1400" dirty="0">
                <a:solidFill>
                  <a:srgbClr val="000000"/>
                </a:solidFill>
                <a:highlight>
                  <a:srgbClr val="FFFF00"/>
                </a:highlight>
                <a:latin typeface="Cascadia Mono" panose="020B0609020000020004" pitchFamily="49" charset="0"/>
              </a:rPr>
              <a:t>]]</a:t>
            </a:r>
            <a:r>
              <a:rPr lang="en-US" sz="1400" dirty="0">
                <a:solidFill>
                  <a:srgbClr val="000000"/>
                </a:solidFill>
                <a:latin typeface="Cascadia Mono" panose="020B0609020000020004" pitchFamily="49" charset="0"/>
              </a:rPr>
              <a:t> () </a:t>
            </a:r>
            <a:r>
              <a:rPr lang="en-US" sz="1400" dirty="0">
                <a:solidFill>
                  <a:srgbClr val="000000"/>
                </a:solidFill>
                <a:highlight>
                  <a:srgbClr val="FFFF00"/>
                </a:highlight>
                <a:latin typeface="Cascadia Mono" panose="020B0609020000020004" pitchFamily="49" charset="0"/>
              </a:rPr>
              <a:t>[[deprecated]]</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return</a:t>
            </a:r>
            <a:r>
              <a:rPr lang="en-US" sz="1400" dirty="0">
                <a:solidFill>
                  <a:srgbClr val="000000"/>
                </a:solidFill>
                <a:latin typeface="Cascadia Mono" panose="020B0609020000020004" pitchFamily="49" charset="0"/>
              </a:rPr>
              <a:t> 42; };</a:t>
            </a:r>
            <a:endParaRPr lang="en-US" dirty="0"/>
          </a:p>
          <a:p>
            <a:endParaRPr lang="en-US" dirty="0"/>
          </a:p>
        </p:txBody>
      </p:sp>
      <p:sp>
        <p:nvSpPr>
          <p:cNvPr id="4" name="TextBox 3">
            <a:extLst>
              <a:ext uri="{FF2B5EF4-FFF2-40B4-BE49-F238E27FC236}">
                <a16:creationId xmlns:a16="http://schemas.microsoft.com/office/drawing/2014/main" id="{575B66DC-09F4-9662-94A1-D211279B6EEE}"/>
              </a:ext>
            </a:extLst>
          </p:cNvPr>
          <p:cNvSpPr txBox="1"/>
          <p:nvPr/>
        </p:nvSpPr>
        <p:spPr>
          <a:xfrm>
            <a:off x="5029200" y="3730350"/>
            <a:ext cx="1752600" cy="646331"/>
          </a:xfrm>
          <a:prstGeom prst="rect">
            <a:avLst/>
          </a:prstGeom>
          <a:ln>
            <a:solidFill>
              <a:srgbClr val="0070C0"/>
            </a:solidFill>
          </a:ln>
        </p:spPr>
        <p:txBody>
          <a:bodyPr wrap="square" rtlCol="0">
            <a:spAutoFit/>
          </a:bodyPr>
          <a:lstStyle/>
          <a:p>
            <a:r>
              <a:rPr lang="en-US" dirty="0">
                <a:latin typeface="Segoe UI Light" pitchFamily="34" charset="0"/>
              </a:rPr>
              <a:t>Attribute on the </a:t>
            </a:r>
            <a:r>
              <a:rPr lang="en-US" b="1" dirty="0">
                <a:latin typeface="Segoe UI Light" pitchFamily="34" charset="0"/>
              </a:rPr>
              <a:t>function object</a:t>
            </a:r>
          </a:p>
        </p:txBody>
      </p:sp>
      <p:cxnSp>
        <p:nvCxnSpPr>
          <p:cNvPr id="5" name="Straight Arrow Connector 4">
            <a:extLst>
              <a:ext uri="{FF2B5EF4-FFF2-40B4-BE49-F238E27FC236}">
                <a16:creationId xmlns:a16="http://schemas.microsoft.com/office/drawing/2014/main" id="{0D30E6E2-FF10-FB29-B2E3-BD8D0A3AB255}"/>
              </a:ext>
            </a:extLst>
          </p:cNvPr>
          <p:cNvCxnSpPr>
            <a:cxnSpLocks/>
          </p:cNvCxnSpPr>
          <p:nvPr/>
        </p:nvCxnSpPr>
        <p:spPr>
          <a:xfrm flipH="1" flipV="1">
            <a:off x="4267200" y="3638550"/>
            <a:ext cx="762000" cy="41496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E47A126-E09A-442E-A16F-5CB80DE1A267}"/>
              </a:ext>
            </a:extLst>
          </p:cNvPr>
          <p:cNvSpPr txBox="1"/>
          <p:nvPr/>
        </p:nvSpPr>
        <p:spPr>
          <a:xfrm>
            <a:off x="3403977" y="4440019"/>
            <a:ext cx="3377823" cy="646331"/>
          </a:xfrm>
          <a:prstGeom prst="rect">
            <a:avLst/>
          </a:prstGeom>
          <a:ln>
            <a:solidFill>
              <a:srgbClr val="0070C0"/>
            </a:solidFill>
          </a:ln>
        </p:spPr>
        <p:txBody>
          <a:bodyPr wrap="square" rtlCol="0">
            <a:spAutoFit/>
          </a:bodyPr>
          <a:lstStyle/>
          <a:p>
            <a:r>
              <a:rPr lang="en-US" dirty="0">
                <a:latin typeface="Segoe UI Light" pitchFamily="34" charset="0"/>
              </a:rPr>
              <a:t>Attribute on the </a:t>
            </a:r>
            <a:r>
              <a:rPr lang="en-US" b="1" dirty="0">
                <a:latin typeface="Segoe UI Light" pitchFamily="34" charset="0"/>
              </a:rPr>
              <a:t>function call operator</a:t>
            </a:r>
            <a:r>
              <a:rPr lang="en-US" dirty="0">
                <a:latin typeface="Segoe UI Light" pitchFamily="34" charset="0"/>
              </a:rPr>
              <a:t> of the function object</a:t>
            </a:r>
          </a:p>
        </p:txBody>
      </p:sp>
      <p:cxnSp>
        <p:nvCxnSpPr>
          <p:cNvPr id="7" name="Straight Arrow Connector 6">
            <a:extLst>
              <a:ext uri="{FF2B5EF4-FFF2-40B4-BE49-F238E27FC236}">
                <a16:creationId xmlns:a16="http://schemas.microsoft.com/office/drawing/2014/main" id="{8B13E71F-0219-ABD7-801E-882FBF85F513}"/>
              </a:ext>
            </a:extLst>
          </p:cNvPr>
          <p:cNvCxnSpPr>
            <a:cxnSpLocks/>
          </p:cNvCxnSpPr>
          <p:nvPr/>
        </p:nvCxnSpPr>
        <p:spPr>
          <a:xfrm flipH="1" flipV="1">
            <a:off x="2438400" y="3638550"/>
            <a:ext cx="951149" cy="112463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7477BB1-1BC4-872D-A0E1-EAEA159ACD39}"/>
              </a:ext>
            </a:extLst>
          </p:cNvPr>
          <p:cNvSpPr/>
          <p:nvPr/>
        </p:nvSpPr>
        <p:spPr>
          <a:xfrm>
            <a:off x="1676400" y="3333750"/>
            <a:ext cx="1524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2F0A7F-4B2C-75C0-B5A9-0D3AF123F9AC}"/>
              </a:ext>
            </a:extLst>
          </p:cNvPr>
          <p:cNvSpPr/>
          <p:nvPr/>
        </p:nvSpPr>
        <p:spPr>
          <a:xfrm>
            <a:off x="3491817" y="3346784"/>
            <a:ext cx="1524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16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xit" presetSubtype="0" fill="hold" grpId="0" nodeType="with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xit" presetSubtype="0" fill="hold" grpId="0"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noGrp="1"/>
          </p:cNvSpPr>
          <p:nvPr>
            <p:ph type="title"/>
          </p:nvPr>
        </p:nvSpPr>
        <p:spPr>
          <a:xfrm>
            <a:off x="76200" y="378691"/>
            <a:ext cx="8991600" cy="1659659"/>
          </a:xfrm>
        </p:spPr>
        <p:txBody>
          <a:bodyPr anchor="t">
            <a:noAutofit/>
          </a:bodyPr>
          <a:lstStyle/>
          <a:p>
            <a:pPr defTabSz="914363">
              <a:lnSpc>
                <a:spcPct val="90000"/>
              </a:lnSpc>
              <a:spcBef>
                <a:spcPts val="0"/>
              </a:spcBef>
              <a:buSzPct val="90000"/>
            </a:pPr>
            <a:r>
              <a:rPr lang="en-US" sz="5400" cap="none" dirty="0">
                <a:solidFill>
                  <a:schemeClr val="tx1"/>
                </a:solidFill>
                <a:latin typeface="Segoe UI Black" panose="020B0A02040204020203" pitchFamily="34" charset="0"/>
                <a:ea typeface="Segoe UI Black" panose="020B0A02040204020203" pitchFamily="34" charset="0"/>
                <a:cs typeface="Segoe UI Semibold" panose="020B0702040204020203" pitchFamily="34" charset="0"/>
              </a:rPr>
              <a:t>C++23:</a:t>
            </a:r>
            <a:r>
              <a:rPr lang="en-US" sz="4600" cap="none" dirty="0">
                <a:solidFill>
                  <a:schemeClr val="tx1"/>
                </a:solidFill>
                <a:ea typeface="Segoe UI Black" panose="020B0A02040204020203" pitchFamily="34" charset="0"/>
                <a:cs typeface="Segoe UI Semibold" panose="020B0702040204020203" pitchFamily="34" charset="0"/>
              </a:rPr>
              <a:t> </a:t>
            </a:r>
            <a:r>
              <a:rPr lang="en-US" sz="4600" cap="none" dirty="0">
                <a:solidFill>
                  <a:schemeClr val="tx1"/>
                </a:solidFill>
                <a:latin typeface="Segoe UI Light"/>
              </a:rPr>
              <a:t>An Overview of Almost All New and Updated Features</a:t>
            </a:r>
            <a:endParaRPr lang="en-US" sz="4600" cap="none" dirty="0">
              <a:solidFill>
                <a:schemeClr val="tx1"/>
              </a:solidFill>
              <a:latin typeface="Segoe UI Light"/>
              <a:ea typeface="+mn-ea"/>
              <a:cs typeface="+mn-cs"/>
            </a:endParaRPr>
          </a:p>
        </p:txBody>
      </p:sp>
      <p:sp>
        <p:nvSpPr>
          <p:cNvPr id="5" name="Rectangle 4"/>
          <p:cNvSpPr>
            <a:spLocks noGrp="1"/>
          </p:cNvSpPr>
          <p:nvPr>
            <p:ph type="subTitle" idx="1"/>
          </p:nvPr>
        </p:nvSpPr>
        <p:spPr/>
        <p:txBody>
          <a:bodyPr>
            <a:normAutofit/>
          </a:bodyPr>
          <a:lstStyle/>
          <a:p>
            <a:endParaRPr lang="en-US" sz="1600" dirty="0">
              <a:solidFill>
                <a:schemeClr val="bg1"/>
              </a:solidFill>
              <a:latin typeface="Segoe UI Semibold" pitchFamily="34" charset="0"/>
              <a:ea typeface="Segoe UI Semibold" pitchFamily="34" charset="0"/>
              <a:cs typeface="Segoe UI Semibold" pitchFamily="34" charset="0"/>
            </a:endParaRPr>
          </a:p>
        </p:txBody>
      </p:sp>
      <p:sp>
        <p:nvSpPr>
          <p:cNvPr id="10" name="Date Placeholder 27"/>
          <p:cNvSpPr>
            <a:spLocks noGrp="1"/>
          </p:cNvSpPr>
          <p:nvPr>
            <p:ph type="dt" sz="half" idx="10"/>
          </p:nvPr>
        </p:nvSpPr>
        <p:spPr>
          <a:xfrm>
            <a:off x="0" y="4551524"/>
            <a:ext cx="2209800" cy="514350"/>
          </a:xfrm>
          <a:prstGeom prst="rect">
            <a:avLst/>
          </a:prstGeom>
        </p:spPr>
        <p:txBody>
          <a:bodyPr anchor="ctr">
            <a:noAutofit/>
          </a:bodyPr>
          <a:lstStyle>
            <a:lvl1pPr marL="0" indent="0" algn="l" rtl="0" eaLnBrk="1" latinLnBrk="1" hangingPunct="1">
              <a:spcBef>
                <a:spcPts val="700"/>
              </a:spcBef>
              <a:buClr>
                <a:schemeClr val="accent2"/>
              </a:buClr>
              <a:buSzPct val="60000"/>
              <a:buFont typeface="Wingdings"/>
              <a:buNone/>
              <a:defRPr kumimoji="0" lang="en-US" sz="2000" kern="1200" smtClean="0">
                <a:solidFill>
                  <a:srgbClr val="FFFFFF"/>
                </a:solidFill>
                <a:latin typeface="Segoe UI Light" pitchFamily="34" charset="0"/>
                <a:ea typeface="+mn-ea"/>
                <a:cs typeface="+mn-cs"/>
              </a:defRPr>
            </a:lvl1pPr>
            <a:extLst/>
          </a:lstStyle>
          <a:p>
            <a:pPr algn="ctr"/>
            <a:r>
              <a:rPr lang="en-US" sz="1800" dirty="0"/>
              <a:t>October 5</a:t>
            </a:r>
            <a:r>
              <a:rPr lang="en-US" sz="1800" baseline="30000" dirty="0"/>
              <a:t>th</a:t>
            </a:r>
            <a:r>
              <a:rPr lang="en-US" sz="1800" dirty="0"/>
              <a:t> 2023</a:t>
            </a:r>
          </a:p>
        </p:txBody>
      </p:sp>
      <p:sp>
        <p:nvSpPr>
          <p:cNvPr id="8" name="Subtitle 2">
            <a:extLst>
              <a:ext uri="{FF2B5EF4-FFF2-40B4-BE49-F238E27FC236}">
                <a16:creationId xmlns:a16="http://schemas.microsoft.com/office/drawing/2014/main" id="{33BC8470-838D-4363-A52A-0AB38EBBFBD1}"/>
              </a:ext>
            </a:extLst>
          </p:cNvPr>
          <p:cNvSpPr txBox="1">
            <a:spLocks/>
          </p:cNvSpPr>
          <p:nvPr/>
        </p:nvSpPr>
        <p:spPr>
          <a:xfrm>
            <a:off x="5334000" y="3105150"/>
            <a:ext cx="2858542" cy="1046633"/>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SzPct val="90000"/>
              <a:buFont typeface="Arial" pitchFamily="34" charset="0"/>
              <a:buNone/>
              <a:defRPr sz="3200" kern="1200">
                <a:gradFill>
                  <a:gsLst>
                    <a:gs pos="0">
                      <a:schemeClr val="accent1"/>
                    </a:gs>
                    <a:gs pos="86000">
                      <a:schemeClr val="accent1"/>
                    </a:gs>
                  </a:gsLst>
                  <a:lin ang="5400000" scaled="0"/>
                </a:gradFill>
                <a:latin typeface="+mn-lt"/>
                <a:ea typeface="+mn-ea"/>
                <a:cs typeface="+mn-cs"/>
              </a:defRPr>
            </a:lvl1pPr>
            <a:lvl2pPr marL="457182" indent="0" algn="ctr" defTabSz="914363" rtl="0" eaLnBrk="1" latinLnBrk="0" hangingPunct="1">
              <a:lnSpc>
                <a:spcPct val="90000"/>
              </a:lnSpc>
              <a:spcBef>
                <a:spcPct val="20000"/>
              </a:spcBef>
              <a:buSzPct val="90000"/>
              <a:buFont typeface="Arial" pitchFamily="34" charset="0"/>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 typeface="Arial" pitchFamily="34" charset="0"/>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 typeface="Arial" pitchFamily="34" charset="0"/>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 typeface="Arial" pitchFamily="34" charset="0"/>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Segoe UI Semibold"/>
              </a:rPr>
              <a:t>Marc </a:t>
            </a:r>
            <a:r>
              <a:rPr kumimoji="0" lang="en-US" sz="2000" b="0" i="0" u="none" strike="noStrike" kern="1200" cap="none" spc="0" normalizeH="0" baseline="0" noProof="0" dirty="0" err="1">
                <a:ln>
                  <a:noFill/>
                </a:ln>
                <a:solidFill>
                  <a:schemeClr val="tx1"/>
                </a:solidFill>
                <a:effectLst/>
                <a:uLnTx/>
                <a:uFillTx/>
                <a:latin typeface="Segoe UI Semibold"/>
              </a:rPr>
              <a:t>Grégoire</a:t>
            </a:r>
            <a:endParaRPr kumimoji="0" lang="en-US" sz="2000" b="0" i="0" u="none" strike="noStrike" kern="1200" cap="none" spc="0" normalizeH="0" baseline="0" noProof="0" dirty="0">
              <a:ln>
                <a:noFill/>
              </a:ln>
              <a:solidFill>
                <a:schemeClr val="tx1"/>
              </a:solidFill>
              <a:effectLst/>
              <a:uLnTx/>
              <a:uFillTx/>
              <a:latin typeface="Segoe UI Semibold"/>
            </a:endParaRPr>
          </a:p>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chemeClr val="tx1"/>
                </a:solidFill>
                <a:effectLst/>
                <a:uLnTx/>
                <a:uFillTx/>
                <a:latin typeface="Segoe UI Light"/>
              </a:rPr>
              <a:t>Software Project Manager</a:t>
            </a:r>
          </a:p>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defRPr/>
            </a:pPr>
            <a:r>
              <a:rPr lang="en-US" sz="1600" dirty="0">
                <a:solidFill>
                  <a:schemeClr val="tx1"/>
                </a:solidFill>
                <a:latin typeface="Segoe UI Light"/>
                <a:hlinkClick r:id="rId3"/>
              </a:rPr>
              <a:t>marc.gregoire@nuonsoft.com</a:t>
            </a:r>
            <a:endParaRPr kumimoji="0" lang="en-US" sz="1600" b="0" i="0" u="none" strike="noStrike" kern="1200" cap="none" spc="0" normalizeH="0" baseline="0" noProof="0" dirty="0">
              <a:ln>
                <a:noFill/>
              </a:ln>
              <a:solidFill>
                <a:schemeClr val="tx1"/>
              </a:solidFill>
              <a:effectLst/>
              <a:uLnTx/>
              <a:uFillTx/>
              <a:latin typeface="Segoe UI Light"/>
            </a:endParaRPr>
          </a:p>
          <a:p>
            <a:pPr lvl="0"/>
            <a:r>
              <a:rPr lang="en-US" sz="1400" dirty="0">
                <a:solidFill>
                  <a:schemeClr val="tx1"/>
                </a:solidFill>
                <a:latin typeface="Segoe UI Light"/>
                <a:hlinkClick r:id="rId4"/>
              </a:rPr>
              <a:t>marc.gregoire@nikon.com</a:t>
            </a:r>
            <a:r>
              <a:rPr lang="en-US" sz="1400" dirty="0">
                <a:solidFill>
                  <a:schemeClr val="tx1"/>
                </a:solidFill>
                <a:latin typeface="Segoe UI Light"/>
              </a:rPr>
              <a:t> </a:t>
            </a:r>
          </a:p>
        </p:txBody>
      </p:sp>
      <p:pic>
        <p:nvPicPr>
          <p:cNvPr id="15" name="Picture 3" descr="G:\Data\Documents\Pictures\Nikon_LOGO_25mm_300dpi_295x295px.jpg">
            <a:extLst>
              <a:ext uri="{FF2B5EF4-FFF2-40B4-BE49-F238E27FC236}">
                <a16:creationId xmlns:a16="http://schemas.microsoft.com/office/drawing/2014/main" id="{27DF764D-7556-4BF5-8A16-AC9989252D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7680" y="2972917"/>
            <a:ext cx="665633" cy="6656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80324" y="3763129"/>
            <a:ext cx="1060343" cy="427808"/>
          </a:xfrm>
          <a:prstGeom prst="rect">
            <a:avLst/>
          </a:prstGeom>
        </p:spPr>
      </p:pic>
      <p:pic>
        <p:nvPicPr>
          <p:cNvPr id="6" name="Picture 5">
            <a:extLst>
              <a:ext uri="{FF2B5EF4-FFF2-40B4-BE49-F238E27FC236}">
                <a16:creationId xmlns:a16="http://schemas.microsoft.com/office/drawing/2014/main" id="{30E7F855-8256-826F-BEE7-639520D60B4B}"/>
              </a:ext>
            </a:extLst>
          </p:cNvPr>
          <p:cNvPicPr>
            <a:picLocks noChangeAspect="1"/>
          </p:cNvPicPr>
          <p:nvPr/>
        </p:nvPicPr>
        <p:blipFill>
          <a:blip r:embed="rId7"/>
          <a:stretch>
            <a:fillRect/>
          </a:stretch>
        </p:blipFill>
        <p:spPr>
          <a:xfrm>
            <a:off x="477367" y="2375933"/>
            <a:ext cx="3769666" cy="1884833"/>
          </a:xfrm>
          <a:prstGeom prst="rect">
            <a:avLst/>
          </a:prstGeom>
        </p:spPr>
      </p:pic>
    </p:spTree>
    <p:extLst>
      <p:ext uri="{BB962C8B-B14F-4D97-AF65-F5344CB8AC3E}">
        <p14:creationId xmlns:p14="http://schemas.microsoft.com/office/powerpoint/2010/main" val="247588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FF8200"/>
                </a:solidFill>
              </a:rPr>
              <a:t>Literal Suffix for </a:t>
            </a:r>
            <a:r>
              <a:rPr lang="en-US" sz="1600" dirty="0" err="1">
                <a:solidFill>
                  <a:srgbClr val="FF8200"/>
                </a:solidFill>
              </a:rPr>
              <a:t>size_t</a:t>
            </a:r>
            <a:endParaRPr lang="en-US" sz="1600" dirty="0">
              <a:solidFill>
                <a:srgbClr val="FF8200"/>
              </a:solidFill>
            </a:endParaRPr>
          </a:p>
          <a:p>
            <a:pPr lvl="1">
              <a:lnSpc>
                <a:spcPct val="120000"/>
              </a:lnSpc>
              <a:spcBef>
                <a:spcPts val="0"/>
              </a:spcBef>
            </a:pPr>
            <a:r>
              <a:rPr lang="en-US" sz="1600" dirty="0"/>
              <a:t>auto(x): decay-copy in The Language</a:t>
            </a:r>
          </a:p>
          <a:p>
            <a:pPr lvl="1">
              <a:lnSpc>
                <a:spcPct val="120000"/>
              </a:lnSpc>
              <a:spcBef>
                <a:spcPts val="0"/>
              </a:spcBef>
            </a:pPr>
            <a:r>
              <a:rPr lang="en-US" sz="1600" dirty="0"/>
              <a:t>#elifdef, #elifndef, and #warning</a:t>
            </a:r>
          </a:p>
          <a:p>
            <a:pPr lvl="1">
              <a:lnSpc>
                <a:spcPct val="120000"/>
              </a:lnSpc>
              <a:spcBef>
                <a:spcPts val="0"/>
              </a:spcBef>
            </a:pPr>
            <a:r>
              <a:rPr lang="en-US" sz="1600" dirty="0"/>
              <a:t>Marking Unreachable Code</a:t>
            </a:r>
          </a:p>
          <a:p>
            <a:pPr lvl="1">
              <a:lnSpc>
                <a:spcPct val="120000"/>
              </a:lnSpc>
              <a:spcBef>
                <a:spcPts val="0"/>
              </a:spcBef>
            </a:pPr>
            <a:r>
              <a:rPr lang="en-US" sz="1600" dirty="0"/>
              <a:t>Assumptions</a:t>
            </a:r>
          </a:p>
          <a:p>
            <a:pPr lvl="1">
              <a:lnSpc>
                <a:spcPct val="120000"/>
              </a:lnSpc>
              <a:spcBef>
                <a:spcPts val="0"/>
              </a:spcBef>
            </a:pPr>
            <a:r>
              <a:rPr lang="en-US" sz="1600" dirty="0"/>
              <a:t>Named Universal Character Escapes</a:t>
            </a:r>
          </a:p>
          <a:p>
            <a:pPr lvl="1">
              <a:lnSpc>
                <a:spcPct val="120000"/>
              </a:lnSpc>
              <a:spcBef>
                <a:spcPts val="0"/>
              </a:spcBef>
            </a:pPr>
            <a:r>
              <a:rPr lang="en-US" sz="1600" dirty="0"/>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t>String Formatting Improvements</a:t>
            </a:r>
          </a:p>
          <a:p>
            <a:pPr lvl="1">
              <a:lnSpc>
                <a:spcPct val="120000"/>
              </a:lnSpc>
              <a:spcBef>
                <a:spcPts val="0"/>
              </a:spcBef>
            </a:pPr>
            <a:r>
              <a:rPr lang="en-US" sz="1600" dirty="0"/>
              <a:t>Standard Library Modules</a:t>
            </a:r>
          </a:p>
          <a:p>
            <a:pPr lvl="1">
              <a:lnSpc>
                <a:spcPct val="120000"/>
              </a:lnSpc>
              <a:spcBef>
                <a:spcPts val="0"/>
              </a:spcBef>
            </a:pPr>
            <a:r>
              <a:rPr lang="en-US" sz="1600" dirty="0"/>
              <a:t>std::flat_(multi)map / std::flat_(multi)set</a:t>
            </a:r>
          </a:p>
          <a:p>
            <a:pPr lvl="1">
              <a:lnSpc>
                <a:spcPct val="120000"/>
              </a:lnSpc>
              <a:spcBef>
                <a:spcPts val="0"/>
              </a:spcBef>
            </a:pPr>
            <a:r>
              <a:rPr lang="en-US" sz="1600" dirty="0"/>
              <a:t>std::</a:t>
            </a:r>
            <a:r>
              <a:rPr lang="en-US" sz="1600" dirty="0" err="1"/>
              <a:t>mdspan</a:t>
            </a:r>
            <a:endParaRPr lang="en-US" sz="1600" dirty="0"/>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65952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Literal Suffix for </a:t>
            </a:r>
            <a:r>
              <a:rPr lang="en-US" dirty="0" err="1">
                <a:latin typeface="Segoe UI" panose="020B0502040204020203" pitchFamily="34" charset="0"/>
                <a:cs typeface="Segoe UI" panose="020B0502040204020203" pitchFamily="34" charset="0"/>
              </a:rPr>
              <a:t>size_t</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Existing integer literal suffixes: </a:t>
            </a:r>
            <a:r>
              <a:rPr lang="en-US" dirty="0">
                <a:latin typeface="Consolas" panose="020B0609020204030204" pitchFamily="49" charset="0"/>
              </a:rPr>
              <a:t>U</a:t>
            </a:r>
            <a:r>
              <a:rPr lang="en-US" dirty="0"/>
              <a:t>, </a:t>
            </a:r>
            <a:r>
              <a:rPr lang="en-US" dirty="0">
                <a:latin typeface="Consolas" panose="020B0609020204030204" pitchFamily="49" charset="0"/>
              </a:rPr>
              <a:t>L</a:t>
            </a:r>
            <a:r>
              <a:rPr lang="en-US" dirty="0"/>
              <a:t>, </a:t>
            </a:r>
            <a:r>
              <a:rPr lang="en-US" dirty="0">
                <a:latin typeface="Consolas" panose="020B0609020204030204" pitchFamily="49" charset="0"/>
              </a:rPr>
              <a:t>UL</a:t>
            </a:r>
            <a:r>
              <a:rPr lang="en-US" dirty="0"/>
              <a:t>, </a:t>
            </a:r>
            <a:r>
              <a:rPr lang="en-US" dirty="0">
                <a:latin typeface="Consolas" panose="020B0609020204030204" pitchFamily="49" charset="0"/>
              </a:rPr>
              <a:t>LL</a:t>
            </a:r>
            <a:r>
              <a:rPr lang="en-US" dirty="0"/>
              <a:t>, and </a:t>
            </a:r>
            <a:r>
              <a:rPr lang="en-US" dirty="0">
                <a:latin typeface="Consolas" panose="020B0609020204030204" pitchFamily="49" charset="0"/>
              </a:rPr>
              <a:t>ULL</a:t>
            </a:r>
          </a:p>
          <a:p>
            <a:r>
              <a:rPr lang="en-US" dirty="0"/>
              <a:t>New:</a:t>
            </a:r>
          </a:p>
          <a:p>
            <a:pPr lvl="1"/>
            <a:r>
              <a:rPr lang="en-US" dirty="0" err="1">
                <a:latin typeface="Consolas" panose="020B0609020204030204" pitchFamily="49" charset="0"/>
              </a:rPr>
              <a:t>uz</a:t>
            </a:r>
            <a:r>
              <a:rPr lang="en-US" dirty="0"/>
              <a:t> or </a:t>
            </a:r>
            <a:r>
              <a:rPr lang="en-US" dirty="0">
                <a:latin typeface="Consolas" panose="020B0609020204030204" pitchFamily="49" charset="0"/>
              </a:rPr>
              <a:t>UZ</a:t>
            </a:r>
            <a:r>
              <a:rPr lang="en-US" dirty="0"/>
              <a:t>: creates a </a:t>
            </a:r>
            <a:r>
              <a:rPr lang="en-US" dirty="0">
                <a:latin typeface="Consolas" panose="020B0609020204030204" pitchFamily="49" charset="0"/>
              </a:rPr>
              <a:t>std::</a:t>
            </a:r>
            <a:r>
              <a:rPr lang="en-US" dirty="0" err="1">
                <a:latin typeface="Consolas" panose="020B0609020204030204" pitchFamily="49" charset="0"/>
              </a:rPr>
              <a:t>size_t</a:t>
            </a:r>
            <a:r>
              <a:rPr lang="en-US" dirty="0"/>
              <a:t> integer literal</a:t>
            </a:r>
          </a:p>
          <a:p>
            <a:pPr lvl="1"/>
            <a:r>
              <a:rPr lang="en-US" dirty="0">
                <a:latin typeface="Consolas" panose="020B0609020204030204" pitchFamily="49" charset="0"/>
              </a:rPr>
              <a:t>z</a:t>
            </a:r>
            <a:r>
              <a:rPr lang="en-US" dirty="0"/>
              <a:t> or </a:t>
            </a:r>
            <a:r>
              <a:rPr lang="en-US" dirty="0">
                <a:latin typeface="Consolas" panose="020B0609020204030204" pitchFamily="49" charset="0"/>
              </a:rPr>
              <a:t>Z</a:t>
            </a:r>
            <a:r>
              <a:rPr lang="en-US" dirty="0"/>
              <a:t>: creates a signed integer type corresponding to </a:t>
            </a:r>
            <a:r>
              <a:rPr lang="en-US" dirty="0">
                <a:latin typeface="Consolas" panose="020B0609020204030204" pitchFamily="49" charset="0"/>
              </a:rPr>
              <a:t>std::</a:t>
            </a:r>
            <a:r>
              <a:rPr lang="en-US" dirty="0" err="1">
                <a:latin typeface="Consolas" panose="020B0609020204030204" pitchFamily="49" charset="0"/>
              </a:rPr>
              <a:t>size_t</a:t>
            </a:r>
            <a:endParaRPr lang="en-US" dirty="0">
              <a:latin typeface="Consolas" panose="020B0609020204030204" pitchFamily="49" charset="0"/>
            </a:endParaRPr>
          </a:p>
        </p:txBody>
      </p:sp>
    </p:spTree>
    <p:extLst>
      <p:ext uri="{BB962C8B-B14F-4D97-AF65-F5344CB8AC3E}">
        <p14:creationId xmlns:p14="http://schemas.microsoft.com/office/powerpoint/2010/main" val="329961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Literal Suffix for </a:t>
            </a:r>
            <a:r>
              <a:rPr lang="en-US" dirty="0" err="1">
                <a:latin typeface="Segoe UI" panose="020B0502040204020203" pitchFamily="34" charset="0"/>
                <a:cs typeface="Segoe UI" panose="020B0502040204020203" pitchFamily="34" charset="0"/>
              </a:rPr>
              <a:t>size_t</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Use case:</a:t>
            </a:r>
          </a:p>
          <a:p>
            <a:pPr marL="320040" lvl="1" indent="0">
              <a:buNone/>
            </a:pPr>
            <a:r>
              <a:rPr lang="nl-BE" sz="1600" dirty="0" err="1">
                <a:solidFill>
                  <a:srgbClr val="000000"/>
                </a:solidFill>
                <a:latin typeface="Consolas" panose="020B0609020204030204" pitchFamily="49" charset="0"/>
              </a:rPr>
              <a:t>std</a:t>
            </a:r>
            <a:r>
              <a:rPr lang="nl-BE" sz="1600" dirty="0">
                <a:solidFill>
                  <a:srgbClr val="000000"/>
                </a:solidFill>
                <a:latin typeface="Consolas" panose="020B0609020204030204" pitchFamily="49" charset="0"/>
              </a:rPr>
              <a:t>::</a:t>
            </a:r>
            <a:r>
              <a:rPr lang="nl-BE" sz="1600" dirty="0">
                <a:solidFill>
                  <a:srgbClr val="2B91AF"/>
                </a:solidFill>
                <a:latin typeface="Consolas" panose="020B0609020204030204" pitchFamily="49" charset="0"/>
              </a:rPr>
              <a:t>vector</a:t>
            </a:r>
            <a:r>
              <a:rPr lang="nl-BE" sz="1600" dirty="0">
                <a:solidFill>
                  <a:srgbClr val="000000"/>
                </a:solidFill>
                <a:latin typeface="Consolas" panose="020B0609020204030204" pitchFamily="49" charset="0"/>
              </a:rPr>
              <a:t> data{ 11, 22, 33 };</a:t>
            </a:r>
          </a:p>
          <a:p>
            <a:pPr marL="320040" lvl="1" indent="0">
              <a:buNone/>
            </a:pP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auto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0, count = </a:t>
            </a:r>
            <a:r>
              <a:rPr lang="en-US" sz="1600" dirty="0" err="1">
                <a:solidFill>
                  <a:srgbClr val="000000"/>
                </a:solidFill>
                <a:latin typeface="Consolas" panose="020B0609020204030204" pitchFamily="49" charset="0"/>
              </a:rPr>
              <a:t>data.size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&lt; count;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008000"/>
                </a:solidFill>
                <a:latin typeface="Consolas" panose="020B0609020204030204" pitchFamily="49" charset="0"/>
              </a:rPr>
              <a:t>/* ... */ </a:t>
            </a:r>
            <a:r>
              <a:rPr lang="en-US" sz="1600" dirty="0">
                <a:solidFill>
                  <a:srgbClr val="000000"/>
                </a:solidFill>
                <a:latin typeface="Consolas" panose="020B0609020204030204" pitchFamily="49" charset="0"/>
              </a:rPr>
              <a:t>}</a:t>
            </a:r>
          </a:p>
          <a:p>
            <a:r>
              <a:rPr lang="en-US" dirty="0"/>
              <a:t>Doesn’t compile: </a:t>
            </a:r>
            <a:r>
              <a:rPr lang="en-US" dirty="0" err="1">
                <a:latin typeface="Consolas" panose="020B0609020204030204" pitchFamily="49" charset="0"/>
              </a:rPr>
              <a:t>i</a:t>
            </a:r>
            <a:r>
              <a:rPr lang="en-US" dirty="0"/>
              <a:t> is deduced as </a:t>
            </a:r>
            <a:r>
              <a:rPr lang="en-US" dirty="0">
                <a:latin typeface="Consolas" panose="020B0609020204030204" pitchFamily="49" charset="0"/>
              </a:rPr>
              <a:t>int</a:t>
            </a:r>
            <a:r>
              <a:rPr lang="en-US" dirty="0"/>
              <a:t>, but </a:t>
            </a:r>
            <a:r>
              <a:rPr lang="en-US" dirty="0">
                <a:latin typeface="Consolas" panose="020B0609020204030204" pitchFamily="49" charset="0"/>
              </a:rPr>
              <a:t>count</a:t>
            </a:r>
            <a:r>
              <a:rPr lang="en-US" dirty="0"/>
              <a:t> is </a:t>
            </a:r>
            <a:r>
              <a:rPr lang="en-US" dirty="0" err="1">
                <a:latin typeface="Consolas" panose="020B0609020204030204" pitchFamily="49" charset="0"/>
              </a:rPr>
              <a:t>size_t</a:t>
            </a:r>
            <a:endParaRPr lang="en-US" dirty="0">
              <a:latin typeface="Consolas" panose="020B0609020204030204" pitchFamily="49" charset="0"/>
            </a:endParaRPr>
          </a:p>
          <a:p>
            <a:r>
              <a:rPr lang="en-US" dirty="0"/>
              <a:t>Solution: use </a:t>
            </a:r>
            <a:r>
              <a:rPr lang="en-US" dirty="0" err="1">
                <a:latin typeface="Consolas" panose="020B0609020204030204" pitchFamily="49" charset="0"/>
              </a:rPr>
              <a:t>uz</a:t>
            </a:r>
            <a:r>
              <a:rPr lang="en-US" dirty="0"/>
              <a:t> literal:</a:t>
            </a:r>
          </a:p>
          <a:p>
            <a:pPr marL="365760" lvl="1" indent="0">
              <a:buNone/>
            </a:pP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auto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0uz, count = </a:t>
            </a:r>
            <a:r>
              <a:rPr lang="en-US" sz="1600" dirty="0" err="1">
                <a:solidFill>
                  <a:srgbClr val="000000"/>
                </a:solidFill>
                <a:latin typeface="Consolas" panose="020B0609020204030204" pitchFamily="49" charset="0"/>
              </a:rPr>
              <a:t>data.size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&lt; count;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008000"/>
                </a:solidFill>
                <a:latin typeface="Consolas" panose="020B0609020204030204" pitchFamily="49" charset="0"/>
              </a:rPr>
              <a:t>/* ... */ </a:t>
            </a:r>
            <a:r>
              <a:rPr lang="en-US" sz="1600" dirty="0">
                <a:solidFill>
                  <a:srgbClr val="000000"/>
                </a:solidFill>
                <a:latin typeface="Consolas" panose="020B0609020204030204" pitchFamily="49" charset="0"/>
              </a:rPr>
              <a:t>}</a:t>
            </a:r>
            <a:endParaRPr lang="en-US" sz="1600" dirty="0">
              <a:latin typeface="Consolas" panose="020B0609020204030204" pitchFamily="49" charset="0"/>
            </a:endParaRPr>
          </a:p>
          <a:p>
            <a:pPr marL="320040" lvl="1" indent="0">
              <a:buNone/>
            </a:pPr>
            <a:endParaRPr lang="en-US" sz="2400" dirty="0">
              <a:latin typeface="Consolas" panose="020B0609020204030204" pitchFamily="49" charset="0"/>
            </a:endParaRPr>
          </a:p>
        </p:txBody>
      </p:sp>
      <p:sp>
        <p:nvSpPr>
          <p:cNvPr id="4" name="Rectangle 3">
            <a:extLst>
              <a:ext uri="{FF2B5EF4-FFF2-40B4-BE49-F238E27FC236}">
                <a16:creationId xmlns:a16="http://schemas.microsoft.com/office/drawing/2014/main" id="{2A92933F-8C24-4963-80E3-5C3C9DA56BB0}"/>
              </a:ext>
            </a:extLst>
          </p:cNvPr>
          <p:cNvSpPr/>
          <p:nvPr/>
        </p:nvSpPr>
        <p:spPr>
          <a:xfrm>
            <a:off x="1981200" y="2952750"/>
            <a:ext cx="609600" cy="381000"/>
          </a:xfrm>
          <a:prstGeom prst="rect">
            <a:avLst/>
          </a:prstGeom>
          <a:noFill/>
          <a:ln w="38100"/>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3447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FF8200"/>
                </a:solidFill>
              </a:rPr>
              <a:t>auto(x): decay-copy in The Language</a:t>
            </a:r>
          </a:p>
          <a:p>
            <a:pPr lvl="1">
              <a:lnSpc>
                <a:spcPct val="120000"/>
              </a:lnSpc>
              <a:spcBef>
                <a:spcPts val="0"/>
              </a:spcBef>
            </a:pPr>
            <a:r>
              <a:rPr lang="en-US" sz="1600" dirty="0"/>
              <a:t>#elifdef, #elifndef, and #warning</a:t>
            </a:r>
          </a:p>
          <a:p>
            <a:pPr lvl="1">
              <a:lnSpc>
                <a:spcPct val="120000"/>
              </a:lnSpc>
              <a:spcBef>
                <a:spcPts val="0"/>
              </a:spcBef>
            </a:pPr>
            <a:r>
              <a:rPr lang="en-US" sz="1600" dirty="0"/>
              <a:t>Marking Unreachable Code</a:t>
            </a:r>
          </a:p>
          <a:p>
            <a:pPr lvl="1">
              <a:lnSpc>
                <a:spcPct val="120000"/>
              </a:lnSpc>
              <a:spcBef>
                <a:spcPts val="0"/>
              </a:spcBef>
            </a:pPr>
            <a:r>
              <a:rPr lang="en-US" sz="1600" dirty="0"/>
              <a:t>Assumptions</a:t>
            </a:r>
          </a:p>
          <a:p>
            <a:pPr lvl="1">
              <a:lnSpc>
                <a:spcPct val="120000"/>
              </a:lnSpc>
              <a:spcBef>
                <a:spcPts val="0"/>
              </a:spcBef>
            </a:pPr>
            <a:r>
              <a:rPr lang="en-US" sz="1600" dirty="0"/>
              <a:t>Named Universal Character Escapes</a:t>
            </a:r>
          </a:p>
          <a:p>
            <a:pPr lvl="1">
              <a:lnSpc>
                <a:spcPct val="120000"/>
              </a:lnSpc>
              <a:spcBef>
                <a:spcPts val="0"/>
              </a:spcBef>
            </a:pPr>
            <a:r>
              <a:rPr lang="en-US" sz="1600" dirty="0"/>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t>String Formatting Improvements</a:t>
            </a:r>
          </a:p>
          <a:p>
            <a:pPr lvl="1">
              <a:lnSpc>
                <a:spcPct val="120000"/>
              </a:lnSpc>
              <a:spcBef>
                <a:spcPts val="0"/>
              </a:spcBef>
            </a:pPr>
            <a:r>
              <a:rPr lang="en-US" sz="1600" dirty="0"/>
              <a:t>Standard Library Modules</a:t>
            </a:r>
          </a:p>
          <a:p>
            <a:pPr lvl="1">
              <a:lnSpc>
                <a:spcPct val="120000"/>
              </a:lnSpc>
              <a:spcBef>
                <a:spcPts val="0"/>
              </a:spcBef>
            </a:pPr>
            <a:r>
              <a:rPr lang="en-US" sz="1600" dirty="0"/>
              <a:t>std::flat_(multi)map / std::flat_(multi)set</a:t>
            </a:r>
          </a:p>
          <a:p>
            <a:pPr lvl="1">
              <a:lnSpc>
                <a:spcPct val="120000"/>
              </a:lnSpc>
              <a:spcBef>
                <a:spcPts val="0"/>
              </a:spcBef>
            </a:pPr>
            <a:r>
              <a:rPr lang="en-US" sz="1600" dirty="0"/>
              <a:t>std::</a:t>
            </a:r>
            <a:r>
              <a:rPr lang="en-US" sz="1600" dirty="0" err="1"/>
              <a:t>mdspan</a:t>
            </a:r>
            <a:endParaRPr lang="en-US" sz="1600" dirty="0"/>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230079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auto(x): decay-copy in The Language</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Copying an object in C++:</a:t>
            </a:r>
          </a:p>
          <a:p>
            <a:pPr marL="320040" lvl="1" indent="0">
              <a:buNone/>
            </a:pPr>
            <a:r>
              <a:rPr lang="en-US" dirty="0">
                <a:solidFill>
                  <a:srgbClr val="0000FF"/>
                </a:solidFill>
                <a:latin typeface="Consolas" panose="020B0609020204030204" pitchFamily="49" charset="0"/>
              </a:rPr>
              <a:t>auto</a:t>
            </a:r>
            <a:r>
              <a:rPr lang="en-US" dirty="0">
                <a:latin typeface="Consolas" panose="020B0609020204030204" pitchFamily="49" charset="0"/>
              </a:rPr>
              <a:t> c = x;</a:t>
            </a:r>
          </a:p>
          <a:p>
            <a:r>
              <a:rPr lang="en-US" dirty="0"/>
              <a:t>But </a:t>
            </a:r>
            <a:r>
              <a:rPr lang="en-US" dirty="0">
                <a:latin typeface="Consolas" panose="020B0609020204030204" pitchFamily="49" charset="0"/>
              </a:rPr>
              <a:t>c</a:t>
            </a:r>
            <a:r>
              <a:rPr lang="en-US" dirty="0"/>
              <a:t> is an </a:t>
            </a:r>
            <a:r>
              <a:rPr lang="en-US" b="1" dirty="0" err="1"/>
              <a:t>lvalue</a:t>
            </a:r>
            <a:endParaRPr lang="en-US" b="1" dirty="0"/>
          </a:p>
          <a:p>
            <a:r>
              <a:rPr lang="en-US" dirty="0"/>
              <a:t>C++23 adds </a:t>
            </a:r>
            <a:r>
              <a:rPr lang="en-US" dirty="0">
                <a:latin typeface="Consolas" panose="020B0609020204030204" pitchFamily="49" charset="0"/>
              </a:rPr>
              <a:t>auto(x)</a:t>
            </a:r>
            <a:r>
              <a:rPr lang="en-US" dirty="0"/>
              <a:t> or </a:t>
            </a:r>
            <a:r>
              <a:rPr lang="en-US" dirty="0">
                <a:latin typeface="Consolas" panose="020B0609020204030204" pitchFamily="49" charset="0"/>
              </a:rPr>
              <a:t>auto{x}</a:t>
            </a:r>
          </a:p>
          <a:p>
            <a:pPr lvl="1"/>
            <a:r>
              <a:rPr lang="en-US" dirty="0"/>
              <a:t>Copy is a </a:t>
            </a:r>
            <a:r>
              <a:rPr lang="en-US" b="1" dirty="0" err="1"/>
              <a:t>prvalue</a:t>
            </a:r>
            <a:endParaRPr lang="en-US" dirty="0"/>
          </a:p>
          <a:p>
            <a:pPr lvl="1"/>
            <a:r>
              <a:rPr lang="en-US" dirty="0"/>
              <a:t>Example:</a:t>
            </a:r>
          </a:p>
          <a:p>
            <a:pPr marL="594360" lvl="2" indent="0">
              <a:buNone/>
            </a:pP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process(</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&amp;&amp; </a:t>
            </a:r>
            <a:r>
              <a:rPr lang="en-US" sz="1600" dirty="0">
                <a:solidFill>
                  <a:srgbClr val="808080"/>
                </a:solidFill>
                <a:latin typeface="Consolas" panose="020B0609020204030204" pitchFamily="49" charset="0"/>
              </a:rPr>
              <a:t>value</a:t>
            </a:r>
            <a:r>
              <a:rPr lang="en-US" sz="1600" dirty="0">
                <a:solidFill>
                  <a:srgbClr val="000000"/>
                </a:solidFill>
                <a:latin typeface="Consolas" panose="020B0609020204030204" pitchFamily="49" charset="0"/>
              </a:rPr>
              <a:t>) { std::</a:t>
            </a:r>
            <a:r>
              <a:rPr lang="en-US" sz="1600" dirty="0" err="1">
                <a:solidFill>
                  <a:srgbClr val="000000"/>
                </a:solidFill>
                <a:latin typeface="Consolas" panose="020B0609020204030204" pitchFamily="49" charset="0"/>
              </a:rPr>
              <a:t>println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value</a:t>
            </a:r>
            <a:r>
              <a:rPr lang="en-US" sz="1600" dirty="0">
                <a:solidFill>
                  <a:srgbClr val="000000"/>
                </a:solidFill>
                <a:latin typeface="Consolas" panose="020B0609020204030204" pitchFamily="49" charset="0"/>
              </a:rPr>
              <a:t>); }</a:t>
            </a:r>
          </a:p>
          <a:p>
            <a:pPr marL="594360" lvl="2" indent="0">
              <a:buNone/>
            </a:pP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process_all</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const </a:t>
            </a:r>
            <a:r>
              <a:rPr lang="en-US" sz="1600" dirty="0">
                <a:solidFill>
                  <a:srgbClr val="000000"/>
                </a:solidFill>
                <a:latin typeface="Consolas" panose="020B0609020204030204" pitchFamily="49" charset="0"/>
              </a:rPr>
              <a:t>std::</a:t>
            </a:r>
            <a:r>
              <a:rPr lang="en-US" sz="1600" dirty="0">
                <a:solidFill>
                  <a:srgbClr val="2B91AF"/>
                </a:solidFill>
                <a:latin typeface="Consolas" panose="020B0609020204030204" pitchFamily="49" charset="0"/>
              </a:rPr>
              <a:t>vector</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&gt;&amp; </a:t>
            </a:r>
            <a:r>
              <a:rPr lang="en-US" sz="1600" dirty="0">
                <a:solidFill>
                  <a:srgbClr val="808080"/>
                </a:solidFill>
                <a:latin typeface="Consolas" panose="020B0609020204030204" pitchFamily="49" charset="0"/>
              </a:rPr>
              <a:t>data</a:t>
            </a:r>
            <a:r>
              <a:rPr lang="en-US" sz="1600" dirty="0">
                <a:solidFill>
                  <a:srgbClr val="000000"/>
                </a:solidFill>
                <a:latin typeface="Consolas" panose="020B0609020204030204" pitchFamily="49" charset="0"/>
              </a:rPr>
              <a:t>) {</a:t>
            </a:r>
          </a:p>
          <a:p>
            <a:pPr marL="594360" lvl="2" indent="0">
              <a:buNone/>
            </a:pPr>
            <a:r>
              <a:rPr lang="en-US" sz="1600" dirty="0">
                <a:solidFill>
                  <a:srgbClr val="0000FF"/>
                </a:solidFill>
                <a:latin typeface="Consolas" panose="020B0609020204030204" pitchFamily="49" charset="0"/>
              </a:rPr>
              <a:t>   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auto</a:t>
            </a:r>
            <a:r>
              <a:rPr lang="en-US" sz="1600" dirty="0">
                <a:solidFill>
                  <a:srgbClr val="000000"/>
                </a:solidFill>
                <a:latin typeface="Consolas" panose="020B0609020204030204" pitchFamily="49" charset="0"/>
              </a:rPr>
              <a:t>&amp;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808080"/>
                </a:solidFill>
                <a:latin typeface="Consolas" panose="020B0609020204030204" pitchFamily="49" charset="0"/>
              </a:rPr>
              <a:t>data</a:t>
            </a:r>
            <a:r>
              <a:rPr lang="en-US" sz="1600" dirty="0">
                <a:solidFill>
                  <a:srgbClr val="000000"/>
                </a:solidFill>
                <a:latin typeface="Consolas" panose="020B0609020204030204" pitchFamily="49" charset="0"/>
              </a:rPr>
              <a:t>) { process(</a:t>
            </a:r>
            <a:r>
              <a:rPr lang="en-US" sz="1600" dirty="0">
                <a:solidFill>
                  <a:srgbClr val="0000FF"/>
                </a:solidFill>
                <a:highlight>
                  <a:srgbClr val="FFFF00"/>
                </a:highlight>
                <a:latin typeface="Consolas" panose="020B0609020204030204" pitchFamily="49" charset="0"/>
              </a:rPr>
              <a:t>auto</a:t>
            </a:r>
            <a:r>
              <a:rPr lang="en-US" sz="1600" dirty="0">
                <a:solidFill>
                  <a:srgbClr val="000000"/>
                </a:solidFill>
                <a:highlight>
                  <a:srgbClr val="FFFF00"/>
                </a:highlight>
                <a:latin typeface="Consolas" panose="020B0609020204030204" pitchFamily="49" charset="0"/>
              </a:rPr>
              <a:t>(</a:t>
            </a:r>
            <a:r>
              <a:rPr lang="en-US" sz="1600" dirty="0" err="1">
                <a:solidFill>
                  <a:srgbClr val="000000"/>
                </a:solidFill>
                <a:highlight>
                  <a:srgbClr val="FFFF00"/>
                </a:highlight>
                <a:latin typeface="Consolas" panose="020B0609020204030204" pitchFamily="49" charset="0"/>
              </a:rPr>
              <a:t>i</a:t>
            </a:r>
            <a:r>
              <a:rPr lang="en-US" sz="1600" dirty="0">
                <a:solidFill>
                  <a:srgbClr val="000000"/>
                </a:solidFill>
                <a:highlight>
                  <a:srgbClr val="FFFF00"/>
                </a:highlight>
                <a:latin typeface="Consolas" panose="020B0609020204030204" pitchFamily="49" charset="0"/>
              </a:rPr>
              <a:t>)</a:t>
            </a:r>
            <a:r>
              <a:rPr lang="en-US" sz="1600" dirty="0">
                <a:solidFill>
                  <a:srgbClr val="000000"/>
                </a:solidFill>
                <a:latin typeface="Consolas" panose="020B0609020204030204" pitchFamily="49" charset="0"/>
              </a:rPr>
              <a:t>); }</a:t>
            </a:r>
          </a:p>
          <a:p>
            <a:pPr marL="594360" lvl="2" indent="0">
              <a:buNone/>
            </a:pPr>
            <a:r>
              <a:rPr lang="en-US" sz="1600" dirty="0">
                <a:solidFill>
                  <a:srgbClr val="000000"/>
                </a:solidFill>
                <a:latin typeface="Consolas" panose="020B0609020204030204" pitchFamily="49" charset="0"/>
              </a:rPr>
              <a:t>}</a:t>
            </a:r>
            <a:endParaRPr lang="en-US" sz="1600" dirty="0">
              <a:latin typeface="Consolas" panose="020B0609020204030204" pitchFamily="49" charset="0"/>
            </a:endParaRPr>
          </a:p>
        </p:txBody>
      </p:sp>
    </p:spTree>
    <p:extLst>
      <p:ext uri="{BB962C8B-B14F-4D97-AF65-F5344CB8AC3E}">
        <p14:creationId xmlns:p14="http://schemas.microsoft.com/office/powerpoint/2010/main" val="214298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FF8200"/>
                </a:solidFill>
              </a:rPr>
              <a:t>#elifdef, #elifndef, and #warning</a:t>
            </a:r>
          </a:p>
          <a:p>
            <a:pPr lvl="1">
              <a:lnSpc>
                <a:spcPct val="120000"/>
              </a:lnSpc>
              <a:spcBef>
                <a:spcPts val="0"/>
              </a:spcBef>
            </a:pPr>
            <a:r>
              <a:rPr lang="en-US" sz="1600" dirty="0"/>
              <a:t>Marking Unreachable Code</a:t>
            </a:r>
          </a:p>
          <a:p>
            <a:pPr lvl="1">
              <a:lnSpc>
                <a:spcPct val="120000"/>
              </a:lnSpc>
              <a:spcBef>
                <a:spcPts val="0"/>
              </a:spcBef>
            </a:pPr>
            <a:r>
              <a:rPr lang="en-US" sz="1600" dirty="0"/>
              <a:t>Assumptions</a:t>
            </a:r>
          </a:p>
          <a:p>
            <a:pPr lvl="1">
              <a:lnSpc>
                <a:spcPct val="120000"/>
              </a:lnSpc>
              <a:spcBef>
                <a:spcPts val="0"/>
              </a:spcBef>
            </a:pPr>
            <a:r>
              <a:rPr lang="en-US" sz="1600" dirty="0"/>
              <a:t>Named Universal Character Escapes</a:t>
            </a:r>
          </a:p>
          <a:p>
            <a:pPr lvl="1">
              <a:lnSpc>
                <a:spcPct val="120000"/>
              </a:lnSpc>
              <a:spcBef>
                <a:spcPts val="0"/>
              </a:spcBef>
            </a:pPr>
            <a:r>
              <a:rPr lang="en-US" sz="1600" dirty="0"/>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t>String Formatting Improvements</a:t>
            </a:r>
          </a:p>
          <a:p>
            <a:pPr lvl="1">
              <a:lnSpc>
                <a:spcPct val="120000"/>
              </a:lnSpc>
              <a:spcBef>
                <a:spcPts val="0"/>
              </a:spcBef>
            </a:pPr>
            <a:r>
              <a:rPr lang="en-US" sz="1600" dirty="0"/>
              <a:t>Standard Library Modules</a:t>
            </a:r>
          </a:p>
          <a:p>
            <a:pPr lvl="1">
              <a:lnSpc>
                <a:spcPct val="120000"/>
              </a:lnSpc>
              <a:spcBef>
                <a:spcPts val="0"/>
              </a:spcBef>
            </a:pPr>
            <a:r>
              <a:rPr lang="en-US" sz="1600" dirty="0"/>
              <a:t>std::flat_(multi)map / std::flat_(multi)set</a:t>
            </a:r>
          </a:p>
          <a:p>
            <a:pPr lvl="1">
              <a:lnSpc>
                <a:spcPct val="120000"/>
              </a:lnSpc>
              <a:spcBef>
                <a:spcPts val="0"/>
              </a:spcBef>
            </a:pPr>
            <a:r>
              <a:rPr lang="en-US" sz="1600" dirty="0"/>
              <a:t>std::</a:t>
            </a:r>
            <a:r>
              <a:rPr lang="en-US" sz="1600" dirty="0" err="1"/>
              <a:t>mdspan</a:t>
            </a:r>
            <a:endParaRPr lang="en-US" sz="1600" dirty="0"/>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6557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#elifdef, #elifndef, and #warning</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New preprocessor directives</a:t>
            </a:r>
          </a:p>
          <a:p>
            <a:r>
              <a:rPr lang="en-US" dirty="0"/>
              <a:t>Existing:</a:t>
            </a:r>
          </a:p>
          <a:p>
            <a:pPr lvl="1"/>
            <a:r>
              <a:rPr lang="en-US" dirty="0">
                <a:latin typeface="Consolas" panose="020B0609020204030204" pitchFamily="49" charset="0"/>
              </a:rPr>
              <a:t>#ifdef id</a:t>
            </a:r>
            <a:r>
              <a:rPr lang="en-US" dirty="0"/>
              <a:t> shorthand for </a:t>
            </a:r>
            <a:r>
              <a:rPr lang="en-US" dirty="0">
                <a:latin typeface="Consolas" panose="020B0609020204030204" pitchFamily="49" charset="0"/>
              </a:rPr>
              <a:t>#if defined(id)</a:t>
            </a:r>
          </a:p>
          <a:p>
            <a:pPr lvl="1"/>
            <a:r>
              <a:rPr lang="en-US" dirty="0">
                <a:latin typeface="Consolas" panose="020B0609020204030204" pitchFamily="49" charset="0"/>
              </a:rPr>
              <a:t>#ifndef id</a:t>
            </a:r>
            <a:r>
              <a:rPr lang="en-US" dirty="0"/>
              <a:t> shorthand for </a:t>
            </a:r>
            <a:r>
              <a:rPr lang="en-US" dirty="0">
                <a:latin typeface="Consolas" panose="020B0609020204030204" pitchFamily="49" charset="0"/>
              </a:rPr>
              <a:t>#if !defined(id)</a:t>
            </a:r>
          </a:p>
          <a:p>
            <a:r>
              <a:rPr lang="en-US" dirty="0"/>
              <a:t>C++23 adds</a:t>
            </a:r>
          </a:p>
          <a:p>
            <a:pPr lvl="1"/>
            <a:r>
              <a:rPr lang="en-US" dirty="0">
                <a:latin typeface="Consolas" panose="020B0609020204030204" pitchFamily="49" charset="0"/>
              </a:rPr>
              <a:t>#elifdef id</a:t>
            </a:r>
            <a:r>
              <a:rPr lang="en-US" dirty="0"/>
              <a:t> shorthand for </a:t>
            </a:r>
            <a:r>
              <a:rPr lang="en-US" dirty="0">
                <a:latin typeface="Consolas" panose="020B0609020204030204" pitchFamily="49" charset="0"/>
              </a:rPr>
              <a:t>#elif defined(id)</a:t>
            </a:r>
          </a:p>
          <a:p>
            <a:pPr lvl="1"/>
            <a:r>
              <a:rPr lang="en-US" dirty="0">
                <a:latin typeface="Consolas" panose="020B0609020204030204" pitchFamily="49" charset="0"/>
              </a:rPr>
              <a:t>#elifndef id</a:t>
            </a:r>
            <a:r>
              <a:rPr lang="en-US" dirty="0"/>
              <a:t> shorthand for </a:t>
            </a:r>
            <a:r>
              <a:rPr lang="en-US" dirty="0">
                <a:latin typeface="Consolas" panose="020B0609020204030204" pitchFamily="49" charset="0"/>
              </a:rPr>
              <a:t>#elif !defined(id)</a:t>
            </a:r>
          </a:p>
          <a:p>
            <a:pPr lvl="1"/>
            <a:r>
              <a:rPr lang="en-US" dirty="0">
                <a:latin typeface="Consolas" panose="020B0609020204030204" pitchFamily="49" charset="0"/>
              </a:rPr>
              <a:t>#warning "This is a warning message"</a:t>
            </a:r>
          </a:p>
          <a:p>
            <a:endParaRPr lang="en-US" dirty="0"/>
          </a:p>
        </p:txBody>
      </p:sp>
    </p:spTree>
    <p:extLst>
      <p:ext uri="{BB962C8B-B14F-4D97-AF65-F5344CB8AC3E}">
        <p14:creationId xmlns:p14="http://schemas.microsoft.com/office/powerpoint/2010/main" val="51609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FF8200"/>
                </a:solidFill>
              </a:rPr>
              <a:t>Marking Unreachable Code</a:t>
            </a:r>
          </a:p>
          <a:p>
            <a:pPr lvl="1">
              <a:lnSpc>
                <a:spcPct val="120000"/>
              </a:lnSpc>
              <a:spcBef>
                <a:spcPts val="0"/>
              </a:spcBef>
            </a:pPr>
            <a:r>
              <a:rPr lang="en-US" sz="1600" dirty="0"/>
              <a:t>Assumptions</a:t>
            </a:r>
          </a:p>
          <a:p>
            <a:pPr lvl="1">
              <a:lnSpc>
                <a:spcPct val="120000"/>
              </a:lnSpc>
              <a:spcBef>
                <a:spcPts val="0"/>
              </a:spcBef>
            </a:pPr>
            <a:r>
              <a:rPr lang="en-US" sz="1600" dirty="0"/>
              <a:t>Named Universal Character Escapes</a:t>
            </a:r>
          </a:p>
          <a:p>
            <a:pPr lvl="1">
              <a:lnSpc>
                <a:spcPct val="120000"/>
              </a:lnSpc>
              <a:spcBef>
                <a:spcPts val="0"/>
              </a:spcBef>
            </a:pPr>
            <a:r>
              <a:rPr lang="en-US" sz="1600" dirty="0"/>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t>String Formatting Improvements</a:t>
            </a:r>
          </a:p>
          <a:p>
            <a:pPr lvl="1">
              <a:lnSpc>
                <a:spcPct val="120000"/>
              </a:lnSpc>
              <a:spcBef>
                <a:spcPts val="0"/>
              </a:spcBef>
            </a:pPr>
            <a:r>
              <a:rPr lang="en-US" sz="1600" dirty="0"/>
              <a:t>Standard Library Modules</a:t>
            </a:r>
          </a:p>
          <a:p>
            <a:pPr lvl="1">
              <a:lnSpc>
                <a:spcPct val="120000"/>
              </a:lnSpc>
              <a:spcBef>
                <a:spcPts val="0"/>
              </a:spcBef>
            </a:pPr>
            <a:r>
              <a:rPr lang="en-US" sz="1600" dirty="0"/>
              <a:t>std::flat_(multi)map / std::flat_(multi)set</a:t>
            </a:r>
          </a:p>
          <a:p>
            <a:pPr lvl="1">
              <a:lnSpc>
                <a:spcPct val="120000"/>
              </a:lnSpc>
              <a:spcBef>
                <a:spcPts val="0"/>
              </a:spcBef>
            </a:pPr>
            <a:r>
              <a:rPr lang="en-US" sz="1600" dirty="0"/>
              <a:t>std::</a:t>
            </a:r>
            <a:r>
              <a:rPr lang="en-US" sz="1600" dirty="0" err="1"/>
              <a:t>mdspan</a:t>
            </a:r>
            <a:endParaRPr lang="en-US" sz="1600" dirty="0"/>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24507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Marking Unreachable Code</a:t>
            </a:r>
          </a:p>
        </p:txBody>
      </p:sp>
      <p:sp>
        <p:nvSpPr>
          <p:cNvPr id="3" name="Content Placeholder 2"/>
          <p:cNvSpPr>
            <a:spLocks noGrp="1"/>
          </p:cNvSpPr>
          <p:nvPr>
            <p:ph sz="quarter" idx="13"/>
          </p:nvPr>
        </p:nvSpPr>
        <p:spPr>
          <a:xfrm>
            <a:off x="76200" y="971550"/>
            <a:ext cx="8991600" cy="4114800"/>
          </a:xfrm>
        </p:spPr>
        <p:txBody>
          <a:bodyPr>
            <a:normAutofit fontScale="85000" lnSpcReduction="20000"/>
          </a:bodyPr>
          <a:lstStyle/>
          <a:p>
            <a:r>
              <a:rPr lang="en-US" dirty="0">
                <a:latin typeface="Consolas" panose="020B0609020204030204" pitchFamily="49" charset="0"/>
              </a:rPr>
              <a:t>std::unreachable()</a:t>
            </a:r>
            <a:r>
              <a:rPr lang="en-US" dirty="0"/>
              <a:t> in </a:t>
            </a:r>
            <a:r>
              <a:rPr lang="en-US" dirty="0">
                <a:latin typeface="Consolas" panose="020B0609020204030204" pitchFamily="49" charset="0"/>
              </a:rPr>
              <a:t>&lt;utility&gt;</a:t>
            </a:r>
            <a:r>
              <a:rPr lang="en-US" dirty="0"/>
              <a:t> (invokes undefined behavior)</a:t>
            </a:r>
          </a:p>
          <a:p>
            <a:r>
              <a:rPr lang="en-US" dirty="0"/>
              <a:t>Marking code as unreachable can improve performance</a:t>
            </a:r>
          </a:p>
          <a:p>
            <a:r>
              <a:rPr lang="en-US" dirty="0"/>
              <a:t>E.g.:</a:t>
            </a:r>
          </a:p>
          <a:p>
            <a:pPr marL="320040" lvl="1" indent="0">
              <a:spcBef>
                <a:spcPts val="400"/>
              </a:spcBef>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do_something</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number_that_is_only_0_1_2_or_3) {</a:t>
            </a:r>
          </a:p>
          <a:p>
            <a:pPr marL="320040" lvl="1" indent="0">
              <a:spcBef>
                <a:spcPts val="400"/>
              </a:spcBef>
              <a:buNone/>
            </a:pPr>
            <a:r>
              <a:rPr lang="en-US" dirty="0">
                <a:solidFill>
                  <a:srgbClr val="0000FF"/>
                </a:solidFill>
                <a:latin typeface="Consolas" panose="020B0609020204030204" pitchFamily="49" charset="0"/>
              </a:rPr>
              <a:t>   switch</a:t>
            </a:r>
            <a:r>
              <a:rPr lang="en-US" dirty="0">
                <a:solidFill>
                  <a:srgbClr val="000000"/>
                </a:solidFill>
                <a:latin typeface="Consolas" panose="020B0609020204030204" pitchFamily="49" charset="0"/>
              </a:rPr>
              <a:t> (number_that_is_only_0_1_2_or_3) {</a:t>
            </a:r>
          </a:p>
          <a:p>
            <a:pPr marL="320040" lvl="1" indent="0">
              <a:spcBef>
                <a:spcPts val="400"/>
              </a:spcBef>
              <a:buNone/>
            </a:pPr>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0: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2:</a:t>
            </a:r>
          </a:p>
          <a:p>
            <a:pPr marL="320040" lvl="1" indent="0">
              <a:spcBef>
                <a:spcPts val="400"/>
              </a:spcBef>
              <a:buNone/>
            </a:pPr>
            <a:r>
              <a:rPr lang="en-US" dirty="0">
                <a:solidFill>
                  <a:srgbClr val="000000"/>
                </a:solidFill>
                <a:latin typeface="Consolas" panose="020B0609020204030204" pitchFamily="49" charset="0"/>
              </a:rPr>
              <a:t>         handle_0_or_2();</a:t>
            </a:r>
            <a:r>
              <a:rPr lang="en-US" dirty="0">
                <a:solidFill>
                  <a:srgbClr val="0000FF"/>
                </a:solidFill>
                <a:latin typeface="Consolas" panose="020B0609020204030204" pitchFamily="49" charset="0"/>
              </a:rPr>
              <a:t> break</a:t>
            </a:r>
            <a:r>
              <a:rPr lang="en-US" dirty="0">
                <a:solidFill>
                  <a:srgbClr val="000000"/>
                </a:solidFill>
                <a:latin typeface="Consolas" panose="020B0609020204030204" pitchFamily="49" charset="0"/>
              </a:rPr>
              <a:t>;</a:t>
            </a:r>
          </a:p>
          <a:p>
            <a:pPr marL="320040" lvl="1" indent="0">
              <a:spcBef>
                <a:spcPts val="400"/>
              </a:spcBef>
              <a:buNone/>
            </a:pPr>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1:</a:t>
            </a:r>
          </a:p>
          <a:p>
            <a:pPr marL="320040" lvl="1" indent="0">
              <a:spcBef>
                <a:spcPts val="400"/>
              </a:spcBef>
              <a:buNone/>
            </a:pPr>
            <a:r>
              <a:rPr lang="en-US" dirty="0">
                <a:solidFill>
                  <a:srgbClr val="000000"/>
                </a:solidFill>
                <a:latin typeface="Consolas" panose="020B0609020204030204" pitchFamily="49" charset="0"/>
              </a:rPr>
              <a:t>         handle_1(); </a:t>
            </a:r>
            <a:r>
              <a:rPr lang="en-US" dirty="0">
                <a:solidFill>
                  <a:srgbClr val="0000FF"/>
                </a:solidFill>
                <a:latin typeface="Consolas" panose="020B0609020204030204" pitchFamily="49" charset="0"/>
              </a:rPr>
              <a:t>     break</a:t>
            </a:r>
            <a:r>
              <a:rPr lang="en-US" dirty="0">
                <a:solidFill>
                  <a:srgbClr val="000000"/>
                </a:solidFill>
                <a:latin typeface="Consolas" panose="020B0609020204030204" pitchFamily="49" charset="0"/>
              </a:rPr>
              <a:t>;</a:t>
            </a:r>
          </a:p>
          <a:p>
            <a:pPr marL="320040" lvl="1" indent="0">
              <a:spcBef>
                <a:spcPts val="400"/>
              </a:spcBef>
              <a:buNone/>
            </a:pPr>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3:</a:t>
            </a:r>
          </a:p>
          <a:p>
            <a:pPr marL="320040" lvl="1" indent="0">
              <a:spcBef>
                <a:spcPts val="400"/>
              </a:spcBef>
              <a:buNone/>
            </a:pPr>
            <a:r>
              <a:rPr lang="en-US" dirty="0">
                <a:solidFill>
                  <a:srgbClr val="000000"/>
                </a:solidFill>
                <a:latin typeface="Consolas" panose="020B0609020204030204" pitchFamily="49" charset="0"/>
              </a:rPr>
              <a:t>         handle_3();</a:t>
            </a:r>
            <a:r>
              <a:rPr lang="en-US" dirty="0">
                <a:solidFill>
                  <a:srgbClr val="0000FF"/>
                </a:solidFill>
                <a:latin typeface="Consolas" panose="020B0609020204030204" pitchFamily="49" charset="0"/>
              </a:rPr>
              <a:t>      break</a:t>
            </a:r>
            <a:r>
              <a:rPr lang="en-US" dirty="0">
                <a:solidFill>
                  <a:srgbClr val="000000"/>
                </a:solidFill>
                <a:latin typeface="Consolas" panose="020B0609020204030204" pitchFamily="49" charset="0"/>
              </a:rPr>
              <a:t>;</a:t>
            </a:r>
          </a:p>
          <a:p>
            <a:pPr marL="320040" lvl="1" indent="0">
              <a:spcBef>
                <a:spcPts val="400"/>
              </a:spcBef>
              <a:buNone/>
            </a:pPr>
            <a:r>
              <a:rPr lang="en-US" dirty="0">
                <a:solidFill>
                  <a:srgbClr val="0000FF"/>
                </a:solidFill>
                <a:latin typeface="Consolas" panose="020B0609020204030204" pitchFamily="49" charset="0"/>
              </a:rPr>
              <a:t>      default</a:t>
            </a:r>
            <a:r>
              <a:rPr lang="en-US" dirty="0">
                <a:solidFill>
                  <a:srgbClr val="000000"/>
                </a:solidFill>
                <a:latin typeface="Consolas" panose="020B0609020204030204" pitchFamily="49" charset="0"/>
              </a:rPr>
              <a:t>:</a:t>
            </a:r>
          </a:p>
          <a:p>
            <a:pPr marL="320040" lvl="1" indent="0">
              <a:spcBef>
                <a:spcPts val="400"/>
              </a:spcBef>
              <a:buNone/>
            </a:pPr>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std::unreachable();</a:t>
            </a:r>
          </a:p>
          <a:p>
            <a:pPr marL="320040" lvl="1" indent="0">
              <a:spcBef>
                <a:spcPts val="400"/>
              </a:spcBef>
              <a:buNone/>
            </a:pPr>
            <a:r>
              <a:rPr lang="en-US" dirty="0">
                <a:solidFill>
                  <a:srgbClr val="000000"/>
                </a:solidFill>
                <a:latin typeface="Consolas" panose="020B0609020204030204" pitchFamily="49" charset="0"/>
              </a:rPr>
              <a:t>   }</a:t>
            </a:r>
          </a:p>
          <a:p>
            <a:pPr marL="320040" lvl="1" indent="0">
              <a:spcBef>
                <a:spcPts val="400"/>
              </a:spcBef>
              <a:buNone/>
            </a:pPr>
            <a:r>
              <a:rPr lang="en-US" dirty="0">
                <a:solidFill>
                  <a:srgbClr val="000000"/>
                </a:solidFill>
                <a:latin typeface="Consolas" panose="020B0609020204030204" pitchFamily="49" charset="0"/>
              </a:rPr>
              <a:t>}</a:t>
            </a:r>
            <a:endParaRPr lang="en-US" dirty="0">
              <a:latin typeface="Consolas" panose="020B0609020204030204" pitchFamily="49" charset="0"/>
            </a:endParaRPr>
          </a:p>
        </p:txBody>
      </p:sp>
      <p:sp>
        <p:nvSpPr>
          <p:cNvPr id="4" name="TextBox 3">
            <a:extLst>
              <a:ext uri="{FF2B5EF4-FFF2-40B4-BE49-F238E27FC236}">
                <a16:creationId xmlns:a16="http://schemas.microsoft.com/office/drawing/2014/main" id="{27E882E5-41A0-F88F-C480-079C433F8218}"/>
              </a:ext>
            </a:extLst>
          </p:cNvPr>
          <p:cNvSpPr txBox="1"/>
          <p:nvPr/>
        </p:nvSpPr>
        <p:spPr>
          <a:xfrm>
            <a:off x="5181600" y="3790950"/>
            <a:ext cx="3352800" cy="923330"/>
          </a:xfrm>
          <a:prstGeom prst="rect">
            <a:avLst/>
          </a:prstGeom>
          <a:solidFill>
            <a:schemeClr val="accent1">
              <a:lumMod val="20000"/>
              <a:lumOff val="80000"/>
            </a:schemeClr>
          </a:solidFill>
          <a:ln w="19050">
            <a:solidFill>
              <a:srgbClr val="0070C0"/>
            </a:solidFill>
          </a:ln>
        </p:spPr>
        <p:txBody>
          <a:bodyPr wrap="square" rtlCol="0">
            <a:spAutoFit/>
          </a:bodyPr>
          <a:lstStyle>
            <a:lvl1pPr>
              <a:defRPr>
                <a:latin typeface="Segoe UI Light" pitchFamily="34" charset="0"/>
              </a:defRPr>
            </a:lvl1pPr>
          </a:lstStyle>
          <a:p>
            <a:r>
              <a:rPr lang="en-US" dirty="0"/>
              <a:t>Compilers can then skip generating code to verify that the value is between 0 and 3.</a:t>
            </a:r>
          </a:p>
        </p:txBody>
      </p:sp>
    </p:spTree>
    <p:extLst>
      <p:ext uri="{BB962C8B-B14F-4D97-AF65-F5344CB8AC3E}">
        <p14:creationId xmlns:p14="http://schemas.microsoft.com/office/powerpoint/2010/main" val="396285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fade">
                                      <p:cBhvr>
                                        <p:cTn id="37" dur="500"/>
                                        <p:tgtEl>
                                          <p:spTgt spid="3">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FF8200"/>
                </a:solidFill>
              </a:rPr>
              <a:t>Assumptions</a:t>
            </a:r>
          </a:p>
          <a:p>
            <a:pPr lvl="1">
              <a:lnSpc>
                <a:spcPct val="120000"/>
              </a:lnSpc>
              <a:spcBef>
                <a:spcPts val="0"/>
              </a:spcBef>
            </a:pPr>
            <a:r>
              <a:rPr lang="en-US" sz="1600" dirty="0"/>
              <a:t>Named Universal Character Escapes</a:t>
            </a:r>
          </a:p>
          <a:p>
            <a:pPr lvl="1">
              <a:lnSpc>
                <a:spcPct val="120000"/>
              </a:lnSpc>
              <a:spcBef>
                <a:spcPts val="0"/>
              </a:spcBef>
            </a:pPr>
            <a:r>
              <a:rPr lang="en-US" sz="1600" dirty="0"/>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t>String Formatting Improvements</a:t>
            </a:r>
          </a:p>
          <a:p>
            <a:pPr lvl="1">
              <a:lnSpc>
                <a:spcPct val="120000"/>
              </a:lnSpc>
              <a:spcBef>
                <a:spcPts val="0"/>
              </a:spcBef>
            </a:pPr>
            <a:r>
              <a:rPr lang="en-US" sz="1600" dirty="0"/>
              <a:t>Standard Library Modules</a:t>
            </a:r>
          </a:p>
          <a:p>
            <a:pPr lvl="1">
              <a:lnSpc>
                <a:spcPct val="120000"/>
              </a:lnSpc>
              <a:spcBef>
                <a:spcPts val="0"/>
              </a:spcBef>
            </a:pPr>
            <a:r>
              <a:rPr lang="en-US" sz="1600" dirty="0"/>
              <a:t>std::flat_(multi)map / std::flat_(multi)set</a:t>
            </a:r>
          </a:p>
          <a:p>
            <a:pPr lvl="1">
              <a:lnSpc>
                <a:spcPct val="120000"/>
              </a:lnSpc>
              <a:spcBef>
                <a:spcPts val="0"/>
              </a:spcBef>
            </a:pPr>
            <a:r>
              <a:rPr lang="en-US" sz="1600" dirty="0"/>
              <a:t>std::</a:t>
            </a:r>
            <a:r>
              <a:rPr lang="en-US" sz="1600" dirty="0" err="1"/>
              <a:t>mdspan</a:t>
            </a:r>
            <a:endParaRPr lang="en-US" sz="1600" dirty="0"/>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143698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Marc </a:t>
            </a:r>
            <a:r>
              <a:rPr lang="en-US" dirty="0" err="1">
                <a:latin typeface="Segoe UI" panose="020B0502040204020203" pitchFamily="34" charset="0"/>
                <a:cs typeface="Segoe UI" panose="020B0502040204020203" pitchFamily="34" charset="0"/>
              </a:rPr>
              <a:t>Grégoire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fontScale="92500" lnSpcReduction="20000"/>
          </a:bodyPr>
          <a:lstStyle/>
          <a:p>
            <a:r>
              <a:rPr lang="en-US" dirty="0"/>
              <a:t>Belgium</a:t>
            </a:r>
          </a:p>
          <a:p>
            <a:r>
              <a:rPr lang="en-US" dirty="0"/>
              <a:t>Software architect / project manager for Nikon Metrology</a:t>
            </a:r>
          </a:p>
          <a:p>
            <a:r>
              <a:rPr lang="en-US" dirty="0">
                <a:hlinkClick r:id="rId3"/>
              </a:rPr>
              <a:t>marc.gregoire@nuonsoft.com</a:t>
            </a:r>
            <a:r>
              <a:rPr lang="en-US" dirty="0"/>
              <a:t> </a:t>
            </a:r>
          </a:p>
          <a:p>
            <a:endParaRPr lang="en-US" dirty="0"/>
          </a:p>
          <a:p>
            <a:r>
              <a:rPr lang="en-US" dirty="0"/>
              <a:t>Microsoft VC++ MVP Since 2007</a:t>
            </a:r>
          </a:p>
          <a:p>
            <a:endParaRPr lang="en-US" dirty="0"/>
          </a:p>
          <a:p>
            <a:r>
              <a:rPr lang="en-US" dirty="0"/>
              <a:t>Author of </a:t>
            </a:r>
            <a:r>
              <a:rPr lang="en-US" dirty="0">
                <a:hlinkClick r:id="rId4"/>
              </a:rPr>
              <a:t>Professional C++, 2</a:t>
            </a:r>
            <a:r>
              <a:rPr lang="en-US" baseline="30000" dirty="0">
                <a:hlinkClick r:id="rId4"/>
              </a:rPr>
              <a:t>nd</a:t>
            </a:r>
            <a:r>
              <a:rPr lang="en-US" dirty="0">
                <a:hlinkClick r:id="rId4"/>
              </a:rPr>
              <a:t>, 3</a:t>
            </a:r>
            <a:r>
              <a:rPr lang="en-US" baseline="30000" dirty="0">
                <a:hlinkClick r:id="rId4"/>
              </a:rPr>
              <a:t>rd</a:t>
            </a:r>
            <a:r>
              <a:rPr lang="en-US" dirty="0">
                <a:hlinkClick r:id="rId4"/>
              </a:rPr>
              <a:t>, 4</a:t>
            </a:r>
            <a:r>
              <a:rPr lang="en-US" baseline="30000" dirty="0">
                <a:hlinkClick r:id="rId4"/>
              </a:rPr>
              <a:t>th</a:t>
            </a:r>
            <a:r>
              <a:rPr lang="en-US" dirty="0">
                <a:hlinkClick r:id="rId4"/>
              </a:rPr>
              <a:t>, and 5</a:t>
            </a:r>
            <a:r>
              <a:rPr lang="en-US" baseline="30000" dirty="0">
                <a:hlinkClick r:id="rId4"/>
              </a:rPr>
              <a:t>th</a:t>
            </a:r>
            <a:r>
              <a:rPr lang="en-US" dirty="0">
                <a:hlinkClick r:id="rId4"/>
              </a:rPr>
              <a:t> Edition</a:t>
            </a:r>
            <a:endParaRPr lang="en-US" dirty="0"/>
          </a:p>
          <a:p>
            <a:r>
              <a:rPr lang="en-US" dirty="0"/>
              <a:t>Co-author of </a:t>
            </a:r>
            <a:r>
              <a:rPr lang="en-US" dirty="0">
                <a:hlinkClick r:id="rId5"/>
              </a:rPr>
              <a:t>C++ Standard Library Quick Reference</a:t>
            </a:r>
            <a:br>
              <a:rPr lang="en-US" dirty="0">
                <a:hlinkClick r:id="rId5"/>
              </a:rPr>
            </a:br>
            <a:r>
              <a:rPr lang="en-US" dirty="0"/>
              <a:t>&amp; </a:t>
            </a:r>
            <a:r>
              <a:rPr lang="en-US" dirty="0">
                <a:hlinkClick r:id="rId6"/>
              </a:rPr>
              <a:t>C++17 Standard Library Quick Reference</a:t>
            </a:r>
            <a:endParaRPr lang="en-US" dirty="0"/>
          </a:p>
          <a:p>
            <a:endParaRPr lang="en-US" dirty="0"/>
          </a:p>
          <a:p>
            <a:r>
              <a:rPr lang="en-US" dirty="0"/>
              <a:t>Founder of the </a:t>
            </a:r>
            <a:r>
              <a:rPr lang="en-US" dirty="0">
                <a:hlinkClick r:id="rId7"/>
              </a:rPr>
              <a:t>Belgian C++ Users Group</a:t>
            </a:r>
            <a:r>
              <a:rPr lang="en-US" dirty="0"/>
              <a:t> (</a:t>
            </a:r>
            <a:r>
              <a:rPr lang="en-US" dirty="0" err="1"/>
              <a:t>BeCPP</a:t>
            </a:r>
            <a:r>
              <a:rPr lang="en-US" dirty="0"/>
              <a:t>)</a:t>
            </a:r>
          </a:p>
        </p:txBody>
      </p:sp>
      <p:pic>
        <p:nvPicPr>
          <p:cNvPr id="4" name="Picture 3" descr="G:\Data\Documents\Pictures\Nikon_LOGO_25mm_300dpi_295x295px.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68616" y="1149302"/>
            <a:ext cx="812848" cy="8128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88612" y="4456994"/>
            <a:ext cx="1762701" cy="400756"/>
          </a:xfrm>
          <a:prstGeom prst="rect">
            <a:avLst/>
          </a:prstGeom>
        </p:spPr>
      </p:pic>
      <p:cxnSp>
        <p:nvCxnSpPr>
          <p:cNvPr id="12" name="Straight Connector 11"/>
          <p:cNvCxnSpPr/>
          <p:nvPr/>
        </p:nvCxnSpPr>
        <p:spPr>
          <a:xfrm>
            <a:off x="190500" y="2114550"/>
            <a:ext cx="8763000" cy="0"/>
          </a:xfrm>
          <a:prstGeom prst="line">
            <a:avLst/>
          </a:prstGeom>
          <a:ln>
            <a:solidFill>
              <a:srgbClr val="FF82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0500" y="2876550"/>
            <a:ext cx="8763000" cy="0"/>
          </a:xfrm>
          <a:prstGeom prst="line">
            <a:avLst/>
          </a:prstGeom>
          <a:ln>
            <a:solidFill>
              <a:srgbClr val="FF82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0500" y="4400550"/>
            <a:ext cx="8763000" cy="0"/>
          </a:xfrm>
          <a:prstGeom prst="line">
            <a:avLst/>
          </a:prstGeom>
          <a:ln>
            <a:solidFill>
              <a:srgbClr val="FF8200"/>
            </a:solidFill>
            <a:prstDash val="dash"/>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39790" y="2220142"/>
            <a:ext cx="1060343" cy="427808"/>
          </a:xfrm>
          <a:prstGeom prst="rect">
            <a:avLst/>
          </a:prstGeom>
        </p:spPr>
      </p:pic>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87057" y="3022348"/>
            <a:ext cx="699743" cy="1064248"/>
          </a:xfrm>
          <a:prstGeom prst="rect">
            <a:avLst/>
          </a:prstGeom>
        </p:spPr>
      </p:pic>
      <p:pic>
        <p:nvPicPr>
          <p:cNvPr id="6" name="Picture 5">
            <a:extLst>
              <a:ext uri="{FF2B5EF4-FFF2-40B4-BE49-F238E27FC236}">
                <a16:creationId xmlns:a16="http://schemas.microsoft.com/office/drawing/2014/main" id="{A47A18DE-CF23-41B6-A9F9-B67835C314DC}"/>
              </a:ext>
            </a:extLst>
          </p:cNvPr>
          <p:cNvPicPr>
            <a:picLocks noChangeAspect="1"/>
          </p:cNvPicPr>
          <p:nvPr/>
        </p:nvPicPr>
        <p:blipFill>
          <a:blip r:embed="rId12"/>
          <a:stretch>
            <a:fillRect/>
          </a:stretch>
        </p:blipFill>
        <p:spPr>
          <a:xfrm>
            <a:off x="7034302" y="2991789"/>
            <a:ext cx="866596" cy="1121072"/>
          </a:xfrm>
          <a:prstGeom prst="rect">
            <a:avLst/>
          </a:prstGeom>
        </p:spPr>
      </p:pic>
      <p:sp>
        <p:nvSpPr>
          <p:cNvPr id="5" name="TextBox 4">
            <a:extLst>
              <a:ext uri="{FF2B5EF4-FFF2-40B4-BE49-F238E27FC236}">
                <a16:creationId xmlns:a16="http://schemas.microsoft.com/office/drawing/2014/main" id="{E6917523-F28F-4076-87FD-8BB71CFCB3F3}"/>
              </a:ext>
            </a:extLst>
          </p:cNvPr>
          <p:cNvSpPr txBox="1"/>
          <p:nvPr/>
        </p:nvSpPr>
        <p:spPr>
          <a:xfrm>
            <a:off x="7139790" y="4062740"/>
            <a:ext cx="685800" cy="2616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sz="1100" dirty="0">
                <a:latin typeface="Segoe UI Semibold" panose="020B0702040204020203" pitchFamily="34" charset="0"/>
                <a:cs typeface="Segoe UI Semibold" panose="020B0702040204020203" pitchFamily="34" charset="0"/>
              </a:rPr>
              <a:t>C++20</a:t>
            </a:r>
          </a:p>
        </p:txBody>
      </p:sp>
    </p:spTree>
    <p:extLst>
      <p:ext uri="{BB962C8B-B14F-4D97-AF65-F5344CB8AC3E}">
        <p14:creationId xmlns:p14="http://schemas.microsoft.com/office/powerpoint/2010/main" val="413839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Assumptions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Before C++23, assumptions are compiler dependent</a:t>
            </a:r>
          </a:p>
          <a:p>
            <a:r>
              <a:rPr lang="en-US" dirty="0"/>
              <a:t>Examples:</a:t>
            </a:r>
          </a:p>
          <a:p>
            <a:pPr lvl="1"/>
            <a:r>
              <a:rPr lang="en-US" dirty="0"/>
              <a:t>MSVC and ICC:  </a:t>
            </a:r>
            <a:r>
              <a:rPr lang="en-US" dirty="0">
                <a:latin typeface="Consolas" panose="020B0609020204030204" pitchFamily="49" charset="0"/>
              </a:rPr>
              <a:t>__assume(expr)</a:t>
            </a:r>
          </a:p>
          <a:p>
            <a:pPr lvl="1"/>
            <a:r>
              <a:rPr lang="en-US" dirty="0"/>
              <a:t>Clang: </a:t>
            </a:r>
            <a:r>
              <a:rPr lang="en-US" dirty="0">
                <a:latin typeface="Consolas" panose="020B0609020204030204" pitchFamily="49" charset="0"/>
              </a:rPr>
              <a:t>__</a:t>
            </a:r>
            <a:r>
              <a:rPr lang="en-US" dirty="0" err="1">
                <a:latin typeface="Consolas" panose="020B0609020204030204" pitchFamily="49" charset="0"/>
              </a:rPr>
              <a:t>builtin_assume</a:t>
            </a:r>
            <a:r>
              <a:rPr lang="en-US" dirty="0">
                <a:latin typeface="Consolas" panose="020B0609020204030204" pitchFamily="49" charset="0"/>
              </a:rPr>
              <a:t>(expr)</a:t>
            </a:r>
          </a:p>
          <a:p>
            <a:pPr lvl="1"/>
            <a:r>
              <a:rPr lang="en-US" dirty="0"/>
              <a:t>GCC: Emulated with:</a:t>
            </a:r>
            <a:br>
              <a:rPr lang="en-US" dirty="0"/>
            </a:br>
            <a:r>
              <a:rPr lang="en-US" dirty="0"/>
              <a:t>         </a:t>
            </a:r>
            <a:r>
              <a:rPr lang="en-US" dirty="0">
                <a:latin typeface="Consolas" panose="020B0609020204030204" pitchFamily="49" charset="0"/>
              </a:rPr>
              <a:t>if (expr) {} else { __</a:t>
            </a:r>
            <a:r>
              <a:rPr lang="en-US" dirty="0" err="1">
                <a:latin typeface="Consolas" panose="020B0609020204030204" pitchFamily="49" charset="0"/>
              </a:rPr>
              <a:t>builtin_unreachable</a:t>
            </a:r>
            <a:r>
              <a:rPr lang="en-US" dirty="0">
                <a:latin typeface="Consolas" panose="020B0609020204030204" pitchFamily="49" charset="0"/>
              </a:rPr>
              <a:t>(); }</a:t>
            </a:r>
          </a:p>
          <a:p>
            <a:r>
              <a:rPr lang="en-US" dirty="0"/>
              <a:t>C++23: standard way to express assumptions</a:t>
            </a:r>
          </a:p>
          <a:p>
            <a:pPr lvl="1"/>
            <a:r>
              <a:rPr lang="en-US" dirty="0">
                <a:latin typeface="Consolas" panose="020B0609020204030204" pitchFamily="49" charset="0"/>
              </a:rPr>
              <a:t>[[assume(expr)]];</a:t>
            </a:r>
          </a:p>
          <a:p>
            <a:r>
              <a:rPr lang="en-US" dirty="0"/>
              <a:t>Why use assumptions?</a:t>
            </a:r>
          </a:p>
          <a:p>
            <a:pPr lvl="1"/>
            <a:r>
              <a:rPr lang="en-US" dirty="0"/>
              <a:t>For performance</a:t>
            </a:r>
          </a:p>
        </p:txBody>
      </p:sp>
      <p:sp>
        <p:nvSpPr>
          <p:cNvPr id="5" name="TextBox 4">
            <a:extLst>
              <a:ext uri="{FF2B5EF4-FFF2-40B4-BE49-F238E27FC236}">
                <a16:creationId xmlns:a16="http://schemas.microsoft.com/office/drawing/2014/main" id="{D053D6A7-1132-C8A5-B07E-A20FBA55ECA8}"/>
              </a:ext>
            </a:extLst>
          </p:cNvPr>
          <p:cNvSpPr txBox="1"/>
          <p:nvPr/>
        </p:nvSpPr>
        <p:spPr>
          <a:xfrm>
            <a:off x="6019800" y="1581150"/>
            <a:ext cx="2743200" cy="1169551"/>
          </a:xfrm>
          <a:prstGeom prst="rect">
            <a:avLst/>
          </a:prstGeom>
          <a:solidFill>
            <a:schemeClr val="accent1">
              <a:lumMod val="20000"/>
              <a:lumOff val="80000"/>
            </a:schemeClr>
          </a:solidFill>
          <a:ln w="19050">
            <a:solidFill>
              <a:srgbClr val="0070C0"/>
            </a:solidFill>
          </a:ln>
        </p:spPr>
        <p:txBody>
          <a:bodyPr wrap="square" rtlCol="0">
            <a:spAutoFit/>
          </a:bodyPr>
          <a:lstStyle>
            <a:lvl1pPr>
              <a:defRPr>
                <a:latin typeface="Segoe UI Light" pitchFamily="34" charset="0"/>
              </a:defRPr>
            </a:lvl1pPr>
          </a:lstStyle>
          <a:p>
            <a:r>
              <a:rPr lang="en-US" sz="1400" dirty="0"/>
              <a:t>Example:</a:t>
            </a:r>
          </a:p>
          <a:p>
            <a:r>
              <a:rPr lang="en-US" sz="1400" dirty="0">
                <a:latin typeface="Consolas" panose="020B0609020204030204" pitchFamily="49" charset="0"/>
              </a:rPr>
              <a:t>int divide_by_32(int x) {</a:t>
            </a:r>
          </a:p>
          <a:p>
            <a:r>
              <a:rPr lang="en-US" sz="1400" dirty="0">
                <a:latin typeface="Consolas" panose="020B0609020204030204" pitchFamily="49" charset="0"/>
              </a:rPr>
              <a:t>   __assume(x &gt;= 0);</a:t>
            </a:r>
          </a:p>
          <a:p>
            <a:r>
              <a:rPr lang="en-US" sz="1400" dirty="0">
                <a:latin typeface="Consolas" panose="020B0609020204030204" pitchFamily="49" charset="0"/>
              </a:rPr>
              <a:t>   return x/32;</a:t>
            </a:r>
          </a:p>
          <a:p>
            <a:r>
              <a:rPr lang="en-US" sz="1400" dirty="0">
                <a:latin typeface="Consolas" panose="020B0609020204030204" pitchFamily="49" charset="0"/>
              </a:rPr>
              <a:t>}</a:t>
            </a:r>
          </a:p>
        </p:txBody>
      </p:sp>
      <p:sp>
        <p:nvSpPr>
          <p:cNvPr id="4" name="TextBox 3">
            <a:extLst>
              <a:ext uri="{FF2B5EF4-FFF2-40B4-BE49-F238E27FC236}">
                <a16:creationId xmlns:a16="http://schemas.microsoft.com/office/drawing/2014/main" id="{7D80BDB8-5219-30D3-602C-88FF47F4D93D}"/>
              </a:ext>
            </a:extLst>
          </p:cNvPr>
          <p:cNvSpPr txBox="1"/>
          <p:nvPr/>
        </p:nvSpPr>
        <p:spPr>
          <a:xfrm>
            <a:off x="6019800" y="3852029"/>
            <a:ext cx="2743200" cy="1169551"/>
          </a:xfrm>
          <a:prstGeom prst="rect">
            <a:avLst/>
          </a:prstGeom>
          <a:solidFill>
            <a:schemeClr val="accent1">
              <a:lumMod val="20000"/>
              <a:lumOff val="80000"/>
            </a:schemeClr>
          </a:solidFill>
          <a:ln w="19050">
            <a:solidFill>
              <a:srgbClr val="0070C0"/>
            </a:solidFill>
          </a:ln>
        </p:spPr>
        <p:txBody>
          <a:bodyPr wrap="square" rtlCol="0">
            <a:spAutoFit/>
          </a:bodyPr>
          <a:lstStyle>
            <a:lvl1pPr>
              <a:defRPr>
                <a:latin typeface="Segoe UI Light" pitchFamily="34" charset="0"/>
              </a:defRPr>
            </a:lvl1pPr>
          </a:lstStyle>
          <a:p>
            <a:r>
              <a:rPr lang="en-US" sz="1400" dirty="0"/>
              <a:t>Example:</a:t>
            </a:r>
          </a:p>
          <a:p>
            <a:r>
              <a:rPr lang="en-US" sz="1400" dirty="0">
                <a:solidFill>
                  <a:srgbClr val="A6A6A6"/>
                </a:solidFill>
                <a:latin typeface="Consolas" panose="020B0609020204030204" pitchFamily="49" charset="0"/>
              </a:rPr>
              <a:t>int divide_by_32(int x) {</a:t>
            </a:r>
          </a:p>
          <a:p>
            <a:r>
              <a:rPr lang="en-US" sz="1400" b="1" dirty="0">
                <a:latin typeface="Consolas" panose="020B0609020204030204" pitchFamily="49" charset="0"/>
              </a:rPr>
              <a:t>   [[assume(x &gt;= 0)]];</a:t>
            </a:r>
          </a:p>
          <a:p>
            <a:r>
              <a:rPr lang="en-US" sz="1400" dirty="0">
                <a:latin typeface="Consolas" panose="020B0609020204030204" pitchFamily="49" charset="0"/>
              </a:rPr>
              <a:t>   </a:t>
            </a:r>
            <a:r>
              <a:rPr lang="en-US" sz="1400" dirty="0">
                <a:solidFill>
                  <a:srgbClr val="A6A6A6"/>
                </a:solidFill>
                <a:latin typeface="Consolas" panose="020B0609020204030204" pitchFamily="49" charset="0"/>
              </a:rPr>
              <a:t>return x/32;</a:t>
            </a:r>
          </a:p>
          <a:p>
            <a:r>
              <a:rPr lang="en-US" sz="1400" dirty="0">
                <a:solidFill>
                  <a:srgbClr val="A6A6A6"/>
                </a:solidFill>
                <a:latin typeface="Consolas" panose="020B0609020204030204" pitchFamily="49" charset="0"/>
              </a:rPr>
              <a:t>}</a:t>
            </a:r>
          </a:p>
        </p:txBody>
      </p:sp>
    </p:spTree>
    <p:extLst>
      <p:ext uri="{BB962C8B-B14F-4D97-AF65-F5344CB8AC3E}">
        <p14:creationId xmlns:p14="http://schemas.microsoft.com/office/powerpoint/2010/main" val="408203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FF8200"/>
                </a:solidFill>
              </a:rPr>
              <a:t>Named Universal Character Escapes</a:t>
            </a:r>
          </a:p>
          <a:p>
            <a:pPr lvl="1">
              <a:lnSpc>
                <a:spcPct val="120000"/>
              </a:lnSpc>
              <a:spcBef>
                <a:spcPts val="0"/>
              </a:spcBef>
            </a:pPr>
            <a:r>
              <a:rPr lang="en-US" sz="1600" dirty="0"/>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t>String Formatting Improvements</a:t>
            </a:r>
          </a:p>
          <a:p>
            <a:pPr lvl="1">
              <a:lnSpc>
                <a:spcPct val="120000"/>
              </a:lnSpc>
              <a:spcBef>
                <a:spcPts val="0"/>
              </a:spcBef>
            </a:pPr>
            <a:r>
              <a:rPr lang="en-US" sz="1600" dirty="0"/>
              <a:t>Standard Library Modules</a:t>
            </a:r>
          </a:p>
          <a:p>
            <a:pPr lvl="1">
              <a:lnSpc>
                <a:spcPct val="120000"/>
              </a:lnSpc>
              <a:spcBef>
                <a:spcPts val="0"/>
              </a:spcBef>
            </a:pPr>
            <a:r>
              <a:rPr lang="en-US" sz="1600" dirty="0"/>
              <a:t>std::flat_(multi)map / std::flat_(multi)set</a:t>
            </a:r>
          </a:p>
          <a:p>
            <a:pPr lvl="1">
              <a:lnSpc>
                <a:spcPct val="120000"/>
              </a:lnSpc>
              <a:spcBef>
                <a:spcPts val="0"/>
              </a:spcBef>
            </a:pPr>
            <a:r>
              <a:rPr lang="en-US" sz="1600" dirty="0"/>
              <a:t>std::</a:t>
            </a:r>
            <a:r>
              <a:rPr lang="en-US" sz="1600" dirty="0" err="1"/>
              <a:t>mdspan</a:t>
            </a:r>
            <a:endParaRPr lang="en-US" sz="1600" dirty="0"/>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77949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Named Universal Character Escapes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Use </a:t>
            </a:r>
            <a:r>
              <a:rPr lang="en-US" b="1" dirty="0"/>
              <a:t>Unicode assigned names </a:t>
            </a:r>
            <a:r>
              <a:rPr lang="en-US" dirty="0"/>
              <a:t>instead of code point values</a:t>
            </a:r>
          </a:p>
          <a:p>
            <a:r>
              <a:rPr lang="en-US" dirty="0"/>
              <a:t>Examples:</a:t>
            </a:r>
          </a:p>
          <a:p>
            <a:pPr lvl="1"/>
            <a:r>
              <a:rPr lang="en-US" dirty="0"/>
              <a:t>Pre-C++23</a:t>
            </a:r>
          </a:p>
          <a:p>
            <a:pPr marL="640080" lvl="2" indent="0">
              <a:buNone/>
            </a:pPr>
            <a:r>
              <a:rPr lang="en-US" altLang="en-US" sz="1200" i="1" dirty="0">
                <a:solidFill>
                  <a:srgbClr val="008000"/>
                </a:solidFill>
                <a:latin typeface="Consolas" panose="020B0609020204030204" pitchFamily="49" charset="0"/>
              </a:rPr>
              <a:t>// UTF-32 character literal {LATIN CAPITAL LETTER A WITH MACRON}</a:t>
            </a:r>
            <a:endParaRPr lang="en-US" altLang="en-US" sz="1200" dirty="0">
              <a:solidFill>
                <a:srgbClr val="000000"/>
              </a:solidFill>
              <a:latin typeface="Consolas" panose="020B0609020204030204" pitchFamily="49" charset="0"/>
            </a:endParaRPr>
          </a:p>
          <a:p>
            <a:pPr marL="640080" lvl="2" indent="0">
              <a:buNone/>
            </a:pPr>
            <a:r>
              <a:rPr lang="en-US" altLang="en-US" sz="1200" dirty="0">
                <a:latin typeface="Consolas" panose="020B0609020204030204" pitchFamily="49" charset="0"/>
              </a:rPr>
              <a:t>auto a { </a:t>
            </a:r>
            <a:r>
              <a:rPr lang="en-US" altLang="en-US" sz="1200" dirty="0">
                <a:solidFill>
                  <a:srgbClr val="9F6807"/>
                </a:solidFill>
                <a:latin typeface="Consolas" panose="020B0609020204030204" pitchFamily="49" charset="0"/>
              </a:rPr>
              <a:t>U'\u0100'</a:t>
            </a:r>
            <a:r>
              <a:rPr lang="en-US" altLang="en-US" sz="1200" dirty="0">
                <a:latin typeface="Consolas" panose="020B0609020204030204" pitchFamily="49" charset="0"/>
              </a:rPr>
              <a:t> };</a:t>
            </a:r>
          </a:p>
          <a:p>
            <a:pPr marL="640080" lvl="2" indent="0">
              <a:buNone/>
            </a:pPr>
            <a:r>
              <a:rPr lang="en-US" altLang="en-US" sz="1200" i="1" dirty="0">
                <a:solidFill>
                  <a:srgbClr val="008000"/>
                </a:solidFill>
                <a:latin typeface="Consolas" panose="020B0609020204030204" pitchFamily="49" charset="0"/>
              </a:rPr>
              <a:t>// UTF-8 string literal {LATIN CAPITAL LETTER A WITH MACRON}{COMBINING GRAVE ACCENT}</a:t>
            </a:r>
          </a:p>
          <a:p>
            <a:pPr marL="640080" lvl="2" indent="0">
              <a:buNone/>
            </a:pPr>
            <a:r>
              <a:rPr lang="en-US" altLang="en-US" sz="1200" dirty="0">
                <a:latin typeface="Consolas" panose="020B0609020204030204" pitchFamily="49" charset="0"/>
              </a:rPr>
              <a:t>auto b { </a:t>
            </a:r>
            <a:r>
              <a:rPr lang="en-US" altLang="en-US" sz="1200" dirty="0">
                <a:solidFill>
                  <a:srgbClr val="9F6807"/>
                </a:solidFill>
                <a:latin typeface="Consolas" panose="020B0609020204030204" pitchFamily="49" charset="0"/>
              </a:rPr>
              <a:t>u8"\u0100\u0300"</a:t>
            </a:r>
            <a:r>
              <a:rPr lang="en-US" altLang="en-US" sz="1200" dirty="0">
                <a:latin typeface="Consolas" panose="020B0609020204030204" pitchFamily="49" charset="0"/>
              </a:rPr>
              <a:t> };</a:t>
            </a:r>
          </a:p>
          <a:p>
            <a:pPr lvl="1"/>
            <a:r>
              <a:rPr lang="en-US" altLang="en-US" dirty="0"/>
              <a:t>C++23</a:t>
            </a:r>
          </a:p>
          <a:p>
            <a:pPr marL="640080" lvl="2" indent="0">
              <a:buNone/>
            </a:pPr>
            <a:r>
              <a:rPr lang="en-US" altLang="en-US" sz="1200" dirty="0">
                <a:latin typeface="Consolas" panose="020B0609020204030204" pitchFamily="49" charset="0"/>
              </a:rPr>
              <a:t>auto a { </a:t>
            </a:r>
            <a:r>
              <a:rPr lang="en-US" altLang="en-US" sz="1200" dirty="0">
                <a:solidFill>
                  <a:srgbClr val="9F6807"/>
                </a:solidFill>
                <a:latin typeface="Consolas" panose="020B0609020204030204" pitchFamily="49" charset="0"/>
              </a:rPr>
              <a:t>U'\N{LATIN CAPITAL LETTER A WITH MACRON}'</a:t>
            </a:r>
            <a:r>
              <a:rPr lang="en-US" altLang="en-US" sz="1200" dirty="0">
                <a:latin typeface="Consolas" panose="020B0609020204030204" pitchFamily="49" charset="0"/>
              </a:rPr>
              <a:t> };</a:t>
            </a:r>
            <a:endParaRPr lang="en-US" altLang="en-US" sz="1200" i="1" dirty="0">
              <a:latin typeface="Consolas" panose="020B0609020204030204" pitchFamily="49" charset="0"/>
            </a:endParaRPr>
          </a:p>
          <a:p>
            <a:pPr marL="640080" lvl="2" indent="0">
              <a:buNone/>
            </a:pPr>
            <a:r>
              <a:rPr lang="en-US" altLang="en-US" sz="1200" dirty="0">
                <a:latin typeface="Consolas" panose="020B0609020204030204" pitchFamily="49" charset="0"/>
              </a:rPr>
              <a:t>auto b { </a:t>
            </a:r>
            <a:r>
              <a:rPr lang="en-US" altLang="en-US" sz="1200" dirty="0">
                <a:solidFill>
                  <a:srgbClr val="9F6807"/>
                </a:solidFill>
                <a:latin typeface="Consolas" panose="020B0609020204030204" pitchFamily="49" charset="0"/>
              </a:rPr>
              <a:t>u8"\N{LATIN CAPITAL LETTER A WITH MACRON}\N{COMBINING GRAVE ACCENT}"</a:t>
            </a:r>
            <a:r>
              <a:rPr lang="en-US" altLang="en-US" sz="1200" dirty="0">
                <a:latin typeface="Consolas" panose="020B0609020204030204" pitchFamily="49" charset="0"/>
              </a:rPr>
              <a:t> };</a:t>
            </a:r>
          </a:p>
          <a:p>
            <a:pPr marL="365760" lvl="1" indent="0">
              <a:buNone/>
            </a:pPr>
            <a:endParaRPr lang="en-US" altLang="en-US" sz="1400" dirty="0">
              <a:latin typeface="Consolas" panose="020B0609020204030204" pitchFamily="49" charset="0"/>
            </a:endParaRPr>
          </a:p>
          <a:p>
            <a:pPr lvl="1"/>
            <a:endParaRPr lang="en-US" dirty="0"/>
          </a:p>
        </p:txBody>
      </p:sp>
      <p:sp>
        <p:nvSpPr>
          <p:cNvPr id="4" name="TextBox 3">
            <a:extLst>
              <a:ext uri="{FF2B5EF4-FFF2-40B4-BE49-F238E27FC236}">
                <a16:creationId xmlns:a16="http://schemas.microsoft.com/office/drawing/2014/main" id="{92465778-CFB1-55F3-DACB-656B15570A5E}"/>
              </a:ext>
            </a:extLst>
          </p:cNvPr>
          <p:cNvSpPr txBox="1"/>
          <p:nvPr/>
        </p:nvSpPr>
        <p:spPr>
          <a:xfrm>
            <a:off x="7924800" y="2188517"/>
            <a:ext cx="304800" cy="461665"/>
          </a:xfrm>
          <a:prstGeom prst="rect">
            <a:avLst/>
          </a:prstGeom>
          <a:noFill/>
        </p:spPr>
        <p:txBody>
          <a:bodyPr wrap="square" rtlCol="0">
            <a:spAutoFit/>
          </a:bodyPr>
          <a:lstStyle/>
          <a:p>
            <a:r>
              <a:rPr lang="en-US" altLang="en-US" sz="2400" b="1" dirty="0">
                <a:solidFill>
                  <a:srgbClr val="3399FF"/>
                </a:solidFill>
                <a:latin typeface="Consolas" panose="020B0609020204030204" pitchFamily="49" charset="0"/>
              </a:rPr>
              <a:t>Ā</a:t>
            </a:r>
            <a:endParaRPr lang="en-US" sz="2400" b="1" dirty="0"/>
          </a:p>
        </p:txBody>
      </p:sp>
      <p:sp>
        <p:nvSpPr>
          <p:cNvPr id="5" name="TextBox 4">
            <a:extLst>
              <a:ext uri="{FF2B5EF4-FFF2-40B4-BE49-F238E27FC236}">
                <a16:creationId xmlns:a16="http://schemas.microsoft.com/office/drawing/2014/main" id="{25C06911-0340-7B4C-C859-5775DAAE593F}"/>
              </a:ext>
            </a:extLst>
          </p:cNvPr>
          <p:cNvSpPr txBox="1"/>
          <p:nvPr/>
        </p:nvSpPr>
        <p:spPr>
          <a:xfrm>
            <a:off x="7924800" y="2724150"/>
            <a:ext cx="304800" cy="461665"/>
          </a:xfrm>
          <a:prstGeom prst="rect">
            <a:avLst/>
          </a:prstGeom>
          <a:noFill/>
        </p:spPr>
        <p:txBody>
          <a:bodyPr wrap="square" rtlCol="0">
            <a:spAutoFit/>
          </a:bodyPr>
          <a:lstStyle/>
          <a:p>
            <a:r>
              <a:rPr lang="en-US" altLang="en-US" sz="2400" b="1" dirty="0">
                <a:solidFill>
                  <a:srgbClr val="3399FF"/>
                </a:solidFill>
                <a:latin typeface="Consolas" panose="020B0609020204030204" pitchFamily="49" charset="0"/>
              </a:rPr>
              <a:t>Ā̀</a:t>
            </a:r>
            <a:endParaRPr lang="en-US" sz="2400" b="1" dirty="0"/>
          </a:p>
        </p:txBody>
      </p:sp>
    </p:spTree>
    <p:extLst>
      <p:ext uri="{BB962C8B-B14F-4D97-AF65-F5344CB8AC3E}">
        <p14:creationId xmlns:p14="http://schemas.microsoft.com/office/powerpoint/2010/main" val="286596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FF8200"/>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t>String Formatting Improvements</a:t>
            </a:r>
          </a:p>
          <a:p>
            <a:pPr lvl="1">
              <a:lnSpc>
                <a:spcPct val="120000"/>
              </a:lnSpc>
              <a:spcBef>
                <a:spcPts val="0"/>
              </a:spcBef>
            </a:pPr>
            <a:r>
              <a:rPr lang="en-US" sz="1600" dirty="0"/>
              <a:t>Standard Library Modules</a:t>
            </a:r>
          </a:p>
          <a:p>
            <a:pPr lvl="1">
              <a:lnSpc>
                <a:spcPct val="120000"/>
              </a:lnSpc>
              <a:spcBef>
                <a:spcPts val="0"/>
              </a:spcBef>
            </a:pPr>
            <a:r>
              <a:rPr lang="en-US" sz="1600" dirty="0"/>
              <a:t>std::flat_(multi)map / std::flat_(multi)set</a:t>
            </a:r>
          </a:p>
          <a:p>
            <a:pPr lvl="1">
              <a:lnSpc>
                <a:spcPct val="120000"/>
              </a:lnSpc>
              <a:spcBef>
                <a:spcPts val="0"/>
              </a:spcBef>
            </a:pPr>
            <a:r>
              <a:rPr lang="en-US" sz="1600" dirty="0"/>
              <a:t>std::</a:t>
            </a:r>
            <a:r>
              <a:rPr lang="en-US" sz="1600" dirty="0" err="1"/>
              <a:t>mdspan</a:t>
            </a:r>
            <a:endParaRPr lang="en-US" sz="1600" dirty="0"/>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157665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Trim Whitespace Before Line Splicing</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What is the output of the following?</a:t>
            </a:r>
          </a:p>
          <a:p>
            <a:pPr marL="320040" lvl="1" indent="0">
              <a:spcBef>
                <a:spcPts val="0"/>
              </a:spcBef>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pPr marL="320040" lvl="1" indent="0">
              <a:spcBef>
                <a:spcPts val="0"/>
              </a:spcBef>
              <a:buNone/>
            </a:pPr>
            <a:r>
              <a:rPr lang="en-US" sz="1400" dirty="0">
                <a:solidFill>
                  <a:srgbClr val="000000"/>
                </a:solidFill>
                <a:latin typeface="Consolas" panose="020B0609020204030204" pitchFamily="49" charset="0"/>
              </a:rPr>
              <a:t>{</a:t>
            </a:r>
          </a:p>
          <a:p>
            <a:pPr marL="320040" lvl="1" indent="0">
              <a:spcBef>
                <a:spcPts val="0"/>
              </a:spcBef>
              <a:buNone/>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1</a:t>
            </a:r>
          </a:p>
          <a:p>
            <a:pPr marL="320040" lvl="1" indent="0">
              <a:spcBef>
                <a:spcPts val="0"/>
              </a:spcBef>
              <a:buNone/>
            </a:pPr>
            <a:r>
              <a:rPr lang="en-US" sz="1400" dirty="0">
                <a:solidFill>
                  <a:srgbClr val="008000"/>
                </a:solidFill>
                <a:latin typeface="Consolas" panose="020B0609020204030204" pitchFamily="49" charset="0"/>
              </a:rPr>
              <a:t>  // \ </a:t>
            </a:r>
            <a:endParaRPr lang="en-US" sz="1400" dirty="0">
              <a:solidFill>
                <a:srgbClr val="000000"/>
              </a:solidFill>
              <a:latin typeface="Consolas" panose="020B0609020204030204" pitchFamily="49" charset="0"/>
            </a:endParaRPr>
          </a:p>
          <a:p>
            <a:pPr marL="320040" lvl="1" indent="0">
              <a:spcBef>
                <a:spcPts val="0"/>
              </a:spcBef>
              <a:buNone/>
            </a:pPr>
            <a:r>
              <a:rPr lang="en-US" sz="1400" dirty="0">
                <a:solidFill>
                  <a:srgbClr val="000000"/>
                </a:solidFill>
                <a:latin typeface="Consolas" panose="020B0609020204030204" pitchFamily="49" charset="0"/>
              </a:rPr>
              <a:t>  + 42</a:t>
            </a:r>
          </a:p>
          <a:p>
            <a:pPr marL="320040" lvl="1" indent="0">
              <a:spcBef>
                <a:spcPts val="0"/>
              </a:spcBef>
              <a:buNone/>
            </a:pP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marL="320040" lvl="1" indent="0">
              <a:spcBef>
                <a:spcPts val="0"/>
              </a:spcBef>
              <a:buNone/>
            </a:pPr>
            <a:r>
              <a:rPr lang="en-US" sz="1400" dirty="0">
                <a:solidFill>
                  <a:srgbClr val="000000"/>
                </a:solidFill>
                <a:latin typeface="Consolas" panose="020B0609020204030204" pitchFamily="49" charset="0"/>
              </a:rPr>
              <a:t>}</a:t>
            </a:r>
          </a:p>
          <a:p>
            <a:r>
              <a:rPr lang="en-US" dirty="0"/>
              <a:t>It’s undefined by the standard pre C++23!</a:t>
            </a:r>
            <a:br>
              <a:rPr lang="en-US" dirty="0"/>
            </a:br>
            <a:r>
              <a:rPr lang="en-US" dirty="0"/>
              <a:t>GCC and Clang write 1, MSVC writes 43</a:t>
            </a:r>
          </a:p>
          <a:p>
            <a:r>
              <a:rPr lang="en-US" dirty="0"/>
              <a:t>C++23 mandates that whitespace after a \ line continuation character is stripped, so result should be 1</a:t>
            </a:r>
          </a:p>
        </p:txBody>
      </p:sp>
      <p:sp>
        <p:nvSpPr>
          <p:cNvPr id="4" name="Rectangle 3">
            <a:extLst>
              <a:ext uri="{FF2B5EF4-FFF2-40B4-BE49-F238E27FC236}">
                <a16:creationId xmlns:a16="http://schemas.microsoft.com/office/drawing/2014/main" id="{BCF9FF39-9E51-4212-BA9E-33B640EA043E}"/>
              </a:ext>
            </a:extLst>
          </p:cNvPr>
          <p:cNvSpPr/>
          <p:nvPr/>
        </p:nvSpPr>
        <p:spPr>
          <a:xfrm>
            <a:off x="908500" y="2026551"/>
            <a:ext cx="386899" cy="228600"/>
          </a:xfrm>
          <a:prstGeom prst="rect">
            <a:avLst/>
          </a:prstGeom>
          <a:noFill/>
          <a:ln w="38100"/>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D7FDF9C1-0F16-4B65-9C19-CCBDE2DD34CA}"/>
              </a:ext>
            </a:extLst>
          </p:cNvPr>
          <p:cNvSpPr txBox="1"/>
          <p:nvPr/>
        </p:nvSpPr>
        <p:spPr>
          <a:xfrm>
            <a:off x="2133600" y="1695450"/>
            <a:ext cx="2438400" cy="369332"/>
          </a:xfrm>
          <a:prstGeom prst="rect">
            <a:avLst/>
          </a:prstGeom>
          <a:ln>
            <a:solidFill>
              <a:srgbClr val="0070C0"/>
            </a:solidFill>
          </a:ln>
        </p:spPr>
        <p:txBody>
          <a:bodyPr wrap="square" rtlCol="0">
            <a:spAutoFit/>
          </a:bodyPr>
          <a:lstStyle/>
          <a:p>
            <a:r>
              <a:rPr lang="en-US" dirty="0">
                <a:latin typeface="Segoe UI Light" pitchFamily="34" charset="0"/>
              </a:rPr>
              <a:t>Extra space behind \</a:t>
            </a:r>
          </a:p>
        </p:txBody>
      </p:sp>
      <p:cxnSp>
        <p:nvCxnSpPr>
          <p:cNvPr id="7" name="Straight Arrow Connector 6">
            <a:extLst>
              <a:ext uri="{FF2B5EF4-FFF2-40B4-BE49-F238E27FC236}">
                <a16:creationId xmlns:a16="http://schemas.microsoft.com/office/drawing/2014/main" id="{C5BC44C0-9CC7-47BE-9FAA-313379141C03}"/>
              </a:ext>
            </a:extLst>
          </p:cNvPr>
          <p:cNvCxnSpPr>
            <a:cxnSpLocks/>
            <a:endCxn id="4" idx="3"/>
          </p:cNvCxnSpPr>
          <p:nvPr/>
        </p:nvCxnSpPr>
        <p:spPr>
          <a:xfrm flipH="1">
            <a:off x="1295399" y="1880116"/>
            <a:ext cx="832300" cy="26073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9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7227048-39BE-40B8-97A6-37E6ADBE8EA8}"/>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9C493736-AFBC-47F8-BC33-4CA87D9A5A42}"/>
              </a:ext>
            </a:extLst>
          </p:cNvPr>
          <p:cNvSpPr>
            <a:spLocks noGrp="1"/>
          </p:cNvSpPr>
          <p:nvPr>
            <p:ph type="title"/>
          </p:nvPr>
        </p:nvSpPr>
        <p:spPr/>
        <p:txBody>
          <a:bodyPr/>
          <a:lstStyle/>
          <a:p>
            <a:r>
              <a:rPr lang="en-US" dirty="0"/>
              <a:t>C++23 Standard Library</a:t>
            </a:r>
          </a:p>
        </p:txBody>
      </p:sp>
    </p:spTree>
    <p:extLst>
      <p:ext uri="{BB962C8B-B14F-4D97-AF65-F5344CB8AC3E}">
        <p14:creationId xmlns:p14="http://schemas.microsoft.com/office/powerpoint/2010/main" val="674639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FF8200"/>
                </a:solidFill>
              </a:rPr>
              <a:t>String Formatting Improvements</a:t>
            </a:r>
          </a:p>
          <a:p>
            <a:pPr lvl="1">
              <a:lnSpc>
                <a:spcPct val="120000"/>
              </a:lnSpc>
              <a:spcBef>
                <a:spcPts val="0"/>
              </a:spcBef>
            </a:pPr>
            <a:r>
              <a:rPr lang="en-US" sz="1600" dirty="0"/>
              <a:t>Standard Library Modules</a:t>
            </a:r>
          </a:p>
          <a:p>
            <a:pPr lvl="1">
              <a:lnSpc>
                <a:spcPct val="120000"/>
              </a:lnSpc>
              <a:spcBef>
                <a:spcPts val="0"/>
              </a:spcBef>
            </a:pPr>
            <a:r>
              <a:rPr lang="en-US" sz="1600" dirty="0"/>
              <a:t>std::flat_(multi)map / std::flat_(multi)set</a:t>
            </a:r>
          </a:p>
          <a:p>
            <a:pPr lvl="1">
              <a:lnSpc>
                <a:spcPct val="120000"/>
              </a:lnSpc>
              <a:spcBef>
                <a:spcPts val="0"/>
              </a:spcBef>
            </a:pPr>
            <a:r>
              <a:rPr lang="en-US" sz="1600" dirty="0"/>
              <a:t>std::</a:t>
            </a:r>
            <a:r>
              <a:rPr lang="en-US" sz="1600" dirty="0" err="1"/>
              <a:t>mdspan</a:t>
            </a:r>
            <a:endParaRPr lang="en-US" sz="1600" dirty="0"/>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398908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std::print()</a:t>
            </a:r>
            <a:r>
              <a:rPr lang="en-US" dirty="0"/>
              <a:t> and </a:t>
            </a:r>
            <a:r>
              <a:rPr lang="en-US" dirty="0" err="1">
                <a:latin typeface="Consolas" panose="020B0609020204030204" pitchFamily="49" charset="0"/>
              </a:rPr>
              <a:t>println</a:t>
            </a:r>
            <a:r>
              <a:rPr lang="en-US" dirty="0">
                <a:latin typeface="Consolas" panose="020B0609020204030204" pitchFamily="49" charset="0"/>
              </a:rPr>
              <a:t>()</a:t>
            </a:r>
            <a:r>
              <a:rPr lang="en-US" dirty="0"/>
              <a:t> make </a:t>
            </a:r>
            <a:r>
              <a:rPr lang="en-US" dirty="0">
                <a:latin typeface="Consolas" panose="020B0609020204030204" pitchFamily="49" charset="0"/>
              </a:rPr>
              <a:t>std::format()</a:t>
            </a:r>
            <a:r>
              <a:rPr lang="en-US" dirty="0"/>
              <a:t> easier</a:t>
            </a:r>
          </a:p>
          <a:p>
            <a:r>
              <a:rPr lang="en-US" dirty="0"/>
              <a:t>Example:</a:t>
            </a:r>
          </a:p>
          <a:p>
            <a:pPr marL="320040" lvl="1" indent="0">
              <a:buNone/>
            </a:pPr>
            <a:r>
              <a:rPr lang="en-US" sz="1400" dirty="0">
                <a:solidFill>
                  <a:srgbClr val="000000"/>
                </a:solidFill>
                <a:latin typeface="Cascadia Mono" panose="020B0609020000020004" pitchFamily="49" charset="0"/>
              </a:rPr>
              <a:t>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 name { </a:t>
            </a:r>
            <a:r>
              <a:rPr lang="en-US" sz="1400" dirty="0">
                <a:solidFill>
                  <a:srgbClr val="A31515"/>
                </a:solidFill>
                <a:latin typeface="Cascadia Mono" panose="020B0609020000020004" pitchFamily="49" charset="0"/>
              </a:rPr>
              <a:t>"</a:t>
            </a:r>
            <a:r>
              <a:rPr lang="en-US" sz="1400" dirty="0" err="1">
                <a:solidFill>
                  <a:srgbClr val="A31515"/>
                </a:solidFill>
                <a:latin typeface="Cascadia Mono" panose="020B0609020000020004" pitchFamily="49" charset="0"/>
              </a:rPr>
              <a:t>CppCon</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a:t>
            </a:r>
          </a:p>
          <a:p>
            <a:pPr marL="320040" lvl="1" indent="0">
              <a:buNone/>
            </a:pPr>
            <a:r>
              <a:rPr lang="en-US" sz="1400" dirty="0">
                <a:solidFill>
                  <a:srgbClr val="008000"/>
                </a:solidFill>
                <a:latin typeface="Cascadia Mono" panose="020B0609020000020004" pitchFamily="49" charset="0"/>
              </a:rPr>
              <a:t>// Old-style </a:t>
            </a:r>
            <a:r>
              <a:rPr lang="en-US" sz="1400" dirty="0" err="1">
                <a:solidFill>
                  <a:srgbClr val="008000"/>
                </a:solidFill>
                <a:latin typeface="Cascadia Mono" panose="020B0609020000020004" pitchFamily="49" charset="0"/>
              </a:rPr>
              <a:t>cout</a:t>
            </a:r>
            <a:r>
              <a:rPr lang="en-US" sz="1400" dirty="0">
                <a:solidFill>
                  <a:srgbClr val="008000"/>
                </a:solidFill>
                <a:latin typeface="Cascadia Mono" panose="020B0609020000020004" pitchFamily="49" charset="0"/>
              </a:rPr>
              <a:t>/format() pattern</a:t>
            </a:r>
            <a:endParaRPr lang="en-US"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cout</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std::format(</a:t>
            </a:r>
            <a:r>
              <a:rPr lang="en-US" sz="1400" dirty="0">
                <a:solidFill>
                  <a:srgbClr val="A31515"/>
                </a:solidFill>
                <a:latin typeface="Cascadia Mono" panose="020B0609020000020004" pitchFamily="49" charset="0"/>
              </a:rPr>
              <a:t>"Hello {} 2023!\n"</a:t>
            </a:r>
            <a:r>
              <a:rPr lang="en-US" sz="1400" dirty="0">
                <a:solidFill>
                  <a:srgbClr val="000000"/>
                </a:solidFill>
                <a:latin typeface="Cascadia Mono" panose="020B0609020000020004" pitchFamily="49" charset="0"/>
              </a:rPr>
              <a:t>, name);</a:t>
            </a:r>
          </a:p>
          <a:p>
            <a:pPr marL="320040" lvl="1" indent="0">
              <a:buNone/>
            </a:pPr>
            <a:r>
              <a:rPr lang="en-US" sz="1400" dirty="0">
                <a:solidFill>
                  <a:srgbClr val="008000"/>
                </a:solidFill>
                <a:latin typeface="Cascadia Mono" panose="020B0609020000020004" pitchFamily="49" charset="0"/>
              </a:rPr>
              <a:t>// C++23 print()</a:t>
            </a:r>
            <a:endParaRPr lang="en-US"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std::print(</a:t>
            </a:r>
            <a:r>
              <a:rPr lang="en-US" sz="1400" dirty="0">
                <a:solidFill>
                  <a:srgbClr val="A31515"/>
                </a:solidFill>
                <a:latin typeface="Cascadia Mono" panose="020B0609020000020004" pitchFamily="49" charset="0"/>
              </a:rPr>
              <a:t>"Hello {} 2023!\n"</a:t>
            </a:r>
            <a:r>
              <a:rPr lang="en-US" sz="1400" dirty="0">
                <a:solidFill>
                  <a:srgbClr val="000000"/>
                </a:solidFill>
                <a:latin typeface="Cascadia Mono" panose="020B0609020000020004" pitchFamily="49" charset="0"/>
              </a:rPr>
              <a:t>, name);</a:t>
            </a:r>
          </a:p>
          <a:p>
            <a:pPr marL="320040" lvl="1" indent="0">
              <a:buNone/>
            </a:pPr>
            <a:r>
              <a:rPr lang="en-US" sz="1400" dirty="0">
                <a:solidFill>
                  <a:srgbClr val="008000"/>
                </a:solidFill>
                <a:latin typeface="Cascadia Mono" panose="020B0609020000020004" pitchFamily="49" charset="0"/>
              </a:rPr>
              <a:t>// C++23 </a:t>
            </a:r>
            <a:r>
              <a:rPr lang="en-US" sz="1400" dirty="0" err="1">
                <a:solidFill>
                  <a:srgbClr val="008000"/>
                </a:solidFill>
                <a:latin typeface="Cascadia Mono" panose="020B0609020000020004" pitchFamily="49" charset="0"/>
              </a:rPr>
              <a:t>println</a:t>
            </a:r>
            <a:r>
              <a:rPr lang="en-US" sz="1400" dirty="0">
                <a:solidFill>
                  <a:srgbClr val="008000"/>
                </a:solidFill>
                <a:latin typeface="Cascadia Mono" panose="020B0609020000020004" pitchFamily="49" charset="0"/>
              </a:rPr>
              <a:t>()</a:t>
            </a: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println</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"Hello {} 2023!"</a:t>
            </a:r>
            <a:r>
              <a:rPr lang="en-US" sz="1400" dirty="0">
                <a:solidFill>
                  <a:srgbClr val="000000"/>
                </a:solidFill>
                <a:latin typeface="Cascadia Mono" panose="020B0609020000020004" pitchFamily="49" charset="0"/>
              </a:rPr>
              <a:t>, name);</a:t>
            </a:r>
            <a:endParaRPr lang="en-US" sz="1400" dirty="0">
              <a:latin typeface="Consolas" panose="020B0609020204030204" pitchFamily="49" charset="0"/>
            </a:endParaRPr>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String Formatting Improvements</a:t>
            </a:r>
          </a:p>
        </p:txBody>
      </p:sp>
    </p:spTree>
    <p:extLst>
      <p:ext uri="{BB962C8B-B14F-4D97-AF65-F5344CB8AC3E}">
        <p14:creationId xmlns:p14="http://schemas.microsoft.com/office/powerpoint/2010/main" val="366283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 y="971550"/>
            <a:ext cx="8991600" cy="4114800"/>
          </a:xfrm>
        </p:spPr>
        <p:txBody>
          <a:bodyPr>
            <a:normAutofit/>
          </a:bodyPr>
          <a:lstStyle/>
          <a:p>
            <a:r>
              <a:rPr lang="en-US" dirty="0"/>
              <a:t>Format ranges using </a:t>
            </a:r>
            <a:r>
              <a:rPr lang="en-US" dirty="0">
                <a:latin typeface="Consolas" panose="020B0609020204030204" pitchFamily="49" charset="0"/>
              </a:rPr>
              <a:t>std::format()</a:t>
            </a:r>
            <a:r>
              <a:rPr lang="en-US" dirty="0"/>
              <a:t>, </a:t>
            </a:r>
            <a:r>
              <a:rPr lang="en-US" dirty="0">
                <a:latin typeface="Consolas" panose="020B0609020204030204" pitchFamily="49" charset="0"/>
              </a:rPr>
              <a:t>print()</a:t>
            </a:r>
            <a:r>
              <a:rPr lang="en-US" dirty="0"/>
              <a:t>, and </a:t>
            </a:r>
            <a:r>
              <a:rPr lang="en-US" dirty="0" err="1">
                <a:latin typeface="Consolas" panose="020B0609020204030204" pitchFamily="49" charset="0"/>
              </a:rPr>
              <a:t>println</a:t>
            </a:r>
            <a:r>
              <a:rPr lang="en-US" dirty="0">
                <a:latin typeface="Consolas" panose="020B0609020204030204" pitchFamily="49" charset="0"/>
              </a:rPr>
              <a:t>()</a:t>
            </a:r>
          </a:p>
          <a:p>
            <a:r>
              <a:rPr lang="en-US" dirty="0"/>
              <a:t>Example:</a:t>
            </a:r>
          </a:p>
          <a:p>
            <a:pPr marL="320040" lvl="1" indent="0">
              <a:buNone/>
            </a:pPr>
            <a:r>
              <a:rPr lang="en-US" sz="1500" dirty="0">
                <a:solidFill>
                  <a:srgbClr val="000000"/>
                </a:solidFill>
                <a:latin typeface="Cascadia Mono" panose="020B0609020000020004" pitchFamily="49" charset="0"/>
              </a:rPr>
              <a:t>std::</a:t>
            </a:r>
            <a:r>
              <a:rPr lang="en-US" sz="1500" dirty="0">
                <a:solidFill>
                  <a:srgbClr val="2B91AF"/>
                </a:solidFill>
                <a:latin typeface="Cascadia Mono" panose="020B0609020000020004" pitchFamily="49" charset="0"/>
              </a:rPr>
              <a:t>vector</a:t>
            </a:r>
            <a:r>
              <a:rPr lang="en-US" sz="1500" dirty="0">
                <a:solidFill>
                  <a:srgbClr val="000000"/>
                </a:solidFill>
                <a:latin typeface="Cascadia Mono" panose="020B0609020000020004" pitchFamily="49" charset="0"/>
              </a:rPr>
              <a:t>&lt;std::</a:t>
            </a:r>
            <a:r>
              <a:rPr lang="en-US" sz="1500" dirty="0">
                <a:solidFill>
                  <a:srgbClr val="2B91AF"/>
                </a:solidFill>
                <a:latin typeface="Cascadia Mono" panose="020B0609020000020004" pitchFamily="49" charset="0"/>
              </a:rPr>
              <a:t>pair</a:t>
            </a:r>
            <a:r>
              <a:rPr lang="en-US" sz="1500" dirty="0">
                <a:solidFill>
                  <a:srgbClr val="000000"/>
                </a:solidFill>
                <a:latin typeface="Cascadia Mono" panose="020B0609020000020004" pitchFamily="49" charset="0"/>
              </a:rPr>
              <a:t>&lt;</a:t>
            </a:r>
            <a:r>
              <a:rPr lang="en-US" sz="1500" dirty="0">
                <a:solidFill>
                  <a:srgbClr val="0000FF"/>
                </a:solidFill>
                <a:latin typeface="Cascadia Mono" panose="020B0609020000020004" pitchFamily="49" charset="0"/>
              </a:rPr>
              <a:t>int</a:t>
            </a:r>
            <a:r>
              <a:rPr lang="en-US" sz="1500" dirty="0">
                <a:solidFill>
                  <a:srgbClr val="000000"/>
                </a:solidFill>
                <a:latin typeface="Cascadia Mono" panose="020B0609020000020004" pitchFamily="49" charset="0"/>
              </a:rPr>
              <a:t>, </a:t>
            </a:r>
            <a:r>
              <a:rPr lang="en-US" sz="1500" dirty="0">
                <a:solidFill>
                  <a:srgbClr val="0000FF"/>
                </a:solidFill>
                <a:latin typeface="Cascadia Mono" panose="020B0609020000020004" pitchFamily="49" charset="0"/>
              </a:rPr>
              <a:t>int</a:t>
            </a:r>
            <a:r>
              <a:rPr lang="en-US" sz="1500" dirty="0">
                <a:solidFill>
                  <a:srgbClr val="000000"/>
                </a:solidFill>
                <a:latin typeface="Cascadia Mono" panose="020B0609020000020004" pitchFamily="49" charset="0"/>
              </a:rPr>
              <a:t>&gt;&gt; v { {1, 2}, { 3, 4 } };</a:t>
            </a:r>
          </a:p>
          <a:p>
            <a:pPr marL="320040" lvl="1" indent="0">
              <a:buNone/>
            </a:pPr>
            <a:r>
              <a:rPr lang="en-US" sz="1500" dirty="0">
                <a:solidFill>
                  <a:srgbClr val="000000"/>
                </a:solidFill>
                <a:latin typeface="Cascadia Mono" panose="020B0609020000020004" pitchFamily="49" charset="0"/>
              </a:rPr>
              <a:t>std::</a:t>
            </a:r>
            <a:r>
              <a:rPr lang="en-US" sz="1500" dirty="0" err="1">
                <a:solidFill>
                  <a:srgbClr val="000000"/>
                </a:solidFill>
                <a:latin typeface="Cascadia Mono" panose="020B0609020000020004" pitchFamily="49" charset="0"/>
              </a:rPr>
              <a:t>println</a:t>
            </a:r>
            <a:r>
              <a:rPr lang="en-US" sz="1500" dirty="0">
                <a:solidFill>
                  <a:srgbClr val="000000"/>
                </a:solidFill>
                <a:latin typeface="Cascadia Mono" panose="020B0609020000020004" pitchFamily="49" charset="0"/>
              </a:rPr>
              <a:t>(</a:t>
            </a:r>
            <a:r>
              <a:rPr lang="en-US" sz="1500" dirty="0">
                <a:solidFill>
                  <a:srgbClr val="A31515"/>
                </a:solidFill>
                <a:latin typeface="Cascadia Mono" panose="020B0609020000020004" pitchFamily="49" charset="0"/>
              </a:rPr>
              <a:t>"{}"</a:t>
            </a:r>
            <a:r>
              <a:rPr lang="en-US" sz="1500" dirty="0">
                <a:solidFill>
                  <a:srgbClr val="000000"/>
                </a:solidFill>
                <a:latin typeface="Cascadia Mono" panose="020B0609020000020004" pitchFamily="49" charset="0"/>
              </a:rPr>
              <a:t>, v);   </a:t>
            </a:r>
            <a:r>
              <a:rPr lang="en-US" sz="1500" dirty="0">
                <a:solidFill>
                  <a:srgbClr val="008000"/>
                </a:solidFill>
                <a:latin typeface="Cascadia Mono" panose="020B0609020000020004" pitchFamily="49" charset="0"/>
              </a:rPr>
              <a:t>// [(1, 2), (3, 4)]</a:t>
            </a:r>
            <a:endParaRPr lang="en-US" sz="1500" dirty="0">
              <a:solidFill>
                <a:srgbClr val="000000"/>
              </a:solidFill>
              <a:latin typeface="Cascadia Mono" panose="020B0609020000020004" pitchFamily="49" charset="0"/>
            </a:endParaRPr>
          </a:p>
          <a:p>
            <a:pPr marL="320040" lvl="1" indent="0">
              <a:buNone/>
            </a:pPr>
            <a:endParaRPr lang="en-US" sz="1500" dirty="0">
              <a:solidFill>
                <a:srgbClr val="000000"/>
              </a:solidFill>
              <a:latin typeface="Cascadia Mono" panose="020B0609020000020004" pitchFamily="49" charset="0"/>
            </a:endParaRPr>
          </a:p>
          <a:p>
            <a:pPr marL="320040" lvl="1" indent="0">
              <a:buNone/>
            </a:pPr>
            <a:r>
              <a:rPr lang="en-US" sz="1500" dirty="0">
                <a:solidFill>
                  <a:srgbClr val="000000"/>
                </a:solidFill>
                <a:latin typeface="Cascadia Mono" panose="020B0609020000020004" pitchFamily="49" charset="0"/>
              </a:rPr>
              <a:t>std::</a:t>
            </a:r>
            <a:r>
              <a:rPr lang="en-US" sz="1500" dirty="0">
                <a:solidFill>
                  <a:srgbClr val="2B91AF"/>
                </a:solidFill>
                <a:latin typeface="Cascadia Mono" panose="020B0609020000020004" pitchFamily="49" charset="0"/>
              </a:rPr>
              <a:t>set</a:t>
            </a:r>
            <a:r>
              <a:rPr lang="en-US" sz="1500" dirty="0">
                <a:solidFill>
                  <a:srgbClr val="000000"/>
                </a:solidFill>
                <a:latin typeface="Cascadia Mono" panose="020B0609020000020004" pitchFamily="49" charset="0"/>
              </a:rPr>
              <a:t>&lt;std::</a:t>
            </a:r>
            <a:r>
              <a:rPr lang="en-US" sz="1500" dirty="0">
                <a:solidFill>
                  <a:srgbClr val="2B91AF"/>
                </a:solidFill>
                <a:latin typeface="Cascadia Mono" panose="020B0609020000020004" pitchFamily="49" charset="0"/>
              </a:rPr>
              <a:t>pair</a:t>
            </a:r>
            <a:r>
              <a:rPr lang="en-US" sz="1500" dirty="0">
                <a:solidFill>
                  <a:srgbClr val="000000"/>
                </a:solidFill>
                <a:latin typeface="Cascadia Mono" panose="020B0609020000020004" pitchFamily="49" charset="0"/>
              </a:rPr>
              <a:t>&lt;</a:t>
            </a:r>
            <a:r>
              <a:rPr lang="en-US" sz="1500" dirty="0">
                <a:solidFill>
                  <a:srgbClr val="0000FF"/>
                </a:solidFill>
                <a:latin typeface="Cascadia Mono" panose="020B0609020000020004" pitchFamily="49" charset="0"/>
              </a:rPr>
              <a:t>int</a:t>
            </a:r>
            <a:r>
              <a:rPr lang="en-US" sz="1500" dirty="0">
                <a:solidFill>
                  <a:srgbClr val="000000"/>
                </a:solidFill>
                <a:latin typeface="Cascadia Mono" panose="020B0609020000020004" pitchFamily="49" charset="0"/>
              </a:rPr>
              <a:t>, </a:t>
            </a:r>
            <a:r>
              <a:rPr lang="en-US" sz="1500" dirty="0">
                <a:solidFill>
                  <a:srgbClr val="0000FF"/>
                </a:solidFill>
                <a:latin typeface="Cascadia Mono" panose="020B0609020000020004" pitchFamily="49" charset="0"/>
              </a:rPr>
              <a:t>int</a:t>
            </a:r>
            <a:r>
              <a:rPr lang="en-US" sz="1500" dirty="0">
                <a:solidFill>
                  <a:srgbClr val="000000"/>
                </a:solidFill>
                <a:latin typeface="Cascadia Mono" panose="020B0609020000020004" pitchFamily="49" charset="0"/>
              </a:rPr>
              <a:t>&gt;&gt; s { {1, 2}, { 3, 4 } };</a:t>
            </a:r>
          </a:p>
          <a:p>
            <a:pPr marL="320040" lvl="1" indent="0">
              <a:buNone/>
            </a:pPr>
            <a:r>
              <a:rPr lang="en-US" sz="1500" dirty="0">
                <a:solidFill>
                  <a:srgbClr val="000000"/>
                </a:solidFill>
                <a:latin typeface="Cascadia Mono" panose="020B0609020000020004" pitchFamily="49" charset="0"/>
              </a:rPr>
              <a:t>std::</a:t>
            </a:r>
            <a:r>
              <a:rPr lang="en-US" sz="1500" dirty="0" err="1">
                <a:solidFill>
                  <a:srgbClr val="000000"/>
                </a:solidFill>
                <a:latin typeface="Cascadia Mono" panose="020B0609020000020004" pitchFamily="49" charset="0"/>
              </a:rPr>
              <a:t>println</a:t>
            </a:r>
            <a:r>
              <a:rPr lang="en-US" sz="1500" dirty="0">
                <a:solidFill>
                  <a:srgbClr val="000000"/>
                </a:solidFill>
                <a:latin typeface="Cascadia Mono" panose="020B0609020000020004" pitchFamily="49" charset="0"/>
              </a:rPr>
              <a:t>(</a:t>
            </a:r>
            <a:r>
              <a:rPr lang="en-US" sz="1500" dirty="0">
                <a:solidFill>
                  <a:srgbClr val="A31515"/>
                </a:solidFill>
                <a:latin typeface="Cascadia Mono" panose="020B0609020000020004" pitchFamily="49" charset="0"/>
              </a:rPr>
              <a:t>"{}"</a:t>
            </a:r>
            <a:r>
              <a:rPr lang="en-US" sz="1500" dirty="0">
                <a:solidFill>
                  <a:srgbClr val="000000"/>
                </a:solidFill>
                <a:latin typeface="Cascadia Mono" panose="020B0609020000020004" pitchFamily="49" charset="0"/>
              </a:rPr>
              <a:t>, s);   </a:t>
            </a:r>
            <a:r>
              <a:rPr lang="en-US" sz="1500" dirty="0">
                <a:solidFill>
                  <a:srgbClr val="008000"/>
                </a:solidFill>
                <a:latin typeface="Cascadia Mono" panose="020B0609020000020004" pitchFamily="49" charset="0"/>
              </a:rPr>
              <a:t>// {(1, 2), (3, 4)}</a:t>
            </a:r>
            <a:endParaRPr lang="en-US" sz="1500" dirty="0">
              <a:solidFill>
                <a:srgbClr val="000000"/>
              </a:solidFill>
              <a:latin typeface="Cascadia Mono" panose="020B0609020000020004" pitchFamily="49" charset="0"/>
            </a:endParaRPr>
          </a:p>
          <a:p>
            <a:pPr marL="320040" lvl="1" indent="0">
              <a:buNone/>
            </a:pPr>
            <a:endParaRPr lang="en-US" sz="1500" dirty="0">
              <a:solidFill>
                <a:srgbClr val="000000"/>
              </a:solidFill>
              <a:latin typeface="Cascadia Mono" panose="020B0609020000020004" pitchFamily="49" charset="0"/>
            </a:endParaRPr>
          </a:p>
          <a:p>
            <a:pPr marL="320040" lvl="1" indent="0">
              <a:buNone/>
            </a:pPr>
            <a:r>
              <a:rPr lang="en-US" sz="1500" dirty="0">
                <a:solidFill>
                  <a:srgbClr val="000000"/>
                </a:solidFill>
                <a:latin typeface="Cascadia Mono" panose="020B0609020000020004" pitchFamily="49" charset="0"/>
              </a:rPr>
              <a:t>std::</a:t>
            </a:r>
            <a:r>
              <a:rPr lang="en-US" sz="1500" dirty="0">
                <a:solidFill>
                  <a:srgbClr val="2B91AF"/>
                </a:solidFill>
                <a:latin typeface="Cascadia Mono" panose="020B0609020000020004" pitchFamily="49" charset="0"/>
              </a:rPr>
              <a:t>map</a:t>
            </a:r>
            <a:r>
              <a:rPr lang="en-US" sz="1500" dirty="0">
                <a:solidFill>
                  <a:srgbClr val="000000"/>
                </a:solidFill>
                <a:latin typeface="Cascadia Mono" panose="020B0609020000020004" pitchFamily="49" charset="0"/>
              </a:rPr>
              <a:t>&lt;</a:t>
            </a:r>
            <a:r>
              <a:rPr lang="en-US" sz="1500" dirty="0">
                <a:solidFill>
                  <a:srgbClr val="0000FF"/>
                </a:solidFill>
                <a:latin typeface="Cascadia Mono" panose="020B0609020000020004" pitchFamily="49" charset="0"/>
              </a:rPr>
              <a:t>int</a:t>
            </a:r>
            <a:r>
              <a:rPr lang="en-US" sz="1500" dirty="0">
                <a:solidFill>
                  <a:srgbClr val="000000"/>
                </a:solidFill>
                <a:latin typeface="Cascadia Mono" panose="020B0609020000020004" pitchFamily="49" charset="0"/>
              </a:rPr>
              <a:t>, </a:t>
            </a:r>
            <a:r>
              <a:rPr lang="en-US" sz="1500" dirty="0">
                <a:solidFill>
                  <a:srgbClr val="0000FF"/>
                </a:solidFill>
                <a:latin typeface="Cascadia Mono" panose="020B0609020000020004" pitchFamily="49" charset="0"/>
              </a:rPr>
              <a:t>int</a:t>
            </a:r>
            <a:r>
              <a:rPr lang="en-US" sz="1500" dirty="0">
                <a:solidFill>
                  <a:srgbClr val="000000"/>
                </a:solidFill>
                <a:latin typeface="Cascadia Mono" panose="020B0609020000020004" pitchFamily="49" charset="0"/>
              </a:rPr>
              <a:t>&gt; m { {1, 2}, { 3, 4 } };</a:t>
            </a:r>
          </a:p>
          <a:p>
            <a:pPr marL="320040" lvl="1" indent="0">
              <a:buNone/>
            </a:pPr>
            <a:r>
              <a:rPr lang="en-US" sz="1500" dirty="0">
                <a:solidFill>
                  <a:srgbClr val="000000"/>
                </a:solidFill>
                <a:latin typeface="Cascadia Mono" panose="020B0609020000020004" pitchFamily="49" charset="0"/>
              </a:rPr>
              <a:t>std::</a:t>
            </a:r>
            <a:r>
              <a:rPr lang="en-US" sz="1500" dirty="0" err="1">
                <a:solidFill>
                  <a:srgbClr val="000000"/>
                </a:solidFill>
                <a:latin typeface="Cascadia Mono" panose="020B0609020000020004" pitchFamily="49" charset="0"/>
              </a:rPr>
              <a:t>println</a:t>
            </a:r>
            <a:r>
              <a:rPr lang="en-US" sz="1500" dirty="0">
                <a:solidFill>
                  <a:srgbClr val="000000"/>
                </a:solidFill>
                <a:latin typeface="Cascadia Mono" panose="020B0609020000020004" pitchFamily="49" charset="0"/>
              </a:rPr>
              <a:t>(</a:t>
            </a:r>
            <a:r>
              <a:rPr lang="en-US" sz="1500" dirty="0">
                <a:solidFill>
                  <a:srgbClr val="A31515"/>
                </a:solidFill>
                <a:latin typeface="Cascadia Mono" panose="020B0609020000020004" pitchFamily="49" charset="0"/>
              </a:rPr>
              <a:t>"{}"</a:t>
            </a:r>
            <a:r>
              <a:rPr lang="en-US" sz="1500" dirty="0">
                <a:solidFill>
                  <a:srgbClr val="000000"/>
                </a:solidFill>
                <a:latin typeface="Cascadia Mono" panose="020B0609020000020004" pitchFamily="49" charset="0"/>
              </a:rPr>
              <a:t>, m);   </a:t>
            </a:r>
            <a:r>
              <a:rPr lang="en-US" sz="1500" dirty="0">
                <a:solidFill>
                  <a:srgbClr val="008000"/>
                </a:solidFill>
                <a:latin typeface="Cascadia Mono" panose="020B0609020000020004" pitchFamily="49" charset="0"/>
              </a:rPr>
              <a:t>// {1: 2, 3: 4}</a:t>
            </a:r>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String Formatting Improvements</a:t>
            </a:r>
          </a:p>
        </p:txBody>
      </p:sp>
    </p:spTree>
    <p:extLst>
      <p:ext uri="{BB962C8B-B14F-4D97-AF65-F5344CB8AC3E}">
        <p14:creationId xmlns:p14="http://schemas.microsoft.com/office/powerpoint/2010/main" val="32604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 y="971550"/>
            <a:ext cx="8991600" cy="4114800"/>
          </a:xfrm>
        </p:spPr>
        <p:txBody>
          <a:bodyPr>
            <a:normAutofit/>
          </a:bodyPr>
          <a:lstStyle/>
          <a:p>
            <a:r>
              <a:rPr lang="en-US" dirty="0"/>
              <a:t>Range formatting specifiers:</a:t>
            </a:r>
          </a:p>
          <a:p>
            <a:pPr marL="320040" lvl="1" indent="0">
              <a:buNone/>
            </a:pPr>
            <a:r>
              <a:rPr lang="en-US" sz="1400" dirty="0">
                <a:solidFill>
                  <a:srgbClr val="000000"/>
                </a:solidFill>
                <a:latin typeface="Cascadia Mono" panose="020B0609020000020004" pitchFamily="49" charset="0"/>
              </a:rPr>
              <a:t>std::</a:t>
            </a:r>
            <a:r>
              <a:rPr lang="en-US" sz="1400" dirty="0">
                <a:solidFill>
                  <a:srgbClr val="2B91AF"/>
                </a:solidFill>
                <a:latin typeface="Cascadia Mono" panose="020B0609020000020004" pitchFamily="49" charset="0"/>
              </a:rPr>
              <a:t>vector</a:t>
            </a:r>
            <a:r>
              <a:rPr lang="en-US" sz="1400" dirty="0">
                <a:solidFill>
                  <a:srgbClr val="000000"/>
                </a:solidFill>
                <a:latin typeface="Cascadia Mono" panose="020B0609020000020004" pitchFamily="49" charset="0"/>
              </a:rPr>
              <a:t> strings{ </a:t>
            </a:r>
            <a:r>
              <a:rPr lang="en-US" sz="1400" dirty="0">
                <a:solidFill>
                  <a:srgbClr val="A31515"/>
                </a:solidFill>
                <a:latin typeface="Cascadia Mono" panose="020B0609020000020004" pitchFamily="49" charset="0"/>
              </a:rPr>
              <a:t>"</a:t>
            </a:r>
            <a:r>
              <a:rPr lang="en-US" sz="1400" dirty="0" err="1">
                <a:solidFill>
                  <a:srgbClr val="A31515"/>
                </a:solidFill>
                <a:latin typeface="Cascadia Mono" panose="020B0609020000020004" pitchFamily="49" charset="0"/>
              </a:rPr>
              <a:t>Hello"</a:t>
            </a:r>
            <a:r>
              <a:rPr lang="en-US" sz="1400" dirty="0" err="1">
                <a:solidFill>
                  <a:srgbClr val="000000"/>
                </a:solidFill>
                <a:latin typeface="Cascadia Mono" panose="020B0609020000020004" pitchFamily="49" charset="0"/>
              </a:rPr>
              <a:t>s</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"World!\t2023"</a:t>
            </a:r>
            <a:r>
              <a:rPr lang="en-US" sz="1400" dirty="0">
                <a:solidFill>
                  <a:srgbClr val="000000"/>
                </a:solidFill>
                <a:latin typeface="Cascadia Mono" panose="020B0609020000020004" pitchFamily="49" charset="0"/>
              </a:rPr>
              <a:t>s };</a:t>
            </a: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println</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strings);        </a:t>
            </a:r>
            <a:r>
              <a:rPr lang="en-US" sz="1400" dirty="0">
                <a:solidFill>
                  <a:srgbClr val="008000"/>
                </a:solidFill>
                <a:latin typeface="Cascadia Mono" panose="020B0609020000020004" pitchFamily="49" charset="0"/>
              </a:rPr>
              <a:t>// ["Hello", "World!\t2023"]</a:t>
            </a:r>
            <a:endParaRPr lang="en-US"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println</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strings);      </a:t>
            </a:r>
            <a:r>
              <a:rPr lang="en-US" sz="1400" dirty="0">
                <a:solidFill>
                  <a:srgbClr val="008000"/>
                </a:solidFill>
                <a:latin typeface="Cascadia Mono" panose="020B0609020000020004" pitchFamily="49" charset="0"/>
              </a:rPr>
              <a:t>// [Hello, World!    2023]</a:t>
            </a:r>
          </a:p>
          <a:p>
            <a:pPr marL="320040" lvl="1" indent="0">
              <a:buNone/>
            </a:pPr>
            <a:endParaRPr lang="en-US"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std::</a:t>
            </a:r>
            <a:r>
              <a:rPr lang="en-US" sz="1400" dirty="0">
                <a:solidFill>
                  <a:srgbClr val="2B91AF"/>
                </a:solidFill>
                <a:latin typeface="Cascadia Mono" panose="020B0609020000020004" pitchFamily="49" charset="0"/>
              </a:rPr>
              <a:t>vector</a:t>
            </a:r>
            <a:r>
              <a:rPr lang="en-US" sz="1400" dirty="0">
                <a:solidFill>
                  <a:srgbClr val="000000"/>
                </a:solidFill>
                <a:latin typeface="Cascadia Mono" panose="020B0609020000020004" pitchFamily="49" charset="0"/>
              </a:rPr>
              <a:t>&lt;std::</a:t>
            </a:r>
            <a:r>
              <a:rPr lang="en-US" sz="1400" dirty="0">
                <a:solidFill>
                  <a:srgbClr val="2B91AF"/>
                </a:solidFill>
                <a:latin typeface="Cascadia Mono" panose="020B0609020000020004" pitchFamily="49" charset="0"/>
              </a:rPr>
              <a:t>vector</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&gt;&gt; </a:t>
            </a:r>
            <a:r>
              <a:rPr lang="en-US" sz="1400" dirty="0" err="1">
                <a:solidFill>
                  <a:srgbClr val="000000"/>
                </a:solidFill>
                <a:latin typeface="Cascadia Mono" panose="020B0609020000020004" pitchFamily="49" charset="0"/>
              </a:rPr>
              <a:t>vv</a:t>
            </a:r>
            <a:r>
              <a:rPr lang="en-US" sz="1400" dirty="0">
                <a:solidFill>
                  <a:srgbClr val="000000"/>
                </a:solidFill>
                <a:latin typeface="Cascadia Mono" panose="020B0609020000020004" pitchFamily="49" charset="0"/>
              </a:rPr>
              <a:t> { {11, 22}, { 33, 44, 55 } };</a:t>
            </a: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println</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vv</a:t>
            </a:r>
            <a:r>
              <a:rPr lang="en-US" sz="1400" dirty="0">
                <a:solidFill>
                  <a:srgbClr val="000000"/>
                </a:solidFill>
                <a:latin typeface="Cascadia Mono" panose="020B0609020000020004" pitchFamily="49" charset="0"/>
              </a:rPr>
              <a:t>);             </a:t>
            </a:r>
            <a:r>
              <a:rPr lang="en-US" sz="1400" dirty="0">
                <a:solidFill>
                  <a:srgbClr val="008000"/>
                </a:solidFill>
                <a:latin typeface="Cascadia Mono" panose="020B0609020000020004" pitchFamily="49" charset="0"/>
              </a:rPr>
              <a:t>// [[11, 22], [33, 44, 55]]</a:t>
            </a:r>
            <a:endParaRPr lang="en-US"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println</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"{:n}"</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vv</a:t>
            </a:r>
            <a:r>
              <a:rPr lang="en-US" sz="1400" dirty="0">
                <a:solidFill>
                  <a:srgbClr val="000000"/>
                </a:solidFill>
                <a:latin typeface="Cascadia Mono" panose="020B0609020000020004" pitchFamily="49" charset="0"/>
              </a:rPr>
              <a:t>);           </a:t>
            </a:r>
            <a:r>
              <a:rPr lang="en-US" sz="1400" dirty="0">
                <a:solidFill>
                  <a:srgbClr val="008000"/>
                </a:solidFill>
                <a:latin typeface="Cascadia Mono" panose="020B0609020000020004" pitchFamily="49" charset="0"/>
              </a:rPr>
              <a:t>// [11, 22], [33, 44, 55]</a:t>
            </a:r>
            <a:endParaRPr lang="en-US"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std::</a:t>
            </a:r>
            <a:r>
              <a:rPr lang="pt-BR" sz="1400" dirty="0">
                <a:solidFill>
                  <a:srgbClr val="000000"/>
                </a:solidFill>
                <a:latin typeface="Cascadia Mono" panose="020B0609020000020004" pitchFamily="49" charset="0"/>
              </a:rPr>
              <a:t>println(</a:t>
            </a:r>
            <a:r>
              <a:rPr lang="pt-BR" sz="1400" dirty="0">
                <a:solidFill>
                  <a:srgbClr val="A31515"/>
                </a:solidFill>
                <a:latin typeface="Cascadia Mono" panose="020B0609020000020004" pitchFamily="49" charset="0"/>
              </a:rPr>
              <a:t>"{:n:n}"</a:t>
            </a:r>
            <a:r>
              <a:rPr lang="pt-BR" sz="1400" dirty="0">
                <a:solidFill>
                  <a:srgbClr val="000000"/>
                </a:solidFill>
                <a:latin typeface="Cascadia Mono" panose="020B0609020000020004" pitchFamily="49" charset="0"/>
              </a:rPr>
              <a:t>, vv);         </a:t>
            </a:r>
            <a:r>
              <a:rPr lang="pt-BR" sz="1400" dirty="0">
                <a:solidFill>
                  <a:srgbClr val="008000"/>
                </a:solidFill>
                <a:latin typeface="Cascadia Mono" panose="020B0609020000020004" pitchFamily="49" charset="0"/>
              </a:rPr>
              <a:t>// 11, 22, 33, 44, 55</a:t>
            </a:r>
            <a:endParaRPr lang="pt-BR"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std::</a:t>
            </a:r>
            <a:r>
              <a:rPr lang="pt-BR" sz="1400" dirty="0">
                <a:solidFill>
                  <a:srgbClr val="000000"/>
                </a:solidFill>
                <a:latin typeface="Cascadia Mono" panose="020B0609020000020004" pitchFamily="49" charset="0"/>
              </a:rPr>
              <a:t>println(</a:t>
            </a:r>
            <a:r>
              <a:rPr lang="pt-BR" sz="1400" dirty="0">
                <a:solidFill>
                  <a:srgbClr val="A31515"/>
                </a:solidFill>
                <a:latin typeface="Cascadia Mono" panose="020B0609020000020004" pitchFamily="49" charset="0"/>
              </a:rPr>
              <a:t>"{:n:n:*^4}"</a:t>
            </a:r>
            <a:r>
              <a:rPr lang="pt-BR" sz="1400" dirty="0">
                <a:solidFill>
                  <a:srgbClr val="000000"/>
                </a:solidFill>
                <a:latin typeface="Cascadia Mono" panose="020B0609020000020004" pitchFamily="49" charset="0"/>
              </a:rPr>
              <a:t>, vv);     </a:t>
            </a:r>
            <a:r>
              <a:rPr lang="pt-BR" sz="1400" dirty="0">
                <a:solidFill>
                  <a:srgbClr val="008000"/>
                </a:solidFill>
                <a:latin typeface="Cascadia Mono" panose="020B0609020000020004" pitchFamily="49" charset="0"/>
              </a:rPr>
              <a:t>// *11*, *22*, *33*, *44*, *55*</a:t>
            </a:r>
            <a:endParaRPr lang="pt-BR" sz="1400" dirty="0">
              <a:solidFill>
                <a:srgbClr val="000000"/>
              </a:solidFill>
              <a:latin typeface="Cascadia Mono" panose="020B0609020000020004" pitchFamily="49" charset="0"/>
            </a:endParaRPr>
          </a:p>
          <a:p>
            <a:pPr marL="320040" lvl="1" indent="0">
              <a:buNone/>
            </a:pPr>
            <a:endParaRPr lang="en-US" sz="1400" dirty="0">
              <a:solidFill>
                <a:srgbClr val="000000"/>
              </a:solidFill>
              <a:latin typeface="Cascadia Mono" panose="020B0609020000020004" pitchFamily="49" charset="0"/>
            </a:endParaRPr>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String Formatting Improvements</a:t>
            </a:r>
          </a:p>
        </p:txBody>
      </p:sp>
    </p:spTree>
    <p:extLst>
      <p:ext uri="{BB962C8B-B14F-4D97-AF65-F5344CB8AC3E}">
        <p14:creationId xmlns:p14="http://schemas.microsoft.com/office/powerpoint/2010/main" val="232508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t>Explicit Object Parameters</a:t>
            </a:r>
          </a:p>
          <a:p>
            <a:pPr lvl="1">
              <a:lnSpc>
                <a:spcPct val="120000"/>
              </a:lnSpc>
              <a:spcBef>
                <a:spcPts val="0"/>
              </a:spcBef>
            </a:pPr>
            <a:r>
              <a:rPr lang="en-US" sz="1600" dirty="0"/>
              <a:t>if </a:t>
            </a:r>
            <a:r>
              <a:rPr lang="en-US" sz="1600" dirty="0" err="1"/>
              <a:t>consteval</a:t>
            </a:r>
            <a:endParaRPr lang="en-US" sz="1600" dirty="0"/>
          </a:p>
          <a:p>
            <a:pPr lvl="1">
              <a:lnSpc>
                <a:spcPct val="120000"/>
              </a:lnSpc>
              <a:spcBef>
                <a:spcPts val="0"/>
              </a:spcBef>
            </a:pPr>
            <a:r>
              <a:rPr lang="en-US" sz="1600" dirty="0"/>
              <a:t>Multidimensional Subscript Operator</a:t>
            </a:r>
          </a:p>
          <a:p>
            <a:pPr lvl="1">
              <a:lnSpc>
                <a:spcPct val="120000"/>
              </a:lnSpc>
              <a:spcBef>
                <a:spcPts val="0"/>
              </a:spcBef>
            </a:pPr>
            <a:r>
              <a:rPr lang="en-US" sz="1600" dirty="0"/>
              <a:t>Attributes on Lambda-Expressions</a:t>
            </a:r>
          </a:p>
          <a:p>
            <a:pPr lvl="1">
              <a:lnSpc>
                <a:spcPct val="120000"/>
              </a:lnSpc>
              <a:spcBef>
                <a:spcPts val="0"/>
              </a:spcBef>
            </a:pPr>
            <a:r>
              <a:rPr lang="en-US" sz="1600" dirty="0"/>
              <a:t>Literal Suffix for </a:t>
            </a:r>
            <a:r>
              <a:rPr lang="en-US" sz="1600" dirty="0" err="1"/>
              <a:t>size_t</a:t>
            </a:r>
            <a:endParaRPr lang="en-US" sz="1600" dirty="0"/>
          </a:p>
          <a:p>
            <a:pPr lvl="1">
              <a:lnSpc>
                <a:spcPct val="120000"/>
              </a:lnSpc>
              <a:spcBef>
                <a:spcPts val="0"/>
              </a:spcBef>
            </a:pPr>
            <a:r>
              <a:rPr lang="en-US" sz="1600" dirty="0"/>
              <a:t>auto(x): decay-copy in The Language</a:t>
            </a:r>
          </a:p>
          <a:p>
            <a:pPr lvl="1">
              <a:lnSpc>
                <a:spcPct val="120000"/>
              </a:lnSpc>
              <a:spcBef>
                <a:spcPts val="0"/>
              </a:spcBef>
            </a:pPr>
            <a:r>
              <a:rPr lang="en-US" sz="1600" dirty="0"/>
              <a:t>#elifdef, #elifndef, and #warning</a:t>
            </a:r>
          </a:p>
          <a:p>
            <a:pPr lvl="1">
              <a:lnSpc>
                <a:spcPct val="120000"/>
              </a:lnSpc>
              <a:spcBef>
                <a:spcPts val="0"/>
              </a:spcBef>
            </a:pPr>
            <a:r>
              <a:rPr lang="en-US" sz="1600" dirty="0"/>
              <a:t>Marking Unreachable Code</a:t>
            </a:r>
          </a:p>
          <a:p>
            <a:pPr lvl="1">
              <a:lnSpc>
                <a:spcPct val="120000"/>
              </a:lnSpc>
              <a:spcBef>
                <a:spcPts val="0"/>
              </a:spcBef>
            </a:pPr>
            <a:r>
              <a:rPr lang="en-US" sz="1600" dirty="0"/>
              <a:t>Assumptions</a:t>
            </a:r>
          </a:p>
          <a:p>
            <a:pPr lvl="1">
              <a:lnSpc>
                <a:spcPct val="120000"/>
              </a:lnSpc>
              <a:spcBef>
                <a:spcPts val="0"/>
              </a:spcBef>
            </a:pPr>
            <a:r>
              <a:rPr lang="en-US" sz="1600" dirty="0"/>
              <a:t>Named Universal Character Escapes</a:t>
            </a:r>
          </a:p>
          <a:p>
            <a:pPr lvl="1">
              <a:lnSpc>
                <a:spcPct val="120000"/>
              </a:lnSpc>
              <a:spcBef>
                <a:spcPts val="0"/>
              </a:spcBef>
            </a:pPr>
            <a:r>
              <a:rPr lang="en-US" sz="1600" dirty="0"/>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t>String Formatting Improvements</a:t>
            </a:r>
          </a:p>
          <a:p>
            <a:pPr lvl="1">
              <a:lnSpc>
                <a:spcPct val="120000"/>
              </a:lnSpc>
              <a:spcBef>
                <a:spcPts val="0"/>
              </a:spcBef>
            </a:pPr>
            <a:r>
              <a:rPr lang="en-US" sz="1600" dirty="0"/>
              <a:t>Standard Library Modules</a:t>
            </a:r>
          </a:p>
          <a:p>
            <a:pPr lvl="1">
              <a:lnSpc>
                <a:spcPct val="120000"/>
              </a:lnSpc>
              <a:spcBef>
                <a:spcPts val="0"/>
              </a:spcBef>
            </a:pPr>
            <a:r>
              <a:rPr lang="en-US" sz="1600" dirty="0"/>
              <a:t>std::flat_(multi)map / std::flat_(multi)set</a:t>
            </a:r>
          </a:p>
          <a:p>
            <a:pPr lvl="1">
              <a:lnSpc>
                <a:spcPct val="120000"/>
              </a:lnSpc>
              <a:spcBef>
                <a:spcPts val="0"/>
              </a:spcBef>
            </a:pPr>
            <a:r>
              <a:rPr lang="en-US" sz="1600" dirty="0"/>
              <a:t>std::</a:t>
            </a:r>
            <a:r>
              <a:rPr lang="en-US" sz="1600" dirty="0" err="1"/>
              <a:t>mdspan</a:t>
            </a:r>
            <a:endParaRPr lang="en-US" sz="1600" dirty="0"/>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329938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
                                        <p:tgtEl>
                                          <p:spTgt spid="3">
                                            <p:txEl>
                                              <p:pRg st="0" end="0"/>
                                            </p:txEl>
                                          </p:spTgt>
                                        </p:tgtEl>
                                      </p:cBhvr>
                                    </p:animEffect>
                                  </p:childTnLst>
                                </p:cTn>
                              </p:par>
                            </p:childTnLst>
                          </p:cTn>
                        </p:par>
                        <p:par>
                          <p:cTn id="8" fill="hold">
                            <p:stCondLst>
                              <p:cond delay="1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
                                        <p:tgtEl>
                                          <p:spTgt spid="3">
                                            <p:txEl>
                                              <p:pRg st="1" end="1"/>
                                            </p:txEl>
                                          </p:spTgt>
                                        </p:tgtEl>
                                      </p:cBhvr>
                                    </p:animEffect>
                                  </p:childTnLst>
                                </p:cTn>
                              </p:par>
                            </p:childTnLst>
                          </p:cTn>
                        </p:par>
                        <p:par>
                          <p:cTn id="12" fill="hold">
                            <p:stCondLst>
                              <p:cond delay="2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
                                        <p:tgtEl>
                                          <p:spTgt spid="3">
                                            <p:txEl>
                                              <p:pRg st="2" end="2"/>
                                            </p:txEl>
                                          </p:spTgt>
                                        </p:tgtEl>
                                      </p:cBhvr>
                                    </p:animEffect>
                                  </p:childTnLst>
                                </p:cTn>
                              </p:par>
                            </p:childTnLst>
                          </p:cTn>
                        </p:par>
                        <p:par>
                          <p:cTn id="16" fill="hold">
                            <p:stCondLst>
                              <p:cond delay="3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
                                        <p:tgtEl>
                                          <p:spTgt spid="3">
                                            <p:txEl>
                                              <p:pRg st="3" end="3"/>
                                            </p:txEl>
                                          </p:spTgt>
                                        </p:tgtEl>
                                      </p:cBhvr>
                                    </p:animEffect>
                                  </p:childTnLst>
                                </p:cTn>
                              </p:par>
                            </p:childTnLst>
                          </p:cTn>
                        </p:par>
                        <p:par>
                          <p:cTn id="20" fill="hold">
                            <p:stCondLst>
                              <p:cond delay="4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
                                        <p:tgtEl>
                                          <p:spTgt spid="3">
                                            <p:txEl>
                                              <p:pRg st="4" end="4"/>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
                                        <p:tgtEl>
                                          <p:spTgt spid="3">
                                            <p:txEl>
                                              <p:pRg st="5" end="5"/>
                                            </p:txEl>
                                          </p:spTgt>
                                        </p:tgtEl>
                                      </p:cBhvr>
                                    </p:animEffect>
                                  </p:childTnLst>
                                </p:cTn>
                              </p:par>
                            </p:childTnLst>
                          </p:cTn>
                        </p:par>
                        <p:par>
                          <p:cTn id="28" fill="hold">
                            <p:stCondLst>
                              <p:cond delay="6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
                                        <p:tgtEl>
                                          <p:spTgt spid="3">
                                            <p:txEl>
                                              <p:pRg st="6" end="6"/>
                                            </p:txEl>
                                          </p:spTgt>
                                        </p:tgtEl>
                                      </p:cBhvr>
                                    </p:animEffect>
                                  </p:childTnLst>
                                </p:cTn>
                              </p:par>
                            </p:childTnLst>
                          </p:cTn>
                        </p:par>
                        <p:par>
                          <p:cTn id="32" fill="hold">
                            <p:stCondLst>
                              <p:cond delay="7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
                                        <p:tgtEl>
                                          <p:spTgt spid="3">
                                            <p:txEl>
                                              <p:pRg st="7" end="7"/>
                                            </p:txEl>
                                          </p:spTgt>
                                        </p:tgtEl>
                                      </p:cBhvr>
                                    </p:animEffect>
                                  </p:childTnLst>
                                </p:cTn>
                              </p:par>
                            </p:childTnLst>
                          </p:cTn>
                        </p:par>
                        <p:par>
                          <p:cTn id="36" fill="hold">
                            <p:stCondLst>
                              <p:cond delay="8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
                                        <p:tgtEl>
                                          <p:spTgt spid="3">
                                            <p:txEl>
                                              <p:pRg st="8" end="8"/>
                                            </p:txEl>
                                          </p:spTgt>
                                        </p:tgtEl>
                                      </p:cBhvr>
                                    </p:animEffect>
                                  </p:childTnLst>
                                </p:cTn>
                              </p:par>
                            </p:childTnLst>
                          </p:cTn>
                        </p:par>
                        <p:par>
                          <p:cTn id="40" fill="hold">
                            <p:stCondLst>
                              <p:cond delay="900"/>
                            </p:stCondLst>
                            <p:childTnLst>
                              <p:par>
                                <p:cTn id="41" presetID="10" presetClass="entr" presetSubtype="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
                                        <p:tgtEl>
                                          <p:spTgt spid="3">
                                            <p:txEl>
                                              <p:pRg st="9" end="9"/>
                                            </p:txEl>
                                          </p:spTgt>
                                        </p:tgtEl>
                                      </p:cBhvr>
                                    </p:animEffec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
                                        <p:tgtEl>
                                          <p:spTgt spid="3">
                                            <p:txEl>
                                              <p:pRg st="10" end="10"/>
                                            </p:txEl>
                                          </p:spTgt>
                                        </p:tgtEl>
                                      </p:cBhvr>
                                    </p:animEffect>
                                  </p:childTnLst>
                                </p:cTn>
                              </p:par>
                            </p:childTnLst>
                          </p:cTn>
                        </p:par>
                        <p:par>
                          <p:cTn id="48" fill="hold">
                            <p:stCondLst>
                              <p:cond delay="1100"/>
                            </p:stCondLst>
                            <p:childTnLst>
                              <p:par>
                                <p:cTn id="49" presetID="10" presetClass="entr" presetSubtype="0" fill="hold"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100"/>
                                        <p:tgtEl>
                                          <p:spTgt spid="3">
                                            <p:txEl>
                                              <p:pRg st="11" end="11"/>
                                            </p:txEl>
                                          </p:spTgt>
                                        </p:tgtEl>
                                      </p:cBhvr>
                                    </p:animEffect>
                                  </p:childTnLst>
                                </p:cTn>
                              </p:par>
                            </p:childTnLst>
                          </p:cTn>
                        </p:par>
                        <p:par>
                          <p:cTn id="52" fill="hold">
                            <p:stCondLst>
                              <p:cond delay="1200"/>
                            </p:stCondLst>
                            <p:childTnLst>
                              <p:par>
                                <p:cTn id="53" presetID="10" presetClass="entr" presetSubtype="0" fill="hold" nodeType="after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100"/>
                                        <p:tgtEl>
                                          <p:spTgt spid="3">
                                            <p:txEl>
                                              <p:pRg st="13" end="13"/>
                                            </p:txEl>
                                          </p:spTgt>
                                        </p:tgtEl>
                                      </p:cBhvr>
                                    </p:animEffect>
                                  </p:childTnLst>
                                </p:cTn>
                              </p:par>
                            </p:childTnLst>
                          </p:cTn>
                        </p:par>
                        <p:par>
                          <p:cTn id="56" fill="hold">
                            <p:stCondLst>
                              <p:cond delay="1300"/>
                            </p:stCondLst>
                            <p:childTnLst>
                              <p:par>
                                <p:cTn id="57" presetID="10" presetClass="entr" presetSubtype="0" fill="hold" nodeType="after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fade">
                                      <p:cBhvr>
                                        <p:cTn id="59" dur="100"/>
                                        <p:tgtEl>
                                          <p:spTgt spid="3">
                                            <p:txEl>
                                              <p:pRg st="14" end="14"/>
                                            </p:txEl>
                                          </p:spTgt>
                                        </p:tgtEl>
                                      </p:cBhvr>
                                    </p:animEffect>
                                  </p:childTnLst>
                                </p:cTn>
                              </p:par>
                            </p:childTnLst>
                          </p:cTn>
                        </p:par>
                        <p:par>
                          <p:cTn id="60" fill="hold">
                            <p:stCondLst>
                              <p:cond delay="1400"/>
                            </p:stCondLst>
                            <p:childTnLst>
                              <p:par>
                                <p:cTn id="61" presetID="10" presetClass="entr" presetSubtype="0" fill="hold" nodeType="after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Effect transition="in" filter="fade">
                                      <p:cBhvr>
                                        <p:cTn id="63" dur="100"/>
                                        <p:tgtEl>
                                          <p:spTgt spid="3">
                                            <p:txEl>
                                              <p:pRg st="15" end="15"/>
                                            </p:txEl>
                                          </p:spTgt>
                                        </p:tgtEl>
                                      </p:cBhvr>
                                    </p:animEffect>
                                  </p:childTnLst>
                                </p:cTn>
                              </p:par>
                            </p:childTnLst>
                          </p:cTn>
                        </p:par>
                        <p:par>
                          <p:cTn id="64" fill="hold">
                            <p:stCondLst>
                              <p:cond delay="1500"/>
                            </p:stCondLst>
                            <p:childTnLst>
                              <p:par>
                                <p:cTn id="65" presetID="10" presetClass="entr" presetSubtype="0" fill="hold" nodeType="after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fade">
                                      <p:cBhvr>
                                        <p:cTn id="67" dur="100"/>
                                        <p:tgtEl>
                                          <p:spTgt spid="3">
                                            <p:txEl>
                                              <p:pRg st="16" end="16"/>
                                            </p:txEl>
                                          </p:spTgt>
                                        </p:tgtEl>
                                      </p:cBhvr>
                                    </p:animEffect>
                                  </p:childTnLst>
                                </p:cTn>
                              </p:par>
                            </p:childTnLst>
                          </p:cTn>
                        </p:par>
                        <p:par>
                          <p:cTn id="68" fill="hold">
                            <p:stCondLst>
                              <p:cond delay="1600"/>
                            </p:stCondLst>
                            <p:childTnLst>
                              <p:par>
                                <p:cTn id="69" presetID="10" presetClass="entr" presetSubtype="0" fill="hold" nodeType="after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animEffect transition="in" filter="fade">
                                      <p:cBhvr>
                                        <p:cTn id="71" dur="100"/>
                                        <p:tgtEl>
                                          <p:spTgt spid="3">
                                            <p:txEl>
                                              <p:pRg st="17" end="17"/>
                                            </p:txEl>
                                          </p:spTgt>
                                        </p:tgtEl>
                                      </p:cBhvr>
                                    </p:animEffect>
                                  </p:childTnLst>
                                </p:cTn>
                              </p:par>
                            </p:childTnLst>
                          </p:cTn>
                        </p:par>
                        <p:par>
                          <p:cTn id="72" fill="hold">
                            <p:stCondLst>
                              <p:cond delay="1700"/>
                            </p:stCondLst>
                            <p:childTnLst>
                              <p:par>
                                <p:cTn id="73" presetID="10" presetClass="entr" presetSubtype="0" fill="hold" nodeType="after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animEffect transition="in" filter="fade">
                                      <p:cBhvr>
                                        <p:cTn id="75" dur="100"/>
                                        <p:tgtEl>
                                          <p:spTgt spid="3">
                                            <p:txEl>
                                              <p:pRg st="18" end="18"/>
                                            </p:txEl>
                                          </p:spTgt>
                                        </p:tgtEl>
                                      </p:cBhvr>
                                    </p:animEffect>
                                  </p:childTnLst>
                                </p:cTn>
                              </p:par>
                            </p:childTnLst>
                          </p:cTn>
                        </p:par>
                        <p:par>
                          <p:cTn id="76" fill="hold">
                            <p:stCondLst>
                              <p:cond delay="1800"/>
                            </p:stCondLst>
                            <p:childTnLst>
                              <p:par>
                                <p:cTn id="77" presetID="10" presetClass="entr" presetSubtype="0" fill="hold" nodeType="afterEffect">
                                  <p:stCondLst>
                                    <p:cond delay="0"/>
                                  </p:stCondLst>
                                  <p:childTnLst>
                                    <p:set>
                                      <p:cBhvr>
                                        <p:cTn id="78" dur="1" fill="hold">
                                          <p:stCondLst>
                                            <p:cond delay="0"/>
                                          </p:stCondLst>
                                        </p:cTn>
                                        <p:tgtEl>
                                          <p:spTgt spid="3">
                                            <p:txEl>
                                              <p:pRg st="19" end="19"/>
                                            </p:txEl>
                                          </p:spTgt>
                                        </p:tgtEl>
                                        <p:attrNameLst>
                                          <p:attrName>style.visibility</p:attrName>
                                        </p:attrNameLst>
                                      </p:cBhvr>
                                      <p:to>
                                        <p:strVal val="visible"/>
                                      </p:to>
                                    </p:set>
                                    <p:animEffect transition="in" filter="fade">
                                      <p:cBhvr>
                                        <p:cTn id="79" dur="100"/>
                                        <p:tgtEl>
                                          <p:spTgt spid="3">
                                            <p:txEl>
                                              <p:pRg st="19" end="19"/>
                                            </p:txEl>
                                          </p:spTgt>
                                        </p:tgtEl>
                                      </p:cBhvr>
                                    </p:animEffect>
                                  </p:childTnLst>
                                </p:cTn>
                              </p:par>
                            </p:childTnLst>
                          </p:cTn>
                        </p:par>
                        <p:par>
                          <p:cTn id="80" fill="hold">
                            <p:stCondLst>
                              <p:cond delay="1900"/>
                            </p:stCondLst>
                            <p:childTnLst>
                              <p:par>
                                <p:cTn id="81" presetID="10" presetClass="entr" presetSubtype="0" fill="hold" nodeType="afterEffect">
                                  <p:stCondLst>
                                    <p:cond delay="0"/>
                                  </p:stCondLst>
                                  <p:childTnLst>
                                    <p:set>
                                      <p:cBhvr>
                                        <p:cTn id="82" dur="1" fill="hold">
                                          <p:stCondLst>
                                            <p:cond delay="0"/>
                                          </p:stCondLst>
                                        </p:cTn>
                                        <p:tgtEl>
                                          <p:spTgt spid="3">
                                            <p:txEl>
                                              <p:pRg st="20" end="20"/>
                                            </p:txEl>
                                          </p:spTgt>
                                        </p:tgtEl>
                                        <p:attrNameLst>
                                          <p:attrName>style.visibility</p:attrName>
                                        </p:attrNameLst>
                                      </p:cBhvr>
                                      <p:to>
                                        <p:strVal val="visible"/>
                                      </p:to>
                                    </p:set>
                                    <p:animEffect transition="in" filter="fade">
                                      <p:cBhvr>
                                        <p:cTn id="83" dur="100"/>
                                        <p:tgtEl>
                                          <p:spTgt spid="3">
                                            <p:txEl>
                                              <p:pRg st="20" end="20"/>
                                            </p:txEl>
                                          </p:spTgt>
                                        </p:tgtEl>
                                      </p:cBhvr>
                                    </p:animEffect>
                                  </p:childTnLst>
                                </p:cTn>
                              </p:par>
                            </p:childTnLst>
                          </p:cTn>
                        </p:par>
                        <p:par>
                          <p:cTn id="84" fill="hold">
                            <p:stCondLst>
                              <p:cond delay="2000"/>
                            </p:stCondLst>
                            <p:childTnLst>
                              <p:par>
                                <p:cTn id="85" presetID="10" presetClass="entr" presetSubtype="0" fill="hold" nodeType="afterEffect">
                                  <p:stCondLst>
                                    <p:cond delay="0"/>
                                  </p:stCondLst>
                                  <p:childTnLst>
                                    <p:set>
                                      <p:cBhvr>
                                        <p:cTn id="86" dur="1" fill="hold">
                                          <p:stCondLst>
                                            <p:cond delay="0"/>
                                          </p:stCondLst>
                                        </p:cTn>
                                        <p:tgtEl>
                                          <p:spTgt spid="3">
                                            <p:txEl>
                                              <p:pRg st="21" end="21"/>
                                            </p:txEl>
                                          </p:spTgt>
                                        </p:tgtEl>
                                        <p:attrNameLst>
                                          <p:attrName>style.visibility</p:attrName>
                                        </p:attrNameLst>
                                      </p:cBhvr>
                                      <p:to>
                                        <p:strVal val="visible"/>
                                      </p:to>
                                    </p:set>
                                    <p:animEffect transition="in" filter="fade">
                                      <p:cBhvr>
                                        <p:cTn id="87" dur="100"/>
                                        <p:tgtEl>
                                          <p:spTgt spid="3">
                                            <p:txEl>
                                              <p:pRg st="21" end="21"/>
                                            </p:txEl>
                                          </p:spTgt>
                                        </p:tgtEl>
                                      </p:cBhvr>
                                    </p:animEffect>
                                  </p:childTnLst>
                                </p:cTn>
                              </p:par>
                            </p:childTnLst>
                          </p:cTn>
                        </p:par>
                        <p:par>
                          <p:cTn id="88" fill="hold">
                            <p:stCondLst>
                              <p:cond delay="2100"/>
                            </p:stCondLst>
                            <p:childTnLst>
                              <p:par>
                                <p:cTn id="89" presetID="10" presetClass="entr" presetSubtype="0" fill="hold" nodeType="afterEffect">
                                  <p:stCondLst>
                                    <p:cond delay="0"/>
                                  </p:stCondLst>
                                  <p:childTnLst>
                                    <p:set>
                                      <p:cBhvr>
                                        <p:cTn id="90" dur="1" fill="hold">
                                          <p:stCondLst>
                                            <p:cond delay="0"/>
                                          </p:stCondLst>
                                        </p:cTn>
                                        <p:tgtEl>
                                          <p:spTgt spid="3">
                                            <p:txEl>
                                              <p:pRg st="22" end="22"/>
                                            </p:txEl>
                                          </p:spTgt>
                                        </p:tgtEl>
                                        <p:attrNameLst>
                                          <p:attrName>style.visibility</p:attrName>
                                        </p:attrNameLst>
                                      </p:cBhvr>
                                      <p:to>
                                        <p:strVal val="visible"/>
                                      </p:to>
                                    </p:set>
                                    <p:animEffect transition="in" filter="fade">
                                      <p:cBhvr>
                                        <p:cTn id="91" dur="100"/>
                                        <p:tgtEl>
                                          <p:spTgt spid="3">
                                            <p:txEl>
                                              <p:pRg st="22" end="22"/>
                                            </p:txEl>
                                          </p:spTgt>
                                        </p:tgtEl>
                                      </p:cBhvr>
                                    </p:animEffect>
                                  </p:childTnLst>
                                </p:cTn>
                              </p:par>
                            </p:childTnLst>
                          </p:cTn>
                        </p:par>
                        <p:par>
                          <p:cTn id="92" fill="hold">
                            <p:stCondLst>
                              <p:cond delay="2200"/>
                            </p:stCondLst>
                            <p:childTnLst>
                              <p:par>
                                <p:cTn id="93" presetID="10" presetClass="entr" presetSubtype="0" fill="hold" nodeType="afterEffect">
                                  <p:stCondLst>
                                    <p:cond delay="0"/>
                                  </p:stCondLst>
                                  <p:childTnLst>
                                    <p:set>
                                      <p:cBhvr>
                                        <p:cTn id="94" dur="1" fill="hold">
                                          <p:stCondLst>
                                            <p:cond delay="0"/>
                                          </p:stCondLst>
                                        </p:cTn>
                                        <p:tgtEl>
                                          <p:spTgt spid="3">
                                            <p:txEl>
                                              <p:pRg st="23" end="23"/>
                                            </p:txEl>
                                          </p:spTgt>
                                        </p:tgtEl>
                                        <p:attrNameLst>
                                          <p:attrName>style.visibility</p:attrName>
                                        </p:attrNameLst>
                                      </p:cBhvr>
                                      <p:to>
                                        <p:strVal val="visible"/>
                                      </p:to>
                                    </p:set>
                                    <p:animEffect transition="in" filter="fade">
                                      <p:cBhvr>
                                        <p:cTn id="95" dur="100"/>
                                        <p:tgtEl>
                                          <p:spTgt spid="3">
                                            <p:txEl>
                                              <p:pRg st="23" end="23"/>
                                            </p:txEl>
                                          </p:spTgt>
                                        </p:tgtEl>
                                      </p:cBhvr>
                                    </p:animEffect>
                                  </p:childTnLst>
                                </p:cTn>
                              </p:par>
                            </p:childTnLst>
                          </p:cTn>
                        </p:par>
                        <p:par>
                          <p:cTn id="96" fill="hold">
                            <p:stCondLst>
                              <p:cond delay="2300"/>
                            </p:stCondLst>
                            <p:childTnLst>
                              <p:par>
                                <p:cTn id="97" presetID="10" presetClass="entr" presetSubtype="0" fill="hold" nodeType="afterEffect">
                                  <p:stCondLst>
                                    <p:cond delay="0"/>
                                  </p:stCondLst>
                                  <p:childTnLst>
                                    <p:set>
                                      <p:cBhvr>
                                        <p:cTn id="98" dur="1" fill="hold">
                                          <p:stCondLst>
                                            <p:cond delay="0"/>
                                          </p:stCondLst>
                                        </p:cTn>
                                        <p:tgtEl>
                                          <p:spTgt spid="3">
                                            <p:txEl>
                                              <p:pRg st="24" end="24"/>
                                            </p:txEl>
                                          </p:spTgt>
                                        </p:tgtEl>
                                        <p:attrNameLst>
                                          <p:attrName>style.visibility</p:attrName>
                                        </p:attrNameLst>
                                      </p:cBhvr>
                                      <p:to>
                                        <p:strVal val="visible"/>
                                      </p:to>
                                    </p:set>
                                    <p:animEffect transition="in" filter="fade">
                                      <p:cBhvr>
                                        <p:cTn id="99" dur="100"/>
                                        <p:tgtEl>
                                          <p:spTgt spid="3">
                                            <p:txEl>
                                              <p:pRg st="24" end="24"/>
                                            </p:txEl>
                                          </p:spTgt>
                                        </p:tgtEl>
                                      </p:cBhvr>
                                    </p:animEffect>
                                  </p:childTnLst>
                                </p:cTn>
                              </p:par>
                            </p:childTnLst>
                          </p:cTn>
                        </p:par>
                        <p:par>
                          <p:cTn id="100" fill="hold">
                            <p:stCondLst>
                              <p:cond delay="2400"/>
                            </p:stCondLst>
                            <p:childTnLst>
                              <p:par>
                                <p:cTn id="101" presetID="10" presetClass="entr" presetSubtype="0" fill="hold" nodeType="afterEffect">
                                  <p:stCondLst>
                                    <p:cond delay="0"/>
                                  </p:stCondLst>
                                  <p:childTnLst>
                                    <p:set>
                                      <p:cBhvr>
                                        <p:cTn id="102" dur="1" fill="hold">
                                          <p:stCondLst>
                                            <p:cond delay="0"/>
                                          </p:stCondLst>
                                        </p:cTn>
                                        <p:tgtEl>
                                          <p:spTgt spid="3">
                                            <p:txEl>
                                              <p:pRg st="25" end="25"/>
                                            </p:txEl>
                                          </p:spTgt>
                                        </p:tgtEl>
                                        <p:attrNameLst>
                                          <p:attrName>style.visibility</p:attrName>
                                        </p:attrNameLst>
                                      </p:cBhvr>
                                      <p:to>
                                        <p:strVal val="visible"/>
                                      </p:to>
                                    </p:set>
                                    <p:animEffect transition="in" filter="fade">
                                      <p:cBhvr>
                                        <p:cTn id="103" dur="100"/>
                                        <p:tgtEl>
                                          <p:spTgt spid="3">
                                            <p:txEl>
                                              <p:pRg st="25" end="25"/>
                                            </p:txEl>
                                          </p:spTgt>
                                        </p:tgtEl>
                                      </p:cBhvr>
                                    </p:animEffect>
                                  </p:childTnLst>
                                </p:cTn>
                              </p:par>
                            </p:childTnLst>
                          </p:cTn>
                        </p:par>
                        <p:par>
                          <p:cTn id="104" fill="hold">
                            <p:stCondLst>
                              <p:cond delay="2500"/>
                            </p:stCondLst>
                            <p:childTnLst>
                              <p:par>
                                <p:cTn id="105" presetID="10" presetClass="entr" presetSubtype="0" fill="hold" nodeType="afterEffect">
                                  <p:stCondLst>
                                    <p:cond delay="0"/>
                                  </p:stCondLst>
                                  <p:childTnLst>
                                    <p:set>
                                      <p:cBhvr>
                                        <p:cTn id="106" dur="1" fill="hold">
                                          <p:stCondLst>
                                            <p:cond delay="0"/>
                                          </p:stCondLst>
                                        </p:cTn>
                                        <p:tgtEl>
                                          <p:spTgt spid="3">
                                            <p:txEl>
                                              <p:pRg st="26" end="26"/>
                                            </p:txEl>
                                          </p:spTgt>
                                        </p:tgtEl>
                                        <p:attrNameLst>
                                          <p:attrName>style.visibility</p:attrName>
                                        </p:attrNameLst>
                                      </p:cBhvr>
                                      <p:to>
                                        <p:strVal val="visible"/>
                                      </p:to>
                                    </p:set>
                                    <p:animEffect transition="in" filter="fade">
                                      <p:cBhvr>
                                        <p:cTn id="107" dur="100"/>
                                        <p:tgtEl>
                                          <p:spTgt spid="3">
                                            <p:txEl>
                                              <p:pRg st="26" end="26"/>
                                            </p:txEl>
                                          </p:spTgt>
                                        </p:tgtEl>
                                      </p:cBhvr>
                                    </p:animEffect>
                                  </p:childTnLst>
                                </p:cTn>
                              </p:par>
                            </p:childTnLst>
                          </p:cTn>
                        </p:par>
                        <p:par>
                          <p:cTn id="108" fill="hold">
                            <p:stCondLst>
                              <p:cond delay="2600"/>
                            </p:stCondLst>
                            <p:childTnLst>
                              <p:par>
                                <p:cTn id="109" presetID="10" presetClass="entr" presetSubtype="0" fill="hold" nodeType="afterEffect">
                                  <p:stCondLst>
                                    <p:cond delay="0"/>
                                  </p:stCondLst>
                                  <p:childTnLst>
                                    <p:set>
                                      <p:cBhvr>
                                        <p:cTn id="110" dur="1" fill="hold">
                                          <p:stCondLst>
                                            <p:cond delay="0"/>
                                          </p:stCondLst>
                                        </p:cTn>
                                        <p:tgtEl>
                                          <p:spTgt spid="3">
                                            <p:txEl>
                                              <p:pRg st="27" end="27"/>
                                            </p:txEl>
                                          </p:spTgt>
                                        </p:tgtEl>
                                        <p:attrNameLst>
                                          <p:attrName>style.visibility</p:attrName>
                                        </p:attrNameLst>
                                      </p:cBhvr>
                                      <p:to>
                                        <p:strVal val="visible"/>
                                      </p:to>
                                    </p:set>
                                    <p:animEffect transition="in" filter="fade">
                                      <p:cBhvr>
                                        <p:cTn id="111" dur="100"/>
                                        <p:tgtEl>
                                          <p:spTgt spid="3">
                                            <p:txEl>
                                              <p:pRg st="27" end="27"/>
                                            </p:txEl>
                                          </p:spTgt>
                                        </p:tgtEl>
                                      </p:cBhvr>
                                    </p:animEffect>
                                  </p:childTnLst>
                                </p:cTn>
                              </p:par>
                            </p:childTnLst>
                          </p:cTn>
                        </p:par>
                        <p:par>
                          <p:cTn id="112" fill="hold">
                            <p:stCondLst>
                              <p:cond delay="2700"/>
                            </p:stCondLst>
                            <p:childTnLst>
                              <p:par>
                                <p:cTn id="113" presetID="10" presetClass="entr" presetSubtype="0" fill="hold" nodeType="afterEffect">
                                  <p:stCondLst>
                                    <p:cond delay="0"/>
                                  </p:stCondLst>
                                  <p:childTnLst>
                                    <p:set>
                                      <p:cBhvr>
                                        <p:cTn id="114" dur="1" fill="hold">
                                          <p:stCondLst>
                                            <p:cond delay="0"/>
                                          </p:stCondLst>
                                        </p:cTn>
                                        <p:tgtEl>
                                          <p:spTgt spid="3">
                                            <p:txEl>
                                              <p:pRg st="28" end="28"/>
                                            </p:txEl>
                                          </p:spTgt>
                                        </p:tgtEl>
                                        <p:attrNameLst>
                                          <p:attrName>style.visibility</p:attrName>
                                        </p:attrNameLst>
                                      </p:cBhvr>
                                      <p:to>
                                        <p:strVal val="visible"/>
                                      </p:to>
                                    </p:set>
                                    <p:animEffect transition="in" filter="fade">
                                      <p:cBhvr>
                                        <p:cTn id="115" dur="100"/>
                                        <p:tgtEl>
                                          <p:spTgt spid="3">
                                            <p:txEl>
                                              <p:pRg st="28" end="28"/>
                                            </p:txEl>
                                          </p:spTgt>
                                        </p:tgtEl>
                                      </p:cBhvr>
                                    </p:animEffect>
                                  </p:childTnLst>
                                </p:cTn>
                              </p:par>
                            </p:childTnLst>
                          </p:cTn>
                        </p:par>
                        <p:par>
                          <p:cTn id="116" fill="hold">
                            <p:stCondLst>
                              <p:cond delay="2800"/>
                            </p:stCondLst>
                            <p:childTnLst>
                              <p:par>
                                <p:cTn id="117" presetID="10" presetClass="entr" presetSubtype="0" fill="hold" nodeType="afterEffect">
                                  <p:stCondLst>
                                    <p:cond delay="0"/>
                                  </p:stCondLst>
                                  <p:childTnLst>
                                    <p:set>
                                      <p:cBhvr>
                                        <p:cTn id="118" dur="1" fill="hold">
                                          <p:stCondLst>
                                            <p:cond delay="0"/>
                                          </p:stCondLst>
                                        </p:cTn>
                                        <p:tgtEl>
                                          <p:spTgt spid="3">
                                            <p:txEl>
                                              <p:pRg st="29" end="29"/>
                                            </p:txEl>
                                          </p:spTgt>
                                        </p:tgtEl>
                                        <p:attrNameLst>
                                          <p:attrName>style.visibility</p:attrName>
                                        </p:attrNameLst>
                                      </p:cBhvr>
                                      <p:to>
                                        <p:strVal val="visible"/>
                                      </p:to>
                                    </p:set>
                                    <p:animEffect transition="in" filter="fade">
                                      <p:cBhvr>
                                        <p:cTn id="119" dur="100"/>
                                        <p:tgtEl>
                                          <p:spTgt spid="3">
                                            <p:txEl>
                                              <p:pRg st="29" end="29"/>
                                            </p:txEl>
                                          </p:spTgt>
                                        </p:tgtEl>
                                      </p:cBhvr>
                                    </p:animEffect>
                                  </p:childTnLst>
                                </p:cTn>
                              </p:par>
                            </p:childTnLst>
                          </p:cTn>
                        </p:par>
                        <p:par>
                          <p:cTn id="120" fill="hold">
                            <p:stCondLst>
                              <p:cond delay="2900"/>
                            </p:stCondLst>
                            <p:childTnLst>
                              <p:par>
                                <p:cTn id="121" presetID="10" presetClass="entr" presetSubtype="0" fill="hold" nodeType="afterEffect">
                                  <p:stCondLst>
                                    <p:cond delay="0"/>
                                  </p:stCondLst>
                                  <p:childTnLst>
                                    <p:set>
                                      <p:cBhvr>
                                        <p:cTn id="122" dur="1" fill="hold">
                                          <p:stCondLst>
                                            <p:cond delay="0"/>
                                          </p:stCondLst>
                                        </p:cTn>
                                        <p:tgtEl>
                                          <p:spTgt spid="3">
                                            <p:txEl>
                                              <p:pRg st="30" end="30"/>
                                            </p:txEl>
                                          </p:spTgt>
                                        </p:tgtEl>
                                        <p:attrNameLst>
                                          <p:attrName>style.visibility</p:attrName>
                                        </p:attrNameLst>
                                      </p:cBhvr>
                                      <p:to>
                                        <p:strVal val="visible"/>
                                      </p:to>
                                    </p:set>
                                    <p:animEffect transition="in" filter="fade">
                                      <p:cBhvr>
                                        <p:cTn id="123" dur="100"/>
                                        <p:tgtEl>
                                          <p:spTgt spid="3">
                                            <p:txEl>
                                              <p:pRg st="30" end="30"/>
                                            </p:txEl>
                                          </p:spTgt>
                                        </p:tgtEl>
                                      </p:cBhvr>
                                    </p:animEffect>
                                  </p:childTnLst>
                                </p:cTn>
                              </p:par>
                            </p:childTnLst>
                          </p:cTn>
                        </p:par>
                        <p:par>
                          <p:cTn id="124" fill="hold">
                            <p:stCondLst>
                              <p:cond delay="3000"/>
                            </p:stCondLst>
                            <p:childTnLst>
                              <p:par>
                                <p:cTn id="125" presetID="10" presetClass="entr" presetSubtype="0" fill="hold" nodeType="afterEffect">
                                  <p:stCondLst>
                                    <p:cond delay="0"/>
                                  </p:stCondLst>
                                  <p:childTnLst>
                                    <p:set>
                                      <p:cBhvr>
                                        <p:cTn id="126" dur="1" fill="hold">
                                          <p:stCondLst>
                                            <p:cond delay="0"/>
                                          </p:stCondLst>
                                        </p:cTn>
                                        <p:tgtEl>
                                          <p:spTgt spid="3">
                                            <p:txEl>
                                              <p:pRg st="31" end="31"/>
                                            </p:txEl>
                                          </p:spTgt>
                                        </p:tgtEl>
                                        <p:attrNameLst>
                                          <p:attrName>style.visibility</p:attrName>
                                        </p:attrNameLst>
                                      </p:cBhvr>
                                      <p:to>
                                        <p:strVal val="visible"/>
                                      </p:to>
                                    </p:set>
                                    <p:animEffect transition="in" filter="fade">
                                      <p:cBhvr>
                                        <p:cTn id="127" dur="100"/>
                                        <p:tgtEl>
                                          <p:spTgt spid="3">
                                            <p:txEl>
                                              <p:pRg st="31" end="31"/>
                                            </p:txEl>
                                          </p:spTgt>
                                        </p:tgtEl>
                                      </p:cBhvr>
                                    </p:animEffect>
                                  </p:childTnLst>
                                </p:cTn>
                              </p:par>
                            </p:childTnLst>
                          </p:cTn>
                        </p:par>
                        <p:par>
                          <p:cTn id="128" fill="hold">
                            <p:stCondLst>
                              <p:cond delay="3100"/>
                            </p:stCondLst>
                            <p:childTnLst>
                              <p:par>
                                <p:cTn id="129" presetID="10" presetClass="entr" presetSubtype="0" fill="hold" nodeType="afterEffect">
                                  <p:stCondLst>
                                    <p:cond delay="0"/>
                                  </p:stCondLst>
                                  <p:childTnLst>
                                    <p:set>
                                      <p:cBhvr>
                                        <p:cTn id="130" dur="1" fill="hold">
                                          <p:stCondLst>
                                            <p:cond delay="0"/>
                                          </p:stCondLst>
                                        </p:cTn>
                                        <p:tgtEl>
                                          <p:spTgt spid="3">
                                            <p:txEl>
                                              <p:pRg st="33" end="33"/>
                                            </p:txEl>
                                          </p:spTgt>
                                        </p:tgtEl>
                                        <p:attrNameLst>
                                          <p:attrName>style.visibility</p:attrName>
                                        </p:attrNameLst>
                                      </p:cBhvr>
                                      <p:to>
                                        <p:strVal val="visible"/>
                                      </p:to>
                                    </p:set>
                                    <p:animEffect transition="in" filter="fade">
                                      <p:cBhvr>
                                        <p:cTn id="131" dur="100"/>
                                        <p:tgtEl>
                                          <p:spTgt spid="3">
                                            <p:txEl>
                                              <p:pRg st="33" end="33"/>
                                            </p:txEl>
                                          </p:spTgt>
                                        </p:tgtEl>
                                      </p:cBhvr>
                                    </p:animEffect>
                                  </p:childTnLst>
                                </p:cTn>
                              </p:par>
                            </p:childTnLst>
                          </p:cTn>
                        </p:par>
                        <p:par>
                          <p:cTn id="132" fill="hold">
                            <p:stCondLst>
                              <p:cond delay="3200"/>
                            </p:stCondLst>
                            <p:childTnLst>
                              <p:par>
                                <p:cTn id="133" presetID="10" presetClass="entr" presetSubtype="0" fill="hold" nodeType="afterEffect">
                                  <p:stCondLst>
                                    <p:cond delay="0"/>
                                  </p:stCondLst>
                                  <p:childTnLst>
                                    <p:set>
                                      <p:cBhvr>
                                        <p:cTn id="134" dur="1" fill="hold">
                                          <p:stCondLst>
                                            <p:cond delay="0"/>
                                          </p:stCondLst>
                                        </p:cTn>
                                        <p:tgtEl>
                                          <p:spTgt spid="3">
                                            <p:txEl>
                                              <p:pRg st="34" end="34"/>
                                            </p:txEl>
                                          </p:spTgt>
                                        </p:tgtEl>
                                        <p:attrNameLst>
                                          <p:attrName>style.visibility</p:attrName>
                                        </p:attrNameLst>
                                      </p:cBhvr>
                                      <p:to>
                                        <p:strVal val="visible"/>
                                      </p:to>
                                    </p:set>
                                    <p:animEffect transition="in" filter="fade">
                                      <p:cBhvr>
                                        <p:cTn id="135" dur="100"/>
                                        <p:tgtEl>
                                          <p:spTgt spid="3">
                                            <p:txEl>
                                              <p:pRg st="34" end="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FF8200"/>
                </a:solidFill>
              </a:rPr>
              <a:t>Standard Library Modules</a:t>
            </a:r>
          </a:p>
          <a:p>
            <a:pPr lvl="1">
              <a:lnSpc>
                <a:spcPct val="120000"/>
              </a:lnSpc>
              <a:spcBef>
                <a:spcPts val="0"/>
              </a:spcBef>
            </a:pPr>
            <a:r>
              <a:rPr lang="en-US" sz="1600" dirty="0"/>
              <a:t>std::flat_(multi)map / std::flat_(multi)set</a:t>
            </a:r>
          </a:p>
          <a:p>
            <a:pPr lvl="1">
              <a:lnSpc>
                <a:spcPct val="120000"/>
              </a:lnSpc>
              <a:spcBef>
                <a:spcPts val="0"/>
              </a:spcBef>
            </a:pPr>
            <a:r>
              <a:rPr lang="en-US" sz="1600" dirty="0"/>
              <a:t>std::</a:t>
            </a:r>
            <a:r>
              <a:rPr lang="en-US" sz="1600" dirty="0" err="1"/>
              <a:t>mdspan</a:t>
            </a:r>
            <a:endParaRPr lang="en-US" sz="1600" dirty="0"/>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392861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 y="971550"/>
            <a:ext cx="8991600" cy="4114800"/>
          </a:xfrm>
        </p:spPr>
        <p:txBody>
          <a:bodyPr>
            <a:normAutofit/>
          </a:bodyPr>
          <a:lstStyle/>
          <a:p>
            <a:r>
              <a:rPr lang="en-US" dirty="0"/>
              <a:t>Following two </a:t>
            </a:r>
            <a:r>
              <a:rPr lang="en-US" b="1" dirty="0"/>
              <a:t>named modules </a:t>
            </a:r>
            <a:r>
              <a:rPr lang="en-US" dirty="0"/>
              <a:t>are introduced:</a:t>
            </a:r>
          </a:p>
          <a:p>
            <a:pPr lvl="1"/>
            <a:r>
              <a:rPr lang="en-US" dirty="0">
                <a:latin typeface="Consolas" panose="020B0609020204030204" pitchFamily="49" charset="0"/>
              </a:rPr>
              <a:t>import std;</a:t>
            </a:r>
          </a:p>
          <a:p>
            <a:pPr lvl="2"/>
            <a:r>
              <a:rPr lang="en-US" dirty="0">
                <a:cs typeface="Segoe UI Light" panose="020B0502040204020203" pitchFamily="34" charset="0"/>
              </a:rPr>
              <a:t>Imports everything from </a:t>
            </a:r>
            <a:r>
              <a:rPr lang="en-US" dirty="0">
                <a:latin typeface="Consolas" panose="020B0609020204030204" pitchFamily="49" charset="0"/>
                <a:cs typeface="Segoe UI Light" panose="020B0502040204020203" pitchFamily="34" charset="0"/>
              </a:rPr>
              <a:t>std</a:t>
            </a:r>
            <a:r>
              <a:rPr lang="en-US" dirty="0">
                <a:cs typeface="Segoe UI Light" panose="020B0502040204020203" pitchFamily="34" charset="0"/>
              </a:rPr>
              <a:t> namespace from</a:t>
            </a:r>
          </a:p>
          <a:p>
            <a:pPr lvl="3"/>
            <a:r>
              <a:rPr lang="en-US" dirty="0">
                <a:cs typeface="Segoe UI Light" panose="020B0502040204020203" pitchFamily="34" charset="0"/>
              </a:rPr>
              <a:t>C++ headers (e.g. </a:t>
            </a:r>
            <a:r>
              <a:rPr lang="en-US" dirty="0">
                <a:latin typeface="Consolas" panose="020B0609020204030204" pitchFamily="49" charset="0"/>
                <a:cs typeface="Segoe UI Light" panose="020B0502040204020203" pitchFamily="34" charset="0"/>
              </a:rPr>
              <a:t>std::sort()</a:t>
            </a:r>
            <a:r>
              <a:rPr lang="en-US" dirty="0">
                <a:cs typeface="Segoe UI Light" panose="020B0502040204020203" pitchFamily="34" charset="0"/>
              </a:rPr>
              <a:t>)</a:t>
            </a:r>
          </a:p>
          <a:p>
            <a:pPr lvl="3"/>
            <a:r>
              <a:rPr lang="en-US" dirty="0">
                <a:cs typeface="Segoe UI Light" panose="020B0502040204020203" pitchFamily="34" charset="0"/>
              </a:rPr>
              <a:t>C wrapper headers (e.g. </a:t>
            </a:r>
            <a:r>
              <a:rPr lang="en-US" dirty="0">
                <a:latin typeface="Consolas" panose="020B0609020204030204" pitchFamily="49" charset="0"/>
                <a:cs typeface="Segoe UI Light" panose="020B0502040204020203" pitchFamily="34" charset="0"/>
              </a:rPr>
              <a:t>std::</a:t>
            </a:r>
            <a:r>
              <a:rPr lang="en-US" dirty="0" err="1">
                <a:latin typeface="Consolas" panose="020B0609020204030204" pitchFamily="49" charset="0"/>
                <a:cs typeface="Segoe UI Light" panose="020B0502040204020203" pitchFamily="34" charset="0"/>
              </a:rPr>
              <a:t>fopen</a:t>
            </a:r>
            <a:r>
              <a:rPr lang="en-US" dirty="0">
                <a:latin typeface="Consolas" panose="020B0609020204030204" pitchFamily="49" charset="0"/>
                <a:cs typeface="Segoe UI Light" panose="020B0502040204020203" pitchFamily="34" charset="0"/>
              </a:rPr>
              <a:t>()</a:t>
            </a:r>
            <a:r>
              <a:rPr lang="en-US" dirty="0">
                <a:cs typeface="Segoe UI Light" panose="020B0502040204020203" pitchFamily="34" charset="0"/>
              </a:rPr>
              <a:t>)</a:t>
            </a:r>
          </a:p>
          <a:p>
            <a:pPr lvl="1"/>
            <a:r>
              <a:rPr lang="en-US" dirty="0">
                <a:latin typeface="Consolas" panose="020B0609020204030204" pitchFamily="49" charset="0"/>
              </a:rPr>
              <a:t>import </a:t>
            </a:r>
            <a:r>
              <a:rPr lang="en-US" dirty="0" err="1">
                <a:latin typeface="Consolas" panose="020B0609020204030204" pitchFamily="49" charset="0"/>
              </a:rPr>
              <a:t>std.compat</a:t>
            </a:r>
            <a:r>
              <a:rPr lang="en-US" dirty="0">
                <a:latin typeface="Consolas" panose="020B0609020204030204" pitchFamily="49" charset="0"/>
              </a:rPr>
              <a:t>;</a:t>
            </a:r>
          </a:p>
          <a:p>
            <a:pPr lvl="2"/>
            <a:r>
              <a:rPr lang="en-US" dirty="0">
                <a:cs typeface="Segoe UI Light" panose="020B0502040204020203" pitchFamily="34" charset="0"/>
              </a:rPr>
              <a:t>Imports everything </a:t>
            </a:r>
            <a:r>
              <a:rPr lang="en-US" dirty="0">
                <a:latin typeface="Consolas" panose="020B0609020204030204" pitchFamily="49" charset="0"/>
                <a:cs typeface="Segoe UI Light" panose="020B0502040204020203" pitchFamily="34" charset="0"/>
              </a:rPr>
              <a:t>std</a:t>
            </a:r>
            <a:r>
              <a:rPr lang="en-US" dirty="0">
                <a:cs typeface="Segoe UI Light" panose="020B0502040204020203" pitchFamily="34" charset="0"/>
              </a:rPr>
              <a:t> imports</a:t>
            </a:r>
          </a:p>
          <a:p>
            <a:pPr lvl="2"/>
            <a:r>
              <a:rPr lang="en-US" dirty="0">
                <a:cs typeface="Segoe UI Light" panose="020B0502040204020203" pitchFamily="34" charset="0"/>
              </a:rPr>
              <a:t>+ global namespace versions of the C wrapper headers (e.g. </a:t>
            </a:r>
            <a:r>
              <a:rPr lang="en-US" dirty="0">
                <a:latin typeface="Consolas" panose="020B0609020204030204" pitchFamily="49" charset="0"/>
                <a:cs typeface="Segoe UI Light" panose="020B0502040204020203" pitchFamily="34" charset="0"/>
              </a:rPr>
              <a:t>::</a:t>
            </a:r>
            <a:r>
              <a:rPr lang="en-US" dirty="0" err="1">
                <a:latin typeface="Consolas" panose="020B0609020204030204" pitchFamily="49" charset="0"/>
                <a:cs typeface="Segoe UI Light" panose="020B0502040204020203" pitchFamily="34" charset="0"/>
              </a:rPr>
              <a:t>fopen</a:t>
            </a:r>
            <a:r>
              <a:rPr lang="en-US" dirty="0">
                <a:latin typeface="Consolas" panose="020B0609020204030204" pitchFamily="49" charset="0"/>
                <a:cs typeface="Segoe UI Light" panose="020B0502040204020203" pitchFamily="34" charset="0"/>
              </a:rPr>
              <a:t>()</a:t>
            </a:r>
            <a:r>
              <a:rPr lang="en-US" dirty="0">
                <a:cs typeface="Segoe UI Light" panose="020B0502040204020203" pitchFamily="34" charset="0"/>
              </a:rPr>
              <a:t>)</a:t>
            </a:r>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Standard Library Modules</a:t>
            </a:r>
          </a:p>
        </p:txBody>
      </p:sp>
    </p:spTree>
    <p:extLst>
      <p:ext uri="{BB962C8B-B14F-4D97-AF65-F5344CB8AC3E}">
        <p14:creationId xmlns:p14="http://schemas.microsoft.com/office/powerpoint/2010/main" val="331700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 y="971550"/>
            <a:ext cx="8991600" cy="4114800"/>
          </a:xfrm>
        </p:spPr>
        <p:txBody>
          <a:bodyPr>
            <a:normAutofit/>
          </a:bodyPr>
          <a:lstStyle/>
          <a:p>
            <a:r>
              <a:rPr lang="en-US" dirty="0"/>
              <a:t>Modern “Hello World”:</a:t>
            </a:r>
          </a:p>
          <a:p>
            <a:pPr marL="320040" lvl="1" indent="0">
              <a:buNone/>
            </a:pPr>
            <a:endParaRPr lang="en-US" dirty="0">
              <a:solidFill>
                <a:srgbClr val="0000FF"/>
              </a:solidFill>
              <a:latin typeface="Cascadia Mono" panose="020B0609020000020004" pitchFamily="49" charset="0"/>
            </a:endParaRPr>
          </a:p>
          <a:p>
            <a:pPr marL="320040" lvl="1" indent="0">
              <a:buNone/>
            </a:pPr>
            <a:r>
              <a:rPr lang="en-US" dirty="0">
                <a:solidFill>
                  <a:srgbClr val="0000FF"/>
                </a:solidFill>
                <a:latin typeface="Cascadia Mono" panose="020B0609020000020004" pitchFamily="49" charset="0"/>
              </a:rPr>
              <a:t>import</a:t>
            </a:r>
            <a:r>
              <a:rPr lang="en-US" dirty="0">
                <a:solidFill>
                  <a:srgbClr val="000000"/>
                </a:solidFill>
                <a:latin typeface="Cascadia Mono" panose="020B0609020000020004" pitchFamily="49" charset="0"/>
              </a:rPr>
              <a:t> std;</a:t>
            </a:r>
          </a:p>
          <a:p>
            <a:pPr marL="320040" lvl="1" indent="0">
              <a:buNone/>
            </a:pPr>
            <a:endParaRPr lang="en-US" dirty="0">
              <a:solidFill>
                <a:srgbClr val="000000"/>
              </a:solidFill>
              <a:latin typeface="Cascadia Mono" panose="020B0609020000020004" pitchFamily="49" charset="0"/>
            </a:endParaRPr>
          </a:p>
          <a:p>
            <a:pPr marL="320040" lvl="1" indent="0">
              <a:buNone/>
            </a:pPr>
            <a:r>
              <a:rPr lang="en-US" dirty="0">
                <a:solidFill>
                  <a:srgbClr val="0000FF"/>
                </a:solidFill>
                <a:latin typeface="Cascadia Mono" panose="020B0609020000020004" pitchFamily="49" charset="0"/>
              </a:rPr>
              <a:t>int</a:t>
            </a:r>
            <a:r>
              <a:rPr lang="en-US" dirty="0">
                <a:solidFill>
                  <a:srgbClr val="000000"/>
                </a:solidFill>
                <a:latin typeface="Cascadia Mono" panose="020B0609020000020004" pitchFamily="49" charset="0"/>
              </a:rPr>
              <a:t> main()</a:t>
            </a:r>
          </a:p>
          <a:p>
            <a:pPr marL="320040" lvl="1" indent="0">
              <a:buNone/>
            </a:pPr>
            <a:r>
              <a:rPr lang="en-US" dirty="0">
                <a:solidFill>
                  <a:srgbClr val="000000"/>
                </a:solidFill>
                <a:latin typeface="Cascadia Mono" panose="020B0609020000020004" pitchFamily="49" charset="0"/>
              </a:rPr>
              <a:t>{</a:t>
            </a:r>
          </a:p>
          <a:p>
            <a:pPr marL="320040" lvl="1" indent="0">
              <a:buNone/>
            </a:pPr>
            <a:r>
              <a:rPr lang="en-US" dirty="0">
                <a:solidFill>
                  <a:srgbClr val="000000"/>
                </a:solidFill>
                <a:latin typeface="Cascadia Mono" panose="020B0609020000020004" pitchFamily="49" charset="0"/>
              </a:rPr>
              <a:t>    std::</a:t>
            </a:r>
            <a:r>
              <a:rPr lang="en-US" dirty="0" err="1">
                <a:solidFill>
                  <a:srgbClr val="000000"/>
                </a:solidFill>
                <a:latin typeface="Cascadia Mono" panose="020B0609020000020004" pitchFamily="49" charset="0"/>
              </a:rPr>
              <a:t>println</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"Hello World!"</a:t>
            </a:r>
            <a:r>
              <a:rPr lang="en-US" dirty="0">
                <a:solidFill>
                  <a:srgbClr val="000000"/>
                </a:solidFill>
                <a:latin typeface="Cascadia Mono" panose="020B0609020000020004" pitchFamily="49" charset="0"/>
              </a:rPr>
              <a:t>);</a:t>
            </a:r>
          </a:p>
          <a:p>
            <a:pPr marL="320040" lvl="1" indent="0">
              <a:buNone/>
            </a:pPr>
            <a:r>
              <a:rPr lang="en-US" dirty="0">
                <a:solidFill>
                  <a:srgbClr val="000000"/>
                </a:solidFill>
                <a:latin typeface="Cascadia Mono" panose="020B0609020000020004" pitchFamily="49" charset="0"/>
              </a:rPr>
              <a:t>}</a:t>
            </a:r>
            <a:endParaRPr lang="en-US" dirty="0">
              <a:cs typeface="Segoe UI Light" panose="020B0502040204020203" pitchFamily="34" charset="0"/>
            </a:endParaRPr>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Standard Library Modules</a:t>
            </a:r>
          </a:p>
        </p:txBody>
      </p:sp>
    </p:spTree>
    <p:extLst>
      <p:ext uri="{BB962C8B-B14F-4D97-AF65-F5344CB8AC3E}">
        <p14:creationId xmlns:p14="http://schemas.microsoft.com/office/powerpoint/2010/main" val="254221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FF8200"/>
                </a:solidFill>
              </a:rPr>
              <a:t>std::flat_(multi)map / std::flat_(multi)set</a:t>
            </a:r>
          </a:p>
          <a:p>
            <a:pPr lvl="1">
              <a:lnSpc>
                <a:spcPct val="120000"/>
              </a:lnSpc>
              <a:spcBef>
                <a:spcPts val="0"/>
              </a:spcBef>
            </a:pPr>
            <a:r>
              <a:rPr lang="en-US" sz="1600" dirty="0"/>
              <a:t>std::</a:t>
            </a:r>
            <a:r>
              <a:rPr lang="en-US" sz="1600" dirty="0" err="1"/>
              <a:t>mdspan</a:t>
            </a:r>
            <a:endParaRPr lang="en-US" sz="1600" dirty="0"/>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208731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 y="971550"/>
            <a:ext cx="8991600" cy="4114800"/>
          </a:xfrm>
        </p:spPr>
        <p:txBody>
          <a:bodyPr>
            <a:normAutofit/>
          </a:bodyPr>
          <a:lstStyle/>
          <a:p>
            <a:r>
              <a:rPr lang="en-US" dirty="0"/>
              <a:t>Defined in </a:t>
            </a:r>
            <a:r>
              <a:rPr lang="en-US" dirty="0">
                <a:latin typeface="Consolas" panose="020B0609020204030204" pitchFamily="49" charset="0"/>
              </a:rPr>
              <a:t>&lt;</a:t>
            </a:r>
            <a:r>
              <a:rPr lang="en-US" dirty="0" err="1">
                <a:latin typeface="Consolas" panose="020B0609020204030204" pitchFamily="49" charset="0"/>
              </a:rPr>
              <a:t>flat_map</a:t>
            </a:r>
            <a:r>
              <a:rPr lang="en-US" dirty="0">
                <a:latin typeface="Consolas" panose="020B0609020204030204" pitchFamily="49" charset="0"/>
              </a:rPr>
              <a:t>&gt;</a:t>
            </a:r>
          </a:p>
          <a:p>
            <a:r>
              <a:rPr lang="en-US" dirty="0"/>
              <a:t>New adaptors on top of basic sequence containers</a:t>
            </a:r>
          </a:p>
          <a:p>
            <a:r>
              <a:rPr lang="en-US" dirty="0">
                <a:cs typeface="Segoe UI Light" panose="020B0502040204020203" pitchFamily="34" charset="0"/>
              </a:rPr>
              <a:t>Associative container interface (similar to </a:t>
            </a:r>
            <a:r>
              <a:rPr lang="en-US" dirty="0">
                <a:latin typeface="Consolas" panose="020B0609020204030204" pitchFamily="49" charset="0"/>
                <a:cs typeface="Segoe UI Light" panose="020B0502040204020203" pitchFamily="34" charset="0"/>
              </a:rPr>
              <a:t>std::map</a:t>
            </a:r>
            <a:r>
              <a:rPr lang="en-US" dirty="0">
                <a:cs typeface="Segoe UI Light" panose="020B0502040204020203" pitchFamily="34" charset="0"/>
              </a:rPr>
              <a:t>)</a:t>
            </a:r>
          </a:p>
          <a:p>
            <a:pPr lvl="1"/>
            <a:r>
              <a:rPr lang="en-US" dirty="0">
                <a:cs typeface="Segoe UI Light" panose="020B0502040204020203" pitchFamily="34" charset="0"/>
              </a:rPr>
              <a:t>unique keys (</a:t>
            </a:r>
            <a:r>
              <a:rPr lang="en-US" dirty="0" err="1">
                <a:latin typeface="Consolas" panose="020B0609020204030204" pitchFamily="49" charset="0"/>
                <a:cs typeface="Segoe UI Light" panose="020B0502040204020203" pitchFamily="34" charset="0"/>
              </a:rPr>
              <a:t>flat_map</a:t>
            </a:r>
            <a:r>
              <a:rPr lang="en-US" dirty="0">
                <a:cs typeface="Segoe UI Light" panose="020B0502040204020203" pitchFamily="34" charset="0"/>
              </a:rPr>
              <a:t>)</a:t>
            </a:r>
          </a:p>
          <a:p>
            <a:pPr lvl="1"/>
            <a:r>
              <a:rPr lang="en-US" dirty="0">
                <a:cs typeface="Segoe UI Light" panose="020B0502040204020203" pitchFamily="34" charset="0"/>
              </a:rPr>
              <a:t>fast retrieval of values based on a key</a:t>
            </a:r>
          </a:p>
          <a:p>
            <a:r>
              <a:rPr lang="en-US" dirty="0">
                <a:cs typeface="Segoe UI Light" panose="020B0502040204020203" pitchFamily="34" charset="0"/>
              </a:rPr>
              <a:t>Keys are sorted</a:t>
            </a:r>
          </a:p>
          <a:p>
            <a:r>
              <a:rPr lang="en-US" dirty="0">
                <a:cs typeface="Segoe UI Light" panose="020B0502040204020203" pitchFamily="34" charset="0"/>
              </a:rPr>
              <a:t>Keys and values are stored in separate sequence containers, e.g. </a:t>
            </a:r>
            <a:r>
              <a:rPr lang="en-US" dirty="0">
                <a:latin typeface="Consolas" panose="020B0609020204030204" pitchFamily="49" charset="0"/>
                <a:cs typeface="Segoe UI Light" panose="020B0502040204020203" pitchFamily="34" charset="0"/>
              </a:rPr>
              <a:t>vector</a:t>
            </a:r>
            <a:r>
              <a:rPr lang="en-US" dirty="0">
                <a:cs typeface="Segoe UI Light" panose="020B0502040204020203" pitchFamily="34" charset="0"/>
              </a:rPr>
              <a:t>s or </a:t>
            </a:r>
            <a:r>
              <a:rPr lang="en-US" dirty="0">
                <a:latin typeface="Consolas" panose="020B0609020204030204" pitchFamily="49" charset="0"/>
                <a:cs typeface="Segoe UI Light" panose="020B0502040204020203" pitchFamily="34" charset="0"/>
              </a:rPr>
              <a:t>deque</a:t>
            </a:r>
            <a:r>
              <a:rPr lang="en-US" dirty="0">
                <a:cs typeface="Segoe UI Light" panose="020B0502040204020203" pitchFamily="34" charset="0"/>
              </a:rPr>
              <a:t>s</a:t>
            </a:r>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a:t>
            </a:r>
            <a:r>
              <a:rPr lang="en-US" dirty="0" err="1">
                <a:latin typeface="Segoe UI" panose="020B0502040204020203" pitchFamily="34" charset="0"/>
                <a:cs typeface="Segoe UI" panose="020B0502040204020203" pitchFamily="34" charset="0"/>
              </a:rPr>
              <a:t>flat_map</a:t>
            </a:r>
            <a:r>
              <a:rPr lang="en-US" dirty="0">
                <a:latin typeface="Segoe UI" panose="020B0502040204020203" pitchFamily="34" charset="0"/>
                <a:cs typeface="Segoe UI" panose="020B0502040204020203" pitchFamily="34" charset="0"/>
              </a:rPr>
              <a:t> / std::</a:t>
            </a:r>
            <a:r>
              <a:rPr lang="en-US" dirty="0" err="1">
                <a:latin typeface="Segoe UI" panose="020B0502040204020203" pitchFamily="34" charset="0"/>
                <a:cs typeface="Segoe UI" panose="020B0502040204020203" pitchFamily="34" charset="0"/>
              </a:rPr>
              <a:t>flat_multimap</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5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 y="971550"/>
            <a:ext cx="8991600" cy="4114800"/>
          </a:xfrm>
        </p:spPr>
        <p:txBody>
          <a:bodyPr>
            <a:normAutofit/>
          </a:bodyPr>
          <a:lstStyle/>
          <a:p>
            <a:r>
              <a:rPr lang="en-US" dirty="0"/>
              <a:t>Defined in </a:t>
            </a:r>
            <a:r>
              <a:rPr lang="en-US" dirty="0">
                <a:latin typeface="Consolas" panose="020B0609020204030204" pitchFamily="49" charset="0"/>
              </a:rPr>
              <a:t>&lt;</a:t>
            </a:r>
            <a:r>
              <a:rPr lang="en-US" dirty="0" err="1">
                <a:latin typeface="Consolas" panose="020B0609020204030204" pitchFamily="49" charset="0"/>
              </a:rPr>
              <a:t>flat_set</a:t>
            </a:r>
            <a:r>
              <a:rPr lang="en-US" dirty="0">
                <a:latin typeface="Consolas" panose="020B0609020204030204" pitchFamily="49" charset="0"/>
              </a:rPr>
              <a:t>&gt;</a:t>
            </a:r>
          </a:p>
          <a:p>
            <a:r>
              <a:rPr lang="en-US" dirty="0"/>
              <a:t>Similar to </a:t>
            </a:r>
            <a:r>
              <a:rPr lang="en-US" dirty="0">
                <a:latin typeface="Consolas" panose="020B0609020204030204" pitchFamily="49" charset="0"/>
              </a:rPr>
              <a:t>flat_(multi)map</a:t>
            </a:r>
            <a:endParaRPr lang="en-US" dirty="0"/>
          </a:p>
          <a:p>
            <a:pPr lvl="1"/>
            <a:r>
              <a:rPr lang="en-US" dirty="0"/>
              <a:t>but only keys</a:t>
            </a:r>
          </a:p>
          <a:p>
            <a:pPr lvl="1"/>
            <a:r>
              <a:rPr lang="en-US" dirty="0"/>
              <a:t>no mapped values</a:t>
            </a:r>
            <a:endParaRPr lang="en-US" dirty="0">
              <a:cs typeface="Segoe UI Light" panose="020B0502040204020203" pitchFamily="34" charset="0"/>
            </a:endParaRPr>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a:t>
            </a:r>
            <a:r>
              <a:rPr lang="en-US" dirty="0" err="1">
                <a:latin typeface="Segoe UI" panose="020B0502040204020203" pitchFamily="34" charset="0"/>
                <a:cs typeface="Segoe UI" panose="020B0502040204020203" pitchFamily="34" charset="0"/>
              </a:rPr>
              <a:t>flat_set</a:t>
            </a:r>
            <a:r>
              <a:rPr lang="en-US" dirty="0">
                <a:latin typeface="Segoe UI" panose="020B0502040204020203" pitchFamily="34" charset="0"/>
                <a:cs typeface="Segoe UI" panose="020B0502040204020203" pitchFamily="34" charset="0"/>
              </a:rPr>
              <a:t> / std::</a:t>
            </a:r>
            <a:r>
              <a:rPr lang="en-US" dirty="0" err="1">
                <a:latin typeface="Segoe UI" panose="020B0502040204020203" pitchFamily="34" charset="0"/>
                <a:cs typeface="Segoe UI" panose="020B0502040204020203" pitchFamily="34" charset="0"/>
              </a:rPr>
              <a:t>flat_multiset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589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 y="971550"/>
            <a:ext cx="8991600" cy="4114800"/>
          </a:xfrm>
        </p:spPr>
        <p:txBody>
          <a:bodyPr>
            <a:normAutofit/>
          </a:bodyPr>
          <a:lstStyle/>
          <a:p>
            <a:r>
              <a:rPr lang="en-US" dirty="0"/>
              <a:t>Example</a:t>
            </a: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flat_map</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&gt; </a:t>
            </a:r>
            <a:r>
              <a:rPr lang="en-US" sz="1400" dirty="0" err="1">
                <a:solidFill>
                  <a:srgbClr val="000000"/>
                </a:solidFill>
                <a:latin typeface="Cascadia Mono" panose="020B0609020000020004" pitchFamily="49" charset="0"/>
              </a:rPr>
              <a:t>myMap</a:t>
            </a:r>
            <a:r>
              <a:rPr lang="en-US" sz="1400" dirty="0">
                <a:solidFill>
                  <a:srgbClr val="000000"/>
                </a:solidFill>
                <a:latin typeface="Cascadia Mono" panose="020B0609020000020004" pitchFamily="49" charset="0"/>
              </a:rPr>
              <a:t>;</a:t>
            </a:r>
          </a:p>
          <a:p>
            <a:pPr marL="320040" lvl="1" indent="0">
              <a:buNone/>
            </a:pPr>
            <a:r>
              <a:rPr lang="en-US" sz="1400" dirty="0" err="1">
                <a:solidFill>
                  <a:srgbClr val="000000"/>
                </a:solidFill>
                <a:latin typeface="Cascadia Mono" panose="020B0609020000020004" pitchFamily="49" charset="0"/>
              </a:rPr>
              <a:t>myMap</a:t>
            </a:r>
            <a:r>
              <a:rPr lang="en-US" sz="1400" dirty="0">
                <a:solidFill>
                  <a:srgbClr val="000000"/>
                </a:solidFill>
                <a:latin typeface="Cascadia Mono" panose="020B0609020000020004" pitchFamily="49" charset="0"/>
              </a:rPr>
              <a:t>[2023] = </a:t>
            </a:r>
            <a:r>
              <a:rPr lang="en-US" sz="1400" dirty="0">
                <a:solidFill>
                  <a:srgbClr val="A31515"/>
                </a:solidFill>
                <a:latin typeface="Cascadia Mono" panose="020B0609020000020004" pitchFamily="49" charset="0"/>
              </a:rPr>
              <a:t>"</a:t>
            </a:r>
            <a:r>
              <a:rPr lang="en-US" sz="1400" dirty="0" err="1">
                <a:solidFill>
                  <a:srgbClr val="A31515"/>
                </a:solidFill>
                <a:latin typeface="Cascadia Mono" panose="020B0609020000020004" pitchFamily="49" charset="0"/>
              </a:rPr>
              <a:t>CppCon"</a:t>
            </a:r>
            <a:r>
              <a:rPr lang="en-US" sz="1400" dirty="0" err="1">
                <a:solidFill>
                  <a:srgbClr val="000000"/>
                </a:solidFill>
                <a:latin typeface="Cascadia Mono" panose="020B0609020000020004" pitchFamily="49" charset="0"/>
              </a:rPr>
              <a:t>s</a:t>
            </a:r>
            <a:r>
              <a:rPr lang="en-US" sz="1400" dirty="0">
                <a:solidFill>
                  <a:srgbClr val="000000"/>
                </a:solidFill>
                <a:latin typeface="Cascadia Mono" panose="020B0609020000020004" pitchFamily="49" charset="0"/>
              </a:rPr>
              <a:t>;</a:t>
            </a:r>
          </a:p>
          <a:p>
            <a:pPr marL="320040" lvl="1" indent="0">
              <a:buNone/>
            </a:pPr>
            <a:endParaRPr lang="en-US"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flat_map</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a:t>
            </a:r>
          </a:p>
          <a:p>
            <a:pPr marL="320040" lvl="1" indent="0">
              <a:buNone/>
            </a:pPr>
            <a:r>
              <a:rPr lang="en-US" sz="1400" dirty="0">
                <a:solidFill>
                  <a:srgbClr val="000000"/>
                </a:solidFill>
                <a:latin typeface="Cascadia Mono" panose="020B0609020000020004" pitchFamily="49" charset="0"/>
              </a:rPr>
              <a:t>              std::</a:t>
            </a:r>
            <a:r>
              <a:rPr lang="en-US" sz="1400" dirty="0">
                <a:solidFill>
                  <a:srgbClr val="2B91AF"/>
                </a:solidFill>
                <a:latin typeface="Cascadia Mono" panose="020B0609020000020004" pitchFamily="49" charset="0"/>
              </a:rPr>
              <a:t>less</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&gt;,</a:t>
            </a:r>
          </a:p>
          <a:p>
            <a:pPr marL="320040" lvl="1" indent="0">
              <a:buNone/>
            </a:pPr>
            <a:r>
              <a:rPr lang="en-US" sz="1400" b="1" dirty="0">
                <a:solidFill>
                  <a:srgbClr val="000000"/>
                </a:solidFill>
                <a:latin typeface="Cascadia Mono" panose="020B0609020000020004" pitchFamily="49" charset="0"/>
              </a:rPr>
              <a:t>              std::</a:t>
            </a:r>
            <a:r>
              <a:rPr lang="en-US" sz="1400" b="1" dirty="0">
                <a:solidFill>
                  <a:srgbClr val="2B91AF"/>
                </a:solidFill>
                <a:latin typeface="Cascadia Mono" panose="020B0609020000020004" pitchFamily="49" charset="0"/>
              </a:rPr>
              <a:t>deque</a:t>
            </a:r>
            <a:r>
              <a:rPr lang="en-US" sz="1400" b="1" dirty="0">
                <a:solidFill>
                  <a:srgbClr val="000000"/>
                </a:solidFill>
                <a:latin typeface="Cascadia Mono" panose="020B0609020000020004" pitchFamily="49" charset="0"/>
              </a:rPr>
              <a:t>&lt;</a:t>
            </a:r>
            <a:r>
              <a:rPr lang="en-US" sz="1400" b="1" dirty="0">
                <a:solidFill>
                  <a:srgbClr val="0000FF"/>
                </a:solidFill>
                <a:latin typeface="Cascadia Mono" panose="020B0609020000020004" pitchFamily="49" charset="0"/>
              </a:rPr>
              <a:t>int</a:t>
            </a:r>
            <a:r>
              <a:rPr lang="en-US" sz="1400" b="1" dirty="0">
                <a:solidFill>
                  <a:srgbClr val="000000"/>
                </a:solidFill>
                <a:latin typeface="Cascadia Mono" panose="020B0609020000020004" pitchFamily="49" charset="0"/>
              </a:rPr>
              <a:t>&gt;,</a:t>
            </a:r>
          </a:p>
          <a:p>
            <a:pPr marL="320040" lvl="1" indent="0">
              <a:buNone/>
            </a:pPr>
            <a:r>
              <a:rPr lang="en-US" sz="1400" b="1" dirty="0">
                <a:solidFill>
                  <a:srgbClr val="000000"/>
                </a:solidFill>
                <a:latin typeface="Cascadia Mono" panose="020B0609020000020004" pitchFamily="49" charset="0"/>
              </a:rPr>
              <a:t>              std::</a:t>
            </a:r>
            <a:r>
              <a:rPr lang="en-US" sz="1400" b="1" dirty="0">
                <a:solidFill>
                  <a:srgbClr val="2B91AF"/>
                </a:solidFill>
                <a:latin typeface="Cascadia Mono" panose="020B0609020000020004" pitchFamily="49" charset="0"/>
              </a:rPr>
              <a:t>deque</a:t>
            </a:r>
            <a:r>
              <a:rPr lang="en-US" sz="1400" b="1" dirty="0">
                <a:solidFill>
                  <a:srgbClr val="000000"/>
                </a:solidFill>
                <a:latin typeface="Cascadia Mono" panose="020B0609020000020004" pitchFamily="49" charset="0"/>
              </a:rPr>
              <a:t>&lt;std::</a:t>
            </a:r>
            <a:r>
              <a:rPr lang="en-US" sz="1400" b="1" dirty="0">
                <a:solidFill>
                  <a:srgbClr val="2B91AF"/>
                </a:solidFill>
                <a:latin typeface="Cascadia Mono" panose="020B0609020000020004" pitchFamily="49" charset="0"/>
              </a:rPr>
              <a:t>string</a:t>
            </a:r>
            <a:r>
              <a:rPr lang="en-US" sz="1400" b="1" dirty="0">
                <a:solidFill>
                  <a:srgbClr val="000000"/>
                </a:solidFill>
                <a:latin typeface="Cascadia Mono" panose="020B0609020000020004" pitchFamily="49" charset="0"/>
              </a:rPr>
              <a:t>&gt;</a:t>
            </a:r>
            <a:r>
              <a:rPr lang="en-US" sz="1400" dirty="0">
                <a:solidFill>
                  <a:srgbClr val="000000"/>
                </a:solidFill>
                <a:latin typeface="Cascadia Mono" panose="020B0609020000020004" pitchFamily="49" charset="0"/>
              </a:rPr>
              <a:t>&gt; </a:t>
            </a:r>
            <a:r>
              <a:rPr lang="en-US" sz="1400" dirty="0" err="1">
                <a:solidFill>
                  <a:srgbClr val="000000"/>
                </a:solidFill>
                <a:latin typeface="Cascadia Mono" panose="020B0609020000020004" pitchFamily="49" charset="0"/>
              </a:rPr>
              <a:t>myMap</a:t>
            </a:r>
            <a:r>
              <a:rPr lang="en-US" sz="1400" dirty="0">
                <a:solidFill>
                  <a:srgbClr val="000000"/>
                </a:solidFill>
                <a:latin typeface="Cascadia Mono" panose="020B0609020000020004" pitchFamily="49" charset="0"/>
              </a:rPr>
              <a:t>;</a:t>
            </a:r>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a:t>
            </a:r>
            <a:r>
              <a:rPr lang="en-US" dirty="0" err="1">
                <a:latin typeface="Segoe UI" panose="020B0502040204020203" pitchFamily="34" charset="0"/>
                <a:cs typeface="Segoe UI" panose="020B0502040204020203" pitchFamily="34" charset="0"/>
              </a:rPr>
              <a:t>flat_map</a:t>
            </a:r>
            <a:r>
              <a:rPr lang="en-US" dirty="0">
                <a:latin typeface="Segoe UI" panose="020B0502040204020203" pitchFamily="34" charset="0"/>
                <a:cs typeface="Segoe UI" panose="020B0502040204020203" pitchFamily="34" charset="0"/>
              </a:rPr>
              <a:t> / std::</a:t>
            </a:r>
            <a:r>
              <a:rPr lang="en-US" dirty="0" err="1">
                <a:latin typeface="Segoe UI" panose="020B0502040204020203" pitchFamily="34" charset="0"/>
                <a:cs typeface="Segoe UI" panose="020B0502040204020203" pitchFamily="34" charset="0"/>
              </a:rPr>
              <a:t>flat_multimap</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0656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FF8200"/>
                </a:solidFill>
              </a:rPr>
              <a:t>std::</a:t>
            </a:r>
            <a:r>
              <a:rPr lang="en-US" sz="1600" dirty="0" err="1">
                <a:solidFill>
                  <a:srgbClr val="FF8200"/>
                </a:solidFill>
              </a:rPr>
              <a:t>mdspan</a:t>
            </a:r>
            <a:endParaRPr lang="en-US" sz="1600" dirty="0">
              <a:solidFill>
                <a:srgbClr val="FF8200"/>
              </a:solidFill>
            </a:endParaRPr>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272406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 y="971550"/>
            <a:ext cx="8991600" cy="4114800"/>
          </a:xfrm>
        </p:spPr>
        <p:txBody>
          <a:bodyPr>
            <a:normAutofit/>
          </a:bodyPr>
          <a:lstStyle/>
          <a:p>
            <a:r>
              <a:rPr lang="en-US" dirty="0"/>
              <a:t>Defined in </a:t>
            </a:r>
            <a:r>
              <a:rPr lang="en-US" dirty="0">
                <a:latin typeface="Consolas" panose="020B0609020204030204" pitchFamily="49" charset="0"/>
              </a:rPr>
              <a:t>&lt;</a:t>
            </a:r>
            <a:r>
              <a:rPr lang="en-US" dirty="0" err="1">
                <a:latin typeface="Consolas" panose="020B0609020204030204" pitchFamily="49" charset="0"/>
              </a:rPr>
              <a:t>mdspan</a:t>
            </a:r>
            <a:r>
              <a:rPr lang="en-US" dirty="0">
                <a:latin typeface="Consolas" panose="020B0609020204030204" pitchFamily="49" charset="0"/>
              </a:rPr>
              <a:t>&gt;</a:t>
            </a:r>
          </a:p>
          <a:p>
            <a:r>
              <a:rPr lang="en-US" dirty="0">
                <a:latin typeface="Consolas" panose="020B0609020204030204" pitchFamily="49" charset="0"/>
              </a:rPr>
              <a:t>std::</a:t>
            </a:r>
            <a:r>
              <a:rPr lang="en-US" dirty="0" err="1">
                <a:latin typeface="Consolas" panose="020B0609020204030204" pitchFamily="49" charset="0"/>
              </a:rPr>
              <a:t>mdspan</a:t>
            </a:r>
            <a:endParaRPr lang="en-US" dirty="0">
              <a:latin typeface="Consolas" panose="020B0609020204030204" pitchFamily="49" charset="0"/>
            </a:endParaRPr>
          </a:p>
          <a:p>
            <a:pPr lvl="1"/>
            <a:r>
              <a:rPr lang="en-US" dirty="0"/>
              <a:t>Multidimensional array view</a:t>
            </a:r>
          </a:p>
          <a:p>
            <a:pPr lvl="1"/>
            <a:r>
              <a:rPr lang="en-US" dirty="0"/>
              <a:t>Multidimensional extension of </a:t>
            </a:r>
            <a:r>
              <a:rPr lang="en-US" dirty="0">
                <a:latin typeface="Consolas" panose="020B0609020204030204" pitchFamily="49" charset="0"/>
              </a:rPr>
              <a:t>std::span</a:t>
            </a:r>
            <a:r>
              <a:rPr lang="en-US" dirty="0"/>
              <a:t> (from C++20)</a:t>
            </a:r>
          </a:p>
          <a:p>
            <a:pPr lvl="1"/>
            <a:r>
              <a:rPr lang="en-US" dirty="0"/>
              <a:t>Supports different layout policies</a:t>
            </a:r>
          </a:p>
          <a:p>
            <a:r>
              <a:rPr lang="en-US" dirty="0">
                <a:latin typeface="Consolas" panose="020B0609020204030204" pitchFamily="49" charset="0"/>
              </a:rPr>
              <a:t>std::</a:t>
            </a:r>
            <a:r>
              <a:rPr lang="en-US" dirty="0" err="1">
                <a:latin typeface="Consolas" panose="020B0609020204030204" pitchFamily="49" charset="0"/>
              </a:rPr>
              <a:t>submdspan</a:t>
            </a:r>
            <a:endParaRPr lang="en-US" dirty="0">
              <a:latin typeface="Consolas" panose="020B0609020204030204" pitchFamily="49" charset="0"/>
            </a:endParaRPr>
          </a:p>
          <a:p>
            <a:pPr lvl="1"/>
            <a:r>
              <a:rPr lang="en-US" dirty="0"/>
              <a:t>An </a:t>
            </a:r>
            <a:r>
              <a:rPr lang="en-US" dirty="0" err="1">
                <a:latin typeface="Consolas" panose="020B0609020204030204" pitchFamily="49" charset="0"/>
              </a:rPr>
              <a:t>mdspan</a:t>
            </a:r>
            <a:r>
              <a:rPr lang="en-US" dirty="0"/>
              <a:t> viewing a subset</a:t>
            </a:r>
            <a:br>
              <a:rPr lang="en-US" dirty="0"/>
            </a:br>
            <a:r>
              <a:rPr lang="en-US" dirty="0"/>
              <a:t>of an existing </a:t>
            </a:r>
            <a:r>
              <a:rPr lang="en-US" dirty="0" err="1">
                <a:latin typeface="Consolas" panose="020B0609020204030204" pitchFamily="49" charset="0"/>
              </a:rPr>
              <a:t>mdspan</a:t>
            </a:r>
            <a:r>
              <a:rPr lang="en-US" dirty="0"/>
              <a:t> (= slice)</a:t>
            </a:r>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a:t>
            </a:r>
            <a:r>
              <a:rPr lang="en-US" dirty="0" err="1">
                <a:latin typeface="Segoe UI" panose="020B0502040204020203" pitchFamily="34" charset="0"/>
                <a:cs typeface="Segoe UI" panose="020B0502040204020203" pitchFamily="34" charset="0"/>
              </a:rPr>
              <a:t>mdspan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0909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 y="971550"/>
            <a:ext cx="8991600" cy="4114800"/>
          </a:xfrm>
        </p:spPr>
        <p:txBody>
          <a:bodyPr>
            <a:normAutofit/>
          </a:bodyPr>
          <a:lstStyle/>
          <a:p>
            <a:r>
              <a:rPr lang="en-US" dirty="0"/>
              <a:t>Example:</a:t>
            </a:r>
          </a:p>
          <a:p>
            <a:pPr marL="320040" lvl="1" indent="0">
              <a:buNone/>
            </a:pP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data { </a:t>
            </a:r>
            <a:r>
              <a:rPr lang="en-US" sz="1400" dirty="0">
                <a:solidFill>
                  <a:srgbClr val="006400"/>
                </a:solidFill>
                <a:latin typeface="Cascadia Mono" panose="020B0609020000020004" pitchFamily="49" charset="0"/>
              </a:rPr>
              <a:t>/* ... */</a:t>
            </a:r>
            <a:r>
              <a:rPr lang="en-US" sz="1400" dirty="0">
                <a:solidFill>
                  <a:srgbClr val="000000"/>
                </a:solidFill>
                <a:latin typeface="Cascadia Mono" panose="020B0609020000020004" pitchFamily="49" charset="0"/>
              </a:rPr>
              <a:t> };</a:t>
            </a:r>
          </a:p>
          <a:p>
            <a:pPr marL="320040" lvl="1" indent="0">
              <a:buNone/>
            </a:pPr>
            <a:endParaRPr lang="en-US" sz="1400" dirty="0">
              <a:solidFill>
                <a:srgbClr val="008000"/>
              </a:solidFill>
              <a:latin typeface="Cascadia Mono" panose="020B0609020000020004" pitchFamily="49" charset="0"/>
            </a:endParaRPr>
          </a:p>
          <a:p>
            <a:pPr marL="320040" lvl="1" indent="0">
              <a:buNone/>
            </a:pPr>
            <a:r>
              <a:rPr lang="en-US" sz="1400" dirty="0">
                <a:solidFill>
                  <a:srgbClr val="008000"/>
                </a:solidFill>
                <a:latin typeface="Cascadia Mono" panose="020B0609020000020004" pitchFamily="49" charset="0"/>
              </a:rPr>
              <a:t>// View data as contiguous memory representing 2 rows of 2 </a:t>
            </a:r>
            <a:r>
              <a:rPr lang="en-US" sz="1400" dirty="0" err="1">
                <a:solidFill>
                  <a:srgbClr val="008000"/>
                </a:solidFill>
                <a:latin typeface="Cascadia Mono" panose="020B0609020000020004" pitchFamily="49" charset="0"/>
              </a:rPr>
              <a:t>ints</a:t>
            </a:r>
            <a:r>
              <a:rPr lang="en-US" sz="1400" dirty="0">
                <a:solidFill>
                  <a:srgbClr val="008000"/>
                </a:solidFill>
                <a:latin typeface="Cascadia Mono" panose="020B0609020000020004" pitchFamily="49" charset="0"/>
              </a:rPr>
              <a:t> each</a:t>
            </a:r>
            <a:endParaRPr lang="en-US" sz="1400" dirty="0">
              <a:solidFill>
                <a:srgbClr val="000000"/>
              </a:solidFill>
              <a:latin typeface="Cascadia Mono" panose="020B0609020000020004" pitchFamily="49" charset="0"/>
            </a:endParaRP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mySpan</a:t>
            </a:r>
            <a:r>
              <a:rPr lang="en-US" sz="1400" dirty="0">
                <a:solidFill>
                  <a:srgbClr val="000000"/>
                </a:solidFill>
                <a:latin typeface="Cascadia Mono" panose="020B0609020000020004" pitchFamily="49" charset="0"/>
              </a:rPr>
              <a:t> { std::</a:t>
            </a:r>
            <a:r>
              <a:rPr lang="en-US" sz="1400" dirty="0" err="1">
                <a:solidFill>
                  <a:srgbClr val="000000"/>
                </a:solidFill>
                <a:latin typeface="Cascadia Mono" panose="020B0609020000020004" pitchFamily="49" charset="0"/>
              </a:rPr>
              <a:t>mdspan</a:t>
            </a:r>
            <a:r>
              <a:rPr lang="en-US" sz="1400" dirty="0">
                <a:solidFill>
                  <a:srgbClr val="000000"/>
                </a:solidFill>
                <a:latin typeface="Cascadia Mono" panose="020B0609020000020004" pitchFamily="49" charset="0"/>
              </a:rPr>
              <a:t>(data, 2, 2) };</a:t>
            </a:r>
          </a:p>
          <a:p>
            <a:pPr marL="320040" lvl="1" indent="0">
              <a:buNone/>
            </a:pPr>
            <a:endParaRPr lang="en-US" sz="1400" dirty="0">
              <a:solidFill>
                <a:srgbClr val="000000"/>
              </a:solidFill>
              <a:latin typeface="Cascadia Mono" panose="020B0609020000020004" pitchFamily="49" charset="0"/>
            </a:endParaRPr>
          </a:p>
          <a:p>
            <a:pPr marL="320040" lvl="1" indent="0">
              <a:buNone/>
            </a:pPr>
            <a:r>
              <a:rPr lang="en-US" sz="1400" dirty="0">
                <a:solidFill>
                  <a:srgbClr val="008000"/>
                </a:solidFill>
                <a:latin typeface="Cascadia Mono" panose="020B0609020000020004" pitchFamily="49" charset="0"/>
              </a:rPr>
              <a:t>// Access data from </a:t>
            </a:r>
            <a:r>
              <a:rPr lang="en-US" sz="1400" dirty="0" err="1">
                <a:solidFill>
                  <a:srgbClr val="008000"/>
                </a:solidFill>
                <a:latin typeface="Cascadia Mono" panose="020B0609020000020004" pitchFamily="49" charset="0"/>
              </a:rPr>
              <a:t>mdspan</a:t>
            </a:r>
            <a:endParaRPr lang="en-US" sz="1400" dirty="0">
              <a:solidFill>
                <a:srgbClr val="000000"/>
              </a:solidFill>
              <a:latin typeface="Cascadia Mono" panose="020B0609020000020004" pitchFamily="49" charset="0"/>
            </a:endParaRPr>
          </a:p>
          <a:p>
            <a:pPr marL="320040" lvl="1" indent="0">
              <a:buNone/>
            </a:pPr>
            <a:r>
              <a:rPr lang="en-US" sz="1400" dirty="0">
                <a:solidFill>
                  <a:srgbClr val="0000FF"/>
                </a:solidFill>
                <a:latin typeface="Cascadia Mono" panose="020B0609020000020004" pitchFamily="49" charset="0"/>
              </a:rPr>
              <a:t>for</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size_t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 0 }; </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&lt; </a:t>
            </a:r>
            <a:r>
              <a:rPr lang="en-US" sz="1400" b="1" dirty="0" err="1">
                <a:solidFill>
                  <a:srgbClr val="000000"/>
                </a:solidFill>
                <a:latin typeface="Cascadia Mono" panose="020B0609020000020004" pitchFamily="49" charset="0"/>
              </a:rPr>
              <a:t>mySpan.extents</a:t>
            </a:r>
            <a:r>
              <a:rPr lang="en-US" sz="1400" b="1" dirty="0">
                <a:solidFill>
                  <a:srgbClr val="000000"/>
                </a:solidFill>
                <a:latin typeface="Cascadia Mono" panose="020B0609020000020004" pitchFamily="49" charset="0"/>
              </a:rPr>
              <a:t>().extent(0)</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a:t>
            </a:r>
          </a:p>
          <a:p>
            <a:pPr marL="320040" lvl="1" indent="0">
              <a:buNone/>
            </a:pPr>
            <a:r>
              <a:rPr lang="en-US" sz="1400" dirty="0">
                <a:solidFill>
                  <a:srgbClr val="0000FF"/>
                </a:solidFill>
                <a:latin typeface="Cascadia Mono" panose="020B0609020000020004" pitchFamily="49" charset="0"/>
              </a:rPr>
              <a:t>   for</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size_t</a:t>
            </a:r>
            <a:r>
              <a:rPr lang="en-US" sz="1400" dirty="0">
                <a:solidFill>
                  <a:srgbClr val="000000"/>
                </a:solidFill>
                <a:latin typeface="Cascadia Mono" panose="020B0609020000020004" pitchFamily="49" charset="0"/>
              </a:rPr>
              <a:t> j { 0 }; j &lt; </a:t>
            </a:r>
            <a:r>
              <a:rPr lang="en-US" sz="1400" b="1" dirty="0" err="1">
                <a:solidFill>
                  <a:srgbClr val="000000"/>
                </a:solidFill>
                <a:latin typeface="Cascadia Mono" panose="020B0609020000020004" pitchFamily="49" charset="0"/>
              </a:rPr>
              <a:t>mySpan.extents</a:t>
            </a:r>
            <a:r>
              <a:rPr lang="en-US" sz="1400" b="1" dirty="0">
                <a:solidFill>
                  <a:srgbClr val="000000"/>
                </a:solidFill>
                <a:latin typeface="Cascadia Mono" panose="020B0609020000020004" pitchFamily="49" charset="0"/>
              </a:rPr>
              <a:t>().extent(1)</a:t>
            </a:r>
            <a:r>
              <a:rPr lang="en-US" sz="1400" dirty="0">
                <a:solidFill>
                  <a:srgbClr val="000000"/>
                </a:solidFill>
                <a:latin typeface="Cascadia Mono" panose="020B0609020000020004" pitchFamily="49" charset="0"/>
              </a:rPr>
              <a:t>; ++j) {</a:t>
            </a:r>
          </a:p>
          <a:p>
            <a:pPr marL="320040" lvl="1" indent="0">
              <a:buNone/>
            </a:pPr>
            <a:r>
              <a:rPr lang="en-US" sz="1400" dirty="0">
                <a:solidFill>
                  <a:srgbClr val="000000"/>
                </a:solidFill>
                <a:latin typeface="Cascadia Mono" panose="020B0609020000020004" pitchFamily="49" charset="0"/>
              </a:rPr>
              <a:t>      </a:t>
            </a:r>
            <a:r>
              <a:rPr lang="en-US" sz="1400" b="1" dirty="0" err="1">
                <a:solidFill>
                  <a:srgbClr val="000000"/>
                </a:solidFill>
                <a:latin typeface="Cascadia Mono" panose="020B0609020000020004" pitchFamily="49" charset="0"/>
              </a:rPr>
              <a:t>mySpan</a:t>
            </a:r>
            <a:r>
              <a:rPr lang="en-US" sz="1400" b="1" dirty="0">
                <a:solidFill>
                  <a:srgbClr val="000000"/>
                </a:solidFill>
                <a:latin typeface="Cascadia Mono" panose="020B0609020000020004" pitchFamily="49" charset="0"/>
              </a:rPr>
              <a:t>[</a:t>
            </a:r>
            <a:r>
              <a:rPr lang="en-US" sz="1400" b="1" dirty="0" err="1">
                <a:solidFill>
                  <a:srgbClr val="000000"/>
                </a:solidFill>
                <a:latin typeface="Cascadia Mono" panose="020B0609020000020004" pitchFamily="49" charset="0"/>
              </a:rPr>
              <a:t>i</a:t>
            </a:r>
            <a:r>
              <a:rPr lang="en-US" sz="1400" b="1" dirty="0">
                <a:solidFill>
                  <a:srgbClr val="000000"/>
                </a:solidFill>
                <a:latin typeface="Cascadia Mono" panose="020B0609020000020004" pitchFamily="49" charset="0"/>
              </a:rPr>
              <a:t>, j]</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 1000 + j;</a:t>
            </a:r>
          </a:p>
          <a:p>
            <a:pPr marL="320040" lvl="1" indent="0">
              <a:buNone/>
            </a:pPr>
            <a:r>
              <a:rPr lang="en-US" sz="1400" dirty="0">
                <a:solidFill>
                  <a:srgbClr val="000000"/>
                </a:solidFill>
                <a:latin typeface="Cascadia Mono" panose="020B0609020000020004" pitchFamily="49" charset="0"/>
              </a:rPr>
              <a:t>   }</a:t>
            </a:r>
          </a:p>
          <a:p>
            <a:pPr marL="320040" lvl="1" indent="0">
              <a:buNone/>
            </a:pPr>
            <a:r>
              <a:rPr lang="en-US" sz="1400" dirty="0">
                <a:solidFill>
                  <a:srgbClr val="000000"/>
                </a:solidFill>
                <a:latin typeface="Cascadia Mono" panose="020B0609020000020004" pitchFamily="49" charset="0"/>
              </a:rPr>
              <a:t>}</a:t>
            </a:r>
            <a:endParaRPr lang="en-US" dirty="0"/>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a:t>
            </a:r>
            <a:r>
              <a:rPr lang="en-US" dirty="0" err="1">
                <a:latin typeface="Segoe UI" panose="020B0502040204020203" pitchFamily="34" charset="0"/>
                <a:cs typeface="Segoe UI" panose="020B0502040204020203" pitchFamily="34" charset="0"/>
              </a:rPr>
              <a:t>mdspan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17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7227048-39BE-40B8-97A6-37E6ADBE8EA8}"/>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9C493736-AFBC-47F8-BC33-4CA87D9A5A42}"/>
              </a:ext>
            </a:extLst>
          </p:cNvPr>
          <p:cNvSpPr>
            <a:spLocks noGrp="1"/>
          </p:cNvSpPr>
          <p:nvPr>
            <p:ph type="title"/>
          </p:nvPr>
        </p:nvSpPr>
        <p:spPr/>
        <p:txBody>
          <a:bodyPr/>
          <a:lstStyle/>
          <a:p>
            <a:r>
              <a:rPr lang="en-US" dirty="0"/>
              <a:t>C++23 Core Language</a:t>
            </a:r>
          </a:p>
        </p:txBody>
      </p:sp>
    </p:spTree>
    <p:extLst>
      <p:ext uri="{BB962C8B-B14F-4D97-AF65-F5344CB8AC3E}">
        <p14:creationId xmlns:p14="http://schemas.microsoft.com/office/powerpoint/2010/main" val="1495796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FF8200"/>
                </a:solidFill>
              </a:rPr>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117958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 y="971550"/>
            <a:ext cx="8991600" cy="4114800"/>
          </a:xfrm>
        </p:spPr>
        <p:txBody>
          <a:bodyPr>
            <a:normAutofit fontScale="92500" lnSpcReduction="10000"/>
          </a:bodyPr>
          <a:lstStyle/>
          <a:p>
            <a:r>
              <a:rPr lang="en-US" dirty="0"/>
              <a:t>A standard coroutine generator, defined in </a:t>
            </a:r>
            <a:r>
              <a:rPr lang="en-US" dirty="0">
                <a:latin typeface="Consolas" panose="020B0609020204030204" pitchFamily="49" charset="0"/>
              </a:rPr>
              <a:t>&lt;generator&gt;</a:t>
            </a:r>
          </a:p>
          <a:p>
            <a:r>
              <a:rPr lang="en-US" dirty="0"/>
              <a:t>Example:</a:t>
            </a:r>
          </a:p>
          <a:p>
            <a:pPr marL="320040" lvl="1" indent="0">
              <a:buNone/>
            </a:pPr>
            <a:r>
              <a:rPr lang="en-US" sz="1400" dirty="0">
                <a:solidFill>
                  <a:srgbClr val="000000"/>
                </a:solidFill>
                <a:latin typeface="Cascadia Mono" panose="020B0609020000020004" pitchFamily="49" charset="0"/>
              </a:rPr>
              <a:t>std::generator&lt;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&gt; </a:t>
            </a:r>
            <a:r>
              <a:rPr lang="en-US" sz="1400" dirty="0" err="1">
                <a:solidFill>
                  <a:srgbClr val="000000"/>
                </a:solidFill>
                <a:latin typeface="Cascadia Mono" panose="020B0609020000020004" pitchFamily="49" charset="0"/>
              </a:rPr>
              <a:t>getSequenceGenerator</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startValue</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numberOfValues</a:t>
            </a:r>
            <a:r>
              <a:rPr lang="en-US" sz="1400" dirty="0">
                <a:solidFill>
                  <a:srgbClr val="000000"/>
                </a:solidFill>
                <a:latin typeface="Cascadia Mono" panose="020B0609020000020004" pitchFamily="49" charset="0"/>
              </a:rPr>
              <a:t>) {</a:t>
            </a:r>
          </a:p>
          <a:p>
            <a:pPr marL="320040" lvl="1" indent="0">
              <a:buNone/>
            </a:pPr>
            <a:r>
              <a:rPr lang="en-US" sz="1400" dirty="0">
                <a:solidFill>
                  <a:srgbClr val="0000FF"/>
                </a:solidFill>
                <a:latin typeface="Cascadia Mono" panose="020B0609020000020004" pitchFamily="49" charset="0"/>
              </a:rPr>
              <a:t>   for</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startValue</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&lt; </a:t>
            </a:r>
            <a:r>
              <a:rPr lang="en-US" sz="1400" dirty="0" err="1">
                <a:solidFill>
                  <a:srgbClr val="000000"/>
                </a:solidFill>
                <a:latin typeface="Cascadia Mono" panose="020B0609020000020004" pitchFamily="49" charset="0"/>
              </a:rPr>
              <a:t>startValue</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numberOfValues</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a:t>
            </a:r>
          </a:p>
          <a:p>
            <a:pPr marL="320040" lvl="1" indent="0">
              <a:buNone/>
            </a:pPr>
            <a:r>
              <a:rPr lang="en-US" sz="1400" dirty="0">
                <a:solidFill>
                  <a:srgbClr val="008000"/>
                </a:solidFill>
                <a:latin typeface="Cascadia Mono" panose="020B0609020000020004" pitchFamily="49" charset="0"/>
              </a:rPr>
              <a:t>      // Yield a value to the caller, and suspend the coroutine.</a:t>
            </a:r>
            <a:endParaRPr lang="en-US" sz="1400" dirty="0">
              <a:solidFill>
                <a:srgbClr val="000000"/>
              </a:solidFill>
              <a:latin typeface="Cascadia Mono" panose="020B0609020000020004" pitchFamily="49" charset="0"/>
            </a:endParaRPr>
          </a:p>
          <a:p>
            <a:pPr marL="320040" lvl="1" indent="0">
              <a:buNone/>
            </a:pPr>
            <a:r>
              <a:rPr lang="en-US" sz="1400" dirty="0">
                <a:solidFill>
                  <a:srgbClr val="0000FF"/>
                </a:solidFill>
                <a:latin typeface="Cascadia Mono" panose="020B0609020000020004" pitchFamily="49" charset="0"/>
              </a:rPr>
              <a:t>      </a:t>
            </a:r>
            <a:r>
              <a:rPr lang="en-US" sz="1400" dirty="0" err="1">
                <a:solidFill>
                  <a:srgbClr val="0000FF"/>
                </a:solidFill>
                <a:latin typeface="Cascadia Mono" panose="020B0609020000020004" pitchFamily="49" charset="0"/>
              </a:rPr>
              <a:t>co_yield</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a:t>
            </a:r>
          </a:p>
          <a:p>
            <a:pPr marL="320040" lvl="1" indent="0">
              <a:buNone/>
            </a:pPr>
            <a:r>
              <a:rPr lang="en-US" sz="1400" dirty="0">
                <a:solidFill>
                  <a:srgbClr val="000000"/>
                </a:solidFill>
                <a:latin typeface="Cascadia Mono" panose="020B0609020000020004" pitchFamily="49" charset="0"/>
              </a:rPr>
              <a:t>   }</a:t>
            </a:r>
          </a:p>
          <a:p>
            <a:pPr marL="320040" lvl="1" indent="0">
              <a:buNone/>
            </a:pPr>
            <a:r>
              <a:rPr lang="en-US" sz="1400" dirty="0">
                <a:solidFill>
                  <a:srgbClr val="000000"/>
                </a:solidFill>
                <a:latin typeface="Cascadia Mono" panose="020B0609020000020004" pitchFamily="49" charset="0"/>
              </a:rPr>
              <a:t>}</a:t>
            </a:r>
          </a:p>
          <a:p>
            <a:pPr marL="320040" lvl="1" indent="0">
              <a:buNone/>
            </a:pP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main() {</a:t>
            </a:r>
          </a:p>
          <a:p>
            <a:pPr marL="320040" lvl="1" indent="0">
              <a:buNone/>
            </a:pPr>
            <a:r>
              <a:rPr lang="en-US" sz="1400" dirty="0">
                <a:solidFill>
                  <a:srgbClr val="0000FF"/>
                </a:solidFill>
                <a:latin typeface="Cascadia Mono" panose="020B0609020000020004" pitchFamily="49" charset="0"/>
              </a:rPr>
              <a:t>   auto</a:t>
            </a:r>
            <a:r>
              <a:rPr lang="en-US" sz="1400" dirty="0">
                <a:solidFill>
                  <a:srgbClr val="000000"/>
                </a:solidFill>
                <a:latin typeface="Cascadia Mono" panose="020B0609020000020004" pitchFamily="49" charset="0"/>
              </a:rPr>
              <a:t> gen { </a:t>
            </a:r>
            <a:r>
              <a:rPr lang="en-US" sz="1400" dirty="0" err="1">
                <a:solidFill>
                  <a:srgbClr val="000000"/>
                </a:solidFill>
                <a:latin typeface="Cascadia Mono" panose="020B0609020000020004" pitchFamily="49" charset="0"/>
              </a:rPr>
              <a:t>getSequenceGenerator</a:t>
            </a:r>
            <a:r>
              <a:rPr lang="en-US" sz="1400" dirty="0">
                <a:solidFill>
                  <a:srgbClr val="000000"/>
                </a:solidFill>
                <a:latin typeface="Cascadia Mono" panose="020B0609020000020004" pitchFamily="49" charset="0"/>
              </a:rPr>
              <a:t>(10, 5) };</a:t>
            </a:r>
          </a:p>
          <a:p>
            <a:pPr marL="320040" lvl="1" indent="0">
              <a:buNone/>
            </a:pPr>
            <a:r>
              <a:rPr lang="en-US" sz="1400" dirty="0">
                <a:solidFill>
                  <a:srgbClr val="0000FF"/>
                </a:solidFill>
                <a:latin typeface="Cascadia Mono" panose="020B0609020000020004" pitchFamily="49" charset="0"/>
              </a:rPr>
              <a:t>   for</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const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&amp; value : gen) {</a:t>
            </a:r>
          </a:p>
          <a:p>
            <a:pPr marL="320040" lvl="1" indent="0">
              <a:buNone/>
            </a:pPr>
            <a:r>
              <a:rPr lang="en-US" sz="1400" dirty="0">
                <a:solidFill>
                  <a:srgbClr val="000000"/>
                </a:solidFill>
                <a:latin typeface="Cascadia Mono" panose="020B0609020000020004" pitchFamily="49" charset="0"/>
              </a:rPr>
              <a:t>      std::print(</a:t>
            </a:r>
            <a:r>
              <a:rPr lang="en-US" sz="1400" dirty="0">
                <a:solidFill>
                  <a:srgbClr val="A31515"/>
                </a:solidFill>
                <a:latin typeface="Cascadia Mono" panose="020B0609020000020004" pitchFamily="49" charset="0"/>
              </a:rPr>
              <a:t>"{} (Press enter for next value)"</a:t>
            </a:r>
            <a:r>
              <a:rPr lang="en-US" sz="1400" dirty="0">
                <a:solidFill>
                  <a:srgbClr val="000000"/>
                </a:solidFill>
                <a:latin typeface="Cascadia Mono" panose="020B0609020000020004" pitchFamily="49" charset="0"/>
              </a:rPr>
              <a:t>, value);</a:t>
            </a:r>
          </a:p>
          <a:p>
            <a:pPr marL="320040" lvl="1" indent="0">
              <a:buNone/>
            </a:pPr>
            <a:r>
              <a:rPr lang="en-US" sz="1400" dirty="0">
                <a:solidFill>
                  <a:srgbClr val="000000"/>
                </a:solidFill>
                <a:latin typeface="Cascadia Mono" panose="020B0609020000020004" pitchFamily="49" charset="0"/>
              </a:rPr>
              <a:t>      std::</a:t>
            </a:r>
            <a:r>
              <a:rPr lang="en-US" sz="1400" dirty="0" err="1">
                <a:solidFill>
                  <a:srgbClr val="000000"/>
                </a:solidFill>
                <a:latin typeface="Cascadia Mono" panose="020B0609020000020004" pitchFamily="49" charset="0"/>
              </a:rPr>
              <a:t>cin.ignore</a:t>
            </a:r>
            <a:r>
              <a:rPr lang="en-US" sz="1400" dirty="0">
                <a:solidFill>
                  <a:srgbClr val="000000"/>
                </a:solidFill>
                <a:latin typeface="Cascadia Mono" panose="020B0609020000020004" pitchFamily="49" charset="0"/>
              </a:rPr>
              <a:t>();</a:t>
            </a:r>
          </a:p>
          <a:p>
            <a:pPr marL="320040" lvl="1" indent="0">
              <a:buNone/>
            </a:pPr>
            <a:r>
              <a:rPr lang="en-US" sz="1400" dirty="0">
                <a:solidFill>
                  <a:srgbClr val="000000"/>
                </a:solidFill>
                <a:latin typeface="Cascadia Mono" panose="020B0609020000020004" pitchFamily="49" charset="0"/>
              </a:rPr>
              <a:t>   }</a:t>
            </a:r>
          </a:p>
          <a:p>
            <a:pPr marL="320040" lvl="1" indent="0">
              <a:buNone/>
            </a:pPr>
            <a:r>
              <a:rPr lang="en-US" sz="1400" dirty="0">
                <a:solidFill>
                  <a:srgbClr val="000000"/>
                </a:solidFill>
                <a:latin typeface="Cascadia Mono" panose="020B0609020000020004" pitchFamily="49" charset="0"/>
              </a:rPr>
              <a:t>}</a:t>
            </a:r>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std::generator</a:t>
            </a:r>
          </a:p>
        </p:txBody>
      </p:sp>
    </p:spTree>
    <p:extLst>
      <p:ext uri="{BB962C8B-B14F-4D97-AF65-F5344CB8AC3E}">
        <p14:creationId xmlns:p14="http://schemas.microsoft.com/office/powerpoint/2010/main" val="229646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animEffect transition="in" filter="fade">
                                      <p:cBhvr>
                                        <p:cTn id="37" dur="500"/>
                                        <p:tgtEl>
                                          <p:spTgt spid="3">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E6E6E6"/>
                </a:solidFill>
              </a:rPr>
              <a:t>std::generator</a:t>
            </a:r>
          </a:p>
          <a:p>
            <a:pPr lvl="1">
              <a:lnSpc>
                <a:spcPct val="120000"/>
              </a:lnSpc>
              <a:spcBef>
                <a:spcPts val="0"/>
              </a:spcBef>
            </a:pPr>
            <a:r>
              <a:rPr lang="en-US" sz="1600" dirty="0" err="1">
                <a:solidFill>
                  <a:srgbClr val="FF8200"/>
                </a:solidFill>
              </a:rPr>
              <a:t>basic_string</a:t>
            </a:r>
            <a:r>
              <a:rPr lang="en-US" sz="1600" dirty="0">
                <a:solidFill>
                  <a:srgbClr val="FF8200"/>
                </a:solidFill>
              </a:rPr>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427043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basic_string</a:t>
            </a:r>
            <a:r>
              <a:rPr lang="en-US" dirty="0">
                <a:latin typeface="Segoe UI" panose="020B0502040204020203" pitchFamily="34" charset="0"/>
                <a:cs typeface="Segoe UI" panose="020B0502040204020203" pitchFamily="34" charset="0"/>
              </a:rPr>
              <a:t>(_view)::contains()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Checks if a string contains another string</a:t>
            </a:r>
          </a:p>
          <a:p>
            <a:r>
              <a:rPr lang="en-US" dirty="0"/>
              <a:t>Example:</a:t>
            </a:r>
          </a:p>
          <a:p>
            <a:pPr marL="320040" lvl="1" indent="0">
              <a:buNone/>
            </a:pPr>
            <a:r>
              <a:rPr lang="en-US" sz="1400" dirty="0">
                <a:solidFill>
                  <a:srgbClr val="000000"/>
                </a:solidFill>
                <a:latin typeface="Consolas" panose="020B0609020204030204" pitchFamily="49" charset="0"/>
              </a:rPr>
              <a:t>std::</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haystack{ </a:t>
            </a:r>
            <a:r>
              <a:rPr lang="en-US" sz="1400" dirty="0">
                <a:solidFill>
                  <a:srgbClr val="A31515"/>
                </a:solidFill>
                <a:latin typeface="Consolas" panose="020B0609020204030204" pitchFamily="49" charset="0"/>
              </a:rPr>
              <a:t>"Hello World!"</a:t>
            </a:r>
            <a:r>
              <a:rPr lang="en-US" sz="1400" dirty="0">
                <a:solidFill>
                  <a:srgbClr val="000000"/>
                </a:solidFill>
                <a:latin typeface="Consolas" panose="020B0609020204030204" pitchFamily="49" charset="0"/>
              </a:rPr>
              <a:t> };</a:t>
            </a:r>
          </a:p>
          <a:p>
            <a:pPr marL="320040" lvl="1" indent="0">
              <a:buNone/>
            </a:pPr>
            <a:r>
              <a:rPr lang="en-US" sz="1400" dirty="0">
                <a:solidFill>
                  <a:srgbClr val="000000"/>
                </a:solidFill>
                <a:latin typeface="Consolas" panose="020B0609020204030204" pitchFamily="49" charset="0"/>
              </a:rPr>
              <a:t>std::</a:t>
            </a:r>
            <a:r>
              <a:rPr lang="en-US" sz="1400" dirty="0" err="1">
                <a:solidFill>
                  <a:srgbClr val="000000"/>
                </a:solidFill>
                <a:latin typeface="Consolas" panose="020B0609020204030204" pitchFamily="49" charset="0"/>
              </a:rPr>
              <a:t>println</a:t>
            </a:r>
            <a:r>
              <a:rPr lang="en-US" sz="1400" dirty="0">
                <a:solidFill>
                  <a:srgbClr val="000000"/>
                </a:solidFill>
                <a:latin typeface="Consolas" panose="020B0609020204030204" pitchFamily="49" charset="0"/>
              </a:rPr>
              <a:t>(</a:t>
            </a:r>
            <a:r>
              <a:rPr lang="en-BE"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haystack.contains</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"World"</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true</a:t>
            </a:r>
          </a:p>
          <a:p>
            <a:pPr marL="320040" lvl="1" indent="0">
              <a:buNone/>
            </a:pPr>
            <a:r>
              <a:rPr lang="en-US" sz="1400" dirty="0">
                <a:solidFill>
                  <a:srgbClr val="000000"/>
                </a:solidFill>
                <a:latin typeface="Consolas" panose="020B0609020204030204" pitchFamily="49" charset="0"/>
              </a:rPr>
              <a:t>std::</a:t>
            </a:r>
            <a:r>
              <a:rPr lang="en-US" sz="1400" dirty="0" err="1">
                <a:solidFill>
                  <a:srgbClr val="000000"/>
                </a:solidFill>
                <a:latin typeface="Consolas" panose="020B0609020204030204" pitchFamily="49" charset="0"/>
              </a:rPr>
              <a:t>println</a:t>
            </a:r>
            <a:r>
              <a:rPr lang="en-US" sz="1400" dirty="0">
                <a:solidFill>
                  <a:srgbClr val="000000"/>
                </a:solidFill>
                <a:latin typeface="Consolas" panose="020B0609020204030204" pitchFamily="49" charset="0"/>
              </a:rPr>
              <a:t>(</a:t>
            </a:r>
            <a:r>
              <a:rPr lang="en-BE"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haystack.contains</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true</a:t>
            </a:r>
            <a:endParaRPr lang="en-US" sz="1400" dirty="0">
              <a:solidFill>
                <a:srgbClr val="000000"/>
              </a:solidFill>
              <a:latin typeface="Consolas" panose="020B0609020204030204" pitchFamily="49" charset="0"/>
            </a:endParaRPr>
          </a:p>
          <a:p>
            <a:pPr marL="320040" lvl="1" indent="0">
              <a:buNone/>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string_view_literals</a:t>
            </a:r>
            <a:r>
              <a:rPr lang="en-US" sz="1400" dirty="0">
                <a:solidFill>
                  <a:srgbClr val="000000"/>
                </a:solidFill>
                <a:latin typeface="Consolas" panose="020B0609020204030204" pitchFamily="49" charset="0"/>
              </a:rPr>
              <a:t>;</a:t>
            </a:r>
          </a:p>
          <a:p>
            <a:pPr marL="320040" lvl="1" indent="0">
              <a:buNone/>
            </a:pPr>
            <a:r>
              <a:rPr lang="en-US" sz="1400" dirty="0">
                <a:solidFill>
                  <a:srgbClr val="000000"/>
                </a:solidFill>
                <a:latin typeface="Consolas" panose="020B0609020204030204" pitchFamily="49" charset="0"/>
              </a:rPr>
              <a:t>std::</a:t>
            </a:r>
            <a:r>
              <a:rPr lang="en-US" sz="1400" dirty="0" err="1">
                <a:solidFill>
                  <a:srgbClr val="000000"/>
                </a:solidFill>
                <a:latin typeface="Consolas" panose="020B0609020204030204" pitchFamily="49" charset="0"/>
              </a:rPr>
              <a:t>println</a:t>
            </a:r>
            <a:r>
              <a:rPr lang="en-US" sz="1400" dirty="0">
                <a:solidFill>
                  <a:srgbClr val="000000"/>
                </a:solidFill>
                <a:latin typeface="Consolas" panose="020B0609020204030204" pitchFamily="49" charset="0"/>
              </a:rPr>
              <a:t>(</a:t>
            </a:r>
            <a:r>
              <a:rPr lang="en-BE"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haystack.contains</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Hello"sv</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true</a:t>
            </a:r>
            <a:endParaRPr lang="en-US" sz="1400" dirty="0">
              <a:latin typeface="Consolas" panose="020B0609020204030204" pitchFamily="49" charset="0"/>
            </a:endParaRPr>
          </a:p>
        </p:txBody>
      </p:sp>
    </p:spTree>
    <p:extLst>
      <p:ext uri="{BB962C8B-B14F-4D97-AF65-F5344CB8AC3E}">
        <p14:creationId xmlns:p14="http://schemas.microsoft.com/office/powerpoint/2010/main" val="310390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E6E6E6"/>
                </a:solidFill>
              </a:rPr>
              <a:t>std::generator</a:t>
            </a:r>
          </a:p>
          <a:p>
            <a:pPr lvl="1">
              <a:lnSpc>
                <a:spcPct val="120000"/>
              </a:lnSpc>
              <a:spcBef>
                <a:spcPts val="0"/>
              </a:spcBef>
            </a:pPr>
            <a:r>
              <a:rPr lang="en-US" sz="1600" dirty="0" err="1">
                <a:solidFill>
                  <a:srgbClr val="E6E6E6"/>
                </a:solidFill>
              </a:rPr>
              <a:t>basic_string</a:t>
            </a:r>
            <a:r>
              <a:rPr lang="en-US" sz="1600" dirty="0">
                <a:solidFill>
                  <a:srgbClr val="E6E6E6"/>
                </a:solidFill>
              </a:rPr>
              <a:t>(_view)::contains()</a:t>
            </a:r>
          </a:p>
          <a:p>
            <a:pPr lvl="1">
              <a:lnSpc>
                <a:spcPct val="120000"/>
              </a:lnSpc>
              <a:spcBef>
                <a:spcPts val="0"/>
              </a:spcBef>
            </a:pPr>
            <a:r>
              <a:rPr lang="en-US" sz="1600" dirty="0">
                <a:solidFill>
                  <a:srgbClr val="FF8200"/>
                </a:solidFill>
              </a:rPr>
              <a:t>Construct string(_view) From </a:t>
            </a:r>
            <a:r>
              <a:rPr lang="en-US" sz="1600" dirty="0" err="1">
                <a:solidFill>
                  <a:srgbClr val="FF8200"/>
                </a:solidFill>
              </a:rPr>
              <a:t>nullptr</a:t>
            </a:r>
            <a:endParaRPr lang="en-US" sz="1600" dirty="0">
              <a:solidFill>
                <a:srgbClr val="FF8200"/>
              </a:solidFill>
            </a:endParaRPr>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331586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Construct string(_view) From </a:t>
            </a:r>
            <a:r>
              <a:rPr lang="en-US" dirty="0" err="1">
                <a:latin typeface="Segoe UI" panose="020B0502040204020203" pitchFamily="34" charset="0"/>
                <a:cs typeface="Segoe UI" panose="020B0502040204020203" pitchFamily="34" charset="0"/>
              </a:rPr>
              <a:t>nullptr</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In C++20 and older, the following compiles:</a:t>
            </a:r>
            <a:br>
              <a:rPr lang="en-US" dirty="0"/>
            </a:br>
            <a:r>
              <a:rPr lang="en-US" sz="1800" dirty="0">
                <a:solidFill>
                  <a:srgbClr val="000000"/>
                </a:solidFill>
                <a:latin typeface="Consolas" panose="020B0609020204030204" pitchFamily="49" charset="0"/>
              </a:rPr>
              <a:t>std::</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s { </a:t>
            </a:r>
            <a:r>
              <a:rPr lang="en-US" sz="1800" dirty="0" err="1">
                <a:solidFill>
                  <a:srgbClr val="0000FF"/>
                </a:solidFill>
                <a:latin typeface="Consolas" panose="020B0609020204030204" pitchFamily="49" charset="0"/>
              </a:rPr>
              <a:t>nullptr</a:t>
            </a:r>
            <a:r>
              <a:rPr lang="en-US" sz="1800" dirty="0">
                <a:solidFill>
                  <a:srgbClr val="000000"/>
                </a:solidFill>
                <a:latin typeface="Consolas" panose="020B0609020204030204" pitchFamily="49" charset="0"/>
              </a:rPr>
              <a:t> };</a:t>
            </a:r>
          </a:p>
          <a:p>
            <a:r>
              <a:rPr lang="en-US" dirty="0"/>
              <a:t>but has undefined behavior at runtime!</a:t>
            </a:r>
          </a:p>
          <a:p>
            <a:r>
              <a:rPr lang="en-US" dirty="0"/>
              <a:t>C++23 prohibits constructing a </a:t>
            </a:r>
            <a:r>
              <a:rPr lang="en-US" dirty="0">
                <a:latin typeface="Consolas" panose="020B0609020204030204" pitchFamily="49" charset="0"/>
              </a:rPr>
              <a:t>string</a:t>
            </a:r>
            <a:r>
              <a:rPr lang="en-US" dirty="0"/>
              <a:t> or </a:t>
            </a:r>
            <a:r>
              <a:rPr lang="en-US" dirty="0" err="1">
                <a:latin typeface="Consolas" panose="020B0609020204030204" pitchFamily="49" charset="0"/>
              </a:rPr>
              <a:t>string_view</a:t>
            </a:r>
            <a:r>
              <a:rPr lang="en-US" dirty="0"/>
              <a:t> from </a:t>
            </a:r>
            <a:r>
              <a:rPr lang="en-US" dirty="0" err="1">
                <a:latin typeface="Consolas" panose="020B0609020204030204" pitchFamily="49" charset="0"/>
              </a:rPr>
              <a:t>nullptr</a:t>
            </a:r>
            <a:endParaRPr lang="en-US" dirty="0">
              <a:latin typeface="Consolas" panose="020B0609020204030204" pitchFamily="49" charset="0"/>
            </a:endParaRPr>
          </a:p>
          <a:p>
            <a:pPr lvl="1"/>
            <a:r>
              <a:rPr lang="en-US" dirty="0">
                <a:sym typeface="Wingdings" panose="05000000000000000000" pitchFamily="2" charset="2"/>
              </a:rPr>
              <a:t>no more </a:t>
            </a:r>
            <a:r>
              <a:rPr lang="en-US" dirty="0"/>
              <a:t>undefined behavior</a:t>
            </a:r>
            <a:endParaRPr lang="en-US" dirty="0">
              <a:latin typeface="Consolas" panose="020B0609020204030204" pitchFamily="49" charset="0"/>
            </a:endParaRPr>
          </a:p>
        </p:txBody>
      </p:sp>
    </p:spTree>
    <p:extLst>
      <p:ext uri="{BB962C8B-B14F-4D97-AF65-F5344CB8AC3E}">
        <p14:creationId xmlns:p14="http://schemas.microsoft.com/office/powerpoint/2010/main" val="423016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E6E6E6"/>
                </a:solidFill>
              </a:rPr>
              <a:t>std::generator</a:t>
            </a:r>
          </a:p>
          <a:p>
            <a:pPr lvl="1">
              <a:lnSpc>
                <a:spcPct val="120000"/>
              </a:lnSpc>
              <a:spcBef>
                <a:spcPts val="0"/>
              </a:spcBef>
            </a:pPr>
            <a:r>
              <a:rPr lang="en-US" sz="1600" dirty="0" err="1">
                <a:solidFill>
                  <a:srgbClr val="E6E6E6"/>
                </a:solidFill>
              </a:rPr>
              <a:t>basic_string</a:t>
            </a:r>
            <a:r>
              <a:rPr lang="en-US" sz="1600" dirty="0">
                <a:solidFill>
                  <a:srgbClr val="E6E6E6"/>
                </a:solidFill>
              </a:rPr>
              <a:t>(_view)::contains()</a:t>
            </a:r>
          </a:p>
          <a:p>
            <a:pPr lvl="1">
              <a:lnSpc>
                <a:spcPct val="120000"/>
              </a:lnSpc>
              <a:spcBef>
                <a:spcPts val="0"/>
              </a:spcBef>
            </a:pPr>
            <a:r>
              <a:rPr lang="en-US" sz="1600" dirty="0">
                <a:solidFill>
                  <a:srgbClr val="E6E6E6"/>
                </a:solidFill>
              </a:rPr>
              <a:t>Construct string(_view) From </a:t>
            </a:r>
            <a:r>
              <a:rPr lang="en-US" sz="1600" dirty="0" err="1">
                <a:solidFill>
                  <a:srgbClr val="E6E6E6"/>
                </a:solidFill>
              </a:rPr>
              <a:t>nullptr</a:t>
            </a:r>
            <a:endParaRPr lang="en-US" sz="1600" dirty="0">
              <a:solidFill>
                <a:srgbClr val="E6E6E6"/>
              </a:solidFill>
            </a:endParaRPr>
          </a:p>
          <a:p>
            <a:pPr lvl="1">
              <a:lnSpc>
                <a:spcPct val="120000"/>
              </a:lnSpc>
              <a:spcBef>
                <a:spcPts val="0"/>
              </a:spcBef>
            </a:pPr>
            <a:r>
              <a:rPr lang="en-US" sz="1600" dirty="0" err="1">
                <a:solidFill>
                  <a:srgbClr val="FF8200"/>
                </a:solidFill>
              </a:rPr>
              <a:t>basic_string</a:t>
            </a:r>
            <a:r>
              <a:rPr lang="en-US" sz="1600" dirty="0">
                <a:solidFill>
                  <a:srgbClr val="FF8200"/>
                </a:solidFill>
              </a:rPr>
              <a:t>::</a:t>
            </a:r>
            <a:r>
              <a:rPr lang="en-US" sz="1600" dirty="0" err="1">
                <a:solidFill>
                  <a:srgbClr val="FF8200"/>
                </a:solidFill>
              </a:rPr>
              <a:t>resize_and_overwrite</a:t>
            </a:r>
            <a:r>
              <a:rPr lang="en-US" sz="1600" dirty="0">
                <a:solidFill>
                  <a:srgbClr val="FF8200"/>
                </a:solidFill>
              </a:rPr>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298296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basic_string</a:t>
            </a:r>
            <a:r>
              <a:rPr lang="en-US" dirty="0">
                <a:latin typeface="Segoe UI" panose="020B0502040204020203" pitchFamily="34" charset="0"/>
                <a:cs typeface="Segoe UI" panose="020B0502040204020203" pitchFamily="34" charset="0"/>
              </a:rPr>
              <a:t>::</a:t>
            </a:r>
            <a:r>
              <a:rPr lang="en-US" dirty="0" err="1">
                <a:latin typeface="Segoe UI" panose="020B0502040204020203" pitchFamily="34" charset="0"/>
                <a:cs typeface="Segoe UI" panose="020B0502040204020203" pitchFamily="34" charset="0"/>
              </a:rPr>
              <a:t>resize_and_overwrite</a:t>
            </a:r>
            <a:r>
              <a:rPr lang="en-US" dirty="0">
                <a:latin typeface="Segoe UI" panose="020B0502040204020203" pitchFamily="34" charset="0"/>
                <a:cs typeface="Segoe UI" panose="020B0502040204020203" pitchFamily="34" charset="0"/>
              </a:rPr>
              <a:t>()</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err="1">
                <a:latin typeface="Consolas" panose="020B0609020204030204" pitchFamily="49" charset="0"/>
              </a:rPr>
              <a:t>resize_and_overwrite</a:t>
            </a:r>
            <a:r>
              <a:rPr lang="en-US" dirty="0">
                <a:latin typeface="Consolas" panose="020B0609020204030204" pitchFamily="49" charset="0"/>
              </a:rPr>
              <a:t>(count, op)</a:t>
            </a:r>
          </a:p>
          <a:p>
            <a:r>
              <a:rPr lang="en-US" dirty="0"/>
              <a:t>Resizes a string and sets new content by invoking an operation</a:t>
            </a:r>
          </a:p>
          <a:p>
            <a:r>
              <a:rPr lang="en-US" dirty="0"/>
              <a:t>Used if performance is critical</a:t>
            </a:r>
          </a:p>
          <a:p>
            <a:r>
              <a:rPr lang="en-US" dirty="0"/>
              <a:t>Effect:</a:t>
            </a:r>
          </a:p>
          <a:p>
            <a:pPr lvl="1"/>
            <a:r>
              <a:rPr lang="en-US" dirty="0"/>
              <a:t>If </a:t>
            </a:r>
            <a:r>
              <a:rPr lang="en-US" dirty="0">
                <a:latin typeface="Consolas" panose="020B0609020204030204" pitchFamily="49" charset="0"/>
              </a:rPr>
              <a:t>count</a:t>
            </a:r>
            <a:r>
              <a:rPr lang="en-US" dirty="0"/>
              <a:t> &lt;= </a:t>
            </a:r>
            <a:r>
              <a:rPr lang="en-US" dirty="0">
                <a:latin typeface="Consolas" panose="020B0609020204030204" pitchFamily="49" charset="0"/>
              </a:rPr>
              <a:t>size()</a:t>
            </a:r>
            <a:r>
              <a:rPr lang="en-US" dirty="0"/>
              <a:t>, erase the last </a:t>
            </a:r>
            <a:r>
              <a:rPr lang="en-US" dirty="0">
                <a:latin typeface="Consolas" panose="020B0609020204030204" pitchFamily="49" charset="0"/>
              </a:rPr>
              <a:t>size()</a:t>
            </a:r>
            <a:r>
              <a:rPr lang="en-US" dirty="0"/>
              <a:t> - </a:t>
            </a:r>
            <a:r>
              <a:rPr lang="en-US" dirty="0">
                <a:latin typeface="Consolas" panose="020B0609020204030204" pitchFamily="49" charset="0"/>
              </a:rPr>
              <a:t>count</a:t>
            </a:r>
            <a:r>
              <a:rPr lang="en-US" dirty="0"/>
              <a:t> elements</a:t>
            </a:r>
          </a:p>
          <a:p>
            <a:pPr lvl="1"/>
            <a:r>
              <a:rPr lang="en-US" dirty="0"/>
              <a:t>If </a:t>
            </a:r>
            <a:r>
              <a:rPr lang="en-US" dirty="0">
                <a:latin typeface="Consolas" panose="020B0609020204030204" pitchFamily="49" charset="0"/>
              </a:rPr>
              <a:t>count</a:t>
            </a:r>
            <a:r>
              <a:rPr lang="en-US" dirty="0"/>
              <a:t> &gt; </a:t>
            </a:r>
            <a:r>
              <a:rPr lang="en-US" dirty="0">
                <a:latin typeface="Consolas" panose="020B0609020204030204" pitchFamily="49" charset="0"/>
              </a:rPr>
              <a:t>size()</a:t>
            </a:r>
            <a:r>
              <a:rPr lang="en-US" dirty="0">
                <a:sym typeface="Wingdings" panose="05000000000000000000" pitchFamily="2" charset="2"/>
              </a:rPr>
              <a:t>,</a:t>
            </a:r>
            <a:r>
              <a:rPr lang="en-US" dirty="0"/>
              <a:t> append (</a:t>
            </a:r>
            <a:r>
              <a:rPr lang="en-US" dirty="0">
                <a:latin typeface="Consolas" panose="020B0609020204030204" pitchFamily="49" charset="0"/>
              </a:rPr>
              <a:t>count</a:t>
            </a:r>
            <a:r>
              <a:rPr lang="en-US" dirty="0"/>
              <a:t> - </a:t>
            </a:r>
            <a:r>
              <a:rPr lang="en-US" dirty="0">
                <a:latin typeface="Consolas" panose="020B0609020204030204" pitchFamily="49" charset="0"/>
              </a:rPr>
              <a:t>size()</a:t>
            </a:r>
            <a:r>
              <a:rPr lang="en-US" dirty="0"/>
              <a:t>) default-initialized elements</a:t>
            </a:r>
          </a:p>
          <a:p>
            <a:pPr lvl="1"/>
            <a:r>
              <a:rPr lang="en-US" dirty="0"/>
              <a:t>Invokes </a:t>
            </a:r>
            <a:r>
              <a:rPr lang="en-US" dirty="0">
                <a:latin typeface="Consolas" panose="020B0609020204030204" pitchFamily="49" charset="0"/>
              </a:rPr>
              <a:t>r = op(data(), count)</a:t>
            </a:r>
          </a:p>
          <a:p>
            <a:pPr lvl="1"/>
            <a:r>
              <a:rPr lang="en-US" dirty="0"/>
              <a:t>Invokes </a:t>
            </a:r>
            <a:r>
              <a:rPr lang="en-US" dirty="0">
                <a:latin typeface="Consolas" panose="020B0609020204030204" pitchFamily="49" charset="0"/>
              </a:rPr>
              <a:t>erase(begin() + r, end())</a:t>
            </a:r>
          </a:p>
        </p:txBody>
      </p:sp>
    </p:spTree>
    <p:extLst>
      <p:ext uri="{BB962C8B-B14F-4D97-AF65-F5344CB8AC3E}">
        <p14:creationId xmlns:p14="http://schemas.microsoft.com/office/powerpoint/2010/main" val="321114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basic_string</a:t>
            </a:r>
            <a:r>
              <a:rPr lang="en-US" dirty="0">
                <a:latin typeface="Segoe UI" panose="020B0502040204020203" pitchFamily="34" charset="0"/>
                <a:cs typeface="Segoe UI" panose="020B0502040204020203" pitchFamily="34" charset="0"/>
              </a:rPr>
              <a:t>::</a:t>
            </a:r>
            <a:r>
              <a:rPr lang="en-US" dirty="0" err="1">
                <a:latin typeface="Segoe UI" panose="020B0502040204020203" pitchFamily="34" charset="0"/>
                <a:cs typeface="Segoe UI" panose="020B0502040204020203" pitchFamily="34" charset="0"/>
              </a:rPr>
              <a:t>resize_and_overwrite</a:t>
            </a:r>
            <a:r>
              <a:rPr lang="en-US" dirty="0">
                <a:latin typeface="Segoe UI" panose="020B0502040204020203" pitchFamily="34" charset="0"/>
                <a:cs typeface="Segoe UI" panose="020B0502040204020203" pitchFamily="34" charset="0"/>
              </a:rPr>
              <a:t>()</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E.g.:</a:t>
            </a:r>
          </a:p>
          <a:p>
            <a:pPr marL="320040" lvl="1" indent="0">
              <a:buNone/>
            </a:pPr>
            <a:r>
              <a:rPr lang="en-US" sz="1400" dirty="0">
                <a:solidFill>
                  <a:srgbClr val="000000"/>
                </a:solidFill>
                <a:latin typeface="Cascadia Mono" panose="020B0609020000020004" pitchFamily="49" charset="0"/>
              </a:rPr>
              <a:t>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GeneratePattern</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const</a:t>
            </a:r>
            <a:r>
              <a:rPr lang="en-US" sz="1400" dirty="0">
                <a:solidFill>
                  <a:srgbClr val="000000"/>
                </a:solidFill>
                <a:latin typeface="Cascadia Mono" panose="020B0609020000020004" pitchFamily="49" charset="0"/>
              </a:rPr>
              <a:t> 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&amp; </a:t>
            </a:r>
            <a:r>
              <a:rPr lang="en-US" sz="1400" dirty="0">
                <a:solidFill>
                  <a:srgbClr val="808080"/>
                </a:solidFill>
                <a:latin typeface="Cascadia Mono" panose="020B0609020000020004" pitchFamily="49" charset="0"/>
              </a:rPr>
              <a:t>pattern</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size_t</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count</a:t>
            </a:r>
            <a:r>
              <a:rPr lang="en-US" sz="1400" dirty="0">
                <a:solidFill>
                  <a:srgbClr val="000000"/>
                </a:solidFill>
                <a:latin typeface="Cascadia Mono" panose="020B0609020000020004" pitchFamily="49" charset="0"/>
              </a:rPr>
              <a:t>) {</a:t>
            </a:r>
          </a:p>
          <a:p>
            <a:pPr marL="320040" lvl="1" indent="0">
              <a:buNone/>
            </a:pPr>
            <a:r>
              <a:rPr lang="en-US" sz="1400" dirty="0">
                <a:solidFill>
                  <a:srgbClr val="000000"/>
                </a:solidFill>
                <a:latin typeface="Cascadia Mono" panose="020B0609020000020004" pitchFamily="49" charset="0"/>
              </a:rPr>
              <a:t>   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 result;</a:t>
            </a:r>
          </a:p>
          <a:p>
            <a:pPr marL="320040" lvl="1" indent="0">
              <a:buNone/>
            </a:pP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result.reserve</a:t>
            </a:r>
            <a:r>
              <a:rPr lang="en-US" sz="1400" dirty="0">
                <a:solidFill>
                  <a:srgbClr val="000000"/>
                </a:solidFill>
                <a:latin typeface="Cascadia Mono" panose="020B0609020000020004" pitchFamily="49" charset="0"/>
              </a:rPr>
              <a:t>(</a:t>
            </a:r>
            <a:r>
              <a:rPr lang="en-US" sz="1400" dirty="0" err="1">
                <a:solidFill>
                  <a:srgbClr val="808080"/>
                </a:solidFill>
                <a:latin typeface="Cascadia Mono" panose="020B0609020000020004" pitchFamily="49" charset="0"/>
              </a:rPr>
              <a:t>pattern</a:t>
            </a:r>
            <a:r>
              <a:rPr lang="en-US" sz="1400" dirty="0" err="1">
                <a:solidFill>
                  <a:srgbClr val="000000"/>
                </a:solidFill>
                <a:latin typeface="Cascadia Mono" panose="020B0609020000020004" pitchFamily="49" charset="0"/>
              </a:rPr>
              <a:t>.size</a:t>
            </a:r>
            <a:r>
              <a:rPr lang="en-US" sz="1400" dirty="0">
                <a:solidFill>
                  <a:srgbClr val="000000"/>
                </a:solidFill>
                <a:latin typeface="Cascadia Mono" panose="020B0609020000020004" pitchFamily="49" charset="0"/>
              </a:rPr>
              <a:t>() * </a:t>
            </a:r>
            <a:r>
              <a:rPr lang="en-US" sz="1400" dirty="0">
                <a:solidFill>
                  <a:srgbClr val="808080"/>
                </a:solidFill>
                <a:latin typeface="Cascadia Mono" panose="020B0609020000020004" pitchFamily="49" charset="0"/>
              </a:rPr>
              <a:t>count</a:t>
            </a:r>
            <a:r>
              <a:rPr lang="en-US" sz="1400" dirty="0">
                <a:solidFill>
                  <a:srgbClr val="000000"/>
                </a:solidFill>
                <a:latin typeface="Cascadia Mono" panose="020B0609020000020004" pitchFamily="49" charset="0"/>
              </a:rPr>
              <a:t>);</a:t>
            </a:r>
          </a:p>
          <a:p>
            <a:pPr marL="320040" lvl="1" indent="0">
              <a:buNone/>
            </a:pPr>
            <a:r>
              <a:rPr lang="en-US" sz="1400" dirty="0">
                <a:solidFill>
                  <a:srgbClr val="0000FF"/>
                </a:solidFill>
                <a:latin typeface="Cascadia Mono" panose="020B0609020000020004" pitchFamily="49" charset="0"/>
              </a:rPr>
              <a:t>   for</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size_t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 0; </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&lt; </a:t>
            </a:r>
            <a:r>
              <a:rPr lang="en-US" sz="1400" dirty="0">
                <a:solidFill>
                  <a:srgbClr val="808080"/>
                </a:solidFill>
                <a:latin typeface="Cascadia Mono" panose="020B0609020000020004" pitchFamily="49" charset="0"/>
              </a:rPr>
              <a:t>count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a:t>
            </a:r>
          </a:p>
          <a:p>
            <a:pPr marL="320040" lvl="1" indent="0">
              <a:buNone/>
            </a:pPr>
            <a:r>
              <a:rPr lang="en-US" sz="1400" dirty="0">
                <a:solidFill>
                  <a:srgbClr val="008000"/>
                </a:solidFill>
                <a:latin typeface="Cascadia Mono" panose="020B0609020000020004" pitchFamily="49" charset="0"/>
              </a:rPr>
              <a:t>      // Not optimal:</a:t>
            </a:r>
            <a:endParaRPr lang="en-US" sz="1400" dirty="0">
              <a:solidFill>
                <a:srgbClr val="000000"/>
              </a:solidFill>
              <a:latin typeface="Cascadia Mono" panose="020B0609020000020004" pitchFamily="49" charset="0"/>
            </a:endParaRPr>
          </a:p>
          <a:p>
            <a:pPr marL="320040" lvl="1" indent="0">
              <a:buNone/>
            </a:pPr>
            <a:r>
              <a:rPr lang="en-US" sz="1400" dirty="0">
                <a:solidFill>
                  <a:srgbClr val="008000"/>
                </a:solidFill>
                <a:latin typeface="Cascadia Mono" panose="020B0609020000020004" pitchFamily="49" charset="0"/>
              </a:rPr>
              <a:t>      // - Writes 'count' nulls</a:t>
            </a:r>
            <a:endParaRPr lang="en-US" sz="1400" dirty="0">
              <a:solidFill>
                <a:srgbClr val="000000"/>
              </a:solidFill>
              <a:latin typeface="Cascadia Mono" panose="020B0609020000020004" pitchFamily="49" charset="0"/>
            </a:endParaRPr>
          </a:p>
          <a:p>
            <a:pPr marL="320040" lvl="1" indent="0">
              <a:buNone/>
            </a:pPr>
            <a:r>
              <a:rPr lang="en-US" sz="1400" dirty="0">
                <a:solidFill>
                  <a:srgbClr val="008000"/>
                </a:solidFill>
                <a:latin typeface="Cascadia Mono" panose="020B0609020000020004" pitchFamily="49" charset="0"/>
              </a:rPr>
              <a:t>      // - Updates size and checks for potential resize 'count' times</a:t>
            </a:r>
            <a:endParaRPr lang="en-US"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result.append</a:t>
            </a:r>
            <a:r>
              <a:rPr lang="en-US" sz="1400" dirty="0">
                <a:solidFill>
                  <a:srgbClr val="000000"/>
                </a:solidFill>
                <a:latin typeface="Cascadia Mono" panose="020B0609020000020004" pitchFamily="49" charset="0"/>
              </a:rPr>
              <a:t>(</a:t>
            </a:r>
            <a:r>
              <a:rPr lang="en-US" sz="1400" dirty="0">
                <a:solidFill>
                  <a:srgbClr val="808080"/>
                </a:solidFill>
                <a:latin typeface="Cascadia Mono" panose="020B0609020000020004" pitchFamily="49" charset="0"/>
              </a:rPr>
              <a:t>pattern</a:t>
            </a:r>
            <a:r>
              <a:rPr lang="en-US" sz="1400" dirty="0">
                <a:solidFill>
                  <a:srgbClr val="000000"/>
                </a:solidFill>
                <a:latin typeface="Cascadia Mono" panose="020B0609020000020004" pitchFamily="49" charset="0"/>
              </a:rPr>
              <a:t>);</a:t>
            </a:r>
          </a:p>
          <a:p>
            <a:pPr marL="320040" lvl="1" indent="0">
              <a:buNone/>
            </a:pPr>
            <a:r>
              <a:rPr lang="en-US" sz="1400" dirty="0">
                <a:solidFill>
                  <a:srgbClr val="000000"/>
                </a:solidFill>
                <a:latin typeface="Cascadia Mono" panose="020B0609020000020004" pitchFamily="49" charset="0"/>
              </a:rPr>
              <a:t>   }</a:t>
            </a:r>
          </a:p>
          <a:p>
            <a:pPr marL="320040" lvl="1" indent="0">
              <a:buNone/>
            </a:pPr>
            <a:r>
              <a:rPr lang="en-US" sz="1400" dirty="0">
                <a:solidFill>
                  <a:srgbClr val="0000FF"/>
                </a:solidFill>
                <a:latin typeface="Cascadia Mono" panose="020B0609020000020004" pitchFamily="49" charset="0"/>
              </a:rPr>
              <a:t>   return</a:t>
            </a:r>
            <a:r>
              <a:rPr lang="en-US" sz="1400" dirty="0">
                <a:solidFill>
                  <a:srgbClr val="000000"/>
                </a:solidFill>
                <a:latin typeface="Cascadia Mono" panose="020B0609020000020004" pitchFamily="49" charset="0"/>
              </a:rPr>
              <a:t> result;</a:t>
            </a:r>
          </a:p>
          <a:p>
            <a:pPr marL="320040" lvl="1" indent="0">
              <a:buNone/>
            </a:pPr>
            <a:r>
              <a:rPr lang="en-US" sz="14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415896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basic_string</a:t>
            </a:r>
            <a:r>
              <a:rPr lang="en-US" dirty="0">
                <a:latin typeface="Segoe UI" panose="020B0502040204020203" pitchFamily="34" charset="0"/>
                <a:cs typeface="Segoe UI" panose="020B0502040204020203" pitchFamily="34" charset="0"/>
              </a:rPr>
              <a:t>::</a:t>
            </a:r>
            <a:r>
              <a:rPr lang="en-US" dirty="0" err="1">
                <a:latin typeface="Segoe UI" panose="020B0502040204020203" pitchFamily="34" charset="0"/>
                <a:cs typeface="Segoe UI" panose="020B0502040204020203" pitchFamily="34" charset="0"/>
              </a:rPr>
              <a:t>resize_and_overwrite</a:t>
            </a:r>
            <a:r>
              <a:rPr lang="en-US" dirty="0">
                <a:latin typeface="Segoe UI" panose="020B0502040204020203" pitchFamily="34" charset="0"/>
                <a:cs typeface="Segoe UI" panose="020B0502040204020203" pitchFamily="34" charset="0"/>
              </a:rPr>
              <a:t>()</a:t>
            </a:r>
          </a:p>
        </p:txBody>
      </p:sp>
      <p:sp>
        <p:nvSpPr>
          <p:cNvPr id="3" name="Content Placeholder 2"/>
          <p:cNvSpPr>
            <a:spLocks noGrp="1"/>
          </p:cNvSpPr>
          <p:nvPr>
            <p:ph sz="quarter" idx="13"/>
          </p:nvPr>
        </p:nvSpPr>
        <p:spPr>
          <a:xfrm>
            <a:off x="76200" y="971550"/>
            <a:ext cx="8991600" cy="4114800"/>
          </a:xfrm>
        </p:spPr>
        <p:txBody>
          <a:bodyPr>
            <a:normAutofit lnSpcReduction="10000"/>
          </a:bodyPr>
          <a:lstStyle/>
          <a:p>
            <a:r>
              <a:rPr lang="en-US" dirty="0"/>
              <a:t>E.g.:</a:t>
            </a:r>
          </a:p>
          <a:p>
            <a:pPr marL="320040" lvl="1" indent="0">
              <a:buNone/>
            </a:pPr>
            <a:r>
              <a:rPr lang="en-US" sz="1400" dirty="0">
                <a:solidFill>
                  <a:srgbClr val="000000"/>
                </a:solidFill>
                <a:latin typeface="Cascadia Mono" panose="020B0609020000020004" pitchFamily="49" charset="0"/>
              </a:rPr>
              <a:t>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GeneratePattern</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const</a:t>
            </a:r>
            <a:r>
              <a:rPr lang="en-US" sz="1400" dirty="0">
                <a:solidFill>
                  <a:srgbClr val="000000"/>
                </a:solidFill>
                <a:latin typeface="Cascadia Mono" panose="020B0609020000020004" pitchFamily="49" charset="0"/>
              </a:rPr>
              <a:t> 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&amp; </a:t>
            </a:r>
            <a:r>
              <a:rPr lang="en-US" sz="1400" dirty="0">
                <a:solidFill>
                  <a:srgbClr val="808080"/>
                </a:solidFill>
                <a:latin typeface="Cascadia Mono" panose="020B0609020000020004" pitchFamily="49" charset="0"/>
              </a:rPr>
              <a:t>pattern</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size_t</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count</a:t>
            </a:r>
            <a:r>
              <a:rPr lang="en-US" sz="1400" dirty="0">
                <a:solidFill>
                  <a:srgbClr val="000000"/>
                </a:solidFill>
                <a:latin typeface="Cascadia Mono" panose="020B0609020000020004" pitchFamily="49" charset="0"/>
              </a:rPr>
              <a:t>) {</a:t>
            </a:r>
          </a:p>
          <a:p>
            <a:pPr marL="320040" lvl="1" indent="0">
              <a:buNone/>
            </a:pPr>
            <a:r>
              <a:rPr lang="en-US" sz="1400" dirty="0">
                <a:solidFill>
                  <a:srgbClr val="000000"/>
                </a:solidFill>
                <a:latin typeface="Cascadia Mono" panose="020B0609020000020004" pitchFamily="49" charset="0"/>
              </a:rPr>
              <a:t>   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 result;</a:t>
            </a:r>
          </a:p>
          <a:p>
            <a:pPr marL="320040" lvl="1" indent="0">
              <a:buNone/>
            </a:pPr>
            <a:r>
              <a:rPr lang="en-US" sz="1400" dirty="0">
                <a:solidFill>
                  <a:srgbClr val="0000FF"/>
                </a:solidFill>
                <a:latin typeface="Cascadia Mono" panose="020B0609020000020004" pitchFamily="49" charset="0"/>
              </a:rPr>
              <a:t>   const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step = </a:t>
            </a:r>
            <a:r>
              <a:rPr lang="en-US" sz="1400" dirty="0" err="1">
                <a:solidFill>
                  <a:srgbClr val="808080"/>
                </a:solidFill>
                <a:latin typeface="Cascadia Mono" panose="020B0609020000020004" pitchFamily="49" charset="0"/>
              </a:rPr>
              <a:t>pattern</a:t>
            </a:r>
            <a:r>
              <a:rPr lang="en-US" sz="1400" dirty="0" err="1">
                <a:solidFill>
                  <a:srgbClr val="000000"/>
                </a:solidFill>
                <a:latin typeface="Cascadia Mono" panose="020B0609020000020004" pitchFamily="49" charset="0"/>
              </a:rPr>
              <a:t>.size</a:t>
            </a:r>
            <a:r>
              <a:rPr lang="en-US" sz="1400" dirty="0">
                <a:solidFill>
                  <a:srgbClr val="000000"/>
                </a:solidFill>
                <a:latin typeface="Cascadia Mono" panose="020B0609020000020004" pitchFamily="49" charset="0"/>
              </a:rPr>
              <a:t>();</a:t>
            </a:r>
          </a:p>
          <a:p>
            <a:pPr marL="320040" lvl="1" indent="0">
              <a:buNone/>
            </a:pPr>
            <a:r>
              <a:rPr lang="en-US" sz="1400" dirty="0">
                <a:solidFill>
                  <a:srgbClr val="008000"/>
                </a:solidFill>
                <a:latin typeface="Cascadia Mono" panose="020B0609020000020004" pitchFamily="49" charset="0"/>
              </a:rPr>
              <a:t>   // GOOD: No initialization</a:t>
            </a:r>
            <a:endParaRPr lang="en-US"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result.resize_and_overwrite</a:t>
            </a:r>
            <a:r>
              <a:rPr lang="en-US" sz="1400" dirty="0">
                <a:solidFill>
                  <a:srgbClr val="000000"/>
                </a:solidFill>
                <a:latin typeface="Cascadia Mono" panose="020B0609020000020004" pitchFamily="49" charset="0"/>
              </a:rPr>
              <a:t>(step * </a:t>
            </a:r>
            <a:r>
              <a:rPr lang="en-US" sz="1400" dirty="0">
                <a:solidFill>
                  <a:srgbClr val="808080"/>
                </a:solidFill>
                <a:latin typeface="Cascadia Mono" panose="020B0609020000020004" pitchFamily="49" charset="0"/>
              </a:rPr>
              <a:t>count</a:t>
            </a:r>
            <a:r>
              <a:rPr lang="en-US" sz="1400" dirty="0">
                <a:solidFill>
                  <a:srgbClr val="000000"/>
                </a:solidFill>
                <a:latin typeface="Cascadia Mono" panose="020B0609020000020004" pitchFamily="49" charset="0"/>
              </a:rPr>
              <a:t>, [&amp;](</a:t>
            </a:r>
            <a:r>
              <a:rPr lang="en-US" sz="1400" dirty="0">
                <a:solidFill>
                  <a:srgbClr val="0000FF"/>
                </a:solidFill>
                <a:latin typeface="Cascadia Mono" panose="020B0609020000020004" pitchFamily="49" charset="0"/>
              </a:rPr>
              <a:t>char</a:t>
            </a:r>
            <a:r>
              <a:rPr lang="en-US" sz="1400" dirty="0">
                <a:solidFill>
                  <a:srgbClr val="000000"/>
                </a:solidFill>
                <a:latin typeface="Cascadia Mono" panose="020B0609020000020004" pitchFamily="49" charset="0"/>
              </a:rPr>
              <a:t>* </a:t>
            </a:r>
            <a:r>
              <a:rPr lang="en-US" sz="1400" dirty="0" err="1">
                <a:solidFill>
                  <a:srgbClr val="808080"/>
                </a:solidFill>
                <a:latin typeface="Cascadia Mono" panose="020B0609020000020004" pitchFamily="49" charset="0"/>
              </a:rPr>
              <a:t>buf</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size_t</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n</a:t>
            </a:r>
            <a:r>
              <a:rPr lang="en-US" sz="1400" dirty="0">
                <a:solidFill>
                  <a:srgbClr val="000000"/>
                </a:solidFill>
                <a:latin typeface="Cascadia Mono" panose="020B0609020000020004" pitchFamily="49" charset="0"/>
              </a:rPr>
              <a:t>) {</a:t>
            </a:r>
          </a:p>
          <a:p>
            <a:pPr marL="320040" lvl="1" indent="0">
              <a:buNone/>
            </a:pPr>
            <a:r>
              <a:rPr lang="en-US" sz="1400" dirty="0">
                <a:solidFill>
                  <a:srgbClr val="0000FF"/>
                </a:solidFill>
                <a:latin typeface="Cascadia Mono" panose="020B0609020000020004" pitchFamily="49" charset="0"/>
              </a:rPr>
              <a:t>      for</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size_t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 0; </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&lt; </a:t>
            </a:r>
            <a:r>
              <a:rPr lang="en-US" sz="1400" dirty="0">
                <a:solidFill>
                  <a:srgbClr val="808080"/>
                </a:solidFill>
                <a:latin typeface="Cascadia Mono" panose="020B0609020000020004" pitchFamily="49" charset="0"/>
              </a:rPr>
              <a:t>count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a:t>
            </a:r>
          </a:p>
          <a:p>
            <a:pPr marL="320040" lvl="1" indent="0">
              <a:buNone/>
            </a:pPr>
            <a:r>
              <a:rPr lang="en-US" sz="1400" dirty="0">
                <a:solidFill>
                  <a:srgbClr val="008000"/>
                </a:solidFill>
                <a:latin typeface="Cascadia Mono" panose="020B0609020000020004" pitchFamily="49" charset="0"/>
              </a:rPr>
              <a:t>         // GOOD: No bookkeeping</a:t>
            </a:r>
            <a:endParaRPr lang="en-US"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memcpy</a:t>
            </a:r>
            <a:r>
              <a:rPr lang="en-US" sz="1400" dirty="0">
                <a:solidFill>
                  <a:srgbClr val="000000"/>
                </a:solidFill>
                <a:latin typeface="Cascadia Mono" panose="020B0609020000020004" pitchFamily="49" charset="0"/>
              </a:rPr>
              <a:t>(</a:t>
            </a:r>
            <a:r>
              <a:rPr lang="en-US" sz="1400" dirty="0" err="1">
                <a:solidFill>
                  <a:srgbClr val="808080"/>
                </a:solidFill>
                <a:latin typeface="Cascadia Mono" panose="020B0609020000020004" pitchFamily="49" charset="0"/>
              </a:rPr>
              <a:t>buf</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 step, </a:t>
            </a:r>
            <a:r>
              <a:rPr lang="en-US" sz="1400" dirty="0" err="1">
                <a:solidFill>
                  <a:srgbClr val="808080"/>
                </a:solidFill>
                <a:latin typeface="Cascadia Mono" panose="020B0609020000020004" pitchFamily="49" charset="0"/>
              </a:rPr>
              <a:t>pattern</a:t>
            </a:r>
            <a:r>
              <a:rPr lang="en-US" sz="1400" dirty="0" err="1">
                <a:solidFill>
                  <a:srgbClr val="000000"/>
                </a:solidFill>
                <a:latin typeface="Cascadia Mono" panose="020B0609020000020004" pitchFamily="49" charset="0"/>
              </a:rPr>
              <a:t>.data</a:t>
            </a:r>
            <a:r>
              <a:rPr lang="en-US" sz="1400" dirty="0">
                <a:solidFill>
                  <a:srgbClr val="000000"/>
                </a:solidFill>
                <a:latin typeface="Cascadia Mono" panose="020B0609020000020004" pitchFamily="49" charset="0"/>
              </a:rPr>
              <a:t>(), step);</a:t>
            </a:r>
          </a:p>
          <a:p>
            <a:pPr marL="320040" lvl="1" indent="0">
              <a:buNone/>
            </a:pPr>
            <a:r>
              <a:rPr lang="en-US" sz="1400" dirty="0">
                <a:solidFill>
                  <a:srgbClr val="000000"/>
                </a:solidFill>
                <a:latin typeface="Cascadia Mono" panose="020B0609020000020004" pitchFamily="49" charset="0"/>
              </a:rPr>
              <a:t>      }</a:t>
            </a:r>
          </a:p>
          <a:p>
            <a:pPr marL="320040" lvl="1" indent="0">
              <a:buNone/>
            </a:pPr>
            <a:r>
              <a:rPr lang="en-US" sz="1400" dirty="0">
                <a:solidFill>
                  <a:srgbClr val="0000FF"/>
                </a:solidFill>
                <a:latin typeface="Cascadia Mono" panose="020B0609020000020004" pitchFamily="49" charset="0"/>
              </a:rPr>
              <a:t>      return</a:t>
            </a:r>
            <a:r>
              <a:rPr lang="en-US" sz="1400" dirty="0">
                <a:solidFill>
                  <a:srgbClr val="000000"/>
                </a:solidFill>
                <a:latin typeface="Cascadia Mono" panose="020B0609020000020004" pitchFamily="49" charset="0"/>
              </a:rPr>
              <a:t> step * </a:t>
            </a:r>
            <a:r>
              <a:rPr lang="en-US" sz="1400" dirty="0">
                <a:solidFill>
                  <a:srgbClr val="808080"/>
                </a:solidFill>
                <a:latin typeface="Cascadia Mono" panose="020B0609020000020004" pitchFamily="49" charset="0"/>
              </a:rPr>
              <a:t>count</a:t>
            </a:r>
            <a:r>
              <a:rPr lang="en-US" sz="1400" dirty="0">
                <a:solidFill>
                  <a:srgbClr val="000000"/>
                </a:solidFill>
                <a:latin typeface="Cascadia Mono" panose="020B0609020000020004" pitchFamily="49" charset="0"/>
              </a:rPr>
              <a:t>;</a:t>
            </a:r>
          </a:p>
          <a:p>
            <a:pPr marL="320040" lvl="1" indent="0">
              <a:buNone/>
            </a:pPr>
            <a:r>
              <a:rPr lang="en-US" sz="1400" dirty="0">
                <a:solidFill>
                  <a:srgbClr val="000000"/>
                </a:solidFill>
                <a:latin typeface="Cascadia Mono" panose="020B0609020000020004" pitchFamily="49" charset="0"/>
              </a:rPr>
              <a:t>   });</a:t>
            </a:r>
          </a:p>
          <a:p>
            <a:pPr marL="320040" lvl="1" indent="0">
              <a:buNone/>
            </a:pPr>
            <a:r>
              <a:rPr lang="en-US" sz="1400" dirty="0">
                <a:solidFill>
                  <a:srgbClr val="0000FF"/>
                </a:solidFill>
                <a:latin typeface="Cascadia Mono" panose="020B0609020000020004" pitchFamily="49" charset="0"/>
              </a:rPr>
              <a:t>   return</a:t>
            </a:r>
            <a:r>
              <a:rPr lang="en-US" sz="1400" dirty="0">
                <a:solidFill>
                  <a:srgbClr val="000000"/>
                </a:solidFill>
                <a:latin typeface="Cascadia Mono" panose="020B0609020000020004" pitchFamily="49" charset="0"/>
              </a:rPr>
              <a:t> result;</a:t>
            </a:r>
          </a:p>
          <a:p>
            <a:pPr marL="320040" lvl="1" indent="0">
              <a:buNone/>
            </a:pPr>
            <a:r>
              <a:rPr lang="en-US" sz="1400" dirty="0">
                <a:solidFill>
                  <a:srgbClr val="000000"/>
                </a:solidFill>
                <a:latin typeface="Cascadia Mono" panose="020B0609020000020004" pitchFamily="49" charset="0"/>
              </a:rPr>
              <a:t>} </a:t>
            </a:r>
          </a:p>
          <a:p>
            <a:pPr marL="320040" lvl="1" indent="0">
              <a:buNone/>
            </a:pPr>
            <a:endParaRPr lang="en-US" dirty="0"/>
          </a:p>
        </p:txBody>
      </p:sp>
    </p:spTree>
    <p:extLst>
      <p:ext uri="{BB962C8B-B14F-4D97-AF65-F5344CB8AC3E}">
        <p14:creationId xmlns:p14="http://schemas.microsoft.com/office/powerpoint/2010/main" val="298855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FF8200"/>
                </a:solidFill>
              </a:rPr>
              <a:t>Explicit Object Parameters</a:t>
            </a:r>
          </a:p>
          <a:p>
            <a:pPr lvl="1">
              <a:lnSpc>
                <a:spcPct val="120000"/>
              </a:lnSpc>
              <a:spcBef>
                <a:spcPts val="0"/>
              </a:spcBef>
            </a:pPr>
            <a:r>
              <a:rPr lang="en-US" sz="1600" dirty="0"/>
              <a:t>if </a:t>
            </a:r>
            <a:r>
              <a:rPr lang="en-US" sz="1600" dirty="0" err="1"/>
              <a:t>consteval</a:t>
            </a:r>
            <a:endParaRPr lang="en-US" sz="1600" dirty="0"/>
          </a:p>
          <a:p>
            <a:pPr lvl="1">
              <a:lnSpc>
                <a:spcPct val="120000"/>
              </a:lnSpc>
              <a:spcBef>
                <a:spcPts val="0"/>
              </a:spcBef>
            </a:pPr>
            <a:r>
              <a:rPr lang="en-US" sz="1600" dirty="0"/>
              <a:t>Multidimensional Subscript Operator</a:t>
            </a:r>
          </a:p>
          <a:p>
            <a:pPr lvl="1">
              <a:lnSpc>
                <a:spcPct val="120000"/>
              </a:lnSpc>
              <a:spcBef>
                <a:spcPts val="0"/>
              </a:spcBef>
            </a:pPr>
            <a:r>
              <a:rPr lang="en-US" sz="1600" dirty="0"/>
              <a:t>Attributes on Lambda-Expressions</a:t>
            </a:r>
          </a:p>
          <a:p>
            <a:pPr lvl="1">
              <a:lnSpc>
                <a:spcPct val="120000"/>
              </a:lnSpc>
              <a:spcBef>
                <a:spcPts val="0"/>
              </a:spcBef>
            </a:pPr>
            <a:r>
              <a:rPr lang="en-US" sz="1600" dirty="0"/>
              <a:t>Literal Suffix for </a:t>
            </a:r>
            <a:r>
              <a:rPr lang="en-US" sz="1600" dirty="0" err="1"/>
              <a:t>size_t</a:t>
            </a:r>
            <a:endParaRPr lang="en-US" sz="1600" dirty="0"/>
          </a:p>
          <a:p>
            <a:pPr lvl="1">
              <a:lnSpc>
                <a:spcPct val="120000"/>
              </a:lnSpc>
              <a:spcBef>
                <a:spcPts val="0"/>
              </a:spcBef>
            </a:pPr>
            <a:r>
              <a:rPr lang="en-US" sz="1600" dirty="0"/>
              <a:t>auto(x): decay-copy in The Language</a:t>
            </a:r>
          </a:p>
          <a:p>
            <a:pPr lvl="1">
              <a:lnSpc>
                <a:spcPct val="120000"/>
              </a:lnSpc>
              <a:spcBef>
                <a:spcPts val="0"/>
              </a:spcBef>
            </a:pPr>
            <a:r>
              <a:rPr lang="en-US" sz="1600" dirty="0"/>
              <a:t>#elifdef, #elifndef, and #warning</a:t>
            </a:r>
          </a:p>
          <a:p>
            <a:pPr lvl="1">
              <a:lnSpc>
                <a:spcPct val="120000"/>
              </a:lnSpc>
              <a:spcBef>
                <a:spcPts val="0"/>
              </a:spcBef>
            </a:pPr>
            <a:r>
              <a:rPr lang="en-US" sz="1600" dirty="0"/>
              <a:t>Marking Unreachable Code</a:t>
            </a:r>
          </a:p>
          <a:p>
            <a:pPr lvl="1">
              <a:lnSpc>
                <a:spcPct val="120000"/>
              </a:lnSpc>
              <a:spcBef>
                <a:spcPts val="0"/>
              </a:spcBef>
            </a:pPr>
            <a:r>
              <a:rPr lang="en-US" sz="1600" dirty="0"/>
              <a:t>Assumptions</a:t>
            </a:r>
          </a:p>
          <a:p>
            <a:pPr lvl="1">
              <a:lnSpc>
                <a:spcPct val="120000"/>
              </a:lnSpc>
              <a:spcBef>
                <a:spcPts val="0"/>
              </a:spcBef>
            </a:pPr>
            <a:r>
              <a:rPr lang="en-US" sz="1600" dirty="0"/>
              <a:t>Named Universal Character Escapes</a:t>
            </a:r>
          </a:p>
          <a:p>
            <a:pPr lvl="1">
              <a:lnSpc>
                <a:spcPct val="120000"/>
              </a:lnSpc>
              <a:spcBef>
                <a:spcPts val="0"/>
              </a:spcBef>
            </a:pPr>
            <a:r>
              <a:rPr lang="en-US" sz="1600" dirty="0"/>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t>String Formatting Improvements</a:t>
            </a:r>
          </a:p>
          <a:p>
            <a:pPr lvl="1">
              <a:lnSpc>
                <a:spcPct val="120000"/>
              </a:lnSpc>
              <a:spcBef>
                <a:spcPts val="0"/>
              </a:spcBef>
            </a:pPr>
            <a:r>
              <a:rPr lang="en-US" sz="1600" dirty="0"/>
              <a:t>Standard Library Modules</a:t>
            </a:r>
          </a:p>
          <a:p>
            <a:pPr lvl="1">
              <a:lnSpc>
                <a:spcPct val="120000"/>
              </a:lnSpc>
              <a:spcBef>
                <a:spcPts val="0"/>
              </a:spcBef>
            </a:pPr>
            <a:r>
              <a:rPr lang="en-US" sz="1600" dirty="0"/>
              <a:t>std::flat_(multi)map / std::flat_(multi)set</a:t>
            </a:r>
          </a:p>
          <a:p>
            <a:pPr lvl="1">
              <a:lnSpc>
                <a:spcPct val="120000"/>
              </a:lnSpc>
              <a:spcBef>
                <a:spcPts val="0"/>
              </a:spcBef>
            </a:pPr>
            <a:r>
              <a:rPr lang="en-US" sz="1600" dirty="0"/>
              <a:t>std::</a:t>
            </a:r>
            <a:r>
              <a:rPr lang="en-US" sz="1600" dirty="0" err="1"/>
              <a:t>mdspan</a:t>
            </a:r>
            <a:endParaRPr lang="en-US" sz="1600" dirty="0"/>
          </a:p>
          <a:p>
            <a:pPr lvl="1">
              <a:lnSpc>
                <a:spcPct val="120000"/>
              </a:lnSpc>
              <a:spcBef>
                <a:spcPts val="0"/>
              </a:spcBef>
            </a:pPr>
            <a:r>
              <a:rPr lang="en-US" sz="1600" dirty="0"/>
              <a:t>std::generator</a:t>
            </a:r>
          </a:p>
          <a:p>
            <a:pPr lvl="1">
              <a:lnSpc>
                <a:spcPct val="120000"/>
              </a:lnSpc>
              <a:spcBef>
                <a:spcPts val="0"/>
              </a:spcBef>
            </a:pPr>
            <a:r>
              <a:rPr lang="en-US" sz="1600" dirty="0" err="1"/>
              <a:t>basic_string</a:t>
            </a:r>
            <a:r>
              <a:rPr lang="en-US" sz="1600" dirty="0"/>
              <a:t>(_view)::contains()</a:t>
            </a:r>
          </a:p>
          <a:p>
            <a:pPr lvl="1">
              <a:lnSpc>
                <a:spcPct val="120000"/>
              </a:lnSpc>
              <a:spcBef>
                <a:spcPts val="0"/>
              </a:spcBef>
            </a:pPr>
            <a:r>
              <a:rPr lang="en-US" sz="1600" dirty="0"/>
              <a:t>Construct string(_view) From </a:t>
            </a:r>
            <a:r>
              <a:rPr lang="en-US" sz="1600" dirty="0" err="1"/>
              <a:t>nullptr</a:t>
            </a:r>
            <a:endParaRPr lang="en-US" sz="1600" dirty="0"/>
          </a:p>
          <a:p>
            <a:pPr lvl="1">
              <a:lnSpc>
                <a:spcPct val="120000"/>
              </a:lnSpc>
              <a:spcBef>
                <a:spcPts val="0"/>
              </a:spcBef>
            </a:pPr>
            <a:r>
              <a:rPr lang="en-US" sz="1600" dirty="0" err="1"/>
              <a:t>basic_string</a:t>
            </a:r>
            <a:r>
              <a:rPr lang="en-US" sz="1600" dirty="0"/>
              <a:t>::</a:t>
            </a:r>
            <a:r>
              <a:rPr lang="en-US" sz="1600" dirty="0" err="1"/>
              <a:t>resize_and_overwrite</a:t>
            </a:r>
            <a:r>
              <a:rPr lang="en-US" sz="1600" dirty="0"/>
              <a:t>()</a:t>
            </a:r>
          </a:p>
          <a:p>
            <a:pPr lvl="1">
              <a:lnSpc>
                <a:spcPct val="120000"/>
              </a:lnSpc>
              <a:spcBef>
                <a:spcPts val="0"/>
              </a:spcBef>
            </a:pPr>
            <a:r>
              <a:rPr lang="en-US" sz="1600" dirty="0"/>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21928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E6E6E6"/>
                </a:solidFill>
              </a:rPr>
              <a:t>std::generator</a:t>
            </a:r>
          </a:p>
          <a:p>
            <a:pPr lvl="1">
              <a:lnSpc>
                <a:spcPct val="120000"/>
              </a:lnSpc>
              <a:spcBef>
                <a:spcPts val="0"/>
              </a:spcBef>
            </a:pPr>
            <a:r>
              <a:rPr lang="en-US" sz="1600" dirty="0" err="1">
                <a:solidFill>
                  <a:srgbClr val="E6E6E6"/>
                </a:solidFill>
              </a:rPr>
              <a:t>basic_string</a:t>
            </a:r>
            <a:r>
              <a:rPr lang="en-US" sz="1600" dirty="0">
                <a:solidFill>
                  <a:srgbClr val="E6E6E6"/>
                </a:solidFill>
              </a:rPr>
              <a:t>(_view)::contains()</a:t>
            </a:r>
          </a:p>
          <a:p>
            <a:pPr lvl="1">
              <a:lnSpc>
                <a:spcPct val="120000"/>
              </a:lnSpc>
              <a:spcBef>
                <a:spcPts val="0"/>
              </a:spcBef>
            </a:pPr>
            <a:r>
              <a:rPr lang="en-US" sz="1600" dirty="0">
                <a:solidFill>
                  <a:srgbClr val="E6E6E6"/>
                </a:solidFill>
              </a:rPr>
              <a:t>Construct string(_view) From </a:t>
            </a:r>
            <a:r>
              <a:rPr lang="en-US" sz="1600" dirty="0" err="1">
                <a:solidFill>
                  <a:srgbClr val="E6E6E6"/>
                </a:solidFill>
              </a:rPr>
              <a:t>nullptr</a:t>
            </a:r>
            <a:endParaRPr lang="en-US" sz="1600" dirty="0">
              <a:solidFill>
                <a:srgbClr val="E6E6E6"/>
              </a:solidFill>
            </a:endParaRPr>
          </a:p>
          <a:p>
            <a:pPr lvl="1">
              <a:lnSpc>
                <a:spcPct val="120000"/>
              </a:lnSpc>
              <a:spcBef>
                <a:spcPts val="0"/>
              </a:spcBef>
            </a:pPr>
            <a:r>
              <a:rPr lang="en-US" sz="1600" dirty="0" err="1">
                <a:solidFill>
                  <a:srgbClr val="E6E6E6"/>
                </a:solidFill>
              </a:rPr>
              <a:t>basic_string</a:t>
            </a:r>
            <a:r>
              <a:rPr lang="en-US" sz="1600" dirty="0">
                <a:solidFill>
                  <a:srgbClr val="E6E6E6"/>
                </a:solidFill>
              </a:rPr>
              <a:t>::</a:t>
            </a:r>
            <a:r>
              <a:rPr lang="en-US" sz="1600" dirty="0" err="1">
                <a:solidFill>
                  <a:srgbClr val="E6E6E6"/>
                </a:solidFill>
              </a:rPr>
              <a:t>resize_and_overwrite</a:t>
            </a:r>
            <a:r>
              <a:rPr lang="en-US" sz="1600" dirty="0">
                <a:solidFill>
                  <a:srgbClr val="E6E6E6"/>
                </a:solidFill>
              </a:rPr>
              <a:t>()</a:t>
            </a:r>
          </a:p>
          <a:p>
            <a:pPr lvl="1">
              <a:lnSpc>
                <a:spcPct val="120000"/>
              </a:lnSpc>
              <a:spcBef>
                <a:spcPts val="0"/>
              </a:spcBef>
            </a:pPr>
            <a:r>
              <a:rPr lang="en-US" sz="1600" dirty="0">
                <a:solidFill>
                  <a:srgbClr val="FF8200"/>
                </a:solidFill>
              </a:rPr>
              <a:t>Monadic Operations for std::optional</a:t>
            </a:r>
          </a:p>
          <a:p>
            <a:pPr lvl="1">
              <a:lnSpc>
                <a:spcPct val="120000"/>
              </a:lnSpc>
              <a:spcBef>
                <a:spcPts val="0"/>
              </a:spcBef>
            </a:pPr>
            <a:r>
              <a:rPr lang="en-US" sz="1600" dirty="0" err="1"/>
              <a:t>Stacktrace</a:t>
            </a:r>
            <a:r>
              <a:rPr lang="en-US" sz="1600" dirty="0"/>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137051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Monadic Operations for std::optional</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New members for </a:t>
            </a:r>
            <a:r>
              <a:rPr lang="en-US" dirty="0">
                <a:latin typeface="Consolas" panose="020B0609020204030204" pitchFamily="49" charset="0"/>
              </a:rPr>
              <a:t>std::optional</a:t>
            </a:r>
            <a:r>
              <a:rPr lang="en-US" dirty="0"/>
              <a:t> to chain operations on an </a:t>
            </a:r>
            <a:r>
              <a:rPr lang="en-US" dirty="0">
                <a:latin typeface="Consolas" panose="020B0609020204030204" pitchFamily="49" charset="0"/>
              </a:rPr>
              <a:t>optional</a:t>
            </a:r>
            <a:r>
              <a:rPr lang="en-US" dirty="0"/>
              <a:t> without having to check for them being empty</a:t>
            </a:r>
          </a:p>
          <a:p>
            <a:pPr lvl="1"/>
            <a:r>
              <a:rPr lang="en-US" dirty="0">
                <a:latin typeface="Consolas" panose="020B0609020204030204" pitchFamily="49" charset="0"/>
              </a:rPr>
              <a:t>transform(F)</a:t>
            </a:r>
          </a:p>
          <a:p>
            <a:pPr lvl="2"/>
            <a:r>
              <a:rPr lang="en-US" dirty="0"/>
              <a:t>returns </a:t>
            </a:r>
            <a:r>
              <a:rPr lang="en-US" dirty="0">
                <a:latin typeface="Consolas" panose="020B0609020204030204" pitchFamily="49" charset="0"/>
              </a:rPr>
              <a:t>optional</a:t>
            </a:r>
            <a:r>
              <a:rPr lang="en-US" dirty="0"/>
              <a:t> containing result of invoking </a:t>
            </a:r>
            <a:r>
              <a:rPr lang="en-US" dirty="0">
                <a:latin typeface="Consolas" panose="020B0609020204030204" pitchFamily="49" charset="0"/>
              </a:rPr>
              <a:t>F</a:t>
            </a:r>
            <a:r>
              <a:rPr lang="en-US" dirty="0"/>
              <a:t> on </a:t>
            </a:r>
            <a:r>
              <a:rPr lang="en-US" dirty="0">
                <a:latin typeface="Consolas" panose="020B0609020204030204" pitchFamily="49" charset="0"/>
              </a:rPr>
              <a:t>*this</a:t>
            </a:r>
            <a:r>
              <a:rPr lang="en-US" dirty="0"/>
              <a:t> if </a:t>
            </a:r>
            <a:r>
              <a:rPr lang="en-US" dirty="0">
                <a:latin typeface="Consolas" panose="020B0609020204030204" pitchFamily="49" charset="0"/>
              </a:rPr>
              <a:t>*this</a:t>
            </a:r>
            <a:r>
              <a:rPr lang="en-US" dirty="0"/>
              <a:t> has a value, otherwise empty </a:t>
            </a:r>
            <a:r>
              <a:rPr lang="en-US" dirty="0">
                <a:latin typeface="Consolas" panose="020B0609020204030204" pitchFamily="49" charset="0"/>
              </a:rPr>
              <a:t>optional</a:t>
            </a:r>
          </a:p>
          <a:p>
            <a:pPr lvl="1"/>
            <a:r>
              <a:rPr lang="en-US" dirty="0" err="1">
                <a:latin typeface="Consolas" panose="020B0609020204030204" pitchFamily="49" charset="0"/>
              </a:rPr>
              <a:t>and_then</a:t>
            </a:r>
            <a:r>
              <a:rPr lang="en-US" dirty="0">
                <a:latin typeface="Consolas" panose="020B0609020204030204" pitchFamily="49" charset="0"/>
              </a:rPr>
              <a:t>(F)</a:t>
            </a:r>
          </a:p>
          <a:p>
            <a:pPr lvl="2"/>
            <a:r>
              <a:rPr lang="en-US" dirty="0"/>
              <a:t>returns result of invoking </a:t>
            </a:r>
            <a:r>
              <a:rPr lang="en-US" dirty="0">
                <a:latin typeface="Consolas" panose="020B0609020204030204" pitchFamily="49" charset="0"/>
              </a:rPr>
              <a:t>F</a:t>
            </a:r>
            <a:r>
              <a:rPr lang="en-US" dirty="0"/>
              <a:t> on </a:t>
            </a:r>
            <a:r>
              <a:rPr lang="en-US" dirty="0">
                <a:latin typeface="Consolas" panose="020B0609020204030204" pitchFamily="49" charset="0"/>
              </a:rPr>
              <a:t>*this</a:t>
            </a:r>
            <a:r>
              <a:rPr lang="en-US" dirty="0"/>
              <a:t> if </a:t>
            </a:r>
            <a:r>
              <a:rPr lang="en-US" dirty="0">
                <a:latin typeface="Consolas" panose="020B0609020204030204" pitchFamily="49" charset="0"/>
              </a:rPr>
              <a:t>*this</a:t>
            </a:r>
            <a:r>
              <a:rPr lang="en-US" dirty="0"/>
              <a:t> has a value, otherwise empty </a:t>
            </a:r>
            <a:r>
              <a:rPr lang="en-US" dirty="0">
                <a:latin typeface="Consolas" panose="020B0609020204030204" pitchFamily="49" charset="0"/>
              </a:rPr>
              <a:t>optional</a:t>
            </a:r>
          </a:p>
          <a:p>
            <a:pPr lvl="1"/>
            <a:r>
              <a:rPr lang="en-US" dirty="0" err="1">
                <a:latin typeface="Consolas" panose="020B0609020204030204" pitchFamily="49" charset="0"/>
              </a:rPr>
              <a:t>or_else</a:t>
            </a:r>
            <a:r>
              <a:rPr lang="en-US" dirty="0">
                <a:latin typeface="Consolas" panose="020B0609020204030204" pitchFamily="49" charset="0"/>
              </a:rPr>
              <a:t>(F)</a:t>
            </a:r>
          </a:p>
          <a:p>
            <a:pPr lvl="2"/>
            <a:r>
              <a:rPr lang="en-US" dirty="0"/>
              <a:t>returns </a:t>
            </a:r>
            <a:r>
              <a:rPr lang="en-US" dirty="0">
                <a:latin typeface="Consolas" panose="020B0609020204030204" pitchFamily="49" charset="0"/>
              </a:rPr>
              <a:t>*this</a:t>
            </a:r>
            <a:r>
              <a:rPr lang="en-US" dirty="0"/>
              <a:t> if </a:t>
            </a:r>
            <a:r>
              <a:rPr lang="en-US" dirty="0">
                <a:latin typeface="Consolas" panose="020B0609020204030204" pitchFamily="49" charset="0"/>
              </a:rPr>
              <a:t>*this</a:t>
            </a:r>
            <a:r>
              <a:rPr lang="en-US" dirty="0"/>
              <a:t> has a value, otherwise the result of invoking </a:t>
            </a:r>
            <a:r>
              <a:rPr lang="en-US" dirty="0">
                <a:latin typeface="Consolas" panose="020B0609020204030204" pitchFamily="49" charset="0"/>
              </a:rPr>
              <a:t>F</a:t>
            </a:r>
          </a:p>
        </p:txBody>
      </p:sp>
    </p:spTree>
    <p:extLst>
      <p:ext uri="{BB962C8B-B14F-4D97-AF65-F5344CB8AC3E}">
        <p14:creationId xmlns:p14="http://schemas.microsoft.com/office/powerpoint/2010/main" val="20345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Monadic Operations for std::optional</a:t>
            </a:r>
          </a:p>
        </p:txBody>
      </p:sp>
      <p:sp>
        <p:nvSpPr>
          <p:cNvPr id="3" name="Content Placeholder 2"/>
          <p:cNvSpPr>
            <a:spLocks noGrp="1"/>
          </p:cNvSpPr>
          <p:nvPr>
            <p:ph sz="quarter" idx="13"/>
          </p:nvPr>
        </p:nvSpPr>
        <p:spPr>
          <a:xfrm>
            <a:off x="76200" y="971550"/>
            <a:ext cx="8991600" cy="4114800"/>
          </a:xfrm>
        </p:spPr>
        <p:txBody>
          <a:bodyPr>
            <a:noAutofit/>
          </a:bodyPr>
          <a:lstStyle/>
          <a:p>
            <a:pPr marL="0" indent="0">
              <a:spcBef>
                <a:spcPts val="300"/>
              </a:spcBef>
              <a:buNone/>
            </a:pPr>
            <a:r>
              <a:rPr lang="en-US" sz="1300" dirty="0">
                <a:solidFill>
                  <a:srgbClr val="000000"/>
                </a:solidFill>
                <a:latin typeface="Cascadia Mono" panose="020B0609020000020004" pitchFamily="49" charset="0"/>
              </a:rPr>
              <a:t>std::</a:t>
            </a:r>
            <a:r>
              <a:rPr lang="en-US" sz="1300" dirty="0">
                <a:solidFill>
                  <a:srgbClr val="2B91AF"/>
                </a:solidFill>
                <a:latin typeface="Cascadia Mono" panose="020B0609020000020004" pitchFamily="49" charset="0"/>
              </a:rPr>
              <a:t>optional</a:t>
            </a:r>
            <a:r>
              <a:rPr lang="en-US" sz="1300" dirty="0">
                <a:solidFill>
                  <a:srgbClr val="000000"/>
                </a:solidFill>
                <a:latin typeface="Cascadia Mono" panose="020B0609020000020004" pitchFamily="49" charset="0"/>
              </a:rPr>
              <a:t>&lt;</a:t>
            </a:r>
            <a:r>
              <a:rPr lang="en-US" sz="1300" dirty="0">
                <a:solidFill>
                  <a:srgbClr val="0000FF"/>
                </a:solidFill>
                <a:latin typeface="Cascadia Mono" panose="020B0609020000020004" pitchFamily="49" charset="0"/>
              </a:rPr>
              <a:t>int</a:t>
            </a:r>
            <a:r>
              <a:rPr lang="en-US" sz="1300" dirty="0">
                <a:solidFill>
                  <a:srgbClr val="000000"/>
                </a:solidFill>
                <a:latin typeface="Cascadia Mono" panose="020B0609020000020004" pitchFamily="49" charset="0"/>
              </a:rPr>
              <a:t>&gt; Parse(</a:t>
            </a:r>
            <a:r>
              <a:rPr lang="en-US" sz="1300" dirty="0">
                <a:solidFill>
                  <a:srgbClr val="0000FF"/>
                </a:solidFill>
                <a:latin typeface="Cascadia Mono" panose="020B0609020000020004" pitchFamily="49" charset="0"/>
              </a:rPr>
              <a:t>const</a:t>
            </a:r>
            <a:r>
              <a:rPr lang="en-US" sz="1300" dirty="0">
                <a:solidFill>
                  <a:srgbClr val="000000"/>
                </a:solidFill>
                <a:latin typeface="Cascadia Mono" panose="020B0609020000020004" pitchFamily="49" charset="0"/>
              </a:rPr>
              <a:t> std::</a:t>
            </a:r>
            <a:r>
              <a:rPr lang="en-US" sz="1300" dirty="0">
                <a:solidFill>
                  <a:srgbClr val="2B91AF"/>
                </a:solidFill>
                <a:latin typeface="Cascadia Mono" panose="020B0609020000020004" pitchFamily="49" charset="0"/>
              </a:rPr>
              <a:t>string</a:t>
            </a:r>
            <a:r>
              <a:rPr lang="en-US" sz="1300" dirty="0">
                <a:solidFill>
                  <a:srgbClr val="000000"/>
                </a:solidFill>
                <a:latin typeface="Cascadia Mono" panose="020B0609020000020004" pitchFamily="49" charset="0"/>
              </a:rPr>
              <a:t>&amp; </a:t>
            </a:r>
            <a:r>
              <a:rPr lang="en-US" sz="1300" dirty="0">
                <a:solidFill>
                  <a:srgbClr val="808080"/>
                </a:solidFill>
                <a:latin typeface="Cascadia Mono" panose="020B0609020000020004" pitchFamily="49" charset="0"/>
              </a:rPr>
              <a:t>s</a:t>
            </a:r>
            <a:r>
              <a:rPr lang="en-US" sz="1300" dirty="0">
                <a:solidFill>
                  <a:srgbClr val="000000"/>
                </a:solidFill>
                <a:latin typeface="Cascadia Mono" panose="020B0609020000020004" pitchFamily="49" charset="0"/>
              </a:rPr>
              <a:t>) {</a:t>
            </a:r>
          </a:p>
          <a:p>
            <a:pPr marL="0" indent="0">
              <a:spcBef>
                <a:spcPts val="300"/>
              </a:spcBef>
              <a:buNone/>
            </a:pPr>
            <a:r>
              <a:rPr lang="en-US" sz="1300" dirty="0">
                <a:solidFill>
                  <a:srgbClr val="0000FF"/>
                </a:solidFill>
                <a:latin typeface="Cascadia Mono" panose="020B0609020000020004" pitchFamily="49" charset="0"/>
              </a:rPr>
              <a:t>   try</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return</a:t>
            </a:r>
            <a:r>
              <a:rPr lang="en-US" sz="1300" dirty="0">
                <a:solidFill>
                  <a:srgbClr val="000000"/>
                </a:solidFill>
                <a:latin typeface="Cascadia Mono" panose="020B0609020000020004" pitchFamily="49" charset="0"/>
              </a:rPr>
              <a:t> std::</a:t>
            </a:r>
            <a:r>
              <a:rPr lang="en-US" sz="1300" dirty="0" err="1">
                <a:solidFill>
                  <a:srgbClr val="000000"/>
                </a:solidFill>
                <a:latin typeface="Cascadia Mono" panose="020B0609020000020004" pitchFamily="49" charset="0"/>
              </a:rPr>
              <a:t>stoi</a:t>
            </a:r>
            <a:r>
              <a:rPr lang="en-US" sz="1300" dirty="0">
                <a:solidFill>
                  <a:srgbClr val="000000"/>
                </a:solidFill>
                <a:latin typeface="Cascadia Mono" panose="020B0609020000020004" pitchFamily="49" charset="0"/>
              </a:rPr>
              <a:t>(</a:t>
            </a:r>
            <a:r>
              <a:rPr lang="en-US" sz="1300" dirty="0">
                <a:solidFill>
                  <a:srgbClr val="808080"/>
                </a:solidFill>
                <a:latin typeface="Cascadia Mono" panose="020B0609020000020004" pitchFamily="49" charset="0"/>
              </a:rPr>
              <a:t>s</a:t>
            </a:r>
            <a:r>
              <a:rPr lang="en-US" sz="1300" dirty="0">
                <a:solidFill>
                  <a:srgbClr val="000000"/>
                </a:solidFill>
                <a:latin typeface="Cascadia Mono" panose="020B0609020000020004" pitchFamily="49" charset="0"/>
              </a:rPr>
              <a:t>); }</a:t>
            </a:r>
          </a:p>
          <a:p>
            <a:pPr marL="0" indent="0">
              <a:spcBef>
                <a:spcPts val="300"/>
              </a:spcBef>
              <a:buNone/>
            </a:pPr>
            <a:r>
              <a:rPr lang="en-US" sz="1300" dirty="0">
                <a:solidFill>
                  <a:srgbClr val="0000FF"/>
                </a:solidFill>
                <a:latin typeface="Cascadia Mono" panose="020B0609020000020004" pitchFamily="49" charset="0"/>
              </a:rPr>
              <a:t>   catch</a:t>
            </a:r>
            <a:r>
              <a:rPr lang="en-US" sz="1300" dirty="0">
                <a:solidFill>
                  <a:srgbClr val="000000"/>
                </a:solidFill>
                <a:latin typeface="Cascadia Mono" panose="020B0609020000020004" pitchFamily="49" charset="0"/>
              </a:rPr>
              <a:t> (...) { </a:t>
            </a:r>
            <a:r>
              <a:rPr lang="en-US" sz="1300" dirty="0">
                <a:solidFill>
                  <a:srgbClr val="0000FF"/>
                </a:solidFill>
                <a:latin typeface="Cascadia Mono" panose="020B0609020000020004" pitchFamily="49" charset="0"/>
              </a:rPr>
              <a:t>return</a:t>
            </a:r>
            <a:r>
              <a:rPr lang="en-US" sz="1300" dirty="0">
                <a:solidFill>
                  <a:srgbClr val="000000"/>
                </a:solidFill>
                <a:latin typeface="Cascadia Mono" panose="020B0609020000020004" pitchFamily="49" charset="0"/>
              </a:rPr>
              <a:t> {}; }</a:t>
            </a:r>
          </a:p>
          <a:p>
            <a:pPr marL="0" indent="0">
              <a:spcBef>
                <a:spcPts val="300"/>
              </a:spcBef>
              <a:buNone/>
            </a:pPr>
            <a:r>
              <a:rPr lang="en-US" sz="1300" dirty="0">
                <a:solidFill>
                  <a:srgbClr val="000000"/>
                </a:solidFill>
                <a:latin typeface="Cascadia Mono" panose="020B0609020000020004" pitchFamily="49" charset="0"/>
              </a:rPr>
              <a:t>}</a:t>
            </a:r>
          </a:p>
          <a:p>
            <a:pPr marL="0" indent="0">
              <a:spcBef>
                <a:spcPts val="300"/>
              </a:spcBef>
              <a:buNone/>
            </a:pPr>
            <a:r>
              <a:rPr lang="en-US" sz="1300" dirty="0">
                <a:solidFill>
                  <a:srgbClr val="0000FF"/>
                </a:solidFill>
                <a:latin typeface="Cascadia Mono" panose="020B0609020000020004" pitchFamily="49" charset="0"/>
              </a:rPr>
              <a:t>int</a:t>
            </a:r>
            <a:r>
              <a:rPr lang="en-US" sz="1300" dirty="0">
                <a:solidFill>
                  <a:srgbClr val="000000"/>
                </a:solidFill>
                <a:latin typeface="Cascadia Mono" panose="020B0609020000020004" pitchFamily="49" charset="0"/>
              </a:rPr>
              <a:t> main() {</a:t>
            </a:r>
          </a:p>
          <a:p>
            <a:pPr marL="0" indent="0">
              <a:spcBef>
                <a:spcPts val="300"/>
              </a:spcBef>
              <a:buNone/>
            </a:pPr>
            <a:r>
              <a:rPr lang="en-US" sz="1300" dirty="0">
                <a:solidFill>
                  <a:srgbClr val="0000FF"/>
                </a:solidFill>
                <a:latin typeface="Cascadia Mono" panose="020B0609020000020004" pitchFamily="49" charset="0"/>
              </a:rPr>
              <a:t>  while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true</a:t>
            </a:r>
            <a:r>
              <a:rPr lang="en-US" sz="1300" dirty="0">
                <a:solidFill>
                  <a:srgbClr val="000000"/>
                </a:solidFill>
                <a:latin typeface="Cascadia Mono" panose="020B0609020000020004" pitchFamily="49" charset="0"/>
              </a:rPr>
              <a:t>) {</a:t>
            </a:r>
          </a:p>
          <a:p>
            <a:pPr marL="0" indent="0">
              <a:spcBef>
                <a:spcPts val="300"/>
              </a:spcBef>
              <a:buNone/>
            </a:pPr>
            <a:r>
              <a:rPr lang="en-US" sz="1300" dirty="0">
                <a:solidFill>
                  <a:srgbClr val="000000"/>
                </a:solidFill>
                <a:latin typeface="Cascadia Mono" panose="020B0609020000020004" pitchFamily="49" charset="0"/>
              </a:rPr>
              <a:t>    std::</a:t>
            </a:r>
            <a:r>
              <a:rPr lang="en-US" sz="1300" dirty="0">
                <a:solidFill>
                  <a:srgbClr val="2B91AF"/>
                </a:solidFill>
                <a:latin typeface="Cascadia Mono" panose="020B0609020000020004" pitchFamily="49" charset="0"/>
              </a:rPr>
              <a:t>string</a:t>
            </a:r>
            <a:r>
              <a:rPr lang="en-US" sz="1300" dirty="0">
                <a:solidFill>
                  <a:srgbClr val="000000"/>
                </a:solidFill>
                <a:latin typeface="Cascadia Mono" panose="020B0609020000020004" pitchFamily="49" charset="0"/>
              </a:rPr>
              <a:t> s;</a:t>
            </a:r>
          </a:p>
          <a:p>
            <a:pPr marL="0" indent="0">
              <a:spcBef>
                <a:spcPts val="300"/>
              </a:spcBef>
              <a:buNone/>
            </a:pPr>
            <a:r>
              <a:rPr lang="en-US" sz="1300" dirty="0">
                <a:solidFill>
                  <a:srgbClr val="000000"/>
                </a:solidFill>
                <a:latin typeface="Cascadia Mono" panose="020B0609020000020004" pitchFamily="49" charset="0"/>
              </a:rPr>
              <a:t>    std::</a:t>
            </a:r>
            <a:r>
              <a:rPr lang="en-US" sz="1300" dirty="0" err="1">
                <a:solidFill>
                  <a:srgbClr val="000000"/>
                </a:solidFill>
                <a:latin typeface="Cascadia Mono" panose="020B0609020000020004" pitchFamily="49" charset="0"/>
              </a:rPr>
              <a:t>getline</a:t>
            </a:r>
            <a:r>
              <a:rPr lang="en-US" sz="1300" dirty="0">
                <a:solidFill>
                  <a:srgbClr val="000000"/>
                </a:solidFill>
                <a:latin typeface="Cascadia Mono" panose="020B0609020000020004" pitchFamily="49" charset="0"/>
              </a:rPr>
              <a:t>(std::</a:t>
            </a:r>
            <a:r>
              <a:rPr lang="en-US" sz="1300" dirty="0" err="1">
                <a:solidFill>
                  <a:srgbClr val="000000"/>
                </a:solidFill>
                <a:latin typeface="Cascadia Mono" panose="020B0609020000020004" pitchFamily="49" charset="0"/>
              </a:rPr>
              <a:t>cin</a:t>
            </a:r>
            <a:r>
              <a:rPr lang="en-US" sz="1300" dirty="0">
                <a:solidFill>
                  <a:srgbClr val="000000"/>
                </a:solidFill>
                <a:latin typeface="Cascadia Mono" panose="020B0609020000020004" pitchFamily="49" charset="0"/>
              </a:rPr>
              <a:t>, s);</a:t>
            </a:r>
          </a:p>
          <a:p>
            <a:pPr marL="0" indent="0">
              <a:spcBef>
                <a:spcPts val="300"/>
              </a:spcBef>
              <a:buNone/>
            </a:pPr>
            <a:r>
              <a:rPr lang="en-US" sz="1300" dirty="0">
                <a:solidFill>
                  <a:srgbClr val="0000FF"/>
                </a:solidFill>
                <a:latin typeface="Cascadia Mono" panose="020B0609020000020004" pitchFamily="49" charset="0"/>
              </a:rPr>
              <a:t>    auto</a:t>
            </a:r>
            <a:r>
              <a:rPr lang="en-US" sz="1300" dirty="0">
                <a:solidFill>
                  <a:srgbClr val="000000"/>
                </a:solidFill>
                <a:latin typeface="Cascadia Mono" panose="020B0609020000020004" pitchFamily="49" charset="0"/>
              </a:rPr>
              <a:t> result = Parse(s)</a:t>
            </a:r>
          </a:p>
          <a:p>
            <a:pPr marL="0" indent="0">
              <a:spcBef>
                <a:spcPts val="300"/>
              </a:spcBef>
              <a:buNone/>
            </a:pP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and_then</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int</a:t>
            </a:r>
            <a:r>
              <a:rPr lang="en-US" sz="1300" dirty="0">
                <a:solidFill>
                  <a:srgbClr val="000000"/>
                </a:solidFill>
                <a:latin typeface="Cascadia Mono" panose="020B0609020000020004" pitchFamily="49" charset="0"/>
              </a:rPr>
              <a:t> </a:t>
            </a:r>
            <a:r>
              <a:rPr lang="en-US" sz="1300" dirty="0">
                <a:solidFill>
                  <a:srgbClr val="808080"/>
                </a:solidFill>
                <a:latin typeface="Cascadia Mono" panose="020B0609020000020004" pitchFamily="49" charset="0"/>
              </a:rPr>
              <a:t>value</a:t>
            </a:r>
            <a:r>
              <a:rPr lang="en-US" sz="1300" dirty="0">
                <a:solidFill>
                  <a:srgbClr val="000000"/>
                </a:solidFill>
                <a:latin typeface="Cascadia Mono" panose="020B0609020000020004" pitchFamily="49" charset="0"/>
              </a:rPr>
              <a:t>) -&gt; std::</a:t>
            </a:r>
            <a:r>
              <a:rPr lang="en-US" sz="1300" dirty="0">
                <a:solidFill>
                  <a:srgbClr val="2B91AF"/>
                </a:solidFill>
                <a:latin typeface="Cascadia Mono" panose="020B0609020000020004" pitchFamily="49" charset="0"/>
              </a:rPr>
              <a:t>optional</a:t>
            </a:r>
            <a:r>
              <a:rPr lang="en-US" sz="1300" dirty="0">
                <a:solidFill>
                  <a:srgbClr val="000000"/>
                </a:solidFill>
                <a:latin typeface="Cascadia Mono" panose="020B0609020000020004" pitchFamily="49" charset="0"/>
              </a:rPr>
              <a:t>&lt;</a:t>
            </a:r>
            <a:r>
              <a:rPr lang="en-US" sz="1300" dirty="0">
                <a:solidFill>
                  <a:srgbClr val="0000FF"/>
                </a:solidFill>
                <a:latin typeface="Cascadia Mono" panose="020B0609020000020004" pitchFamily="49" charset="0"/>
              </a:rPr>
              <a:t>int</a:t>
            </a:r>
            <a:r>
              <a:rPr lang="en-US" sz="1300" dirty="0">
                <a:solidFill>
                  <a:srgbClr val="000000"/>
                </a:solidFill>
                <a:latin typeface="Cascadia Mono" panose="020B0609020000020004" pitchFamily="49" charset="0"/>
              </a:rPr>
              <a:t>&gt; { </a:t>
            </a:r>
            <a:r>
              <a:rPr lang="en-US" sz="1300" dirty="0">
                <a:solidFill>
                  <a:srgbClr val="0000FF"/>
                </a:solidFill>
                <a:latin typeface="Cascadia Mono" panose="020B0609020000020004" pitchFamily="49" charset="0"/>
              </a:rPr>
              <a:t>return</a:t>
            </a:r>
            <a:r>
              <a:rPr lang="en-US" sz="1300" dirty="0">
                <a:solidFill>
                  <a:srgbClr val="000000"/>
                </a:solidFill>
                <a:latin typeface="Cascadia Mono" panose="020B0609020000020004" pitchFamily="49" charset="0"/>
              </a:rPr>
              <a:t> </a:t>
            </a:r>
            <a:r>
              <a:rPr lang="en-US" sz="1300" dirty="0">
                <a:solidFill>
                  <a:srgbClr val="808080"/>
                </a:solidFill>
                <a:latin typeface="Cascadia Mono" panose="020B0609020000020004" pitchFamily="49" charset="0"/>
              </a:rPr>
              <a:t>value</a:t>
            </a:r>
            <a:r>
              <a:rPr lang="en-US" sz="1300" dirty="0">
                <a:solidFill>
                  <a:srgbClr val="000000"/>
                </a:solidFill>
                <a:latin typeface="Cascadia Mono" panose="020B0609020000020004" pitchFamily="49" charset="0"/>
              </a:rPr>
              <a:t> * 2; })</a:t>
            </a:r>
          </a:p>
          <a:p>
            <a:pPr marL="0" indent="0">
              <a:spcBef>
                <a:spcPts val="300"/>
              </a:spcBef>
              <a:buNone/>
            </a:pPr>
            <a:r>
              <a:rPr lang="en-US" sz="1300" dirty="0">
                <a:solidFill>
                  <a:srgbClr val="000000"/>
                </a:solidFill>
                <a:latin typeface="Cascadia Mono" panose="020B0609020000020004" pitchFamily="49" charset="0"/>
              </a:rPr>
              <a:t>      .transform([](</a:t>
            </a:r>
            <a:r>
              <a:rPr lang="en-US" sz="1300" dirty="0">
                <a:solidFill>
                  <a:srgbClr val="0000FF"/>
                </a:solidFill>
                <a:latin typeface="Cascadia Mono" panose="020B0609020000020004" pitchFamily="49" charset="0"/>
              </a:rPr>
              <a:t>int</a:t>
            </a:r>
            <a:r>
              <a:rPr lang="en-US" sz="1300" dirty="0">
                <a:solidFill>
                  <a:srgbClr val="000000"/>
                </a:solidFill>
                <a:latin typeface="Cascadia Mono" panose="020B0609020000020004" pitchFamily="49" charset="0"/>
              </a:rPr>
              <a:t> </a:t>
            </a:r>
            <a:r>
              <a:rPr lang="en-US" sz="1300" dirty="0">
                <a:solidFill>
                  <a:srgbClr val="808080"/>
                </a:solidFill>
                <a:latin typeface="Cascadia Mono" panose="020B0609020000020004" pitchFamily="49" charset="0"/>
              </a:rPr>
              <a:t>value</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return</a:t>
            </a:r>
            <a:r>
              <a:rPr lang="en-US" sz="1300" dirty="0">
                <a:solidFill>
                  <a:srgbClr val="000000"/>
                </a:solidFill>
                <a:latin typeface="Cascadia Mono" panose="020B0609020000020004" pitchFamily="49" charset="0"/>
              </a:rPr>
              <a:t> std::</a:t>
            </a:r>
            <a:r>
              <a:rPr lang="en-US" sz="1300" dirty="0" err="1">
                <a:solidFill>
                  <a:srgbClr val="000000"/>
                </a:solidFill>
                <a:latin typeface="Cascadia Mono" panose="020B0609020000020004" pitchFamily="49" charset="0"/>
              </a:rPr>
              <a:t>to_string</a:t>
            </a:r>
            <a:r>
              <a:rPr lang="en-US" sz="1300" dirty="0">
                <a:solidFill>
                  <a:srgbClr val="000000"/>
                </a:solidFill>
                <a:latin typeface="Cascadia Mono" panose="020B0609020000020004" pitchFamily="49" charset="0"/>
              </a:rPr>
              <a:t>(</a:t>
            </a:r>
            <a:r>
              <a:rPr lang="en-US" sz="1300" dirty="0">
                <a:solidFill>
                  <a:srgbClr val="808080"/>
                </a:solidFill>
                <a:latin typeface="Cascadia Mono" panose="020B0609020000020004" pitchFamily="49" charset="0"/>
              </a:rPr>
              <a:t>value</a:t>
            </a:r>
            <a:r>
              <a:rPr lang="en-US" sz="1300" dirty="0">
                <a:solidFill>
                  <a:srgbClr val="000000"/>
                </a:solidFill>
                <a:latin typeface="Cascadia Mono" panose="020B0609020000020004" pitchFamily="49" charset="0"/>
              </a:rPr>
              <a:t>); })</a:t>
            </a:r>
          </a:p>
          <a:p>
            <a:pPr marL="0" indent="0">
              <a:spcBef>
                <a:spcPts val="300"/>
              </a:spcBef>
              <a:buNone/>
            </a:pP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or_else</a:t>
            </a:r>
            <a:r>
              <a:rPr lang="en-US" sz="1300" dirty="0">
                <a:solidFill>
                  <a:srgbClr val="000000"/>
                </a:solidFill>
                <a:latin typeface="Cascadia Mono" panose="020B0609020000020004" pitchFamily="49" charset="0"/>
              </a:rPr>
              <a:t>  ([]               { </a:t>
            </a:r>
            <a:r>
              <a:rPr lang="en-US" sz="1300" dirty="0">
                <a:solidFill>
                  <a:srgbClr val="0000FF"/>
                </a:solidFill>
                <a:latin typeface="Cascadia Mono" panose="020B0609020000020004" pitchFamily="49" charset="0"/>
              </a:rPr>
              <a:t>return</a:t>
            </a:r>
            <a:r>
              <a:rPr lang="en-US" sz="1300" dirty="0">
                <a:solidFill>
                  <a:srgbClr val="000000"/>
                </a:solidFill>
                <a:latin typeface="Cascadia Mono" panose="020B0609020000020004" pitchFamily="49" charset="0"/>
              </a:rPr>
              <a:t> std::</a:t>
            </a:r>
            <a:r>
              <a:rPr lang="en-US" sz="1300" dirty="0">
                <a:solidFill>
                  <a:srgbClr val="2B91AF"/>
                </a:solidFill>
                <a:latin typeface="Cascadia Mono" panose="020B0609020000020004" pitchFamily="49" charset="0"/>
              </a:rPr>
              <a:t>optional</a:t>
            </a:r>
            <a:r>
              <a:rPr lang="en-US" sz="1300" dirty="0">
                <a:solidFill>
                  <a:srgbClr val="000000"/>
                </a:solidFill>
                <a:latin typeface="Cascadia Mono" panose="020B0609020000020004" pitchFamily="49" charset="0"/>
              </a:rPr>
              <a:t>&lt;std::</a:t>
            </a:r>
            <a:r>
              <a:rPr lang="en-US" sz="1300" dirty="0">
                <a:solidFill>
                  <a:srgbClr val="2B91AF"/>
                </a:solidFill>
                <a:latin typeface="Cascadia Mono" panose="020B0609020000020004" pitchFamily="49" charset="0"/>
              </a:rPr>
              <a:t>string</a:t>
            </a:r>
            <a:r>
              <a:rPr lang="en-US" sz="1300" dirty="0">
                <a:solidFill>
                  <a:srgbClr val="000000"/>
                </a:solidFill>
                <a:latin typeface="Cascadia Mono" panose="020B0609020000020004" pitchFamily="49" charset="0"/>
              </a:rPr>
              <a:t>&gt;{</a:t>
            </a:r>
            <a:r>
              <a:rPr lang="en-US" sz="1300" dirty="0">
                <a:solidFill>
                  <a:srgbClr val="A31515"/>
                </a:solidFill>
                <a:latin typeface="Cascadia Mono" panose="020B0609020000020004" pitchFamily="49" charset="0"/>
              </a:rPr>
              <a:t>"No Integer"</a:t>
            </a:r>
            <a:r>
              <a:rPr lang="en-US" sz="1300" dirty="0">
                <a:solidFill>
                  <a:srgbClr val="000000"/>
                </a:solidFill>
                <a:latin typeface="Cascadia Mono" panose="020B0609020000020004" pitchFamily="49" charset="0"/>
              </a:rPr>
              <a:t>}; });</a:t>
            </a:r>
          </a:p>
          <a:p>
            <a:pPr marL="0" indent="0">
              <a:spcBef>
                <a:spcPts val="300"/>
              </a:spcBef>
              <a:buNone/>
            </a:pPr>
            <a:r>
              <a:rPr lang="en-US" sz="1300" dirty="0">
                <a:solidFill>
                  <a:srgbClr val="000000"/>
                </a:solidFill>
                <a:latin typeface="Cascadia Mono" panose="020B0609020000020004" pitchFamily="49" charset="0"/>
              </a:rPr>
              <a:t>    std::</a:t>
            </a:r>
            <a:r>
              <a:rPr lang="en-US" sz="1300" dirty="0" err="1">
                <a:solidFill>
                  <a:srgbClr val="000000"/>
                </a:solidFill>
                <a:latin typeface="Cascadia Mono" panose="020B0609020000020004" pitchFamily="49" charset="0"/>
              </a:rPr>
              <a:t>println</a:t>
            </a:r>
            <a:r>
              <a:rPr lang="en-US" sz="1300" dirty="0">
                <a:solidFill>
                  <a:srgbClr val="000000"/>
                </a:solidFill>
                <a:latin typeface="Cascadia Mono" panose="020B0609020000020004" pitchFamily="49" charset="0"/>
              </a:rPr>
              <a:t>(</a:t>
            </a:r>
            <a:r>
              <a:rPr lang="en-US" sz="1300" dirty="0">
                <a:solidFill>
                  <a:srgbClr val="A31515"/>
                </a:solidFill>
                <a:latin typeface="Cascadia Mono" panose="020B0609020000020004" pitchFamily="49" charset="0"/>
              </a:rPr>
              <a:t>"{}"</a:t>
            </a:r>
            <a:r>
              <a:rPr lang="en-US" sz="1300" dirty="0">
                <a:solidFill>
                  <a:srgbClr val="000000"/>
                </a:solidFill>
                <a:latin typeface="Cascadia Mono" panose="020B0609020000020004" pitchFamily="49" charset="0"/>
              </a:rPr>
              <a:t>, *result);</a:t>
            </a:r>
          </a:p>
          <a:p>
            <a:pPr marL="0" indent="0">
              <a:spcBef>
                <a:spcPts val="300"/>
              </a:spcBef>
              <a:buNone/>
            </a:pPr>
            <a:r>
              <a:rPr lang="en-US" sz="1300" dirty="0">
                <a:solidFill>
                  <a:srgbClr val="000000"/>
                </a:solidFill>
                <a:latin typeface="Cascadia Mono" panose="020B0609020000020004" pitchFamily="49" charset="0"/>
              </a:rPr>
              <a:t>  }</a:t>
            </a:r>
          </a:p>
          <a:p>
            <a:pPr marL="0" indent="0">
              <a:spcBef>
                <a:spcPts val="300"/>
              </a:spcBef>
              <a:buNone/>
            </a:pPr>
            <a:r>
              <a:rPr lang="en-US" sz="1300" dirty="0">
                <a:solidFill>
                  <a:srgbClr val="000000"/>
                </a:solidFill>
                <a:latin typeface="Cascadia Mono" panose="020B0609020000020004" pitchFamily="49" charset="0"/>
              </a:rPr>
              <a:t>}</a:t>
            </a:r>
            <a:endParaRPr lang="en-US" sz="1300" dirty="0"/>
          </a:p>
        </p:txBody>
      </p:sp>
      <p:sp>
        <p:nvSpPr>
          <p:cNvPr id="4" name="TextBox 3">
            <a:extLst>
              <a:ext uri="{FF2B5EF4-FFF2-40B4-BE49-F238E27FC236}">
                <a16:creationId xmlns:a16="http://schemas.microsoft.com/office/drawing/2014/main" id="{7628030B-931E-2F4D-828B-2FA8F166B7AF}"/>
              </a:ext>
            </a:extLst>
          </p:cNvPr>
          <p:cNvSpPr txBox="1"/>
          <p:nvPr/>
        </p:nvSpPr>
        <p:spPr>
          <a:xfrm>
            <a:off x="5410200" y="3948172"/>
            <a:ext cx="2057400" cy="107721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latin typeface="Segoe UI Light" panose="020B0502040204020203" pitchFamily="34" charset="0"/>
                <a:cs typeface="Segoe UI Light" panose="020B0502040204020203" pitchFamily="34" charset="0"/>
              </a:rPr>
              <a:t>Possible output:</a:t>
            </a:r>
          </a:p>
          <a:p>
            <a:r>
              <a:rPr lang="en-US" sz="1600" dirty="0">
                <a:latin typeface="Segoe UI Light" panose="020B0502040204020203" pitchFamily="34" charset="0"/>
                <a:cs typeface="Segoe UI Light" panose="020B0502040204020203" pitchFamily="34" charset="0"/>
              </a:rPr>
              <a:t>12 </a:t>
            </a:r>
            <a:r>
              <a:rPr lang="en-US" sz="1600" dirty="0">
                <a:latin typeface="Segoe UI Light" panose="020B0502040204020203" pitchFamily="34" charset="0"/>
                <a:cs typeface="Segoe UI Light" panose="020B0502040204020203" pitchFamily="34" charset="0"/>
                <a:sym typeface="Wingdings" panose="05000000000000000000" pitchFamily="2" charset="2"/>
              </a:rPr>
              <a:t> 24</a:t>
            </a:r>
          </a:p>
          <a:p>
            <a:r>
              <a:rPr lang="en-US" sz="1600" dirty="0" err="1">
                <a:latin typeface="Segoe UI Light" panose="020B0502040204020203" pitchFamily="34" charset="0"/>
                <a:cs typeface="Segoe UI Light" panose="020B0502040204020203" pitchFamily="34" charset="0"/>
                <a:sym typeface="Wingdings" panose="05000000000000000000" pitchFamily="2" charset="2"/>
              </a:rPr>
              <a:t>ee</a:t>
            </a:r>
            <a:r>
              <a:rPr lang="en-US" sz="1600" dirty="0">
                <a:latin typeface="Segoe UI Light" panose="020B0502040204020203" pitchFamily="34" charset="0"/>
                <a:cs typeface="Segoe UI Light" panose="020B0502040204020203" pitchFamily="34" charset="0"/>
                <a:sym typeface="Wingdings" panose="05000000000000000000" pitchFamily="2" charset="2"/>
              </a:rPr>
              <a:t>  No Integer</a:t>
            </a:r>
          </a:p>
          <a:p>
            <a:r>
              <a:rPr lang="en-US" sz="1600" dirty="0">
                <a:latin typeface="Segoe UI Light" panose="020B0502040204020203" pitchFamily="34" charset="0"/>
                <a:cs typeface="Segoe UI Light" panose="020B0502040204020203" pitchFamily="34" charset="0"/>
                <a:sym typeface="Wingdings" panose="05000000000000000000" pitchFamily="2" charset="2"/>
              </a:rPr>
              <a:t>42  84</a:t>
            </a:r>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2401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Effect transition="in" filter="fade">
                                      <p:cBhvr>
                                        <p:cTn id="43" dur="500"/>
                                        <p:tgtEl>
                                          <p:spTgt spid="3">
                                            <p:txEl>
                                              <p:pRg st="14" end="1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E6E6E6"/>
                </a:solidFill>
              </a:rPr>
              <a:t>std::generator</a:t>
            </a:r>
          </a:p>
          <a:p>
            <a:pPr lvl="1">
              <a:lnSpc>
                <a:spcPct val="120000"/>
              </a:lnSpc>
              <a:spcBef>
                <a:spcPts val="0"/>
              </a:spcBef>
            </a:pPr>
            <a:r>
              <a:rPr lang="en-US" sz="1600" dirty="0" err="1">
                <a:solidFill>
                  <a:srgbClr val="E6E6E6"/>
                </a:solidFill>
              </a:rPr>
              <a:t>basic_string</a:t>
            </a:r>
            <a:r>
              <a:rPr lang="en-US" sz="1600" dirty="0">
                <a:solidFill>
                  <a:srgbClr val="E6E6E6"/>
                </a:solidFill>
              </a:rPr>
              <a:t>(_view)::contains()</a:t>
            </a:r>
          </a:p>
          <a:p>
            <a:pPr lvl="1">
              <a:lnSpc>
                <a:spcPct val="120000"/>
              </a:lnSpc>
              <a:spcBef>
                <a:spcPts val="0"/>
              </a:spcBef>
            </a:pPr>
            <a:r>
              <a:rPr lang="en-US" sz="1600" dirty="0">
                <a:solidFill>
                  <a:srgbClr val="E6E6E6"/>
                </a:solidFill>
              </a:rPr>
              <a:t>Construct string(_view) From </a:t>
            </a:r>
            <a:r>
              <a:rPr lang="en-US" sz="1600" dirty="0" err="1">
                <a:solidFill>
                  <a:srgbClr val="E6E6E6"/>
                </a:solidFill>
              </a:rPr>
              <a:t>nullptr</a:t>
            </a:r>
            <a:endParaRPr lang="en-US" sz="1600" dirty="0">
              <a:solidFill>
                <a:srgbClr val="E6E6E6"/>
              </a:solidFill>
            </a:endParaRPr>
          </a:p>
          <a:p>
            <a:pPr lvl="1">
              <a:lnSpc>
                <a:spcPct val="120000"/>
              </a:lnSpc>
              <a:spcBef>
                <a:spcPts val="0"/>
              </a:spcBef>
            </a:pPr>
            <a:r>
              <a:rPr lang="en-US" sz="1600" dirty="0" err="1">
                <a:solidFill>
                  <a:srgbClr val="E6E6E6"/>
                </a:solidFill>
              </a:rPr>
              <a:t>basic_string</a:t>
            </a:r>
            <a:r>
              <a:rPr lang="en-US" sz="1600" dirty="0">
                <a:solidFill>
                  <a:srgbClr val="E6E6E6"/>
                </a:solidFill>
              </a:rPr>
              <a:t>::</a:t>
            </a:r>
            <a:r>
              <a:rPr lang="en-US" sz="1600" dirty="0" err="1">
                <a:solidFill>
                  <a:srgbClr val="E6E6E6"/>
                </a:solidFill>
              </a:rPr>
              <a:t>resize_and_overwrite</a:t>
            </a:r>
            <a:r>
              <a:rPr lang="en-US" sz="1600" dirty="0">
                <a:solidFill>
                  <a:srgbClr val="E6E6E6"/>
                </a:solidFill>
              </a:rPr>
              <a:t>()</a:t>
            </a:r>
          </a:p>
          <a:p>
            <a:pPr lvl="1">
              <a:lnSpc>
                <a:spcPct val="120000"/>
              </a:lnSpc>
              <a:spcBef>
                <a:spcPts val="0"/>
              </a:spcBef>
            </a:pPr>
            <a:r>
              <a:rPr lang="en-US" sz="1600" dirty="0">
                <a:solidFill>
                  <a:srgbClr val="E6E6E6"/>
                </a:solidFill>
              </a:rPr>
              <a:t>Monadic Operations for std::optional</a:t>
            </a:r>
          </a:p>
          <a:p>
            <a:pPr lvl="1">
              <a:lnSpc>
                <a:spcPct val="120000"/>
              </a:lnSpc>
              <a:spcBef>
                <a:spcPts val="0"/>
              </a:spcBef>
            </a:pPr>
            <a:r>
              <a:rPr lang="en-US" sz="1600" dirty="0" err="1">
                <a:solidFill>
                  <a:srgbClr val="FF8200"/>
                </a:solidFill>
              </a:rPr>
              <a:t>Stacktrace</a:t>
            </a:r>
            <a:r>
              <a:rPr lang="en-US" sz="1600" dirty="0">
                <a:solidFill>
                  <a:srgbClr val="FF8200"/>
                </a:solidFill>
              </a:rPr>
              <a:t> Library</a:t>
            </a:r>
          </a:p>
          <a:p>
            <a:pPr lvl="1">
              <a:lnSpc>
                <a:spcPct val="120000"/>
              </a:lnSpc>
              <a:spcBef>
                <a:spcPts val="0"/>
              </a:spcBef>
            </a:pPr>
            <a:r>
              <a:rPr lang="en-US" sz="1600" dirty="0"/>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18936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Stacktrace</a:t>
            </a:r>
            <a:r>
              <a:rPr lang="en-US" dirty="0">
                <a:latin typeface="Segoe UI" panose="020B0502040204020203" pitchFamily="34" charset="0"/>
                <a:cs typeface="Segoe UI" panose="020B0502040204020203" pitchFamily="34" charset="0"/>
              </a:rPr>
              <a:t> Library</a:t>
            </a:r>
          </a:p>
        </p:txBody>
      </p:sp>
      <p:sp>
        <p:nvSpPr>
          <p:cNvPr id="3" name="Content Placeholder 2"/>
          <p:cNvSpPr>
            <a:spLocks noGrp="1"/>
          </p:cNvSpPr>
          <p:nvPr>
            <p:ph sz="quarter" idx="13"/>
          </p:nvPr>
        </p:nvSpPr>
        <p:spPr>
          <a:xfrm>
            <a:off x="76200" y="971550"/>
            <a:ext cx="8991600" cy="4114800"/>
          </a:xfrm>
        </p:spPr>
        <p:txBody>
          <a:bodyPr>
            <a:normAutofit fontScale="92500" lnSpcReduction="20000"/>
          </a:bodyPr>
          <a:lstStyle/>
          <a:p>
            <a:r>
              <a:rPr lang="en-US" dirty="0"/>
              <a:t>Defined in </a:t>
            </a:r>
            <a:r>
              <a:rPr lang="en-US" dirty="0">
                <a:latin typeface="Consolas" panose="020B0609020204030204" pitchFamily="49" charset="0"/>
              </a:rPr>
              <a:t>&lt;</a:t>
            </a:r>
            <a:r>
              <a:rPr lang="en-US" dirty="0" err="1">
                <a:latin typeface="Consolas" panose="020B0609020204030204" pitchFamily="49" charset="0"/>
              </a:rPr>
              <a:t>stacktrace</a:t>
            </a:r>
            <a:r>
              <a:rPr lang="en-US" dirty="0">
                <a:latin typeface="Consolas" panose="020B0609020204030204" pitchFamily="49" charset="0"/>
              </a:rPr>
              <a:t>&gt;</a:t>
            </a:r>
          </a:p>
          <a:p>
            <a:r>
              <a:rPr lang="en-US" dirty="0"/>
              <a:t>Allows you to get and work with </a:t>
            </a:r>
            <a:r>
              <a:rPr lang="en-US" dirty="0" err="1"/>
              <a:t>stacktraces</a:t>
            </a:r>
            <a:endParaRPr lang="en-US" dirty="0"/>
          </a:p>
          <a:p>
            <a:r>
              <a:rPr lang="en-US" dirty="0"/>
              <a:t>E.g.:</a:t>
            </a:r>
          </a:p>
          <a:p>
            <a:pPr marL="320040" lvl="1" indent="0">
              <a:buNone/>
            </a:pPr>
            <a:r>
              <a:rPr lang="en-US" sz="1600" dirty="0">
                <a:solidFill>
                  <a:srgbClr val="0000FF"/>
                </a:solidFill>
                <a:latin typeface="Cascadia Mono" panose="020B0609020000020004" pitchFamily="49" charset="0"/>
              </a:rPr>
              <a:t>auto</a:t>
            </a:r>
            <a:r>
              <a:rPr lang="en-US" sz="1600" dirty="0">
                <a:solidFill>
                  <a:srgbClr val="000000"/>
                </a:solidFill>
                <a:latin typeface="Cascadia Mono" panose="020B0609020000020004" pitchFamily="49" charset="0"/>
              </a:rPr>
              <a:t> trace { std::</a:t>
            </a:r>
            <a:r>
              <a:rPr lang="en-US" sz="1600" dirty="0" err="1">
                <a:solidFill>
                  <a:srgbClr val="2B91AF"/>
                </a:solidFill>
                <a:latin typeface="Cascadia Mono" panose="020B0609020000020004" pitchFamily="49" charset="0"/>
              </a:rPr>
              <a:t>stacktrace</a:t>
            </a:r>
            <a:r>
              <a:rPr lang="en-US" sz="1600" dirty="0">
                <a:solidFill>
                  <a:srgbClr val="000000"/>
                </a:solidFill>
                <a:latin typeface="Cascadia Mono" panose="020B0609020000020004" pitchFamily="49" charset="0"/>
              </a:rPr>
              <a:t>::current() };</a:t>
            </a:r>
          </a:p>
          <a:p>
            <a:pPr marL="320040" lvl="1" indent="0">
              <a:buNone/>
            </a:pPr>
            <a:r>
              <a:rPr lang="en-US" sz="1600" dirty="0">
                <a:solidFill>
                  <a:srgbClr val="000000"/>
                </a:solidFill>
                <a:latin typeface="Cascadia Mono" panose="020B0609020000020004" pitchFamily="49" charset="0"/>
              </a:rPr>
              <a:t>std::</a:t>
            </a:r>
            <a:r>
              <a:rPr lang="en-US" sz="1600" dirty="0" err="1">
                <a:solidFill>
                  <a:srgbClr val="000000"/>
                </a:solidFill>
                <a:latin typeface="Cascadia Mono" panose="020B0609020000020004" pitchFamily="49" charset="0"/>
              </a:rPr>
              <a:t>println</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a:t>
            </a:r>
            <a:r>
              <a:rPr lang="en-US" sz="1600" dirty="0">
                <a:solidFill>
                  <a:srgbClr val="000000"/>
                </a:solidFill>
                <a:latin typeface="Cascadia Mono" panose="020B0609020000020004" pitchFamily="49" charset="0"/>
              </a:rPr>
              <a:t>, trace);</a:t>
            </a:r>
          </a:p>
          <a:p>
            <a:pPr marL="320040" lvl="1" indent="-320040">
              <a:spcBef>
                <a:spcPts val="700"/>
              </a:spcBef>
              <a:buClr>
                <a:schemeClr val="accent2"/>
              </a:buClr>
              <a:buSzPct val="60000"/>
              <a:buFont typeface="Wingdings"/>
              <a:buChar char=""/>
            </a:pPr>
            <a:r>
              <a:rPr lang="en-US" sz="2400" dirty="0"/>
              <a:t>Output from VC++:</a:t>
            </a:r>
          </a:p>
          <a:p>
            <a:pPr marL="320040" lvl="1" indent="0">
              <a:buNone/>
            </a:pPr>
            <a:r>
              <a:rPr lang="en-US" sz="1200" dirty="0">
                <a:latin typeface="Consolas" panose="020B0609020204030204" pitchFamily="49" charset="0"/>
              </a:rPr>
              <a:t>0&gt; D:\test\ConsoleApplication2.cpp(14): ConsoleApplication2!main+0x63</a:t>
            </a:r>
          </a:p>
          <a:p>
            <a:pPr marL="320040" lvl="1" indent="0">
              <a:buNone/>
            </a:pPr>
            <a:r>
              <a:rPr lang="en-US" sz="1200" dirty="0">
                <a:latin typeface="Consolas" panose="020B0609020204030204" pitchFamily="49" charset="0"/>
              </a:rPr>
              <a:t>1&gt; D:\a\_work\1\s\src\vctools\crt\vcstartup\src\startup\exe_common.inl(79): ConsoleApplication2!invoke_main+0x39</a:t>
            </a:r>
          </a:p>
          <a:p>
            <a:pPr marL="320040" lvl="1" indent="0">
              <a:buNone/>
            </a:pPr>
            <a:r>
              <a:rPr lang="en-US" sz="1200" dirty="0">
                <a:latin typeface="Consolas" panose="020B0609020204030204" pitchFamily="49" charset="0"/>
              </a:rPr>
              <a:t>2&gt; D:\a\_work\1\s\src\vctools\crt\vcstartup\src\startup\exe_common.inl(288): ConsoleApplication2!__scrt_common_main_seh+0x12E</a:t>
            </a:r>
          </a:p>
          <a:p>
            <a:pPr marL="320040" lvl="1" indent="0">
              <a:buNone/>
            </a:pPr>
            <a:r>
              <a:rPr lang="en-US" sz="1200" dirty="0">
                <a:latin typeface="Consolas" panose="020B0609020204030204" pitchFamily="49" charset="0"/>
              </a:rPr>
              <a:t>3&gt; D:\a\_work\1\s\src\vctools\crt\vcstartup\src\startup\exe_common.inl(331): ConsoleApplication2!__scrt_common_main+0xE</a:t>
            </a:r>
          </a:p>
          <a:p>
            <a:pPr marL="320040" lvl="1" indent="0">
              <a:buNone/>
            </a:pPr>
            <a:r>
              <a:rPr lang="en-US" sz="1200" dirty="0">
                <a:latin typeface="Consolas" panose="020B0609020204030204" pitchFamily="49" charset="0"/>
              </a:rPr>
              <a:t>4&gt; D:\a\_work\1\s\src\vctools\crt\vcstartup\src\startup\exe_main.cpp(17): ConsoleApplication2!mainCRTStartup+0xE</a:t>
            </a:r>
          </a:p>
          <a:p>
            <a:pPr marL="320040" lvl="1" indent="0">
              <a:buNone/>
            </a:pPr>
            <a:r>
              <a:rPr lang="en-US" sz="1200" dirty="0">
                <a:latin typeface="Consolas" panose="020B0609020204030204" pitchFamily="49" charset="0"/>
              </a:rPr>
              <a:t>5&gt; KERNEL32!BaseThreadInitThunk+0x14</a:t>
            </a:r>
          </a:p>
          <a:p>
            <a:pPr marL="320040" lvl="1" indent="0">
              <a:buNone/>
            </a:pPr>
            <a:r>
              <a:rPr lang="en-US" sz="1200" dirty="0">
                <a:latin typeface="Consolas" panose="020B0609020204030204" pitchFamily="49" charset="0"/>
              </a:rPr>
              <a:t>6&gt; ntdll!RtlUserThreadStart+0x21</a:t>
            </a:r>
          </a:p>
        </p:txBody>
      </p:sp>
    </p:spTree>
    <p:extLst>
      <p:ext uri="{BB962C8B-B14F-4D97-AF65-F5344CB8AC3E}">
        <p14:creationId xmlns:p14="http://schemas.microsoft.com/office/powerpoint/2010/main" val="243270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animEffect transition="in" filter="fade">
                                      <p:cBhvr>
                                        <p:cTn id="21" dur="500"/>
                                        <p:tgtEl>
                                          <p:spTgt spid="3">
                                            <p:txEl>
                                              <p:pRg st="12" end="1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Stacktrace</a:t>
            </a:r>
            <a:r>
              <a:rPr lang="en-US" dirty="0">
                <a:latin typeface="Segoe UI" panose="020B0502040204020203" pitchFamily="34" charset="0"/>
                <a:cs typeface="Segoe UI" panose="020B0502040204020203" pitchFamily="34" charset="0"/>
              </a:rPr>
              <a:t> Library</a:t>
            </a:r>
          </a:p>
        </p:txBody>
      </p:sp>
      <p:sp>
        <p:nvSpPr>
          <p:cNvPr id="3" name="Content Placeholder 2"/>
          <p:cNvSpPr>
            <a:spLocks noGrp="1"/>
          </p:cNvSpPr>
          <p:nvPr>
            <p:ph sz="quarter" idx="13"/>
          </p:nvPr>
        </p:nvSpPr>
        <p:spPr>
          <a:xfrm>
            <a:off x="76200" y="971550"/>
            <a:ext cx="8991600" cy="4114800"/>
          </a:xfrm>
        </p:spPr>
        <p:txBody>
          <a:bodyPr>
            <a:normAutofit fontScale="62500" lnSpcReduction="20000"/>
          </a:bodyPr>
          <a:lstStyle/>
          <a:p>
            <a:r>
              <a:rPr lang="en-US" b="1" dirty="0"/>
              <a:t>Use-case</a:t>
            </a:r>
            <a:r>
              <a:rPr lang="en-US" dirty="0"/>
              <a:t>: automatically include </a:t>
            </a:r>
            <a:r>
              <a:rPr lang="en-US" dirty="0" err="1"/>
              <a:t>stacktrace</a:t>
            </a:r>
            <a:r>
              <a:rPr lang="en-US" dirty="0"/>
              <a:t> in an exception:</a:t>
            </a:r>
          </a:p>
          <a:p>
            <a:pPr marL="320040" lvl="1" indent="0">
              <a:lnSpc>
                <a:spcPct val="120000"/>
              </a:lnSpc>
              <a:spcBef>
                <a:spcPts val="0"/>
              </a:spcBef>
              <a:buNone/>
            </a:pPr>
            <a:r>
              <a:rPr lang="en-US" sz="1700" dirty="0">
                <a:solidFill>
                  <a:srgbClr val="0000FF"/>
                </a:solidFill>
                <a:latin typeface="Cascadia Mono" panose="020B0609020000020004" pitchFamily="49" charset="0"/>
              </a:rPr>
              <a:t>class</a:t>
            </a:r>
            <a:r>
              <a:rPr lang="en-US" sz="1700" dirty="0">
                <a:solidFill>
                  <a:srgbClr val="000000"/>
                </a:solidFill>
                <a:latin typeface="Cascadia Mono" panose="020B0609020000020004" pitchFamily="49" charset="0"/>
              </a:rPr>
              <a:t> </a:t>
            </a:r>
            <a:r>
              <a:rPr lang="en-US" sz="1700" dirty="0" err="1">
                <a:solidFill>
                  <a:srgbClr val="2B91AF"/>
                </a:solidFill>
                <a:latin typeface="Cascadia Mono" panose="020B0609020000020004" pitchFamily="49" charset="0"/>
              </a:rPr>
              <a:t>MyException</a:t>
            </a:r>
            <a:r>
              <a:rPr lang="en-US" sz="1700" dirty="0">
                <a:solidFill>
                  <a:srgbClr val="000000"/>
                </a:solidFill>
                <a:latin typeface="Cascadia Mono" panose="020B0609020000020004" pitchFamily="49" charset="0"/>
              </a:rPr>
              <a:t> :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std::</a:t>
            </a:r>
            <a:r>
              <a:rPr lang="en-US" sz="1700" dirty="0">
                <a:solidFill>
                  <a:srgbClr val="2B91AF"/>
                </a:solidFill>
                <a:latin typeface="Cascadia Mono" panose="020B0609020000020004" pitchFamily="49" charset="0"/>
              </a:rPr>
              <a:t>exception </a:t>
            </a:r>
            <a:r>
              <a:rPr lang="en-BE" sz="1700" dirty="0">
                <a:solidFill>
                  <a:srgbClr val="000000"/>
                </a:solidFill>
                <a:latin typeface="Cascadia Mono" panose="020B0609020000020004" pitchFamily="49" charset="0"/>
              </a:rPr>
              <a:t>{</a:t>
            </a:r>
          </a:p>
          <a:p>
            <a:pPr marL="320040" lvl="1" indent="0">
              <a:lnSpc>
                <a:spcPct val="120000"/>
              </a:lnSpc>
              <a:spcBef>
                <a:spcPts val="0"/>
              </a:spcBef>
              <a:buNone/>
            </a:pP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a:t>
            </a:r>
          </a:p>
          <a:p>
            <a:pPr marL="320040" lvl="1" indent="0">
              <a:lnSpc>
                <a:spcPct val="120000"/>
              </a:lnSpc>
              <a:spcBef>
                <a:spcPts val="0"/>
              </a:spcBef>
              <a:buNone/>
            </a:pP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MyException</a:t>
            </a:r>
            <a:r>
              <a:rPr lang="en-US" sz="1700" dirty="0">
                <a:solidFill>
                  <a:srgbClr val="000000"/>
                </a:solidFill>
                <a:latin typeface="Cascadia Mono" panose="020B0609020000020004" pitchFamily="49" charset="0"/>
              </a:rPr>
              <a:t>(std::</a:t>
            </a:r>
            <a:r>
              <a:rPr lang="en-US" sz="1700" dirty="0">
                <a:solidFill>
                  <a:srgbClr val="2B91AF"/>
                </a:solidFill>
                <a:latin typeface="Cascadia Mono" panose="020B0609020000020004" pitchFamily="49" charset="0"/>
              </a:rPr>
              <a:t>string</a:t>
            </a:r>
            <a:r>
              <a:rPr lang="en-US" sz="1700" dirty="0">
                <a:solidFill>
                  <a:srgbClr val="000000"/>
                </a:solidFill>
                <a:latin typeface="Cascadia Mono" panose="020B0609020000020004" pitchFamily="49" charset="0"/>
              </a:rPr>
              <a:t> </a:t>
            </a:r>
            <a:r>
              <a:rPr lang="en-US" sz="1700" dirty="0">
                <a:solidFill>
                  <a:srgbClr val="808080"/>
                </a:solidFill>
                <a:latin typeface="Cascadia Mono" panose="020B0609020000020004" pitchFamily="49" charset="0"/>
              </a:rPr>
              <a:t>message</a:t>
            </a:r>
            <a:r>
              <a:rPr lang="en-US" sz="1700" dirty="0">
                <a:solidFill>
                  <a:srgbClr val="000000"/>
                </a:solidFill>
                <a:latin typeface="Cascadia Mono" panose="020B0609020000020004" pitchFamily="49" charset="0"/>
              </a:rPr>
              <a:t>, std::</a:t>
            </a:r>
            <a:r>
              <a:rPr lang="en-US" sz="1700" dirty="0" err="1">
                <a:solidFill>
                  <a:srgbClr val="2B91AF"/>
                </a:solidFill>
                <a:latin typeface="Cascadia Mono" panose="020B0609020000020004" pitchFamily="49" charset="0"/>
              </a:rPr>
              <a:t>stacktrace</a:t>
            </a:r>
            <a:r>
              <a:rPr lang="en-US" sz="1700" dirty="0">
                <a:solidFill>
                  <a:srgbClr val="000000"/>
                </a:solidFill>
                <a:latin typeface="Cascadia Mono" panose="020B0609020000020004" pitchFamily="49" charset="0"/>
              </a:rPr>
              <a:t> </a:t>
            </a:r>
            <a:r>
              <a:rPr lang="en-US" sz="1700" dirty="0" err="1">
                <a:solidFill>
                  <a:srgbClr val="808080"/>
                </a:solidFill>
                <a:latin typeface="Cascadia Mono" panose="020B0609020000020004" pitchFamily="49" charset="0"/>
              </a:rPr>
              <a:t>st</a:t>
            </a:r>
            <a:r>
              <a:rPr lang="en-US" sz="1700" dirty="0">
                <a:solidFill>
                  <a:srgbClr val="000000"/>
                </a:solidFill>
                <a:latin typeface="Cascadia Mono" panose="020B0609020000020004" pitchFamily="49" charset="0"/>
              </a:rPr>
              <a:t> = std::</a:t>
            </a:r>
            <a:r>
              <a:rPr lang="en-US" sz="1700" dirty="0" err="1">
                <a:solidFill>
                  <a:srgbClr val="2B91AF"/>
                </a:solidFill>
                <a:latin typeface="Cascadia Mono" panose="020B0609020000020004" pitchFamily="49" charset="0"/>
              </a:rPr>
              <a:t>stacktrace</a:t>
            </a:r>
            <a:r>
              <a:rPr lang="en-US" sz="1700" dirty="0">
                <a:solidFill>
                  <a:srgbClr val="000000"/>
                </a:solidFill>
                <a:latin typeface="Cascadia Mono" panose="020B0609020000020004" pitchFamily="49" charset="0"/>
              </a:rPr>
              <a:t>::current())</a:t>
            </a:r>
          </a:p>
          <a:p>
            <a:pPr marL="320040" lvl="1" indent="0">
              <a:lnSpc>
                <a:spcPct val="120000"/>
              </a:lnSpc>
              <a:spcBef>
                <a:spcPts val="0"/>
              </a:spcBef>
              <a:buNone/>
            </a:pPr>
            <a:r>
              <a:rPr lang="en-US" sz="1700" dirty="0">
                <a:solidFill>
                  <a:srgbClr val="000000"/>
                </a:solidFill>
                <a:latin typeface="Cascadia Mono" panose="020B0609020000020004" pitchFamily="49" charset="0"/>
              </a:rPr>
              <a:t>      : </a:t>
            </a:r>
            <a:r>
              <a:rPr lang="en-US" sz="1700" dirty="0" err="1">
                <a:solidFill>
                  <a:srgbClr val="000000"/>
                </a:solidFill>
                <a:latin typeface="Cascadia Mono" panose="020B0609020000020004" pitchFamily="49" charset="0"/>
              </a:rPr>
              <a:t>m_message</a:t>
            </a:r>
            <a:r>
              <a:rPr lang="en-US" sz="1700" dirty="0">
                <a:solidFill>
                  <a:srgbClr val="000000"/>
                </a:solidFill>
                <a:latin typeface="Cascadia Mono" panose="020B0609020000020004" pitchFamily="49" charset="0"/>
              </a:rPr>
              <a:t> { std::move(</a:t>
            </a:r>
            <a:r>
              <a:rPr lang="en-US" sz="1700" dirty="0">
                <a:solidFill>
                  <a:srgbClr val="808080"/>
                </a:solidFill>
                <a:latin typeface="Cascadia Mono" panose="020B0609020000020004" pitchFamily="49" charset="0"/>
              </a:rPr>
              <a:t>message</a:t>
            </a:r>
            <a:r>
              <a:rPr lang="en-US" sz="1700" dirty="0">
                <a:solidFill>
                  <a:srgbClr val="000000"/>
                </a:solidFill>
                <a:latin typeface="Cascadia Mono" panose="020B0609020000020004" pitchFamily="49" charset="0"/>
              </a:rPr>
              <a:t>) }, </a:t>
            </a:r>
            <a:r>
              <a:rPr lang="en-US" sz="1700" dirty="0" err="1">
                <a:solidFill>
                  <a:srgbClr val="000000"/>
                </a:solidFill>
                <a:latin typeface="Cascadia Mono" panose="020B0609020000020004" pitchFamily="49" charset="0"/>
              </a:rPr>
              <a:t>m_stacktrace</a:t>
            </a:r>
            <a:r>
              <a:rPr lang="en-US" sz="1700" dirty="0">
                <a:solidFill>
                  <a:srgbClr val="000000"/>
                </a:solidFill>
                <a:latin typeface="Cascadia Mono" panose="020B0609020000020004" pitchFamily="49" charset="0"/>
              </a:rPr>
              <a:t> { std::move(</a:t>
            </a:r>
            <a:r>
              <a:rPr lang="en-US" sz="1700" dirty="0" err="1">
                <a:solidFill>
                  <a:srgbClr val="808080"/>
                </a:solidFill>
                <a:latin typeface="Cascadia Mono" panose="020B0609020000020004" pitchFamily="49" charset="0"/>
              </a:rPr>
              <a:t>st</a:t>
            </a:r>
            <a:r>
              <a:rPr lang="en-US" sz="1700" dirty="0">
                <a:solidFill>
                  <a:srgbClr val="000000"/>
                </a:solidFill>
                <a:latin typeface="Cascadia Mono" panose="020B0609020000020004" pitchFamily="49" charset="0"/>
              </a:rPr>
              <a:t>) } {}</a:t>
            </a:r>
          </a:p>
          <a:p>
            <a:pPr marL="320040" lvl="1" indent="0">
              <a:lnSpc>
                <a:spcPct val="120000"/>
              </a:lnSpc>
              <a:spcBef>
                <a:spcPts val="0"/>
              </a:spcBef>
              <a:buNone/>
            </a:pPr>
            <a:r>
              <a:rPr lang="en-US" sz="1700" dirty="0">
                <a:solidFill>
                  <a:srgbClr val="0000FF"/>
                </a:solidFill>
                <a:latin typeface="Cascadia Mono" panose="020B0609020000020004" pitchFamily="49" charset="0"/>
              </a:rPr>
              <a:t>   const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char</a:t>
            </a:r>
            <a:r>
              <a:rPr lang="en-US" sz="1700" dirty="0">
                <a:solidFill>
                  <a:srgbClr val="000000"/>
                </a:solidFill>
                <a:latin typeface="Cascadia Mono" panose="020B0609020000020004" pitchFamily="49" charset="0"/>
              </a:rPr>
              <a:t>* what() </a:t>
            </a:r>
            <a:r>
              <a:rPr lang="en-US" sz="1700" dirty="0">
                <a:solidFill>
                  <a:srgbClr val="0000FF"/>
                </a:solidFill>
                <a:latin typeface="Cascadia Mono" panose="020B0609020000020004" pitchFamily="49" charset="0"/>
              </a:rPr>
              <a:t>const</a:t>
            </a:r>
            <a:r>
              <a:rPr lang="en-US" sz="1700" dirty="0">
                <a:solidFill>
                  <a:srgbClr val="000000"/>
                </a:solidFill>
                <a:latin typeface="Cascadia Mono" panose="020B0609020000020004" pitchFamily="49" charset="0"/>
              </a:rPr>
              <a:t> </a:t>
            </a:r>
            <a:r>
              <a:rPr lang="en-US" sz="1700" dirty="0" err="1">
                <a:solidFill>
                  <a:srgbClr val="0000FF"/>
                </a:solidFill>
                <a:latin typeface="Cascadia Mono" panose="020B0609020000020004" pitchFamily="49" charset="0"/>
              </a:rPr>
              <a:t>noexcept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override</a:t>
            </a:r>
            <a:r>
              <a:rPr lang="en-US" sz="1700" dirty="0">
                <a:solidFill>
                  <a:srgbClr val="000000"/>
                </a:solidFill>
                <a:latin typeface="Cascadia Mono" panose="020B0609020000020004" pitchFamily="49" charset="0"/>
              </a:rPr>
              <a:t> { </a:t>
            </a:r>
            <a:r>
              <a:rPr lang="en-US" sz="1700" dirty="0">
                <a:solidFill>
                  <a:srgbClr val="0000FF"/>
                </a:solidFill>
                <a:latin typeface="Cascadia Mono" panose="020B0609020000020004" pitchFamily="49" charset="0"/>
              </a:rPr>
              <a:t>return</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m_message.c_str</a:t>
            </a:r>
            <a:r>
              <a:rPr lang="en-US" sz="1700" dirty="0">
                <a:solidFill>
                  <a:srgbClr val="000000"/>
                </a:solidFill>
                <a:latin typeface="Cascadia Mono" panose="020B0609020000020004" pitchFamily="49" charset="0"/>
              </a:rPr>
              <a:t>(); }</a:t>
            </a:r>
          </a:p>
          <a:p>
            <a:pPr marL="320040" lvl="1" indent="0">
              <a:lnSpc>
                <a:spcPct val="120000"/>
              </a:lnSpc>
              <a:spcBef>
                <a:spcPts val="0"/>
              </a:spcBef>
              <a:buNone/>
            </a:pPr>
            <a:r>
              <a:rPr lang="en-US" sz="1700" dirty="0">
                <a:solidFill>
                  <a:srgbClr val="0000FF"/>
                </a:solidFill>
                <a:latin typeface="Cascadia Mono" panose="020B0609020000020004" pitchFamily="49" charset="0"/>
              </a:rPr>
              <a:t>   const</a:t>
            </a:r>
            <a:r>
              <a:rPr lang="en-US" sz="1700" dirty="0">
                <a:solidFill>
                  <a:srgbClr val="000000"/>
                </a:solidFill>
                <a:latin typeface="Cascadia Mono" panose="020B0609020000020004" pitchFamily="49" charset="0"/>
              </a:rPr>
              <a:t> std::</a:t>
            </a:r>
            <a:r>
              <a:rPr lang="en-US" sz="1700" dirty="0" err="1">
                <a:solidFill>
                  <a:srgbClr val="2B91AF"/>
                </a:solidFill>
                <a:latin typeface="Cascadia Mono" panose="020B0609020000020004" pitchFamily="49" charset="0"/>
              </a:rPr>
              <a:t>stacktrace</a:t>
            </a:r>
            <a:r>
              <a:rPr lang="en-US" sz="1700" dirty="0">
                <a:solidFill>
                  <a:srgbClr val="000000"/>
                </a:solidFill>
                <a:latin typeface="Cascadia Mono" panose="020B0609020000020004" pitchFamily="49" charset="0"/>
              </a:rPr>
              <a:t>&amp; trace() </a:t>
            </a:r>
            <a:r>
              <a:rPr lang="en-US" sz="1700" dirty="0">
                <a:solidFill>
                  <a:srgbClr val="0000FF"/>
                </a:solidFill>
                <a:latin typeface="Cascadia Mono" panose="020B0609020000020004" pitchFamily="49" charset="0"/>
              </a:rPr>
              <a:t>const</a:t>
            </a:r>
            <a:r>
              <a:rPr lang="en-US" sz="1700" dirty="0">
                <a:solidFill>
                  <a:srgbClr val="000000"/>
                </a:solidFill>
                <a:latin typeface="Cascadia Mono" panose="020B0609020000020004" pitchFamily="49" charset="0"/>
              </a:rPr>
              <a:t> </a:t>
            </a:r>
            <a:r>
              <a:rPr lang="en-US" sz="1700" dirty="0" err="1">
                <a:solidFill>
                  <a:srgbClr val="0000FF"/>
                </a:solidFill>
                <a:latin typeface="Cascadia Mono" panose="020B0609020000020004" pitchFamily="49" charset="0"/>
              </a:rPr>
              <a:t>noexcept</a:t>
            </a:r>
            <a:r>
              <a:rPr lang="en-US" sz="1700" dirty="0">
                <a:solidFill>
                  <a:srgbClr val="000000"/>
                </a:solidFill>
                <a:latin typeface="Cascadia Mono" panose="020B0609020000020004" pitchFamily="49" charset="0"/>
              </a:rPr>
              <a:t> { </a:t>
            </a:r>
            <a:r>
              <a:rPr lang="en-US" sz="1700" dirty="0">
                <a:solidFill>
                  <a:srgbClr val="0000FF"/>
                </a:solidFill>
                <a:latin typeface="Cascadia Mono" panose="020B0609020000020004" pitchFamily="49" charset="0"/>
              </a:rPr>
              <a:t>return</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m_stacktrace</a:t>
            </a:r>
            <a:r>
              <a:rPr lang="en-US" sz="1700" dirty="0">
                <a:solidFill>
                  <a:srgbClr val="000000"/>
                </a:solidFill>
                <a:latin typeface="Cascadia Mono" panose="020B0609020000020004" pitchFamily="49" charset="0"/>
              </a:rPr>
              <a:t>; }</a:t>
            </a:r>
          </a:p>
          <a:p>
            <a:pPr marL="320040" lvl="1" indent="0">
              <a:lnSpc>
                <a:spcPct val="120000"/>
              </a:lnSpc>
              <a:spcBef>
                <a:spcPts val="0"/>
              </a:spcBef>
              <a:buNone/>
            </a:pPr>
            <a:r>
              <a:rPr lang="en-US" sz="1700" dirty="0">
                <a:solidFill>
                  <a:srgbClr val="0000FF"/>
                </a:solidFill>
                <a:latin typeface="Cascadia Mono" panose="020B0609020000020004" pitchFamily="49" charset="0"/>
              </a:rPr>
              <a:t>private</a:t>
            </a:r>
            <a:r>
              <a:rPr lang="en-US" sz="1700" dirty="0">
                <a:solidFill>
                  <a:srgbClr val="000000"/>
                </a:solidFill>
                <a:latin typeface="Cascadia Mono" panose="020B0609020000020004" pitchFamily="49" charset="0"/>
              </a:rPr>
              <a:t>:</a:t>
            </a:r>
          </a:p>
          <a:p>
            <a:pPr marL="320040" lvl="1" indent="0">
              <a:lnSpc>
                <a:spcPct val="120000"/>
              </a:lnSpc>
              <a:spcBef>
                <a:spcPts val="0"/>
              </a:spcBef>
              <a:buNone/>
            </a:pPr>
            <a:r>
              <a:rPr lang="en-US" sz="1700" dirty="0">
                <a:solidFill>
                  <a:srgbClr val="000000"/>
                </a:solidFill>
                <a:latin typeface="Cascadia Mono" panose="020B0609020000020004" pitchFamily="49" charset="0"/>
              </a:rPr>
              <a:t>   std::</a:t>
            </a:r>
            <a:r>
              <a:rPr lang="en-US" sz="1700" dirty="0">
                <a:solidFill>
                  <a:srgbClr val="2B91AF"/>
                </a:solidFill>
                <a:latin typeface="Cascadia Mono" panose="020B0609020000020004" pitchFamily="49" charset="0"/>
              </a:rPr>
              <a:t>string</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m_message</a:t>
            </a:r>
            <a:r>
              <a:rPr lang="en-US" sz="1700" dirty="0">
                <a:solidFill>
                  <a:srgbClr val="000000"/>
                </a:solidFill>
                <a:latin typeface="Cascadia Mono" panose="020B0609020000020004" pitchFamily="49" charset="0"/>
              </a:rPr>
              <a:t>;</a:t>
            </a:r>
          </a:p>
          <a:p>
            <a:pPr marL="320040" lvl="1" indent="0">
              <a:lnSpc>
                <a:spcPct val="120000"/>
              </a:lnSpc>
              <a:spcBef>
                <a:spcPts val="0"/>
              </a:spcBef>
              <a:buNone/>
            </a:pPr>
            <a:r>
              <a:rPr lang="en-US" sz="1700" dirty="0">
                <a:solidFill>
                  <a:srgbClr val="000000"/>
                </a:solidFill>
                <a:latin typeface="Cascadia Mono" panose="020B0609020000020004" pitchFamily="49" charset="0"/>
              </a:rPr>
              <a:t>   std::</a:t>
            </a:r>
            <a:r>
              <a:rPr lang="en-US" sz="1700" dirty="0" err="1">
                <a:solidFill>
                  <a:srgbClr val="2B91AF"/>
                </a:solidFill>
                <a:latin typeface="Cascadia Mono" panose="020B0609020000020004" pitchFamily="49" charset="0"/>
              </a:rPr>
              <a:t>stacktrace</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m_stacktrace</a:t>
            </a:r>
            <a:r>
              <a:rPr lang="en-US" sz="1700" dirty="0">
                <a:solidFill>
                  <a:srgbClr val="000000"/>
                </a:solidFill>
                <a:latin typeface="Cascadia Mono" panose="020B0609020000020004" pitchFamily="49" charset="0"/>
              </a:rPr>
              <a:t>;</a:t>
            </a:r>
          </a:p>
          <a:p>
            <a:pPr marL="320040" lvl="1" indent="0">
              <a:lnSpc>
                <a:spcPct val="120000"/>
              </a:lnSpc>
              <a:spcBef>
                <a:spcPts val="0"/>
              </a:spcBef>
              <a:buNone/>
            </a:pPr>
            <a:r>
              <a:rPr lang="en-BE" sz="1700" dirty="0">
                <a:solidFill>
                  <a:srgbClr val="000000"/>
                </a:solidFill>
                <a:latin typeface="Cascadia Mono" panose="020B0609020000020004" pitchFamily="49" charset="0"/>
              </a:rPr>
              <a:t>};</a:t>
            </a:r>
            <a:endParaRPr lang="en-US" sz="1700" dirty="0">
              <a:solidFill>
                <a:srgbClr val="000000"/>
              </a:solidFill>
              <a:latin typeface="Cascadia Mono" panose="020B0609020000020004" pitchFamily="49" charset="0"/>
            </a:endParaRPr>
          </a:p>
          <a:p>
            <a:pPr marL="320040" lvl="1" indent="0">
              <a:lnSpc>
                <a:spcPct val="120000"/>
              </a:lnSpc>
              <a:spcBef>
                <a:spcPts val="0"/>
              </a:spcBef>
              <a:buNone/>
            </a:pPr>
            <a:endParaRPr lang="en-BE" sz="1700" dirty="0">
              <a:solidFill>
                <a:srgbClr val="000000"/>
              </a:solidFill>
              <a:latin typeface="Cascadia Mono" panose="020B0609020000020004" pitchFamily="49" charset="0"/>
            </a:endParaRPr>
          </a:p>
          <a:p>
            <a:pPr marL="320040" lvl="1" indent="0">
              <a:lnSpc>
                <a:spcPct val="120000"/>
              </a:lnSpc>
              <a:spcBef>
                <a:spcPts val="0"/>
              </a:spcBef>
              <a:buNone/>
            </a:pPr>
            <a:r>
              <a:rPr lang="en-US" sz="1700" dirty="0">
                <a:solidFill>
                  <a:srgbClr val="0000FF"/>
                </a:solidFill>
                <a:latin typeface="Cascadia Mono" panose="020B0609020000020004" pitchFamily="49" charset="0"/>
              </a:rPr>
              <a:t>void</a:t>
            </a:r>
            <a:r>
              <a:rPr lang="en-US" sz="1700" dirty="0">
                <a:solidFill>
                  <a:srgbClr val="000000"/>
                </a:solidFill>
                <a:latin typeface="Cascadia Mono" panose="020B0609020000020004" pitchFamily="49" charset="0"/>
              </a:rPr>
              <a:t> bar() { </a:t>
            </a:r>
            <a:r>
              <a:rPr lang="en-US" sz="1700" dirty="0">
                <a:solidFill>
                  <a:srgbClr val="0000FF"/>
                </a:solidFill>
                <a:latin typeface="Cascadia Mono" panose="020B0609020000020004" pitchFamily="49" charset="0"/>
              </a:rPr>
              <a:t>throw</a:t>
            </a:r>
            <a:r>
              <a:rPr lang="en-US" sz="1700" dirty="0">
                <a:solidFill>
                  <a:srgbClr val="000000"/>
                </a:solidFill>
                <a:latin typeface="Cascadia Mono" panose="020B0609020000020004" pitchFamily="49" charset="0"/>
              </a:rPr>
              <a:t> </a:t>
            </a:r>
            <a:r>
              <a:rPr lang="en-US" sz="1700" dirty="0" err="1">
                <a:solidFill>
                  <a:srgbClr val="2B91AF"/>
                </a:solidFill>
                <a:latin typeface="Cascadia Mono" panose="020B0609020000020004" pitchFamily="49" charset="0"/>
              </a:rPr>
              <a:t>MyException</a:t>
            </a:r>
            <a:r>
              <a:rPr lang="en-US" sz="1700" dirty="0">
                <a:solidFill>
                  <a:srgbClr val="000000"/>
                </a:solidFill>
                <a:latin typeface="Cascadia Mono" panose="020B0609020000020004" pitchFamily="49" charset="0"/>
              </a:rPr>
              <a:t>{</a:t>
            </a:r>
            <a:r>
              <a:rPr lang="en-US" sz="1700" dirty="0">
                <a:solidFill>
                  <a:srgbClr val="A31515"/>
                </a:solidFill>
                <a:latin typeface="Cascadia Mono" panose="020B0609020000020004" pitchFamily="49" charset="0"/>
              </a:rPr>
              <a:t>"Some exception..."</a:t>
            </a:r>
            <a:r>
              <a:rPr lang="en-US" sz="1700" dirty="0">
                <a:solidFill>
                  <a:srgbClr val="000000"/>
                </a:solidFill>
                <a:latin typeface="Cascadia Mono" panose="020B0609020000020004" pitchFamily="49" charset="0"/>
              </a:rPr>
              <a:t>}; }</a:t>
            </a:r>
          </a:p>
          <a:p>
            <a:pPr marL="320040" lvl="1" indent="0">
              <a:lnSpc>
                <a:spcPct val="120000"/>
              </a:lnSpc>
              <a:spcBef>
                <a:spcPts val="0"/>
              </a:spcBef>
              <a:buNone/>
            </a:pPr>
            <a:r>
              <a:rPr lang="en-US" sz="1700" dirty="0">
                <a:solidFill>
                  <a:srgbClr val="0000FF"/>
                </a:solidFill>
                <a:latin typeface="Cascadia Mono" panose="020B0609020000020004" pitchFamily="49" charset="0"/>
              </a:rPr>
              <a:t>void</a:t>
            </a:r>
            <a:r>
              <a:rPr lang="en-US" sz="1700" dirty="0">
                <a:solidFill>
                  <a:srgbClr val="000000"/>
                </a:solidFill>
                <a:latin typeface="Cascadia Mono" panose="020B0609020000020004" pitchFamily="49" charset="0"/>
              </a:rPr>
              <a:t> foo() { bar(); }</a:t>
            </a:r>
          </a:p>
          <a:p>
            <a:pPr marL="320040" lvl="1" indent="0">
              <a:lnSpc>
                <a:spcPct val="120000"/>
              </a:lnSpc>
              <a:spcBef>
                <a:spcPts val="0"/>
              </a:spcBef>
              <a:buNone/>
            </a:pPr>
            <a:endParaRPr lang="en-US" sz="1700" dirty="0">
              <a:solidFill>
                <a:srgbClr val="0000FF"/>
              </a:solidFill>
              <a:latin typeface="Cascadia Mono" panose="020B0609020000020004" pitchFamily="49" charset="0"/>
            </a:endParaRPr>
          </a:p>
          <a:p>
            <a:pPr marL="320040" lvl="1" indent="0">
              <a:lnSpc>
                <a:spcPct val="120000"/>
              </a:lnSpc>
              <a:spcBef>
                <a:spcPts val="0"/>
              </a:spcBef>
              <a:buNone/>
            </a:pPr>
            <a:r>
              <a:rPr lang="en-US" sz="1700" dirty="0">
                <a:solidFill>
                  <a:srgbClr val="0000FF"/>
                </a:solidFill>
                <a:latin typeface="Cascadia Mono" panose="020B0609020000020004" pitchFamily="49" charset="0"/>
              </a:rPr>
              <a:t>int</a:t>
            </a:r>
            <a:r>
              <a:rPr lang="en-US" sz="1700" dirty="0">
                <a:solidFill>
                  <a:srgbClr val="000000"/>
                </a:solidFill>
                <a:latin typeface="Cascadia Mono" panose="020B0609020000020004" pitchFamily="49" charset="0"/>
              </a:rPr>
              <a:t> main() {</a:t>
            </a:r>
          </a:p>
          <a:p>
            <a:pPr marL="320040" lvl="1" indent="0">
              <a:lnSpc>
                <a:spcPct val="120000"/>
              </a:lnSpc>
              <a:spcBef>
                <a:spcPts val="0"/>
              </a:spcBef>
              <a:buNone/>
            </a:pPr>
            <a:r>
              <a:rPr lang="en-US" sz="1700" dirty="0">
                <a:solidFill>
                  <a:srgbClr val="0000FF"/>
                </a:solidFill>
                <a:latin typeface="Cascadia Mono" panose="020B0609020000020004" pitchFamily="49" charset="0"/>
              </a:rPr>
              <a:t>   try </a:t>
            </a:r>
            <a:r>
              <a:rPr lang="en-US" sz="1700" dirty="0">
                <a:solidFill>
                  <a:srgbClr val="000000"/>
                </a:solidFill>
                <a:latin typeface="Cascadia Mono" panose="020B0609020000020004" pitchFamily="49" charset="0"/>
              </a:rPr>
              <a:t>{ foo(); }</a:t>
            </a:r>
          </a:p>
          <a:p>
            <a:pPr marL="320040" lvl="1" indent="0">
              <a:lnSpc>
                <a:spcPct val="120000"/>
              </a:lnSpc>
              <a:spcBef>
                <a:spcPts val="0"/>
              </a:spcBef>
              <a:buNone/>
            </a:pPr>
            <a:r>
              <a:rPr lang="en-US" sz="1700" dirty="0">
                <a:solidFill>
                  <a:srgbClr val="0000FF"/>
                </a:solidFill>
                <a:latin typeface="Cascadia Mono" panose="020B0609020000020004" pitchFamily="49" charset="0"/>
              </a:rPr>
              <a:t>   catch</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const</a:t>
            </a:r>
            <a:r>
              <a:rPr lang="en-US" sz="1700" dirty="0">
                <a:solidFill>
                  <a:srgbClr val="000000"/>
                </a:solidFill>
                <a:latin typeface="Cascadia Mono" panose="020B0609020000020004" pitchFamily="49" charset="0"/>
              </a:rPr>
              <a:t> </a:t>
            </a:r>
            <a:r>
              <a:rPr lang="en-US" sz="1700" dirty="0" err="1">
                <a:solidFill>
                  <a:srgbClr val="2B91AF"/>
                </a:solidFill>
                <a:latin typeface="Cascadia Mono" panose="020B0609020000020004" pitchFamily="49" charset="0"/>
              </a:rPr>
              <a:t>MyException</a:t>
            </a:r>
            <a:r>
              <a:rPr lang="en-US" sz="1700" dirty="0">
                <a:solidFill>
                  <a:srgbClr val="000000"/>
                </a:solidFill>
                <a:latin typeface="Cascadia Mono" panose="020B0609020000020004" pitchFamily="49" charset="0"/>
              </a:rPr>
              <a:t>&amp; e) {</a:t>
            </a:r>
          </a:p>
          <a:p>
            <a:pPr marL="320040" lvl="1" indent="0">
              <a:lnSpc>
                <a:spcPct val="120000"/>
              </a:lnSpc>
              <a:spcBef>
                <a:spcPts val="0"/>
              </a:spcBef>
              <a:buNone/>
            </a:pPr>
            <a:r>
              <a:rPr lang="en-US" sz="1700" dirty="0">
                <a:solidFill>
                  <a:srgbClr val="000000"/>
                </a:solidFill>
                <a:latin typeface="Cascadia Mono" panose="020B0609020000020004" pitchFamily="49" charset="0"/>
              </a:rPr>
              <a:t>      std::</a:t>
            </a:r>
            <a:r>
              <a:rPr lang="en-US" sz="1700" dirty="0" err="1">
                <a:solidFill>
                  <a:srgbClr val="000000"/>
                </a:solidFill>
                <a:latin typeface="Cascadia Mono" panose="020B0609020000020004" pitchFamily="49" charset="0"/>
              </a:rPr>
              <a:t>println</a:t>
            </a:r>
            <a:r>
              <a:rPr lang="en-US" sz="1700" dirty="0">
                <a:solidFill>
                  <a:srgbClr val="000000"/>
                </a:solidFill>
                <a:latin typeface="Cascadia Mono" panose="020B0609020000020004" pitchFamily="49" charset="0"/>
              </a:rPr>
              <a:t>(</a:t>
            </a:r>
            <a:r>
              <a:rPr lang="en-US" sz="1700" dirty="0">
                <a:solidFill>
                  <a:srgbClr val="A31515"/>
                </a:solidFill>
                <a:latin typeface="Cascadia Mono" panose="020B0609020000020004" pitchFamily="49" charset="0"/>
              </a:rPr>
              <a:t>"Exception caught: {}"</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e.what</a:t>
            </a:r>
            <a:r>
              <a:rPr lang="en-US" sz="1700" dirty="0">
                <a:solidFill>
                  <a:srgbClr val="000000"/>
                </a:solidFill>
                <a:latin typeface="Cascadia Mono" panose="020B0609020000020004" pitchFamily="49" charset="0"/>
              </a:rPr>
              <a:t>());</a:t>
            </a:r>
          </a:p>
          <a:p>
            <a:pPr marL="320040" lvl="1" indent="0">
              <a:lnSpc>
                <a:spcPct val="120000"/>
              </a:lnSpc>
              <a:spcBef>
                <a:spcPts val="0"/>
              </a:spcBef>
              <a:buNone/>
            </a:pPr>
            <a:r>
              <a:rPr lang="en-US" sz="1700" dirty="0">
                <a:solidFill>
                  <a:srgbClr val="000000"/>
                </a:solidFill>
                <a:latin typeface="Cascadia Mono" panose="020B0609020000020004" pitchFamily="49" charset="0"/>
              </a:rPr>
              <a:t>      std::</a:t>
            </a:r>
            <a:r>
              <a:rPr lang="en-US" sz="1700" dirty="0" err="1">
                <a:solidFill>
                  <a:srgbClr val="000000"/>
                </a:solidFill>
                <a:latin typeface="Cascadia Mono" panose="020B0609020000020004" pitchFamily="49" charset="0"/>
              </a:rPr>
              <a:t>println</a:t>
            </a:r>
            <a:r>
              <a:rPr lang="en-US" sz="1700" dirty="0">
                <a:solidFill>
                  <a:srgbClr val="000000"/>
                </a:solidFill>
                <a:latin typeface="Cascadia Mono" panose="020B0609020000020004" pitchFamily="49" charset="0"/>
              </a:rPr>
              <a:t>(</a:t>
            </a:r>
            <a:r>
              <a:rPr lang="en-US" sz="1700" dirty="0">
                <a:solidFill>
                  <a:srgbClr val="A31515"/>
                </a:solidFill>
                <a:latin typeface="Cascadia Mono" panose="020B0609020000020004" pitchFamily="49" charset="0"/>
              </a:rPr>
              <a:t>"</a:t>
            </a:r>
            <a:r>
              <a:rPr lang="en-US" sz="1700" dirty="0" err="1">
                <a:solidFill>
                  <a:srgbClr val="A31515"/>
                </a:solidFill>
                <a:latin typeface="Cascadia Mono" panose="020B0609020000020004" pitchFamily="49" charset="0"/>
              </a:rPr>
              <a:t>Stacktrace</a:t>
            </a:r>
            <a:r>
              <a:rPr lang="en-US" sz="1700" dirty="0">
                <a:solidFill>
                  <a:srgbClr val="A31515"/>
                </a:solidFill>
                <a:latin typeface="Cascadia Mono" panose="020B0609020000020004" pitchFamily="49" charset="0"/>
              </a:rPr>
              <a:t>:\n{}"</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e.trace</a:t>
            </a:r>
            <a:r>
              <a:rPr lang="en-US" sz="1700" dirty="0">
                <a:solidFill>
                  <a:srgbClr val="000000"/>
                </a:solidFill>
                <a:latin typeface="Cascadia Mono" panose="020B0609020000020004" pitchFamily="49" charset="0"/>
              </a:rPr>
              <a:t>());</a:t>
            </a:r>
          </a:p>
          <a:p>
            <a:pPr marL="320040" lvl="1" indent="0">
              <a:lnSpc>
                <a:spcPct val="120000"/>
              </a:lnSpc>
              <a:spcBef>
                <a:spcPts val="0"/>
              </a:spcBef>
              <a:buNone/>
            </a:pPr>
            <a:r>
              <a:rPr lang="en-US" sz="1700" dirty="0">
                <a:solidFill>
                  <a:srgbClr val="000000"/>
                </a:solidFill>
                <a:latin typeface="Cascadia Mono" panose="020B0609020000020004" pitchFamily="49" charset="0"/>
              </a:rPr>
              <a:t>   </a:t>
            </a:r>
            <a:r>
              <a:rPr lang="en-BE" sz="1700" dirty="0">
                <a:solidFill>
                  <a:srgbClr val="000000"/>
                </a:solidFill>
                <a:latin typeface="Cascadia Mono" panose="020B0609020000020004" pitchFamily="49" charset="0"/>
              </a:rPr>
              <a:t>}</a:t>
            </a:r>
          </a:p>
          <a:p>
            <a:pPr marL="320040" lvl="1" indent="0">
              <a:lnSpc>
                <a:spcPct val="120000"/>
              </a:lnSpc>
              <a:spcBef>
                <a:spcPts val="0"/>
              </a:spcBef>
              <a:buNone/>
            </a:pPr>
            <a:r>
              <a:rPr lang="en-BE" sz="1700" dirty="0">
                <a:solidFill>
                  <a:srgbClr val="000000"/>
                </a:solidFill>
                <a:latin typeface="Cascadia Mono" panose="020B0609020000020004" pitchFamily="49" charset="0"/>
              </a:rPr>
              <a:t>}</a:t>
            </a:r>
          </a:p>
          <a:p>
            <a:endParaRPr lang="en-US" dirty="0"/>
          </a:p>
        </p:txBody>
      </p:sp>
    </p:spTree>
    <p:extLst>
      <p:ext uri="{BB962C8B-B14F-4D97-AF65-F5344CB8AC3E}">
        <p14:creationId xmlns:p14="http://schemas.microsoft.com/office/powerpoint/2010/main" val="48664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fade">
                                      <p:cBhvr>
                                        <p:cTn id="38" dur="500"/>
                                        <p:tgtEl>
                                          <p:spTgt spid="3">
                                            <p:txEl>
                                              <p:pRg st="12" end="1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5" end="15"/>
                                            </p:txEl>
                                          </p:spTgt>
                                        </p:tgtEl>
                                        <p:attrNameLst>
                                          <p:attrName>style.visibility</p:attrName>
                                        </p:attrNameLst>
                                      </p:cBhvr>
                                      <p:to>
                                        <p:strVal val="visible"/>
                                      </p:to>
                                    </p:set>
                                    <p:animEffect transition="in" filter="fade">
                                      <p:cBhvr>
                                        <p:cTn id="46" dur="500"/>
                                        <p:tgtEl>
                                          <p:spTgt spid="3">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animEffect transition="in" filter="fade">
                                      <p:cBhvr>
                                        <p:cTn id="49" dur="500"/>
                                        <p:tgtEl>
                                          <p:spTgt spid="3">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7" end="17"/>
                                            </p:txEl>
                                          </p:spTgt>
                                        </p:tgtEl>
                                        <p:attrNameLst>
                                          <p:attrName>style.visibility</p:attrName>
                                        </p:attrNameLst>
                                      </p:cBhvr>
                                      <p:to>
                                        <p:strVal val="visible"/>
                                      </p:to>
                                    </p:set>
                                    <p:animEffect transition="in" filter="fade">
                                      <p:cBhvr>
                                        <p:cTn id="52" dur="500"/>
                                        <p:tgtEl>
                                          <p:spTgt spid="3">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20" end="20"/>
                                            </p:txEl>
                                          </p:spTgt>
                                        </p:tgtEl>
                                        <p:attrNameLst>
                                          <p:attrName>style.visibility</p:attrName>
                                        </p:attrNameLst>
                                      </p:cBhvr>
                                      <p:to>
                                        <p:strVal val="visible"/>
                                      </p:to>
                                    </p:set>
                                    <p:animEffect transition="in" filter="fade">
                                      <p:cBhvr>
                                        <p:cTn id="55" dur="500"/>
                                        <p:tgtEl>
                                          <p:spTgt spid="3">
                                            <p:txEl>
                                              <p:pRg st="20" end="20"/>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21" end="21"/>
                                            </p:txEl>
                                          </p:spTgt>
                                        </p:tgtEl>
                                        <p:attrNameLst>
                                          <p:attrName>style.visibility</p:attrName>
                                        </p:attrNameLst>
                                      </p:cBhvr>
                                      <p:to>
                                        <p:strVal val="visible"/>
                                      </p:to>
                                    </p:set>
                                    <p:animEffect transition="in" filter="fade">
                                      <p:cBhvr>
                                        <p:cTn id="58" dur="500"/>
                                        <p:tgtEl>
                                          <p:spTgt spid="3">
                                            <p:txEl>
                                              <p:pRg st="21" end="2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18" end="18"/>
                                            </p:txEl>
                                          </p:spTgt>
                                        </p:tgtEl>
                                        <p:attrNameLst>
                                          <p:attrName>style.visibility</p:attrName>
                                        </p:attrNameLst>
                                      </p:cBhvr>
                                      <p:to>
                                        <p:strVal val="visible"/>
                                      </p:to>
                                    </p:set>
                                    <p:animEffect transition="in" filter="fade">
                                      <p:cBhvr>
                                        <p:cTn id="63" dur="500"/>
                                        <p:tgtEl>
                                          <p:spTgt spid="3">
                                            <p:txEl>
                                              <p:pRg st="18" end="18"/>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19" end="19"/>
                                            </p:txEl>
                                          </p:spTgt>
                                        </p:tgtEl>
                                        <p:attrNameLst>
                                          <p:attrName>style.visibility</p:attrName>
                                        </p:attrNameLst>
                                      </p:cBhvr>
                                      <p:to>
                                        <p:strVal val="visible"/>
                                      </p:to>
                                    </p:set>
                                    <p:animEffect transition="in" filter="fade">
                                      <p:cBhvr>
                                        <p:cTn id="66"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Stacktrace</a:t>
            </a:r>
            <a:r>
              <a:rPr lang="en-US" dirty="0">
                <a:latin typeface="Segoe UI" panose="020B0502040204020203" pitchFamily="34" charset="0"/>
                <a:cs typeface="Segoe UI" panose="020B0502040204020203" pitchFamily="34" charset="0"/>
              </a:rPr>
              <a:t>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You can iterate over the frames in a </a:t>
            </a:r>
            <a:r>
              <a:rPr lang="en-US" dirty="0" err="1"/>
              <a:t>stacktrace</a:t>
            </a:r>
            <a:endParaRPr lang="en-US" dirty="0"/>
          </a:p>
          <a:p>
            <a:r>
              <a:rPr lang="en-US" dirty="0"/>
              <a:t>E.g.:</a:t>
            </a: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trace { std::</a:t>
            </a:r>
            <a:r>
              <a:rPr lang="en-US" sz="1400" dirty="0" err="1">
                <a:solidFill>
                  <a:srgbClr val="2B91AF"/>
                </a:solidFill>
                <a:latin typeface="Cascadia Mono" panose="020B0609020000020004" pitchFamily="49" charset="0"/>
              </a:rPr>
              <a:t>stacktrace</a:t>
            </a:r>
            <a:r>
              <a:rPr lang="en-US" sz="1400" dirty="0">
                <a:solidFill>
                  <a:srgbClr val="000000"/>
                </a:solidFill>
                <a:latin typeface="Cascadia Mono" panose="020B0609020000020004" pitchFamily="49" charset="0"/>
              </a:rPr>
              <a:t>::current() };</a:t>
            </a:r>
          </a:p>
          <a:p>
            <a:pPr marL="320040" lvl="1" indent="0">
              <a:buNone/>
            </a:pPr>
            <a:r>
              <a:rPr lang="en-US" sz="1400" dirty="0">
                <a:solidFill>
                  <a:srgbClr val="0000FF"/>
                </a:solidFill>
                <a:latin typeface="Cascadia Mono" panose="020B0609020000020004" pitchFamily="49" charset="0"/>
              </a:rPr>
              <a:t>for</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&amp;&amp; frame : trace) { std::print(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frame.description</a:t>
            </a:r>
            <a:r>
              <a:rPr lang="en-US" sz="1400" dirty="0">
                <a:solidFill>
                  <a:srgbClr val="000000"/>
                </a:solidFill>
                <a:latin typeface="Cascadia Mono" panose="020B0609020000020004" pitchFamily="49" charset="0"/>
              </a:rPr>
              <a:t>()); }</a:t>
            </a:r>
          </a:p>
          <a:p>
            <a:pPr marL="320040" lvl="1" indent="-320040">
              <a:spcBef>
                <a:spcPts val="700"/>
              </a:spcBef>
              <a:buClr>
                <a:schemeClr val="accent2"/>
              </a:buClr>
              <a:buSzPct val="60000"/>
              <a:buFont typeface="Wingdings"/>
              <a:buChar char=""/>
            </a:pPr>
            <a:r>
              <a:rPr lang="en-US" sz="2400" dirty="0"/>
              <a:t>Output from VC++:</a:t>
            </a:r>
          </a:p>
          <a:p>
            <a:pPr marL="274320" lvl="2" indent="0">
              <a:spcBef>
                <a:spcPts val="0"/>
              </a:spcBef>
              <a:buSzPct val="60000"/>
              <a:buNone/>
            </a:pPr>
            <a:r>
              <a:rPr lang="en-US" sz="1600" dirty="0">
                <a:latin typeface="Consolas" panose="020B0609020204030204" pitchFamily="49" charset="0"/>
              </a:rPr>
              <a:t>ConsoleApplication2!main+0x63</a:t>
            </a:r>
          </a:p>
          <a:p>
            <a:pPr marL="274320" lvl="2" indent="0">
              <a:spcBef>
                <a:spcPts val="0"/>
              </a:spcBef>
              <a:buSzPct val="60000"/>
              <a:buNone/>
            </a:pPr>
            <a:r>
              <a:rPr lang="en-US" sz="1600" dirty="0">
                <a:latin typeface="Consolas" panose="020B0609020204030204" pitchFamily="49" charset="0"/>
              </a:rPr>
              <a:t>ConsoleApplication2!invoke_main+0x39</a:t>
            </a:r>
          </a:p>
          <a:p>
            <a:pPr marL="274320" lvl="2" indent="0">
              <a:spcBef>
                <a:spcPts val="0"/>
              </a:spcBef>
              <a:buSzPct val="60000"/>
              <a:buNone/>
            </a:pPr>
            <a:r>
              <a:rPr lang="en-US" sz="1600" dirty="0">
                <a:latin typeface="Consolas" panose="020B0609020204030204" pitchFamily="49" charset="0"/>
              </a:rPr>
              <a:t>ConsoleApplication2!__scrt_common_main_seh+0x12E</a:t>
            </a:r>
          </a:p>
          <a:p>
            <a:pPr marL="274320" lvl="2" indent="0">
              <a:spcBef>
                <a:spcPts val="0"/>
              </a:spcBef>
              <a:buSzPct val="60000"/>
              <a:buNone/>
            </a:pPr>
            <a:r>
              <a:rPr lang="en-US" sz="1600" dirty="0">
                <a:latin typeface="Consolas" panose="020B0609020204030204" pitchFamily="49" charset="0"/>
              </a:rPr>
              <a:t>ConsoleApplication2!__scrt_common_main+0xE</a:t>
            </a:r>
          </a:p>
          <a:p>
            <a:pPr marL="274320" lvl="2" indent="0">
              <a:spcBef>
                <a:spcPts val="0"/>
              </a:spcBef>
              <a:buSzPct val="60000"/>
              <a:buNone/>
            </a:pPr>
            <a:r>
              <a:rPr lang="en-US" sz="1600" dirty="0">
                <a:latin typeface="Consolas" panose="020B0609020204030204" pitchFamily="49" charset="0"/>
              </a:rPr>
              <a:t>ConsoleApplication2!mainCRTStartup+0xE</a:t>
            </a:r>
          </a:p>
          <a:p>
            <a:pPr marL="274320" lvl="2" indent="0">
              <a:spcBef>
                <a:spcPts val="0"/>
              </a:spcBef>
              <a:buSzPct val="60000"/>
              <a:buNone/>
            </a:pPr>
            <a:r>
              <a:rPr lang="en-US" sz="1600" dirty="0">
                <a:latin typeface="Consolas" panose="020B0609020204030204" pitchFamily="49" charset="0"/>
              </a:rPr>
              <a:t>KERNEL32!BaseThreadInitThunk+0x14</a:t>
            </a:r>
          </a:p>
          <a:p>
            <a:pPr marL="274320" lvl="2" indent="0">
              <a:spcBef>
                <a:spcPts val="0"/>
              </a:spcBef>
              <a:buSzPct val="60000"/>
              <a:buNone/>
            </a:pPr>
            <a:r>
              <a:rPr lang="en-US" sz="1600" dirty="0">
                <a:latin typeface="Consolas" panose="020B0609020204030204" pitchFamily="49" charset="0"/>
              </a:rPr>
              <a:t>ntdll!RtlUserThreadStart+0x21</a:t>
            </a:r>
          </a:p>
          <a:p>
            <a:pPr marL="320040" lvl="1" indent="0">
              <a:buNone/>
            </a:pPr>
            <a:endParaRPr lang="en-US" sz="1400" dirty="0"/>
          </a:p>
        </p:txBody>
      </p:sp>
    </p:spTree>
    <p:extLst>
      <p:ext uri="{BB962C8B-B14F-4D97-AF65-F5344CB8AC3E}">
        <p14:creationId xmlns:p14="http://schemas.microsoft.com/office/powerpoint/2010/main" val="128088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E6E6E6"/>
                </a:solidFill>
              </a:rPr>
              <a:t>std::generator</a:t>
            </a:r>
          </a:p>
          <a:p>
            <a:pPr lvl="1">
              <a:lnSpc>
                <a:spcPct val="120000"/>
              </a:lnSpc>
              <a:spcBef>
                <a:spcPts val="0"/>
              </a:spcBef>
            </a:pPr>
            <a:r>
              <a:rPr lang="en-US" sz="1600" dirty="0" err="1">
                <a:solidFill>
                  <a:srgbClr val="E6E6E6"/>
                </a:solidFill>
              </a:rPr>
              <a:t>basic_string</a:t>
            </a:r>
            <a:r>
              <a:rPr lang="en-US" sz="1600" dirty="0">
                <a:solidFill>
                  <a:srgbClr val="E6E6E6"/>
                </a:solidFill>
              </a:rPr>
              <a:t>(_view)::contains()</a:t>
            </a:r>
          </a:p>
          <a:p>
            <a:pPr lvl="1">
              <a:lnSpc>
                <a:spcPct val="120000"/>
              </a:lnSpc>
              <a:spcBef>
                <a:spcPts val="0"/>
              </a:spcBef>
            </a:pPr>
            <a:r>
              <a:rPr lang="en-US" sz="1600" dirty="0">
                <a:solidFill>
                  <a:srgbClr val="E6E6E6"/>
                </a:solidFill>
              </a:rPr>
              <a:t>Construct string(_view) From </a:t>
            </a:r>
            <a:r>
              <a:rPr lang="en-US" sz="1600" dirty="0" err="1">
                <a:solidFill>
                  <a:srgbClr val="E6E6E6"/>
                </a:solidFill>
              </a:rPr>
              <a:t>nullptr</a:t>
            </a:r>
            <a:endParaRPr lang="en-US" sz="1600" dirty="0">
              <a:solidFill>
                <a:srgbClr val="E6E6E6"/>
              </a:solidFill>
            </a:endParaRPr>
          </a:p>
          <a:p>
            <a:pPr lvl="1">
              <a:lnSpc>
                <a:spcPct val="120000"/>
              </a:lnSpc>
              <a:spcBef>
                <a:spcPts val="0"/>
              </a:spcBef>
            </a:pPr>
            <a:r>
              <a:rPr lang="en-US" sz="1600" dirty="0" err="1">
                <a:solidFill>
                  <a:srgbClr val="E6E6E6"/>
                </a:solidFill>
              </a:rPr>
              <a:t>basic_string</a:t>
            </a:r>
            <a:r>
              <a:rPr lang="en-US" sz="1600" dirty="0">
                <a:solidFill>
                  <a:srgbClr val="E6E6E6"/>
                </a:solidFill>
              </a:rPr>
              <a:t>::</a:t>
            </a:r>
            <a:r>
              <a:rPr lang="en-US" sz="1600" dirty="0" err="1">
                <a:solidFill>
                  <a:srgbClr val="E6E6E6"/>
                </a:solidFill>
              </a:rPr>
              <a:t>resize_and_overwrite</a:t>
            </a:r>
            <a:r>
              <a:rPr lang="en-US" sz="1600" dirty="0">
                <a:solidFill>
                  <a:srgbClr val="E6E6E6"/>
                </a:solidFill>
              </a:rPr>
              <a:t>()</a:t>
            </a:r>
          </a:p>
          <a:p>
            <a:pPr lvl="1">
              <a:lnSpc>
                <a:spcPct val="120000"/>
              </a:lnSpc>
              <a:spcBef>
                <a:spcPts val="0"/>
              </a:spcBef>
            </a:pPr>
            <a:r>
              <a:rPr lang="en-US" sz="1600" dirty="0">
                <a:solidFill>
                  <a:srgbClr val="E6E6E6"/>
                </a:solidFill>
              </a:rPr>
              <a:t>Monadic Operations for std::optional</a:t>
            </a:r>
          </a:p>
          <a:p>
            <a:pPr lvl="1">
              <a:lnSpc>
                <a:spcPct val="120000"/>
              </a:lnSpc>
              <a:spcBef>
                <a:spcPts val="0"/>
              </a:spcBef>
            </a:pPr>
            <a:r>
              <a:rPr lang="en-US" sz="1600" dirty="0" err="1">
                <a:solidFill>
                  <a:srgbClr val="E6E6E6"/>
                </a:solidFill>
              </a:rPr>
              <a:t>Stacktrace</a:t>
            </a:r>
            <a:r>
              <a:rPr lang="en-US" sz="1600" dirty="0">
                <a:solidFill>
                  <a:srgbClr val="E6E6E6"/>
                </a:solidFill>
              </a:rPr>
              <a:t> Library</a:t>
            </a:r>
          </a:p>
          <a:p>
            <a:pPr lvl="1">
              <a:lnSpc>
                <a:spcPct val="120000"/>
              </a:lnSpc>
              <a:spcBef>
                <a:spcPts val="0"/>
              </a:spcBef>
            </a:pPr>
            <a:r>
              <a:rPr lang="en-US" sz="1600" dirty="0">
                <a:solidFill>
                  <a:srgbClr val="FF8200"/>
                </a:solidFill>
              </a:rPr>
              <a:t>Changes to Ranges Library</a:t>
            </a:r>
          </a:p>
          <a:p>
            <a:pPr lvl="1">
              <a:lnSpc>
                <a:spcPct val="120000"/>
              </a:lnSpc>
              <a:spcBef>
                <a:spcPts val="0"/>
              </a:spcBef>
            </a:pPr>
            <a:r>
              <a:rPr lang="en-US" sz="1600" dirty="0"/>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53262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Ranges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ranges::</a:t>
            </a:r>
            <a:r>
              <a:rPr lang="en-US" dirty="0" err="1">
                <a:latin typeface="Consolas" panose="020B0609020204030204" pitchFamily="49" charset="0"/>
              </a:rPr>
              <a:t>starts_with</a:t>
            </a:r>
            <a:r>
              <a:rPr lang="en-US" dirty="0">
                <a:latin typeface="Consolas" panose="020B0609020204030204" pitchFamily="49" charset="0"/>
              </a:rPr>
              <a:t>()</a:t>
            </a:r>
            <a:r>
              <a:rPr lang="en-US" dirty="0"/>
              <a:t> / </a:t>
            </a:r>
            <a:r>
              <a:rPr lang="en-US" dirty="0">
                <a:latin typeface="Consolas" panose="020B0609020204030204" pitchFamily="49" charset="0"/>
              </a:rPr>
              <a:t>ranges::</a:t>
            </a:r>
            <a:r>
              <a:rPr lang="en-US" dirty="0" err="1">
                <a:latin typeface="Consolas" panose="020B0609020204030204" pitchFamily="49" charset="0"/>
              </a:rPr>
              <a:t>ends_with</a:t>
            </a:r>
            <a:r>
              <a:rPr lang="en-US" dirty="0">
                <a:latin typeface="Consolas" panose="020B0609020204030204" pitchFamily="49" charset="0"/>
              </a:rPr>
              <a:t>()</a:t>
            </a:r>
            <a:br>
              <a:rPr lang="en-US" dirty="0">
                <a:latin typeface="Consolas" panose="020B0609020204030204" pitchFamily="49" charset="0"/>
              </a:rPr>
            </a:br>
            <a:r>
              <a:rPr lang="en-US" dirty="0"/>
              <a:t>Checks if the start/end of a range matches another range</a:t>
            </a:r>
          </a:p>
          <a:p>
            <a:r>
              <a:rPr lang="en-US" dirty="0"/>
              <a:t>E.g.:</a:t>
            </a:r>
          </a:p>
          <a:p>
            <a:pPr marL="320040" lvl="1" indent="0">
              <a:buNone/>
            </a:pPr>
            <a:r>
              <a:rPr lang="es-ES" sz="1400" dirty="0" err="1">
                <a:solidFill>
                  <a:srgbClr val="000000"/>
                </a:solidFill>
                <a:latin typeface="Cascadia Mono" panose="020B0609020000020004" pitchFamily="49" charset="0"/>
              </a:rPr>
              <a:t>std</a:t>
            </a:r>
            <a:r>
              <a:rPr lang="es-ES" sz="1400" dirty="0">
                <a:solidFill>
                  <a:srgbClr val="000000"/>
                </a:solidFill>
                <a:latin typeface="Cascadia Mono" panose="020B0609020000020004" pitchFamily="49" charset="0"/>
              </a:rPr>
              <a:t>::</a:t>
            </a:r>
            <a:r>
              <a:rPr lang="es-ES" sz="1400" dirty="0">
                <a:solidFill>
                  <a:srgbClr val="2B91AF"/>
                </a:solidFill>
                <a:latin typeface="Cascadia Mono" panose="020B0609020000020004" pitchFamily="49" charset="0"/>
              </a:rPr>
              <a:t>vector</a:t>
            </a:r>
            <a:r>
              <a:rPr lang="es-ES" sz="1400" dirty="0">
                <a:solidFill>
                  <a:srgbClr val="000000"/>
                </a:solidFill>
                <a:latin typeface="Cascadia Mono" panose="020B0609020000020004" pitchFamily="49" charset="0"/>
              </a:rPr>
              <a:t> v1{ 11, 22, 33, 44 };</a:t>
            </a:r>
          </a:p>
          <a:p>
            <a:pPr marL="320040" lvl="1" indent="0">
              <a:buNone/>
            </a:pPr>
            <a:r>
              <a:rPr lang="es-ES" sz="1400" dirty="0" err="1">
                <a:solidFill>
                  <a:srgbClr val="000000"/>
                </a:solidFill>
                <a:latin typeface="Cascadia Mono" panose="020B0609020000020004" pitchFamily="49" charset="0"/>
              </a:rPr>
              <a:t>std</a:t>
            </a:r>
            <a:r>
              <a:rPr lang="es-ES" sz="1400" dirty="0">
                <a:solidFill>
                  <a:srgbClr val="000000"/>
                </a:solidFill>
                <a:latin typeface="Cascadia Mono" panose="020B0609020000020004" pitchFamily="49" charset="0"/>
              </a:rPr>
              <a:t>::</a:t>
            </a:r>
            <a:r>
              <a:rPr lang="es-ES" sz="1400" dirty="0">
                <a:solidFill>
                  <a:srgbClr val="2B91AF"/>
                </a:solidFill>
                <a:latin typeface="Cascadia Mono" panose="020B0609020000020004" pitchFamily="49" charset="0"/>
              </a:rPr>
              <a:t>vector</a:t>
            </a:r>
            <a:r>
              <a:rPr lang="es-ES" sz="1400" dirty="0">
                <a:solidFill>
                  <a:srgbClr val="000000"/>
                </a:solidFill>
                <a:latin typeface="Cascadia Mono" panose="020B0609020000020004" pitchFamily="49" charset="0"/>
              </a:rPr>
              <a:t> v2{ 11, 22};</a:t>
            </a: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println</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std::ranges::</a:t>
            </a:r>
            <a:r>
              <a:rPr lang="en-US" sz="1400" dirty="0" err="1">
                <a:solidFill>
                  <a:srgbClr val="000000"/>
                </a:solidFill>
                <a:latin typeface="Cascadia Mono" panose="020B0609020000020004" pitchFamily="49" charset="0"/>
              </a:rPr>
              <a:t>starts_with</a:t>
            </a:r>
            <a:r>
              <a:rPr lang="en-US" sz="1400" dirty="0">
                <a:solidFill>
                  <a:srgbClr val="000000"/>
                </a:solidFill>
                <a:latin typeface="Cascadia Mono" panose="020B0609020000020004" pitchFamily="49" charset="0"/>
              </a:rPr>
              <a:t>(v1, v2)); </a:t>
            </a:r>
            <a:r>
              <a:rPr lang="en-US" sz="1400" dirty="0">
                <a:solidFill>
                  <a:srgbClr val="008000"/>
                </a:solidFill>
                <a:latin typeface="Cascadia Mono" panose="020B0609020000020004" pitchFamily="49" charset="0"/>
              </a:rPr>
              <a:t>// true</a:t>
            </a:r>
            <a:endParaRPr lang="en-US"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println</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std::ranges::</a:t>
            </a:r>
            <a:r>
              <a:rPr lang="en-US" sz="1400" dirty="0" err="1">
                <a:solidFill>
                  <a:srgbClr val="000000"/>
                </a:solidFill>
                <a:latin typeface="Cascadia Mono" panose="020B0609020000020004" pitchFamily="49" charset="0"/>
              </a:rPr>
              <a:t>ends_with</a:t>
            </a:r>
            <a:r>
              <a:rPr lang="en-US" sz="1400" dirty="0">
                <a:solidFill>
                  <a:srgbClr val="000000"/>
                </a:solidFill>
                <a:latin typeface="Cascadia Mono" panose="020B0609020000020004" pitchFamily="49" charset="0"/>
              </a:rPr>
              <a:t>(v1, v2));   </a:t>
            </a:r>
            <a:r>
              <a:rPr lang="en-US" sz="1400" dirty="0">
                <a:solidFill>
                  <a:srgbClr val="008000"/>
                </a:solidFill>
                <a:latin typeface="Cascadia Mono" panose="020B0609020000020004" pitchFamily="49" charset="0"/>
              </a:rPr>
              <a:t>// false</a:t>
            </a:r>
            <a:endParaRPr lang="es-ES" sz="14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30269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Ranges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ranges::</a:t>
            </a:r>
            <a:r>
              <a:rPr lang="en-US" dirty="0" err="1">
                <a:latin typeface="Consolas" panose="020B0609020204030204" pitchFamily="49" charset="0"/>
              </a:rPr>
              <a:t>shift_left</a:t>
            </a:r>
            <a:r>
              <a:rPr lang="en-US" dirty="0">
                <a:latin typeface="Consolas" panose="020B0609020204030204" pitchFamily="49" charset="0"/>
              </a:rPr>
              <a:t>()</a:t>
            </a:r>
            <a:r>
              <a:rPr lang="en-US" dirty="0"/>
              <a:t> / </a:t>
            </a:r>
            <a:r>
              <a:rPr lang="en-US" dirty="0">
                <a:latin typeface="Consolas" panose="020B0609020204030204" pitchFamily="49" charset="0"/>
              </a:rPr>
              <a:t>ranges::</a:t>
            </a:r>
            <a:r>
              <a:rPr lang="en-US" dirty="0" err="1">
                <a:latin typeface="Consolas" panose="020B0609020204030204" pitchFamily="49" charset="0"/>
              </a:rPr>
              <a:t>shift_right</a:t>
            </a:r>
            <a:r>
              <a:rPr lang="en-US" dirty="0">
                <a:latin typeface="Consolas" panose="020B0609020204030204" pitchFamily="49" charset="0"/>
              </a:rPr>
              <a:t>()</a:t>
            </a:r>
            <a:br>
              <a:rPr lang="en-US" dirty="0">
                <a:latin typeface="Consolas" panose="020B0609020204030204" pitchFamily="49" charset="0"/>
              </a:rPr>
            </a:br>
            <a:r>
              <a:rPr lang="en-US" dirty="0"/>
              <a:t>Shifts the elements in a range left or right</a:t>
            </a:r>
          </a:p>
          <a:p>
            <a:r>
              <a:rPr lang="en-US" dirty="0"/>
              <a:t>E.g.:</a:t>
            </a:r>
          </a:p>
          <a:p>
            <a:pPr marL="320040" lvl="1" indent="0">
              <a:buNone/>
            </a:pPr>
            <a:r>
              <a:rPr lang="pt-BR" sz="1400" dirty="0">
                <a:solidFill>
                  <a:srgbClr val="000000"/>
                </a:solidFill>
                <a:latin typeface="Cascadia Mono" panose="020B0609020000020004" pitchFamily="49" charset="0"/>
              </a:rPr>
              <a:t>std::</a:t>
            </a:r>
            <a:r>
              <a:rPr lang="pt-BR" sz="1400" dirty="0">
                <a:solidFill>
                  <a:srgbClr val="2B91AF"/>
                </a:solidFill>
                <a:latin typeface="Cascadia Mono" panose="020B0609020000020004" pitchFamily="49" charset="0"/>
              </a:rPr>
              <a:t>vector</a:t>
            </a:r>
            <a:r>
              <a:rPr lang="pt-BR" sz="1400" dirty="0">
                <a:solidFill>
                  <a:srgbClr val="000000"/>
                </a:solidFill>
                <a:latin typeface="Cascadia Mono" panose="020B0609020000020004" pitchFamily="49" charset="0"/>
              </a:rPr>
              <a:t>&lt;std::</a:t>
            </a:r>
            <a:r>
              <a:rPr lang="pt-BR" sz="1400" dirty="0">
                <a:solidFill>
                  <a:srgbClr val="2B91AF"/>
                </a:solidFill>
                <a:latin typeface="Cascadia Mono" panose="020B0609020000020004" pitchFamily="49" charset="0"/>
              </a:rPr>
              <a:t>string</a:t>
            </a:r>
            <a:r>
              <a:rPr lang="pt-BR" sz="1400" dirty="0">
                <a:solidFill>
                  <a:srgbClr val="000000"/>
                </a:solidFill>
                <a:latin typeface="Cascadia Mono" panose="020B0609020000020004" pitchFamily="49" charset="0"/>
              </a:rPr>
              <a:t>&gt; v{ </a:t>
            </a:r>
            <a:r>
              <a:rPr lang="pt-BR" sz="1400" dirty="0">
                <a:solidFill>
                  <a:srgbClr val="A31515"/>
                </a:solidFill>
                <a:latin typeface="Cascadia Mono" panose="020B0609020000020004" pitchFamily="49" charset="0"/>
              </a:rPr>
              <a:t>"a"</a:t>
            </a:r>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"b"</a:t>
            </a:r>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"c"</a:t>
            </a:r>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"d"</a:t>
            </a:r>
            <a:r>
              <a:rPr lang="pt-BR" sz="1400" dirty="0">
                <a:solidFill>
                  <a:srgbClr val="000000"/>
                </a:solidFill>
                <a:latin typeface="Cascadia Mono" panose="020B0609020000020004" pitchFamily="49" charset="0"/>
              </a:rPr>
              <a:t>, </a:t>
            </a:r>
            <a:r>
              <a:rPr lang="pt-BR" sz="1400" dirty="0">
                <a:solidFill>
                  <a:srgbClr val="A31515"/>
                </a:solidFill>
                <a:latin typeface="Cascadia Mono" panose="020B0609020000020004" pitchFamily="49" charset="0"/>
              </a:rPr>
              <a:t>"e"</a:t>
            </a:r>
            <a:r>
              <a:rPr lang="pt-BR" sz="1400" dirty="0">
                <a:solidFill>
                  <a:srgbClr val="000000"/>
                </a:solidFill>
                <a:latin typeface="Cascadia Mono" panose="020B0609020000020004" pitchFamily="49" charset="0"/>
              </a:rPr>
              <a:t>};</a:t>
            </a:r>
            <a:r>
              <a:rPr lang="pt-BR" sz="1400" dirty="0">
                <a:solidFill>
                  <a:srgbClr val="008000"/>
                </a:solidFill>
                <a:latin typeface="Cascadia Mono" panose="020B0609020000020004" pitchFamily="49" charset="0"/>
              </a:rPr>
              <a:t>// "a", "b", "c", "d", "e"</a:t>
            </a:r>
            <a:endParaRPr lang="pt-BR"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std::ranges::</a:t>
            </a:r>
            <a:r>
              <a:rPr lang="en-US" sz="1400" dirty="0" err="1">
                <a:solidFill>
                  <a:srgbClr val="000000"/>
                </a:solidFill>
                <a:latin typeface="Cascadia Mono" panose="020B0609020000020004" pitchFamily="49" charset="0"/>
              </a:rPr>
              <a:t>shift_left</a:t>
            </a:r>
            <a:r>
              <a:rPr lang="en-US" sz="1400" dirty="0">
                <a:solidFill>
                  <a:srgbClr val="000000"/>
                </a:solidFill>
                <a:latin typeface="Cascadia Mono" panose="020B0609020000020004" pitchFamily="49" charset="0"/>
              </a:rPr>
              <a:t>(v, 2);                       </a:t>
            </a:r>
            <a:r>
              <a:rPr lang="en-US" sz="1400" dirty="0">
                <a:solidFill>
                  <a:srgbClr val="008000"/>
                </a:solidFill>
                <a:latin typeface="Cascadia Mono" panose="020B0609020000020004" pitchFamily="49" charset="0"/>
              </a:rPr>
              <a:t>// "c", "d", "e", "", ""</a:t>
            </a:r>
            <a:endParaRPr lang="en-US"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std::ranges::</a:t>
            </a:r>
            <a:r>
              <a:rPr lang="en-US" sz="1400" dirty="0" err="1">
                <a:solidFill>
                  <a:srgbClr val="000000"/>
                </a:solidFill>
                <a:latin typeface="Cascadia Mono" panose="020B0609020000020004" pitchFamily="49" charset="0"/>
              </a:rPr>
              <a:t>shift_right</a:t>
            </a:r>
            <a:r>
              <a:rPr lang="en-US" sz="1400" dirty="0">
                <a:solidFill>
                  <a:srgbClr val="000000"/>
                </a:solidFill>
                <a:latin typeface="Cascadia Mono" panose="020B0609020000020004" pitchFamily="49" charset="0"/>
              </a:rPr>
              <a:t>(v, 1);                      </a:t>
            </a:r>
            <a:r>
              <a:rPr lang="en-US" sz="1400" dirty="0">
                <a:solidFill>
                  <a:srgbClr val="008000"/>
                </a:solidFill>
                <a:latin typeface="Cascadia Mono" panose="020B0609020000020004" pitchFamily="49" charset="0"/>
              </a:rPr>
              <a:t>// "", "c", "d", "e", ""</a:t>
            </a:r>
            <a:endParaRPr lang="en-US" dirty="0"/>
          </a:p>
        </p:txBody>
      </p:sp>
    </p:spTree>
    <p:extLst>
      <p:ext uri="{BB962C8B-B14F-4D97-AF65-F5344CB8AC3E}">
        <p14:creationId xmlns:p14="http://schemas.microsoft.com/office/powerpoint/2010/main" val="353713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Explicit Object Parameters</a:t>
            </a:r>
          </a:p>
        </p:txBody>
      </p:sp>
      <p:sp>
        <p:nvSpPr>
          <p:cNvPr id="5" name="Rectangle 4">
            <a:extLst>
              <a:ext uri="{FF2B5EF4-FFF2-40B4-BE49-F238E27FC236}">
                <a16:creationId xmlns:a16="http://schemas.microsoft.com/office/drawing/2014/main" id="{6B6B1BD3-FDDB-1AF6-7ACD-ED6A1123BC58}"/>
              </a:ext>
            </a:extLst>
          </p:cNvPr>
          <p:cNvSpPr/>
          <p:nvPr/>
        </p:nvSpPr>
        <p:spPr>
          <a:xfrm>
            <a:off x="940776" y="2453054"/>
            <a:ext cx="3130061" cy="6858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3"/>
          </p:nvPr>
        </p:nvSpPr>
        <p:spPr>
          <a:xfrm>
            <a:off x="152400" y="971550"/>
            <a:ext cx="8991600" cy="4114800"/>
          </a:xfrm>
        </p:spPr>
        <p:txBody>
          <a:bodyPr>
            <a:normAutofit/>
          </a:bodyPr>
          <a:lstStyle/>
          <a:p>
            <a:r>
              <a:rPr lang="en-US" dirty="0"/>
              <a:t>Instead of implicit </a:t>
            </a:r>
            <a:r>
              <a:rPr lang="en-US" dirty="0">
                <a:latin typeface="Consolas" panose="020B0609020204030204" pitchFamily="49" charset="0"/>
              </a:rPr>
              <a:t>this</a:t>
            </a:r>
            <a:r>
              <a:rPr lang="en-US" dirty="0"/>
              <a:t>, explicitly specify the object parameter</a:t>
            </a:r>
          </a:p>
          <a:p>
            <a:r>
              <a:rPr lang="en-US" dirty="0"/>
              <a:t>Example:</a:t>
            </a:r>
          </a:p>
          <a:p>
            <a:pPr marL="320040" lvl="1" indent="0">
              <a:spcBef>
                <a:spcPts val="0"/>
              </a:spcBef>
              <a:buNone/>
            </a:pPr>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 </a:t>
            </a:r>
            <a:r>
              <a:rPr lang="en-US" sz="1400" dirty="0">
                <a:solidFill>
                  <a:srgbClr val="2B91AF"/>
                </a:solidFill>
                <a:latin typeface="Cascadia Mono" panose="020B0609020000020004" pitchFamily="49" charset="0"/>
              </a:rPr>
              <a:t>Cell</a:t>
            </a:r>
            <a:endParaRPr lang="en-US" sz="1400" dirty="0">
              <a:solidFill>
                <a:srgbClr val="000000"/>
              </a:solidFill>
              <a:latin typeface="Cascadia Mono" panose="020B0609020000020004" pitchFamily="49" charset="0"/>
            </a:endParaRPr>
          </a:p>
          <a:p>
            <a:pPr marL="320040" lvl="1" indent="0">
              <a:spcBef>
                <a:spcPts val="0"/>
              </a:spcBef>
              <a:buNone/>
            </a:pPr>
            <a:r>
              <a:rPr lang="en-US" sz="1400" dirty="0">
                <a:solidFill>
                  <a:srgbClr val="000000"/>
                </a:solidFill>
                <a:latin typeface="Cascadia Mono" panose="020B0609020000020004" pitchFamily="49" charset="0"/>
              </a:rPr>
              <a:t>{</a:t>
            </a:r>
          </a:p>
          <a:p>
            <a:pPr marL="320040" lvl="1" indent="0">
              <a:spcBef>
                <a:spcPts val="0"/>
              </a:spcBef>
              <a:buNone/>
            </a:pP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a:t>
            </a:r>
          </a:p>
          <a:p>
            <a:pPr marL="320040" lvl="1" indent="0">
              <a:spcBef>
                <a:spcPts val="0"/>
              </a:spcBef>
              <a:buNone/>
            </a:pP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setValue</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double</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value</a:t>
            </a:r>
            <a:r>
              <a:rPr lang="en-US" sz="1400" dirty="0">
                <a:solidFill>
                  <a:srgbClr val="000000"/>
                </a:solidFill>
                <a:latin typeface="Cascadia Mono" panose="020B0609020000020004" pitchFamily="49" charset="0"/>
              </a:rPr>
              <a:t>) {</a:t>
            </a:r>
          </a:p>
          <a:p>
            <a:pPr marL="320040" lvl="1" indent="0">
              <a:spcBef>
                <a:spcPts val="0"/>
              </a:spcBef>
              <a:buNone/>
            </a:pP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m_value</a:t>
            </a:r>
            <a:r>
              <a:rPr lang="en-US" sz="1400" dirty="0">
                <a:solidFill>
                  <a:srgbClr val="000000"/>
                </a:solidFill>
                <a:latin typeface="Cascadia Mono" panose="020B0609020000020004" pitchFamily="49" charset="0"/>
              </a:rPr>
              <a:t> = </a:t>
            </a:r>
            <a:r>
              <a:rPr lang="en-US" sz="1400" dirty="0">
                <a:solidFill>
                  <a:srgbClr val="808080"/>
                </a:solidFill>
                <a:latin typeface="Cascadia Mono" panose="020B0609020000020004" pitchFamily="49" charset="0"/>
              </a:rPr>
              <a:t>value</a:t>
            </a:r>
            <a:r>
              <a:rPr lang="en-US" sz="1400" dirty="0">
                <a:solidFill>
                  <a:srgbClr val="000000"/>
                </a:solidFill>
                <a:latin typeface="Cascadia Mono" panose="020B0609020000020004" pitchFamily="49" charset="0"/>
              </a:rPr>
              <a:t>;</a:t>
            </a:r>
          </a:p>
          <a:p>
            <a:pPr marL="320040" lvl="1" indent="0">
              <a:spcBef>
                <a:spcPts val="0"/>
              </a:spcBef>
              <a:buNone/>
            </a:pPr>
            <a:r>
              <a:rPr lang="en-US" sz="1400" dirty="0">
                <a:solidFill>
                  <a:srgbClr val="000000"/>
                </a:solidFill>
                <a:latin typeface="Cascadia Mono" panose="020B0609020000020004" pitchFamily="49" charset="0"/>
              </a:rPr>
              <a:t>    }</a:t>
            </a:r>
          </a:p>
          <a:p>
            <a:pPr marL="320040" lvl="1" indent="0">
              <a:spcBef>
                <a:spcPts val="0"/>
              </a:spcBef>
              <a:buNone/>
            </a:pPr>
            <a:r>
              <a:rPr lang="en-US" sz="1400" dirty="0">
                <a:solidFill>
                  <a:srgbClr val="0000FF"/>
                </a:solidFill>
                <a:latin typeface="Cascadia Mono" panose="020B0609020000020004" pitchFamily="49" charset="0"/>
              </a:rPr>
              <a:t>private</a:t>
            </a:r>
            <a:r>
              <a:rPr lang="en-US" sz="1400" dirty="0">
                <a:solidFill>
                  <a:srgbClr val="000000"/>
                </a:solidFill>
                <a:latin typeface="Cascadia Mono" panose="020B0609020000020004" pitchFamily="49" charset="0"/>
              </a:rPr>
              <a:t>:</a:t>
            </a:r>
          </a:p>
          <a:p>
            <a:pPr marL="320040" lvl="1" indent="0">
              <a:spcBef>
                <a:spcPts val="0"/>
              </a:spcBef>
              <a:buNone/>
            </a:pP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double</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m_value</a:t>
            </a:r>
            <a:r>
              <a:rPr lang="en-US" sz="1400" dirty="0">
                <a:solidFill>
                  <a:srgbClr val="000000"/>
                </a:solidFill>
                <a:latin typeface="Cascadia Mono" panose="020B0609020000020004" pitchFamily="49" charset="0"/>
              </a:rPr>
              <a:t>{};</a:t>
            </a:r>
          </a:p>
          <a:p>
            <a:pPr marL="320040" lvl="1" indent="0">
              <a:spcBef>
                <a:spcPts val="0"/>
              </a:spcBef>
              <a:buNone/>
            </a:pPr>
            <a:r>
              <a:rPr lang="en-US" sz="1400" dirty="0">
                <a:solidFill>
                  <a:srgbClr val="000000"/>
                </a:solidFill>
                <a:latin typeface="Cascadia Mono" panose="020B0609020000020004" pitchFamily="49" charset="0"/>
              </a:rPr>
              <a:t>};</a:t>
            </a:r>
          </a:p>
          <a:p>
            <a:pPr marL="320040" lvl="1" indent="0">
              <a:spcBef>
                <a:spcPts val="0"/>
              </a:spcBef>
              <a:buNone/>
            </a:pPr>
            <a:r>
              <a:rPr lang="en-US" sz="1400" dirty="0">
                <a:solidFill>
                  <a:srgbClr val="000000"/>
                </a:solidFill>
                <a:latin typeface="Cascadia Mono" panose="020B0609020000020004" pitchFamily="49" charset="0"/>
              </a:rPr>
              <a:t>...</a:t>
            </a:r>
          </a:p>
          <a:p>
            <a:pPr marL="320040" lvl="1" indent="0">
              <a:spcBef>
                <a:spcPts val="0"/>
              </a:spcBef>
              <a:buNone/>
            </a:pPr>
            <a:r>
              <a:rPr lang="en-US" sz="1400" dirty="0">
                <a:solidFill>
                  <a:srgbClr val="2B91AF"/>
                </a:solidFill>
                <a:latin typeface="Cascadia Mono" panose="020B0609020000020004" pitchFamily="49" charset="0"/>
              </a:rPr>
              <a:t>Cell</a:t>
            </a:r>
            <a:r>
              <a:rPr lang="en-US" sz="1400" dirty="0">
                <a:solidFill>
                  <a:srgbClr val="000000"/>
                </a:solidFill>
                <a:latin typeface="Cascadia Mono" panose="020B0609020000020004" pitchFamily="49" charset="0"/>
              </a:rPr>
              <a:t> cell;</a:t>
            </a:r>
          </a:p>
          <a:p>
            <a:pPr marL="320040" lvl="1" indent="0">
              <a:spcBef>
                <a:spcPts val="0"/>
              </a:spcBef>
              <a:buNone/>
            </a:pPr>
            <a:r>
              <a:rPr lang="en-US" sz="1400" dirty="0" err="1">
                <a:solidFill>
                  <a:srgbClr val="000000"/>
                </a:solidFill>
                <a:latin typeface="Cascadia Mono" panose="020B0609020000020004" pitchFamily="49" charset="0"/>
              </a:rPr>
              <a:t>cell.setValue</a:t>
            </a:r>
            <a:r>
              <a:rPr lang="en-US" sz="1400" dirty="0">
                <a:solidFill>
                  <a:srgbClr val="000000"/>
                </a:solidFill>
                <a:latin typeface="Cascadia Mono" panose="020B0609020000020004" pitchFamily="49" charset="0"/>
              </a:rPr>
              <a:t>(1.2);</a:t>
            </a:r>
          </a:p>
        </p:txBody>
      </p:sp>
      <p:sp>
        <p:nvSpPr>
          <p:cNvPr id="4" name="TextBox 3">
            <a:extLst>
              <a:ext uri="{FF2B5EF4-FFF2-40B4-BE49-F238E27FC236}">
                <a16:creationId xmlns:a16="http://schemas.microsoft.com/office/drawing/2014/main" id="{15EAEE57-D000-4082-C7F9-44E96946A575}"/>
              </a:ext>
            </a:extLst>
          </p:cNvPr>
          <p:cNvSpPr txBox="1"/>
          <p:nvPr/>
        </p:nvSpPr>
        <p:spPr>
          <a:xfrm>
            <a:off x="4665785" y="2303443"/>
            <a:ext cx="4495800" cy="954107"/>
          </a:xfrm>
          <a:prstGeom prst="rect">
            <a:avLst/>
          </a:prstGeom>
          <a:noFill/>
        </p:spPr>
        <p:txBody>
          <a:bodyPr wrap="square" rtlCol="0">
            <a:spAutoFit/>
          </a:bodyPr>
          <a:lstStyle/>
          <a:p>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setValue</a:t>
            </a:r>
            <a:r>
              <a:rPr lang="en-US" sz="1400" dirty="0">
                <a:solidFill>
                  <a:srgbClr val="000000"/>
                </a:solidFill>
                <a:latin typeface="Cascadia Mono" panose="020B0609020000020004" pitchFamily="49" charset="0"/>
              </a:rPr>
              <a:t>(</a:t>
            </a:r>
            <a:r>
              <a:rPr lang="en-US" sz="1400" dirty="0">
                <a:solidFill>
                  <a:srgbClr val="0000FF"/>
                </a:solidFill>
                <a:highlight>
                  <a:srgbClr val="FFFF00"/>
                </a:highlight>
                <a:latin typeface="Cascadia Mono" panose="020B0609020000020004" pitchFamily="49" charset="0"/>
              </a:rPr>
              <a:t>this</a:t>
            </a:r>
            <a:r>
              <a:rPr lang="en-US" sz="1400" dirty="0">
                <a:solidFill>
                  <a:srgbClr val="000000"/>
                </a:solidFill>
                <a:highlight>
                  <a:srgbClr val="FFFF00"/>
                </a:highlight>
                <a:latin typeface="Cascadia Mono" panose="020B0609020000020004" pitchFamily="49" charset="0"/>
              </a:rPr>
              <a:t> </a:t>
            </a:r>
            <a:r>
              <a:rPr lang="en-US" sz="1400" dirty="0">
                <a:solidFill>
                  <a:srgbClr val="2B91AF"/>
                </a:solidFill>
                <a:highlight>
                  <a:srgbClr val="FFFF00"/>
                </a:highlight>
                <a:latin typeface="Cascadia Mono" panose="020B0609020000020004" pitchFamily="49" charset="0"/>
              </a:rPr>
              <a:t>Cell</a:t>
            </a:r>
            <a:r>
              <a:rPr lang="en-US" sz="1400" dirty="0">
                <a:solidFill>
                  <a:srgbClr val="000000"/>
                </a:solidFill>
                <a:highlight>
                  <a:srgbClr val="FFFF00"/>
                </a:highlight>
                <a:latin typeface="Cascadia Mono" panose="020B0609020000020004" pitchFamily="49" charset="0"/>
              </a:rPr>
              <a:t>&amp; </a:t>
            </a:r>
            <a:r>
              <a:rPr lang="en-US" sz="1400" dirty="0">
                <a:solidFill>
                  <a:srgbClr val="808080"/>
                </a:solidFill>
                <a:highlight>
                  <a:srgbClr val="FFFF00"/>
                </a:highlight>
                <a:latin typeface="Cascadia Mono" panose="020B0609020000020004" pitchFamily="49" charset="0"/>
              </a:rPr>
              <a:t>self</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double</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value</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err="1">
                <a:solidFill>
                  <a:srgbClr val="808080"/>
                </a:solidFill>
                <a:highlight>
                  <a:srgbClr val="FFFF00"/>
                </a:highlight>
                <a:latin typeface="Cascadia Mono" panose="020B0609020000020004" pitchFamily="49" charset="0"/>
              </a:rPr>
              <a:t>self</a:t>
            </a:r>
            <a:r>
              <a:rPr lang="en-US" sz="1400" dirty="0" err="1">
                <a:solidFill>
                  <a:srgbClr val="000000"/>
                </a:solidFill>
                <a:highlight>
                  <a:srgbClr val="FFFF00"/>
                </a:highlight>
                <a:latin typeface="Cascadia Mono" panose="020B0609020000020004" pitchFamily="49" charset="0"/>
              </a:rPr>
              <a:t>.</a:t>
            </a:r>
            <a:r>
              <a:rPr lang="en-US" sz="1400" dirty="0" err="1">
                <a:solidFill>
                  <a:srgbClr val="000000"/>
                </a:solidFill>
                <a:latin typeface="Cascadia Mono" panose="020B0609020000020004" pitchFamily="49" charset="0"/>
              </a:rPr>
              <a:t>m_value</a:t>
            </a:r>
            <a:r>
              <a:rPr lang="en-US" sz="1400" dirty="0">
                <a:solidFill>
                  <a:srgbClr val="000000"/>
                </a:solidFill>
                <a:latin typeface="Cascadia Mono" panose="020B0609020000020004" pitchFamily="49" charset="0"/>
              </a:rPr>
              <a:t> = </a:t>
            </a:r>
            <a:r>
              <a:rPr lang="en-US" sz="1400" dirty="0">
                <a:solidFill>
                  <a:srgbClr val="808080"/>
                </a:solidFill>
                <a:latin typeface="Cascadia Mono" panose="020B0609020000020004" pitchFamily="49" charset="0"/>
              </a:rPr>
              <a:t>value</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a:t>
            </a:r>
          </a:p>
        </p:txBody>
      </p:sp>
      <p:sp>
        <p:nvSpPr>
          <p:cNvPr id="6" name="Arrow: Right 5">
            <a:extLst>
              <a:ext uri="{FF2B5EF4-FFF2-40B4-BE49-F238E27FC236}">
                <a16:creationId xmlns:a16="http://schemas.microsoft.com/office/drawing/2014/main" id="{3392538F-2831-170B-16D4-AE89A02D1470}"/>
              </a:ext>
            </a:extLst>
          </p:cNvPr>
          <p:cNvSpPr/>
          <p:nvPr/>
        </p:nvSpPr>
        <p:spPr>
          <a:xfrm>
            <a:off x="4152900" y="2605454"/>
            <a:ext cx="512885" cy="381000"/>
          </a:xfrm>
          <a:prstGeom prst="rightArrow">
            <a:avLst/>
          </a:prstGeom>
          <a:solidFill>
            <a:srgbClr val="FFC000"/>
          </a:solidFill>
          <a:ln>
            <a:solidFill>
              <a:srgbClr val="C0000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69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500"/>
                                        <p:tgtEl>
                                          <p:spTgt spid="3">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2" end="12"/>
                                            </p:txEl>
                                          </p:spTgt>
                                        </p:tgtEl>
                                        <p:attrNameLst>
                                          <p:attrName>style.visibility</p:attrName>
                                        </p:attrNameLst>
                                      </p:cBhvr>
                                      <p:to>
                                        <p:strVal val="visible"/>
                                      </p:to>
                                    </p:set>
                                    <p:animEffect transition="in" filter="fade">
                                      <p:cBhvr>
                                        <p:cTn id="10" dur="500"/>
                                        <p:tgtEl>
                                          <p:spTgt spid="3">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animEffect transition="in" filter="fade">
                                      <p:cBhvr>
                                        <p:cTn id="13" dur="500"/>
                                        <p:tgtEl>
                                          <p:spTgt spid="3">
                                            <p:txEl>
                                              <p:pRg st="13" end="1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Ranges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ranges::to()</a:t>
            </a:r>
            <a:r>
              <a:rPr lang="en-US" dirty="0"/>
              <a:t>: Converts a range to a container</a:t>
            </a:r>
          </a:p>
          <a:p>
            <a:r>
              <a:rPr lang="en-US" dirty="0"/>
              <a:t>E.g.:</a:t>
            </a: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ints</a:t>
            </a:r>
            <a:r>
              <a:rPr lang="en-US" sz="1400" dirty="0">
                <a:solidFill>
                  <a:srgbClr val="000000"/>
                </a:solidFill>
                <a:latin typeface="Cascadia Mono" panose="020B0609020000020004" pitchFamily="49" charset="0"/>
              </a:rPr>
              <a:t> = std::views::iota</a:t>
            </a:r>
            <a:r>
              <a:rPr lang="en-US" sz="1400" dirty="0">
                <a:solidFill>
                  <a:srgbClr val="008080"/>
                </a:solidFill>
                <a:latin typeface="Cascadia Mono" panose="020B0609020000020004" pitchFamily="49" charset="0"/>
              </a:rPr>
              <a:t>(</a:t>
            </a:r>
            <a:r>
              <a:rPr lang="en-US" sz="1400" dirty="0">
                <a:solidFill>
                  <a:srgbClr val="000000"/>
                </a:solidFill>
                <a:latin typeface="Cascadia Mono" panose="020B0609020000020004" pitchFamily="49" charset="0"/>
              </a:rPr>
              <a:t>1, 5</a:t>
            </a:r>
            <a:r>
              <a:rPr lang="en-US" sz="1400" dirty="0">
                <a:solidFill>
                  <a:srgbClr val="008080"/>
                </a:solidFill>
                <a:latin typeface="Cascadia Mono" panose="020B0609020000020004" pitchFamily="49" charset="0"/>
              </a:rPr>
              <a:t>)</a:t>
            </a:r>
            <a:endParaRPr lang="en-US" sz="1400" dirty="0">
              <a:solidFill>
                <a:srgbClr val="000000"/>
              </a:solidFill>
              <a:latin typeface="Cascadia Mono" panose="020B0609020000020004" pitchFamily="49" charset="0"/>
            </a:endParaRPr>
          </a:p>
          <a:p>
            <a:pPr marL="320040" lvl="1" indent="0">
              <a:buNone/>
            </a:pPr>
            <a:r>
              <a:rPr lang="en-US" sz="1400" dirty="0">
                <a:solidFill>
                  <a:srgbClr val="008080"/>
                </a:solidFill>
                <a:latin typeface="Cascadia Mono" panose="020B0609020000020004" pitchFamily="49" charset="0"/>
              </a:rPr>
              <a:t>            |</a:t>
            </a:r>
            <a:r>
              <a:rPr lang="en-US" sz="1400" dirty="0">
                <a:solidFill>
                  <a:srgbClr val="000000"/>
                </a:solidFill>
                <a:latin typeface="Cascadia Mono" panose="020B0609020000020004" pitchFamily="49" charset="0"/>
              </a:rPr>
              <a:t> std::views::transform</a:t>
            </a:r>
            <a:r>
              <a:rPr lang="en-US" sz="1400" dirty="0">
                <a:solidFill>
                  <a:srgbClr val="008080"/>
                </a:solidFill>
                <a:latin typeface="Cascadia Mono" panose="020B0609020000020004" pitchFamily="49" charset="0"/>
              </a:rPr>
              <a:t>(</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const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&amp; </a:t>
            </a:r>
            <a:r>
              <a:rPr lang="en-US" sz="1400" dirty="0">
                <a:solidFill>
                  <a:srgbClr val="808080"/>
                </a:solidFill>
                <a:latin typeface="Cascadia Mono" panose="020B0609020000020004" pitchFamily="49" charset="0"/>
              </a:rPr>
              <a:t>v</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return</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v</a:t>
            </a:r>
            <a:r>
              <a:rPr lang="en-US" sz="1400" dirty="0">
                <a:solidFill>
                  <a:srgbClr val="000000"/>
                </a:solidFill>
                <a:latin typeface="Cascadia Mono" panose="020B0609020000020004" pitchFamily="49" charset="0"/>
              </a:rPr>
              <a:t> * 2; }</a:t>
            </a:r>
            <a:r>
              <a:rPr lang="en-US" sz="1400" dirty="0">
                <a:solidFill>
                  <a:srgbClr val="008080"/>
                </a:solidFill>
                <a:latin typeface="Cascadia Mono" panose="020B0609020000020004" pitchFamily="49" charset="0"/>
              </a:rPr>
              <a:t>)</a:t>
            </a:r>
            <a:r>
              <a:rPr lang="en-US" sz="1400" dirty="0">
                <a:solidFill>
                  <a:srgbClr val="000000"/>
                </a:solidFill>
                <a:latin typeface="Cascadia Mono" panose="020B0609020000020004" pitchFamily="49" charset="0"/>
              </a:rPr>
              <a:t>;</a:t>
            </a: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vec</a:t>
            </a:r>
            <a:r>
              <a:rPr lang="en-US" sz="1400" dirty="0">
                <a:solidFill>
                  <a:srgbClr val="000000"/>
                </a:solidFill>
                <a:latin typeface="Cascadia Mono" panose="020B0609020000020004" pitchFamily="49" charset="0"/>
              </a:rPr>
              <a:t>{ std::ranges::to&lt;std::vector&gt;(</a:t>
            </a:r>
            <a:r>
              <a:rPr lang="en-US" sz="1400" dirty="0" err="1">
                <a:solidFill>
                  <a:srgbClr val="000000"/>
                </a:solidFill>
                <a:latin typeface="Cascadia Mono" panose="020B0609020000020004" pitchFamily="49" charset="0"/>
              </a:rPr>
              <a:t>ints</a:t>
            </a:r>
            <a:r>
              <a:rPr lang="en-US" sz="1400" dirty="0">
                <a:solidFill>
                  <a:srgbClr val="000000"/>
                </a:solidFill>
                <a:latin typeface="Cascadia Mono" panose="020B0609020000020004" pitchFamily="49" charset="0"/>
              </a:rPr>
              <a:t>) };</a:t>
            </a:r>
          </a:p>
          <a:p>
            <a:pPr marL="320040" lvl="1" indent="0">
              <a:buNone/>
            </a:pPr>
            <a:r>
              <a:rPr lang="en-US" sz="1400" dirty="0">
                <a:solidFill>
                  <a:srgbClr val="000000"/>
                </a:solidFill>
                <a:latin typeface="Cascadia Mono" panose="020B0609020000020004" pitchFamily="49" charset="0"/>
              </a:rPr>
              <a:t>std::print(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vec</a:t>
            </a:r>
            <a:r>
              <a:rPr lang="en-US" sz="1400" dirty="0">
                <a:solidFill>
                  <a:srgbClr val="000000"/>
                </a:solidFill>
                <a:latin typeface="Cascadia Mono" panose="020B0609020000020004" pitchFamily="49" charset="0"/>
              </a:rPr>
              <a:t>); </a:t>
            </a:r>
            <a:r>
              <a:rPr lang="en-US" sz="1400" dirty="0">
                <a:solidFill>
                  <a:srgbClr val="008000"/>
                </a:solidFill>
                <a:latin typeface="Cascadia Mono" panose="020B0609020000020004" pitchFamily="49" charset="0"/>
              </a:rPr>
              <a:t>// [2, 4, 6, 8]</a:t>
            </a:r>
            <a:endParaRPr lang="en-US" sz="1400" dirty="0"/>
          </a:p>
        </p:txBody>
      </p:sp>
    </p:spTree>
    <p:extLst>
      <p:ext uri="{BB962C8B-B14F-4D97-AF65-F5344CB8AC3E}">
        <p14:creationId xmlns:p14="http://schemas.microsoft.com/office/powerpoint/2010/main" val="388400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Ranges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Converts container to container</a:t>
            </a:r>
          </a:p>
          <a:p>
            <a:r>
              <a:rPr lang="en-US" dirty="0"/>
              <a:t>E.g.:</a:t>
            </a:r>
          </a:p>
          <a:p>
            <a:pPr marL="320040" lvl="1" indent="0">
              <a:buNone/>
            </a:pPr>
            <a:r>
              <a:rPr lang="en-US" sz="1400" dirty="0">
                <a:solidFill>
                  <a:srgbClr val="008000"/>
                </a:solidFill>
                <a:latin typeface="Cascadia Mono" panose="020B0609020000020004" pitchFamily="49" charset="0"/>
              </a:rPr>
              <a:t>// Convert vector to set with same element type.</a:t>
            </a:r>
          </a:p>
          <a:p>
            <a:pPr marL="320040" lvl="1" indent="0">
              <a:buNone/>
            </a:pPr>
            <a:r>
              <a:rPr lang="es-ES" sz="1400" dirty="0" err="1">
                <a:solidFill>
                  <a:srgbClr val="2B91AF"/>
                </a:solidFill>
                <a:latin typeface="Cascadia Mono" panose="020B0609020000020004" pitchFamily="49" charset="0"/>
              </a:rPr>
              <a:t>std</a:t>
            </a:r>
            <a:r>
              <a:rPr lang="es-ES" sz="1400" dirty="0">
                <a:solidFill>
                  <a:srgbClr val="2B91AF"/>
                </a:solidFill>
                <a:latin typeface="Cascadia Mono" panose="020B0609020000020004" pitchFamily="49" charset="0"/>
              </a:rPr>
              <a:t>::vector</a:t>
            </a:r>
            <a:r>
              <a:rPr lang="es-ES" sz="1400" dirty="0">
                <a:solidFill>
                  <a:srgbClr val="000000"/>
                </a:solidFill>
                <a:latin typeface="Cascadia Mono" panose="020B0609020000020004" pitchFamily="49" charset="0"/>
              </a:rPr>
              <a:t> </a:t>
            </a:r>
            <a:r>
              <a:rPr lang="es-ES" sz="1400" dirty="0" err="1">
                <a:solidFill>
                  <a:srgbClr val="000000"/>
                </a:solidFill>
                <a:latin typeface="Cascadia Mono" panose="020B0609020000020004" pitchFamily="49" charset="0"/>
              </a:rPr>
              <a:t>vec</a:t>
            </a:r>
            <a:r>
              <a:rPr lang="es-ES" sz="1400" dirty="0">
                <a:solidFill>
                  <a:srgbClr val="000000"/>
                </a:solidFill>
                <a:latin typeface="Cascadia Mono" panose="020B0609020000020004" pitchFamily="49" charset="0"/>
              </a:rPr>
              <a:t>{ 33, 11, 22 };</a:t>
            </a: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set1{ std::ranges::to&lt;std::</a:t>
            </a:r>
            <a:r>
              <a:rPr lang="en-US" sz="1400" dirty="0">
                <a:solidFill>
                  <a:srgbClr val="2B91AF"/>
                </a:solidFill>
                <a:latin typeface="Cascadia Mono" panose="020B0609020000020004" pitchFamily="49" charset="0"/>
              </a:rPr>
              <a:t>set</a:t>
            </a:r>
            <a:r>
              <a:rPr lang="en-US" sz="1400" dirty="0">
                <a:solidFill>
                  <a:srgbClr val="000000"/>
                </a:solidFill>
                <a:latin typeface="Cascadia Mono" panose="020B0609020000020004" pitchFamily="49" charset="0"/>
              </a:rPr>
              <a:t>&gt;(</a:t>
            </a:r>
            <a:r>
              <a:rPr lang="en-US" sz="1400" dirty="0" err="1">
                <a:solidFill>
                  <a:srgbClr val="000000"/>
                </a:solidFill>
                <a:latin typeface="Cascadia Mono" panose="020B0609020000020004" pitchFamily="49" charset="0"/>
              </a:rPr>
              <a:t>vec</a:t>
            </a:r>
            <a:r>
              <a:rPr lang="en-US" sz="1400" dirty="0">
                <a:solidFill>
                  <a:srgbClr val="000000"/>
                </a:solidFill>
                <a:latin typeface="Cascadia Mono" panose="020B0609020000020004" pitchFamily="49" charset="0"/>
              </a:rPr>
              <a:t>) };</a:t>
            </a:r>
          </a:p>
          <a:p>
            <a:pPr marL="594360" lvl="2" indent="0">
              <a:buNone/>
            </a:pPr>
            <a:endParaRPr lang="en-US" sz="1400" dirty="0">
              <a:solidFill>
                <a:srgbClr val="000000"/>
              </a:solidFill>
              <a:latin typeface="Cascadia Mono" panose="020B0609020000020004" pitchFamily="49" charset="0"/>
            </a:endParaRPr>
          </a:p>
          <a:p>
            <a:pPr marL="320040" lvl="1" indent="0">
              <a:buNone/>
            </a:pPr>
            <a:r>
              <a:rPr lang="en-US" sz="1400" dirty="0">
                <a:solidFill>
                  <a:srgbClr val="008000"/>
                </a:solidFill>
                <a:latin typeface="Cascadia Mono" panose="020B0609020000020004" pitchFamily="49" charset="0"/>
              </a:rPr>
              <a:t>// Convert vector of integers to set of doubles, using pipe operator.</a:t>
            </a: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set2{ </a:t>
            </a:r>
            <a:r>
              <a:rPr lang="en-US" sz="1400" dirty="0" err="1">
                <a:solidFill>
                  <a:srgbClr val="000000"/>
                </a:solidFill>
                <a:latin typeface="Cascadia Mono" panose="020B0609020000020004" pitchFamily="49" charset="0"/>
              </a:rPr>
              <a:t>vec</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a:t>
            </a:r>
            <a:r>
              <a:rPr lang="en-US" sz="1400" dirty="0">
                <a:solidFill>
                  <a:srgbClr val="000000"/>
                </a:solidFill>
                <a:latin typeface="Cascadia Mono" panose="020B0609020000020004" pitchFamily="49" charset="0"/>
              </a:rPr>
              <a:t> std::ranges::to&lt;std::</a:t>
            </a:r>
            <a:r>
              <a:rPr lang="en-US" sz="1400" dirty="0">
                <a:solidFill>
                  <a:srgbClr val="2B91AF"/>
                </a:solidFill>
                <a:latin typeface="Cascadia Mono" panose="020B0609020000020004" pitchFamily="49" charset="0"/>
              </a:rPr>
              <a:t>set</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double</a:t>
            </a:r>
            <a:r>
              <a:rPr lang="en-US" sz="1400" dirty="0">
                <a:solidFill>
                  <a:srgbClr val="000000"/>
                </a:solidFill>
                <a:latin typeface="Cascadia Mono" panose="020B0609020000020004" pitchFamily="49" charset="0"/>
              </a:rPr>
              <a:t>&gt;&gt;() };</a:t>
            </a:r>
          </a:p>
          <a:p>
            <a:pPr marL="594360" lvl="2" indent="0">
              <a:buNone/>
            </a:pPr>
            <a:endParaRPr lang="en-US" sz="1400" dirty="0">
              <a:solidFill>
                <a:srgbClr val="000000"/>
              </a:solidFill>
              <a:latin typeface="Cascadia Mono" panose="020B0609020000020004" pitchFamily="49" charset="0"/>
            </a:endParaRPr>
          </a:p>
          <a:p>
            <a:pPr marL="320040" lvl="1" indent="0">
              <a:buNone/>
            </a:pPr>
            <a:r>
              <a:rPr lang="en-US" sz="1400" dirty="0">
                <a:solidFill>
                  <a:srgbClr val="008000"/>
                </a:solidFill>
                <a:latin typeface="Cascadia Mono" panose="020B0609020000020004" pitchFamily="49" charset="0"/>
              </a:rPr>
              <a:t>// Convert vector of integers to set of doubles, using </a:t>
            </a:r>
            <a:r>
              <a:rPr lang="en-US" sz="1400" dirty="0" err="1">
                <a:solidFill>
                  <a:srgbClr val="008000"/>
                </a:solidFill>
                <a:latin typeface="Cascadia Mono" panose="020B0609020000020004" pitchFamily="49" charset="0"/>
              </a:rPr>
              <a:t>from_range</a:t>
            </a:r>
            <a:r>
              <a:rPr lang="en-US" sz="1400" dirty="0">
                <a:solidFill>
                  <a:srgbClr val="008000"/>
                </a:solidFill>
                <a:latin typeface="Cascadia Mono" panose="020B0609020000020004" pitchFamily="49" charset="0"/>
              </a:rPr>
              <a:t> constructor.</a:t>
            </a:r>
          </a:p>
          <a:p>
            <a:pPr marL="320040" lvl="1" indent="0">
              <a:buNone/>
            </a:pPr>
            <a:r>
              <a:rPr lang="en-US" sz="1400" dirty="0">
                <a:solidFill>
                  <a:srgbClr val="000000"/>
                </a:solidFill>
                <a:latin typeface="Cascadia Mono" panose="020B0609020000020004" pitchFamily="49" charset="0"/>
              </a:rPr>
              <a:t>std::set&lt;</a:t>
            </a:r>
            <a:r>
              <a:rPr lang="en-US" sz="1400" dirty="0">
                <a:solidFill>
                  <a:srgbClr val="0000FF"/>
                </a:solidFill>
                <a:latin typeface="Cascadia Mono" panose="020B0609020000020004" pitchFamily="49" charset="0"/>
              </a:rPr>
              <a:t>double</a:t>
            </a:r>
            <a:r>
              <a:rPr lang="en-US" sz="1400" dirty="0">
                <a:solidFill>
                  <a:srgbClr val="000000"/>
                </a:solidFill>
                <a:latin typeface="Cascadia Mono" panose="020B0609020000020004" pitchFamily="49" charset="0"/>
              </a:rPr>
              <a:t>&gt; set3{ std::</a:t>
            </a:r>
            <a:r>
              <a:rPr lang="en-US" sz="1400" dirty="0" err="1">
                <a:solidFill>
                  <a:srgbClr val="000000"/>
                </a:solidFill>
                <a:latin typeface="Cascadia Mono" panose="020B0609020000020004" pitchFamily="49" charset="0"/>
              </a:rPr>
              <a:t>from_range</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vec</a:t>
            </a:r>
            <a:r>
              <a:rPr lang="en-US" sz="1400" dirty="0">
                <a:solidFill>
                  <a:srgbClr val="000000"/>
                </a:solidFill>
                <a:latin typeface="Cascadia Mono" panose="020B0609020000020004" pitchFamily="49" charset="0"/>
              </a:rPr>
              <a:t> };</a:t>
            </a:r>
          </a:p>
        </p:txBody>
      </p:sp>
    </p:spTree>
    <p:extLst>
      <p:ext uri="{BB962C8B-B14F-4D97-AF65-F5344CB8AC3E}">
        <p14:creationId xmlns:p14="http://schemas.microsoft.com/office/powerpoint/2010/main" val="308551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Ranges Library</a:t>
            </a:r>
          </a:p>
        </p:txBody>
      </p:sp>
      <p:sp>
        <p:nvSpPr>
          <p:cNvPr id="3" name="Content Placeholder 2"/>
          <p:cNvSpPr>
            <a:spLocks noGrp="1"/>
          </p:cNvSpPr>
          <p:nvPr>
            <p:ph sz="quarter" idx="13"/>
          </p:nvPr>
        </p:nvSpPr>
        <p:spPr>
          <a:xfrm>
            <a:off x="76200" y="971550"/>
            <a:ext cx="8991600" cy="4114800"/>
          </a:xfrm>
        </p:spPr>
        <p:txBody>
          <a:bodyPr>
            <a:normAutofit/>
          </a:bodyPr>
          <a:lstStyle/>
          <a:p>
            <a:pPr marL="0" indent="0">
              <a:buNone/>
            </a:pPr>
            <a:r>
              <a:rPr lang="en-US" sz="1400" dirty="0">
                <a:solidFill>
                  <a:srgbClr val="008000"/>
                </a:solidFill>
                <a:latin typeface="Cascadia Mono" panose="020B0609020000020004" pitchFamily="49" charset="0"/>
              </a:rPr>
              <a:t>// Use views::split() and views::transform() to create a view</a:t>
            </a:r>
          </a:p>
          <a:p>
            <a:pPr marL="0" indent="0">
              <a:buNone/>
            </a:pPr>
            <a:r>
              <a:rPr lang="en-US" sz="1400" dirty="0">
                <a:solidFill>
                  <a:srgbClr val="008000"/>
                </a:solidFill>
                <a:latin typeface="Cascadia Mono" panose="020B0609020000020004" pitchFamily="49" charset="0"/>
              </a:rPr>
              <a:t>// containing individual words of a string, and then convert</a:t>
            </a:r>
          </a:p>
          <a:p>
            <a:pPr marL="0" indent="0">
              <a:buNone/>
            </a:pPr>
            <a:r>
              <a:rPr lang="en-US" sz="1400" dirty="0">
                <a:solidFill>
                  <a:srgbClr val="008000"/>
                </a:solidFill>
                <a:latin typeface="Cascadia Mono" panose="020B0609020000020004" pitchFamily="49" charset="0"/>
              </a:rPr>
              <a:t>// the resulting view to a vector of strings containing all the words.</a:t>
            </a:r>
          </a:p>
          <a:p>
            <a:pPr marL="0" indent="0">
              <a:buNone/>
            </a:pPr>
            <a:r>
              <a:rPr lang="da-DK" sz="1400" dirty="0">
                <a:solidFill>
                  <a:srgbClr val="2B91AF"/>
                </a:solidFill>
                <a:latin typeface="Cascadia Mono" panose="020B0609020000020004" pitchFamily="49" charset="0"/>
              </a:rPr>
              <a:t>std::string</a:t>
            </a:r>
            <a:r>
              <a:rPr lang="da-DK" sz="1400" dirty="0">
                <a:solidFill>
                  <a:srgbClr val="000000"/>
                </a:solidFill>
                <a:latin typeface="Cascadia Mono" panose="020B0609020000020004" pitchFamily="49" charset="0"/>
              </a:rPr>
              <a:t> lorem{ </a:t>
            </a:r>
            <a:r>
              <a:rPr lang="da-DK" sz="1400" dirty="0">
                <a:solidFill>
                  <a:srgbClr val="A31515"/>
                </a:solidFill>
                <a:latin typeface="Cascadia Mono" panose="020B0609020000020004" pitchFamily="49" charset="0"/>
              </a:rPr>
              <a:t>"Lorem ipsum dolor sit amet"</a:t>
            </a:r>
            <a:r>
              <a:rPr lang="da-DK" sz="1400" dirty="0">
                <a:solidFill>
                  <a:srgbClr val="000000"/>
                </a:solidFill>
                <a:latin typeface="Cascadia Mono" panose="020B0609020000020004" pitchFamily="49" charset="0"/>
              </a:rPr>
              <a:t> };</a:t>
            </a:r>
          </a:p>
          <a:p>
            <a:pPr marL="0" indent="0">
              <a:buNone/>
            </a:pPr>
            <a:endParaRPr lang="da-DK" sz="1400" dirty="0">
              <a:solidFill>
                <a:srgbClr val="000000"/>
              </a:solidFill>
              <a:latin typeface="Cascadia Mono" panose="020B0609020000020004" pitchFamily="49" charset="0"/>
            </a:endParaRPr>
          </a:p>
          <a:p>
            <a:pPr marL="0"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words{ lorem | std::views::split(</a:t>
            </a:r>
            <a:r>
              <a:rPr lang="en-US" sz="1400" dirty="0">
                <a:solidFill>
                  <a:srgbClr val="A31515"/>
                </a:solidFill>
                <a:latin typeface="Cascadia Mono" panose="020B0609020000020004" pitchFamily="49" charset="0"/>
              </a:rPr>
              <a:t>' '</a:t>
            </a:r>
            <a:r>
              <a:rPr lang="en-US" sz="1400" dirty="0">
                <a:solidFill>
                  <a:srgbClr val="000000"/>
                </a:solidFill>
                <a:latin typeface="Cascadia Mono" panose="020B0609020000020004" pitchFamily="49" charset="0"/>
              </a:rPr>
              <a:t>)</a:t>
            </a:r>
          </a:p>
          <a:p>
            <a:pPr marL="0" indent="0">
              <a:buNone/>
            </a:pPr>
            <a:r>
              <a:rPr lang="en-US" sz="1400" dirty="0">
                <a:solidFill>
                  <a:srgbClr val="000000"/>
                </a:solidFill>
                <a:latin typeface="Cascadia Mono" panose="020B0609020000020004" pitchFamily="49" charset="0"/>
              </a:rPr>
              <a:t>    | std::views::transform([](</a:t>
            </a:r>
            <a:r>
              <a:rPr lang="en-US" sz="1400" dirty="0">
                <a:solidFill>
                  <a:srgbClr val="0000FF"/>
                </a:solidFill>
                <a:latin typeface="Cascadia Mono" panose="020B0609020000020004" pitchFamily="49" charset="0"/>
              </a:rPr>
              <a:t>const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&amp; </a:t>
            </a:r>
            <a:r>
              <a:rPr lang="en-US" sz="1400" dirty="0">
                <a:solidFill>
                  <a:srgbClr val="808080"/>
                </a:solidFill>
                <a:latin typeface="Cascadia Mono" panose="020B0609020000020004" pitchFamily="49" charset="0"/>
              </a:rPr>
              <a:t>v</a:t>
            </a:r>
            <a:r>
              <a:rPr lang="en-US" sz="1400" dirty="0">
                <a:solidFill>
                  <a:srgbClr val="000000"/>
                </a:solidFill>
                <a:latin typeface="Cascadia Mono" panose="020B0609020000020004" pitchFamily="49" charset="0"/>
              </a:rPr>
              <a:t>) {</a:t>
            </a:r>
          </a:p>
          <a:p>
            <a:pPr marL="0" indent="0">
              <a:buNone/>
            </a:pP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return</a:t>
            </a:r>
            <a:r>
              <a:rPr lang="en-US" sz="1400" dirty="0">
                <a:solidFill>
                  <a:srgbClr val="000000"/>
                </a:solidFill>
                <a:latin typeface="Cascadia Mono" panose="020B0609020000020004" pitchFamily="49" charset="0"/>
              </a:rPr>
              <a:t> 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 { std::</a:t>
            </a:r>
            <a:r>
              <a:rPr lang="en-US" sz="1400" dirty="0" err="1">
                <a:solidFill>
                  <a:srgbClr val="000000"/>
                </a:solidFill>
                <a:latin typeface="Cascadia Mono" panose="020B0609020000020004" pitchFamily="49" charset="0"/>
              </a:rPr>
              <a:t>from_range</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v</a:t>
            </a:r>
            <a:r>
              <a:rPr lang="en-US" sz="1400" dirty="0">
                <a:solidFill>
                  <a:srgbClr val="000000"/>
                </a:solidFill>
                <a:latin typeface="Cascadia Mono" panose="020B0609020000020004" pitchFamily="49" charset="0"/>
              </a:rPr>
              <a:t> }; })</a:t>
            </a:r>
          </a:p>
          <a:p>
            <a:pPr marL="0" indent="0">
              <a:buNone/>
            </a:pPr>
            <a:r>
              <a:rPr lang="en-US" sz="1400" dirty="0">
                <a:solidFill>
                  <a:srgbClr val="000000"/>
                </a:solidFill>
                <a:latin typeface="Cascadia Mono" panose="020B0609020000020004" pitchFamily="49" charset="0"/>
              </a:rPr>
              <a:t>    | std::ranges::to&lt;std::</a:t>
            </a:r>
            <a:r>
              <a:rPr lang="en-US" sz="1400" dirty="0">
                <a:solidFill>
                  <a:srgbClr val="2B91AF"/>
                </a:solidFill>
                <a:latin typeface="Cascadia Mono" panose="020B0609020000020004" pitchFamily="49" charset="0"/>
              </a:rPr>
              <a:t>vector</a:t>
            </a:r>
            <a:r>
              <a:rPr lang="en-US" sz="1400" dirty="0">
                <a:solidFill>
                  <a:srgbClr val="000000"/>
                </a:solidFill>
                <a:latin typeface="Cascadia Mono" panose="020B0609020000020004" pitchFamily="49" charset="0"/>
              </a:rPr>
              <a:t>&gt;() };</a:t>
            </a:r>
          </a:p>
          <a:p>
            <a:pPr marL="0" indent="0">
              <a:buNone/>
            </a:pPr>
            <a:endParaRPr lang="en-US" sz="1400" dirty="0">
              <a:solidFill>
                <a:srgbClr val="000000"/>
              </a:solidFill>
              <a:latin typeface="Cascadia Mono" panose="020B0609020000020004" pitchFamily="49" charset="0"/>
            </a:endParaRPr>
          </a:p>
          <a:p>
            <a:pPr marL="0"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println</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"{:n:?}"</a:t>
            </a:r>
            <a:r>
              <a:rPr lang="en-US" sz="1400" dirty="0">
                <a:solidFill>
                  <a:srgbClr val="000000"/>
                </a:solidFill>
                <a:latin typeface="Cascadia Mono" panose="020B0609020000020004" pitchFamily="49" charset="0"/>
              </a:rPr>
              <a:t>, words); </a:t>
            </a:r>
            <a:r>
              <a:rPr lang="da-DK" sz="1400" dirty="0">
                <a:solidFill>
                  <a:srgbClr val="008000"/>
                </a:solidFill>
                <a:latin typeface="Cascadia Mono" panose="020B0609020000020004" pitchFamily="49" charset="0"/>
              </a:rPr>
              <a:t>// "Lorem", "ipsum", "dolor", "sit", "amet"</a:t>
            </a:r>
            <a:endParaRPr lang="en-US" sz="14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98998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Ranges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Finding the last element in a range:</a:t>
            </a:r>
          </a:p>
          <a:p>
            <a:pPr lvl="1"/>
            <a:r>
              <a:rPr lang="en-US" dirty="0">
                <a:latin typeface="Consolas" panose="020B0609020204030204" pitchFamily="49" charset="0"/>
              </a:rPr>
              <a:t>ranges::</a:t>
            </a:r>
            <a:r>
              <a:rPr lang="en-US" dirty="0" err="1">
                <a:latin typeface="Consolas" panose="020B0609020204030204" pitchFamily="49" charset="0"/>
              </a:rPr>
              <a:t>find_last</a:t>
            </a:r>
            <a:r>
              <a:rPr lang="en-US" dirty="0">
                <a:latin typeface="Consolas" panose="020B0609020204030204" pitchFamily="49" charset="0"/>
              </a:rPr>
              <a:t>()</a:t>
            </a:r>
            <a:r>
              <a:rPr lang="en-US" dirty="0"/>
              <a:t>: matching a given value</a:t>
            </a:r>
          </a:p>
          <a:p>
            <a:pPr lvl="1"/>
            <a:r>
              <a:rPr lang="en-US" dirty="0">
                <a:latin typeface="Consolas" panose="020B0609020204030204" pitchFamily="49" charset="0"/>
              </a:rPr>
              <a:t>ranges::</a:t>
            </a:r>
            <a:r>
              <a:rPr lang="en-US" dirty="0" err="1">
                <a:latin typeface="Consolas" panose="020B0609020204030204" pitchFamily="49" charset="0"/>
              </a:rPr>
              <a:t>find_last_if</a:t>
            </a:r>
            <a:r>
              <a:rPr lang="en-US" dirty="0">
                <a:latin typeface="Consolas" panose="020B0609020204030204" pitchFamily="49" charset="0"/>
              </a:rPr>
              <a:t>()</a:t>
            </a:r>
            <a:r>
              <a:rPr lang="en-US" dirty="0"/>
              <a:t>: for which a given predicate returns true</a:t>
            </a:r>
          </a:p>
          <a:p>
            <a:pPr lvl="1"/>
            <a:r>
              <a:rPr lang="en-US" dirty="0">
                <a:latin typeface="Consolas" panose="020B0609020204030204" pitchFamily="49" charset="0"/>
              </a:rPr>
              <a:t>ranges::</a:t>
            </a:r>
            <a:r>
              <a:rPr lang="en-US" dirty="0" err="1">
                <a:latin typeface="Consolas" panose="020B0609020204030204" pitchFamily="49" charset="0"/>
              </a:rPr>
              <a:t>find_last_if_not</a:t>
            </a:r>
            <a:r>
              <a:rPr lang="en-US" dirty="0">
                <a:latin typeface="Consolas" panose="020B0609020204030204" pitchFamily="49" charset="0"/>
              </a:rPr>
              <a:t>()</a:t>
            </a:r>
            <a:r>
              <a:rPr lang="en-US" dirty="0"/>
              <a:t>: for which a given predicate returns false</a:t>
            </a:r>
          </a:p>
          <a:p>
            <a:r>
              <a:rPr lang="en-US" dirty="0"/>
              <a:t>Return sub range starting at found element until end of the range, or </a:t>
            </a:r>
            <a:r>
              <a:rPr lang="en-US" dirty="0">
                <a:latin typeface="Consolas" panose="020B0609020204030204" pitchFamily="49" charset="0"/>
              </a:rPr>
              <a:t>{last, last}</a:t>
            </a:r>
            <a:r>
              <a:rPr lang="en-US" dirty="0"/>
              <a:t> if not found</a:t>
            </a:r>
          </a:p>
          <a:p>
            <a:pPr marL="320040" lvl="1" indent="0">
              <a:buNone/>
            </a:pPr>
            <a:endParaRPr lang="en-US" dirty="0"/>
          </a:p>
        </p:txBody>
      </p:sp>
    </p:spTree>
    <p:extLst>
      <p:ext uri="{BB962C8B-B14F-4D97-AF65-F5344CB8AC3E}">
        <p14:creationId xmlns:p14="http://schemas.microsoft.com/office/powerpoint/2010/main" val="118014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Ranges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ranges::contains()</a:t>
            </a:r>
            <a:r>
              <a:rPr lang="en-US" dirty="0"/>
              <a:t>: true if a range contains a given element</a:t>
            </a:r>
          </a:p>
          <a:p>
            <a:r>
              <a:rPr lang="en-US" dirty="0">
                <a:latin typeface="Consolas" panose="020B0609020204030204" pitchFamily="49" charset="0"/>
              </a:rPr>
              <a:t>ranges::</a:t>
            </a:r>
            <a:r>
              <a:rPr lang="en-US" dirty="0" err="1">
                <a:latin typeface="Consolas" panose="020B0609020204030204" pitchFamily="49" charset="0"/>
              </a:rPr>
              <a:t>contains_subrange</a:t>
            </a:r>
            <a:r>
              <a:rPr lang="en-US" dirty="0">
                <a:latin typeface="Consolas" panose="020B0609020204030204" pitchFamily="49" charset="0"/>
              </a:rPr>
              <a:t>()</a:t>
            </a:r>
            <a:r>
              <a:rPr lang="en-US" dirty="0"/>
              <a:t>: true if a range contains another given range as a subrange</a:t>
            </a:r>
          </a:p>
          <a:p>
            <a:r>
              <a:rPr lang="en-US" dirty="0"/>
              <a:t>E.g.:</a:t>
            </a:r>
          </a:p>
          <a:p>
            <a:pPr marL="320040" lvl="1" indent="0">
              <a:buNone/>
            </a:pPr>
            <a:r>
              <a:rPr lang="es-ES" sz="1400" dirty="0" err="1">
                <a:solidFill>
                  <a:srgbClr val="000000"/>
                </a:solidFill>
                <a:latin typeface="Cascadia Mono" panose="020B0609020000020004" pitchFamily="49" charset="0"/>
              </a:rPr>
              <a:t>std</a:t>
            </a:r>
            <a:r>
              <a:rPr lang="es-ES" sz="1400" dirty="0">
                <a:solidFill>
                  <a:srgbClr val="000000"/>
                </a:solidFill>
                <a:latin typeface="Cascadia Mono" panose="020B0609020000020004" pitchFamily="49" charset="0"/>
              </a:rPr>
              <a:t>::</a:t>
            </a:r>
            <a:r>
              <a:rPr lang="es-ES" sz="1400" dirty="0">
                <a:solidFill>
                  <a:srgbClr val="2B91AF"/>
                </a:solidFill>
                <a:latin typeface="Cascadia Mono" panose="020B0609020000020004" pitchFamily="49" charset="0"/>
              </a:rPr>
              <a:t>vector</a:t>
            </a:r>
            <a:r>
              <a:rPr lang="es-ES" sz="1400" dirty="0">
                <a:solidFill>
                  <a:srgbClr val="000000"/>
                </a:solidFill>
                <a:latin typeface="Cascadia Mono" panose="020B0609020000020004" pitchFamily="49" charset="0"/>
              </a:rPr>
              <a:t> v1{ 11, 22, 33, 44 };</a:t>
            </a:r>
          </a:p>
          <a:p>
            <a:pPr marL="320040" lvl="1" indent="0">
              <a:buNone/>
            </a:pPr>
            <a:r>
              <a:rPr lang="es-ES" sz="1400" dirty="0" err="1">
                <a:solidFill>
                  <a:srgbClr val="000000"/>
                </a:solidFill>
                <a:latin typeface="Cascadia Mono" panose="020B0609020000020004" pitchFamily="49" charset="0"/>
              </a:rPr>
              <a:t>std</a:t>
            </a:r>
            <a:r>
              <a:rPr lang="es-ES" sz="1400" dirty="0">
                <a:solidFill>
                  <a:srgbClr val="000000"/>
                </a:solidFill>
                <a:latin typeface="Cascadia Mono" panose="020B0609020000020004" pitchFamily="49" charset="0"/>
              </a:rPr>
              <a:t>::</a:t>
            </a:r>
            <a:r>
              <a:rPr lang="es-ES" sz="1400" dirty="0">
                <a:solidFill>
                  <a:srgbClr val="2B91AF"/>
                </a:solidFill>
                <a:latin typeface="Cascadia Mono" panose="020B0609020000020004" pitchFamily="49" charset="0"/>
              </a:rPr>
              <a:t>vector</a:t>
            </a:r>
            <a:r>
              <a:rPr lang="es-ES" sz="1400" dirty="0">
                <a:solidFill>
                  <a:srgbClr val="000000"/>
                </a:solidFill>
                <a:latin typeface="Cascadia Mono" panose="020B0609020000020004" pitchFamily="49" charset="0"/>
              </a:rPr>
              <a:t> v2{ 33, 44 };</a:t>
            </a: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println</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std::ranges::contains(v1, 22)); </a:t>
            </a:r>
            <a:r>
              <a:rPr lang="en-US" sz="1400" dirty="0">
                <a:solidFill>
                  <a:srgbClr val="008000"/>
                </a:solidFill>
                <a:latin typeface="Cascadia Mono" panose="020B0609020000020004" pitchFamily="49" charset="0"/>
              </a:rPr>
              <a:t>// true</a:t>
            </a:r>
            <a:endParaRPr lang="en-US"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println</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std::ranges::</a:t>
            </a:r>
            <a:r>
              <a:rPr lang="en-US" sz="1400" dirty="0" err="1">
                <a:solidFill>
                  <a:srgbClr val="000000"/>
                </a:solidFill>
                <a:latin typeface="Cascadia Mono" panose="020B0609020000020004" pitchFamily="49" charset="0"/>
              </a:rPr>
              <a:t>contains_subrange</a:t>
            </a:r>
            <a:r>
              <a:rPr lang="en-US" sz="1400" dirty="0">
                <a:solidFill>
                  <a:srgbClr val="000000"/>
                </a:solidFill>
                <a:latin typeface="Cascadia Mono" panose="020B0609020000020004" pitchFamily="49" charset="0"/>
              </a:rPr>
              <a:t>(v1, v2)); </a:t>
            </a:r>
            <a:r>
              <a:rPr lang="en-US" sz="1400" dirty="0">
                <a:solidFill>
                  <a:srgbClr val="008000"/>
                </a:solidFill>
                <a:latin typeface="Cascadia Mono" panose="020B0609020000020004" pitchFamily="49" charset="0"/>
              </a:rPr>
              <a:t>// true</a:t>
            </a:r>
            <a:endParaRPr lang="es-ES" sz="14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56158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Ranges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Several folding algorithms: </a:t>
            </a:r>
            <a:r>
              <a:rPr lang="en-US" dirty="0">
                <a:latin typeface="Consolas" panose="020B0609020204030204" pitchFamily="49" charset="0"/>
              </a:rPr>
              <a:t>ranges::</a:t>
            </a:r>
            <a:r>
              <a:rPr lang="en-US" dirty="0" err="1">
                <a:latin typeface="Consolas" panose="020B0609020204030204" pitchFamily="49" charset="0"/>
              </a:rPr>
              <a:t>fold_left</a:t>
            </a:r>
            <a:r>
              <a:rPr lang="en-US" dirty="0">
                <a:latin typeface="Consolas" panose="020B0609020204030204" pitchFamily="49" charset="0"/>
              </a:rPr>
              <a:t>()</a:t>
            </a:r>
            <a:r>
              <a:rPr lang="en-US" dirty="0"/>
              <a:t>, </a:t>
            </a:r>
            <a:r>
              <a:rPr lang="en-US" dirty="0" err="1">
                <a:latin typeface="Consolas" panose="020B0609020204030204" pitchFamily="49" charset="0"/>
              </a:rPr>
              <a:t>fold_left_first</a:t>
            </a:r>
            <a:r>
              <a:rPr lang="en-US" dirty="0">
                <a:latin typeface="Consolas" panose="020B0609020204030204" pitchFamily="49" charset="0"/>
              </a:rPr>
              <a:t>()</a:t>
            </a:r>
            <a:r>
              <a:rPr lang="en-US" dirty="0"/>
              <a:t>, </a:t>
            </a:r>
            <a:r>
              <a:rPr lang="en-US" dirty="0" err="1">
                <a:latin typeface="Consolas" panose="020B0609020204030204" pitchFamily="49" charset="0"/>
              </a:rPr>
              <a:t>fold_right</a:t>
            </a:r>
            <a:r>
              <a:rPr lang="en-US" dirty="0">
                <a:latin typeface="Consolas" panose="020B0609020204030204" pitchFamily="49" charset="0"/>
              </a:rPr>
              <a:t>()</a:t>
            </a:r>
            <a:r>
              <a:rPr lang="en-US" dirty="0"/>
              <a:t>, </a:t>
            </a:r>
            <a:r>
              <a:rPr lang="en-US" dirty="0" err="1">
                <a:latin typeface="Consolas" panose="020B0609020204030204" pitchFamily="49" charset="0"/>
              </a:rPr>
              <a:t>fold_right_last</a:t>
            </a:r>
            <a:r>
              <a:rPr lang="en-US" dirty="0">
                <a:latin typeface="Consolas" panose="020B0609020204030204" pitchFamily="49" charset="0"/>
              </a:rPr>
              <a:t>()</a:t>
            </a:r>
            <a:r>
              <a:rPr lang="en-US" dirty="0"/>
              <a:t>, </a:t>
            </a:r>
            <a:r>
              <a:rPr lang="en-US" dirty="0" err="1">
                <a:latin typeface="Consolas" panose="020B0609020204030204" pitchFamily="49" charset="0"/>
              </a:rPr>
              <a:t>fold_left_with_iter</a:t>
            </a:r>
            <a:r>
              <a:rPr lang="en-US" dirty="0">
                <a:latin typeface="Consolas" panose="020B0609020204030204" pitchFamily="49" charset="0"/>
              </a:rPr>
              <a:t>()</a:t>
            </a:r>
            <a:r>
              <a:rPr lang="en-US" dirty="0"/>
              <a:t>, and </a:t>
            </a:r>
            <a:r>
              <a:rPr lang="en-US" dirty="0" err="1">
                <a:latin typeface="Consolas" panose="020B0609020204030204" pitchFamily="49" charset="0"/>
              </a:rPr>
              <a:t>fold_left_first_with_iter</a:t>
            </a:r>
            <a:r>
              <a:rPr lang="en-US" dirty="0">
                <a:latin typeface="Consolas" panose="020B0609020204030204" pitchFamily="49" charset="0"/>
              </a:rPr>
              <a:t>()</a:t>
            </a:r>
          </a:p>
          <a:p>
            <a:r>
              <a:rPr lang="en-US" dirty="0"/>
              <a:t>E.g.:</a:t>
            </a:r>
          </a:p>
          <a:p>
            <a:pPr marL="320040" lvl="1" indent="0">
              <a:buNone/>
            </a:pPr>
            <a:r>
              <a:rPr lang="es-ES" sz="1400" dirty="0" err="1">
                <a:solidFill>
                  <a:srgbClr val="000000"/>
                </a:solidFill>
                <a:latin typeface="Cascadia Mono" panose="020B0609020000020004" pitchFamily="49" charset="0"/>
              </a:rPr>
              <a:t>std</a:t>
            </a:r>
            <a:r>
              <a:rPr lang="es-ES" sz="1400" dirty="0">
                <a:solidFill>
                  <a:srgbClr val="000000"/>
                </a:solidFill>
                <a:latin typeface="Cascadia Mono" panose="020B0609020000020004" pitchFamily="49" charset="0"/>
              </a:rPr>
              <a:t>::</a:t>
            </a:r>
            <a:r>
              <a:rPr lang="es-ES" sz="1400" dirty="0">
                <a:solidFill>
                  <a:srgbClr val="2B91AF"/>
                </a:solidFill>
                <a:latin typeface="Cascadia Mono" panose="020B0609020000020004" pitchFamily="49" charset="0"/>
              </a:rPr>
              <a:t>vector</a:t>
            </a:r>
            <a:r>
              <a:rPr lang="es-ES" sz="1400" dirty="0">
                <a:solidFill>
                  <a:srgbClr val="000000"/>
                </a:solidFill>
                <a:latin typeface="Cascadia Mono" panose="020B0609020000020004" pitchFamily="49" charset="0"/>
              </a:rPr>
              <a:t> v{ 11, 22, 33, 44 };</a:t>
            </a: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println</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std::ranges::</a:t>
            </a:r>
            <a:r>
              <a:rPr lang="en-US" sz="1400" dirty="0" err="1">
                <a:solidFill>
                  <a:srgbClr val="000000"/>
                </a:solidFill>
                <a:latin typeface="Cascadia Mono" panose="020B0609020000020004" pitchFamily="49" charset="0"/>
              </a:rPr>
              <a:t>fold_left</a:t>
            </a:r>
            <a:r>
              <a:rPr lang="en-US" sz="1400" dirty="0">
                <a:solidFill>
                  <a:srgbClr val="000000"/>
                </a:solidFill>
                <a:latin typeface="Cascadia Mono" panose="020B0609020000020004" pitchFamily="49" charset="0"/>
              </a:rPr>
              <a:t>(v, 0, std::</a:t>
            </a:r>
            <a:r>
              <a:rPr lang="en-US" sz="1400" dirty="0">
                <a:solidFill>
                  <a:srgbClr val="2B91AF"/>
                </a:solidFill>
                <a:latin typeface="Cascadia Mono" panose="020B0609020000020004" pitchFamily="49" charset="0"/>
              </a:rPr>
              <a:t>plus</a:t>
            </a:r>
            <a:r>
              <a:rPr lang="en-US" sz="1400" dirty="0">
                <a:solidFill>
                  <a:srgbClr val="000000"/>
                </a:solidFill>
                <a:latin typeface="Cascadia Mono" panose="020B0609020000020004" pitchFamily="49" charset="0"/>
              </a:rPr>
              <a:t>())); </a:t>
            </a:r>
            <a:r>
              <a:rPr lang="en-US" sz="1400" dirty="0">
                <a:solidFill>
                  <a:srgbClr val="008000"/>
                </a:solidFill>
                <a:latin typeface="Cascadia Mono" panose="020B0609020000020004" pitchFamily="49" charset="0"/>
              </a:rPr>
              <a:t>// 110</a:t>
            </a:r>
            <a:endParaRPr lang="en-US" sz="1400" dirty="0"/>
          </a:p>
          <a:p>
            <a:pPr marL="320040" lvl="1" indent="0">
              <a:buNone/>
            </a:pPr>
            <a:endParaRPr lang="en-US" dirty="0"/>
          </a:p>
        </p:txBody>
      </p:sp>
    </p:spTree>
    <p:extLst>
      <p:ext uri="{BB962C8B-B14F-4D97-AF65-F5344CB8AC3E}">
        <p14:creationId xmlns:p14="http://schemas.microsoft.com/office/powerpoint/2010/main" val="360676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E6E6E6"/>
                </a:solidFill>
              </a:rPr>
              <a:t>std::generator</a:t>
            </a:r>
          </a:p>
          <a:p>
            <a:pPr lvl="1">
              <a:lnSpc>
                <a:spcPct val="120000"/>
              </a:lnSpc>
              <a:spcBef>
                <a:spcPts val="0"/>
              </a:spcBef>
            </a:pPr>
            <a:r>
              <a:rPr lang="en-US" sz="1600" dirty="0" err="1">
                <a:solidFill>
                  <a:srgbClr val="E6E6E6"/>
                </a:solidFill>
              </a:rPr>
              <a:t>basic_string</a:t>
            </a:r>
            <a:r>
              <a:rPr lang="en-US" sz="1600" dirty="0">
                <a:solidFill>
                  <a:srgbClr val="E6E6E6"/>
                </a:solidFill>
              </a:rPr>
              <a:t>(_view)::contains()</a:t>
            </a:r>
          </a:p>
          <a:p>
            <a:pPr lvl="1">
              <a:lnSpc>
                <a:spcPct val="120000"/>
              </a:lnSpc>
              <a:spcBef>
                <a:spcPts val="0"/>
              </a:spcBef>
            </a:pPr>
            <a:r>
              <a:rPr lang="en-US" sz="1600" dirty="0">
                <a:solidFill>
                  <a:srgbClr val="E6E6E6"/>
                </a:solidFill>
              </a:rPr>
              <a:t>Construct string(_view) From </a:t>
            </a:r>
            <a:r>
              <a:rPr lang="en-US" sz="1600" dirty="0" err="1">
                <a:solidFill>
                  <a:srgbClr val="E6E6E6"/>
                </a:solidFill>
              </a:rPr>
              <a:t>nullptr</a:t>
            </a:r>
            <a:endParaRPr lang="en-US" sz="1600" dirty="0">
              <a:solidFill>
                <a:srgbClr val="E6E6E6"/>
              </a:solidFill>
            </a:endParaRPr>
          </a:p>
          <a:p>
            <a:pPr lvl="1">
              <a:lnSpc>
                <a:spcPct val="120000"/>
              </a:lnSpc>
              <a:spcBef>
                <a:spcPts val="0"/>
              </a:spcBef>
            </a:pPr>
            <a:r>
              <a:rPr lang="en-US" sz="1600" dirty="0" err="1">
                <a:solidFill>
                  <a:srgbClr val="E6E6E6"/>
                </a:solidFill>
              </a:rPr>
              <a:t>basic_string</a:t>
            </a:r>
            <a:r>
              <a:rPr lang="en-US" sz="1600" dirty="0">
                <a:solidFill>
                  <a:srgbClr val="E6E6E6"/>
                </a:solidFill>
              </a:rPr>
              <a:t>::</a:t>
            </a:r>
            <a:r>
              <a:rPr lang="en-US" sz="1600" dirty="0" err="1">
                <a:solidFill>
                  <a:srgbClr val="E6E6E6"/>
                </a:solidFill>
              </a:rPr>
              <a:t>resize_and_overwrite</a:t>
            </a:r>
            <a:r>
              <a:rPr lang="en-US" sz="1600" dirty="0">
                <a:solidFill>
                  <a:srgbClr val="E6E6E6"/>
                </a:solidFill>
              </a:rPr>
              <a:t>()</a:t>
            </a:r>
          </a:p>
          <a:p>
            <a:pPr lvl="1">
              <a:lnSpc>
                <a:spcPct val="120000"/>
              </a:lnSpc>
              <a:spcBef>
                <a:spcPts val="0"/>
              </a:spcBef>
            </a:pPr>
            <a:r>
              <a:rPr lang="en-US" sz="1600" dirty="0">
                <a:solidFill>
                  <a:srgbClr val="E6E6E6"/>
                </a:solidFill>
              </a:rPr>
              <a:t>Monadic Operations for std::optional</a:t>
            </a:r>
          </a:p>
          <a:p>
            <a:pPr lvl="1">
              <a:lnSpc>
                <a:spcPct val="120000"/>
              </a:lnSpc>
              <a:spcBef>
                <a:spcPts val="0"/>
              </a:spcBef>
            </a:pPr>
            <a:r>
              <a:rPr lang="en-US" sz="1600" dirty="0" err="1">
                <a:solidFill>
                  <a:srgbClr val="E6E6E6"/>
                </a:solidFill>
              </a:rPr>
              <a:t>Stacktrace</a:t>
            </a:r>
            <a:r>
              <a:rPr lang="en-US" sz="1600" dirty="0">
                <a:solidFill>
                  <a:srgbClr val="E6E6E6"/>
                </a:solidFill>
              </a:rPr>
              <a:t> Library</a:t>
            </a:r>
          </a:p>
          <a:p>
            <a:pPr lvl="1">
              <a:lnSpc>
                <a:spcPct val="120000"/>
              </a:lnSpc>
              <a:spcBef>
                <a:spcPts val="0"/>
              </a:spcBef>
            </a:pPr>
            <a:r>
              <a:rPr lang="en-US" sz="1600" dirty="0">
                <a:solidFill>
                  <a:srgbClr val="E6E6E6"/>
                </a:solidFill>
              </a:rPr>
              <a:t>Changes to Ranges Library</a:t>
            </a:r>
          </a:p>
          <a:p>
            <a:pPr lvl="1">
              <a:lnSpc>
                <a:spcPct val="120000"/>
              </a:lnSpc>
              <a:spcBef>
                <a:spcPts val="0"/>
              </a:spcBef>
            </a:pPr>
            <a:r>
              <a:rPr lang="en-US" sz="1600" dirty="0">
                <a:solidFill>
                  <a:srgbClr val="FF8200"/>
                </a:solidFill>
              </a:rPr>
              <a:t>Changes to Views Library</a:t>
            </a:r>
          </a:p>
          <a:p>
            <a:pPr lvl="1">
              <a:lnSpc>
                <a:spcPct val="120000"/>
              </a:lnSpc>
              <a:spcBef>
                <a:spcPts val="0"/>
              </a:spcBef>
            </a:pPr>
            <a:r>
              <a:rPr lang="en-US" sz="1600" dirty="0"/>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421864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Views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views::zip</a:t>
            </a:r>
            <a:r>
              <a:rPr lang="en-US" dirty="0"/>
              <a:t>: A view with the n</a:t>
            </a:r>
            <a:r>
              <a:rPr lang="en-US" baseline="30000" dirty="0"/>
              <a:t>th</a:t>
            </a:r>
            <a:r>
              <a:rPr lang="en-US" dirty="0"/>
              <a:t> element a tuple of the n</a:t>
            </a:r>
            <a:r>
              <a:rPr lang="en-US" baseline="30000" dirty="0"/>
              <a:t>th</a:t>
            </a:r>
            <a:r>
              <a:rPr lang="en-US" dirty="0"/>
              <a:t> elements of all given views</a:t>
            </a:r>
          </a:p>
          <a:p>
            <a:r>
              <a:rPr lang="en-US" dirty="0">
                <a:latin typeface="Consolas" panose="020B0609020204030204" pitchFamily="49" charset="0"/>
              </a:rPr>
              <a:t>views::</a:t>
            </a:r>
            <a:r>
              <a:rPr lang="en-US" dirty="0" err="1">
                <a:latin typeface="Consolas" panose="020B0609020204030204" pitchFamily="49" charset="0"/>
              </a:rPr>
              <a:t>zip_transform</a:t>
            </a:r>
            <a:r>
              <a:rPr lang="en-US" dirty="0"/>
              <a:t>: A view with the n</a:t>
            </a:r>
            <a:r>
              <a:rPr lang="en-US" baseline="30000" dirty="0"/>
              <a:t>th</a:t>
            </a:r>
            <a:r>
              <a:rPr lang="en-US" dirty="0"/>
              <a:t> element the result of applying a given operator to the n</a:t>
            </a:r>
            <a:r>
              <a:rPr lang="en-US" baseline="30000" dirty="0"/>
              <a:t>th</a:t>
            </a:r>
            <a:r>
              <a:rPr lang="en-US" dirty="0"/>
              <a:t> elements of all given views</a:t>
            </a:r>
          </a:p>
          <a:p>
            <a:r>
              <a:rPr lang="en-US" dirty="0"/>
              <a:t>E.g.:</a:t>
            </a:r>
          </a:p>
          <a:p>
            <a:pPr marL="320040" lvl="1" indent="0">
              <a:buNone/>
            </a:pPr>
            <a:r>
              <a:rPr lang="es-ES" sz="1400" dirty="0" err="1">
                <a:solidFill>
                  <a:srgbClr val="000000"/>
                </a:solidFill>
                <a:latin typeface="Cascadia Mono" panose="020B0609020000020004" pitchFamily="49" charset="0"/>
              </a:rPr>
              <a:t>std</a:t>
            </a:r>
            <a:r>
              <a:rPr lang="es-ES" sz="1400" dirty="0">
                <a:solidFill>
                  <a:srgbClr val="000000"/>
                </a:solidFill>
                <a:latin typeface="Cascadia Mono" panose="020B0609020000020004" pitchFamily="49" charset="0"/>
              </a:rPr>
              <a:t>::</a:t>
            </a:r>
            <a:r>
              <a:rPr lang="es-ES" sz="1400" dirty="0">
                <a:solidFill>
                  <a:srgbClr val="2B91AF"/>
                </a:solidFill>
                <a:latin typeface="Cascadia Mono" panose="020B0609020000020004" pitchFamily="49" charset="0"/>
              </a:rPr>
              <a:t>vector</a:t>
            </a:r>
            <a:r>
              <a:rPr lang="es-ES" sz="1400" dirty="0">
                <a:solidFill>
                  <a:srgbClr val="000000"/>
                </a:solidFill>
                <a:latin typeface="Cascadia Mono" panose="020B0609020000020004" pitchFamily="49" charset="0"/>
              </a:rPr>
              <a:t> v1 { 1, 2 };</a:t>
            </a:r>
          </a:p>
          <a:p>
            <a:pPr marL="320040" lvl="1" indent="0">
              <a:buNone/>
            </a:pPr>
            <a:r>
              <a:rPr lang="en-US" sz="1400" dirty="0">
                <a:solidFill>
                  <a:srgbClr val="000000"/>
                </a:solidFill>
                <a:latin typeface="Cascadia Mono" panose="020B0609020000020004" pitchFamily="49" charset="0"/>
              </a:rPr>
              <a:t>std::</a:t>
            </a:r>
            <a:r>
              <a:rPr lang="en-US" sz="1400" dirty="0">
                <a:solidFill>
                  <a:srgbClr val="2B91AF"/>
                </a:solidFill>
                <a:latin typeface="Cascadia Mono" panose="020B0609020000020004" pitchFamily="49" charset="0"/>
              </a:rPr>
              <a:t>vector</a:t>
            </a:r>
            <a:r>
              <a:rPr lang="en-US" sz="1400" dirty="0">
                <a:solidFill>
                  <a:srgbClr val="000000"/>
                </a:solidFill>
                <a:latin typeface="Cascadia Mono" panose="020B0609020000020004" pitchFamily="49" charset="0"/>
              </a:rPr>
              <a:t> v2 { </a:t>
            </a:r>
            <a:r>
              <a:rPr lang="en-US" sz="1400" dirty="0">
                <a:solidFill>
                  <a:srgbClr val="A31515"/>
                </a:solidFill>
                <a:latin typeface="Cascadia Mono" panose="020B0609020000020004" pitchFamily="49" charset="0"/>
              </a:rPr>
              <a:t>'a'</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'b'</a:t>
            </a:r>
            <a:r>
              <a:rPr lang="en-US" sz="1400" dirty="0">
                <a:solidFill>
                  <a:srgbClr val="000000"/>
                </a:solidFill>
                <a:latin typeface="Cascadia Mono" panose="020B0609020000020004" pitchFamily="49" charset="0"/>
              </a:rPr>
              <a:t>, </a:t>
            </a:r>
            <a:r>
              <a:rPr lang="en-US" sz="1400" dirty="0" err="1">
                <a:solidFill>
                  <a:srgbClr val="A31515"/>
                </a:solidFill>
                <a:latin typeface="Cascadia Mono" panose="020B0609020000020004" pitchFamily="49" charset="0"/>
              </a:rPr>
              <a:t>'c</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a:t>
            </a:r>
          </a:p>
          <a:p>
            <a:pPr marL="320040" lvl="1" indent="0">
              <a:buNone/>
            </a:pPr>
            <a:r>
              <a:rPr lang="es-ES" sz="1400" dirty="0" err="1">
                <a:solidFill>
                  <a:srgbClr val="000000"/>
                </a:solidFill>
                <a:latin typeface="Cascadia Mono" panose="020B0609020000020004" pitchFamily="49" charset="0"/>
              </a:rPr>
              <a:t>std</a:t>
            </a:r>
            <a:r>
              <a:rPr lang="es-ES" sz="1400" dirty="0">
                <a:solidFill>
                  <a:srgbClr val="000000"/>
                </a:solidFill>
                <a:latin typeface="Cascadia Mono" panose="020B0609020000020004" pitchFamily="49" charset="0"/>
              </a:rPr>
              <a:t>::</a:t>
            </a:r>
            <a:r>
              <a:rPr lang="es-ES" sz="1400" dirty="0">
                <a:solidFill>
                  <a:srgbClr val="2B91AF"/>
                </a:solidFill>
                <a:latin typeface="Cascadia Mono" panose="020B0609020000020004" pitchFamily="49" charset="0"/>
              </a:rPr>
              <a:t>vector</a:t>
            </a:r>
            <a:r>
              <a:rPr lang="es-ES" sz="1400" dirty="0">
                <a:solidFill>
                  <a:srgbClr val="000000"/>
                </a:solidFill>
                <a:latin typeface="Cascadia Mono" panose="020B0609020000020004" pitchFamily="49" charset="0"/>
              </a:rPr>
              <a:t> v3 { 3, 4, 5 };</a:t>
            </a:r>
            <a:endParaRPr lang="en-US" sz="1400" dirty="0">
              <a:solidFill>
                <a:srgbClr val="000000"/>
              </a:solidFill>
              <a:latin typeface="Cascadia Mono" panose="020B0609020000020004" pitchFamily="49" charset="0"/>
            </a:endParaRP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r1 { std::views::zip(v1, v2) };                   </a:t>
            </a:r>
            <a:r>
              <a:rPr lang="en-US" sz="1400" dirty="0">
                <a:solidFill>
                  <a:srgbClr val="008000"/>
                </a:solidFill>
                <a:latin typeface="Cascadia Mono" panose="020B0609020000020004" pitchFamily="49" charset="0"/>
              </a:rPr>
              <a:t>// {(1,'a'),(2,'b')}</a:t>
            </a:r>
            <a:endParaRPr lang="en-US" sz="1400" dirty="0">
              <a:solidFill>
                <a:srgbClr val="000000"/>
              </a:solidFill>
              <a:latin typeface="Cascadia Mono" panose="020B0609020000020004" pitchFamily="49" charset="0"/>
            </a:endParaRP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r2 { std::views::</a:t>
            </a:r>
            <a:r>
              <a:rPr lang="en-US" sz="1400" dirty="0" err="1">
                <a:solidFill>
                  <a:srgbClr val="000000"/>
                </a:solidFill>
                <a:latin typeface="Cascadia Mono" panose="020B0609020000020004" pitchFamily="49" charset="0"/>
              </a:rPr>
              <a:t>zip_transform</a:t>
            </a:r>
            <a:r>
              <a:rPr lang="en-US" sz="1400" dirty="0">
                <a:solidFill>
                  <a:srgbClr val="000000"/>
                </a:solidFill>
                <a:latin typeface="Cascadia Mono" panose="020B0609020000020004" pitchFamily="49" charset="0"/>
              </a:rPr>
              <a:t>(std::</a:t>
            </a:r>
            <a:r>
              <a:rPr lang="en-US" sz="1400" dirty="0">
                <a:solidFill>
                  <a:srgbClr val="2B91AF"/>
                </a:solidFill>
                <a:latin typeface="Cascadia Mono" panose="020B0609020000020004" pitchFamily="49" charset="0"/>
              </a:rPr>
              <a:t>multiplies</a:t>
            </a:r>
            <a:r>
              <a:rPr lang="en-US" sz="1400" dirty="0">
                <a:solidFill>
                  <a:srgbClr val="000000"/>
                </a:solidFill>
                <a:latin typeface="Cascadia Mono" panose="020B0609020000020004" pitchFamily="49" charset="0"/>
              </a:rPr>
              <a:t>(), v1, v3) };  </a:t>
            </a:r>
            <a:r>
              <a:rPr lang="en-US" sz="1400" dirty="0">
                <a:solidFill>
                  <a:srgbClr val="008000"/>
                </a:solidFill>
                <a:latin typeface="Cascadia Mono" panose="020B0609020000020004" pitchFamily="49" charset="0"/>
              </a:rPr>
              <a:t>// {3,8}</a:t>
            </a:r>
            <a:endParaRPr lang="en-US" dirty="0"/>
          </a:p>
        </p:txBody>
      </p:sp>
    </p:spTree>
    <p:extLst>
      <p:ext uri="{BB962C8B-B14F-4D97-AF65-F5344CB8AC3E}">
        <p14:creationId xmlns:p14="http://schemas.microsoft.com/office/powerpoint/2010/main" val="55116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Views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views::adjacent</a:t>
            </a:r>
            <a:r>
              <a:rPr lang="en-US" dirty="0"/>
              <a:t>: A view with each element a tuple of references to </a:t>
            </a:r>
            <a:r>
              <a:rPr lang="en-US" b="1" i="1" dirty="0"/>
              <a:t>N</a:t>
            </a:r>
            <a:r>
              <a:rPr lang="en-US" dirty="0"/>
              <a:t> adjacent elements from the original view</a:t>
            </a:r>
          </a:p>
          <a:p>
            <a:r>
              <a:rPr lang="en-US" dirty="0">
                <a:latin typeface="Consolas" panose="020B0609020204030204" pitchFamily="49" charset="0"/>
              </a:rPr>
              <a:t>views::</a:t>
            </a:r>
            <a:r>
              <a:rPr lang="en-US" dirty="0" err="1">
                <a:latin typeface="Consolas" panose="020B0609020204030204" pitchFamily="49" charset="0"/>
              </a:rPr>
              <a:t>adjacent_transform</a:t>
            </a:r>
            <a:r>
              <a:rPr lang="en-US" dirty="0"/>
              <a:t>: A view with each element the result of applying an operation to </a:t>
            </a:r>
            <a:r>
              <a:rPr lang="en-US" b="1" i="1" dirty="0"/>
              <a:t>N</a:t>
            </a:r>
            <a:r>
              <a:rPr lang="en-US" dirty="0"/>
              <a:t> adjacent elements</a:t>
            </a:r>
          </a:p>
          <a:p>
            <a:r>
              <a:rPr lang="en-US" dirty="0"/>
              <a:t>E.g.:</a:t>
            </a:r>
          </a:p>
          <a:p>
            <a:pPr marL="320040" lvl="1" indent="0">
              <a:buNone/>
            </a:pPr>
            <a:r>
              <a:rPr lang="es-ES" sz="1400" dirty="0" err="1">
                <a:solidFill>
                  <a:srgbClr val="000000"/>
                </a:solidFill>
                <a:latin typeface="Cascadia Mono" panose="020B0609020000020004" pitchFamily="49" charset="0"/>
              </a:rPr>
              <a:t>std</a:t>
            </a:r>
            <a:r>
              <a:rPr lang="es-ES" sz="1400" dirty="0">
                <a:solidFill>
                  <a:srgbClr val="000000"/>
                </a:solidFill>
                <a:latin typeface="Cascadia Mono" panose="020B0609020000020004" pitchFamily="49" charset="0"/>
              </a:rPr>
              <a:t>::</a:t>
            </a:r>
            <a:r>
              <a:rPr lang="es-ES" sz="1400" dirty="0">
                <a:solidFill>
                  <a:srgbClr val="2B91AF"/>
                </a:solidFill>
                <a:latin typeface="Cascadia Mono" panose="020B0609020000020004" pitchFamily="49" charset="0"/>
              </a:rPr>
              <a:t>vector</a:t>
            </a:r>
            <a:r>
              <a:rPr lang="es-ES" sz="1400" dirty="0">
                <a:solidFill>
                  <a:srgbClr val="000000"/>
                </a:solidFill>
                <a:latin typeface="Cascadia Mono" panose="020B0609020000020004" pitchFamily="49" charset="0"/>
              </a:rPr>
              <a:t> v { 1, 2, 3, 4 };</a:t>
            </a: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r3 { v | std::views::adjacent&lt;2&gt; } </a:t>
            </a:r>
            <a:r>
              <a:rPr lang="en-US" sz="1400" dirty="0">
                <a:solidFill>
                  <a:srgbClr val="008000"/>
                </a:solidFill>
                <a:latin typeface="Cascadia Mono" panose="020B0609020000020004" pitchFamily="49" charset="0"/>
              </a:rPr>
              <a:t>// {(1,2),(2,3),(3,4)}</a:t>
            </a:r>
            <a:endParaRPr lang="en-US" dirty="0"/>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r4 { v | std::views::</a:t>
            </a:r>
            <a:r>
              <a:rPr lang="en-US" sz="1400" dirty="0" err="1">
                <a:solidFill>
                  <a:srgbClr val="000000"/>
                </a:solidFill>
                <a:latin typeface="Cascadia Mono" panose="020B0609020000020004" pitchFamily="49" charset="0"/>
              </a:rPr>
              <a:t>adjacent_transform</a:t>
            </a:r>
            <a:r>
              <a:rPr lang="en-US" sz="1400" dirty="0">
                <a:solidFill>
                  <a:srgbClr val="000000"/>
                </a:solidFill>
                <a:latin typeface="Cascadia Mono" panose="020B0609020000020004" pitchFamily="49" charset="0"/>
              </a:rPr>
              <a:t>&lt;2&gt;(std::</a:t>
            </a:r>
            <a:r>
              <a:rPr lang="en-US" sz="1400" dirty="0">
                <a:solidFill>
                  <a:srgbClr val="2B91AF"/>
                </a:solidFill>
                <a:latin typeface="Cascadia Mono" panose="020B0609020000020004" pitchFamily="49" charset="0"/>
              </a:rPr>
              <a:t>multiplies</a:t>
            </a:r>
            <a:r>
              <a:rPr lang="en-US" sz="1400" dirty="0">
                <a:solidFill>
                  <a:srgbClr val="000000"/>
                </a:solidFill>
                <a:latin typeface="Cascadia Mono" panose="020B0609020000020004" pitchFamily="49" charset="0"/>
              </a:rPr>
              <a:t>()) }</a:t>
            </a:r>
            <a:r>
              <a:rPr lang="en-US" sz="1400" dirty="0">
                <a:solidFill>
                  <a:srgbClr val="008000"/>
                </a:solidFill>
                <a:latin typeface="Cascadia Mono" panose="020B0609020000020004" pitchFamily="49" charset="0"/>
              </a:rPr>
              <a:t>// {2,6,12}</a:t>
            </a:r>
            <a:endParaRPr lang="en-US" dirty="0"/>
          </a:p>
        </p:txBody>
      </p:sp>
    </p:spTree>
    <p:extLst>
      <p:ext uri="{BB962C8B-B14F-4D97-AF65-F5344CB8AC3E}">
        <p14:creationId xmlns:p14="http://schemas.microsoft.com/office/powerpoint/2010/main" val="247626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Views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Two helper types:</a:t>
            </a:r>
            <a:endParaRPr lang="en-US" dirty="0">
              <a:latin typeface="Consolas" panose="020B0609020204030204" pitchFamily="49" charset="0"/>
            </a:endParaRPr>
          </a:p>
          <a:p>
            <a:pPr lvl="1"/>
            <a:r>
              <a:rPr lang="en-US" dirty="0">
                <a:latin typeface="Consolas" panose="020B0609020204030204" pitchFamily="49" charset="0"/>
              </a:rPr>
              <a:t>views::pairwise = views::adjacent&lt;2&gt;</a:t>
            </a:r>
          </a:p>
          <a:p>
            <a:pPr lvl="1"/>
            <a:r>
              <a:rPr lang="en-US" dirty="0">
                <a:latin typeface="Consolas" panose="020B0609020204030204" pitchFamily="49" charset="0"/>
              </a:rPr>
              <a:t>views::</a:t>
            </a:r>
            <a:r>
              <a:rPr lang="en-US" dirty="0" err="1">
                <a:latin typeface="Consolas" panose="020B0609020204030204" pitchFamily="49" charset="0"/>
              </a:rPr>
              <a:t>pairwise_transform</a:t>
            </a:r>
            <a:r>
              <a:rPr lang="en-US" dirty="0">
                <a:latin typeface="Consolas" panose="020B0609020204030204" pitchFamily="49" charset="0"/>
              </a:rPr>
              <a:t> = views::</a:t>
            </a:r>
            <a:r>
              <a:rPr lang="en-US" dirty="0" err="1">
                <a:latin typeface="Consolas" panose="020B0609020204030204" pitchFamily="49" charset="0"/>
              </a:rPr>
              <a:t>adjacent_transform</a:t>
            </a:r>
            <a:r>
              <a:rPr lang="en-US" dirty="0">
                <a:latin typeface="Consolas" panose="020B0609020204030204" pitchFamily="49" charset="0"/>
              </a:rPr>
              <a:t>&lt;2&gt;</a:t>
            </a:r>
          </a:p>
          <a:p>
            <a:r>
              <a:rPr lang="en-US" dirty="0"/>
              <a:t>E.g.:</a:t>
            </a:r>
          </a:p>
          <a:p>
            <a:pPr marL="320040" lvl="1" indent="0">
              <a:buNone/>
            </a:pPr>
            <a:r>
              <a:rPr lang="en-US" sz="1400" dirty="0">
                <a:solidFill>
                  <a:srgbClr val="000000"/>
                </a:solidFill>
                <a:latin typeface="Cascadia Mono" panose="020B0609020000020004" pitchFamily="49" charset="0"/>
              </a:rPr>
              <a:t>std::</a:t>
            </a:r>
            <a:r>
              <a:rPr lang="en-US" sz="1400" dirty="0">
                <a:solidFill>
                  <a:srgbClr val="2B91AF"/>
                </a:solidFill>
                <a:latin typeface="Cascadia Mono" panose="020B0609020000020004" pitchFamily="49" charset="0"/>
              </a:rPr>
              <a:t>vector</a:t>
            </a:r>
            <a:r>
              <a:rPr lang="en-US" sz="1400" dirty="0">
                <a:solidFill>
                  <a:srgbClr val="000000"/>
                </a:solidFill>
                <a:latin typeface="Cascadia Mono" panose="020B0609020000020004" pitchFamily="49" charset="0"/>
              </a:rPr>
              <a:t> v2 { </a:t>
            </a:r>
            <a:r>
              <a:rPr lang="en-US" sz="1400" dirty="0">
                <a:solidFill>
                  <a:srgbClr val="A31515"/>
                </a:solidFill>
                <a:latin typeface="Cascadia Mono" panose="020B0609020000020004" pitchFamily="49" charset="0"/>
              </a:rPr>
              <a:t>'a'</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'b'</a:t>
            </a:r>
            <a:r>
              <a:rPr lang="en-US" sz="1400" dirty="0">
                <a:solidFill>
                  <a:srgbClr val="000000"/>
                </a:solidFill>
                <a:latin typeface="Cascadia Mono" panose="020B0609020000020004" pitchFamily="49" charset="0"/>
              </a:rPr>
              <a:t>, </a:t>
            </a:r>
            <a:r>
              <a:rPr lang="en-US" sz="1400" dirty="0" err="1">
                <a:solidFill>
                  <a:srgbClr val="A31515"/>
                </a:solidFill>
                <a:latin typeface="Cascadia Mono" panose="020B0609020000020004" pitchFamily="49" charset="0"/>
              </a:rPr>
              <a:t>'c</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a:t>
            </a: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r5 { v2 | std::views::pairwise };          </a:t>
            </a:r>
            <a:r>
              <a:rPr lang="en-US" sz="1400" dirty="0">
                <a:solidFill>
                  <a:srgbClr val="008000"/>
                </a:solidFill>
                <a:latin typeface="Cascadia Mono" panose="020B0609020000020004" pitchFamily="49" charset="0"/>
              </a:rPr>
              <a:t>// {('</a:t>
            </a:r>
            <a:r>
              <a:rPr lang="en-US" sz="1400" dirty="0" err="1">
                <a:solidFill>
                  <a:srgbClr val="008000"/>
                </a:solidFill>
                <a:latin typeface="Cascadia Mono" panose="020B0609020000020004" pitchFamily="49" charset="0"/>
              </a:rPr>
              <a:t>a','b</a:t>
            </a:r>
            <a:r>
              <a:rPr lang="en-US" sz="1400" dirty="0">
                <a:solidFill>
                  <a:srgbClr val="008000"/>
                </a:solidFill>
                <a:latin typeface="Cascadia Mono" panose="020B0609020000020004" pitchFamily="49" charset="0"/>
              </a:rPr>
              <a:t>'),('</a:t>
            </a:r>
            <a:r>
              <a:rPr lang="en-US" sz="1400" dirty="0" err="1">
                <a:solidFill>
                  <a:srgbClr val="008000"/>
                </a:solidFill>
                <a:latin typeface="Cascadia Mono" panose="020B0609020000020004" pitchFamily="49" charset="0"/>
              </a:rPr>
              <a:t>b','c</a:t>
            </a:r>
            <a:r>
              <a:rPr lang="en-US" sz="1400" dirty="0">
                <a:solidFill>
                  <a:srgbClr val="008000"/>
                </a:solidFill>
                <a:latin typeface="Cascadia Mono" panose="020B0609020000020004" pitchFamily="49" charset="0"/>
              </a:rPr>
              <a:t>’)}</a:t>
            </a:r>
            <a:endParaRPr lang="en-US" sz="1400" dirty="0">
              <a:solidFill>
                <a:srgbClr val="000000"/>
              </a:solidFill>
              <a:latin typeface="Cascadia Mono" panose="020B0609020000020004" pitchFamily="49" charset="0"/>
            </a:endParaRPr>
          </a:p>
          <a:p>
            <a:pPr marL="320040" lvl="1" indent="0">
              <a:buNone/>
            </a:pPr>
            <a:endParaRPr lang="es-ES" sz="1400" dirty="0">
              <a:solidFill>
                <a:srgbClr val="000000"/>
              </a:solidFill>
              <a:latin typeface="Cascadia Mono" panose="020B0609020000020004" pitchFamily="49" charset="0"/>
            </a:endParaRPr>
          </a:p>
          <a:p>
            <a:pPr marL="320040" lvl="1" indent="0">
              <a:buNone/>
            </a:pPr>
            <a:r>
              <a:rPr lang="es-ES" sz="1400" dirty="0" err="1">
                <a:solidFill>
                  <a:srgbClr val="000000"/>
                </a:solidFill>
                <a:latin typeface="Cascadia Mono" panose="020B0609020000020004" pitchFamily="49" charset="0"/>
              </a:rPr>
              <a:t>std</a:t>
            </a:r>
            <a:r>
              <a:rPr lang="es-ES" sz="1400" dirty="0">
                <a:solidFill>
                  <a:srgbClr val="000000"/>
                </a:solidFill>
                <a:latin typeface="Cascadia Mono" panose="020B0609020000020004" pitchFamily="49" charset="0"/>
              </a:rPr>
              <a:t>::</a:t>
            </a:r>
            <a:r>
              <a:rPr lang="es-ES" sz="1400" dirty="0">
                <a:solidFill>
                  <a:srgbClr val="2B91AF"/>
                </a:solidFill>
                <a:latin typeface="Cascadia Mono" panose="020B0609020000020004" pitchFamily="49" charset="0"/>
              </a:rPr>
              <a:t>vector</a:t>
            </a:r>
            <a:r>
              <a:rPr lang="es-ES" sz="1400" dirty="0">
                <a:solidFill>
                  <a:srgbClr val="000000"/>
                </a:solidFill>
                <a:latin typeface="Cascadia Mono" panose="020B0609020000020004" pitchFamily="49" charset="0"/>
              </a:rPr>
              <a:t> v3 { 3, 4, 5 };</a:t>
            </a: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r6 { v3 | std::views::</a:t>
            </a:r>
            <a:r>
              <a:rPr lang="en-US" sz="1400" dirty="0" err="1">
                <a:solidFill>
                  <a:srgbClr val="000000"/>
                </a:solidFill>
                <a:latin typeface="Cascadia Mono" panose="020B0609020000020004" pitchFamily="49" charset="0"/>
              </a:rPr>
              <a:t>pairwise_transform</a:t>
            </a:r>
            <a:r>
              <a:rPr lang="en-US" sz="1400" dirty="0">
                <a:solidFill>
                  <a:srgbClr val="000000"/>
                </a:solidFill>
                <a:latin typeface="Cascadia Mono" panose="020B0609020000020004" pitchFamily="49" charset="0"/>
              </a:rPr>
              <a:t>(std::</a:t>
            </a:r>
            <a:r>
              <a:rPr lang="en-US" sz="1400" dirty="0">
                <a:solidFill>
                  <a:srgbClr val="2B91AF"/>
                </a:solidFill>
                <a:latin typeface="Cascadia Mono" panose="020B0609020000020004" pitchFamily="49" charset="0"/>
              </a:rPr>
              <a:t>plus</a:t>
            </a:r>
            <a:r>
              <a:rPr lang="en-US" sz="1400" dirty="0">
                <a:solidFill>
                  <a:srgbClr val="000000"/>
                </a:solidFill>
                <a:latin typeface="Cascadia Mono" panose="020B0609020000020004" pitchFamily="49" charset="0"/>
              </a:rPr>
              <a:t>()) };   </a:t>
            </a:r>
            <a:r>
              <a:rPr lang="en-US" sz="1400" dirty="0">
                <a:solidFill>
                  <a:srgbClr val="008000"/>
                </a:solidFill>
                <a:latin typeface="Cascadia Mono" panose="020B0609020000020004" pitchFamily="49" charset="0"/>
              </a:rPr>
              <a:t>// {7,9}</a:t>
            </a:r>
            <a:endParaRPr lang="en-US" sz="14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30150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Explicit Object Parameters</a:t>
            </a:r>
          </a:p>
        </p:txBody>
      </p:sp>
      <p:sp>
        <p:nvSpPr>
          <p:cNvPr id="3" name="Content Placeholder 2"/>
          <p:cNvSpPr>
            <a:spLocks noGrp="1"/>
          </p:cNvSpPr>
          <p:nvPr>
            <p:ph sz="quarter" idx="13"/>
          </p:nvPr>
        </p:nvSpPr>
        <p:spPr>
          <a:xfrm>
            <a:off x="152400" y="971550"/>
            <a:ext cx="8991600" cy="4114800"/>
          </a:xfrm>
        </p:spPr>
        <p:txBody>
          <a:bodyPr>
            <a:normAutofit/>
          </a:bodyPr>
          <a:lstStyle/>
          <a:p>
            <a:r>
              <a:rPr lang="en-US" dirty="0"/>
              <a:t>Allows you to write </a:t>
            </a:r>
            <a:r>
              <a:rPr lang="en-US" b="1" dirty="0"/>
              <a:t>ref-qualified </a:t>
            </a:r>
            <a:r>
              <a:rPr lang="en-US" dirty="0"/>
              <a:t>members differently</a:t>
            </a:r>
          </a:p>
          <a:p>
            <a:r>
              <a:rPr lang="en-US" dirty="0"/>
              <a:t>Suppose you have:</a:t>
            </a:r>
          </a:p>
          <a:p>
            <a:pPr marL="320040" lvl="1" indent="0">
              <a:buNone/>
            </a:pP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f() </a:t>
            </a:r>
            <a:r>
              <a:rPr lang="en-US" sz="1400" dirty="0">
                <a:solidFill>
                  <a:srgbClr val="000000"/>
                </a:solidFill>
                <a:highlight>
                  <a:srgbClr val="FFFF00"/>
                </a:highlight>
                <a:latin typeface="Cascadia Mono" panose="020B0609020000020004" pitchFamily="49" charset="0"/>
              </a:rPr>
              <a:t>&amp;</a:t>
            </a:r>
            <a:r>
              <a:rPr lang="en-US" sz="1400" dirty="0">
                <a:solidFill>
                  <a:srgbClr val="000000"/>
                </a:solidFill>
                <a:latin typeface="Cascadia Mono" panose="020B0609020000020004" pitchFamily="49" charset="0"/>
              </a:rPr>
              <a:t>;</a:t>
            </a:r>
          </a:p>
          <a:p>
            <a:pPr marL="320040" lvl="1" indent="0">
              <a:buNone/>
            </a:pP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g() </a:t>
            </a:r>
            <a:r>
              <a:rPr lang="en-US" sz="1400" dirty="0">
                <a:solidFill>
                  <a:srgbClr val="0000FF"/>
                </a:solidFill>
                <a:latin typeface="Cascadia Mono" panose="020B0609020000020004" pitchFamily="49" charset="0"/>
              </a:rPr>
              <a:t>const </a:t>
            </a:r>
            <a:r>
              <a:rPr lang="en-US" sz="1400" dirty="0">
                <a:solidFill>
                  <a:srgbClr val="000000"/>
                </a:solidFill>
                <a:highlight>
                  <a:srgbClr val="FFFF00"/>
                </a:highlight>
                <a:latin typeface="Cascadia Mono" panose="020B0609020000020004" pitchFamily="49" charset="0"/>
              </a:rPr>
              <a:t>&amp;</a:t>
            </a:r>
            <a:r>
              <a:rPr lang="en-US" sz="1400" dirty="0">
                <a:solidFill>
                  <a:srgbClr val="000000"/>
                </a:solidFill>
                <a:latin typeface="Cascadia Mono" panose="020B0609020000020004" pitchFamily="49" charset="0"/>
              </a:rPr>
              <a:t>;</a:t>
            </a:r>
          </a:p>
          <a:p>
            <a:pPr marL="320040" lvl="1" indent="0">
              <a:buNone/>
            </a:pP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h() </a:t>
            </a:r>
            <a:r>
              <a:rPr lang="en-US" sz="1400" dirty="0">
                <a:solidFill>
                  <a:srgbClr val="000000"/>
                </a:solidFill>
                <a:highlight>
                  <a:srgbClr val="FFFF00"/>
                </a:highlight>
                <a:latin typeface="Cascadia Mono" panose="020B0609020000020004" pitchFamily="49" charset="0"/>
              </a:rPr>
              <a:t>&amp;&amp;</a:t>
            </a:r>
            <a:r>
              <a:rPr lang="en-US" sz="1400" dirty="0">
                <a:solidFill>
                  <a:srgbClr val="000000"/>
                </a:solidFill>
                <a:latin typeface="Cascadia Mono" panose="020B0609020000020004" pitchFamily="49" charset="0"/>
              </a:rPr>
              <a:t>;</a:t>
            </a:r>
          </a:p>
          <a:p>
            <a:r>
              <a:rPr lang="en-US" dirty="0"/>
              <a:t>Those can be rewritten as:</a:t>
            </a:r>
          </a:p>
          <a:p>
            <a:pPr marL="320040" lvl="1" indent="0">
              <a:buNone/>
            </a:pP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f(</a:t>
            </a:r>
            <a:r>
              <a:rPr lang="en-US" sz="1400" dirty="0">
                <a:solidFill>
                  <a:srgbClr val="0000FF"/>
                </a:solidFill>
                <a:latin typeface="Cascadia Mono" panose="020B0609020000020004" pitchFamily="49" charset="0"/>
              </a:rPr>
              <a:t>this</a:t>
            </a:r>
            <a:r>
              <a:rPr lang="en-US" sz="1400" dirty="0">
                <a:solidFill>
                  <a:srgbClr val="000000"/>
                </a:solidFill>
                <a:latin typeface="Cascadia Mono" panose="020B0609020000020004" pitchFamily="49" charset="0"/>
              </a:rPr>
              <a:t> Data&amp;);</a:t>
            </a:r>
          </a:p>
          <a:p>
            <a:pPr marL="320040" lvl="1" indent="0">
              <a:buNone/>
            </a:pP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g(</a:t>
            </a:r>
            <a:r>
              <a:rPr lang="en-US" sz="1400" dirty="0">
                <a:solidFill>
                  <a:srgbClr val="0000FF"/>
                </a:solidFill>
                <a:latin typeface="Cascadia Mono" panose="020B0609020000020004" pitchFamily="49" charset="0"/>
              </a:rPr>
              <a:t>this</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const</a:t>
            </a:r>
            <a:r>
              <a:rPr lang="en-US" sz="1400" dirty="0">
                <a:solidFill>
                  <a:srgbClr val="000000"/>
                </a:solidFill>
                <a:latin typeface="Cascadia Mono" panose="020B0609020000020004" pitchFamily="49" charset="0"/>
              </a:rPr>
              <a:t> Data&amp;);</a:t>
            </a:r>
          </a:p>
          <a:p>
            <a:pPr marL="320040" lvl="1" indent="0">
              <a:buNone/>
            </a:pP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h(</a:t>
            </a:r>
            <a:r>
              <a:rPr lang="en-US" sz="1400" dirty="0">
                <a:solidFill>
                  <a:srgbClr val="0000FF"/>
                </a:solidFill>
                <a:latin typeface="Cascadia Mono" panose="020B0609020000020004" pitchFamily="49" charset="0"/>
              </a:rPr>
              <a:t>this</a:t>
            </a:r>
            <a:r>
              <a:rPr lang="en-US" sz="1400" dirty="0">
                <a:solidFill>
                  <a:srgbClr val="000000"/>
                </a:solidFill>
                <a:latin typeface="Cascadia Mono" panose="020B0609020000020004" pitchFamily="49" charset="0"/>
              </a:rPr>
              <a:t> Data&amp;&amp;);</a:t>
            </a:r>
            <a:endParaRPr lang="en-US" dirty="0"/>
          </a:p>
        </p:txBody>
      </p:sp>
    </p:spTree>
    <p:extLst>
      <p:ext uri="{BB962C8B-B14F-4D97-AF65-F5344CB8AC3E}">
        <p14:creationId xmlns:p14="http://schemas.microsoft.com/office/powerpoint/2010/main" val="192414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Views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views::slide</a:t>
            </a:r>
            <a:r>
              <a:rPr lang="en-US" dirty="0"/>
              <a:t>: A view with each element a tuple of references to adjacent elements from the original view (sliding window)</a:t>
            </a:r>
          </a:p>
          <a:p>
            <a:pPr lvl="1"/>
            <a:r>
              <a:rPr lang="en-US" dirty="0"/>
              <a:t>Similar to </a:t>
            </a:r>
            <a:r>
              <a:rPr lang="en-US" dirty="0">
                <a:latin typeface="Consolas" panose="020B0609020204030204" pitchFamily="49" charset="0"/>
              </a:rPr>
              <a:t>views::adjacent</a:t>
            </a:r>
            <a:r>
              <a:rPr lang="en-US" dirty="0"/>
              <a:t>, but window size is runtime parameter for </a:t>
            </a:r>
            <a:r>
              <a:rPr lang="en-US" dirty="0">
                <a:latin typeface="Consolas" panose="020B0609020204030204" pitchFamily="49" charset="0"/>
              </a:rPr>
              <a:t>slide()</a:t>
            </a:r>
          </a:p>
          <a:p>
            <a:r>
              <a:rPr lang="en-US" dirty="0"/>
              <a:t>E.g.:</a:t>
            </a:r>
          </a:p>
          <a:p>
            <a:pPr marL="320040" lvl="1" indent="0">
              <a:buNone/>
            </a:pPr>
            <a:r>
              <a:rPr lang="es-ES" sz="1200" dirty="0" err="1">
                <a:solidFill>
                  <a:srgbClr val="000000"/>
                </a:solidFill>
                <a:latin typeface="Cascadia Mono" panose="020B0609020000020004" pitchFamily="49" charset="0"/>
              </a:rPr>
              <a:t>std</a:t>
            </a:r>
            <a:r>
              <a:rPr lang="es-ES" sz="1200" dirty="0">
                <a:solidFill>
                  <a:srgbClr val="000000"/>
                </a:solidFill>
                <a:latin typeface="Cascadia Mono" panose="020B0609020000020004" pitchFamily="49" charset="0"/>
              </a:rPr>
              <a:t>::</a:t>
            </a:r>
            <a:r>
              <a:rPr lang="es-ES" sz="1200" dirty="0">
                <a:solidFill>
                  <a:srgbClr val="2B91AF"/>
                </a:solidFill>
                <a:latin typeface="Cascadia Mono" panose="020B0609020000020004" pitchFamily="49" charset="0"/>
              </a:rPr>
              <a:t>vector</a:t>
            </a:r>
            <a:r>
              <a:rPr lang="es-ES" sz="1200" dirty="0">
                <a:solidFill>
                  <a:srgbClr val="000000"/>
                </a:solidFill>
                <a:latin typeface="Cascadia Mono" panose="020B0609020000020004" pitchFamily="49" charset="0"/>
              </a:rPr>
              <a:t> v { 1, 2, 3, 4, 5 };</a:t>
            </a:r>
          </a:p>
          <a:p>
            <a:pPr marL="320040" lvl="1" indent="0">
              <a:buNone/>
            </a:pPr>
            <a:r>
              <a:rPr lang="en-US" sz="1200" dirty="0">
                <a:solidFill>
                  <a:srgbClr val="0000FF"/>
                </a:solidFill>
                <a:latin typeface="Cascadia Mono" panose="020B0609020000020004" pitchFamily="49" charset="0"/>
              </a:rPr>
              <a:t>auto</a:t>
            </a:r>
            <a:r>
              <a:rPr lang="en-US" sz="1200" dirty="0">
                <a:solidFill>
                  <a:srgbClr val="000000"/>
                </a:solidFill>
                <a:latin typeface="Cascadia Mono" panose="020B0609020000020004" pitchFamily="49" charset="0"/>
              </a:rPr>
              <a:t> r7 { v | std::views::slide(2) };   </a:t>
            </a:r>
            <a:r>
              <a:rPr lang="en-US" sz="1200" dirty="0">
                <a:solidFill>
                  <a:srgbClr val="008000"/>
                </a:solidFill>
                <a:latin typeface="Cascadia Mono" panose="020B0609020000020004" pitchFamily="49" charset="0"/>
              </a:rPr>
              <a:t>// {(1,2),(2,3),(3,4),(4,5)}</a:t>
            </a:r>
            <a:endParaRPr lang="en-US" sz="1800" dirty="0"/>
          </a:p>
          <a:p>
            <a:endParaRPr lang="en-US" dirty="0"/>
          </a:p>
        </p:txBody>
      </p:sp>
    </p:spTree>
    <p:extLst>
      <p:ext uri="{BB962C8B-B14F-4D97-AF65-F5344CB8AC3E}">
        <p14:creationId xmlns:p14="http://schemas.microsoft.com/office/powerpoint/2010/main" val="129422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Views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views::chunk</a:t>
            </a:r>
            <a:r>
              <a:rPr lang="en-US" dirty="0"/>
              <a:t>: A view with each element a tuple of </a:t>
            </a:r>
            <a:r>
              <a:rPr lang="en-US" b="1" i="1" dirty="0"/>
              <a:t>N</a:t>
            </a:r>
            <a:r>
              <a:rPr lang="en-US" dirty="0"/>
              <a:t> references to </a:t>
            </a:r>
            <a:r>
              <a:rPr lang="en-US" b="1" i="1" dirty="0"/>
              <a:t>next</a:t>
            </a:r>
            <a:r>
              <a:rPr lang="en-US" dirty="0"/>
              <a:t> </a:t>
            </a:r>
            <a:r>
              <a:rPr lang="en-US" b="1" i="1" dirty="0"/>
              <a:t>N</a:t>
            </a:r>
            <a:r>
              <a:rPr lang="en-US" dirty="0"/>
              <a:t> elements of the original view</a:t>
            </a:r>
          </a:p>
          <a:p>
            <a:r>
              <a:rPr lang="en-US" dirty="0"/>
              <a:t>E.g.:</a:t>
            </a:r>
          </a:p>
          <a:p>
            <a:pPr marL="320040" lvl="1" indent="0">
              <a:buNone/>
            </a:pPr>
            <a:r>
              <a:rPr lang="es-ES" sz="1200" dirty="0" err="1">
                <a:solidFill>
                  <a:srgbClr val="000000"/>
                </a:solidFill>
                <a:latin typeface="Cascadia Mono" panose="020B0609020000020004" pitchFamily="49" charset="0"/>
              </a:rPr>
              <a:t>std</a:t>
            </a:r>
            <a:r>
              <a:rPr lang="es-ES" sz="1200" dirty="0">
                <a:solidFill>
                  <a:srgbClr val="000000"/>
                </a:solidFill>
                <a:latin typeface="Cascadia Mono" panose="020B0609020000020004" pitchFamily="49" charset="0"/>
              </a:rPr>
              <a:t>::</a:t>
            </a:r>
            <a:r>
              <a:rPr lang="es-ES" sz="1200" dirty="0">
                <a:solidFill>
                  <a:srgbClr val="2B91AF"/>
                </a:solidFill>
                <a:latin typeface="Cascadia Mono" panose="020B0609020000020004" pitchFamily="49" charset="0"/>
              </a:rPr>
              <a:t>vector</a:t>
            </a:r>
            <a:r>
              <a:rPr lang="es-ES" sz="1200" dirty="0">
                <a:solidFill>
                  <a:srgbClr val="000000"/>
                </a:solidFill>
                <a:latin typeface="Cascadia Mono" panose="020B0609020000020004" pitchFamily="49" charset="0"/>
              </a:rPr>
              <a:t> v { 1, 2, 3, 4, 5 };</a:t>
            </a:r>
          </a:p>
          <a:p>
            <a:pPr marL="320040" lvl="1" indent="0">
              <a:buNone/>
            </a:pPr>
            <a:r>
              <a:rPr lang="en-US" sz="1200" dirty="0">
                <a:solidFill>
                  <a:srgbClr val="0000FF"/>
                </a:solidFill>
                <a:latin typeface="Cascadia Mono" panose="020B0609020000020004" pitchFamily="49" charset="0"/>
              </a:rPr>
              <a:t>auto</a:t>
            </a:r>
            <a:r>
              <a:rPr lang="en-US" sz="1200" dirty="0">
                <a:solidFill>
                  <a:srgbClr val="000000"/>
                </a:solidFill>
                <a:latin typeface="Cascadia Mono" panose="020B0609020000020004" pitchFamily="49" charset="0"/>
              </a:rPr>
              <a:t> r8 { v | std::views::chunk(2) };   </a:t>
            </a:r>
            <a:r>
              <a:rPr lang="en-US" sz="1200" dirty="0">
                <a:solidFill>
                  <a:srgbClr val="008000"/>
                </a:solidFill>
                <a:latin typeface="Cascadia Mono" panose="020B0609020000020004" pitchFamily="49" charset="0"/>
              </a:rPr>
              <a:t>// {(1,2),(3,4),(5)}</a:t>
            </a:r>
            <a:endParaRPr lang="en-US" sz="1200" dirty="0">
              <a:solidFill>
                <a:srgbClr val="000000"/>
              </a:solidFill>
              <a:latin typeface="Cascadia Mono" panose="020B0609020000020004" pitchFamily="49" charset="0"/>
            </a:endParaRPr>
          </a:p>
          <a:p>
            <a:endParaRPr lang="en-US" dirty="0"/>
          </a:p>
        </p:txBody>
      </p:sp>
    </p:spTree>
    <p:extLst>
      <p:ext uri="{BB962C8B-B14F-4D97-AF65-F5344CB8AC3E}">
        <p14:creationId xmlns:p14="http://schemas.microsoft.com/office/powerpoint/2010/main" val="381099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Views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views::</a:t>
            </a:r>
            <a:r>
              <a:rPr lang="en-US" dirty="0" err="1">
                <a:latin typeface="Consolas" panose="020B0609020204030204" pitchFamily="49" charset="0"/>
              </a:rPr>
              <a:t>chunk_by</a:t>
            </a:r>
            <a:r>
              <a:rPr lang="en-US" dirty="0">
                <a:latin typeface="Consolas" panose="020B0609020204030204" pitchFamily="49" charset="0"/>
              </a:rPr>
              <a:t>()</a:t>
            </a:r>
            <a:r>
              <a:rPr lang="en-US" dirty="0"/>
              <a:t>: A view with each element a tuple of references to the </a:t>
            </a:r>
            <a:r>
              <a:rPr lang="en-US" b="1" i="1" dirty="0"/>
              <a:t>next</a:t>
            </a:r>
            <a:r>
              <a:rPr lang="en-US" dirty="0"/>
              <a:t> </a:t>
            </a:r>
            <a:r>
              <a:rPr lang="en-US" b="1" i="1" dirty="0"/>
              <a:t>N</a:t>
            </a:r>
            <a:r>
              <a:rPr lang="en-US" dirty="0"/>
              <a:t> elements of the original view that match a given predicate</a:t>
            </a:r>
          </a:p>
          <a:p>
            <a:r>
              <a:rPr lang="en-US" dirty="0"/>
              <a:t>E.g.:</a:t>
            </a:r>
          </a:p>
          <a:p>
            <a:pPr marL="320040" lvl="1" indent="0">
              <a:buNone/>
            </a:pPr>
            <a:r>
              <a:rPr lang="es-ES" sz="1400" dirty="0" err="1">
                <a:solidFill>
                  <a:srgbClr val="000000"/>
                </a:solidFill>
                <a:latin typeface="Cascadia Mono" panose="020B0609020000020004" pitchFamily="49" charset="0"/>
              </a:rPr>
              <a:t>std</a:t>
            </a:r>
            <a:r>
              <a:rPr lang="es-ES" sz="1400" dirty="0">
                <a:solidFill>
                  <a:srgbClr val="000000"/>
                </a:solidFill>
                <a:latin typeface="Cascadia Mono" panose="020B0609020000020004" pitchFamily="49" charset="0"/>
              </a:rPr>
              <a:t>::</a:t>
            </a:r>
            <a:r>
              <a:rPr lang="es-ES" sz="1400" dirty="0">
                <a:solidFill>
                  <a:srgbClr val="2B91AF"/>
                </a:solidFill>
                <a:latin typeface="Cascadia Mono" panose="020B0609020000020004" pitchFamily="49" charset="0"/>
              </a:rPr>
              <a:t>vector</a:t>
            </a:r>
            <a:r>
              <a:rPr lang="es-ES" sz="1400" dirty="0">
                <a:solidFill>
                  <a:srgbClr val="000000"/>
                </a:solidFill>
                <a:latin typeface="Cascadia Mono" panose="020B0609020000020004" pitchFamily="49" charset="0"/>
              </a:rPr>
              <a:t> v { 1, 2, 2, 3, 0, 4, 5, 2 };</a:t>
            </a: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r9 { v | std::views::</a:t>
            </a:r>
            <a:r>
              <a:rPr lang="en-US" sz="1400" dirty="0" err="1">
                <a:solidFill>
                  <a:srgbClr val="000000"/>
                </a:solidFill>
                <a:latin typeface="Cascadia Mono" panose="020B0609020000020004" pitchFamily="49" charset="0"/>
              </a:rPr>
              <a:t>chunk_by</a:t>
            </a:r>
            <a:r>
              <a:rPr lang="en-US" sz="1400" dirty="0">
                <a:solidFill>
                  <a:srgbClr val="000000"/>
                </a:solidFill>
                <a:latin typeface="Cascadia Mono" panose="020B0609020000020004" pitchFamily="49" charset="0"/>
              </a:rPr>
              <a:t>(std::ranges::</a:t>
            </a:r>
            <a:r>
              <a:rPr lang="en-US" sz="1400" dirty="0" err="1">
                <a:solidFill>
                  <a:srgbClr val="2B91AF"/>
                </a:solidFill>
                <a:latin typeface="Cascadia Mono" panose="020B0609020000020004" pitchFamily="49" charset="0"/>
              </a:rPr>
              <a:t>less_equal</a:t>
            </a:r>
            <a:r>
              <a:rPr lang="en-US" sz="1400" dirty="0">
                <a:solidFill>
                  <a:srgbClr val="000000"/>
                </a:solidFill>
                <a:latin typeface="Cascadia Mono" panose="020B0609020000020004" pitchFamily="49" charset="0"/>
              </a:rPr>
              <a:t>{}) };</a:t>
            </a:r>
          </a:p>
          <a:p>
            <a:pPr marL="320040" lvl="1" indent="0">
              <a:buNone/>
            </a:pPr>
            <a:r>
              <a:rPr lang="en-US" sz="1400" dirty="0">
                <a:solidFill>
                  <a:srgbClr val="000000"/>
                </a:solidFill>
                <a:latin typeface="Cascadia Mono" panose="020B0609020000020004" pitchFamily="49" charset="0"/>
              </a:rPr>
              <a:t>   </a:t>
            </a:r>
            <a:r>
              <a:rPr lang="en-US" sz="1400" dirty="0">
                <a:solidFill>
                  <a:srgbClr val="008000"/>
                </a:solidFill>
                <a:latin typeface="Cascadia Mono" panose="020B0609020000020004" pitchFamily="49" charset="0"/>
              </a:rPr>
              <a:t>// {(1,2,2,3),(0,4,5),(2)}</a:t>
            </a:r>
            <a:endParaRPr lang="en-US" dirty="0"/>
          </a:p>
        </p:txBody>
      </p:sp>
    </p:spTree>
    <p:extLst>
      <p:ext uri="{BB962C8B-B14F-4D97-AF65-F5344CB8AC3E}">
        <p14:creationId xmlns:p14="http://schemas.microsoft.com/office/powerpoint/2010/main" val="183926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Views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views::</a:t>
            </a:r>
            <a:r>
              <a:rPr lang="en-US" dirty="0" err="1">
                <a:latin typeface="Consolas" panose="020B0609020204030204" pitchFamily="49" charset="0"/>
              </a:rPr>
              <a:t>join_with</a:t>
            </a:r>
            <a:r>
              <a:rPr lang="en-US" dirty="0">
                <a:latin typeface="Consolas" panose="020B0609020204030204" pitchFamily="49" charset="0"/>
              </a:rPr>
              <a:t>()</a:t>
            </a:r>
            <a:r>
              <a:rPr lang="en-US" dirty="0"/>
              <a:t>: Joins elements of a range using a given separator</a:t>
            </a:r>
          </a:p>
          <a:p>
            <a:r>
              <a:rPr lang="en-US" dirty="0"/>
              <a:t>E.g.:</a:t>
            </a:r>
          </a:p>
          <a:p>
            <a:pPr marL="320040" lvl="1" indent="0">
              <a:buNone/>
            </a:pPr>
            <a:r>
              <a:rPr lang="en-US" sz="1400" dirty="0">
                <a:solidFill>
                  <a:srgbClr val="000000"/>
                </a:solidFill>
                <a:latin typeface="Cascadia Mono" panose="020B0609020000020004" pitchFamily="49" charset="0"/>
              </a:rPr>
              <a:t>std::vector&lt;std::string&gt; v { </a:t>
            </a:r>
            <a:r>
              <a:rPr lang="en-US" sz="1400" dirty="0">
                <a:solidFill>
                  <a:srgbClr val="A31515"/>
                </a:solidFill>
                <a:latin typeface="Cascadia Mono" panose="020B0609020000020004" pitchFamily="49" charset="0"/>
              </a:rPr>
              <a:t>"Hello"</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"World"</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a:t>
            </a:r>
          </a:p>
          <a:p>
            <a:pPr marL="320040" lvl="1" indent="0">
              <a:buNone/>
            </a:pPr>
            <a:r>
              <a:rPr lang="en-US" sz="1400" dirty="0">
                <a:solidFill>
                  <a:srgbClr val="0000FF"/>
                </a:solidFill>
                <a:latin typeface="Cascadia Mono" panose="020B0609020000020004" pitchFamily="49" charset="0"/>
              </a:rPr>
              <a:t>for</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c : v | std::views::</a:t>
            </a:r>
            <a:r>
              <a:rPr lang="en-US" sz="1400" dirty="0" err="1">
                <a:solidFill>
                  <a:srgbClr val="000000"/>
                </a:solidFill>
                <a:latin typeface="Cascadia Mono" panose="020B0609020000020004" pitchFamily="49" charset="0"/>
              </a:rPr>
              <a:t>join_with</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'\n'</a:t>
            </a:r>
            <a:r>
              <a:rPr lang="en-US" sz="1400" dirty="0">
                <a:solidFill>
                  <a:srgbClr val="000000"/>
                </a:solidFill>
                <a:latin typeface="Cascadia Mono" panose="020B0609020000020004" pitchFamily="49" charset="0"/>
              </a:rPr>
              <a:t>)) { std::print(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c); }</a:t>
            </a:r>
          </a:p>
          <a:p>
            <a:pPr marL="320040" lvl="1" indent="0">
              <a:buNone/>
            </a:pPr>
            <a:r>
              <a:rPr lang="en-US" sz="1400" dirty="0">
                <a:solidFill>
                  <a:srgbClr val="008000"/>
                </a:solidFill>
                <a:latin typeface="Cascadia Mono" panose="020B0609020000020004" pitchFamily="49" charset="0"/>
              </a:rPr>
              <a:t>// Hello</a:t>
            </a:r>
            <a:endParaRPr lang="en-US" sz="1400" dirty="0">
              <a:solidFill>
                <a:srgbClr val="000000"/>
              </a:solidFill>
              <a:latin typeface="Cascadia Mono" panose="020B0609020000020004" pitchFamily="49" charset="0"/>
            </a:endParaRPr>
          </a:p>
          <a:p>
            <a:pPr marL="320040" lvl="1" indent="0">
              <a:buNone/>
            </a:pPr>
            <a:r>
              <a:rPr lang="en-US" sz="1400" dirty="0">
                <a:solidFill>
                  <a:srgbClr val="008000"/>
                </a:solidFill>
                <a:latin typeface="Cascadia Mono" panose="020B0609020000020004" pitchFamily="49" charset="0"/>
              </a:rPr>
              <a:t>// World</a:t>
            </a:r>
            <a:endParaRPr lang="en-US" sz="1400" dirty="0">
              <a:solidFill>
                <a:srgbClr val="000000"/>
              </a:solidFill>
              <a:latin typeface="Cascadia Mono" panose="020B0609020000020004" pitchFamily="49" charset="0"/>
            </a:endParaRPr>
          </a:p>
          <a:p>
            <a:pPr marL="320040" lvl="1" indent="0">
              <a:buNone/>
            </a:pPr>
            <a:r>
              <a:rPr lang="en-US" sz="1400" dirty="0">
                <a:solidFill>
                  <a:srgbClr val="008000"/>
                </a:solidFill>
                <a:latin typeface="Cascadia Mono" panose="020B0609020000020004" pitchFamily="49" charset="0"/>
              </a:rPr>
              <a:t>// !</a:t>
            </a:r>
            <a:endParaRPr lang="en-US" dirty="0"/>
          </a:p>
        </p:txBody>
      </p:sp>
    </p:spTree>
    <p:extLst>
      <p:ext uri="{BB962C8B-B14F-4D97-AF65-F5344CB8AC3E}">
        <p14:creationId xmlns:p14="http://schemas.microsoft.com/office/powerpoint/2010/main" val="227007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Views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views::stride()</a:t>
            </a:r>
            <a:r>
              <a:rPr lang="en-US" dirty="0"/>
              <a:t>: A view providing an evenly-spaced </a:t>
            </a:r>
            <a:r>
              <a:rPr lang="en-US" dirty="0" err="1"/>
              <a:t>strided</a:t>
            </a:r>
            <a:r>
              <a:rPr lang="en-US" dirty="0"/>
              <a:t> subset of a given range</a:t>
            </a:r>
          </a:p>
          <a:p>
            <a:r>
              <a:rPr lang="en-US" dirty="0"/>
              <a:t>E.g.:</a:t>
            </a:r>
          </a:p>
          <a:p>
            <a:pPr marL="320040" lvl="1" indent="0">
              <a:buNone/>
            </a:pPr>
            <a:r>
              <a:rPr lang="es-ES" sz="1400" dirty="0" err="1">
                <a:solidFill>
                  <a:srgbClr val="000000"/>
                </a:solidFill>
                <a:latin typeface="Cascadia Mono" panose="020B0609020000020004" pitchFamily="49" charset="0"/>
              </a:rPr>
              <a:t>std</a:t>
            </a:r>
            <a:r>
              <a:rPr lang="es-ES" sz="1400" dirty="0">
                <a:solidFill>
                  <a:srgbClr val="000000"/>
                </a:solidFill>
                <a:latin typeface="Cascadia Mono" panose="020B0609020000020004" pitchFamily="49" charset="0"/>
              </a:rPr>
              <a:t>::</a:t>
            </a:r>
            <a:r>
              <a:rPr lang="es-ES" sz="1400" dirty="0">
                <a:solidFill>
                  <a:srgbClr val="2B91AF"/>
                </a:solidFill>
                <a:latin typeface="Cascadia Mono" panose="020B0609020000020004" pitchFamily="49" charset="0"/>
              </a:rPr>
              <a:t>vector</a:t>
            </a:r>
            <a:r>
              <a:rPr lang="es-ES" sz="1400" dirty="0">
                <a:solidFill>
                  <a:srgbClr val="000000"/>
                </a:solidFill>
                <a:latin typeface="Cascadia Mono" panose="020B0609020000020004" pitchFamily="49" charset="0"/>
              </a:rPr>
              <a:t> v { 1, 2, 3, 4, 5 };</a:t>
            </a: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r10 { v | std::views::stride(2) }; </a:t>
            </a:r>
            <a:r>
              <a:rPr lang="en-US" sz="1400" dirty="0">
                <a:solidFill>
                  <a:srgbClr val="008000"/>
                </a:solidFill>
                <a:latin typeface="Cascadia Mono" panose="020B0609020000020004" pitchFamily="49" charset="0"/>
              </a:rPr>
              <a:t>// {1, 3, 5}</a:t>
            </a:r>
            <a:endParaRPr lang="en-US" sz="1400" dirty="0"/>
          </a:p>
        </p:txBody>
      </p:sp>
    </p:spTree>
    <p:extLst>
      <p:ext uri="{BB962C8B-B14F-4D97-AF65-F5344CB8AC3E}">
        <p14:creationId xmlns:p14="http://schemas.microsoft.com/office/powerpoint/2010/main" val="226762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Views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views::repeat()</a:t>
            </a:r>
            <a:r>
              <a:rPr lang="en-US" dirty="0"/>
              <a:t>: A view repeating a given value infinitely or a specified number of times</a:t>
            </a:r>
          </a:p>
          <a:p>
            <a:r>
              <a:rPr lang="en-US" dirty="0"/>
              <a:t>E.g.:</a:t>
            </a: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r11 { std::views::repeat(2, 3) }; </a:t>
            </a:r>
            <a:r>
              <a:rPr lang="en-US" sz="1400" dirty="0">
                <a:solidFill>
                  <a:srgbClr val="008000"/>
                </a:solidFill>
                <a:latin typeface="Cascadia Mono" panose="020B0609020000020004" pitchFamily="49" charset="0"/>
              </a:rPr>
              <a:t>// {2, 2, 2}</a:t>
            </a:r>
            <a:endParaRPr lang="en-US" sz="1400" dirty="0">
              <a:solidFill>
                <a:srgbClr val="000000"/>
              </a:solidFill>
              <a:latin typeface="Cascadia Mono" panose="020B0609020000020004" pitchFamily="49" charset="0"/>
            </a:endParaRP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r12 { std::views::repeat(2) };    </a:t>
            </a:r>
            <a:r>
              <a:rPr lang="en-US" sz="1400" dirty="0">
                <a:solidFill>
                  <a:srgbClr val="008000"/>
                </a:solidFill>
                <a:latin typeface="Cascadia Mono" panose="020B0609020000020004" pitchFamily="49" charset="0"/>
              </a:rPr>
              <a:t>// {2, 2, 2, ... }</a:t>
            </a:r>
          </a:p>
        </p:txBody>
      </p:sp>
    </p:spTree>
    <p:extLst>
      <p:ext uri="{BB962C8B-B14F-4D97-AF65-F5344CB8AC3E}">
        <p14:creationId xmlns:p14="http://schemas.microsoft.com/office/powerpoint/2010/main" val="154444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Views Library</a:t>
            </a:r>
          </a:p>
        </p:txBody>
      </p:sp>
      <p:sp>
        <p:nvSpPr>
          <p:cNvPr id="3" name="Content Placeholder 2"/>
          <p:cNvSpPr>
            <a:spLocks noGrp="1"/>
          </p:cNvSpPr>
          <p:nvPr>
            <p:ph sz="quarter" idx="13"/>
          </p:nvPr>
        </p:nvSpPr>
        <p:spPr>
          <a:xfrm>
            <a:off x="76200" y="971550"/>
            <a:ext cx="8991600" cy="4114800"/>
          </a:xfrm>
        </p:spPr>
        <p:txBody>
          <a:bodyPr>
            <a:normAutofit fontScale="92500" lnSpcReduction="10000"/>
          </a:bodyPr>
          <a:lstStyle/>
          <a:p>
            <a:r>
              <a:rPr lang="en-US" dirty="0">
                <a:latin typeface="Consolas" panose="020B0609020204030204" pitchFamily="49" charset="0"/>
              </a:rPr>
              <a:t>views::</a:t>
            </a:r>
            <a:r>
              <a:rPr lang="en-US" dirty="0" err="1">
                <a:latin typeface="Consolas" panose="020B0609020204030204" pitchFamily="49" charset="0"/>
              </a:rPr>
              <a:t>cartesian_product</a:t>
            </a:r>
            <a:r>
              <a:rPr lang="en-US" dirty="0">
                <a:latin typeface="Consolas" panose="020B0609020204030204" pitchFamily="49" charset="0"/>
              </a:rPr>
              <a:t>()</a:t>
            </a:r>
            <a:r>
              <a:rPr lang="en-US" dirty="0"/>
              <a:t>: A view of tuples representing the cartesian product of </a:t>
            </a:r>
            <a:r>
              <a:rPr lang="en-US" i="1" dirty="0"/>
              <a:t>n</a:t>
            </a:r>
            <a:r>
              <a:rPr lang="en-US" dirty="0"/>
              <a:t> given ranges</a:t>
            </a:r>
          </a:p>
          <a:p>
            <a:r>
              <a:rPr lang="en-US" dirty="0"/>
              <a:t>E.g.:</a:t>
            </a:r>
          </a:p>
          <a:p>
            <a:pPr marL="320040" lvl="1" indent="0">
              <a:buNone/>
            </a:pPr>
            <a:r>
              <a:rPr lang="en-US" sz="1500" dirty="0">
                <a:solidFill>
                  <a:srgbClr val="000000"/>
                </a:solidFill>
                <a:latin typeface="Cascadia Mono" panose="020B0609020000020004" pitchFamily="49" charset="0"/>
              </a:rPr>
              <a:t>std::</a:t>
            </a:r>
            <a:r>
              <a:rPr lang="en-US" sz="1500" dirty="0">
                <a:solidFill>
                  <a:srgbClr val="2B91AF"/>
                </a:solidFill>
                <a:latin typeface="Cascadia Mono" panose="020B0609020000020004" pitchFamily="49" charset="0"/>
              </a:rPr>
              <a:t>vector</a:t>
            </a:r>
            <a:r>
              <a:rPr lang="en-US" sz="1500" dirty="0">
                <a:solidFill>
                  <a:srgbClr val="000000"/>
                </a:solidFill>
                <a:latin typeface="Cascadia Mono" panose="020B0609020000020004" pitchFamily="49" charset="0"/>
              </a:rPr>
              <a:t> v { 0, 1, 2 };</a:t>
            </a:r>
          </a:p>
          <a:p>
            <a:pPr marL="320040" lvl="1" indent="0">
              <a:buNone/>
            </a:pPr>
            <a:r>
              <a:rPr lang="en-US" sz="1500" dirty="0">
                <a:solidFill>
                  <a:srgbClr val="0000FF"/>
                </a:solidFill>
                <a:latin typeface="Cascadia Mono" panose="020B0609020000020004" pitchFamily="49" charset="0"/>
              </a:rPr>
              <a:t>for</a:t>
            </a:r>
            <a:r>
              <a:rPr lang="en-US" sz="1500" dirty="0">
                <a:solidFill>
                  <a:srgbClr val="000000"/>
                </a:solidFill>
                <a:latin typeface="Cascadia Mono" panose="020B0609020000020004" pitchFamily="49" charset="0"/>
              </a:rPr>
              <a:t> (</a:t>
            </a:r>
            <a:r>
              <a:rPr lang="en-US" sz="1500" dirty="0">
                <a:solidFill>
                  <a:srgbClr val="0000FF"/>
                </a:solidFill>
                <a:latin typeface="Cascadia Mono" panose="020B0609020000020004" pitchFamily="49" charset="0"/>
              </a:rPr>
              <a:t>auto</a:t>
            </a:r>
            <a:r>
              <a:rPr lang="en-US" sz="1500" dirty="0">
                <a:solidFill>
                  <a:srgbClr val="000000"/>
                </a:solidFill>
                <a:latin typeface="Cascadia Mono" panose="020B0609020000020004" pitchFamily="49" charset="0"/>
              </a:rPr>
              <a:t>&amp;&amp; [a, b] : std::views::</a:t>
            </a:r>
            <a:r>
              <a:rPr lang="en-US" sz="1500" dirty="0" err="1">
                <a:solidFill>
                  <a:srgbClr val="000000"/>
                </a:solidFill>
                <a:latin typeface="Cascadia Mono" panose="020B0609020000020004" pitchFamily="49" charset="0"/>
              </a:rPr>
              <a:t>cartesian_product</a:t>
            </a:r>
            <a:r>
              <a:rPr lang="en-US" sz="1500" dirty="0">
                <a:solidFill>
                  <a:srgbClr val="000000"/>
                </a:solidFill>
                <a:latin typeface="Cascadia Mono" panose="020B0609020000020004" pitchFamily="49" charset="0"/>
              </a:rPr>
              <a:t>(v, v)) {</a:t>
            </a:r>
          </a:p>
          <a:p>
            <a:pPr marL="320040" lvl="1" indent="0">
              <a:buNone/>
            </a:pPr>
            <a:r>
              <a:rPr lang="en-US" sz="1500" dirty="0">
                <a:solidFill>
                  <a:srgbClr val="000000"/>
                </a:solidFill>
                <a:latin typeface="Cascadia Mono" panose="020B0609020000020004" pitchFamily="49" charset="0"/>
              </a:rPr>
              <a:t>   std::</a:t>
            </a:r>
            <a:r>
              <a:rPr lang="en-US" sz="1500" dirty="0" err="1">
                <a:solidFill>
                  <a:srgbClr val="000000"/>
                </a:solidFill>
                <a:latin typeface="Cascadia Mono" panose="020B0609020000020004" pitchFamily="49" charset="0"/>
              </a:rPr>
              <a:t>println</a:t>
            </a:r>
            <a:r>
              <a:rPr lang="en-US" sz="1500" dirty="0">
                <a:solidFill>
                  <a:srgbClr val="000000"/>
                </a:solidFill>
                <a:latin typeface="Cascadia Mono" panose="020B0609020000020004" pitchFamily="49" charset="0"/>
              </a:rPr>
              <a:t>(</a:t>
            </a:r>
            <a:r>
              <a:rPr lang="en-US" sz="1500" dirty="0">
                <a:solidFill>
                  <a:srgbClr val="A31515"/>
                </a:solidFill>
                <a:latin typeface="Cascadia Mono" panose="020B0609020000020004" pitchFamily="49" charset="0"/>
              </a:rPr>
              <a:t>"{} {}"</a:t>
            </a:r>
            <a:r>
              <a:rPr lang="en-US" sz="1500" dirty="0">
                <a:solidFill>
                  <a:srgbClr val="000000"/>
                </a:solidFill>
                <a:latin typeface="Cascadia Mono" panose="020B0609020000020004" pitchFamily="49" charset="0"/>
              </a:rPr>
              <a:t>, a, b);</a:t>
            </a:r>
          </a:p>
          <a:p>
            <a:pPr marL="320040" lvl="1" indent="0">
              <a:buNone/>
            </a:pPr>
            <a:r>
              <a:rPr lang="en-US" sz="1500" dirty="0">
                <a:solidFill>
                  <a:srgbClr val="008000"/>
                </a:solidFill>
                <a:latin typeface="Cascadia Mono" panose="020B0609020000020004" pitchFamily="49" charset="0"/>
              </a:rPr>
              <a:t>   // 0 0</a:t>
            </a:r>
            <a:endParaRPr lang="en-US" sz="1500" dirty="0">
              <a:solidFill>
                <a:srgbClr val="000000"/>
              </a:solidFill>
              <a:latin typeface="Cascadia Mono" panose="020B0609020000020004" pitchFamily="49" charset="0"/>
            </a:endParaRPr>
          </a:p>
          <a:p>
            <a:pPr marL="320040" lvl="1" indent="0">
              <a:buNone/>
            </a:pPr>
            <a:r>
              <a:rPr lang="en-US" sz="1500" dirty="0">
                <a:solidFill>
                  <a:srgbClr val="008000"/>
                </a:solidFill>
                <a:latin typeface="Cascadia Mono" panose="020B0609020000020004" pitchFamily="49" charset="0"/>
              </a:rPr>
              <a:t>   // 0 1</a:t>
            </a:r>
            <a:endParaRPr lang="en-US" sz="1500" dirty="0">
              <a:solidFill>
                <a:srgbClr val="000000"/>
              </a:solidFill>
              <a:latin typeface="Cascadia Mono" panose="020B0609020000020004" pitchFamily="49" charset="0"/>
            </a:endParaRPr>
          </a:p>
          <a:p>
            <a:pPr marL="320040" lvl="1" indent="0">
              <a:buNone/>
            </a:pPr>
            <a:r>
              <a:rPr lang="en-US" sz="1500" dirty="0">
                <a:solidFill>
                  <a:srgbClr val="008000"/>
                </a:solidFill>
                <a:latin typeface="Cascadia Mono" panose="020B0609020000020004" pitchFamily="49" charset="0"/>
              </a:rPr>
              <a:t>   // 0 2</a:t>
            </a:r>
            <a:endParaRPr lang="en-US" sz="1500" dirty="0">
              <a:solidFill>
                <a:srgbClr val="000000"/>
              </a:solidFill>
              <a:latin typeface="Cascadia Mono" panose="020B0609020000020004" pitchFamily="49" charset="0"/>
            </a:endParaRPr>
          </a:p>
          <a:p>
            <a:pPr marL="320040" lvl="1" indent="0">
              <a:buNone/>
            </a:pPr>
            <a:r>
              <a:rPr lang="en-US" sz="1500" dirty="0">
                <a:solidFill>
                  <a:srgbClr val="008000"/>
                </a:solidFill>
                <a:latin typeface="Cascadia Mono" panose="020B0609020000020004" pitchFamily="49" charset="0"/>
              </a:rPr>
              <a:t>   // 1 0</a:t>
            </a:r>
            <a:endParaRPr lang="en-US" sz="1500" dirty="0">
              <a:solidFill>
                <a:srgbClr val="000000"/>
              </a:solidFill>
              <a:latin typeface="Cascadia Mono" panose="020B0609020000020004" pitchFamily="49" charset="0"/>
            </a:endParaRPr>
          </a:p>
          <a:p>
            <a:pPr marL="320040" lvl="1" indent="0">
              <a:buNone/>
            </a:pPr>
            <a:r>
              <a:rPr lang="en-US" sz="1500" dirty="0">
                <a:solidFill>
                  <a:srgbClr val="008000"/>
                </a:solidFill>
                <a:latin typeface="Cascadia Mono" panose="020B0609020000020004" pitchFamily="49" charset="0"/>
              </a:rPr>
              <a:t>   // 1 1</a:t>
            </a:r>
            <a:endParaRPr lang="en-US" sz="1500" dirty="0">
              <a:solidFill>
                <a:srgbClr val="000000"/>
              </a:solidFill>
              <a:latin typeface="Cascadia Mono" panose="020B0609020000020004" pitchFamily="49" charset="0"/>
            </a:endParaRPr>
          </a:p>
          <a:p>
            <a:pPr marL="320040" lvl="1" indent="0">
              <a:buNone/>
            </a:pPr>
            <a:r>
              <a:rPr lang="en-US" sz="1500" dirty="0">
                <a:solidFill>
                  <a:srgbClr val="008000"/>
                </a:solidFill>
                <a:latin typeface="Cascadia Mono" panose="020B0609020000020004" pitchFamily="49" charset="0"/>
              </a:rPr>
              <a:t>   // 1 2</a:t>
            </a:r>
            <a:endParaRPr lang="en-US" sz="1500" dirty="0">
              <a:solidFill>
                <a:srgbClr val="000000"/>
              </a:solidFill>
              <a:latin typeface="Cascadia Mono" panose="020B0609020000020004" pitchFamily="49" charset="0"/>
            </a:endParaRPr>
          </a:p>
          <a:p>
            <a:pPr marL="320040" lvl="1" indent="0">
              <a:buNone/>
            </a:pPr>
            <a:r>
              <a:rPr lang="en-US" sz="1500" dirty="0">
                <a:solidFill>
                  <a:srgbClr val="008000"/>
                </a:solidFill>
                <a:latin typeface="Cascadia Mono" panose="020B0609020000020004" pitchFamily="49" charset="0"/>
              </a:rPr>
              <a:t>   //...</a:t>
            </a:r>
            <a:endParaRPr lang="en-US" sz="1500" dirty="0">
              <a:solidFill>
                <a:srgbClr val="000000"/>
              </a:solidFill>
              <a:latin typeface="Cascadia Mono" panose="020B0609020000020004" pitchFamily="49" charset="0"/>
            </a:endParaRPr>
          </a:p>
          <a:p>
            <a:pPr marL="320040" lvl="1" indent="0">
              <a:buNone/>
            </a:pPr>
            <a:r>
              <a:rPr lang="en-US" sz="1500" dirty="0">
                <a:solidFill>
                  <a:srgbClr val="000000"/>
                </a:solidFill>
                <a:latin typeface="Cascadia Mono" panose="020B0609020000020004" pitchFamily="49" charset="0"/>
              </a:rPr>
              <a:t>}</a:t>
            </a:r>
            <a:endParaRPr lang="en-US" sz="1500" dirty="0">
              <a:solidFill>
                <a:srgbClr val="0000FF"/>
              </a:solidFill>
              <a:latin typeface="Cascadia Mono" panose="020B0609020000020004" pitchFamily="49" charset="0"/>
            </a:endParaRPr>
          </a:p>
        </p:txBody>
      </p:sp>
    </p:spTree>
    <p:extLst>
      <p:ext uri="{BB962C8B-B14F-4D97-AF65-F5344CB8AC3E}">
        <p14:creationId xmlns:p14="http://schemas.microsoft.com/office/powerpoint/2010/main" val="65357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2" end="12"/>
                                            </p:txEl>
                                          </p:spTgt>
                                        </p:tgtEl>
                                        <p:attrNameLst>
                                          <p:attrName>style.visibility</p:attrName>
                                        </p:attrNameLst>
                                      </p:cBhvr>
                                      <p:to>
                                        <p:strVal val="visible"/>
                                      </p:to>
                                    </p:set>
                                    <p:animEffect transition="in" filter="fade">
                                      <p:cBhvr>
                                        <p:cTn id="10" dur="500"/>
                                        <p:tgtEl>
                                          <p:spTgt spid="3">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Changes to Views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views::</a:t>
            </a:r>
            <a:r>
              <a:rPr lang="en-US" dirty="0" err="1">
                <a:latin typeface="Consolas" panose="020B0609020204030204" pitchFamily="49" charset="0"/>
              </a:rPr>
              <a:t>as_rvalue</a:t>
            </a:r>
            <a:r>
              <a:rPr lang="en-US" dirty="0">
                <a:latin typeface="Consolas" panose="020B0609020204030204" pitchFamily="49" charset="0"/>
              </a:rPr>
              <a:t>()</a:t>
            </a:r>
            <a:r>
              <a:rPr lang="en-US" dirty="0"/>
              <a:t>: A view representing an underlying range but whose elements are </a:t>
            </a:r>
            <a:r>
              <a:rPr lang="en-US" dirty="0" err="1"/>
              <a:t>rvalues</a:t>
            </a:r>
            <a:endParaRPr lang="en-US" dirty="0"/>
          </a:p>
          <a:p>
            <a:r>
              <a:rPr lang="en-US" dirty="0"/>
              <a:t>E.g.:</a:t>
            </a:r>
          </a:p>
          <a:p>
            <a:pPr marL="320040" lvl="1" indent="0">
              <a:buNone/>
            </a:pPr>
            <a:r>
              <a:rPr lang="en-US" sz="1400" dirty="0">
                <a:solidFill>
                  <a:srgbClr val="000000"/>
                </a:solidFill>
                <a:latin typeface="Cascadia Mono" panose="020B0609020000020004" pitchFamily="49" charset="0"/>
              </a:rPr>
              <a:t>std::</a:t>
            </a:r>
            <a:r>
              <a:rPr lang="en-US" sz="1400" dirty="0">
                <a:solidFill>
                  <a:srgbClr val="2B91AF"/>
                </a:solidFill>
                <a:latin typeface="Cascadia Mono" panose="020B0609020000020004" pitchFamily="49" charset="0"/>
              </a:rPr>
              <a:t>vector</a:t>
            </a:r>
            <a:r>
              <a:rPr lang="en-US" sz="1400" dirty="0">
                <a:solidFill>
                  <a:srgbClr val="000000"/>
                </a:solidFill>
                <a:latin typeface="Cascadia Mono" panose="020B0609020000020004" pitchFamily="49" charset="0"/>
              </a:rPr>
              <a:t>&lt;std::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&gt; words { </a:t>
            </a:r>
            <a:r>
              <a:rPr lang="en-US" sz="1400" dirty="0">
                <a:solidFill>
                  <a:srgbClr val="A31515"/>
                </a:solidFill>
                <a:latin typeface="Cascadia Mono" panose="020B0609020000020004" pitchFamily="49" charset="0"/>
              </a:rPr>
              <a:t>"Hello"</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"World"</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"2023"</a:t>
            </a:r>
            <a:r>
              <a:rPr lang="en-US" sz="1400" dirty="0">
                <a:solidFill>
                  <a:srgbClr val="000000"/>
                </a:solidFill>
                <a:latin typeface="Cascadia Mono" panose="020B0609020000020004" pitchFamily="49" charset="0"/>
              </a:rPr>
              <a:t> };</a:t>
            </a:r>
          </a:p>
          <a:p>
            <a:pPr marL="320040" lvl="1" indent="0">
              <a:buNone/>
            </a:pPr>
            <a:r>
              <a:rPr lang="en-US" sz="1400" dirty="0">
                <a:solidFill>
                  <a:srgbClr val="000000"/>
                </a:solidFill>
                <a:latin typeface="Cascadia Mono" panose="020B0609020000020004" pitchFamily="49" charset="0"/>
              </a:rPr>
              <a:t>std::</a:t>
            </a:r>
            <a:r>
              <a:rPr lang="en-US" sz="1400" dirty="0">
                <a:solidFill>
                  <a:srgbClr val="2B91AF"/>
                </a:solidFill>
                <a:latin typeface="Cascadia Mono" panose="020B0609020000020004" pitchFamily="49" charset="0"/>
              </a:rPr>
              <a:t>vector</a:t>
            </a:r>
            <a:r>
              <a:rPr lang="en-US" sz="1400" dirty="0">
                <a:solidFill>
                  <a:srgbClr val="000000"/>
                </a:solidFill>
                <a:latin typeface="Cascadia Mono" panose="020B0609020000020004" pitchFamily="49" charset="0"/>
              </a:rPr>
              <a:t>&lt;std::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&gt; </a:t>
            </a:r>
            <a:r>
              <a:rPr lang="en-US" sz="1400" dirty="0" err="1">
                <a:solidFill>
                  <a:srgbClr val="000000"/>
                </a:solidFill>
                <a:latin typeface="Cascadia Mono" panose="020B0609020000020004" pitchFamily="49" charset="0"/>
              </a:rPr>
              <a:t>movedWords</a:t>
            </a:r>
            <a:r>
              <a:rPr lang="en-US" sz="1400" dirty="0">
                <a:solidFill>
                  <a:srgbClr val="000000"/>
                </a:solidFill>
                <a:latin typeface="Cascadia Mono" panose="020B0609020000020004" pitchFamily="49" charset="0"/>
              </a:rPr>
              <a:t>;</a:t>
            </a:r>
          </a:p>
          <a:p>
            <a:pPr marL="320040" lvl="1" indent="0">
              <a:buNone/>
            </a:pPr>
            <a:r>
              <a:rPr lang="en-US" sz="1400" dirty="0">
                <a:solidFill>
                  <a:srgbClr val="000000"/>
                </a:solidFill>
                <a:latin typeface="Cascadia Mono" panose="020B0609020000020004" pitchFamily="49" charset="0"/>
              </a:rPr>
              <a:t>std::ranges::copy(words | </a:t>
            </a:r>
            <a:r>
              <a:rPr lang="en-US" sz="1400" dirty="0">
                <a:solidFill>
                  <a:srgbClr val="000000"/>
                </a:solidFill>
                <a:highlight>
                  <a:srgbClr val="FFFF00"/>
                </a:highlight>
                <a:latin typeface="Cascadia Mono" panose="020B0609020000020004" pitchFamily="49" charset="0"/>
              </a:rPr>
              <a:t>std::views::</a:t>
            </a:r>
            <a:r>
              <a:rPr lang="en-US" sz="1400" dirty="0" err="1">
                <a:solidFill>
                  <a:srgbClr val="000000"/>
                </a:solidFill>
                <a:highlight>
                  <a:srgbClr val="FFFF00"/>
                </a:highlight>
                <a:latin typeface="Cascadia Mono" panose="020B0609020000020004" pitchFamily="49" charset="0"/>
              </a:rPr>
              <a:t>as_rvalue</a:t>
            </a:r>
            <a:r>
              <a:rPr lang="en-US" sz="1400" dirty="0">
                <a:solidFill>
                  <a:srgbClr val="000000"/>
                </a:solidFill>
                <a:latin typeface="Cascadia Mono" panose="020B0609020000020004" pitchFamily="49" charset="0"/>
              </a:rPr>
              <a:t>, std::</a:t>
            </a:r>
            <a:r>
              <a:rPr lang="en-US" sz="1400" dirty="0" err="1">
                <a:solidFill>
                  <a:srgbClr val="000000"/>
                </a:solidFill>
                <a:latin typeface="Cascadia Mono" panose="020B0609020000020004" pitchFamily="49" charset="0"/>
              </a:rPr>
              <a:t>back_inserter</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movedWords</a:t>
            </a:r>
            <a:r>
              <a:rPr lang="en-US" sz="1400" dirty="0">
                <a:solidFill>
                  <a:srgbClr val="000000"/>
                </a:solidFill>
                <a:latin typeface="Cascadia Mono" panose="020B0609020000020004" pitchFamily="49" charset="0"/>
              </a:rPr>
              <a:t>)); </a:t>
            </a:r>
          </a:p>
        </p:txBody>
      </p:sp>
    </p:spTree>
    <p:extLst>
      <p:ext uri="{BB962C8B-B14F-4D97-AF65-F5344CB8AC3E}">
        <p14:creationId xmlns:p14="http://schemas.microsoft.com/office/powerpoint/2010/main" val="301108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E6E6E6"/>
                </a:solidFill>
              </a:rPr>
              <a:t>std::generator</a:t>
            </a:r>
          </a:p>
          <a:p>
            <a:pPr lvl="1">
              <a:lnSpc>
                <a:spcPct val="120000"/>
              </a:lnSpc>
              <a:spcBef>
                <a:spcPts val="0"/>
              </a:spcBef>
            </a:pPr>
            <a:r>
              <a:rPr lang="en-US" sz="1600" dirty="0" err="1">
                <a:solidFill>
                  <a:srgbClr val="E6E6E6"/>
                </a:solidFill>
              </a:rPr>
              <a:t>basic_string</a:t>
            </a:r>
            <a:r>
              <a:rPr lang="en-US" sz="1600" dirty="0">
                <a:solidFill>
                  <a:srgbClr val="E6E6E6"/>
                </a:solidFill>
              </a:rPr>
              <a:t>(_view)::contains()</a:t>
            </a:r>
          </a:p>
          <a:p>
            <a:pPr lvl="1">
              <a:lnSpc>
                <a:spcPct val="120000"/>
              </a:lnSpc>
              <a:spcBef>
                <a:spcPts val="0"/>
              </a:spcBef>
            </a:pPr>
            <a:r>
              <a:rPr lang="en-US" sz="1600" dirty="0">
                <a:solidFill>
                  <a:srgbClr val="E6E6E6"/>
                </a:solidFill>
              </a:rPr>
              <a:t>Construct string(_view) From </a:t>
            </a:r>
            <a:r>
              <a:rPr lang="en-US" sz="1600" dirty="0" err="1">
                <a:solidFill>
                  <a:srgbClr val="E6E6E6"/>
                </a:solidFill>
              </a:rPr>
              <a:t>nullptr</a:t>
            </a:r>
            <a:endParaRPr lang="en-US" sz="1600" dirty="0">
              <a:solidFill>
                <a:srgbClr val="E6E6E6"/>
              </a:solidFill>
            </a:endParaRPr>
          </a:p>
          <a:p>
            <a:pPr lvl="1">
              <a:lnSpc>
                <a:spcPct val="120000"/>
              </a:lnSpc>
              <a:spcBef>
                <a:spcPts val="0"/>
              </a:spcBef>
            </a:pPr>
            <a:r>
              <a:rPr lang="en-US" sz="1600" dirty="0" err="1">
                <a:solidFill>
                  <a:srgbClr val="E6E6E6"/>
                </a:solidFill>
              </a:rPr>
              <a:t>basic_string</a:t>
            </a:r>
            <a:r>
              <a:rPr lang="en-US" sz="1600" dirty="0">
                <a:solidFill>
                  <a:srgbClr val="E6E6E6"/>
                </a:solidFill>
              </a:rPr>
              <a:t>::</a:t>
            </a:r>
            <a:r>
              <a:rPr lang="en-US" sz="1600" dirty="0" err="1">
                <a:solidFill>
                  <a:srgbClr val="E6E6E6"/>
                </a:solidFill>
              </a:rPr>
              <a:t>resize_and_overwrite</a:t>
            </a:r>
            <a:r>
              <a:rPr lang="en-US" sz="1600" dirty="0">
                <a:solidFill>
                  <a:srgbClr val="E6E6E6"/>
                </a:solidFill>
              </a:rPr>
              <a:t>()</a:t>
            </a:r>
          </a:p>
          <a:p>
            <a:pPr lvl="1">
              <a:lnSpc>
                <a:spcPct val="120000"/>
              </a:lnSpc>
              <a:spcBef>
                <a:spcPts val="0"/>
              </a:spcBef>
            </a:pPr>
            <a:r>
              <a:rPr lang="en-US" sz="1600" dirty="0">
                <a:solidFill>
                  <a:srgbClr val="E6E6E6"/>
                </a:solidFill>
              </a:rPr>
              <a:t>Monadic Operations for std::optional</a:t>
            </a:r>
          </a:p>
          <a:p>
            <a:pPr lvl="1">
              <a:lnSpc>
                <a:spcPct val="120000"/>
              </a:lnSpc>
              <a:spcBef>
                <a:spcPts val="0"/>
              </a:spcBef>
            </a:pPr>
            <a:r>
              <a:rPr lang="en-US" sz="1600" dirty="0" err="1">
                <a:solidFill>
                  <a:srgbClr val="E6E6E6"/>
                </a:solidFill>
              </a:rPr>
              <a:t>Stacktrace</a:t>
            </a:r>
            <a:r>
              <a:rPr lang="en-US" sz="1600" dirty="0">
                <a:solidFill>
                  <a:srgbClr val="E6E6E6"/>
                </a:solidFill>
              </a:rPr>
              <a:t> Library</a:t>
            </a:r>
          </a:p>
          <a:p>
            <a:pPr lvl="1">
              <a:lnSpc>
                <a:spcPct val="120000"/>
              </a:lnSpc>
              <a:spcBef>
                <a:spcPts val="0"/>
              </a:spcBef>
            </a:pPr>
            <a:r>
              <a:rPr lang="en-US" sz="1600" dirty="0">
                <a:solidFill>
                  <a:srgbClr val="E6E6E6"/>
                </a:solidFill>
              </a:rPr>
              <a:t>Changes to Ranges Library</a:t>
            </a:r>
          </a:p>
          <a:p>
            <a:pPr lvl="1">
              <a:lnSpc>
                <a:spcPct val="120000"/>
              </a:lnSpc>
              <a:spcBef>
                <a:spcPts val="0"/>
              </a:spcBef>
            </a:pPr>
            <a:r>
              <a:rPr lang="en-US" sz="1600" dirty="0">
                <a:solidFill>
                  <a:srgbClr val="E6E6E6"/>
                </a:solidFill>
              </a:rPr>
              <a:t>Changes to Views Library</a:t>
            </a:r>
          </a:p>
          <a:p>
            <a:pPr lvl="1">
              <a:lnSpc>
                <a:spcPct val="120000"/>
              </a:lnSpc>
              <a:spcBef>
                <a:spcPts val="0"/>
              </a:spcBef>
            </a:pPr>
            <a:r>
              <a:rPr lang="en-US" sz="1600" dirty="0">
                <a:solidFill>
                  <a:srgbClr val="FF8200"/>
                </a:solidFill>
              </a:rPr>
              <a:t>std::expected</a:t>
            </a:r>
          </a:p>
          <a:p>
            <a:pPr lvl="1">
              <a:lnSpc>
                <a:spcPct val="120000"/>
              </a:lnSpc>
              <a:spcBef>
                <a:spcPts val="0"/>
              </a:spcBef>
            </a:pPr>
            <a:r>
              <a:rPr lang="en-US" sz="1600" dirty="0"/>
              <a:t>std::</a:t>
            </a:r>
            <a:r>
              <a:rPr lang="en-US" sz="1600" dirty="0" err="1"/>
              <a:t>move_only_function</a:t>
            </a:r>
            <a:r>
              <a:rPr lang="en-US" sz="1600" dirty="0"/>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14733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std::expected</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Defined in </a:t>
            </a:r>
            <a:r>
              <a:rPr lang="en-US" dirty="0">
                <a:latin typeface="Consolas" panose="020B0609020204030204" pitchFamily="49" charset="0"/>
              </a:rPr>
              <a:t>&lt;expected&gt;</a:t>
            </a:r>
          </a:p>
          <a:p>
            <a:r>
              <a:rPr lang="en-US" dirty="0">
                <a:latin typeface="Consolas" panose="020B0609020204030204" pitchFamily="49" charset="0"/>
              </a:rPr>
              <a:t>std::expected&lt;T, E&gt;</a:t>
            </a:r>
            <a:r>
              <a:rPr lang="en-US" dirty="0"/>
              <a:t> contains either</a:t>
            </a:r>
          </a:p>
          <a:p>
            <a:pPr lvl="1"/>
            <a:r>
              <a:rPr lang="en-US" dirty="0"/>
              <a:t>A value of type </a:t>
            </a:r>
            <a:r>
              <a:rPr lang="en-US" dirty="0">
                <a:latin typeface="Consolas" panose="020B0609020204030204" pitchFamily="49" charset="0"/>
              </a:rPr>
              <a:t>T</a:t>
            </a:r>
            <a:r>
              <a:rPr lang="en-US" dirty="0"/>
              <a:t>, the expected value type</a:t>
            </a:r>
          </a:p>
          <a:p>
            <a:pPr lvl="1"/>
            <a:r>
              <a:rPr lang="en-US" dirty="0"/>
              <a:t>A value of type </a:t>
            </a:r>
            <a:r>
              <a:rPr lang="en-US" dirty="0">
                <a:latin typeface="Consolas" panose="020B0609020204030204" pitchFamily="49" charset="0"/>
              </a:rPr>
              <a:t>E</a:t>
            </a:r>
            <a:r>
              <a:rPr lang="en-US" dirty="0"/>
              <a:t>, an error type</a:t>
            </a:r>
          </a:p>
          <a:p>
            <a:r>
              <a:rPr lang="en-US" dirty="0"/>
              <a:t>Guaranteed to never be empty</a:t>
            </a:r>
          </a:p>
          <a:p>
            <a:r>
              <a:rPr lang="en-US" dirty="0">
                <a:latin typeface="Consolas" panose="020B0609020204030204" pitchFamily="49" charset="0"/>
              </a:rPr>
              <a:t>std::unexpected()</a:t>
            </a:r>
            <a:r>
              <a:rPr lang="en-US" dirty="0"/>
              <a:t> is used to create an unexpected value</a:t>
            </a:r>
          </a:p>
        </p:txBody>
      </p:sp>
    </p:spTree>
    <p:extLst>
      <p:ext uri="{BB962C8B-B14F-4D97-AF65-F5344CB8AC3E}">
        <p14:creationId xmlns:p14="http://schemas.microsoft.com/office/powerpoint/2010/main" val="209824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Explicit Object Parameters</a:t>
            </a:r>
          </a:p>
        </p:txBody>
      </p:sp>
      <p:sp>
        <p:nvSpPr>
          <p:cNvPr id="3" name="Content Placeholder 2"/>
          <p:cNvSpPr>
            <a:spLocks noGrp="1"/>
          </p:cNvSpPr>
          <p:nvPr>
            <p:ph sz="quarter" idx="13"/>
          </p:nvPr>
        </p:nvSpPr>
        <p:spPr>
          <a:xfrm>
            <a:off x="76200" y="971550"/>
            <a:ext cx="8991600" cy="4114800"/>
          </a:xfrm>
        </p:spPr>
        <p:txBody>
          <a:bodyPr>
            <a:normAutofit fontScale="92500" lnSpcReduction="20000"/>
          </a:bodyPr>
          <a:lstStyle/>
          <a:p>
            <a:r>
              <a:rPr lang="en-US" dirty="0"/>
              <a:t>Classes often have </a:t>
            </a:r>
            <a:r>
              <a:rPr lang="en-US" dirty="0">
                <a:latin typeface="Consolas" panose="020B0609020204030204" pitchFamily="49" charset="0"/>
              </a:rPr>
              <a:t>const</a:t>
            </a:r>
            <a:r>
              <a:rPr lang="en-US" dirty="0"/>
              <a:t> and </a:t>
            </a:r>
            <a:r>
              <a:rPr lang="en-US" dirty="0">
                <a:latin typeface="Consolas" panose="020B0609020204030204" pitchFamily="49" charset="0"/>
              </a:rPr>
              <a:t>non-const</a:t>
            </a:r>
            <a:r>
              <a:rPr lang="en-US" dirty="0"/>
              <a:t> overloads of members, possibly ref-qualified</a:t>
            </a:r>
          </a:p>
          <a:p>
            <a:r>
              <a:rPr lang="en-US" dirty="0"/>
              <a:t>E.g.:</a:t>
            </a:r>
          </a:p>
          <a:p>
            <a:pPr marL="320040" lvl="1" indent="0">
              <a:buNone/>
            </a:pPr>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 </a:t>
            </a:r>
            <a:r>
              <a:rPr lang="en-US" sz="1400" dirty="0">
                <a:solidFill>
                  <a:srgbClr val="2B91AF"/>
                </a:solidFill>
                <a:latin typeface="Cascadia Mono" panose="020B0609020000020004" pitchFamily="49" charset="0"/>
              </a:rPr>
              <a:t>Person</a:t>
            </a:r>
            <a:endParaRPr lang="en-US" sz="1400" dirty="0">
              <a:solidFill>
                <a:srgbClr val="000000"/>
              </a:solidFill>
              <a:latin typeface="Cascadia Mono" panose="020B0609020000020004" pitchFamily="49" charset="0"/>
            </a:endParaRPr>
          </a:p>
          <a:p>
            <a:pPr marL="320040" lvl="1" indent="0">
              <a:buNone/>
            </a:pPr>
            <a:r>
              <a:rPr lang="en-US" sz="1400" dirty="0">
                <a:solidFill>
                  <a:srgbClr val="000000"/>
                </a:solidFill>
                <a:latin typeface="Cascadia Mono" panose="020B0609020000020004" pitchFamily="49" charset="0"/>
              </a:rPr>
              <a:t>{</a:t>
            </a:r>
          </a:p>
          <a:p>
            <a:pPr marL="320040" lvl="1" indent="0">
              <a:buNone/>
            </a:pP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a:t>
            </a:r>
          </a:p>
          <a:p>
            <a:pPr marL="320040" lvl="1" indent="0">
              <a:buNone/>
            </a:pPr>
            <a:r>
              <a:rPr lang="en-US" sz="1400" dirty="0">
                <a:solidFill>
                  <a:srgbClr val="000000"/>
                </a:solidFill>
                <a:latin typeface="Cascadia Mono" panose="020B0609020000020004" pitchFamily="49" charset="0"/>
              </a:rPr>
              <a:t>   Person(std::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name</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m_name</a:t>
            </a:r>
            <a:r>
              <a:rPr lang="en-US" sz="1400" dirty="0">
                <a:solidFill>
                  <a:srgbClr val="000000"/>
                </a:solidFill>
                <a:latin typeface="Cascadia Mono" panose="020B0609020000020004" pitchFamily="49" charset="0"/>
              </a:rPr>
              <a:t>{std::move(</a:t>
            </a:r>
            <a:r>
              <a:rPr lang="en-US" sz="1400" dirty="0">
                <a:solidFill>
                  <a:srgbClr val="808080"/>
                </a:solidFill>
                <a:latin typeface="Cascadia Mono" panose="020B0609020000020004" pitchFamily="49" charset="0"/>
              </a:rPr>
              <a:t>name</a:t>
            </a:r>
            <a:r>
              <a:rPr lang="en-US" sz="1400" dirty="0">
                <a:solidFill>
                  <a:srgbClr val="000000"/>
                </a:solidFill>
                <a:latin typeface="Cascadia Mono" panose="020B0609020000020004" pitchFamily="49" charset="0"/>
              </a:rPr>
              <a:t>)} {}</a:t>
            </a:r>
          </a:p>
          <a:p>
            <a:pPr marL="320040" lvl="1" indent="0">
              <a:buNone/>
            </a:pPr>
            <a:endParaRPr lang="en-US" sz="1400" dirty="0">
              <a:solidFill>
                <a:srgbClr val="000000"/>
              </a:solidFill>
              <a:latin typeface="Cascadia Mono" panose="020B0609020000020004" pitchFamily="49" charset="0"/>
            </a:endParaRPr>
          </a:p>
          <a:p>
            <a:pPr marL="320040" lvl="1" indent="0">
              <a:buNone/>
            </a:pPr>
            <a:r>
              <a:rPr lang="en-US" sz="1400" dirty="0">
                <a:solidFill>
                  <a:srgbClr val="000000"/>
                </a:solidFill>
                <a:highlight>
                  <a:srgbClr val="FFFF00"/>
                </a:highlight>
                <a:latin typeface="Cascadia Mono" panose="020B0609020000020004" pitchFamily="49" charset="0"/>
              </a:rPr>
              <a:t>   std::</a:t>
            </a:r>
            <a:r>
              <a:rPr lang="en-US" sz="1400" dirty="0">
                <a:solidFill>
                  <a:srgbClr val="2B91AF"/>
                </a:solidFill>
                <a:highlight>
                  <a:srgbClr val="FFFF00"/>
                </a:highlight>
                <a:latin typeface="Cascadia Mono" panose="020B0609020000020004" pitchFamily="49" charset="0"/>
              </a:rPr>
              <a:t>string</a:t>
            </a:r>
            <a:r>
              <a:rPr lang="en-US" sz="1400" dirty="0">
                <a:solidFill>
                  <a:srgbClr val="000000"/>
                </a:solidFill>
                <a:highlight>
                  <a:srgbClr val="FFFF00"/>
                </a:highlight>
                <a:latin typeface="Cascadia Mono" panose="020B0609020000020004" pitchFamily="49" charset="0"/>
              </a:rPr>
              <a:t>&amp; </a:t>
            </a:r>
            <a:r>
              <a:rPr lang="en-US" sz="1400" dirty="0" err="1">
                <a:solidFill>
                  <a:srgbClr val="000000"/>
                </a:solidFill>
                <a:highlight>
                  <a:srgbClr val="FFFF00"/>
                </a:highlight>
                <a:latin typeface="Cascadia Mono" panose="020B0609020000020004" pitchFamily="49" charset="0"/>
              </a:rPr>
              <a:t>GetName</a:t>
            </a:r>
            <a:r>
              <a:rPr lang="en-US" sz="1400" dirty="0">
                <a:solidFill>
                  <a:srgbClr val="000000"/>
                </a:solidFill>
                <a:highlight>
                  <a:srgbClr val="FFFF00"/>
                </a:highlight>
                <a:latin typeface="Cascadia Mono" panose="020B0609020000020004" pitchFamily="49" charset="0"/>
              </a:rPr>
              <a:t>() &amp; { </a:t>
            </a:r>
            <a:r>
              <a:rPr lang="en-US" sz="1400" dirty="0">
                <a:solidFill>
                  <a:srgbClr val="0000FF"/>
                </a:solidFill>
                <a:highlight>
                  <a:srgbClr val="FFFF00"/>
                </a:highlight>
                <a:latin typeface="Cascadia Mono" panose="020B0609020000020004" pitchFamily="49" charset="0"/>
              </a:rPr>
              <a:t>return</a:t>
            </a:r>
            <a:r>
              <a:rPr lang="en-US" sz="1400" dirty="0">
                <a:solidFill>
                  <a:srgbClr val="000000"/>
                </a:solidFill>
                <a:highlight>
                  <a:srgbClr val="FFFF00"/>
                </a:highlight>
                <a:latin typeface="Cascadia Mono" panose="020B0609020000020004" pitchFamily="49" charset="0"/>
              </a:rPr>
              <a:t> </a:t>
            </a:r>
            <a:r>
              <a:rPr lang="en-US" sz="1400" dirty="0" err="1">
                <a:solidFill>
                  <a:srgbClr val="000000"/>
                </a:solidFill>
                <a:highlight>
                  <a:srgbClr val="FFFF00"/>
                </a:highlight>
                <a:latin typeface="Cascadia Mono" panose="020B0609020000020004" pitchFamily="49" charset="0"/>
              </a:rPr>
              <a:t>m_name</a:t>
            </a:r>
            <a:r>
              <a:rPr lang="en-US" sz="1400" dirty="0">
                <a:solidFill>
                  <a:srgbClr val="000000"/>
                </a:solidFill>
                <a:highlight>
                  <a:srgbClr val="FFFF00"/>
                </a:highlight>
                <a:latin typeface="Cascadia Mono" panose="020B0609020000020004" pitchFamily="49" charset="0"/>
              </a:rPr>
              <a:t>; }</a:t>
            </a:r>
          </a:p>
          <a:p>
            <a:pPr marL="320040" lvl="1" indent="0">
              <a:buNone/>
            </a:pPr>
            <a:r>
              <a:rPr lang="en-US" sz="1400" dirty="0">
                <a:solidFill>
                  <a:srgbClr val="0000FF"/>
                </a:solidFill>
                <a:highlight>
                  <a:srgbClr val="FFFF00"/>
                </a:highlight>
                <a:latin typeface="Cascadia Mono" panose="020B0609020000020004" pitchFamily="49" charset="0"/>
              </a:rPr>
              <a:t>   const</a:t>
            </a:r>
            <a:r>
              <a:rPr lang="en-US" sz="1400" dirty="0">
                <a:solidFill>
                  <a:srgbClr val="000000"/>
                </a:solidFill>
                <a:highlight>
                  <a:srgbClr val="FFFF00"/>
                </a:highlight>
                <a:latin typeface="Cascadia Mono" panose="020B0609020000020004" pitchFamily="49" charset="0"/>
              </a:rPr>
              <a:t> std::</a:t>
            </a:r>
            <a:r>
              <a:rPr lang="en-US" sz="1400" dirty="0">
                <a:solidFill>
                  <a:srgbClr val="2B91AF"/>
                </a:solidFill>
                <a:highlight>
                  <a:srgbClr val="FFFF00"/>
                </a:highlight>
                <a:latin typeface="Cascadia Mono" panose="020B0609020000020004" pitchFamily="49" charset="0"/>
              </a:rPr>
              <a:t>string</a:t>
            </a:r>
            <a:r>
              <a:rPr lang="en-US" sz="1400" dirty="0">
                <a:solidFill>
                  <a:srgbClr val="000000"/>
                </a:solidFill>
                <a:highlight>
                  <a:srgbClr val="FFFF00"/>
                </a:highlight>
                <a:latin typeface="Cascadia Mono" panose="020B0609020000020004" pitchFamily="49" charset="0"/>
              </a:rPr>
              <a:t>&amp; </a:t>
            </a:r>
            <a:r>
              <a:rPr lang="en-US" sz="1400" dirty="0" err="1">
                <a:solidFill>
                  <a:srgbClr val="000000"/>
                </a:solidFill>
                <a:highlight>
                  <a:srgbClr val="FFFF00"/>
                </a:highlight>
                <a:latin typeface="Cascadia Mono" panose="020B0609020000020004" pitchFamily="49" charset="0"/>
              </a:rPr>
              <a:t>GetName</a:t>
            </a:r>
            <a:r>
              <a:rPr lang="en-US" sz="1400" dirty="0">
                <a:solidFill>
                  <a:srgbClr val="000000"/>
                </a:solidFill>
                <a:highlight>
                  <a:srgbClr val="FFFF00"/>
                </a:highlight>
                <a:latin typeface="Cascadia Mono" panose="020B0609020000020004" pitchFamily="49" charset="0"/>
              </a:rPr>
              <a:t>() </a:t>
            </a:r>
            <a:r>
              <a:rPr lang="en-US" sz="1400" dirty="0">
                <a:solidFill>
                  <a:srgbClr val="0000FF"/>
                </a:solidFill>
                <a:highlight>
                  <a:srgbClr val="FFFF00"/>
                </a:highlight>
                <a:latin typeface="Cascadia Mono" panose="020B0609020000020004" pitchFamily="49" charset="0"/>
              </a:rPr>
              <a:t>const </a:t>
            </a:r>
            <a:r>
              <a:rPr lang="en-US" sz="1400" dirty="0">
                <a:solidFill>
                  <a:srgbClr val="000000"/>
                </a:solidFill>
                <a:highlight>
                  <a:srgbClr val="FFFF00"/>
                </a:highlight>
                <a:latin typeface="Cascadia Mono" panose="020B0609020000020004" pitchFamily="49" charset="0"/>
              </a:rPr>
              <a:t>&amp; { </a:t>
            </a:r>
            <a:r>
              <a:rPr lang="en-US" sz="1400" dirty="0">
                <a:solidFill>
                  <a:srgbClr val="0000FF"/>
                </a:solidFill>
                <a:highlight>
                  <a:srgbClr val="FFFF00"/>
                </a:highlight>
                <a:latin typeface="Cascadia Mono" panose="020B0609020000020004" pitchFamily="49" charset="0"/>
              </a:rPr>
              <a:t>return</a:t>
            </a:r>
            <a:r>
              <a:rPr lang="en-US" sz="1400" dirty="0">
                <a:solidFill>
                  <a:srgbClr val="000000"/>
                </a:solidFill>
                <a:highlight>
                  <a:srgbClr val="FFFF00"/>
                </a:highlight>
                <a:latin typeface="Cascadia Mono" panose="020B0609020000020004" pitchFamily="49" charset="0"/>
              </a:rPr>
              <a:t> </a:t>
            </a:r>
            <a:r>
              <a:rPr lang="en-US" sz="1400" dirty="0" err="1">
                <a:solidFill>
                  <a:srgbClr val="000000"/>
                </a:solidFill>
                <a:highlight>
                  <a:srgbClr val="FFFF00"/>
                </a:highlight>
                <a:latin typeface="Cascadia Mono" panose="020B0609020000020004" pitchFamily="49" charset="0"/>
              </a:rPr>
              <a:t>m_name</a:t>
            </a:r>
            <a:r>
              <a:rPr lang="en-US" sz="1400" dirty="0">
                <a:solidFill>
                  <a:srgbClr val="000000"/>
                </a:solidFill>
                <a:highlight>
                  <a:srgbClr val="FFFF00"/>
                </a:highlight>
                <a:latin typeface="Cascadia Mono" panose="020B0609020000020004" pitchFamily="49" charset="0"/>
              </a:rPr>
              <a:t>; }</a:t>
            </a:r>
          </a:p>
          <a:p>
            <a:pPr marL="320040" lvl="1" indent="0">
              <a:buNone/>
            </a:pPr>
            <a:r>
              <a:rPr lang="en-US" sz="1400" dirty="0">
                <a:solidFill>
                  <a:srgbClr val="000000"/>
                </a:solidFill>
                <a:highlight>
                  <a:srgbClr val="FFFF00"/>
                </a:highlight>
                <a:latin typeface="Cascadia Mono" panose="020B0609020000020004" pitchFamily="49" charset="0"/>
              </a:rPr>
              <a:t>   std::</a:t>
            </a:r>
            <a:r>
              <a:rPr lang="en-US" sz="1400" dirty="0">
                <a:solidFill>
                  <a:srgbClr val="2B91AF"/>
                </a:solidFill>
                <a:highlight>
                  <a:srgbClr val="FFFF00"/>
                </a:highlight>
                <a:latin typeface="Cascadia Mono" panose="020B0609020000020004" pitchFamily="49" charset="0"/>
              </a:rPr>
              <a:t>string</a:t>
            </a:r>
            <a:r>
              <a:rPr lang="en-US" sz="1400" dirty="0">
                <a:solidFill>
                  <a:srgbClr val="000000"/>
                </a:solidFill>
                <a:highlight>
                  <a:srgbClr val="FFFF00"/>
                </a:highlight>
                <a:latin typeface="Cascadia Mono" panose="020B0609020000020004" pitchFamily="49" charset="0"/>
              </a:rPr>
              <a:t>&amp;&amp; </a:t>
            </a:r>
            <a:r>
              <a:rPr lang="en-US" sz="1400" dirty="0" err="1">
                <a:solidFill>
                  <a:srgbClr val="000000"/>
                </a:solidFill>
                <a:highlight>
                  <a:srgbClr val="FFFF00"/>
                </a:highlight>
                <a:latin typeface="Cascadia Mono" panose="020B0609020000020004" pitchFamily="49" charset="0"/>
              </a:rPr>
              <a:t>GetName</a:t>
            </a:r>
            <a:r>
              <a:rPr lang="en-US" sz="1400" dirty="0">
                <a:solidFill>
                  <a:srgbClr val="000000"/>
                </a:solidFill>
                <a:highlight>
                  <a:srgbClr val="FFFF00"/>
                </a:highlight>
                <a:latin typeface="Cascadia Mono" panose="020B0609020000020004" pitchFamily="49" charset="0"/>
              </a:rPr>
              <a:t>() &amp;&amp; { </a:t>
            </a:r>
            <a:r>
              <a:rPr lang="en-US" sz="1400" dirty="0">
                <a:solidFill>
                  <a:srgbClr val="0000FF"/>
                </a:solidFill>
                <a:highlight>
                  <a:srgbClr val="FFFF00"/>
                </a:highlight>
                <a:latin typeface="Cascadia Mono" panose="020B0609020000020004" pitchFamily="49" charset="0"/>
              </a:rPr>
              <a:t>return</a:t>
            </a:r>
            <a:r>
              <a:rPr lang="en-US" sz="1400" dirty="0">
                <a:solidFill>
                  <a:srgbClr val="000000"/>
                </a:solidFill>
                <a:highlight>
                  <a:srgbClr val="FFFF00"/>
                </a:highlight>
                <a:latin typeface="Cascadia Mono" panose="020B0609020000020004" pitchFamily="49" charset="0"/>
              </a:rPr>
              <a:t> std::move(</a:t>
            </a:r>
            <a:r>
              <a:rPr lang="en-US" sz="1400" dirty="0" err="1">
                <a:solidFill>
                  <a:srgbClr val="000000"/>
                </a:solidFill>
                <a:highlight>
                  <a:srgbClr val="FFFF00"/>
                </a:highlight>
                <a:latin typeface="Cascadia Mono" panose="020B0609020000020004" pitchFamily="49" charset="0"/>
              </a:rPr>
              <a:t>m_name</a:t>
            </a:r>
            <a:r>
              <a:rPr lang="en-US" sz="1400" dirty="0">
                <a:solidFill>
                  <a:srgbClr val="000000"/>
                </a:solidFill>
                <a:highlight>
                  <a:srgbClr val="FFFF00"/>
                </a:highlight>
                <a:latin typeface="Cascadia Mono" panose="020B0609020000020004" pitchFamily="49" charset="0"/>
              </a:rPr>
              <a:t>); }</a:t>
            </a:r>
          </a:p>
          <a:p>
            <a:pPr marL="320040" lvl="1" indent="0">
              <a:buNone/>
            </a:pPr>
            <a:endParaRPr lang="en-US" sz="1400" dirty="0">
              <a:solidFill>
                <a:srgbClr val="0000FF"/>
              </a:solidFill>
              <a:highlight>
                <a:srgbClr val="FFFF00"/>
              </a:highlight>
              <a:latin typeface="Cascadia Mono" panose="020B0609020000020004" pitchFamily="49" charset="0"/>
            </a:endParaRPr>
          </a:p>
          <a:p>
            <a:pPr marL="320040" lvl="1" indent="0">
              <a:buNone/>
            </a:pPr>
            <a:r>
              <a:rPr lang="en-US" sz="1400" dirty="0">
                <a:solidFill>
                  <a:srgbClr val="0000FF"/>
                </a:solidFill>
                <a:latin typeface="Cascadia Mono" panose="020B0609020000020004" pitchFamily="49" charset="0"/>
              </a:rPr>
              <a:t>private</a:t>
            </a:r>
            <a:r>
              <a:rPr lang="en-US" sz="1400" dirty="0">
                <a:solidFill>
                  <a:srgbClr val="000000"/>
                </a:solidFill>
                <a:latin typeface="Cascadia Mono" panose="020B0609020000020004" pitchFamily="49" charset="0"/>
              </a:rPr>
              <a:t>:</a:t>
            </a:r>
          </a:p>
          <a:p>
            <a:pPr marL="320040" lvl="1" indent="0">
              <a:buNone/>
            </a:pPr>
            <a:r>
              <a:rPr lang="en-US" sz="1400" dirty="0">
                <a:solidFill>
                  <a:srgbClr val="000000"/>
                </a:solidFill>
                <a:latin typeface="Cascadia Mono" panose="020B0609020000020004" pitchFamily="49" charset="0"/>
              </a:rPr>
              <a:t>   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m_name</a:t>
            </a:r>
            <a:r>
              <a:rPr lang="en-US" sz="1400" dirty="0">
                <a:solidFill>
                  <a:srgbClr val="000000"/>
                </a:solidFill>
                <a:latin typeface="Cascadia Mono" panose="020B0609020000020004" pitchFamily="49" charset="0"/>
              </a:rPr>
              <a:t>;</a:t>
            </a:r>
          </a:p>
          <a:p>
            <a:pPr marL="320040" lvl="1" indent="0">
              <a:buNone/>
            </a:pPr>
            <a:r>
              <a:rPr lang="en-US" sz="1400" dirty="0">
                <a:solidFill>
                  <a:srgbClr val="000000"/>
                </a:solidFill>
                <a:latin typeface="Cascadia Mono" panose="020B0609020000020004" pitchFamily="49" charset="0"/>
              </a:rPr>
              <a:t>};</a:t>
            </a:r>
            <a:endParaRPr lang="en-US" dirty="0"/>
          </a:p>
        </p:txBody>
      </p:sp>
      <p:sp>
        <p:nvSpPr>
          <p:cNvPr id="4" name="Rectangle 3">
            <a:extLst>
              <a:ext uri="{FF2B5EF4-FFF2-40B4-BE49-F238E27FC236}">
                <a16:creationId xmlns:a16="http://schemas.microsoft.com/office/drawing/2014/main" id="{E8809D14-309E-469D-33A7-53CAFE4FAFAF}"/>
              </a:ext>
            </a:extLst>
          </p:cNvPr>
          <p:cNvSpPr/>
          <p:nvPr/>
        </p:nvSpPr>
        <p:spPr>
          <a:xfrm>
            <a:off x="2890345" y="3092012"/>
            <a:ext cx="304800" cy="228600"/>
          </a:xfrm>
          <a:prstGeom prst="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 name="Rectangle 4">
            <a:extLst>
              <a:ext uri="{FF2B5EF4-FFF2-40B4-BE49-F238E27FC236}">
                <a16:creationId xmlns:a16="http://schemas.microsoft.com/office/drawing/2014/main" id="{275F7779-940B-D774-CD00-8F2B900F79DF}"/>
              </a:ext>
            </a:extLst>
          </p:cNvPr>
          <p:cNvSpPr/>
          <p:nvPr/>
        </p:nvSpPr>
        <p:spPr>
          <a:xfrm>
            <a:off x="4067503" y="3333749"/>
            <a:ext cx="304800" cy="228600"/>
          </a:xfrm>
          <a:prstGeom prst="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Rectangle 6">
            <a:extLst>
              <a:ext uri="{FF2B5EF4-FFF2-40B4-BE49-F238E27FC236}">
                <a16:creationId xmlns:a16="http://schemas.microsoft.com/office/drawing/2014/main" id="{DDDE4E2B-6EFF-005D-0646-8EFCDFE04486}"/>
              </a:ext>
            </a:extLst>
          </p:cNvPr>
          <p:cNvSpPr/>
          <p:nvPr/>
        </p:nvSpPr>
        <p:spPr>
          <a:xfrm>
            <a:off x="3053255" y="3570233"/>
            <a:ext cx="304800" cy="228600"/>
          </a:xfrm>
          <a:prstGeom prst="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54685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std::expected</a:t>
            </a:r>
          </a:p>
        </p:txBody>
      </p:sp>
      <p:sp>
        <p:nvSpPr>
          <p:cNvPr id="3" name="Content Placeholder 2"/>
          <p:cNvSpPr>
            <a:spLocks noGrp="1"/>
          </p:cNvSpPr>
          <p:nvPr>
            <p:ph sz="quarter" idx="13"/>
          </p:nvPr>
        </p:nvSpPr>
        <p:spPr>
          <a:xfrm>
            <a:off x="81455" y="971550"/>
            <a:ext cx="8991600" cy="4114800"/>
          </a:xfrm>
        </p:spPr>
        <p:txBody>
          <a:bodyPr>
            <a:normAutofit/>
          </a:bodyPr>
          <a:lstStyle/>
          <a:p>
            <a:r>
              <a:rPr lang="en-US" dirty="0"/>
              <a:t>E.g.:</a:t>
            </a:r>
          </a:p>
          <a:p>
            <a:pPr marL="320040" lvl="1" indent="0">
              <a:buNone/>
            </a:pPr>
            <a:r>
              <a:rPr lang="en-US" sz="1400" dirty="0">
                <a:solidFill>
                  <a:srgbClr val="000000"/>
                </a:solidFill>
                <a:latin typeface="Cascadia Mono" panose="020B0609020000020004" pitchFamily="49" charset="0"/>
              </a:rPr>
              <a:t>std::expected&lt;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&gt; a { 21 };</a:t>
            </a:r>
          </a:p>
          <a:p>
            <a:pPr marL="320040" lvl="1" indent="0">
              <a:buNone/>
            </a:pPr>
            <a:r>
              <a:rPr lang="en-US" sz="1400" dirty="0">
                <a:solidFill>
                  <a:srgbClr val="000000"/>
                </a:solidFill>
                <a:latin typeface="Cascadia Mono" panose="020B0609020000020004" pitchFamily="49" charset="0"/>
              </a:rPr>
              <a:t>std::expected&lt;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std::</a:t>
            </a:r>
            <a:r>
              <a:rPr lang="en-US" sz="1400" dirty="0">
                <a:solidFill>
                  <a:srgbClr val="2B91AF"/>
                </a:solidFill>
                <a:latin typeface="Cascadia Mono" panose="020B0609020000020004" pitchFamily="49" charset="0"/>
              </a:rPr>
              <a:t>string</a:t>
            </a:r>
            <a:r>
              <a:rPr lang="en-US" sz="1400" dirty="0">
                <a:solidFill>
                  <a:srgbClr val="000000"/>
                </a:solidFill>
                <a:latin typeface="Cascadia Mono" panose="020B0609020000020004" pitchFamily="49" charset="0"/>
              </a:rPr>
              <a:t>&gt; b { std::unexpected(</a:t>
            </a:r>
            <a:r>
              <a:rPr lang="en-US" sz="1400" dirty="0">
                <a:solidFill>
                  <a:srgbClr val="A31515"/>
                </a:solidFill>
                <a:latin typeface="Cascadia Mono" panose="020B0609020000020004" pitchFamily="49" charset="0"/>
              </a:rPr>
              <a:t>"Some </a:t>
            </a:r>
            <a:r>
              <a:rPr lang="en-US" sz="1400" dirty="0" err="1">
                <a:solidFill>
                  <a:srgbClr val="A31515"/>
                </a:solidFill>
                <a:latin typeface="Cascadia Mono" panose="020B0609020000020004" pitchFamily="49" charset="0"/>
              </a:rPr>
              <a:t>error"</a:t>
            </a:r>
            <a:r>
              <a:rPr lang="en-US" sz="1400" dirty="0" err="1">
                <a:solidFill>
                  <a:srgbClr val="000000"/>
                </a:solidFill>
                <a:latin typeface="Cascadia Mono" panose="020B0609020000020004" pitchFamily="49" charset="0"/>
              </a:rPr>
              <a:t>s</a:t>
            </a:r>
            <a:r>
              <a:rPr lang="en-US" sz="1400" dirty="0">
                <a:solidFill>
                  <a:srgbClr val="000000"/>
                </a:solidFill>
                <a:latin typeface="Cascadia Mono" panose="020B0609020000020004" pitchFamily="49" charset="0"/>
              </a:rPr>
              <a:t>) };</a:t>
            </a:r>
          </a:p>
          <a:p>
            <a:pPr marL="320040" lvl="1" indent="-320040">
              <a:spcBef>
                <a:spcPts val="700"/>
              </a:spcBef>
              <a:buClr>
                <a:schemeClr val="accent2"/>
              </a:buClr>
              <a:buSzPct val="60000"/>
              <a:buFont typeface="Wingdings"/>
              <a:buChar char=""/>
            </a:pPr>
            <a:r>
              <a:rPr lang="en-US" sz="2400" dirty="0"/>
              <a:t>Member functions:</a:t>
            </a:r>
          </a:p>
          <a:p>
            <a:pPr lvl="1"/>
            <a:r>
              <a:rPr lang="en-US" dirty="0" err="1">
                <a:latin typeface="Consolas" panose="020B0609020204030204" pitchFamily="49" charset="0"/>
              </a:rPr>
              <a:t>has_value</a:t>
            </a:r>
            <a:r>
              <a:rPr lang="en-US" dirty="0">
                <a:latin typeface="Consolas" panose="020B0609020204030204" pitchFamily="49" charset="0"/>
              </a:rPr>
              <a:t>()</a:t>
            </a:r>
            <a:r>
              <a:rPr lang="en-US" dirty="0"/>
              <a:t>: </a:t>
            </a:r>
            <a:r>
              <a:rPr lang="en-US" dirty="0">
                <a:latin typeface="Consolas" panose="020B0609020204030204" pitchFamily="49" charset="0"/>
              </a:rPr>
              <a:t>true</a:t>
            </a:r>
            <a:r>
              <a:rPr lang="en-US" dirty="0"/>
              <a:t> if the </a:t>
            </a:r>
            <a:r>
              <a:rPr lang="en-US" dirty="0">
                <a:latin typeface="Consolas" panose="020B0609020204030204" pitchFamily="49" charset="0"/>
              </a:rPr>
              <a:t>expected</a:t>
            </a:r>
            <a:r>
              <a:rPr lang="en-US" dirty="0"/>
              <a:t> contains a value, </a:t>
            </a:r>
            <a:r>
              <a:rPr lang="en-US" dirty="0">
                <a:latin typeface="Consolas" panose="020B0609020204030204" pitchFamily="49" charset="0"/>
              </a:rPr>
              <a:t>false</a:t>
            </a:r>
            <a:r>
              <a:rPr lang="en-US" dirty="0"/>
              <a:t> otherwise</a:t>
            </a:r>
          </a:p>
          <a:p>
            <a:pPr lvl="1"/>
            <a:r>
              <a:rPr lang="en-US" dirty="0">
                <a:latin typeface="Consolas" panose="020B0609020204030204" pitchFamily="49" charset="0"/>
              </a:rPr>
              <a:t>value()</a:t>
            </a:r>
            <a:r>
              <a:rPr lang="en-US" dirty="0"/>
              <a:t>: returns reference to the contained value,</a:t>
            </a:r>
            <a:br>
              <a:rPr lang="en-US" dirty="0"/>
            </a:br>
            <a:r>
              <a:rPr lang="en-US" dirty="0"/>
              <a:t>or throws </a:t>
            </a:r>
            <a:r>
              <a:rPr lang="en-US" dirty="0" err="1">
                <a:latin typeface="Consolas" panose="020B0609020204030204" pitchFamily="49" charset="0"/>
              </a:rPr>
              <a:t>bad_expected_access</a:t>
            </a:r>
            <a:r>
              <a:rPr lang="en-US" dirty="0"/>
              <a:t> if no value</a:t>
            </a:r>
            <a:endParaRPr lang="en-US" dirty="0">
              <a:latin typeface="Consolas" panose="020B0609020204030204" pitchFamily="49" charset="0"/>
            </a:endParaRPr>
          </a:p>
          <a:p>
            <a:pPr lvl="1"/>
            <a:r>
              <a:rPr lang="en-US" dirty="0">
                <a:latin typeface="Consolas" panose="020B0609020204030204" pitchFamily="49" charset="0"/>
              </a:rPr>
              <a:t>error()</a:t>
            </a:r>
            <a:r>
              <a:rPr lang="en-US" dirty="0"/>
              <a:t>: returns reference to the error</a:t>
            </a:r>
          </a:p>
        </p:txBody>
      </p:sp>
    </p:spTree>
    <p:extLst>
      <p:ext uri="{BB962C8B-B14F-4D97-AF65-F5344CB8AC3E}">
        <p14:creationId xmlns:p14="http://schemas.microsoft.com/office/powerpoint/2010/main" val="30171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E6E6E6"/>
                </a:solidFill>
              </a:rPr>
              <a:t>std::generator</a:t>
            </a:r>
          </a:p>
          <a:p>
            <a:pPr lvl="1">
              <a:lnSpc>
                <a:spcPct val="120000"/>
              </a:lnSpc>
              <a:spcBef>
                <a:spcPts val="0"/>
              </a:spcBef>
            </a:pPr>
            <a:r>
              <a:rPr lang="en-US" sz="1600" dirty="0" err="1">
                <a:solidFill>
                  <a:srgbClr val="E6E6E6"/>
                </a:solidFill>
              </a:rPr>
              <a:t>basic_string</a:t>
            </a:r>
            <a:r>
              <a:rPr lang="en-US" sz="1600" dirty="0">
                <a:solidFill>
                  <a:srgbClr val="E6E6E6"/>
                </a:solidFill>
              </a:rPr>
              <a:t>(_view)::contains()</a:t>
            </a:r>
          </a:p>
          <a:p>
            <a:pPr lvl="1">
              <a:lnSpc>
                <a:spcPct val="120000"/>
              </a:lnSpc>
              <a:spcBef>
                <a:spcPts val="0"/>
              </a:spcBef>
            </a:pPr>
            <a:r>
              <a:rPr lang="en-US" sz="1600" dirty="0">
                <a:solidFill>
                  <a:srgbClr val="E6E6E6"/>
                </a:solidFill>
              </a:rPr>
              <a:t>Construct string(_view) From </a:t>
            </a:r>
            <a:r>
              <a:rPr lang="en-US" sz="1600" dirty="0" err="1">
                <a:solidFill>
                  <a:srgbClr val="E6E6E6"/>
                </a:solidFill>
              </a:rPr>
              <a:t>nullptr</a:t>
            </a:r>
            <a:endParaRPr lang="en-US" sz="1600" dirty="0">
              <a:solidFill>
                <a:srgbClr val="E6E6E6"/>
              </a:solidFill>
            </a:endParaRPr>
          </a:p>
          <a:p>
            <a:pPr lvl="1">
              <a:lnSpc>
                <a:spcPct val="120000"/>
              </a:lnSpc>
              <a:spcBef>
                <a:spcPts val="0"/>
              </a:spcBef>
            </a:pPr>
            <a:r>
              <a:rPr lang="en-US" sz="1600" dirty="0" err="1">
                <a:solidFill>
                  <a:srgbClr val="E6E6E6"/>
                </a:solidFill>
              </a:rPr>
              <a:t>basic_string</a:t>
            </a:r>
            <a:r>
              <a:rPr lang="en-US" sz="1600" dirty="0">
                <a:solidFill>
                  <a:srgbClr val="E6E6E6"/>
                </a:solidFill>
              </a:rPr>
              <a:t>::</a:t>
            </a:r>
            <a:r>
              <a:rPr lang="en-US" sz="1600" dirty="0" err="1">
                <a:solidFill>
                  <a:srgbClr val="E6E6E6"/>
                </a:solidFill>
              </a:rPr>
              <a:t>resize_and_overwrite</a:t>
            </a:r>
            <a:r>
              <a:rPr lang="en-US" sz="1600" dirty="0">
                <a:solidFill>
                  <a:srgbClr val="E6E6E6"/>
                </a:solidFill>
              </a:rPr>
              <a:t>()</a:t>
            </a:r>
          </a:p>
          <a:p>
            <a:pPr lvl="1">
              <a:lnSpc>
                <a:spcPct val="120000"/>
              </a:lnSpc>
              <a:spcBef>
                <a:spcPts val="0"/>
              </a:spcBef>
            </a:pPr>
            <a:r>
              <a:rPr lang="en-US" sz="1600" dirty="0">
                <a:solidFill>
                  <a:srgbClr val="E6E6E6"/>
                </a:solidFill>
              </a:rPr>
              <a:t>Monadic Operations for std::optional</a:t>
            </a:r>
          </a:p>
          <a:p>
            <a:pPr lvl="1">
              <a:lnSpc>
                <a:spcPct val="120000"/>
              </a:lnSpc>
              <a:spcBef>
                <a:spcPts val="0"/>
              </a:spcBef>
            </a:pPr>
            <a:r>
              <a:rPr lang="en-US" sz="1600" dirty="0" err="1">
                <a:solidFill>
                  <a:srgbClr val="E6E6E6"/>
                </a:solidFill>
              </a:rPr>
              <a:t>Stacktrace</a:t>
            </a:r>
            <a:r>
              <a:rPr lang="en-US" sz="1600" dirty="0">
                <a:solidFill>
                  <a:srgbClr val="E6E6E6"/>
                </a:solidFill>
              </a:rPr>
              <a:t> Library</a:t>
            </a:r>
          </a:p>
          <a:p>
            <a:pPr lvl="1">
              <a:lnSpc>
                <a:spcPct val="120000"/>
              </a:lnSpc>
              <a:spcBef>
                <a:spcPts val="0"/>
              </a:spcBef>
            </a:pPr>
            <a:r>
              <a:rPr lang="en-US" sz="1600" dirty="0">
                <a:solidFill>
                  <a:srgbClr val="E6E6E6"/>
                </a:solidFill>
              </a:rPr>
              <a:t>Changes to Ranges Library</a:t>
            </a:r>
          </a:p>
          <a:p>
            <a:pPr lvl="1">
              <a:lnSpc>
                <a:spcPct val="120000"/>
              </a:lnSpc>
              <a:spcBef>
                <a:spcPts val="0"/>
              </a:spcBef>
            </a:pPr>
            <a:r>
              <a:rPr lang="en-US" sz="1600" dirty="0">
                <a:solidFill>
                  <a:srgbClr val="E6E6E6"/>
                </a:solidFill>
              </a:rPr>
              <a:t>Changes to Views Library</a:t>
            </a:r>
          </a:p>
          <a:p>
            <a:pPr lvl="1">
              <a:lnSpc>
                <a:spcPct val="120000"/>
              </a:lnSpc>
              <a:spcBef>
                <a:spcPts val="0"/>
              </a:spcBef>
            </a:pPr>
            <a:r>
              <a:rPr lang="en-US" sz="1600" dirty="0">
                <a:solidFill>
                  <a:srgbClr val="E6E6E6"/>
                </a:solidFill>
              </a:rPr>
              <a:t>std::expected</a:t>
            </a:r>
          </a:p>
          <a:p>
            <a:pPr lvl="1">
              <a:lnSpc>
                <a:spcPct val="120000"/>
              </a:lnSpc>
              <a:spcBef>
                <a:spcPts val="0"/>
              </a:spcBef>
            </a:pPr>
            <a:r>
              <a:rPr lang="en-US" sz="1600" dirty="0">
                <a:solidFill>
                  <a:srgbClr val="FF8200"/>
                </a:solidFill>
              </a:rPr>
              <a:t>std::</a:t>
            </a:r>
            <a:r>
              <a:rPr lang="en-US" sz="1600" dirty="0" err="1">
                <a:solidFill>
                  <a:srgbClr val="FF8200"/>
                </a:solidFill>
              </a:rPr>
              <a:t>move_only_function</a:t>
            </a:r>
            <a:r>
              <a:rPr lang="en-US" sz="1600" dirty="0">
                <a:solidFill>
                  <a:srgbClr val="FF8200"/>
                </a:solidFill>
              </a:rPr>
              <a:t>&lt;&gt;</a:t>
            </a:r>
          </a:p>
          <a:p>
            <a:pPr lvl="1">
              <a:lnSpc>
                <a:spcPct val="120000"/>
              </a:lnSpc>
              <a:spcBef>
                <a:spcPts val="0"/>
              </a:spcBef>
            </a:pPr>
            <a:r>
              <a:rPr lang="en-US" sz="1600" dirty="0"/>
              <a:t>std::</a:t>
            </a:r>
            <a:r>
              <a:rPr lang="en-US" sz="1600" dirty="0" err="1"/>
              <a:t>spanstream</a:t>
            </a:r>
            <a:endParaRPr lang="en-US" sz="1600" dirty="0"/>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89478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a:t>
            </a:r>
            <a:r>
              <a:rPr lang="en-US" dirty="0" err="1">
                <a:latin typeface="Segoe UI" panose="020B0502040204020203" pitchFamily="34" charset="0"/>
                <a:cs typeface="Segoe UI" panose="020B0502040204020203" pitchFamily="34" charset="0"/>
              </a:rPr>
              <a:t>move_only_function</a:t>
            </a:r>
            <a:r>
              <a:rPr lang="en-US" dirty="0">
                <a:latin typeface="Segoe UI" panose="020B0502040204020203" pitchFamily="34" charset="0"/>
                <a:cs typeface="Segoe UI" panose="020B0502040204020203" pitchFamily="34" charset="0"/>
              </a:rPr>
              <a:t>&lt;&gt;</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Consider:</a:t>
            </a:r>
          </a:p>
          <a:p>
            <a:pPr marL="320040" lvl="1" indent="0">
              <a:buNone/>
            </a:pP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Process(std::</a:t>
            </a:r>
            <a:r>
              <a:rPr lang="en-US" sz="1400" dirty="0">
                <a:solidFill>
                  <a:srgbClr val="2B91AF"/>
                </a:solidFill>
                <a:latin typeface="Cascadia Mono" panose="020B0609020000020004" pitchFamily="49" charset="0"/>
              </a:rPr>
              <a:t>function</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()&gt; </a:t>
            </a:r>
            <a:r>
              <a:rPr lang="en-US" sz="1400" dirty="0">
                <a:solidFill>
                  <a:srgbClr val="808080"/>
                </a:solidFill>
                <a:latin typeface="Cascadia Mono" panose="020B0609020000020004" pitchFamily="49" charset="0"/>
              </a:rPr>
              <a:t>f</a:t>
            </a:r>
            <a:r>
              <a:rPr lang="en-US" sz="1400" dirty="0">
                <a:solidFill>
                  <a:srgbClr val="000000"/>
                </a:solidFill>
                <a:latin typeface="Cascadia Mono" panose="020B0609020000020004" pitchFamily="49" charset="0"/>
              </a:rPr>
              <a:t>) {</a:t>
            </a:r>
          </a:p>
          <a:p>
            <a:pPr marL="320040" lvl="1" indent="0">
              <a:buNone/>
            </a:pPr>
            <a:r>
              <a:rPr lang="en-US" sz="1400" dirty="0">
                <a:solidFill>
                  <a:srgbClr val="0000FF"/>
                </a:solidFill>
                <a:latin typeface="Cascadia Mono" panose="020B0609020000020004" pitchFamily="49" charset="0"/>
              </a:rPr>
              <a:t>   return</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f</a:t>
            </a:r>
            <a:r>
              <a:rPr lang="en-US" sz="1400" dirty="0">
                <a:solidFill>
                  <a:srgbClr val="008080"/>
                </a:solidFill>
                <a:latin typeface="Cascadia Mono" panose="020B0609020000020004" pitchFamily="49" charset="0"/>
              </a:rPr>
              <a:t>()</a:t>
            </a:r>
            <a:r>
              <a:rPr lang="en-US" sz="1400" dirty="0">
                <a:solidFill>
                  <a:srgbClr val="000000"/>
                </a:solidFill>
                <a:latin typeface="Cascadia Mono" panose="020B0609020000020004" pitchFamily="49" charset="0"/>
              </a:rPr>
              <a:t> * 2;</a:t>
            </a:r>
          </a:p>
          <a:p>
            <a:pPr marL="320040" lvl="1" indent="0">
              <a:buNone/>
            </a:pPr>
            <a:r>
              <a:rPr lang="en-US" sz="1400" dirty="0">
                <a:solidFill>
                  <a:srgbClr val="000000"/>
                </a:solidFill>
                <a:latin typeface="Cascadia Mono" panose="020B0609020000020004" pitchFamily="49" charset="0"/>
              </a:rPr>
              <a:t>}</a:t>
            </a:r>
          </a:p>
          <a:p>
            <a:pPr marL="320040" lvl="1" indent="-320040">
              <a:spcBef>
                <a:spcPts val="700"/>
              </a:spcBef>
              <a:buClr>
                <a:schemeClr val="accent2"/>
              </a:buClr>
              <a:buSzPct val="60000"/>
              <a:buFont typeface="Wingdings"/>
              <a:buChar char=""/>
            </a:pPr>
            <a:r>
              <a:rPr lang="en-US" sz="2400" dirty="0"/>
              <a:t>This can be called as follows:</a:t>
            </a:r>
          </a:p>
          <a:p>
            <a:pPr marL="320040" lvl="1" indent="0">
              <a:buNone/>
            </a:pPr>
            <a:r>
              <a:rPr lang="en-US" sz="1400" dirty="0">
                <a:solidFill>
                  <a:srgbClr val="000000"/>
                </a:solidFill>
                <a:latin typeface="Cascadia Mono" panose="020B0609020000020004" pitchFamily="49" charset="0"/>
              </a:rPr>
              <a:t>std::print(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Process([] { </a:t>
            </a:r>
            <a:r>
              <a:rPr lang="en-US" sz="1400" dirty="0">
                <a:solidFill>
                  <a:srgbClr val="0000FF"/>
                </a:solidFill>
                <a:latin typeface="Cascadia Mono" panose="020B0609020000020004" pitchFamily="49" charset="0"/>
              </a:rPr>
              <a:t>return</a:t>
            </a:r>
            <a:r>
              <a:rPr lang="en-US" sz="1400" dirty="0">
                <a:solidFill>
                  <a:srgbClr val="000000"/>
                </a:solidFill>
                <a:latin typeface="Cascadia Mono" panose="020B0609020000020004" pitchFamily="49" charset="0"/>
              </a:rPr>
              <a:t> 21; }));   </a:t>
            </a:r>
            <a:r>
              <a:rPr lang="en-US" sz="1400" dirty="0">
                <a:solidFill>
                  <a:srgbClr val="008000"/>
                </a:solidFill>
                <a:latin typeface="Cascadia Mono" panose="020B0609020000020004" pitchFamily="49" charset="0"/>
              </a:rPr>
              <a:t>// 42</a:t>
            </a:r>
          </a:p>
          <a:p>
            <a:pPr marL="320040" lvl="1" indent="-320040">
              <a:spcBef>
                <a:spcPts val="700"/>
              </a:spcBef>
              <a:buClr>
                <a:schemeClr val="accent2"/>
              </a:buClr>
              <a:buSzPct val="60000"/>
              <a:buFont typeface="Wingdings"/>
              <a:buChar char=""/>
            </a:pPr>
            <a:r>
              <a:rPr lang="en-US" sz="2400" dirty="0"/>
              <a:t>But this fails:</a:t>
            </a: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cout</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Process([p = std::</a:t>
            </a:r>
            <a:r>
              <a:rPr lang="en-US" sz="1400" dirty="0" err="1">
                <a:solidFill>
                  <a:srgbClr val="000000"/>
                </a:solidFill>
                <a:latin typeface="Cascadia Mono" panose="020B0609020000020004" pitchFamily="49" charset="0"/>
              </a:rPr>
              <a:t>make_unique</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&gt;(42)] { </a:t>
            </a:r>
            <a:r>
              <a:rPr lang="en-US" sz="1400" dirty="0">
                <a:solidFill>
                  <a:srgbClr val="0000FF"/>
                </a:solidFill>
                <a:latin typeface="Cascadia Mono" panose="020B0609020000020004" pitchFamily="49" charset="0"/>
              </a:rPr>
              <a:t>return</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a:t>
            </a:r>
            <a:r>
              <a:rPr lang="en-US" sz="1400" dirty="0">
                <a:solidFill>
                  <a:srgbClr val="000000"/>
                </a:solidFill>
                <a:latin typeface="Cascadia Mono" panose="020B0609020000020004" pitchFamily="49" charset="0"/>
              </a:rPr>
              <a:t>p; });</a:t>
            </a:r>
          </a:p>
          <a:p>
            <a:pPr marL="594360" lvl="2" indent="-320040">
              <a:spcBef>
                <a:spcPts val="700"/>
              </a:spcBef>
              <a:buSzPct val="60000"/>
              <a:buFont typeface="Wingdings"/>
              <a:buChar char=""/>
            </a:pPr>
            <a:r>
              <a:rPr lang="en-US" sz="2200" dirty="0"/>
              <a:t>“Attempting to reference a deleted function”</a:t>
            </a:r>
          </a:p>
          <a:p>
            <a:pPr lvl="2"/>
            <a:r>
              <a:rPr lang="en-US" dirty="0"/>
              <a:t>The copy </a:t>
            </a:r>
            <a:r>
              <a:rPr lang="en-US" dirty="0" err="1"/>
              <a:t>ctor</a:t>
            </a:r>
            <a:r>
              <a:rPr lang="en-US" dirty="0"/>
              <a:t> of the </a:t>
            </a:r>
            <a:r>
              <a:rPr lang="en-US" dirty="0">
                <a:latin typeface="Consolas" panose="020B0609020204030204" pitchFamily="49" charset="0"/>
              </a:rPr>
              <a:t>std::function </a:t>
            </a:r>
            <a:r>
              <a:rPr lang="en-US" dirty="0"/>
              <a:t>tries to copy the lambda, which is not possible due to the captured </a:t>
            </a:r>
            <a:r>
              <a:rPr lang="en-US" dirty="0" err="1">
                <a:latin typeface="Consolas" panose="020B0609020204030204" pitchFamily="49" charset="0"/>
              </a:rPr>
              <a:t>unique_ptr</a:t>
            </a:r>
            <a:r>
              <a:rPr lang="en-US" dirty="0"/>
              <a:t> </a:t>
            </a:r>
            <a:endParaRPr lang="en-US" dirty="0">
              <a:latin typeface="Consolas" panose="020B0609020204030204" pitchFamily="49" charset="0"/>
            </a:endParaRPr>
          </a:p>
          <a:p>
            <a:pPr marL="320040" lvl="1" indent="-320040">
              <a:spcBef>
                <a:spcPts val="700"/>
              </a:spcBef>
              <a:buClr>
                <a:schemeClr val="accent2"/>
              </a:buClr>
              <a:buSzPct val="60000"/>
              <a:buFont typeface="Wingdings"/>
              <a:buChar char=""/>
            </a:pPr>
            <a:endParaRPr lang="en-US" sz="2400" dirty="0"/>
          </a:p>
        </p:txBody>
      </p:sp>
    </p:spTree>
    <p:extLst>
      <p:ext uri="{BB962C8B-B14F-4D97-AF65-F5344CB8AC3E}">
        <p14:creationId xmlns:p14="http://schemas.microsoft.com/office/powerpoint/2010/main" val="419581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a:t>
            </a:r>
            <a:r>
              <a:rPr lang="en-US" dirty="0" err="1">
                <a:latin typeface="Segoe UI" panose="020B0502040204020203" pitchFamily="34" charset="0"/>
                <a:cs typeface="Segoe UI" panose="020B0502040204020203" pitchFamily="34" charset="0"/>
              </a:rPr>
              <a:t>move_only_function</a:t>
            </a:r>
            <a:r>
              <a:rPr lang="en-US" dirty="0">
                <a:latin typeface="Segoe UI" panose="020B0502040204020203" pitchFamily="34" charset="0"/>
                <a:cs typeface="Segoe UI" panose="020B0502040204020203" pitchFamily="34" charset="0"/>
              </a:rPr>
              <a:t>&lt;&gt;</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C++23:</a:t>
            </a:r>
          </a:p>
          <a:p>
            <a:pPr marL="320040" lvl="1" indent="0">
              <a:buNone/>
            </a:pP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Process(std::</a:t>
            </a:r>
            <a:r>
              <a:rPr lang="en-US" sz="1400" dirty="0" err="1">
                <a:solidFill>
                  <a:srgbClr val="2B91AF"/>
                </a:solidFill>
                <a:highlight>
                  <a:srgbClr val="FFFF00"/>
                </a:highlight>
                <a:latin typeface="Cascadia Mono" panose="020B0609020000020004" pitchFamily="49" charset="0"/>
              </a:rPr>
              <a:t>move_only_function</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()&gt; </a:t>
            </a:r>
            <a:r>
              <a:rPr lang="en-US" sz="1400" dirty="0">
                <a:solidFill>
                  <a:srgbClr val="808080"/>
                </a:solidFill>
                <a:latin typeface="Cascadia Mono" panose="020B0609020000020004" pitchFamily="49" charset="0"/>
              </a:rPr>
              <a:t>f</a:t>
            </a:r>
            <a:r>
              <a:rPr lang="en-US" sz="1400" dirty="0">
                <a:solidFill>
                  <a:srgbClr val="000000"/>
                </a:solidFill>
                <a:latin typeface="Cascadia Mono" panose="020B0609020000020004" pitchFamily="49" charset="0"/>
              </a:rPr>
              <a:t>) {</a:t>
            </a:r>
          </a:p>
          <a:p>
            <a:pPr marL="320040" lvl="1" indent="0">
              <a:buNone/>
            </a:pPr>
            <a:r>
              <a:rPr lang="en-US" sz="1400" dirty="0">
                <a:solidFill>
                  <a:srgbClr val="0000FF"/>
                </a:solidFill>
                <a:latin typeface="Cascadia Mono" panose="020B0609020000020004" pitchFamily="49" charset="0"/>
              </a:rPr>
              <a:t>   return</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f</a:t>
            </a:r>
            <a:r>
              <a:rPr lang="en-US" sz="1400" dirty="0">
                <a:solidFill>
                  <a:srgbClr val="008080"/>
                </a:solidFill>
                <a:latin typeface="Cascadia Mono" panose="020B0609020000020004" pitchFamily="49" charset="0"/>
              </a:rPr>
              <a:t>()</a:t>
            </a:r>
            <a:r>
              <a:rPr lang="en-US" sz="1400" dirty="0">
                <a:solidFill>
                  <a:srgbClr val="000000"/>
                </a:solidFill>
                <a:latin typeface="Cascadia Mono" panose="020B0609020000020004" pitchFamily="49" charset="0"/>
              </a:rPr>
              <a:t> * 2;</a:t>
            </a:r>
          </a:p>
          <a:p>
            <a:pPr marL="320040" lvl="1" indent="0">
              <a:buNone/>
            </a:pPr>
            <a:r>
              <a:rPr lang="en-US" sz="1400" dirty="0">
                <a:solidFill>
                  <a:srgbClr val="000000"/>
                </a:solidFill>
                <a:latin typeface="Cascadia Mono" panose="020B0609020000020004" pitchFamily="49" charset="0"/>
              </a:rPr>
              <a:t>}</a:t>
            </a:r>
          </a:p>
          <a:p>
            <a:pPr marL="320040" lvl="1" indent="-320040">
              <a:spcBef>
                <a:spcPts val="700"/>
              </a:spcBef>
              <a:buClr>
                <a:schemeClr val="accent2"/>
              </a:buClr>
              <a:buSzPct val="60000"/>
              <a:buFont typeface="Wingdings"/>
              <a:buChar char=""/>
            </a:pPr>
            <a:r>
              <a:rPr lang="en-US" sz="2400" dirty="0"/>
              <a:t>This can now be called as follows:</a:t>
            </a:r>
          </a:p>
          <a:p>
            <a:pPr marL="320040" lvl="1" indent="0">
              <a:buNone/>
            </a:pPr>
            <a:r>
              <a:rPr lang="en-US" sz="1400" dirty="0">
                <a:solidFill>
                  <a:srgbClr val="000000"/>
                </a:solidFill>
                <a:latin typeface="Cascadia Mono" panose="020B0609020000020004" pitchFamily="49" charset="0"/>
              </a:rPr>
              <a:t>std::print(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Process([] { </a:t>
            </a:r>
            <a:r>
              <a:rPr lang="en-US" sz="1400" dirty="0">
                <a:solidFill>
                  <a:srgbClr val="0000FF"/>
                </a:solidFill>
                <a:latin typeface="Cascadia Mono" panose="020B0609020000020004" pitchFamily="49" charset="0"/>
              </a:rPr>
              <a:t>return</a:t>
            </a:r>
            <a:r>
              <a:rPr lang="en-US" sz="1400" dirty="0">
                <a:solidFill>
                  <a:srgbClr val="000000"/>
                </a:solidFill>
                <a:latin typeface="Cascadia Mono" panose="020B0609020000020004" pitchFamily="49" charset="0"/>
              </a:rPr>
              <a:t> 21; }));                              </a:t>
            </a:r>
            <a:r>
              <a:rPr lang="en-US" sz="1400" dirty="0">
                <a:solidFill>
                  <a:srgbClr val="008000"/>
                </a:solidFill>
                <a:latin typeface="Cascadia Mono" panose="020B0609020000020004" pitchFamily="49" charset="0"/>
              </a:rPr>
              <a:t>// 42</a:t>
            </a:r>
          </a:p>
          <a:p>
            <a:pPr marL="320040" lvl="1" indent="0">
              <a:buNone/>
            </a:pPr>
            <a:r>
              <a:rPr lang="en-US" sz="1400" dirty="0">
                <a:solidFill>
                  <a:srgbClr val="000000"/>
                </a:solidFill>
                <a:latin typeface="Cascadia Mono" panose="020B0609020000020004" pitchFamily="49" charset="0"/>
              </a:rPr>
              <a:t>std::print(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Process([p = std::make_unique&lt;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&gt;(42)] { </a:t>
            </a:r>
            <a:r>
              <a:rPr lang="en-US" sz="1400" dirty="0">
                <a:solidFill>
                  <a:srgbClr val="0000FF"/>
                </a:solidFill>
                <a:latin typeface="Cascadia Mono" panose="020B0609020000020004" pitchFamily="49" charset="0"/>
              </a:rPr>
              <a:t>return</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a:t>
            </a:r>
            <a:r>
              <a:rPr lang="en-US" sz="1400" dirty="0">
                <a:solidFill>
                  <a:srgbClr val="000000"/>
                </a:solidFill>
                <a:latin typeface="Cascadia Mono" panose="020B0609020000020004" pitchFamily="49" charset="0"/>
              </a:rPr>
              <a:t>p; })); </a:t>
            </a:r>
            <a:r>
              <a:rPr lang="en-US" sz="1400" dirty="0">
                <a:solidFill>
                  <a:srgbClr val="008000"/>
                </a:solidFill>
                <a:latin typeface="Cascadia Mono" panose="020B0609020000020004" pitchFamily="49" charset="0"/>
              </a:rPr>
              <a:t>// 84</a:t>
            </a:r>
            <a:endParaRPr lang="en-US" sz="1400" dirty="0">
              <a:solidFill>
                <a:srgbClr val="000000"/>
              </a:solidFill>
              <a:latin typeface="Cascadia Mono" panose="020B0609020000020004" pitchFamily="49" charset="0"/>
            </a:endParaRPr>
          </a:p>
          <a:p>
            <a:pPr marL="320040" lvl="1" indent="-320040">
              <a:spcBef>
                <a:spcPts val="700"/>
              </a:spcBef>
              <a:buClr>
                <a:schemeClr val="accent2"/>
              </a:buClr>
              <a:buSzPct val="60000"/>
              <a:buFont typeface="Wingdings"/>
              <a:buChar char=""/>
            </a:pPr>
            <a:endParaRPr lang="en-US" sz="2400" dirty="0"/>
          </a:p>
        </p:txBody>
      </p:sp>
    </p:spTree>
    <p:extLst>
      <p:ext uri="{BB962C8B-B14F-4D97-AF65-F5344CB8AC3E}">
        <p14:creationId xmlns:p14="http://schemas.microsoft.com/office/powerpoint/2010/main" val="202594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E6E6E6"/>
                </a:solidFill>
              </a:rPr>
              <a:t>std::generator</a:t>
            </a:r>
          </a:p>
          <a:p>
            <a:pPr lvl="1">
              <a:lnSpc>
                <a:spcPct val="120000"/>
              </a:lnSpc>
              <a:spcBef>
                <a:spcPts val="0"/>
              </a:spcBef>
            </a:pPr>
            <a:r>
              <a:rPr lang="en-US" sz="1600" dirty="0" err="1">
                <a:solidFill>
                  <a:srgbClr val="E6E6E6"/>
                </a:solidFill>
              </a:rPr>
              <a:t>basic_string</a:t>
            </a:r>
            <a:r>
              <a:rPr lang="en-US" sz="1600" dirty="0">
                <a:solidFill>
                  <a:srgbClr val="E6E6E6"/>
                </a:solidFill>
              </a:rPr>
              <a:t>(_view)::contains()</a:t>
            </a:r>
          </a:p>
          <a:p>
            <a:pPr lvl="1">
              <a:lnSpc>
                <a:spcPct val="120000"/>
              </a:lnSpc>
              <a:spcBef>
                <a:spcPts val="0"/>
              </a:spcBef>
            </a:pPr>
            <a:r>
              <a:rPr lang="en-US" sz="1600" dirty="0">
                <a:solidFill>
                  <a:srgbClr val="E6E6E6"/>
                </a:solidFill>
              </a:rPr>
              <a:t>Construct string(_view) From </a:t>
            </a:r>
            <a:r>
              <a:rPr lang="en-US" sz="1600" dirty="0" err="1">
                <a:solidFill>
                  <a:srgbClr val="E6E6E6"/>
                </a:solidFill>
              </a:rPr>
              <a:t>nullptr</a:t>
            </a:r>
            <a:endParaRPr lang="en-US" sz="1600" dirty="0">
              <a:solidFill>
                <a:srgbClr val="E6E6E6"/>
              </a:solidFill>
            </a:endParaRPr>
          </a:p>
          <a:p>
            <a:pPr lvl="1">
              <a:lnSpc>
                <a:spcPct val="120000"/>
              </a:lnSpc>
              <a:spcBef>
                <a:spcPts val="0"/>
              </a:spcBef>
            </a:pPr>
            <a:r>
              <a:rPr lang="en-US" sz="1600" dirty="0" err="1">
                <a:solidFill>
                  <a:srgbClr val="E6E6E6"/>
                </a:solidFill>
              </a:rPr>
              <a:t>basic_string</a:t>
            </a:r>
            <a:r>
              <a:rPr lang="en-US" sz="1600" dirty="0">
                <a:solidFill>
                  <a:srgbClr val="E6E6E6"/>
                </a:solidFill>
              </a:rPr>
              <a:t>::</a:t>
            </a:r>
            <a:r>
              <a:rPr lang="en-US" sz="1600" dirty="0" err="1">
                <a:solidFill>
                  <a:srgbClr val="E6E6E6"/>
                </a:solidFill>
              </a:rPr>
              <a:t>resize_and_overwrite</a:t>
            </a:r>
            <a:r>
              <a:rPr lang="en-US" sz="1600" dirty="0">
                <a:solidFill>
                  <a:srgbClr val="E6E6E6"/>
                </a:solidFill>
              </a:rPr>
              <a:t>()</a:t>
            </a:r>
          </a:p>
          <a:p>
            <a:pPr lvl="1">
              <a:lnSpc>
                <a:spcPct val="120000"/>
              </a:lnSpc>
              <a:spcBef>
                <a:spcPts val="0"/>
              </a:spcBef>
            </a:pPr>
            <a:r>
              <a:rPr lang="en-US" sz="1600" dirty="0">
                <a:solidFill>
                  <a:srgbClr val="E6E6E6"/>
                </a:solidFill>
              </a:rPr>
              <a:t>Monadic Operations for std::optional</a:t>
            </a:r>
          </a:p>
          <a:p>
            <a:pPr lvl="1">
              <a:lnSpc>
                <a:spcPct val="120000"/>
              </a:lnSpc>
              <a:spcBef>
                <a:spcPts val="0"/>
              </a:spcBef>
            </a:pPr>
            <a:r>
              <a:rPr lang="en-US" sz="1600" dirty="0" err="1">
                <a:solidFill>
                  <a:srgbClr val="E6E6E6"/>
                </a:solidFill>
              </a:rPr>
              <a:t>Stacktrace</a:t>
            </a:r>
            <a:r>
              <a:rPr lang="en-US" sz="1600" dirty="0">
                <a:solidFill>
                  <a:srgbClr val="E6E6E6"/>
                </a:solidFill>
              </a:rPr>
              <a:t> Library</a:t>
            </a:r>
          </a:p>
          <a:p>
            <a:pPr lvl="1">
              <a:lnSpc>
                <a:spcPct val="120000"/>
              </a:lnSpc>
              <a:spcBef>
                <a:spcPts val="0"/>
              </a:spcBef>
            </a:pPr>
            <a:r>
              <a:rPr lang="en-US" sz="1600" dirty="0">
                <a:solidFill>
                  <a:srgbClr val="E6E6E6"/>
                </a:solidFill>
              </a:rPr>
              <a:t>Changes to Ranges Library</a:t>
            </a:r>
          </a:p>
          <a:p>
            <a:pPr lvl="1">
              <a:lnSpc>
                <a:spcPct val="120000"/>
              </a:lnSpc>
              <a:spcBef>
                <a:spcPts val="0"/>
              </a:spcBef>
            </a:pPr>
            <a:r>
              <a:rPr lang="en-US" sz="1600" dirty="0">
                <a:solidFill>
                  <a:srgbClr val="E6E6E6"/>
                </a:solidFill>
              </a:rPr>
              <a:t>Changes to Views Library</a:t>
            </a:r>
          </a:p>
          <a:p>
            <a:pPr lvl="1">
              <a:lnSpc>
                <a:spcPct val="120000"/>
              </a:lnSpc>
              <a:spcBef>
                <a:spcPts val="0"/>
              </a:spcBef>
            </a:pPr>
            <a:r>
              <a:rPr lang="en-US" sz="1600" dirty="0">
                <a:solidFill>
                  <a:srgbClr val="E6E6E6"/>
                </a:solidFill>
              </a:rPr>
              <a:t>std::expected</a:t>
            </a:r>
          </a:p>
          <a:p>
            <a:pPr lvl="1">
              <a:lnSpc>
                <a:spcPct val="120000"/>
              </a:lnSpc>
              <a:spcBef>
                <a:spcPts val="0"/>
              </a:spcBef>
            </a:pPr>
            <a:r>
              <a:rPr lang="en-US" sz="1600" dirty="0">
                <a:solidFill>
                  <a:srgbClr val="E6E6E6"/>
                </a:solidFill>
              </a:rPr>
              <a:t>std::</a:t>
            </a:r>
            <a:r>
              <a:rPr lang="en-US" sz="1600" dirty="0" err="1">
                <a:solidFill>
                  <a:srgbClr val="E6E6E6"/>
                </a:solidFill>
              </a:rPr>
              <a:t>move_only_function</a:t>
            </a:r>
            <a:r>
              <a:rPr lang="en-US" sz="1600" dirty="0">
                <a:solidFill>
                  <a:srgbClr val="E6E6E6"/>
                </a:solidFill>
              </a:rPr>
              <a:t>&lt;&gt;</a:t>
            </a:r>
          </a:p>
          <a:p>
            <a:pPr lvl="1">
              <a:lnSpc>
                <a:spcPct val="120000"/>
              </a:lnSpc>
              <a:spcBef>
                <a:spcPts val="0"/>
              </a:spcBef>
            </a:pPr>
            <a:r>
              <a:rPr lang="en-US" sz="1600" dirty="0">
                <a:solidFill>
                  <a:srgbClr val="FF8200"/>
                </a:solidFill>
              </a:rPr>
              <a:t>std::</a:t>
            </a:r>
            <a:r>
              <a:rPr lang="en-US" sz="1600" dirty="0" err="1">
                <a:solidFill>
                  <a:srgbClr val="FF8200"/>
                </a:solidFill>
              </a:rPr>
              <a:t>spanstream</a:t>
            </a:r>
            <a:endParaRPr lang="en-US" sz="1600" dirty="0">
              <a:solidFill>
                <a:srgbClr val="FF8200"/>
              </a:solidFill>
            </a:endParaRPr>
          </a:p>
          <a:p>
            <a:pPr lvl="1">
              <a:lnSpc>
                <a:spcPct val="120000"/>
              </a:lnSpc>
              <a:spcBef>
                <a:spcPts val="0"/>
              </a:spcBef>
            </a:pPr>
            <a:r>
              <a:rPr lang="en-US" sz="1600" dirty="0"/>
              <a:t>std::</a:t>
            </a:r>
            <a:r>
              <a:rPr lang="en-US" sz="1600" dirty="0" err="1"/>
              <a:t>byteswap</a:t>
            </a:r>
            <a:r>
              <a:rPr lang="en-US" sz="1600" dirty="0"/>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194508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a:t>
            </a:r>
            <a:r>
              <a:rPr lang="en-US" dirty="0" err="1">
                <a:latin typeface="Segoe UI" panose="020B0502040204020203" pitchFamily="34" charset="0"/>
                <a:cs typeface="Segoe UI" panose="020B0502040204020203" pitchFamily="34" charset="0"/>
              </a:rPr>
              <a:t>spanstream</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Defined in </a:t>
            </a:r>
            <a:r>
              <a:rPr lang="en-US" dirty="0">
                <a:latin typeface="Consolas" panose="020B0609020204030204" pitchFamily="49" charset="0"/>
              </a:rPr>
              <a:t>&lt;</a:t>
            </a:r>
            <a:r>
              <a:rPr lang="en-US" dirty="0" err="1">
                <a:latin typeface="Consolas" panose="020B0609020204030204" pitchFamily="49" charset="0"/>
              </a:rPr>
              <a:t>spanstream</a:t>
            </a:r>
            <a:r>
              <a:rPr lang="en-US" dirty="0">
                <a:latin typeface="Consolas" panose="020B0609020204030204" pitchFamily="49" charset="0"/>
              </a:rPr>
              <a:t>&gt;</a:t>
            </a:r>
            <a:endParaRPr lang="en-US" dirty="0"/>
          </a:p>
          <a:p>
            <a:r>
              <a:rPr lang="en-US" dirty="0"/>
              <a:t>Allows to use stream operations on external buffers</a:t>
            </a:r>
          </a:p>
          <a:p>
            <a:r>
              <a:rPr lang="en-US" dirty="0"/>
              <a:t>E.g. input:</a:t>
            </a:r>
          </a:p>
          <a:p>
            <a:pPr marL="320040" lvl="1" indent="0">
              <a:buNone/>
            </a:pPr>
            <a:r>
              <a:rPr lang="en-US" sz="1400" dirty="0">
                <a:solidFill>
                  <a:srgbClr val="0000FF"/>
                </a:solidFill>
                <a:latin typeface="Cascadia Mono" panose="020B0609020000020004" pitchFamily="49" charset="0"/>
              </a:rPr>
              <a:t>char</a:t>
            </a:r>
            <a:r>
              <a:rPr lang="en-US" sz="1400" dirty="0">
                <a:solidFill>
                  <a:srgbClr val="000000"/>
                </a:solidFill>
                <a:latin typeface="Cascadia Mono" panose="020B0609020000020004" pitchFamily="49" charset="0"/>
              </a:rPr>
              <a:t> data[] = </a:t>
            </a:r>
            <a:r>
              <a:rPr lang="en-US" sz="1400" dirty="0">
                <a:solidFill>
                  <a:srgbClr val="A31515"/>
                </a:solidFill>
                <a:latin typeface="Cascadia Mono" panose="020B0609020000020004" pitchFamily="49" charset="0"/>
              </a:rPr>
              <a:t>"11 22"</a:t>
            </a:r>
            <a:r>
              <a:rPr lang="en-US" sz="1400" dirty="0">
                <a:solidFill>
                  <a:srgbClr val="000000"/>
                </a:solidFill>
                <a:latin typeface="Cascadia Mono" panose="020B0609020000020004" pitchFamily="49" charset="0"/>
              </a:rPr>
              <a:t>;</a:t>
            </a:r>
          </a:p>
          <a:p>
            <a:pPr marL="320040" lvl="1" indent="0">
              <a:buNone/>
            </a:pPr>
            <a:r>
              <a:rPr lang="en-US" sz="1400" dirty="0">
                <a:solidFill>
                  <a:srgbClr val="000000"/>
                </a:solidFill>
                <a:highlight>
                  <a:srgbClr val="FFFF00"/>
                </a:highlight>
                <a:latin typeface="Cascadia Mono" panose="020B0609020000020004" pitchFamily="49" charset="0"/>
              </a:rPr>
              <a:t>std::</a:t>
            </a:r>
            <a:r>
              <a:rPr lang="en-US" sz="1400" dirty="0" err="1">
                <a:solidFill>
                  <a:srgbClr val="2B91AF"/>
                </a:solidFill>
                <a:highlight>
                  <a:srgbClr val="FFFF00"/>
                </a:highlight>
                <a:latin typeface="Cascadia Mono" panose="020B0609020000020004" pitchFamily="49" charset="0"/>
              </a:rPr>
              <a:t>ispanstream</a:t>
            </a:r>
            <a:r>
              <a:rPr lang="en-US" sz="1400" dirty="0">
                <a:solidFill>
                  <a:srgbClr val="000000"/>
                </a:solidFill>
                <a:highlight>
                  <a:srgbClr val="FFFF00"/>
                </a:highlight>
                <a:latin typeface="Cascadia Mono" panose="020B0609020000020004" pitchFamily="49" charset="0"/>
              </a:rPr>
              <a:t> s </a:t>
            </a:r>
            <a:r>
              <a:rPr lang="en-US" sz="1400" dirty="0">
                <a:solidFill>
                  <a:srgbClr val="000000"/>
                </a:solidFill>
                <a:latin typeface="Cascadia Mono" panose="020B0609020000020004" pitchFamily="49" charset="0"/>
              </a:rPr>
              <a:t>{ std::</a:t>
            </a:r>
            <a:r>
              <a:rPr lang="en-US" sz="1400" dirty="0">
                <a:solidFill>
                  <a:srgbClr val="2B91AF"/>
                </a:solidFill>
                <a:latin typeface="Cascadia Mono" panose="020B0609020000020004" pitchFamily="49" charset="0"/>
              </a:rPr>
              <a:t>span</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char</a:t>
            </a:r>
            <a:r>
              <a:rPr lang="en-US" sz="1400" dirty="0">
                <a:solidFill>
                  <a:srgbClr val="000000"/>
                </a:solidFill>
                <a:latin typeface="Cascadia Mono" panose="020B0609020000020004" pitchFamily="49" charset="0"/>
              </a:rPr>
              <a:t>&gt;{data} };</a:t>
            </a:r>
          </a:p>
          <a:p>
            <a:pPr marL="320040" lvl="1" indent="0">
              <a:buNone/>
            </a:pP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 b;</a:t>
            </a:r>
          </a:p>
          <a:p>
            <a:pPr marL="320040" lvl="1" indent="0">
              <a:buNone/>
            </a:pPr>
            <a:r>
              <a:rPr lang="en-US" sz="1400" dirty="0">
                <a:solidFill>
                  <a:srgbClr val="000000"/>
                </a:solidFill>
                <a:latin typeface="Cascadia Mono" panose="020B0609020000020004" pitchFamily="49" charset="0"/>
              </a:rPr>
              <a:t>s </a:t>
            </a:r>
            <a:r>
              <a:rPr lang="en-US" sz="1400" dirty="0">
                <a:solidFill>
                  <a:srgbClr val="008080"/>
                </a:solidFill>
                <a:latin typeface="Cascadia Mono" panose="020B0609020000020004" pitchFamily="49" charset="0"/>
              </a:rPr>
              <a:t>&gt;&gt;</a:t>
            </a:r>
            <a:r>
              <a:rPr lang="en-US" sz="1400" dirty="0">
                <a:solidFill>
                  <a:srgbClr val="000000"/>
                </a:solidFill>
                <a:latin typeface="Cascadia Mono" panose="020B0609020000020004" pitchFamily="49" charset="0"/>
              </a:rPr>
              <a:t> a </a:t>
            </a:r>
            <a:r>
              <a:rPr lang="en-US" sz="1400" dirty="0">
                <a:solidFill>
                  <a:srgbClr val="008080"/>
                </a:solidFill>
                <a:latin typeface="Cascadia Mono" panose="020B0609020000020004" pitchFamily="49" charset="0"/>
              </a:rPr>
              <a:t>&gt;&gt;</a:t>
            </a:r>
            <a:r>
              <a:rPr lang="en-US" sz="1400" dirty="0">
                <a:solidFill>
                  <a:srgbClr val="000000"/>
                </a:solidFill>
                <a:latin typeface="Cascadia Mono" panose="020B0609020000020004" pitchFamily="49" charset="0"/>
              </a:rPr>
              <a:t> b;</a:t>
            </a:r>
          </a:p>
          <a:p>
            <a:r>
              <a:rPr lang="en-US" dirty="0"/>
              <a:t>E.g. output:</a:t>
            </a:r>
          </a:p>
          <a:p>
            <a:pPr marL="320040" lvl="1" indent="0">
              <a:buNone/>
            </a:pPr>
            <a:r>
              <a:rPr lang="en-US" sz="1400" dirty="0">
                <a:solidFill>
                  <a:srgbClr val="0000FF"/>
                </a:solidFill>
                <a:latin typeface="Cascadia Mono" panose="020B0609020000020004" pitchFamily="49" charset="0"/>
              </a:rPr>
              <a:t>char</a:t>
            </a:r>
            <a:r>
              <a:rPr lang="en-US" sz="1400" dirty="0">
                <a:solidFill>
                  <a:srgbClr val="000000"/>
                </a:solidFill>
                <a:latin typeface="Cascadia Mono" panose="020B0609020000020004" pitchFamily="49" charset="0"/>
              </a:rPr>
              <a:t> data[32] {};</a:t>
            </a:r>
          </a:p>
          <a:p>
            <a:pPr marL="320040" lvl="1" indent="0">
              <a:buNone/>
            </a:pPr>
            <a:r>
              <a:rPr lang="en-US" sz="1400" dirty="0">
                <a:solidFill>
                  <a:srgbClr val="000000"/>
                </a:solidFill>
                <a:highlight>
                  <a:srgbClr val="FFFF00"/>
                </a:highlight>
                <a:latin typeface="Cascadia Mono" panose="020B0609020000020004" pitchFamily="49" charset="0"/>
              </a:rPr>
              <a:t>std::</a:t>
            </a:r>
            <a:r>
              <a:rPr lang="en-US" sz="1400" dirty="0" err="1">
                <a:solidFill>
                  <a:srgbClr val="2B91AF"/>
                </a:solidFill>
                <a:highlight>
                  <a:srgbClr val="FFFF00"/>
                </a:highlight>
                <a:latin typeface="Cascadia Mono" panose="020B0609020000020004" pitchFamily="49" charset="0"/>
              </a:rPr>
              <a:t>ospanstream</a:t>
            </a:r>
            <a:r>
              <a:rPr lang="en-US" sz="1400" dirty="0">
                <a:solidFill>
                  <a:srgbClr val="000000"/>
                </a:solidFill>
                <a:highlight>
                  <a:srgbClr val="FFFF00"/>
                </a:highlight>
                <a:latin typeface="Cascadia Mono" panose="020B0609020000020004" pitchFamily="49" charset="0"/>
              </a:rPr>
              <a:t> s </a:t>
            </a:r>
            <a:r>
              <a:rPr lang="en-US" sz="1400" dirty="0">
                <a:solidFill>
                  <a:srgbClr val="000000"/>
                </a:solidFill>
                <a:latin typeface="Cascadia Mono" panose="020B0609020000020004" pitchFamily="49" charset="0"/>
              </a:rPr>
              <a:t>{ std::</a:t>
            </a:r>
            <a:r>
              <a:rPr lang="en-US" sz="1400" dirty="0">
                <a:solidFill>
                  <a:srgbClr val="2B91AF"/>
                </a:solidFill>
                <a:latin typeface="Cascadia Mono" panose="020B0609020000020004" pitchFamily="49" charset="0"/>
              </a:rPr>
              <a:t>span</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char</a:t>
            </a:r>
            <a:r>
              <a:rPr lang="en-US" sz="1400" dirty="0">
                <a:solidFill>
                  <a:srgbClr val="000000"/>
                </a:solidFill>
                <a:latin typeface="Cascadia Mono" panose="020B0609020000020004" pitchFamily="49" charset="0"/>
              </a:rPr>
              <a:t>&gt;{data} };</a:t>
            </a:r>
          </a:p>
          <a:p>
            <a:pPr marL="320040" lvl="1" indent="0">
              <a:buNone/>
            </a:pPr>
            <a:r>
              <a:rPr lang="en-US" sz="1400" dirty="0">
                <a:solidFill>
                  <a:srgbClr val="000000"/>
                </a:solidFill>
                <a:latin typeface="Cascadia Mono" panose="020B0609020000020004" pitchFamily="49" charset="0"/>
              </a:rPr>
              <a:t>s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22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11;</a:t>
            </a:r>
          </a:p>
          <a:p>
            <a:endParaRPr lang="en-US" dirty="0"/>
          </a:p>
          <a:p>
            <a:endParaRPr lang="en-US" dirty="0"/>
          </a:p>
        </p:txBody>
      </p:sp>
    </p:spTree>
    <p:extLst>
      <p:ext uri="{BB962C8B-B14F-4D97-AF65-F5344CB8AC3E}">
        <p14:creationId xmlns:p14="http://schemas.microsoft.com/office/powerpoint/2010/main" val="240087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E6E6E6"/>
                </a:solidFill>
              </a:rPr>
              <a:t>std::generator</a:t>
            </a:r>
          </a:p>
          <a:p>
            <a:pPr lvl="1">
              <a:lnSpc>
                <a:spcPct val="120000"/>
              </a:lnSpc>
              <a:spcBef>
                <a:spcPts val="0"/>
              </a:spcBef>
            </a:pPr>
            <a:r>
              <a:rPr lang="en-US" sz="1600" dirty="0" err="1">
                <a:solidFill>
                  <a:srgbClr val="E6E6E6"/>
                </a:solidFill>
              </a:rPr>
              <a:t>basic_string</a:t>
            </a:r>
            <a:r>
              <a:rPr lang="en-US" sz="1600" dirty="0">
                <a:solidFill>
                  <a:srgbClr val="E6E6E6"/>
                </a:solidFill>
              </a:rPr>
              <a:t>(_view)::contains()</a:t>
            </a:r>
          </a:p>
          <a:p>
            <a:pPr lvl="1">
              <a:lnSpc>
                <a:spcPct val="120000"/>
              </a:lnSpc>
              <a:spcBef>
                <a:spcPts val="0"/>
              </a:spcBef>
            </a:pPr>
            <a:r>
              <a:rPr lang="en-US" sz="1600" dirty="0">
                <a:solidFill>
                  <a:srgbClr val="E6E6E6"/>
                </a:solidFill>
              </a:rPr>
              <a:t>Construct string(_view) From </a:t>
            </a:r>
            <a:r>
              <a:rPr lang="en-US" sz="1600" dirty="0" err="1">
                <a:solidFill>
                  <a:srgbClr val="E6E6E6"/>
                </a:solidFill>
              </a:rPr>
              <a:t>nullptr</a:t>
            </a:r>
            <a:endParaRPr lang="en-US" sz="1600" dirty="0">
              <a:solidFill>
                <a:srgbClr val="E6E6E6"/>
              </a:solidFill>
            </a:endParaRPr>
          </a:p>
          <a:p>
            <a:pPr lvl="1">
              <a:lnSpc>
                <a:spcPct val="120000"/>
              </a:lnSpc>
              <a:spcBef>
                <a:spcPts val="0"/>
              </a:spcBef>
            </a:pPr>
            <a:r>
              <a:rPr lang="en-US" sz="1600" dirty="0" err="1">
                <a:solidFill>
                  <a:srgbClr val="E6E6E6"/>
                </a:solidFill>
              </a:rPr>
              <a:t>basic_string</a:t>
            </a:r>
            <a:r>
              <a:rPr lang="en-US" sz="1600" dirty="0">
                <a:solidFill>
                  <a:srgbClr val="E6E6E6"/>
                </a:solidFill>
              </a:rPr>
              <a:t>::</a:t>
            </a:r>
            <a:r>
              <a:rPr lang="en-US" sz="1600" dirty="0" err="1">
                <a:solidFill>
                  <a:srgbClr val="E6E6E6"/>
                </a:solidFill>
              </a:rPr>
              <a:t>resize_and_overwrite</a:t>
            </a:r>
            <a:r>
              <a:rPr lang="en-US" sz="1600" dirty="0">
                <a:solidFill>
                  <a:srgbClr val="E6E6E6"/>
                </a:solidFill>
              </a:rPr>
              <a:t>()</a:t>
            </a:r>
          </a:p>
          <a:p>
            <a:pPr lvl="1">
              <a:lnSpc>
                <a:spcPct val="120000"/>
              </a:lnSpc>
              <a:spcBef>
                <a:spcPts val="0"/>
              </a:spcBef>
            </a:pPr>
            <a:r>
              <a:rPr lang="en-US" sz="1600" dirty="0">
                <a:solidFill>
                  <a:srgbClr val="E6E6E6"/>
                </a:solidFill>
              </a:rPr>
              <a:t>Monadic Operations for std::optional</a:t>
            </a:r>
          </a:p>
          <a:p>
            <a:pPr lvl="1">
              <a:lnSpc>
                <a:spcPct val="120000"/>
              </a:lnSpc>
              <a:spcBef>
                <a:spcPts val="0"/>
              </a:spcBef>
            </a:pPr>
            <a:r>
              <a:rPr lang="en-US" sz="1600" dirty="0" err="1">
                <a:solidFill>
                  <a:srgbClr val="E6E6E6"/>
                </a:solidFill>
              </a:rPr>
              <a:t>Stacktrace</a:t>
            </a:r>
            <a:r>
              <a:rPr lang="en-US" sz="1600" dirty="0">
                <a:solidFill>
                  <a:srgbClr val="E6E6E6"/>
                </a:solidFill>
              </a:rPr>
              <a:t> Library</a:t>
            </a:r>
          </a:p>
          <a:p>
            <a:pPr lvl="1">
              <a:lnSpc>
                <a:spcPct val="120000"/>
              </a:lnSpc>
              <a:spcBef>
                <a:spcPts val="0"/>
              </a:spcBef>
            </a:pPr>
            <a:r>
              <a:rPr lang="en-US" sz="1600" dirty="0">
                <a:solidFill>
                  <a:srgbClr val="E6E6E6"/>
                </a:solidFill>
              </a:rPr>
              <a:t>Changes to Ranges Library</a:t>
            </a:r>
          </a:p>
          <a:p>
            <a:pPr lvl="1">
              <a:lnSpc>
                <a:spcPct val="120000"/>
              </a:lnSpc>
              <a:spcBef>
                <a:spcPts val="0"/>
              </a:spcBef>
            </a:pPr>
            <a:r>
              <a:rPr lang="en-US" sz="1600" dirty="0">
                <a:solidFill>
                  <a:srgbClr val="E6E6E6"/>
                </a:solidFill>
              </a:rPr>
              <a:t>Changes to Views Library</a:t>
            </a:r>
          </a:p>
          <a:p>
            <a:pPr lvl="1">
              <a:lnSpc>
                <a:spcPct val="120000"/>
              </a:lnSpc>
              <a:spcBef>
                <a:spcPts val="0"/>
              </a:spcBef>
            </a:pPr>
            <a:r>
              <a:rPr lang="en-US" sz="1600" dirty="0">
                <a:solidFill>
                  <a:srgbClr val="E6E6E6"/>
                </a:solidFill>
              </a:rPr>
              <a:t>std::expected</a:t>
            </a:r>
          </a:p>
          <a:p>
            <a:pPr lvl="1">
              <a:lnSpc>
                <a:spcPct val="120000"/>
              </a:lnSpc>
              <a:spcBef>
                <a:spcPts val="0"/>
              </a:spcBef>
            </a:pPr>
            <a:r>
              <a:rPr lang="en-US" sz="1600" dirty="0">
                <a:solidFill>
                  <a:srgbClr val="E6E6E6"/>
                </a:solidFill>
              </a:rPr>
              <a:t>std::</a:t>
            </a:r>
            <a:r>
              <a:rPr lang="en-US" sz="1600" dirty="0" err="1">
                <a:solidFill>
                  <a:srgbClr val="E6E6E6"/>
                </a:solidFill>
              </a:rPr>
              <a:t>move_only_function</a:t>
            </a:r>
            <a:r>
              <a:rPr lang="en-US" sz="1600" dirty="0">
                <a:solidFill>
                  <a:srgbClr val="E6E6E6"/>
                </a:solidFill>
              </a:rPr>
              <a:t>&lt;&gt;</a:t>
            </a:r>
          </a:p>
          <a:p>
            <a:pPr lvl="1">
              <a:lnSpc>
                <a:spcPct val="120000"/>
              </a:lnSpc>
              <a:spcBef>
                <a:spcPts val="0"/>
              </a:spcBef>
            </a:pPr>
            <a:r>
              <a:rPr lang="en-US" sz="1600" dirty="0">
                <a:solidFill>
                  <a:srgbClr val="E6E6E6"/>
                </a:solidFill>
              </a:rPr>
              <a:t>std::</a:t>
            </a:r>
            <a:r>
              <a:rPr lang="en-US" sz="1600" dirty="0" err="1">
                <a:solidFill>
                  <a:srgbClr val="E6E6E6"/>
                </a:solidFill>
              </a:rPr>
              <a:t>spanstream</a:t>
            </a:r>
            <a:endParaRPr lang="en-US" sz="1600" dirty="0">
              <a:solidFill>
                <a:srgbClr val="E6E6E6"/>
              </a:solidFill>
            </a:endParaRPr>
          </a:p>
          <a:p>
            <a:pPr lvl="1">
              <a:lnSpc>
                <a:spcPct val="120000"/>
              </a:lnSpc>
              <a:spcBef>
                <a:spcPts val="0"/>
              </a:spcBef>
            </a:pPr>
            <a:r>
              <a:rPr lang="en-US" sz="1600" dirty="0">
                <a:solidFill>
                  <a:srgbClr val="FF8200"/>
                </a:solidFill>
              </a:rPr>
              <a:t>std::</a:t>
            </a:r>
            <a:r>
              <a:rPr lang="en-US" sz="1600" dirty="0" err="1">
                <a:solidFill>
                  <a:srgbClr val="FF8200"/>
                </a:solidFill>
              </a:rPr>
              <a:t>byteswap</a:t>
            </a:r>
            <a:r>
              <a:rPr lang="en-US" sz="1600" dirty="0">
                <a:solidFill>
                  <a:srgbClr val="FF8200"/>
                </a:solidFill>
              </a:rPr>
              <a:t>()</a:t>
            </a:r>
          </a:p>
          <a:p>
            <a:pPr lvl="1">
              <a:lnSpc>
                <a:spcPct val="120000"/>
              </a:lnSpc>
              <a:spcBef>
                <a:spcPts val="0"/>
              </a:spcBef>
            </a:pPr>
            <a:r>
              <a:rPr lang="en-US" sz="1600" dirty="0"/>
              <a:t>std::</a:t>
            </a:r>
            <a:r>
              <a:rPr lang="en-US" sz="1600" dirty="0" err="1"/>
              <a:t>to_underlying</a:t>
            </a:r>
            <a:r>
              <a:rPr lang="en-US" sz="1600" dirty="0"/>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115132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a:t>
            </a:r>
            <a:r>
              <a:rPr lang="en-US" dirty="0" err="1">
                <a:latin typeface="Segoe UI" panose="020B0502040204020203" pitchFamily="34" charset="0"/>
                <a:cs typeface="Segoe UI" panose="020B0502040204020203" pitchFamily="34" charset="0"/>
              </a:rPr>
              <a:t>byteswap</a:t>
            </a:r>
            <a:r>
              <a:rPr lang="en-US" dirty="0">
                <a:latin typeface="Segoe UI" panose="020B0502040204020203" pitchFamily="34" charset="0"/>
                <a:cs typeface="Segoe UI" panose="020B0502040204020203" pitchFamily="34" charset="0"/>
              </a:rPr>
              <a:t>()</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Defined in </a:t>
            </a:r>
            <a:r>
              <a:rPr lang="en-US" dirty="0">
                <a:latin typeface="Consolas" panose="020B0609020204030204" pitchFamily="49" charset="0"/>
              </a:rPr>
              <a:t>&lt;bit&gt;</a:t>
            </a:r>
          </a:p>
          <a:p>
            <a:r>
              <a:rPr lang="en-US" dirty="0"/>
              <a:t>Standard way to swap bytes of integral types</a:t>
            </a:r>
          </a:p>
          <a:p>
            <a:r>
              <a:rPr lang="en-US" dirty="0"/>
              <a:t>E.g.:</a:t>
            </a:r>
          </a:p>
          <a:p>
            <a:pPr marL="320040" lvl="1" indent="0">
              <a:buNone/>
            </a:pPr>
            <a:r>
              <a:rPr lang="en-US" sz="1400" dirty="0">
                <a:solidFill>
                  <a:srgbClr val="000000"/>
                </a:solidFill>
                <a:latin typeface="Cascadia Mono" panose="020B0609020000020004" pitchFamily="49" charset="0"/>
              </a:rPr>
              <a:t>std::</a:t>
            </a:r>
            <a:r>
              <a:rPr lang="en-US" sz="1400" dirty="0">
                <a:solidFill>
                  <a:srgbClr val="2B91AF"/>
                </a:solidFill>
                <a:latin typeface="Cascadia Mono" panose="020B0609020000020004" pitchFamily="49" charset="0"/>
              </a:rPr>
              <a:t>uint32_t</a:t>
            </a:r>
            <a:r>
              <a:rPr lang="en-US" sz="1400" dirty="0">
                <a:solidFill>
                  <a:srgbClr val="000000"/>
                </a:solidFill>
                <a:latin typeface="Cascadia Mono" panose="020B0609020000020004" pitchFamily="49" charset="0"/>
              </a:rPr>
              <a:t> a{ 0x12345678u };</a:t>
            </a: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println</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"{:x}"</a:t>
            </a:r>
            <a:r>
              <a:rPr lang="en-US" sz="1400" dirty="0">
                <a:solidFill>
                  <a:srgbClr val="000000"/>
                </a:solidFill>
                <a:latin typeface="Cascadia Mono" panose="020B0609020000020004" pitchFamily="49" charset="0"/>
              </a:rPr>
              <a:t>, a);   </a:t>
            </a:r>
            <a:r>
              <a:rPr lang="en-US" sz="1400" dirty="0">
                <a:solidFill>
                  <a:srgbClr val="008000"/>
                </a:solidFill>
                <a:latin typeface="Cascadia Mono" panose="020B0609020000020004" pitchFamily="49" charset="0"/>
              </a:rPr>
              <a:t>// 12345678</a:t>
            </a:r>
            <a:endParaRPr lang="en-US" sz="1400" dirty="0">
              <a:solidFill>
                <a:srgbClr val="008000"/>
              </a:solidFill>
              <a:latin typeface="Consolas" panose="020B0609020204030204" pitchFamily="49" charset="0"/>
            </a:endParaRPr>
          </a:p>
          <a:p>
            <a:pPr marL="320040" lvl="1" indent="0">
              <a:buNone/>
            </a:pPr>
            <a:r>
              <a:rPr lang="en-US" sz="1400" dirty="0">
                <a:solidFill>
                  <a:srgbClr val="000000"/>
                </a:solidFill>
                <a:latin typeface="Cascadia Mono" panose="020B0609020000020004" pitchFamily="49" charset="0"/>
              </a:rPr>
              <a:t>std::</a:t>
            </a:r>
            <a:r>
              <a:rPr lang="en-US" sz="1400" dirty="0">
                <a:solidFill>
                  <a:srgbClr val="2B91AF"/>
                </a:solidFill>
                <a:latin typeface="Cascadia Mono" panose="020B0609020000020004" pitchFamily="49" charset="0"/>
              </a:rPr>
              <a:t>uint32_t</a:t>
            </a:r>
            <a:r>
              <a:rPr lang="en-US" sz="1400" dirty="0">
                <a:solidFill>
                  <a:srgbClr val="000000"/>
                </a:solidFill>
                <a:latin typeface="Cascadia Mono" panose="020B0609020000020004" pitchFamily="49" charset="0"/>
              </a:rPr>
              <a:t> b{ std::</a:t>
            </a:r>
            <a:r>
              <a:rPr lang="en-US" sz="1400" dirty="0" err="1">
                <a:solidFill>
                  <a:srgbClr val="000000"/>
                </a:solidFill>
                <a:latin typeface="Cascadia Mono" panose="020B0609020000020004" pitchFamily="49" charset="0"/>
              </a:rPr>
              <a:t>byteswap</a:t>
            </a:r>
            <a:r>
              <a:rPr lang="en-US" sz="1400" dirty="0">
                <a:solidFill>
                  <a:srgbClr val="000000"/>
                </a:solidFill>
                <a:latin typeface="Cascadia Mono" panose="020B0609020000020004" pitchFamily="49" charset="0"/>
              </a:rPr>
              <a:t>(a) };</a:t>
            </a:r>
          </a:p>
          <a:p>
            <a:pPr marL="320040" lvl="1" indent="0">
              <a:buNone/>
            </a:pPr>
            <a:r>
              <a:rPr lang="en-US" sz="1400" dirty="0">
                <a:solidFill>
                  <a:srgbClr val="000000"/>
                </a:solidFill>
                <a:latin typeface="Cascadia Mono" panose="020B0609020000020004" pitchFamily="49" charset="0"/>
              </a:rPr>
              <a:t>std::</a:t>
            </a:r>
            <a:r>
              <a:rPr lang="en-US" sz="1400" dirty="0" err="1">
                <a:solidFill>
                  <a:srgbClr val="000000"/>
                </a:solidFill>
                <a:latin typeface="Cascadia Mono" panose="020B0609020000020004" pitchFamily="49" charset="0"/>
              </a:rPr>
              <a:t>println</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"{:x}"</a:t>
            </a:r>
            <a:r>
              <a:rPr lang="en-US" sz="1400" dirty="0">
                <a:solidFill>
                  <a:srgbClr val="000000"/>
                </a:solidFill>
                <a:latin typeface="Cascadia Mono" panose="020B0609020000020004" pitchFamily="49" charset="0"/>
              </a:rPr>
              <a:t>, b);   </a:t>
            </a:r>
            <a:r>
              <a:rPr lang="en-US" sz="1400" dirty="0">
                <a:solidFill>
                  <a:srgbClr val="008000"/>
                </a:solidFill>
                <a:latin typeface="Cascadia Mono" panose="020B0609020000020004" pitchFamily="49" charset="0"/>
              </a:rPr>
              <a:t>// 78563412</a:t>
            </a:r>
            <a:endParaRPr lang="en-US" sz="1400" dirty="0">
              <a:solidFill>
                <a:srgbClr val="000000"/>
              </a:solidFill>
              <a:latin typeface="Cascadia Mono" panose="020B0609020000020004" pitchFamily="49" charset="0"/>
            </a:endParaRPr>
          </a:p>
          <a:p>
            <a:pPr marL="320040" lvl="1" indent="0">
              <a:buNone/>
            </a:pPr>
            <a:endParaRPr lang="en-US" sz="14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51827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85000" lnSpcReduction="20000"/>
          </a:bodyPr>
          <a:lstStyle/>
          <a:p>
            <a:pPr>
              <a:lnSpc>
                <a:spcPct val="120000"/>
              </a:lnSpc>
              <a:spcBef>
                <a:spcPts val="0"/>
              </a:spcBef>
            </a:pPr>
            <a:r>
              <a:rPr lang="en-US" sz="1800" b="1" dirty="0"/>
              <a:t>C++23 Core Language</a:t>
            </a:r>
          </a:p>
          <a:p>
            <a:pPr lvl="1">
              <a:lnSpc>
                <a:spcPct val="120000"/>
              </a:lnSpc>
              <a:spcBef>
                <a:spcPts val="0"/>
              </a:spcBef>
            </a:pPr>
            <a:r>
              <a:rPr lang="en-US" sz="1600" dirty="0">
                <a:solidFill>
                  <a:srgbClr val="E6E6E6"/>
                </a:solidFill>
              </a:rPr>
              <a:t>Explicit Object Parameters</a:t>
            </a:r>
          </a:p>
          <a:p>
            <a:pPr lvl="1">
              <a:lnSpc>
                <a:spcPct val="120000"/>
              </a:lnSpc>
              <a:spcBef>
                <a:spcPts val="0"/>
              </a:spcBef>
            </a:pPr>
            <a:r>
              <a:rPr lang="en-US" sz="1600" dirty="0">
                <a:solidFill>
                  <a:srgbClr val="E6E6E6"/>
                </a:solidFill>
              </a:rPr>
              <a:t>if </a:t>
            </a:r>
            <a:r>
              <a:rPr lang="en-US" sz="1600" dirty="0" err="1">
                <a:solidFill>
                  <a:srgbClr val="E6E6E6"/>
                </a:solidFill>
              </a:rPr>
              <a:t>consteval</a:t>
            </a:r>
            <a:endParaRPr lang="en-US" sz="1600" dirty="0">
              <a:solidFill>
                <a:srgbClr val="E6E6E6"/>
              </a:solidFill>
            </a:endParaRPr>
          </a:p>
          <a:p>
            <a:pPr lvl="1">
              <a:lnSpc>
                <a:spcPct val="120000"/>
              </a:lnSpc>
              <a:spcBef>
                <a:spcPts val="0"/>
              </a:spcBef>
            </a:pPr>
            <a:r>
              <a:rPr lang="en-US" sz="1600" dirty="0">
                <a:solidFill>
                  <a:srgbClr val="E6E6E6"/>
                </a:solidFill>
              </a:rPr>
              <a:t>Multidimensional Subscript Operator</a:t>
            </a:r>
          </a:p>
          <a:p>
            <a:pPr lvl="1">
              <a:lnSpc>
                <a:spcPct val="120000"/>
              </a:lnSpc>
              <a:spcBef>
                <a:spcPts val="0"/>
              </a:spcBef>
            </a:pPr>
            <a:r>
              <a:rPr lang="en-US" sz="1600" dirty="0">
                <a:solidFill>
                  <a:srgbClr val="E6E6E6"/>
                </a:solidFill>
              </a:rPr>
              <a:t>Attributes on Lambda-Expressions</a:t>
            </a:r>
          </a:p>
          <a:p>
            <a:pPr lvl="1">
              <a:lnSpc>
                <a:spcPct val="120000"/>
              </a:lnSpc>
              <a:spcBef>
                <a:spcPts val="0"/>
              </a:spcBef>
            </a:pPr>
            <a:r>
              <a:rPr lang="en-US" sz="1600" dirty="0">
                <a:solidFill>
                  <a:srgbClr val="E6E6E6"/>
                </a:solidFill>
              </a:rPr>
              <a:t>Literal Suffix for </a:t>
            </a:r>
            <a:r>
              <a:rPr lang="en-US" sz="1600" dirty="0" err="1">
                <a:solidFill>
                  <a:srgbClr val="E6E6E6"/>
                </a:solidFill>
              </a:rPr>
              <a:t>size_t</a:t>
            </a:r>
            <a:endParaRPr lang="en-US" sz="1600" dirty="0">
              <a:solidFill>
                <a:srgbClr val="E6E6E6"/>
              </a:solidFill>
            </a:endParaRPr>
          </a:p>
          <a:p>
            <a:pPr lvl="1">
              <a:lnSpc>
                <a:spcPct val="120000"/>
              </a:lnSpc>
              <a:spcBef>
                <a:spcPts val="0"/>
              </a:spcBef>
            </a:pPr>
            <a:r>
              <a:rPr lang="en-US" sz="1600" dirty="0">
                <a:solidFill>
                  <a:srgbClr val="E6E6E6"/>
                </a:solidFill>
              </a:rPr>
              <a:t>auto(x): decay-copy in The Language</a:t>
            </a:r>
          </a:p>
          <a:p>
            <a:pPr lvl="1">
              <a:lnSpc>
                <a:spcPct val="120000"/>
              </a:lnSpc>
              <a:spcBef>
                <a:spcPts val="0"/>
              </a:spcBef>
            </a:pPr>
            <a:r>
              <a:rPr lang="en-US" sz="1600" dirty="0">
                <a:solidFill>
                  <a:srgbClr val="E6E6E6"/>
                </a:solidFill>
              </a:rPr>
              <a:t>#elifdef, #elifndef, and #warning</a:t>
            </a:r>
          </a:p>
          <a:p>
            <a:pPr lvl="1">
              <a:lnSpc>
                <a:spcPct val="120000"/>
              </a:lnSpc>
              <a:spcBef>
                <a:spcPts val="0"/>
              </a:spcBef>
            </a:pPr>
            <a:r>
              <a:rPr lang="en-US" sz="1600" dirty="0">
                <a:solidFill>
                  <a:srgbClr val="E6E6E6"/>
                </a:solidFill>
              </a:rPr>
              <a:t>Marking Unreachable Code</a:t>
            </a:r>
          </a:p>
          <a:p>
            <a:pPr lvl="1">
              <a:lnSpc>
                <a:spcPct val="120000"/>
              </a:lnSpc>
              <a:spcBef>
                <a:spcPts val="0"/>
              </a:spcBef>
            </a:pPr>
            <a:r>
              <a:rPr lang="en-US" sz="1600" dirty="0">
                <a:solidFill>
                  <a:srgbClr val="E6E6E6"/>
                </a:solidFill>
              </a:rPr>
              <a:t>Assumptions</a:t>
            </a:r>
          </a:p>
          <a:p>
            <a:pPr lvl="1">
              <a:lnSpc>
                <a:spcPct val="120000"/>
              </a:lnSpc>
              <a:spcBef>
                <a:spcPts val="0"/>
              </a:spcBef>
            </a:pPr>
            <a:r>
              <a:rPr lang="en-US" sz="1600" dirty="0">
                <a:solidFill>
                  <a:srgbClr val="E6E6E6"/>
                </a:solidFill>
              </a:rPr>
              <a:t>Named Universal Character Escapes</a:t>
            </a:r>
          </a:p>
          <a:p>
            <a:pPr lvl="1">
              <a:lnSpc>
                <a:spcPct val="120000"/>
              </a:lnSpc>
              <a:spcBef>
                <a:spcPts val="0"/>
              </a:spcBef>
            </a:pPr>
            <a:r>
              <a:rPr lang="en-US" sz="1600" dirty="0">
                <a:solidFill>
                  <a:srgbClr val="E6E6E6"/>
                </a:solidFill>
              </a:rPr>
              <a:t>Trim Whitespace Before Line Splicing</a:t>
            </a:r>
          </a:p>
          <a:p>
            <a:pPr marL="365760" lvl="1" indent="0">
              <a:lnSpc>
                <a:spcPct val="120000"/>
              </a:lnSpc>
              <a:spcBef>
                <a:spcPts val="0"/>
              </a:spcBef>
              <a:buNone/>
            </a:pPr>
            <a:endParaRPr lang="en-US" sz="1600" dirty="0"/>
          </a:p>
          <a:p>
            <a:pPr>
              <a:lnSpc>
                <a:spcPct val="120000"/>
              </a:lnSpc>
              <a:spcBef>
                <a:spcPts val="0"/>
              </a:spcBef>
            </a:pPr>
            <a:r>
              <a:rPr lang="en-US" sz="1800" b="1" dirty="0"/>
              <a:t>C++23 Standard Library</a:t>
            </a:r>
          </a:p>
          <a:p>
            <a:pPr lvl="1">
              <a:lnSpc>
                <a:spcPct val="120000"/>
              </a:lnSpc>
              <a:spcBef>
                <a:spcPts val="0"/>
              </a:spcBef>
            </a:pPr>
            <a:r>
              <a:rPr lang="en-US" sz="1600" dirty="0">
                <a:solidFill>
                  <a:srgbClr val="E6E6E6"/>
                </a:solidFill>
              </a:rPr>
              <a:t>String Formatting Improvements</a:t>
            </a:r>
          </a:p>
          <a:p>
            <a:pPr lvl="1">
              <a:lnSpc>
                <a:spcPct val="120000"/>
              </a:lnSpc>
              <a:spcBef>
                <a:spcPts val="0"/>
              </a:spcBef>
            </a:pPr>
            <a:r>
              <a:rPr lang="en-US" sz="1600" dirty="0">
                <a:solidFill>
                  <a:srgbClr val="E6E6E6"/>
                </a:solidFill>
              </a:rPr>
              <a:t>Standard Library Modules</a:t>
            </a:r>
          </a:p>
          <a:p>
            <a:pPr lvl="1">
              <a:lnSpc>
                <a:spcPct val="120000"/>
              </a:lnSpc>
              <a:spcBef>
                <a:spcPts val="0"/>
              </a:spcBef>
            </a:pPr>
            <a:r>
              <a:rPr lang="en-US" sz="1600" dirty="0">
                <a:solidFill>
                  <a:srgbClr val="E6E6E6"/>
                </a:solidFill>
              </a:rPr>
              <a:t>std::flat_(multi)map / std::flat_(multi)set</a:t>
            </a:r>
          </a:p>
          <a:p>
            <a:pPr lvl="1">
              <a:lnSpc>
                <a:spcPct val="120000"/>
              </a:lnSpc>
              <a:spcBef>
                <a:spcPts val="0"/>
              </a:spcBef>
            </a:pPr>
            <a:r>
              <a:rPr lang="en-US" sz="1600" dirty="0">
                <a:solidFill>
                  <a:srgbClr val="E6E6E6"/>
                </a:solidFill>
              </a:rPr>
              <a:t>std::</a:t>
            </a:r>
            <a:r>
              <a:rPr lang="en-US" sz="1600" dirty="0" err="1">
                <a:solidFill>
                  <a:srgbClr val="E6E6E6"/>
                </a:solidFill>
              </a:rPr>
              <a:t>mdspan</a:t>
            </a:r>
            <a:endParaRPr lang="en-US" sz="1600" dirty="0">
              <a:solidFill>
                <a:srgbClr val="E6E6E6"/>
              </a:solidFill>
            </a:endParaRPr>
          </a:p>
          <a:p>
            <a:pPr lvl="1">
              <a:lnSpc>
                <a:spcPct val="120000"/>
              </a:lnSpc>
              <a:spcBef>
                <a:spcPts val="0"/>
              </a:spcBef>
            </a:pPr>
            <a:r>
              <a:rPr lang="en-US" sz="1600" dirty="0">
                <a:solidFill>
                  <a:srgbClr val="E6E6E6"/>
                </a:solidFill>
              </a:rPr>
              <a:t>std::generator</a:t>
            </a:r>
          </a:p>
          <a:p>
            <a:pPr lvl="1">
              <a:lnSpc>
                <a:spcPct val="120000"/>
              </a:lnSpc>
              <a:spcBef>
                <a:spcPts val="0"/>
              </a:spcBef>
            </a:pPr>
            <a:r>
              <a:rPr lang="en-US" sz="1600" dirty="0" err="1">
                <a:solidFill>
                  <a:srgbClr val="E6E6E6"/>
                </a:solidFill>
              </a:rPr>
              <a:t>basic_string</a:t>
            </a:r>
            <a:r>
              <a:rPr lang="en-US" sz="1600" dirty="0">
                <a:solidFill>
                  <a:srgbClr val="E6E6E6"/>
                </a:solidFill>
              </a:rPr>
              <a:t>(_view)::contains()</a:t>
            </a:r>
          </a:p>
          <a:p>
            <a:pPr lvl="1">
              <a:lnSpc>
                <a:spcPct val="120000"/>
              </a:lnSpc>
              <a:spcBef>
                <a:spcPts val="0"/>
              </a:spcBef>
            </a:pPr>
            <a:r>
              <a:rPr lang="en-US" sz="1600" dirty="0">
                <a:solidFill>
                  <a:srgbClr val="E6E6E6"/>
                </a:solidFill>
              </a:rPr>
              <a:t>Construct string(_view) From </a:t>
            </a:r>
            <a:r>
              <a:rPr lang="en-US" sz="1600" dirty="0" err="1">
                <a:solidFill>
                  <a:srgbClr val="E6E6E6"/>
                </a:solidFill>
              </a:rPr>
              <a:t>nullptr</a:t>
            </a:r>
            <a:endParaRPr lang="en-US" sz="1600" dirty="0">
              <a:solidFill>
                <a:srgbClr val="E6E6E6"/>
              </a:solidFill>
            </a:endParaRPr>
          </a:p>
          <a:p>
            <a:pPr lvl="1">
              <a:lnSpc>
                <a:spcPct val="120000"/>
              </a:lnSpc>
              <a:spcBef>
                <a:spcPts val="0"/>
              </a:spcBef>
            </a:pPr>
            <a:r>
              <a:rPr lang="en-US" sz="1600" dirty="0" err="1">
                <a:solidFill>
                  <a:srgbClr val="E6E6E6"/>
                </a:solidFill>
              </a:rPr>
              <a:t>basic_string</a:t>
            </a:r>
            <a:r>
              <a:rPr lang="en-US" sz="1600" dirty="0">
                <a:solidFill>
                  <a:srgbClr val="E6E6E6"/>
                </a:solidFill>
              </a:rPr>
              <a:t>::</a:t>
            </a:r>
            <a:r>
              <a:rPr lang="en-US" sz="1600" dirty="0" err="1">
                <a:solidFill>
                  <a:srgbClr val="E6E6E6"/>
                </a:solidFill>
              </a:rPr>
              <a:t>resize_and_overwrite</a:t>
            </a:r>
            <a:r>
              <a:rPr lang="en-US" sz="1600" dirty="0">
                <a:solidFill>
                  <a:srgbClr val="E6E6E6"/>
                </a:solidFill>
              </a:rPr>
              <a:t>()</a:t>
            </a:r>
          </a:p>
          <a:p>
            <a:pPr lvl="1">
              <a:lnSpc>
                <a:spcPct val="120000"/>
              </a:lnSpc>
              <a:spcBef>
                <a:spcPts val="0"/>
              </a:spcBef>
            </a:pPr>
            <a:r>
              <a:rPr lang="en-US" sz="1600" dirty="0">
                <a:solidFill>
                  <a:srgbClr val="E6E6E6"/>
                </a:solidFill>
              </a:rPr>
              <a:t>Monadic Operations for std::optional</a:t>
            </a:r>
          </a:p>
          <a:p>
            <a:pPr lvl="1">
              <a:lnSpc>
                <a:spcPct val="120000"/>
              </a:lnSpc>
              <a:spcBef>
                <a:spcPts val="0"/>
              </a:spcBef>
            </a:pPr>
            <a:r>
              <a:rPr lang="en-US" sz="1600" dirty="0" err="1">
                <a:solidFill>
                  <a:srgbClr val="E6E6E6"/>
                </a:solidFill>
              </a:rPr>
              <a:t>Stacktrace</a:t>
            </a:r>
            <a:r>
              <a:rPr lang="en-US" sz="1600" dirty="0">
                <a:solidFill>
                  <a:srgbClr val="E6E6E6"/>
                </a:solidFill>
              </a:rPr>
              <a:t> Library</a:t>
            </a:r>
          </a:p>
          <a:p>
            <a:pPr lvl="1">
              <a:lnSpc>
                <a:spcPct val="120000"/>
              </a:lnSpc>
              <a:spcBef>
                <a:spcPts val="0"/>
              </a:spcBef>
            </a:pPr>
            <a:r>
              <a:rPr lang="en-US" sz="1600" dirty="0">
                <a:solidFill>
                  <a:srgbClr val="E6E6E6"/>
                </a:solidFill>
              </a:rPr>
              <a:t>Changes to Ranges Library</a:t>
            </a:r>
          </a:p>
          <a:p>
            <a:pPr lvl="1">
              <a:lnSpc>
                <a:spcPct val="120000"/>
              </a:lnSpc>
              <a:spcBef>
                <a:spcPts val="0"/>
              </a:spcBef>
            </a:pPr>
            <a:r>
              <a:rPr lang="en-US" sz="1600" dirty="0">
                <a:solidFill>
                  <a:srgbClr val="E6E6E6"/>
                </a:solidFill>
              </a:rPr>
              <a:t>Changes to Views Library</a:t>
            </a:r>
          </a:p>
          <a:p>
            <a:pPr lvl="1">
              <a:lnSpc>
                <a:spcPct val="120000"/>
              </a:lnSpc>
              <a:spcBef>
                <a:spcPts val="0"/>
              </a:spcBef>
            </a:pPr>
            <a:r>
              <a:rPr lang="en-US" sz="1600" dirty="0">
                <a:solidFill>
                  <a:srgbClr val="E6E6E6"/>
                </a:solidFill>
              </a:rPr>
              <a:t>std::expected</a:t>
            </a:r>
          </a:p>
          <a:p>
            <a:pPr lvl="1">
              <a:lnSpc>
                <a:spcPct val="120000"/>
              </a:lnSpc>
              <a:spcBef>
                <a:spcPts val="0"/>
              </a:spcBef>
            </a:pPr>
            <a:r>
              <a:rPr lang="en-US" sz="1600" dirty="0">
                <a:solidFill>
                  <a:srgbClr val="E6E6E6"/>
                </a:solidFill>
              </a:rPr>
              <a:t>std::</a:t>
            </a:r>
            <a:r>
              <a:rPr lang="en-US" sz="1600" dirty="0" err="1">
                <a:solidFill>
                  <a:srgbClr val="E6E6E6"/>
                </a:solidFill>
              </a:rPr>
              <a:t>move_only_function</a:t>
            </a:r>
            <a:r>
              <a:rPr lang="en-US" sz="1600" dirty="0">
                <a:solidFill>
                  <a:srgbClr val="E6E6E6"/>
                </a:solidFill>
              </a:rPr>
              <a:t>&lt;&gt;</a:t>
            </a:r>
          </a:p>
          <a:p>
            <a:pPr lvl="1">
              <a:lnSpc>
                <a:spcPct val="120000"/>
              </a:lnSpc>
              <a:spcBef>
                <a:spcPts val="0"/>
              </a:spcBef>
            </a:pPr>
            <a:r>
              <a:rPr lang="en-US" sz="1600" dirty="0">
                <a:solidFill>
                  <a:srgbClr val="E6E6E6"/>
                </a:solidFill>
              </a:rPr>
              <a:t>std::</a:t>
            </a:r>
            <a:r>
              <a:rPr lang="en-US" sz="1600" dirty="0" err="1">
                <a:solidFill>
                  <a:srgbClr val="E6E6E6"/>
                </a:solidFill>
              </a:rPr>
              <a:t>spanstream</a:t>
            </a:r>
            <a:endParaRPr lang="en-US" sz="1600" dirty="0">
              <a:solidFill>
                <a:srgbClr val="E6E6E6"/>
              </a:solidFill>
            </a:endParaRPr>
          </a:p>
          <a:p>
            <a:pPr lvl="1">
              <a:lnSpc>
                <a:spcPct val="120000"/>
              </a:lnSpc>
              <a:spcBef>
                <a:spcPts val="0"/>
              </a:spcBef>
            </a:pPr>
            <a:r>
              <a:rPr lang="en-US" sz="1600" dirty="0">
                <a:solidFill>
                  <a:srgbClr val="E6E6E6"/>
                </a:solidFill>
              </a:rPr>
              <a:t>std::</a:t>
            </a:r>
            <a:r>
              <a:rPr lang="en-US" sz="1600" dirty="0" err="1">
                <a:solidFill>
                  <a:srgbClr val="E6E6E6"/>
                </a:solidFill>
              </a:rPr>
              <a:t>byteswap</a:t>
            </a:r>
            <a:r>
              <a:rPr lang="en-US" sz="1600" dirty="0">
                <a:solidFill>
                  <a:srgbClr val="E6E6E6"/>
                </a:solidFill>
              </a:rPr>
              <a:t>()</a:t>
            </a:r>
          </a:p>
          <a:p>
            <a:pPr lvl="1">
              <a:lnSpc>
                <a:spcPct val="120000"/>
              </a:lnSpc>
              <a:spcBef>
                <a:spcPts val="0"/>
              </a:spcBef>
            </a:pPr>
            <a:r>
              <a:rPr lang="en-US" sz="1600" dirty="0">
                <a:solidFill>
                  <a:srgbClr val="FF8200"/>
                </a:solidFill>
              </a:rPr>
              <a:t>std::</a:t>
            </a:r>
            <a:r>
              <a:rPr lang="en-US" sz="1600" dirty="0" err="1">
                <a:solidFill>
                  <a:srgbClr val="FF8200"/>
                </a:solidFill>
              </a:rPr>
              <a:t>to_underlying</a:t>
            </a:r>
            <a:r>
              <a:rPr lang="en-US" sz="1600" dirty="0">
                <a:solidFill>
                  <a:srgbClr val="FF8200"/>
                </a:solidFill>
              </a:rPr>
              <a:t>()</a:t>
            </a:r>
          </a:p>
          <a:p>
            <a:pPr lvl="1">
              <a:lnSpc>
                <a:spcPct val="120000"/>
              </a:lnSpc>
              <a:spcBef>
                <a:spcPts val="0"/>
              </a:spcBef>
            </a:pPr>
            <a:r>
              <a:rPr lang="en-US" sz="1600" dirty="0"/>
              <a:t>Associative Containers Heterogeneous Erasure</a:t>
            </a:r>
          </a:p>
          <a:p>
            <a:pPr lvl="1">
              <a:lnSpc>
                <a:spcPct val="120000"/>
              </a:lnSpc>
              <a:spcBef>
                <a:spcPts val="0"/>
              </a:spcBef>
            </a:pPr>
            <a:endParaRPr lang="en-US" sz="1600" dirty="0"/>
          </a:p>
          <a:p>
            <a:pPr>
              <a:lnSpc>
                <a:spcPct val="120000"/>
              </a:lnSpc>
              <a:spcBef>
                <a:spcPts val="0"/>
              </a:spcBef>
            </a:pPr>
            <a:r>
              <a:rPr lang="en-US" sz="1800" b="1" dirty="0"/>
              <a:t>Removed Features</a:t>
            </a:r>
          </a:p>
          <a:p>
            <a:pPr lvl="1">
              <a:lnSpc>
                <a:spcPct val="120000"/>
              </a:lnSpc>
              <a:spcBef>
                <a:spcPts val="0"/>
              </a:spcBef>
            </a:pPr>
            <a:r>
              <a:rPr lang="en-US" sz="1600" dirty="0"/>
              <a:t>Garbage Collection Support</a:t>
            </a:r>
          </a:p>
        </p:txBody>
      </p:sp>
    </p:spTree>
    <p:extLst>
      <p:ext uri="{BB962C8B-B14F-4D97-AF65-F5344CB8AC3E}">
        <p14:creationId xmlns:p14="http://schemas.microsoft.com/office/powerpoint/2010/main" val="970960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a:t>
            </a:r>
            <a:r>
              <a:rPr lang="en-US" dirty="0" err="1">
                <a:latin typeface="Segoe UI" panose="020B0502040204020203" pitchFamily="34" charset="0"/>
                <a:cs typeface="Segoe UI" panose="020B0502040204020203" pitchFamily="34" charset="0"/>
              </a:rPr>
              <a:t>to_underlying</a:t>
            </a:r>
            <a:r>
              <a:rPr lang="en-US" dirty="0">
                <a:latin typeface="Segoe UI" panose="020B0502040204020203" pitchFamily="34" charset="0"/>
                <a:cs typeface="Segoe UI" panose="020B0502040204020203" pitchFamily="34" charset="0"/>
              </a:rPr>
              <a:t>()</a:t>
            </a:r>
          </a:p>
        </p:txBody>
      </p:sp>
      <p:sp>
        <p:nvSpPr>
          <p:cNvPr id="3" name="Content Placeholder 2"/>
          <p:cNvSpPr>
            <a:spLocks noGrp="1"/>
          </p:cNvSpPr>
          <p:nvPr>
            <p:ph sz="quarter" idx="13"/>
          </p:nvPr>
        </p:nvSpPr>
        <p:spPr>
          <a:xfrm>
            <a:off x="76200" y="971550"/>
            <a:ext cx="8991600" cy="4114800"/>
          </a:xfrm>
        </p:spPr>
        <p:txBody>
          <a:bodyPr>
            <a:normAutofit fontScale="92500" lnSpcReduction="10000"/>
          </a:bodyPr>
          <a:lstStyle/>
          <a:p>
            <a:r>
              <a:rPr lang="en-US" dirty="0"/>
              <a:t>Defined in </a:t>
            </a:r>
            <a:r>
              <a:rPr lang="en-US" dirty="0">
                <a:latin typeface="Consolas" panose="020B0609020204030204" pitchFamily="49" charset="0"/>
              </a:rPr>
              <a:t>&lt;utility&gt;</a:t>
            </a:r>
          </a:p>
          <a:p>
            <a:r>
              <a:rPr lang="en-US" dirty="0"/>
              <a:t>Converts an enumerator to the underlying type</a:t>
            </a:r>
          </a:p>
          <a:p>
            <a:r>
              <a:rPr lang="en-US" dirty="0"/>
              <a:t>Equivalent to</a:t>
            </a:r>
          </a:p>
          <a:p>
            <a:pPr marL="320040" lvl="1" indent="0">
              <a:buNone/>
            </a:pPr>
            <a:r>
              <a:rPr lang="en-US" sz="1400" dirty="0" err="1">
                <a:solidFill>
                  <a:srgbClr val="0000FF"/>
                </a:solidFill>
                <a:latin typeface="Cascadia Mono" panose="020B0609020000020004" pitchFamily="49" charset="0"/>
              </a:rPr>
              <a:t>static_cast</a:t>
            </a:r>
            <a:r>
              <a:rPr lang="en-US" sz="1400" dirty="0">
                <a:solidFill>
                  <a:srgbClr val="000000"/>
                </a:solidFill>
                <a:latin typeface="Cascadia Mono" panose="020B0609020000020004" pitchFamily="49" charset="0"/>
              </a:rPr>
              <a:t>&lt;std::</a:t>
            </a:r>
            <a:r>
              <a:rPr lang="en-US" sz="1400" dirty="0" err="1">
                <a:solidFill>
                  <a:srgbClr val="2B91AF"/>
                </a:solidFill>
                <a:latin typeface="Cascadia Mono" panose="020B0609020000020004" pitchFamily="49" charset="0"/>
              </a:rPr>
              <a:t>underlying_type_t</a:t>
            </a:r>
            <a:r>
              <a:rPr lang="en-US" sz="1400" dirty="0">
                <a:solidFill>
                  <a:srgbClr val="000000"/>
                </a:solidFill>
                <a:latin typeface="Cascadia Mono" panose="020B0609020000020004" pitchFamily="49" charset="0"/>
              </a:rPr>
              <a:t>&lt;E&gt;&gt;(</a:t>
            </a:r>
            <a:r>
              <a:rPr lang="en-US" sz="1400" dirty="0" err="1">
                <a:solidFill>
                  <a:srgbClr val="000000"/>
                </a:solidFill>
                <a:latin typeface="Cascadia Mono" panose="020B0609020000020004" pitchFamily="49" charset="0"/>
              </a:rPr>
              <a:t>enum_value</a:t>
            </a:r>
            <a:r>
              <a:rPr lang="en-US" sz="1400" dirty="0">
                <a:solidFill>
                  <a:srgbClr val="000000"/>
                </a:solidFill>
                <a:latin typeface="Cascadia Mono" panose="020B0609020000020004" pitchFamily="49" charset="0"/>
              </a:rPr>
              <a:t>)</a:t>
            </a:r>
          </a:p>
          <a:p>
            <a:r>
              <a:rPr lang="en-US" dirty="0"/>
              <a:t>E.g.:</a:t>
            </a:r>
          </a:p>
          <a:p>
            <a:pPr marL="320040" lvl="1" indent="0">
              <a:buNone/>
            </a:pPr>
            <a:r>
              <a:rPr lang="en-US" sz="1400" dirty="0" err="1">
                <a:solidFill>
                  <a:srgbClr val="0000FF"/>
                </a:solidFill>
                <a:latin typeface="Cascadia Mono" panose="020B0609020000020004" pitchFamily="49" charset="0"/>
              </a:rPr>
              <a:t>enum</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 </a:t>
            </a:r>
            <a:r>
              <a:rPr lang="en-US" sz="1400" dirty="0">
                <a:solidFill>
                  <a:srgbClr val="2B91AF"/>
                </a:solidFill>
                <a:latin typeface="Cascadia Mono" panose="020B0609020000020004" pitchFamily="49" charset="0"/>
              </a:rPr>
              <a:t>Color</a:t>
            </a:r>
            <a:r>
              <a:rPr lang="en-US" sz="1400" dirty="0">
                <a:solidFill>
                  <a:srgbClr val="000000"/>
                </a:solidFill>
                <a:latin typeface="Cascadia Mono" panose="020B0609020000020004" pitchFamily="49" charset="0"/>
              </a:rPr>
              <a:t> : </a:t>
            </a:r>
            <a:r>
              <a:rPr lang="en-US" sz="1400" dirty="0">
                <a:solidFill>
                  <a:srgbClr val="2B91AF"/>
                </a:solidFill>
                <a:latin typeface="Cascadia Mono" panose="020B0609020000020004" pitchFamily="49" charset="0"/>
              </a:rPr>
              <a:t>uint32_t</a:t>
            </a:r>
            <a:r>
              <a:rPr lang="en-US" sz="1400" dirty="0">
                <a:solidFill>
                  <a:srgbClr val="000000"/>
                </a:solidFill>
                <a:latin typeface="Cascadia Mono" panose="020B0609020000020004" pitchFamily="49" charset="0"/>
              </a:rPr>
              <a:t> {</a:t>
            </a:r>
          </a:p>
          <a:p>
            <a:pPr marL="320040" lvl="1" indent="0">
              <a:buNone/>
            </a:pPr>
            <a:r>
              <a:rPr lang="en-US" sz="1400" dirty="0">
                <a:solidFill>
                  <a:srgbClr val="2F4F4F"/>
                </a:solidFill>
                <a:latin typeface="Cascadia Mono" panose="020B0609020000020004" pitchFamily="49" charset="0"/>
              </a:rPr>
              <a:t>   Red</a:t>
            </a:r>
            <a:r>
              <a:rPr lang="en-US" sz="1400" dirty="0">
                <a:solidFill>
                  <a:srgbClr val="000000"/>
                </a:solidFill>
                <a:latin typeface="Cascadia Mono" panose="020B0609020000020004" pitchFamily="49" charset="0"/>
              </a:rPr>
              <a:t> = 0xff0000,</a:t>
            </a:r>
          </a:p>
          <a:p>
            <a:pPr marL="320040" lvl="1" indent="0">
              <a:buNone/>
            </a:pPr>
            <a:r>
              <a:rPr lang="en-US" sz="1400" dirty="0">
                <a:solidFill>
                  <a:srgbClr val="2F4F4F"/>
                </a:solidFill>
                <a:latin typeface="Cascadia Mono" panose="020B0609020000020004" pitchFamily="49" charset="0"/>
              </a:rPr>
              <a:t>   Green</a:t>
            </a:r>
            <a:r>
              <a:rPr lang="en-US" sz="1400" dirty="0">
                <a:solidFill>
                  <a:srgbClr val="000000"/>
                </a:solidFill>
                <a:latin typeface="Cascadia Mono" panose="020B0609020000020004" pitchFamily="49" charset="0"/>
              </a:rPr>
              <a:t> = 0x00ff00,</a:t>
            </a:r>
          </a:p>
          <a:p>
            <a:pPr marL="320040" lvl="1" indent="0">
              <a:buNone/>
            </a:pPr>
            <a:r>
              <a:rPr lang="en-US" sz="1400" dirty="0">
                <a:solidFill>
                  <a:srgbClr val="2F4F4F"/>
                </a:solidFill>
                <a:latin typeface="Cascadia Mono" panose="020B0609020000020004" pitchFamily="49" charset="0"/>
              </a:rPr>
              <a:t>   Blue</a:t>
            </a:r>
            <a:r>
              <a:rPr lang="en-US" sz="1400" dirty="0">
                <a:solidFill>
                  <a:srgbClr val="000000"/>
                </a:solidFill>
                <a:latin typeface="Cascadia Mono" panose="020B0609020000020004" pitchFamily="49" charset="0"/>
              </a:rPr>
              <a:t> = 0x0000ff</a:t>
            </a:r>
          </a:p>
          <a:p>
            <a:pPr marL="320040" lvl="1" indent="0">
              <a:buNone/>
            </a:pPr>
            <a:r>
              <a:rPr lang="en-US" sz="1400" dirty="0">
                <a:solidFill>
                  <a:srgbClr val="000000"/>
                </a:solidFill>
                <a:latin typeface="Cascadia Mono" panose="020B0609020000020004" pitchFamily="49" charset="0"/>
              </a:rPr>
              <a:t>};</a:t>
            </a:r>
          </a:p>
          <a:p>
            <a:pPr marL="320040" lvl="1" indent="0">
              <a:buNone/>
            </a:pPr>
            <a:r>
              <a:rPr lang="en-US" sz="1400" dirty="0">
                <a:solidFill>
                  <a:srgbClr val="2B91AF"/>
                </a:solidFill>
                <a:latin typeface="Cascadia Mono" panose="020B0609020000020004" pitchFamily="49" charset="0"/>
              </a:rPr>
              <a:t>Color</a:t>
            </a:r>
            <a:r>
              <a:rPr lang="en-US" sz="1400" dirty="0">
                <a:solidFill>
                  <a:srgbClr val="000000"/>
                </a:solidFill>
                <a:latin typeface="Cascadia Mono" panose="020B0609020000020004" pitchFamily="49" charset="0"/>
              </a:rPr>
              <a:t> r { </a:t>
            </a:r>
            <a:r>
              <a:rPr lang="en-US" sz="1400" dirty="0">
                <a:solidFill>
                  <a:srgbClr val="2B91AF"/>
                </a:solidFill>
                <a:latin typeface="Cascadia Mono" panose="020B0609020000020004" pitchFamily="49" charset="0"/>
              </a:rPr>
              <a:t>Color</a:t>
            </a:r>
            <a:r>
              <a:rPr lang="en-US" sz="1400" dirty="0">
                <a:solidFill>
                  <a:srgbClr val="000000"/>
                </a:solidFill>
                <a:latin typeface="Cascadia Mono" panose="020B0609020000020004" pitchFamily="49" charset="0"/>
              </a:rPr>
              <a:t>::</a:t>
            </a:r>
            <a:r>
              <a:rPr lang="en-US" sz="1400" dirty="0">
                <a:solidFill>
                  <a:srgbClr val="2F4F4F"/>
                </a:solidFill>
                <a:latin typeface="Cascadia Mono" panose="020B0609020000020004" pitchFamily="49" charset="0"/>
              </a:rPr>
              <a:t>Red</a:t>
            </a:r>
            <a:r>
              <a:rPr lang="en-US" sz="1400" dirty="0">
                <a:solidFill>
                  <a:srgbClr val="000000"/>
                </a:solidFill>
                <a:latin typeface="Cascadia Mono" panose="020B0609020000020004" pitchFamily="49" charset="0"/>
              </a:rPr>
              <a:t> };</a:t>
            </a: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value1 { </a:t>
            </a:r>
            <a:r>
              <a:rPr lang="en-US" sz="1400" dirty="0" err="1">
                <a:solidFill>
                  <a:srgbClr val="0000FF"/>
                </a:solidFill>
                <a:latin typeface="Cascadia Mono" panose="020B0609020000020004" pitchFamily="49" charset="0"/>
              </a:rPr>
              <a:t>static_cast</a:t>
            </a:r>
            <a:r>
              <a:rPr lang="en-US" sz="1400" dirty="0">
                <a:solidFill>
                  <a:srgbClr val="000000"/>
                </a:solidFill>
                <a:latin typeface="Cascadia Mono" panose="020B0609020000020004" pitchFamily="49" charset="0"/>
              </a:rPr>
              <a:t>&lt;std::</a:t>
            </a:r>
            <a:r>
              <a:rPr lang="en-US" sz="1400" dirty="0" err="1">
                <a:solidFill>
                  <a:srgbClr val="2B91AF"/>
                </a:solidFill>
                <a:latin typeface="Cascadia Mono" panose="020B0609020000020004" pitchFamily="49" charset="0"/>
              </a:rPr>
              <a:t>underlying_type_t</a:t>
            </a:r>
            <a:r>
              <a:rPr lang="en-US" sz="1400" dirty="0">
                <a:solidFill>
                  <a:srgbClr val="000000"/>
                </a:solidFill>
                <a:latin typeface="Cascadia Mono" panose="020B0609020000020004" pitchFamily="49" charset="0"/>
              </a:rPr>
              <a:t>&lt;</a:t>
            </a:r>
            <a:r>
              <a:rPr lang="en-US" sz="1400" dirty="0">
                <a:solidFill>
                  <a:srgbClr val="2B91AF"/>
                </a:solidFill>
                <a:latin typeface="Cascadia Mono" panose="020B0609020000020004" pitchFamily="49" charset="0"/>
              </a:rPr>
              <a:t>Color</a:t>
            </a:r>
            <a:r>
              <a:rPr lang="en-US" sz="1400" dirty="0">
                <a:solidFill>
                  <a:srgbClr val="000000"/>
                </a:solidFill>
                <a:latin typeface="Cascadia Mono" panose="020B0609020000020004" pitchFamily="49" charset="0"/>
              </a:rPr>
              <a:t>&gt;&gt;(r) };</a:t>
            </a:r>
          </a:p>
          <a:p>
            <a:pPr marL="320040" lvl="1" indent="0">
              <a:buNone/>
            </a:pPr>
            <a:r>
              <a:rPr lang="en-US" sz="1400" dirty="0">
                <a:solidFill>
                  <a:srgbClr val="0000FF"/>
                </a:solidFill>
                <a:latin typeface="Cascadia Mono" panose="020B0609020000020004" pitchFamily="49" charset="0"/>
              </a:rPr>
              <a:t>auto</a:t>
            </a:r>
            <a:r>
              <a:rPr lang="en-US" sz="1400" dirty="0">
                <a:solidFill>
                  <a:srgbClr val="000000"/>
                </a:solidFill>
                <a:latin typeface="Cascadia Mono" panose="020B0609020000020004" pitchFamily="49" charset="0"/>
              </a:rPr>
              <a:t> value2 { std::</a:t>
            </a:r>
            <a:r>
              <a:rPr lang="en-US" sz="1400" dirty="0" err="1">
                <a:solidFill>
                  <a:srgbClr val="000000"/>
                </a:solidFill>
                <a:latin typeface="Cascadia Mono" panose="020B0609020000020004" pitchFamily="49" charset="0"/>
              </a:rPr>
              <a:t>to_underlying</a:t>
            </a:r>
            <a:r>
              <a:rPr lang="en-US" sz="1400" dirty="0">
                <a:solidFill>
                  <a:srgbClr val="000000"/>
                </a:solidFill>
                <a:latin typeface="Cascadia Mono" panose="020B0609020000020004" pitchFamily="49" charset="0"/>
              </a:rPr>
              <a:t>(r) };</a:t>
            </a:r>
            <a:endParaRPr lang="en-US" dirty="0"/>
          </a:p>
          <a:p>
            <a:endParaRPr lang="en-US" dirty="0"/>
          </a:p>
        </p:txBody>
      </p:sp>
    </p:spTree>
    <p:extLst>
      <p:ext uri="{BB962C8B-B14F-4D97-AF65-F5344CB8AC3E}">
        <p14:creationId xmlns:p14="http://schemas.microsoft.com/office/powerpoint/2010/main" val="74603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WidescreenPres</Template>
  <TotalTime>0</TotalTime>
  <Words>12364</Words>
  <Application>Microsoft Office PowerPoint</Application>
  <PresentationFormat>On-screen Show (16:9)</PresentationFormat>
  <Paragraphs>2028</Paragraphs>
  <Slides>106</Slides>
  <Notes>105</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106</vt:i4>
      </vt:variant>
    </vt:vector>
  </HeadingPairs>
  <TitlesOfParts>
    <vt:vector size="118" baseType="lpstr">
      <vt:lpstr>Arial</vt:lpstr>
      <vt:lpstr>Calibri</vt:lpstr>
      <vt:lpstr>Cascadia Mono</vt:lpstr>
      <vt:lpstr>Consolas</vt:lpstr>
      <vt:lpstr>Segoe UI</vt:lpstr>
      <vt:lpstr>Segoe UI Black</vt:lpstr>
      <vt:lpstr>Segoe UI Light</vt:lpstr>
      <vt:lpstr>Segoe UI Semibold</vt:lpstr>
      <vt:lpstr>Tw Cen MT</vt:lpstr>
      <vt:lpstr>Wingdings</vt:lpstr>
      <vt:lpstr>Wingdings 2</vt:lpstr>
      <vt:lpstr>WidescreenPres</vt:lpstr>
      <vt:lpstr>PowerPoint Presentation</vt:lpstr>
      <vt:lpstr>C++23: An Overview of Almost All New and Updated Features</vt:lpstr>
      <vt:lpstr>Marc Grégoire</vt:lpstr>
      <vt:lpstr>Agenda</vt:lpstr>
      <vt:lpstr>C++23 Core Language</vt:lpstr>
      <vt:lpstr>Agenda</vt:lpstr>
      <vt:lpstr>Explicit Object Parameters</vt:lpstr>
      <vt:lpstr>Explicit Object Parameters</vt:lpstr>
      <vt:lpstr>Explicit Object Parameters</vt:lpstr>
      <vt:lpstr>Explicit Object Parameters</vt:lpstr>
      <vt:lpstr>Explicit Object Parameters</vt:lpstr>
      <vt:lpstr>Agenda</vt:lpstr>
      <vt:lpstr>if consteval</vt:lpstr>
      <vt:lpstr>if consteval</vt:lpstr>
      <vt:lpstr>if consteval</vt:lpstr>
      <vt:lpstr>Agenda</vt:lpstr>
      <vt:lpstr>Multidimensional Subscript Operator</vt:lpstr>
      <vt:lpstr>Agenda</vt:lpstr>
      <vt:lpstr>Attributes on Lambda-Expressions</vt:lpstr>
      <vt:lpstr>Agenda</vt:lpstr>
      <vt:lpstr>Literal Suffix for size_t</vt:lpstr>
      <vt:lpstr>Literal Suffix for size_t</vt:lpstr>
      <vt:lpstr>Agenda</vt:lpstr>
      <vt:lpstr>auto(x): decay-copy in The Language</vt:lpstr>
      <vt:lpstr>Agenda</vt:lpstr>
      <vt:lpstr>#elifdef, #elifndef, and #warning</vt:lpstr>
      <vt:lpstr>Agenda</vt:lpstr>
      <vt:lpstr>Marking Unreachable Code</vt:lpstr>
      <vt:lpstr>Agenda</vt:lpstr>
      <vt:lpstr>Assumptions</vt:lpstr>
      <vt:lpstr>Agenda</vt:lpstr>
      <vt:lpstr>Named Universal Character Escapes</vt:lpstr>
      <vt:lpstr>Agenda</vt:lpstr>
      <vt:lpstr>Trim Whitespace Before Line Splicing</vt:lpstr>
      <vt:lpstr>C++23 Standard Library</vt:lpstr>
      <vt:lpstr>Agenda</vt:lpstr>
      <vt:lpstr>String Formatting Improvements</vt:lpstr>
      <vt:lpstr>String Formatting Improvements</vt:lpstr>
      <vt:lpstr>String Formatting Improvements</vt:lpstr>
      <vt:lpstr>Agenda</vt:lpstr>
      <vt:lpstr>Standard Library Modules</vt:lpstr>
      <vt:lpstr>Standard Library Modules</vt:lpstr>
      <vt:lpstr>Agenda</vt:lpstr>
      <vt:lpstr>std::flat_map / std::flat_multimap</vt:lpstr>
      <vt:lpstr>std::flat_set / std::flat_multiset</vt:lpstr>
      <vt:lpstr>std::flat_map / std::flat_multimap</vt:lpstr>
      <vt:lpstr>Agenda</vt:lpstr>
      <vt:lpstr>std::mdspan</vt:lpstr>
      <vt:lpstr>std::mdspan</vt:lpstr>
      <vt:lpstr>Agenda</vt:lpstr>
      <vt:lpstr>std::generator</vt:lpstr>
      <vt:lpstr>Agenda</vt:lpstr>
      <vt:lpstr>basic_string(_view)::contains()</vt:lpstr>
      <vt:lpstr>Agenda</vt:lpstr>
      <vt:lpstr>Construct string(_view) From nullptr</vt:lpstr>
      <vt:lpstr>Agenda</vt:lpstr>
      <vt:lpstr>basic_string::resize_and_overwrite()</vt:lpstr>
      <vt:lpstr>basic_string::resize_and_overwrite()</vt:lpstr>
      <vt:lpstr>basic_string::resize_and_overwrite()</vt:lpstr>
      <vt:lpstr>Agenda</vt:lpstr>
      <vt:lpstr>Monadic Operations for std::optional</vt:lpstr>
      <vt:lpstr>Monadic Operations for std::optional</vt:lpstr>
      <vt:lpstr>Agenda</vt:lpstr>
      <vt:lpstr>Stacktrace Library</vt:lpstr>
      <vt:lpstr>Stacktrace Library</vt:lpstr>
      <vt:lpstr>Stacktrace Library</vt:lpstr>
      <vt:lpstr>Agenda</vt:lpstr>
      <vt:lpstr>Changes to Ranges Library</vt:lpstr>
      <vt:lpstr>Changes to Ranges Library</vt:lpstr>
      <vt:lpstr>Changes to Ranges Library</vt:lpstr>
      <vt:lpstr>Changes to Ranges Library</vt:lpstr>
      <vt:lpstr>Changes to Ranges Library</vt:lpstr>
      <vt:lpstr>Changes to Ranges Library</vt:lpstr>
      <vt:lpstr>Changes to Ranges Library</vt:lpstr>
      <vt:lpstr>Changes to Ranges Library</vt:lpstr>
      <vt:lpstr>Agenda</vt:lpstr>
      <vt:lpstr>Changes to Views Library</vt:lpstr>
      <vt:lpstr>Changes to Views Library</vt:lpstr>
      <vt:lpstr>Changes to Views Library</vt:lpstr>
      <vt:lpstr>Changes to Views Library</vt:lpstr>
      <vt:lpstr>Changes to Views Library</vt:lpstr>
      <vt:lpstr>Changes to Views Library</vt:lpstr>
      <vt:lpstr>Changes to Views Library</vt:lpstr>
      <vt:lpstr>Changes to Views Library</vt:lpstr>
      <vt:lpstr>Changes to Views Library</vt:lpstr>
      <vt:lpstr>Changes to Views Library</vt:lpstr>
      <vt:lpstr>Changes to Views Library</vt:lpstr>
      <vt:lpstr>Agenda</vt:lpstr>
      <vt:lpstr>std::expected</vt:lpstr>
      <vt:lpstr>std::expected</vt:lpstr>
      <vt:lpstr>Agenda</vt:lpstr>
      <vt:lpstr>std::move_only_function&lt;&gt;</vt:lpstr>
      <vt:lpstr>std::move_only_function&lt;&gt;</vt:lpstr>
      <vt:lpstr>Agenda</vt:lpstr>
      <vt:lpstr>std::spanstream</vt:lpstr>
      <vt:lpstr>Agenda</vt:lpstr>
      <vt:lpstr>std::byteswap()</vt:lpstr>
      <vt:lpstr>Agenda</vt:lpstr>
      <vt:lpstr>std::to_underlying()</vt:lpstr>
      <vt:lpstr>Agenda</vt:lpstr>
      <vt:lpstr>Associative Containers Heterogeneous Erasure</vt:lpstr>
      <vt:lpstr>Removed Features</vt:lpstr>
      <vt:lpstr>Agenda</vt:lpstr>
      <vt:lpstr>Garbage Collection Support</vt:lpstr>
      <vt:lpstr>Agenda</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2012-01-03T18:42:20Z</dcterms:created>
  <dcterms:modified xsi:type="dcterms:W3CDTF">2023-10-06T14:26:54Z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