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5E"/>
    <a:srgbClr val="A7AA9D"/>
    <a:srgbClr val="D74B4B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0" autoAdjust="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750438"/>
            <a:ext cx="625106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3684477"/>
            <a:ext cx="6251063" cy="1035317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9925" y="2013649"/>
            <a:ext cx="5537071" cy="1015902"/>
            <a:chOff x="416689" y="1415352"/>
            <a:chExt cx="5537071" cy="1015902"/>
          </a:xfrm>
        </p:grpSpPr>
        <p:grpSp>
          <p:nvGrpSpPr>
            <p:cNvPr id="165" name="组合 164"/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accent1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BUSINESS</a:t>
                </a:r>
              </a:p>
            </p:txBody>
          </p:sp>
        </p:grpSp>
        <p:sp>
          <p:nvSpPr>
            <p:cNvPr id="168" name="文本框 16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7" name="组合 256"/>
          <p:cNvGrpSpPr/>
          <p:nvPr userDrawn="1"/>
        </p:nvGrpSpPr>
        <p:grpSpPr>
          <a:xfrm>
            <a:off x="669925" y="1591960"/>
            <a:ext cx="7114780" cy="1859280"/>
            <a:chOff x="669925" y="3483182"/>
            <a:chExt cx="6557408" cy="1859280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669925" y="3483182"/>
              <a:ext cx="655740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669925" y="5342462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矩形 257"/>
          <p:cNvSpPr/>
          <p:nvPr userDrawn="1"/>
        </p:nvSpPr>
        <p:spPr>
          <a:xfrm>
            <a:off x="669925" y="3497828"/>
            <a:ext cx="6251063" cy="95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5" name="组合 14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7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" name="组合 28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1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3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9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7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5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3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1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9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7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5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0134" y="2027705"/>
            <a:ext cx="7590354" cy="114533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930134" y="3173038"/>
            <a:ext cx="7590354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385179" y="2041451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873760" y="1841010"/>
            <a:ext cx="2637952" cy="2589432"/>
            <a:chOff x="3990983" y="1563392"/>
            <a:chExt cx="4185447" cy="4108467"/>
          </a:xfrm>
        </p:grpSpPr>
        <p:grpSp>
          <p:nvGrpSpPr>
            <p:cNvPr id="17" name="组合 16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8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9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" name="组合 32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8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5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7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7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7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5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63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9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7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5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53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51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9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25" name="直接连接符 124"/>
          <p:cNvCxnSpPr/>
          <p:nvPr userDrawn="1"/>
        </p:nvCxnSpPr>
        <p:spPr>
          <a:xfrm>
            <a:off x="3385179" y="4265363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35242" y="3394537"/>
            <a:ext cx="5537071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035242" y="4272591"/>
            <a:ext cx="5537071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035242" y="4588225"/>
            <a:ext cx="55370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1035243" y="3072831"/>
            <a:ext cx="5536080" cy="1967876"/>
            <a:chOff x="669925" y="5439124"/>
            <a:chExt cx="5761355" cy="1967876"/>
          </a:xfrm>
        </p:grpSpPr>
        <p:cxnSp>
          <p:nvCxnSpPr>
            <p:cNvPr id="71" name="直接连接符 70"/>
            <p:cNvCxnSpPr/>
            <p:nvPr userDrawn="1"/>
          </p:nvCxnSpPr>
          <p:spPr>
            <a:xfrm>
              <a:off x="669925" y="7407000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669925" y="5439124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 userDrawn="1"/>
        </p:nvSpPr>
        <p:spPr>
          <a:xfrm>
            <a:off x="1035242" y="2971697"/>
            <a:ext cx="5537071" cy="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035242" y="1949062"/>
            <a:ext cx="5537071" cy="11152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1" name="组合 1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9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4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6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7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3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1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8" name="组合 27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4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2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0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8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0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8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3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0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4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0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8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6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4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6240463"/>
            <a:ext cx="1085056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925" y="1815921"/>
            <a:ext cx="224208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D74B4B"/>
                </a:solidFill>
                <a:latin typeface="Broadway" panose="04040905080B02020502" pitchFamily="82" charset="0"/>
              </a:rPr>
              <a:t>C++</a:t>
            </a:r>
            <a:endParaRPr lang="zh-CN" altLang="en-US" sz="8000" b="1" dirty="0">
              <a:solidFill>
                <a:srgbClr val="D74B4B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3538" y="2217228"/>
            <a:ext cx="410745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54B5E"/>
                </a:solidFill>
                <a:latin typeface="Broadway" panose="04040905080B02020502" pitchFamily="82" charset="0"/>
              </a:rPr>
              <a:t>REPORT</a:t>
            </a:r>
            <a:endParaRPr lang="zh-CN" altLang="en-US" sz="6600" b="1" dirty="0">
              <a:solidFill>
                <a:srgbClr val="354B5E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2012" y="1963425"/>
            <a:ext cx="28979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A7AA9D"/>
                </a:solidFill>
                <a:latin typeface="Broadway" panose="04040905080B02020502" pitchFamily="82" charset="0"/>
              </a:rPr>
              <a:t>COURSE</a:t>
            </a:r>
            <a:endParaRPr lang="zh-CN" altLang="en-US" sz="2800" b="1" dirty="0">
              <a:solidFill>
                <a:srgbClr val="A7AA9D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类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地图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>
                <a:solidFill>
                  <a:srgbClr val="354B5E"/>
                </a:solidFill>
              </a:rPr>
              <a:t>人物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45901" y="1507628"/>
            <a:ext cx="4698607" cy="671786"/>
            <a:chOff x="422032" y="1410232"/>
            <a:chExt cx="4698607" cy="671786"/>
          </a:xfrm>
        </p:grpSpPr>
        <p:sp>
          <p:nvSpPr>
            <p:cNvPr id="6" name="圆角矩形 5"/>
            <p:cNvSpPr/>
            <p:nvPr/>
          </p:nvSpPr>
          <p:spPr>
            <a:xfrm>
              <a:off x="422032" y="1477107"/>
              <a:ext cx="1237956" cy="604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Britannic Bold" panose="020B0903060703020204" pitchFamily="34" charset="0"/>
                </a:rPr>
                <a:t>MAP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11" idx="1"/>
              <a:endCxn id="6" idx="3"/>
            </p:cNvCxnSpPr>
            <p:nvPr/>
          </p:nvCxnSpPr>
          <p:spPr>
            <a:xfrm flipH="1">
              <a:off x="1659988" y="1777339"/>
              <a:ext cx="1026940" cy="22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686928" y="1477108"/>
              <a:ext cx="2433711" cy="6004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MAP_CELL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0666" y="1410232"/>
              <a:ext cx="10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54B5E"/>
                  </a:solidFill>
                </a:rPr>
                <a:t>组成</a:t>
              </a:r>
              <a:endParaRPr lang="zh-CN" altLang="en-US" b="1" dirty="0">
                <a:solidFill>
                  <a:srgbClr val="354B5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5901" y="2779877"/>
            <a:ext cx="4772086" cy="1749665"/>
            <a:chOff x="418892" y="2669786"/>
            <a:chExt cx="4772086" cy="1749665"/>
          </a:xfrm>
        </p:grpSpPr>
        <p:sp>
          <p:nvSpPr>
            <p:cNvPr id="13" name="圆角矩形 12"/>
            <p:cNvSpPr/>
            <p:nvPr/>
          </p:nvSpPr>
          <p:spPr>
            <a:xfrm>
              <a:off x="418892" y="3169695"/>
              <a:ext cx="1842866" cy="6893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PERSON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2261758" y="3514354"/>
              <a:ext cx="604911" cy="17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69809" y="2976193"/>
              <a:ext cx="0" cy="9935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69809" y="2976193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69809" y="3969726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3151163" y="266978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PLAYER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151163" y="371782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MONSTER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64898" y="3072031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54B5E"/>
                  </a:solidFill>
                </a:rPr>
                <a:t>基类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 flipV="1">
            <a:off x="4153412" y="2179414"/>
            <a:ext cx="1" cy="1138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70865" y="2523825"/>
            <a:ext cx="461665" cy="755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6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类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地图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人物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商店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45901" y="1507628"/>
            <a:ext cx="4698607" cy="671786"/>
            <a:chOff x="422032" y="1410232"/>
            <a:chExt cx="4698607" cy="671786"/>
          </a:xfrm>
        </p:grpSpPr>
        <p:sp>
          <p:nvSpPr>
            <p:cNvPr id="6" name="圆角矩形 5"/>
            <p:cNvSpPr/>
            <p:nvPr/>
          </p:nvSpPr>
          <p:spPr>
            <a:xfrm>
              <a:off x="422032" y="1477107"/>
              <a:ext cx="1237956" cy="604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Britannic Bold" panose="020B0903060703020204" pitchFamily="34" charset="0"/>
                </a:rPr>
                <a:t>MAP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11" idx="1"/>
              <a:endCxn id="6" idx="3"/>
            </p:cNvCxnSpPr>
            <p:nvPr/>
          </p:nvCxnSpPr>
          <p:spPr>
            <a:xfrm flipH="1">
              <a:off x="1659988" y="1777339"/>
              <a:ext cx="1026940" cy="22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686928" y="1477108"/>
              <a:ext cx="2433711" cy="6004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MAP_CELL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0666" y="1410232"/>
              <a:ext cx="10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54B5E"/>
                  </a:solidFill>
                </a:rPr>
                <a:t>组成</a:t>
              </a:r>
              <a:endParaRPr lang="zh-CN" altLang="en-US" b="1" dirty="0">
                <a:solidFill>
                  <a:srgbClr val="354B5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5901" y="2779877"/>
            <a:ext cx="4772086" cy="1749665"/>
            <a:chOff x="418892" y="2669786"/>
            <a:chExt cx="4772086" cy="1749665"/>
          </a:xfrm>
        </p:grpSpPr>
        <p:sp>
          <p:nvSpPr>
            <p:cNvPr id="13" name="圆角矩形 12"/>
            <p:cNvSpPr/>
            <p:nvPr/>
          </p:nvSpPr>
          <p:spPr>
            <a:xfrm>
              <a:off x="418892" y="3169695"/>
              <a:ext cx="1842866" cy="6893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PERSON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2261758" y="3514354"/>
              <a:ext cx="604911" cy="17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69809" y="2976193"/>
              <a:ext cx="0" cy="9935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69809" y="2976193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69809" y="3969726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3151163" y="266978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PLAYER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151163" y="371782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MONSTER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64898" y="3072031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54B5E"/>
                  </a:solidFill>
                </a:rPr>
                <a:t>基类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 flipV="1">
            <a:off x="4153412" y="2179414"/>
            <a:ext cx="1" cy="1138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70865" y="2523825"/>
            <a:ext cx="461665" cy="755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8033" y="3279785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SHOP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74055" y="1874735"/>
            <a:ext cx="0" cy="1606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73690" y="2523825"/>
            <a:ext cx="461665" cy="717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cxnSp>
        <p:nvCxnSpPr>
          <p:cNvPr id="38" name="直接箭头连接符 37"/>
          <p:cNvCxnSpPr>
            <a:endCxn id="6" idx="1"/>
          </p:cNvCxnSpPr>
          <p:nvPr/>
        </p:nvCxnSpPr>
        <p:spPr>
          <a:xfrm>
            <a:off x="1673690" y="1874735"/>
            <a:ext cx="2072211" cy="2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673690" y="3969103"/>
            <a:ext cx="3444" cy="898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930029" y="4867422"/>
            <a:ext cx="1487322" cy="624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Good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73690" y="4159543"/>
            <a:ext cx="56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组成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03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类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地图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人物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商店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物品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45901" y="1507628"/>
            <a:ext cx="4698607" cy="671786"/>
            <a:chOff x="422032" y="1410232"/>
            <a:chExt cx="4698607" cy="671786"/>
          </a:xfrm>
        </p:grpSpPr>
        <p:sp>
          <p:nvSpPr>
            <p:cNvPr id="6" name="圆角矩形 5"/>
            <p:cNvSpPr/>
            <p:nvPr/>
          </p:nvSpPr>
          <p:spPr>
            <a:xfrm>
              <a:off x="422032" y="1477107"/>
              <a:ext cx="1237956" cy="604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Britannic Bold" panose="020B0903060703020204" pitchFamily="34" charset="0"/>
                </a:rPr>
                <a:t>MAP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11" idx="1"/>
              <a:endCxn id="6" idx="3"/>
            </p:cNvCxnSpPr>
            <p:nvPr/>
          </p:nvCxnSpPr>
          <p:spPr>
            <a:xfrm flipH="1">
              <a:off x="1659988" y="1777339"/>
              <a:ext cx="1026940" cy="22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686928" y="1477108"/>
              <a:ext cx="2433711" cy="6004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MAP_CELL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0666" y="1410232"/>
              <a:ext cx="10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54B5E"/>
                  </a:solidFill>
                </a:rPr>
                <a:t>组成</a:t>
              </a:r>
              <a:endParaRPr lang="zh-CN" altLang="en-US" b="1" dirty="0">
                <a:solidFill>
                  <a:srgbClr val="354B5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5901" y="2779877"/>
            <a:ext cx="4772086" cy="1749665"/>
            <a:chOff x="418892" y="2669786"/>
            <a:chExt cx="4772086" cy="1749665"/>
          </a:xfrm>
        </p:grpSpPr>
        <p:sp>
          <p:nvSpPr>
            <p:cNvPr id="13" name="圆角矩形 12"/>
            <p:cNvSpPr/>
            <p:nvPr/>
          </p:nvSpPr>
          <p:spPr>
            <a:xfrm>
              <a:off x="418892" y="3169695"/>
              <a:ext cx="1842866" cy="6893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PERSON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2261758" y="3514354"/>
              <a:ext cx="604911" cy="17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69809" y="2976193"/>
              <a:ext cx="0" cy="9935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69809" y="2976193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69809" y="3969726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3151163" y="266978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PLAYER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151163" y="371782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MONSTER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64898" y="3072031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54B5E"/>
                  </a:solidFill>
                </a:rPr>
                <a:t>基类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 flipV="1">
            <a:off x="4153412" y="2179414"/>
            <a:ext cx="1" cy="1138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70865" y="2523825"/>
            <a:ext cx="461665" cy="755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8033" y="3279785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SHOP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74055" y="1874735"/>
            <a:ext cx="0" cy="1606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73690" y="2523825"/>
            <a:ext cx="461665" cy="717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cxnSp>
        <p:nvCxnSpPr>
          <p:cNvPr id="38" name="直接箭头连接符 37"/>
          <p:cNvCxnSpPr>
            <a:endCxn id="6" idx="1"/>
          </p:cNvCxnSpPr>
          <p:nvPr/>
        </p:nvCxnSpPr>
        <p:spPr>
          <a:xfrm>
            <a:off x="1673690" y="1874735"/>
            <a:ext cx="2072211" cy="2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673690" y="3969103"/>
            <a:ext cx="3444" cy="898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86368" y="5179726"/>
            <a:ext cx="1487322" cy="624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Good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73690" y="4159543"/>
            <a:ext cx="56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组成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30029" y="4867422"/>
            <a:ext cx="14333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41" idx="0"/>
          </p:cNvCxnSpPr>
          <p:nvPr/>
        </p:nvCxnSpPr>
        <p:spPr>
          <a:xfrm>
            <a:off x="930029" y="4867422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62589" y="4867422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747238" y="5179726"/>
            <a:ext cx="2107310" cy="624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Britannic Bold" panose="020B0903060703020204" pitchFamily="34" charset="0"/>
              </a:rPr>
              <a:t>EQUIPMENT</a:t>
            </a:r>
            <a:endParaRPr lang="zh-CN" altLang="en-US" sz="28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38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类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地图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人物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商店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物品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人物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45901" y="1507628"/>
            <a:ext cx="4698607" cy="671786"/>
            <a:chOff x="422032" y="1410232"/>
            <a:chExt cx="4698607" cy="671786"/>
          </a:xfrm>
        </p:grpSpPr>
        <p:sp>
          <p:nvSpPr>
            <p:cNvPr id="6" name="圆角矩形 5"/>
            <p:cNvSpPr/>
            <p:nvPr/>
          </p:nvSpPr>
          <p:spPr>
            <a:xfrm>
              <a:off x="422032" y="1477107"/>
              <a:ext cx="1237956" cy="604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Britannic Bold" panose="020B0903060703020204" pitchFamily="34" charset="0"/>
                </a:rPr>
                <a:t>MAP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11" idx="1"/>
              <a:endCxn id="6" idx="3"/>
            </p:cNvCxnSpPr>
            <p:nvPr/>
          </p:nvCxnSpPr>
          <p:spPr>
            <a:xfrm flipH="1">
              <a:off x="1659988" y="1777339"/>
              <a:ext cx="1026940" cy="22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686928" y="1477108"/>
              <a:ext cx="2433711" cy="6004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MAP_CELL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0666" y="1410232"/>
              <a:ext cx="10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54B5E"/>
                  </a:solidFill>
                </a:rPr>
                <a:t>组成</a:t>
              </a:r>
              <a:endParaRPr lang="zh-CN" altLang="en-US" b="1" dirty="0">
                <a:solidFill>
                  <a:srgbClr val="354B5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5901" y="2779877"/>
            <a:ext cx="4772086" cy="1749665"/>
            <a:chOff x="418892" y="2669786"/>
            <a:chExt cx="4772086" cy="1749665"/>
          </a:xfrm>
        </p:grpSpPr>
        <p:sp>
          <p:nvSpPr>
            <p:cNvPr id="13" name="圆角矩形 12"/>
            <p:cNvSpPr/>
            <p:nvPr/>
          </p:nvSpPr>
          <p:spPr>
            <a:xfrm>
              <a:off x="418892" y="3169695"/>
              <a:ext cx="1842866" cy="6893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PERSON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2261758" y="3514354"/>
              <a:ext cx="604911" cy="17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69809" y="2976193"/>
              <a:ext cx="0" cy="9935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69809" y="2976193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69809" y="3969726"/>
              <a:ext cx="281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3151163" y="266978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PLAYER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151163" y="3717826"/>
              <a:ext cx="2039815" cy="7016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MONSTER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64898" y="3072031"/>
              <a:ext cx="78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54B5E"/>
                  </a:solidFill>
                </a:rPr>
                <a:t>基类</a:t>
              </a:r>
            </a:p>
          </p:txBody>
        </p:sp>
      </p:grpSp>
      <p:cxnSp>
        <p:nvCxnSpPr>
          <p:cNvPr id="7" name="直接箭头连接符 6"/>
          <p:cNvCxnSpPr/>
          <p:nvPr/>
        </p:nvCxnSpPr>
        <p:spPr>
          <a:xfrm flipV="1">
            <a:off x="4153412" y="2179414"/>
            <a:ext cx="1" cy="1138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70865" y="2523825"/>
            <a:ext cx="461665" cy="755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8033" y="3279785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SHOP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74055" y="1874735"/>
            <a:ext cx="0" cy="1606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73690" y="2523825"/>
            <a:ext cx="461665" cy="717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基</a:t>
            </a:r>
            <a:r>
              <a:rPr lang="en-US" altLang="zh-CN" b="1" dirty="0">
                <a:solidFill>
                  <a:srgbClr val="354B5E"/>
                </a:solidFill>
              </a:rPr>
              <a:t> </a:t>
            </a:r>
            <a:r>
              <a:rPr lang="zh-CN" altLang="en-US" b="1" dirty="0" smtClean="0">
                <a:solidFill>
                  <a:srgbClr val="354B5E"/>
                </a:solidFill>
              </a:rPr>
              <a:t>于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cxnSp>
        <p:nvCxnSpPr>
          <p:cNvPr id="38" name="直接箭头连接符 37"/>
          <p:cNvCxnSpPr>
            <a:endCxn id="6" idx="1"/>
          </p:cNvCxnSpPr>
          <p:nvPr/>
        </p:nvCxnSpPr>
        <p:spPr>
          <a:xfrm>
            <a:off x="1673690" y="1874735"/>
            <a:ext cx="2072211" cy="2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673690" y="3969103"/>
            <a:ext cx="3444" cy="898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86368" y="5179726"/>
            <a:ext cx="1487322" cy="624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Good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73690" y="4159543"/>
            <a:ext cx="56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组成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30029" y="4867422"/>
            <a:ext cx="14333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41" idx="0"/>
          </p:cNvCxnSpPr>
          <p:nvPr/>
        </p:nvCxnSpPr>
        <p:spPr>
          <a:xfrm>
            <a:off x="930029" y="4867422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62589" y="4867422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747238" y="5179726"/>
            <a:ext cx="2107310" cy="624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Britannic Bold" panose="020B0903060703020204" pitchFamily="34" charset="0"/>
              </a:rPr>
              <a:t>EQUIPMENT</a:t>
            </a:r>
            <a:endParaRPr lang="zh-CN" altLang="en-US" sz="2800" b="1" dirty="0">
              <a:latin typeface="Britannic Bold" panose="020B0903060703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945289" y="6117102"/>
            <a:ext cx="1417300" cy="117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45289" y="5804798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62589" y="5804798"/>
            <a:ext cx="0" cy="3123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73690" y="6117102"/>
            <a:ext cx="0" cy="397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673690" y="6515100"/>
            <a:ext cx="20722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425373" y="6145768"/>
            <a:ext cx="88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组成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711097" y="6145917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BAG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50" name="直接连接符 49"/>
          <p:cNvCxnSpPr>
            <a:stCxn id="18" idx="3"/>
          </p:cNvCxnSpPr>
          <p:nvPr/>
        </p:nvCxnSpPr>
        <p:spPr>
          <a:xfrm flipV="1">
            <a:off x="8517987" y="3125537"/>
            <a:ext cx="681914" cy="5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199902" y="2195979"/>
            <a:ext cx="0" cy="2243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199902" y="2197575"/>
            <a:ext cx="5556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9735291" y="1834508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SKILL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9199902" y="3125537"/>
            <a:ext cx="5556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9755577" y="2909799"/>
            <a:ext cx="1842866" cy="6893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Britannic Bold" panose="020B0903060703020204" pitchFamily="34" charset="0"/>
              </a:rPr>
              <a:t>FIGHT</a:t>
            </a:r>
            <a:endParaRPr lang="zh-CN" altLang="en-US" sz="3200" b="1" dirty="0">
              <a:latin typeface="Britannic Bold" panose="020B090306070302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9199902" y="4418262"/>
            <a:ext cx="5556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8" idx="3"/>
          </p:cNvCxnSpPr>
          <p:nvPr/>
        </p:nvCxnSpPr>
        <p:spPr>
          <a:xfrm flipV="1">
            <a:off x="5553963" y="6490575"/>
            <a:ext cx="4201614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735291" y="4418262"/>
            <a:ext cx="0" cy="20968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479677" y="2812790"/>
            <a:ext cx="6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54B5E"/>
                </a:solidFill>
              </a:rPr>
              <a:t>组成</a:t>
            </a:r>
            <a:endParaRPr lang="zh-CN" altLang="en-US" b="1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52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134" y="2027704"/>
            <a:ext cx="7590354" cy="1643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5400" dirty="0" smtClean="0">
                <a:solidFill>
                  <a:srgbClr val="354B5E"/>
                </a:solidFill>
              </a:rPr>
              <a:t>界面及代码展示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pc="300" dirty="0" smtClean="0">
                <a:solidFill>
                  <a:srgbClr val="354B5E"/>
                </a:solidFill>
                <a:latin typeface="Britannic Bold" panose="020B0903060703020204" pitchFamily="34" charset="0"/>
              </a:rPr>
              <a:t>Code</a:t>
            </a:r>
            <a:endParaRPr lang="zh-CN" altLang="en-US" sz="2800" b="0" spc="300" dirty="0">
              <a:solidFill>
                <a:srgbClr val="354B5E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0134" y="3826412"/>
            <a:ext cx="7590354" cy="429500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rgbClr val="354B5E"/>
                </a:solidFill>
              </a:rPr>
              <a:t>核心代码</a:t>
            </a:r>
            <a:endParaRPr lang="zh-CN" altLang="en-US" sz="1400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代码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48918"/>
            <a:ext cx="8994581" cy="66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1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54B5E"/>
                </a:solidFill>
              </a:rPr>
              <a:t>界面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311281"/>
            <a:ext cx="9582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54B5E"/>
                </a:solidFill>
              </a:rPr>
              <a:t>界面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85716"/>
            <a:ext cx="4471029" cy="4272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28" y="1284663"/>
            <a:ext cx="4658210" cy="23666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28" y="3959231"/>
            <a:ext cx="465821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6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03520" y="3868615"/>
            <a:ext cx="1268793" cy="1125416"/>
          </a:xfrm>
        </p:spPr>
        <p:txBody>
          <a:bodyPr>
            <a:normAutofit fontScale="90000"/>
          </a:bodyPr>
          <a:lstStyle/>
          <a:p>
            <a:r>
              <a:rPr lang="zh-CN" altLang="en-US" sz="2000" b="0" dirty="0" smtClean="0">
                <a:solidFill>
                  <a:srgbClr val="354B5E"/>
                </a:solidFill>
                <a:latin typeface="+mj-ea"/>
              </a:rPr>
              <a:t>官欣仪</a:t>
            </a:r>
            <a:r>
              <a:rPr lang="en-US" altLang="zh-CN" sz="2000" b="0" dirty="0" smtClean="0">
                <a:solidFill>
                  <a:srgbClr val="354B5E"/>
                </a:solidFill>
                <a:latin typeface="+mj-ea"/>
              </a:rPr>
              <a:t/>
            </a:r>
            <a:br>
              <a:rPr lang="en-US" altLang="zh-CN" sz="2000" b="0" dirty="0" smtClean="0">
                <a:solidFill>
                  <a:srgbClr val="354B5E"/>
                </a:solidFill>
                <a:latin typeface="+mj-ea"/>
              </a:rPr>
            </a:br>
            <a:r>
              <a:rPr lang="zh-CN" altLang="en-US" sz="2000" b="0" dirty="0">
                <a:solidFill>
                  <a:srgbClr val="354B5E"/>
                </a:solidFill>
                <a:latin typeface="+mj-ea"/>
              </a:rPr>
              <a:t>李</a:t>
            </a:r>
            <a:r>
              <a:rPr lang="zh-CN" altLang="en-US" sz="2000" b="0" dirty="0" smtClean="0">
                <a:solidFill>
                  <a:srgbClr val="354B5E"/>
                </a:solidFill>
                <a:latin typeface="+mj-ea"/>
              </a:rPr>
              <a:t>振</a:t>
            </a:r>
            <a:r>
              <a:rPr lang="en-US" altLang="zh-CN" sz="2000" b="0" dirty="0" smtClean="0">
                <a:solidFill>
                  <a:srgbClr val="354B5E"/>
                </a:solidFill>
                <a:latin typeface="+mj-ea"/>
              </a:rPr>
              <a:t/>
            </a:r>
            <a:br>
              <a:rPr lang="en-US" altLang="zh-CN" sz="2000" b="0" dirty="0" smtClean="0">
                <a:solidFill>
                  <a:srgbClr val="354B5E"/>
                </a:solidFill>
                <a:latin typeface="+mj-ea"/>
              </a:rPr>
            </a:br>
            <a:r>
              <a:rPr lang="zh-CN" altLang="en-US" sz="2000" b="0" dirty="0">
                <a:solidFill>
                  <a:srgbClr val="354B5E"/>
                </a:solidFill>
                <a:latin typeface="+mj-ea"/>
              </a:rPr>
              <a:t>侯丽</a:t>
            </a:r>
            <a:r>
              <a:rPr lang="zh-CN" altLang="en-US" sz="2000" b="0" dirty="0" smtClean="0">
                <a:solidFill>
                  <a:srgbClr val="354B5E"/>
                </a:solidFill>
                <a:latin typeface="+mj-ea"/>
              </a:rPr>
              <a:t>芝</a:t>
            </a:r>
            <a:r>
              <a:rPr lang="en-US" altLang="zh-CN" sz="2000" b="0" dirty="0" smtClean="0">
                <a:solidFill>
                  <a:srgbClr val="354B5E"/>
                </a:solidFill>
                <a:latin typeface="+mj-ea"/>
              </a:rPr>
              <a:t/>
            </a:r>
            <a:br>
              <a:rPr lang="en-US" altLang="zh-CN" sz="2000" b="0" dirty="0" smtClean="0">
                <a:solidFill>
                  <a:srgbClr val="354B5E"/>
                </a:solidFill>
                <a:latin typeface="+mj-ea"/>
              </a:rPr>
            </a:br>
            <a:r>
              <a:rPr lang="zh-CN" altLang="en-US" sz="2000" b="0" dirty="0">
                <a:solidFill>
                  <a:srgbClr val="354B5E"/>
                </a:solidFill>
                <a:latin typeface="+mj-ea"/>
              </a:rPr>
              <a:t>刘凡莉</a:t>
            </a:r>
            <a:endParaRPr lang="zh-CN" altLang="en-US" sz="2000" b="0" dirty="0">
              <a:solidFill>
                <a:srgbClr val="354B5E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134" y="2027704"/>
            <a:ext cx="7590354" cy="1643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5400" dirty="0" smtClean="0">
                <a:solidFill>
                  <a:srgbClr val="354B5E"/>
                </a:solidFill>
              </a:rPr>
              <a:t>游戏类型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54B5E"/>
                </a:solidFill>
              </a:rPr>
              <a:t> </a:t>
            </a:r>
            <a:r>
              <a:rPr lang="en-US" altLang="zh-CN" sz="2800" b="0" spc="300" dirty="0" smtClean="0">
                <a:solidFill>
                  <a:srgbClr val="354B5E"/>
                </a:solidFill>
                <a:latin typeface="Britannic Bold" panose="020B0903060703020204" pitchFamily="34" charset="0"/>
              </a:rPr>
              <a:t>Game </a:t>
            </a:r>
            <a:r>
              <a:rPr lang="en-US" altLang="zh-CN" sz="2800" b="0" spc="300" dirty="0">
                <a:solidFill>
                  <a:srgbClr val="354B5E"/>
                </a:solidFill>
                <a:latin typeface="Britannic Bold" panose="020B0903060703020204" pitchFamily="34" charset="0"/>
              </a:rPr>
              <a:t>Genres</a:t>
            </a:r>
            <a:endParaRPr lang="zh-CN" altLang="en-US" sz="2800" b="0" spc="300" dirty="0">
              <a:solidFill>
                <a:srgbClr val="354B5E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0134" y="3826412"/>
            <a:ext cx="7590354" cy="429500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rgbClr val="354B5E"/>
                </a:solidFill>
              </a:rPr>
              <a:t>大概就是一个魔王</a:t>
            </a:r>
            <a:r>
              <a:rPr lang="zh-CN" altLang="en-US" sz="1400" dirty="0">
                <a:solidFill>
                  <a:srgbClr val="354B5E"/>
                </a:solidFill>
              </a:rPr>
              <a:t>、</a:t>
            </a:r>
            <a:r>
              <a:rPr lang="zh-CN" altLang="en-US" sz="1400" dirty="0" smtClean="0">
                <a:solidFill>
                  <a:srgbClr val="354B5E"/>
                </a:solidFill>
              </a:rPr>
              <a:t>公主与骑士的经（</a:t>
            </a:r>
            <a:r>
              <a:rPr lang="en-US" altLang="zh-CN" sz="1400" dirty="0" err="1" smtClean="0">
                <a:solidFill>
                  <a:srgbClr val="354B5E"/>
                </a:solidFill>
              </a:rPr>
              <a:t>su</a:t>
            </a:r>
            <a:r>
              <a:rPr lang="zh-CN" altLang="en-US" sz="1400" dirty="0" smtClean="0">
                <a:solidFill>
                  <a:srgbClr val="354B5E"/>
                </a:solidFill>
              </a:rPr>
              <a:t>）典（</a:t>
            </a:r>
            <a:r>
              <a:rPr lang="en-US" altLang="zh-CN" sz="1400" dirty="0" err="1" smtClean="0">
                <a:solidFill>
                  <a:srgbClr val="354B5E"/>
                </a:solidFill>
              </a:rPr>
              <a:t>tao</a:t>
            </a:r>
            <a:r>
              <a:rPr lang="zh-CN" altLang="en-US" sz="1400" dirty="0" smtClean="0">
                <a:solidFill>
                  <a:srgbClr val="354B5E"/>
                </a:solidFill>
              </a:rPr>
              <a:t>）故事</a:t>
            </a:r>
            <a:r>
              <a:rPr lang="en-US" altLang="zh-CN" sz="1400" dirty="0" smtClean="0">
                <a:solidFill>
                  <a:srgbClr val="354B5E"/>
                </a:solidFill>
              </a:rPr>
              <a:t>……</a:t>
            </a:r>
            <a:endParaRPr lang="zh-CN" altLang="en-US" sz="1400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游戏类型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45" name="Group 13"/>
          <p:cNvGrpSpPr/>
          <p:nvPr/>
        </p:nvGrpSpPr>
        <p:grpSpPr>
          <a:xfrm>
            <a:off x="1721423" y="1549549"/>
            <a:ext cx="8393247" cy="1819659"/>
            <a:chOff x="911424" y="1244624"/>
            <a:chExt cx="6180170" cy="1273256"/>
          </a:xfrm>
        </p:grpSpPr>
        <p:sp>
          <p:nvSpPr>
            <p:cNvPr id="81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2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1ide-TextBox 9"/>
            <p:cNvSpPr txBox="1"/>
            <p:nvPr/>
          </p:nvSpPr>
          <p:spPr>
            <a:xfrm>
              <a:off x="997495" y="1340768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84" name="Group 10"/>
            <p:cNvGrpSpPr/>
            <p:nvPr/>
          </p:nvGrpSpPr>
          <p:grpSpPr>
            <a:xfrm>
              <a:off x="1708256" y="1858923"/>
              <a:ext cx="5383338" cy="658957"/>
              <a:chOff x="4198179" y="666328"/>
              <a:chExt cx="5383338" cy="658957"/>
            </a:xfrm>
          </p:grpSpPr>
          <p:sp>
            <p:nvSpPr>
              <p:cNvPr id="85" name="is1ide-TextBox 11"/>
              <p:cNvSpPr txBox="1"/>
              <p:nvPr/>
            </p:nvSpPr>
            <p:spPr>
              <a:xfrm>
                <a:off x="4198180" y="666328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3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传统</a:t>
                </a:r>
                <a:r>
                  <a:rPr lang="en-US" altLang="zh-CN" sz="3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RPG</a:t>
                </a:r>
                <a:endParaRPr lang="zh-CN" altLang="en-US" sz="3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is1ide-TextBox 12"/>
              <p:cNvSpPr txBox="1">
                <a:spLocks/>
              </p:cNvSpPr>
              <p:nvPr/>
            </p:nvSpPr>
            <p:spPr>
              <a:xfrm>
                <a:off x="4198179" y="1004917"/>
                <a:ext cx="5383338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354B5E"/>
                    </a:solidFill>
                  </a:rPr>
                  <a:t>玩家负责扮演一个或多个角色，并在一个结构化规则下通过一些行动令所扮演的角色发展</a:t>
                </a:r>
                <a:endParaRPr lang="zh-CN" altLang="en-US" sz="1050" dirty="0">
                  <a:solidFill>
                    <a:srgbClr val="354B5E"/>
                  </a:solidFill>
                </a:endParaRPr>
              </a:p>
            </p:txBody>
          </p:sp>
        </p:grpSp>
      </p:grpSp>
      <p:grpSp>
        <p:nvGrpSpPr>
          <p:cNvPr id="87" name="Group 13"/>
          <p:cNvGrpSpPr/>
          <p:nvPr/>
        </p:nvGrpSpPr>
        <p:grpSpPr>
          <a:xfrm>
            <a:off x="1721423" y="3941561"/>
            <a:ext cx="8505789" cy="1978884"/>
            <a:chOff x="911424" y="1244624"/>
            <a:chExt cx="6263038" cy="1384669"/>
          </a:xfrm>
        </p:grpSpPr>
        <p:sp>
          <p:nvSpPr>
            <p:cNvPr id="88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9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is1ide-TextBox 9"/>
            <p:cNvSpPr txBox="1"/>
            <p:nvPr/>
          </p:nvSpPr>
          <p:spPr>
            <a:xfrm>
              <a:off x="997495" y="1340768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1" name="Group 10"/>
            <p:cNvGrpSpPr/>
            <p:nvPr/>
          </p:nvGrpSpPr>
          <p:grpSpPr>
            <a:xfrm>
              <a:off x="1708257" y="1858923"/>
              <a:ext cx="5466205" cy="770370"/>
              <a:chOff x="4198180" y="666328"/>
              <a:chExt cx="5466205" cy="770370"/>
            </a:xfrm>
          </p:grpSpPr>
          <p:sp>
            <p:nvSpPr>
              <p:cNvPr id="92" name="is1ide-TextBox 11"/>
              <p:cNvSpPr txBox="1"/>
              <p:nvPr/>
            </p:nvSpPr>
            <p:spPr>
              <a:xfrm>
                <a:off x="4198180" y="666328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3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基于地图</a:t>
                </a:r>
                <a:endParaRPr lang="zh-CN" altLang="en-US" sz="3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is1ide-TextBox 12"/>
              <p:cNvSpPr txBox="1">
                <a:spLocks/>
              </p:cNvSpPr>
              <p:nvPr/>
            </p:nvSpPr>
            <p:spPr>
              <a:xfrm>
                <a:off x="4198180" y="947273"/>
                <a:ext cx="5466205" cy="48942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354B5E"/>
                    </a:solidFill>
                  </a:rPr>
                  <a:t>玩家通过在地图上移动触发各类剧情、任务、战斗等。并且在战斗后切换一张张地图触发下一次剧情。</a:t>
                </a:r>
                <a:endParaRPr lang="zh-CN" altLang="en-US" sz="1050" dirty="0">
                  <a:solidFill>
                    <a:srgbClr val="354B5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932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134" y="2027704"/>
            <a:ext cx="7590354" cy="1643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5400" dirty="0" smtClean="0">
                <a:solidFill>
                  <a:srgbClr val="354B5E"/>
                </a:solidFill>
              </a:rPr>
              <a:t>游戏功能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54B5E"/>
                </a:solidFill>
              </a:rPr>
              <a:t> </a:t>
            </a:r>
            <a:r>
              <a:rPr lang="en-US" altLang="zh-CN" sz="2800" b="0" spc="300" dirty="0" smtClean="0">
                <a:solidFill>
                  <a:srgbClr val="354B5E"/>
                </a:solidFill>
                <a:latin typeface="Britannic Bold" panose="020B0903060703020204" pitchFamily="34" charset="0"/>
              </a:rPr>
              <a:t>Game Function</a:t>
            </a:r>
            <a:endParaRPr lang="zh-CN" altLang="en-US" sz="2800" b="0" spc="300" dirty="0">
              <a:solidFill>
                <a:srgbClr val="354B5E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0134" y="3826412"/>
            <a:ext cx="7590354" cy="429500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354B5E"/>
                </a:solidFill>
              </a:rPr>
              <a:t>身为一</a:t>
            </a:r>
            <a:r>
              <a:rPr lang="zh-CN" altLang="en-US" sz="1400" dirty="0" smtClean="0">
                <a:solidFill>
                  <a:srgbClr val="354B5E"/>
                </a:solidFill>
              </a:rPr>
              <a:t>个简洁大方的游戏</a:t>
            </a:r>
            <a:r>
              <a:rPr lang="en-US" altLang="zh-CN" sz="1400" dirty="0" smtClean="0">
                <a:solidFill>
                  <a:srgbClr val="354B5E"/>
                </a:solidFill>
              </a:rPr>
              <a:t>……</a:t>
            </a:r>
            <a:endParaRPr lang="zh-CN" altLang="en-US" sz="1400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14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游戏功能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45" name="Group 13"/>
          <p:cNvGrpSpPr/>
          <p:nvPr/>
        </p:nvGrpSpPr>
        <p:grpSpPr>
          <a:xfrm>
            <a:off x="1018040" y="1460866"/>
            <a:ext cx="4135820" cy="943942"/>
            <a:chOff x="911424" y="1244624"/>
            <a:chExt cx="4862886" cy="1152128"/>
          </a:xfrm>
        </p:grpSpPr>
        <p:sp>
          <p:nvSpPr>
            <p:cNvPr id="81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2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1ide-TextBox 9"/>
            <p:cNvSpPr txBox="1"/>
            <p:nvPr/>
          </p:nvSpPr>
          <p:spPr>
            <a:xfrm>
              <a:off x="949887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85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1">
                      <a:lumMod val="100000"/>
                    </a:schemeClr>
                  </a:solidFill>
                </a:rPr>
                <a:t>战斗系统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1018040" y="2936939"/>
            <a:ext cx="4135820" cy="943942"/>
            <a:chOff x="911424" y="1244624"/>
            <a:chExt cx="4862886" cy="1152128"/>
          </a:xfrm>
        </p:grpSpPr>
        <p:sp>
          <p:nvSpPr>
            <p:cNvPr id="19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1ide-TextBox 9"/>
            <p:cNvSpPr txBox="1"/>
            <p:nvPr/>
          </p:nvSpPr>
          <p:spPr>
            <a:xfrm>
              <a:off x="985685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1">
                      <a:lumMod val="100000"/>
                    </a:schemeClr>
                  </a:solidFill>
                </a:rPr>
                <a:t>剧情引导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23" name="Group 13"/>
          <p:cNvGrpSpPr/>
          <p:nvPr/>
        </p:nvGrpSpPr>
        <p:grpSpPr>
          <a:xfrm>
            <a:off x="1018040" y="4433171"/>
            <a:ext cx="4135820" cy="943942"/>
            <a:chOff x="911424" y="1244624"/>
            <a:chExt cx="4862886" cy="1152128"/>
          </a:xfrm>
        </p:grpSpPr>
        <p:sp>
          <p:nvSpPr>
            <p:cNvPr id="24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5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1ide-TextBox 9"/>
            <p:cNvSpPr txBox="1"/>
            <p:nvPr/>
          </p:nvSpPr>
          <p:spPr>
            <a:xfrm>
              <a:off x="985685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1">
                      <a:lumMod val="100000"/>
                    </a:schemeClr>
                  </a:solidFill>
                </a:rPr>
                <a:t>人物升级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28" name="Group 13"/>
          <p:cNvGrpSpPr/>
          <p:nvPr/>
        </p:nvGrpSpPr>
        <p:grpSpPr>
          <a:xfrm>
            <a:off x="6347351" y="1456328"/>
            <a:ext cx="4135820" cy="943942"/>
            <a:chOff x="911424" y="1244624"/>
            <a:chExt cx="4862886" cy="1152128"/>
          </a:xfrm>
        </p:grpSpPr>
        <p:sp>
          <p:nvSpPr>
            <p:cNvPr id="29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0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1ide-TextBox 9"/>
            <p:cNvSpPr txBox="1"/>
            <p:nvPr/>
          </p:nvSpPr>
          <p:spPr>
            <a:xfrm>
              <a:off x="985685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1">
                      <a:lumMod val="100000"/>
                    </a:schemeClr>
                  </a:solidFill>
                </a:rPr>
                <a:t>商店功能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Group 13"/>
          <p:cNvGrpSpPr/>
          <p:nvPr/>
        </p:nvGrpSpPr>
        <p:grpSpPr>
          <a:xfrm>
            <a:off x="6347351" y="2906827"/>
            <a:ext cx="4135820" cy="943942"/>
            <a:chOff x="911424" y="1244624"/>
            <a:chExt cx="4862886" cy="1152128"/>
          </a:xfrm>
        </p:grpSpPr>
        <p:sp>
          <p:nvSpPr>
            <p:cNvPr id="34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5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1ide-TextBox 9"/>
            <p:cNvSpPr txBox="1"/>
            <p:nvPr/>
          </p:nvSpPr>
          <p:spPr>
            <a:xfrm>
              <a:off x="985685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>
                  <a:solidFill>
                    <a:schemeClr val="accent1">
                      <a:lumMod val="100000"/>
                    </a:schemeClr>
                  </a:solidFill>
                </a:rPr>
                <a:t>物品装备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grpSp>
        <p:nvGrpSpPr>
          <p:cNvPr id="38" name="Group 13"/>
          <p:cNvGrpSpPr/>
          <p:nvPr/>
        </p:nvGrpSpPr>
        <p:grpSpPr>
          <a:xfrm>
            <a:off x="6365267" y="4405661"/>
            <a:ext cx="4135820" cy="943942"/>
            <a:chOff x="911424" y="1244624"/>
            <a:chExt cx="4862886" cy="1152128"/>
          </a:xfrm>
        </p:grpSpPr>
        <p:sp>
          <p:nvSpPr>
            <p:cNvPr id="39" name="is1ide-Freeform: Shape 6"/>
            <p:cNvSpPr/>
            <p:nvPr/>
          </p:nvSpPr>
          <p:spPr bwMode="auto">
            <a:xfrm flipH="1">
              <a:off x="911424" y="1244624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40" name="is1ide-Straight Connector 2"/>
            <p:cNvCxnSpPr/>
            <p:nvPr/>
          </p:nvCxnSpPr>
          <p:spPr>
            <a:xfrm flipH="1">
              <a:off x="1155787" y="1496652"/>
              <a:ext cx="900100" cy="900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1ide-TextBox 9"/>
            <p:cNvSpPr txBox="1"/>
            <p:nvPr/>
          </p:nvSpPr>
          <p:spPr>
            <a:xfrm>
              <a:off x="985685" y="1426075"/>
              <a:ext cx="655949" cy="722072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is1ide-TextBox 11"/>
            <p:cNvSpPr txBox="1"/>
            <p:nvPr/>
          </p:nvSpPr>
          <p:spPr>
            <a:xfrm>
              <a:off x="1811736" y="1589566"/>
              <a:ext cx="3962574" cy="58425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 smtClean="0">
                  <a:solidFill>
                    <a:schemeClr val="accent1">
                      <a:lumMod val="100000"/>
                    </a:schemeClr>
                  </a:solidFill>
                </a:rPr>
                <a:t>存读档</a:t>
              </a:r>
              <a:endParaRPr lang="zh-CN" altLang="en-US" sz="3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258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134" y="2027704"/>
            <a:ext cx="7590354" cy="1643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5400" dirty="0" smtClean="0">
                <a:solidFill>
                  <a:srgbClr val="354B5E"/>
                </a:solidFill>
              </a:rPr>
              <a:t>程序设计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54B5E"/>
                </a:solidFill>
              </a:rPr>
              <a:t> </a:t>
            </a:r>
            <a:r>
              <a:rPr lang="en-US" altLang="zh-CN" sz="2800" b="0" spc="300" dirty="0" smtClean="0">
                <a:solidFill>
                  <a:srgbClr val="354B5E"/>
                </a:solidFill>
                <a:latin typeface="Britannic Bold" panose="020B0903060703020204" pitchFamily="34" charset="0"/>
              </a:rPr>
              <a:t>Program</a:t>
            </a:r>
            <a:r>
              <a:rPr lang="en-US" altLang="zh-CN" sz="2800" b="0" spc="300" dirty="0">
                <a:solidFill>
                  <a:srgbClr val="354B5E"/>
                </a:solidFill>
                <a:latin typeface="Britannic Bold" panose="020B0903060703020204" pitchFamily="34" charset="0"/>
              </a:rPr>
              <a:t>ming</a:t>
            </a:r>
            <a:endParaRPr lang="zh-CN" altLang="en-US" sz="2800" b="0" spc="300" dirty="0">
              <a:solidFill>
                <a:srgbClr val="354B5E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0134" y="3826412"/>
            <a:ext cx="7590354" cy="429500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rgbClr val="354B5E"/>
                </a:solidFill>
              </a:rPr>
              <a:t>关于类的介绍</a:t>
            </a:r>
            <a:endParaRPr lang="zh-CN" altLang="en-US" sz="1400" dirty="0">
              <a:solidFill>
                <a:srgbClr val="35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96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程序设计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524586"/>
            <a:ext cx="10850563" cy="9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程序设计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-5178451"/>
            <a:ext cx="10850563" cy="9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54B5E"/>
                </a:solidFill>
              </a:rPr>
              <a:t>类</a:t>
            </a:r>
            <a:r>
              <a:rPr lang="en-US" altLang="zh-CN" dirty="0" smtClean="0">
                <a:solidFill>
                  <a:srgbClr val="354B5E"/>
                </a:solidFill>
              </a:rPr>
              <a:t>-</a:t>
            </a:r>
            <a:r>
              <a:rPr lang="zh-CN" altLang="en-US" dirty="0" smtClean="0">
                <a:solidFill>
                  <a:srgbClr val="354B5E"/>
                </a:solidFill>
              </a:rPr>
              <a:t>地图</a:t>
            </a:r>
            <a:endParaRPr lang="zh-CN" altLang="en-US" dirty="0">
              <a:solidFill>
                <a:srgbClr val="354B5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45901" y="1508705"/>
            <a:ext cx="4698607" cy="671786"/>
            <a:chOff x="422032" y="1410232"/>
            <a:chExt cx="4698607" cy="671786"/>
          </a:xfrm>
        </p:grpSpPr>
        <p:sp>
          <p:nvSpPr>
            <p:cNvPr id="6" name="圆角矩形 5"/>
            <p:cNvSpPr/>
            <p:nvPr/>
          </p:nvSpPr>
          <p:spPr>
            <a:xfrm>
              <a:off x="422032" y="1477107"/>
              <a:ext cx="1237956" cy="6049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Britannic Bold" panose="020B0903060703020204" pitchFamily="34" charset="0"/>
                </a:rPr>
                <a:t>MAP</a:t>
              </a:r>
              <a:endParaRPr lang="zh-CN" altLang="en-US" sz="3200" dirty="0">
                <a:latin typeface="Britannic Bold" panose="020B0903060703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11" idx="1"/>
              <a:endCxn id="6" idx="3"/>
            </p:cNvCxnSpPr>
            <p:nvPr/>
          </p:nvCxnSpPr>
          <p:spPr>
            <a:xfrm flipH="1">
              <a:off x="1659988" y="1777339"/>
              <a:ext cx="1026940" cy="22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686928" y="1477108"/>
              <a:ext cx="2433711" cy="6004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latin typeface="Britannic Bold" panose="020B0903060703020204" pitchFamily="34" charset="0"/>
                </a:rPr>
                <a:t>MAP_CELL</a:t>
              </a:r>
              <a:endParaRPr lang="zh-CN" altLang="en-US" sz="3200" b="1" dirty="0">
                <a:latin typeface="Britannic Bold" panose="020B09030607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00666" y="1410232"/>
              <a:ext cx="1069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354B5E"/>
                  </a:solidFill>
                </a:rPr>
                <a:t>组成</a:t>
              </a:r>
              <a:endParaRPr lang="zh-CN" altLang="en-US" b="1" dirty="0">
                <a:solidFill>
                  <a:srgbClr val="354B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0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dd78399-86ee-4ca3-bc64-6e1bf925823e"/>
</p:tagLst>
</file>

<file path=ppt/theme/theme1.xml><?xml version="1.0" encoding="utf-8"?>
<a:theme xmlns:a="http://schemas.openxmlformats.org/drawingml/2006/main" name="主题5">
  <a:themeElements>
    <a:clrScheme name="slidepow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D74B4B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</TotalTime>
  <Words>253</Words>
  <Application>Microsoft Office PowerPoint</Application>
  <PresentationFormat>宽屏</PresentationFormat>
  <Paragraphs>109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Britannic Bold</vt:lpstr>
      <vt:lpstr>Broadway</vt:lpstr>
      <vt:lpstr>Calibri</vt:lpstr>
      <vt:lpstr>Impact</vt:lpstr>
      <vt:lpstr>主题5</vt:lpstr>
      <vt:lpstr>PowerPoint 演示文稿</vt:lpstr>
      <vt:lpstr>游戏类型  Game Genres</vt:lpstr>
      <vt:lpstr>游戏类型</vt:lpstr>
      <vt:lpstr>游戏功能  Game Function</vt:lpstr>
      <vt:lpstr>游戏功能</vt:lpstr>
      <vt:lpstr>程序设计  Programming</vt:lpstr>
      <vt:lpstr>程序设计</vt:lpstr>
      <vt:lpstr>程序设计</vt:lpstr>
      <vt:lpstr>类-地图</vt:lpstr>
      <vt:lpstr>类-地图-人物</vt:lpstr>
      <vt:lpstr>类-地图-人物-商店</vt:lpstr>
      <vt:lpstr>类-地图-人物-商店-物品</vt:lpstr>
      <vt:lpstr>类-地图-人物-商店-物品-人物</vt:lpstr>
      <vt:lpstr>界面及代码展示 Code</vt:lpstr>
      <vt:lpstr>代码</vt:lpstr>
      <vt:lpstr>界面</vt:lpstr>
      <vt:lpstr>界面</vt:lpstr>
      <vt:lpstr>官欣仪 李振 侯丽芝 刘凡莉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liz liu</cp:lastModifiedBy>
  <cp:revision>13</cp:revision>
  <cp:lastPrinted>2017-08-08T16:00:00Z</cp:lastPrinted>
  <dcterms:created xsi:type="dcterms:W3CDTF">2017-08-08T16:00:00Z</dcterms:created>
  <dcterms:modified xsi:type="dcterms:W3CDTF">2017-09-15T03:00:34Z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9dd78399-86ee-4ca3-bc64-6e1bf925823e</vt:lpwstr>
  </property>
</Properties>
</file>