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Comfortaa Regular"/>
      <p:regular r:id="rId38"/>
      <p:bold r:id="rId39"/>
    </p:embeddedFont>
    <p:embeddedFont>
      <p:font typeface="Average"/>
      <p:regular r:id="rId40"/>
    </p:embeddedFont>
    <p:embeddedFont>
      <p:font typeface="Oswald"/>
      <p:regular r:id="rId41"/>
      <p:bold r:id="rId42"/>
    </p:embeddedFont>
    <p:embeddedFont>
      <p:font typeface="Comforta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D9C415-C5B1-4B4B-90EA-EED7ACBE926C}">
  <a:tblStyle styleId="{E0D9C415-C5B1-4B4B-90EA-EED7ACBE9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44" Type="http://schemas.openxmlformats.org/officeDocument/2006/relationships/font" Target="fonts/Comfortaa-bold.fntdata"/><Relationship Id="rId21" Type="http://schemas.openxmlformats.org/officeDocument/2006/relationships/slide" Target="slides/slide15.xml"/><Relationship Id="rId43" Type="http://schemas.openxmlformats.org/officeDocument/2006/relationships/font" Target="fonts/Comforta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bold.fntdata"/><Relationship Id="rId14" Type="http://schemas.openxmlformats.org/officeDocument/2006/relationships/slide" Target="slides/slide8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1.xml"/><Relationship Id="rId39" Type="http://schemas.openxmlformats.org/officeDocument/2006/relationships/font" Target="fonts/ComfortaaRegular-bold.fntdata"/><Relationship Id="rId16" Type="http://schemas.openxmlformats.org/officeDocument/2006/relationships/slide" Target="slides/slide10.xml"/><Relationship Id="rId38" Type="http://schemas.openxmlformats.org/officeDocument/2006/relationships/font" Target="fonts/ComfortaaRegula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27e8fb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27e8fb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1509a71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1509a71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1509a713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1509a71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1509a71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1509a71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127e8fb1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127e8fb1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1509a71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1509a71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127e8fb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127e8fb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127e8fb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127e8fb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127e8fb1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127e8fb1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127e8fb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127e8fb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127e8fb1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127e8fb1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27e8fb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27e8fb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127e8fb1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127e8fb1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Difference between std::regex_iterator &amp; std::regex_token_iterator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std::regex_iterator points to match results.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std::regex_token_iterator points to sub-matches.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127e8fb1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127e8fb1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127e8fb1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127e8fb1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127e8fb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127e8fb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127e8fb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127e8fb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127e8fb1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127e8fb1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127e8fb1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127e8fb1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1509a713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1509a713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127e8fb1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127e8fb1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127e8fb1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127e8fb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27e8fb1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27e8fb1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509a71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1509a71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1509a7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1509a7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1509a71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1509a71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1509a71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1509a71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1509a71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1509a71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1509a71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1509a71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28" name="Google Shape;28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72569" y="4627422"/>
            <a:ext cx="1457646" cy="441415"/>
            <a:chOff x="1696958" y="1701100"/>
            <a:chExt cx="5750082" cy="1741284"/>
          </a:xfrm>
        </p:grpSpPr>
        <p:sp>
          <p:nvSpPr>
            <p:cNvPr id="10" name="Google Shape;10;p1"/>
            <p:cNvSpPr/>
            <p:nvPr/>
          </p:nvSpPr>
          <p:spPr>
            <a:xfrm>
              <a:off x="1696958" y="1701100"/>
              <a:ext cx="5750082" cy="1741284"/>
            </a:xfrm>
            <a:prstGeom prst="flowChartTerminator">
              <a:avLst/>
            </a:prstGeom>
            <a:solidFill>
              <a:srgbClr val="EFEFEF"/>
            </a:solidFill>
            <a:ln>
              <a:noFill/>
            </a:ln>
            <a:effectLst>
              <a:outerShdw blurRad="371475" rotWithShape="0" algn="bl" dir="2400000" dist="66675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1"/>
            <p:cNvGrpSpPr/>
            <p:nvPr/>
          </p:nvGrpSpPr>
          <p:grpSpPr>
            <a:xfrm>
              <a:off x="1890273" y="2042566"/>
              <a:ext cx="1097733" cy="1075973"/>
              <a:chOff x="874770" y="1683129"/>
              <a:chExt cx="1813237" cy="1777292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1082617" y="2884934"/>
                <a:ext cx="995009" cy="575486"/>
              </a:xfrm>
              <a:custGeom>
                <a:rect b="b" l="l" r="r" t="t"/>
                <a:pathLst>
                  <a:path extrusionOk="0" h="67784" w="114864">
                    <a:moveTo>
                      <a:pt x="106357" y="13065"/>
                    </a:moveTo>
                    <a:cubicBezTo>
                      <a:pt x="104189" y="14178"/>
                      <a:pt x="101932" y="15164"/>
                      <a:pt x="99610" y="15997"/>
                    </a:cubicBezTo>
                    <a:cubicBezTo>
                      <a:pt x="99509" y="16034"/>
                      <a:pt x="99407" y="16071"/>
                      <a:pt x="99307" y="16108"/>
                    </a:cubicBezTo>
                    <a:lnTo>
                      <a:pt x="99307" y="16108"/>
                    </a:lnTo>
                    <a:cubicBezTo>
                      <a:pt x="101716" y="15259"/>
                      <a:pt x="104072" y="14244"/>
                      <a:pt x="106357" y="13065"/>
                    </a:cubicBezTo>
                    <a:close/>
                    <a:moveTo>
                      <a:pt x="28508" y="0"/>
                    </a:moveTo>
                    <a:cubicBezTo>
                      <a:pt x="24492" y="0"/>
                      <a:pt x="20462" y="1024"/>
                      <a:pt x="16807" y="3134"/>
                    </a:cubicBezTo>
                    <a:lnTo>
                      <a:pt x="16196" y="3489"/>
                    </a:lnTo>
                    <a:cubicBezTo>
                      <a:pt x="1800" y="11798"/>
                      <a:pt x="1" y="31827"/>
                      <a:pt x="12628" y="42646"/>
                    </a:cubicBezTo>
                    <a:cubicBezTo>
                      <a:pt x="28344" y="56100"/>
                      <a:pt x="48088" y="64977"/>
                      <a:pt x="69813" y="67214"/>
                    </a:cubicBezTo>
                    <a:cubicBezTo>
                      <a:pt x="70015" y="67229"/>
                      <a:pt x="70217" y="67254"/>
                      <a:pt x="70424" y="67273"/>
                    </a:cubicBezTo>
                    <a:cubicBezTo>
                      <a:pt x="70803" y="67313"/>
                      <a:pt x="71193" y="67347"/>
                      <a:pt x="71572" y="67377"/>
                    </a:cubicBezTo>
                    <a:cubicBezTo>
                      <a:pt x="72085" y="67421"/>
                      <a:pt x="72592" y="67465"/>
                      <a:pt x="73100" y="67500"/>
                    </a:cubicBezTo>
                    <a:lnTo>
                      <a:pt x="73445" y="67525"/>
                    </a:lnTo>
                    <a:cubicBezTo>
                      <a:pt x="75888" y="67697"/>
                      <a:pt x="78340" y="67783"/>
                      <a:pt x="80797" y="67783"/>
                    </a:cubicBezTo>
                    <a:cubicBezTo>
                      <a:pt x="92212" y="67783"/>
                      <a:pt x="103723" y="65913"/>
                      <a:pt x="114864" y="62044"/>
                    </a:cubicBezTo>
                    <a:lnTo>
                      <a:pt x="114864" y="62044"/>
                    </a:lnTo>
                    <a:cubicBezTo>
                      <a:pt x="112427" y="62820"/>
                      <a:pt x="109978" y="63185"/>
                      <a:pt x="107581" y="63185"/>
                    </a:cubicBezTo>
                    <a:cubicBezTo>
                      <a:pt x="94740" y="63185"/>
                      <a:pt x="83396" y="52710"/>
                      <a:pt x="83396" y="38875"/>
                    </a:cubicBezTo>
                    <a:cubicBezTo>
                      <a:pt x="83396" y="28688"/>
                      <a:pt x="89785" y="19663"/>
                      <a:pt x="99307" y="16108"/>
                    </a:cubicBezTo>
                    <a:lnTo>
                      <a:pt x="99307" y="16108"/>
                    </a:lnTo>
                    <a:cubicBezTo>
                      <a:pt x="93355" y="18205"/>
                      <a:pt x="87080" y="19284"/>
                      <a:pt x="80750" y="19284"/>
                    </a:cubicBezTo>
                    <a:cubicBezTo>
                      <a:pt x="79680" y="19284"/>
                      <a:pt x="78608" y="19253"/>
                      <a:pt x="77536" y="19191"/>
                    </a:cubicBezTo>
                    <a:cubicBezTo>
                      <a:pt x="77230" y="19171"/>
                      <a:pt x="76920" y="19146"/>
                      <a:pt x="76609" y="19127"/>
                    </a:cubicBezTo>
                    <a:cubicBezTo>
                      <a:pt x="76077" y="19092"/>
                      <a:pt x="75554" y="19048"/>
                      <a:pt x="75022" y="18999"/>
                    </a:cubicBezTo>
                    <a:cubicBezTo>
                      <a:pt x="74948" y="18994"/>
                      <a:pt x="74869" y="18979"/>
                      <a:pt x="74795" y="18974"/>
                    </a:cubicBezTo>
                    <a:cubicBezTo>
                      <a:pt x="73346" y="18821"/>
                      <a:pt x="71912" y="18609"/>
                      <a:pt x="70483" y="18353"/>
                    </a:cubicBezTo>
                    <a:cubicBezTo>
                      <a:pt x="70414" y="18338"/>
                      <a:pt x="70340" y="18333"/>
                      <a:pt x="70276" y="18323"/>
                    </a:cubicBezTo>
                    <a:cubicBezTo>
                      <a:pt x="60651" y="16515"/>
                      <a:pt x="51671" y="12222"/>
                      <a:pt x="44234" y="5859"/>
                    </a:cubicBezTo>
                    <a:cubicBezTo>
                      <a:pt x="39736" y="2011"/>
                      <a:pt x="34136" y="0"/>
                      <a:pt x="285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9FB"/>
                  </a:gs>
                  <a:gs pos="100000">
                    <a:srgbClr val="6E9BE7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1804961" y="2594810"/>
                <a:ext cx="865947" cy="826501"/>
              </a:xfrm>
              <a:custGeom>
                <a:rect b="b" l="l" r="r" t="t"/>
                <a:pathLst>
                  <a:path extrusionOk="0" h="97350" w="99965">
                    <a:moveTo>
                      <a:pt x="53376" y="1"/>
                    </a:moveTo>
                    <a:lnTo>
                      <a:pt x="53376" y="6"/>
                    </a:lnTo>
                    <a:cubicBezTo>
                      <a:pt x="52883" y="9853"/>
                      <a:pt x="49823" y="19400"/>
                      <a:pt x="44500" y="27694"/>
                    </a:cubicBezTo>
                    <a:lnTo>
                      <a:pt x="44495" y="27689"/>
                    </a:lnTo>
                    <a:cubicBezTo>
                      <a:pt x="39162" y="35945"/>
                      <a:pt x="31740" y="42706"/>
                      <a:pt x="22962" y="47236"/>
                    </a:cubicBezTo>
                    <a:cubicBezTo>
                      <a:pt x="20794" y="48354"/>
                      <a:pt x="18537" y="49335"/>
                      <a:pt x="16215" y="50168"/>
                    </a:cubicBezTo>
                    <a:cubicBezTo>
                      <a:pt x="6526" y="53643"/>
                      <a:pt x="1" y="62751"/>
                      <a:pt x="1" y="73041"/>
                    </a:cubicBezTo>
                    <a:cubicBezTo>
                      <a:pt x="1" y="86877"/>
                      <a:pt x="11338" y="97350"/>
                      <a:pt x="24179" y="97350"/>
                    </a:cubicBezTo>
                    <a:cubicBezTo>
                      <a:pt x="26579" y="97350"/>
                      <a:pt x="29032" y="96984"/>
                      <a:pt x="31474" y="96205"/>
                    </a:cubicBezTo>
                    <a:cubicBezTo>
                      <a:pt x="31730" y="96126"/>
                      <a:pt x="31977" y="96043"/>
                      <a:pt x="32223" y="95954"/>
                    </a:cubicBezTo>
                    <a:cubicBezTo>
                      <a:pt x="49305" y="89907"/>
                      <a:pt x="64347" y="79542"/>
                      <a:pt x="76047" y="66176"/>
                    </a:cubicBezTo>
                    <a:cubicBezTo>
                      <a:pt x="76333" y="65870"/>
                      <a:pt x="76609" y="65575"/>
                      <a:pt x="76880" y="65254"/>
                    </a:cubicBezTo>
                    <a:cubicBezTo>
                      <a:pt x="88664" y="51450"/>
                      <a:pt x="96520" y="34919"/>
                      <a:pt x="99965" y="17468"/>
                    </a:cubicBezTo>
                    <a:lnTo>
                      <a:pt x="99965" y="17468"/>
                    </a:lnTo>
                    <a:cubicBezTo>
                      <a:pt x="97249" y="28811"/>
                      <a:pt x="87103" y="36062"/>
                      <a:pt x="76340" y="36062"/>
                    </a:cubicBezTo>
                    <a:cubicBezTo>
                      <a:pt x="72278" y="36062"/>
                      <a:pt x="68129" y="35030"/>
                      <a:pt x="64258" y="32795"/>
                    </a:cubicBezTo>
                    <a:cubicBezTo>
                      <a:pt x="55426" y="27694"/>
                      <a:pt x="50641" y="17596"/>
                      <a:pt x="52509" y="7571"/>
                    </a:cubicBezTo>
                    <a:cubicBezTo>
                      <a:pt x="52977" y="5067"/>
                      <a:pt x="53268" y="2534"/>
                      <a:pt x="533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365054" y="1892037"/>
                <a:ext cx="27746" cy="25962"/>
              </a:xfrm>
              <a:custGeom>
                <a:rect b="b" l="l" r="r" t="t"/>
                <a:pathLst>
                  <a:path extrusionOk="0" h="3058" w="3203">
                    <a:moveTo>
                      <a:pt x="21" y="0"/>
                    </a:moveTo>
                    <a:cubicBezTo>
                      <a:pt x="0" y="0"/>
                      <a:pt x="1234" y="1124"/>
                      <a:pt x="3203" y="3058"/>
                    </a:cubicBezTo>
                    <a:cubicBezTo>
                      <a:pt x="2429" y="2170"/>
                      <a:pt x="1576" y="1328"/>
                      <a:pt x="645" y="529"/>
                    </a:cubicBezTo>
                    <a:cubicBezTo>
                      <a:pt x="227" y="170"/>
                      <a:pt x="29" y="0"/>
                      <a:pt x="2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101183" y="1917989"/>
                <a:ext cx="586824" cy="983066"/>
              </a:xfrm>
              <a:custGeom>
                <a:rect b="b" l="l" r="r" t="t"/>
                <a:pathLst>
                  <a:path extrusionOk="0" h="115791" w="67743">
                    <a:moveTo>
                      <a:pt x="33667" y="1"/>
                    </a:moveTo>
                    <a:cubicBezTo>
                      <a:pt x="43405" y="11169"/>
                      <a:pt x="40882" y="28926"/>
                      <a:pt x="27541" y="36624"/>
                    </a:cubicBezTo>
                    <a:lnTo>
                      <a:pt x="26934" y="36974"/>
                    </a:lnTo>
                    <a:cubicBezTo>
                      <a:pt x="23278" y="39085"/>
                      <a:pt x="19248" y="40109"/>
                      <a:pt x="15233" y="40109"/>
                    </a:cubicBezTo>
                    <a:cubicBezTo>
                      <a:pt x="9809" y="40109"/>
                      <a:pt x="4413" y="38242"/>
                      <a:pt x="0" y="34668"/>
                    </a:cubicBezTo>
                    <a:lnTo>
                      <a:pt x="0" y="34668"/>
                    </a:lnTo>
                    <a:cubicBezTo>
                      <a:pt x="4658" y="38719"/>
                      <a:pt x="8625" y="43529"/>
                      <a:pt x="11725" y="48916"/>
                    </a:cubicBezTo>
                    <a:cubicBezTo>
                      <a:pt x="12179" y="49709"/>
                      <a:pt x="12617" y="50513"/>
                      <a:pt x="13026" y="51316"/>
                    </a:cubicBezTo>
                    <a:cubicBezTo>
                      <a:pt x="13090" y="51439"/>
                      <a:pt x="13150" y="51568"/>
                      <a:pt x="13219" y="51691"/>
                    </a:cubicBezTo>
                    <a:cubicBezTo>
                      <a:pt x="13460" y="52169"/>
                      <a:pt x="13692" y="52642"/>
                      <a:pt x="13913" y="53125"/>
                    </a:cubicBezTo>
                    <a:cubicBezTo>
                      <a:pt x="14047" y="53396"/>
                      <a:pt x="14175" y="53672"/>
                      <a:pt x="14298" y="53948"/>
                    </a:cubicBezTo>
                    <a:cubicBezTo>
                      <a:pt x="14569" y="54544"/>
                      <a:pt x="14835" y="55151"/>
                      <a:pt x="15081" y="55752"/>
                    </a:cubicBezTo>
                    <a:cubicBezTo>
                      <a:pt x="15165" y="55964"/>
                      <a:pt x="15244" y="56171"/>
                      <a:pt x="15328" y="56383"/>
                    </a:cubicBezTo>
                    <a:cubicBezTo>
                      <a:pt x="15525" y="56880"/>
                      <a:pt x="15712" y="57378"/>
                      <a:pt x="15900" y="57886"/>
                    </a:cubicBezTo>
                    <a:cubicBezTo>
                      <a:pt x="18438" y="64904"/>
                      <a:pt x="19547" y="72326"/>
                      <a:pt x="19187" y="79729"/>
                    </a:cubicBezTo>
                    <a:cubicBezTo>
                      <a:pt x="19064" y="82262"/>
                      <a:pt x="18778" y="84795"/>
                      <a:pt x="18310" y="87304"/>
                    </a:cubicBezTo>
                    <a:cubicBezTo>
                      <a:pt x="16442" y="97324"/>
                      <a:pt x="21227" y="107422"/>
                      <a:pt x="30054" y="112523"/>
                    </a:cubicBezTo>
                    <a:cubicBezTo>
                      <a:pt x="33927" y="114758"/>
                      <a:pt x="38077" y="115790"/>
                      <a:pt x="42139" y="115790"/>
                    </a:cubicBezTo>
                    <a:cubicBezTo>
                      <a:pt x="52903" y="115790"/>
                      <a:pt x="63049" y="108539"/>
                      <a:pt x="65761" y="97196"/>
                    </a:cubicBezTo>
                    <a:cubicBezTo>
                      <a:pt x="66717" y="92366"/>
                      <a:pt x="67328" y="87462"/>
                      <a:pt x="67594" y="82533"/>
                    </a:cubicBezTo>
                    <a:cubicBezTo>
                      <a:pt x="67644" y="81602"/>
                      <a:pt x="67678" y="80665"/>
                      <a:pt x="67703" y="79739"/>
                    </a:cubicBezTo>
                    <a:cubicBezTo>
                      <a:pt x="67728" y="78832"/>
                      <a:pt x="67742" y="77920"/>
                      <a:pt x="67742" y="77013"/>
                    </a:cubicBezTo>
                    <a:cubicBezTo>
                      <a:pt x="67737" y="58916"/>
                      <a:pt x="63144" y="41893"/>
                      <a:pt x="55061" y="27043"/>
                    </a:cubicBezTo>
                    <a:lnTo>
                      <a:pt x="55047" y="27058"/>
                    </a:lnTo>
                    <a:cubicBezTo>
                      <a:pt x="54613" y="26255"/>
                      <a:pt x="54169" y="25461"/>
                      <a:pt x="53716" y="24673"/>
                    </a:cubicBezTo>
                    <a:cubicBezTo>
                      <a:pt x="47915" y="14623"/>
                      <a:pt x="38541" y="4811"/>
                      <a:pt x="336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44830" y="2170778"/>
                <a:ext cx="11625" cy="7539"/>
              </a:xfrm>
              <a:custGeom>
                <a:rect b="b" l="l" r="r" t="t"/>
                <a:pathLst>
                  <a:path extrusionOk="0" h="888" w="1342">
                    <a:moveTo>
                      <a:pt x="1" y="1"/>
                    </a:moveTo>
                    <a:cubicBezTo>
                      <a:pt x="449" y="291"/>
                      <a:pt x="898" y="587"/>
                      <a:pt x="1341" y="888"/>
                    </a:cubicBezTo>
                    <a:cubicBezTo>
                      <a:pt x="898" y="587"/>
                      <a:pt x="449" y="291"/>
                      <a:pt x="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058489" y="2179734"/>
                <a:ext cx="1334" cy="968"/>
              </a:xfrm>
              <a:custGeom>
                <a:rect b="b" l="l" r="r" t="t"/>
                <a:pathLst>
                  <a:path extrusionOk="0" h="114" w="154">
                    <a:moveTo>
                      <a:pt x="1" y="0"/>
                    </a:moveTo>
                    <a:lnTo>
                      <a:pt x="1" y="0"/>
                    </a:lnTo>
                    <a:cubicBezTo>
                      <a:pt x="50" y="40"/>
                      <a:pt x="104" y="74"/>
                      <a:pt x="154" y="114"/>
                    </a:cubicBezTo>
                    <a:cubicBezTo>
                      <a:pt x="104" y="74"/>
                      <a:pt x="55" y="40"/>
                      <a:pt x="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059815" y="2180693"/>
                <a:ext cx="41381" cy="31600"/>
              </a:xfrm>
              <a:custGeom>
                <a:rect b="b" l="l" r="r" t="t"/>
                <a:pathLst>
                  <a:path extrusionOk="0" h="3722" w="4777">
                    <a:moveTo>
                      <a:pt x="1" y="1"/>
                    </a:moveTo>
                    <a:lnTo>
                      <a:pt x="1" y="1"/>
                    </a:lnTo>
                    <a:cubicBezTo>
                      <a:pt x="1479" y="1026"/>
                      <a:pt x="2908" y="2135"/>
                      <a:pt x="4283" y="3313"/>
                    </a:cubicBezTo>
                    <a:cubicBezTo>
                      <a:pt x="4441" y="3456"/>
                      <a:pt x="4609" y="3589"/>
                      <a:pt x="4776" y="3722"/>
                    </a:cubicBezTo>
                    <a:cubicBezTo>
                      <a:pt x="3253" y="2396"/>
                      <a:pt x="1666" y="1149"/>
                      <a:pt x="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2056402" y="2178308"/>
                <a:ext cx="2096" cy="1435"/>
              </a:xfrm>
              <a:custGeom>
                <a:rect b="b" l="l" r="r" t="t"/>
                <a:pathLst>
                  <a:path extrusionOk="0" h="169" w="242">
                    <a:moveTo>
                      <a:pt x="0" y="1"/>
                    </a:moveTo>
                    <a:lnTo>
                      <a:pt x="201" y="140"/>
                    </a:lnTo>
                    <a:lnTo>
                      <a:pt x="201" y="140"/>
                    </a:lnTo>
                    <a:cubicBezTo>
                      <a:pt x="137" y="95"/>
                      <a:pt x="74" y="50"/>
                      <a:pt x="0" y="1"/>
                    </a:cubicBezTo>
                    <a:close/>
                    <a:moveTo>
                      <a:pt x="201" y="140"/>
                    </a:moveTo>
                    <a:cubicBezTo>
                      <a:pt x="215" y="150"/>
                      <a:pt x="228" y="159"/>
                      <a:pt x="242" y="168"/>
                    </a:cubicBezTo>
                    <a:lnTo>
                      <a:pt x="201" y="140"/>
                    </a:ln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1485387" y="1683129"/>
                <a:ext cx="994715" cy="575410"/>
              </a:xfrm>
              <a:custGeom>
                <a:rect b="b" l="l" r="r" t="t"/>
                <a:pathLst>
                  <a:path extrusionOk="0" h="67775" w="114830">
                    <a:moveTo>
                      <a:pt x="15387" y="51713"/>
                    </a:moveTo>
                    <a:cubicBezTo>
                      <a:pt x="13025" y="52552"/>
                      <a:pt x="10715" y="53552"/>
                      <a:pt x="8473" y="54709"/>
                    </a:cubicBezTo>
                    <a:lnTo>
                      <a:pt x="8473" y="54709"/>
                    </a:lnTo>
                    <a:cubicBezTo>
                      <a:pt x="10647" y="53591"/>
                      <a:pt x="12899" y="52605"/>
                      <a:pt x="15225" y="51772"/>
                    </a:cubicBezTo>
                    <a:cubicBezTo>
                      <a:pt x="15279" y="51753"/>
                      <a:pt x="15333" y="51733"/>
                      <a:pt x="15387" y="51713"/>
                    </a:cubicBezTo>
                    <a:close/>
                    <a:moveTo>
                      <a:pt x="34032" y="1"/>
                    </a:moveTo>
                    <a:cubicBezTo>
                      <a:pt x="22630" y="1"/>
                      <a:pt x="11132" y="1868"/>
                      <a:pt x="1" y="5720"/>
                    </a:cubicBezTo>
                    <a:cubicBezTo>
                      <a:pt x="2428" y="4951"/>
                      <a:pt x="4866" y="4589"/>
                      <a:pt x="7253" y="4589"/>
                    </a:cubicBezTo>
                    <a:cubicBezTo>
                      <a:pt x="20092" y="4589"/>
                      <a:pt x="31430" y="15063"/>
                      <a:pt x="31430" y="28899"/>
                    </a:cubicBezTo>
                    <a:cubicBezTo>
                      <a:pt x="31430" y="39137"/>
                      <a:pt x="24982" y="48196"/>
                      <a:pt x="15387" y="51713"/>
                    </a:cubicBezTo>
                    <a:lnTo>
                      <a:pt x="15387" y="51713"/>
                    </a:lnTo>
                    <a:cubicBezTo>
                      <a:pt x="21370" y="49588"/>
                      <a:pt x="27683" y="48494"/>
                      <a:pt x="34053" y="48494"/>
                    </a:cubicBezTo>
                    <a:cubicBezTo>
                      <a:pt x="35131" y="48494"/>
                      <a:pt x="36210" y="48525"/>
                      <a:pt x="37290" y="48588"/>
                    </a:cubicBezTo>
                    <a:cubicBezTo>
                      <a:pt x="37605" y="48608"/>
                      <a:pt x="37911" y="48632"/>
                      <a:pt x="38221" y="48647"/>
                    </a:cubicBezTo>
                    <a:cubicBezTo>
                      <a:pt x="38749" y="48687"/>
                      <a:pt x="39276" y="48731"/>
                      <a:pt x="39803" y="48780"/>
                    </a:cubicBezTo>
                    <a:cubicBezTo>
                      <a:pt x="39877" y="48785"/>
                      <a:pt x="39956" y="48795"/>
                      <a:pt x="40030" y="48805"/>
                    </a:cubicBezTo>
                    <a:cubicBezTo>
                      <a:pt x="41479" y="48958"/>
                      <a:pt x="42913" y="49165"/>
                      <a:pt x="44343" y="49426"/>
                    </a:cubicBezTo>
                    <a:cubicBezTo>
                      <a:pt x="44412" y="49436"/>
                      <a:pt x="44485" y="49446"/>
                      <a:pt x="44554" y="49456"/>
                    </a:cubicBezTo>
                    <a:cubicBezTo>
                      <a:pt x="51706" y="50801"/>
                      <a:pt x="58507" y="53517"/>
                      <a:pt x="64584" y="57440"/>
                    </a:cubicBezTo>
                    <a:cubicBezTo>
                      <a:pt x="65032" y="57730"/>
                      <a:pt x="65481" y="58026"/>
                      <a:pt x="65924" y="58332"/>
                    </a:cubicBezTo>
                    <a:lnTo>
                      <a:pt x="66166" y="58499"/>
                    </a:lnTo>
                    <a:cubicBezTo>
                      <a:pt x="66215" y="58539"/>
                      <a:pt x="66269" y="58573"/>
                      <a:pt x="66319" y="58613"/>
                    </a:cubicBezTo>
                    <a:cubicBezTo>
                      <a:pt x="67975" y="59771"/>
                      <a:pt x="69571" y="61008"/>
                      <a:pt x="71094" y="62334"/>
                    </a:cubicBezTo>
                    <a:cubicBezTo>
                      <a:pt x="75504" y="65908"/>
                      <a:pt x="80901" y="67775"/>
                      <a:pt x="86325" y="67775"/>
                    </a:cubicBezTo>
                    <a:cubicBezTo>
                      <a:pt x="90341" y="67775"/>
                      <a:pt x="94372" y="66751"/>
                      <a:pt x="98028" y="64640"/>
                    </a:cubicBezTo>
                    <a:lnTo>
                      <a:pt x="98640" y="64290"/>
                    </a:lnTo>
                    <a:cubicBezTo>
                      <a:pt x="113036" y="55981"/>
                      <a:pt x="114830" y="35951"/>
                      <a:pt x="102203" y="25138"/>
                    </a:cubicBezTo>
                    <a:cubicBezTo>
                      <a:pt x="98028" y="21560"/>
                      <a:pt x="93563" y="18307"/>
                      <a:pt x="88857" y="15419"/>
                    </a:cubicBezTo>
                    <a:cubicBezTo>
                      <a:pt x="75850" y="7435"/>
                      <a:pt x="60966" y="2216"/>
                      <a:pt x="45018" y="570"/>
                    </a:cubicBezTo>
                    <a:cubicBezTo>
                      <a:pt x="44811" y="555"/>
                      <a:pt x="44609" y="530"/>
                      <a:pt x="44407" y="511"/>
                    </a:cubicBezTo>
                    <a:cubicBezTo>
                      <a:pt x="44022" y="471"/>
                      <a:pt x="43643" y="437"/>
                      <a:pt x="43253" y="407"/>
                    </a:cubicBezTo>
                    <a:cubicBezTo>
                      <a:pt x="42741" y="363"/>
                      <a:pt x="42238" y="318"/>
                      <a:pt x="41726" y="284"/>
                    </a:cubicBezTo>
                    <a:lnTo>
                      <a:pt x="41381" y="259"/>
                    </a:lnTo>
                    <a:cubicBezTo>
                      <a:pt x="38938" y="87"/>
                      <a:pt x="36487" y="1"/>
                      <a:pt x="3403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74978" y="2491803"/>
                <a:ext cx="3422" cy="56713"/>
              </a:xfrm>
              <a:custGeom>
                <a:rect b="b" l="l" r="r" t="t"/>
                <a:pathLst>
                  <a:path extrusionOk="0" h="6680" w="395">
                    <a:moveTo>
                      <a:pt x="395" y="1"/>
                    </a:moveTo>
                    <a:cubicBezTo>
                      <a:pt x="193" y="2219"/>
                      <a:pt x="65" y="4447"/>
                      <a:pt x="1" y="6679"/>
                    </a:cubicBezTo>
                    <a:lnTo>
                      <a:pt x="15" y="6679"/>
                    </a:lnTo>
                    <a:cubicBezTo>
                      <a:pt x="70" y="4447"/>
                      <a:pt x="198" y="2224"/>
                      <a:pt x="395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91115" y="1722077"/>
                <a:ext cx="866588" cy="826518"/>
              </a:xfrm>
              <a:custGeom>
                <a:rect b="b" l="l" r="r" t="t"/>
                <a:pathLst>
                  <a:path extrusionOk="0" h="97352" w="100039">
                    <a:moveTo>
                      <a:pt x="75862" y="1"/>
                    </a:moveTo>
                    <a:cubicBezTo>
                      <a:pt x="73475" y="1"/>
                      <a:pt x="71037" y="363"/>
                      <a:pt x="68610" y="1132"/>
                    </a:cubicBezTo>
                    <a:cubicBezTo>
                      <a:pt x="68344" y="1221"/>
                      <a:pt x="68088" y="1304"/>
                      <a:pt x="67821" y="1398"/>
                    </a:cubicBezTo>
                    <a:cubicBezTo>
                      <a:pt x="50739" y="7450"/>
                      <a:pt x="35693" y="17810"/>
                      <a:pt x="23992" y="31181"/>
                    </a:cubicBezTo>
                    <a:cubicBezTo>
                      <a:pt x="23712" y="31482"/>
                      <a:pt x="23436" y="31782"/>
                      <a:pt x="23164" y="32098"/>
                    </a:cubicBezTo>
                    <a:cubicBezTo>
                      <a:pt x="11277" y="46021"/>
                      <a:pt x="3391" y="62709"/>
                      <a:pt x="1" y="80328"/>
                    </a:cubicBezTo>
                    <a:cubicBezTo>
                      <a:pt x="2554" y="68739"/>
                      <a:pt x="12822" y="61297"/>
                      <a:pt x="23723" y="61297"/>
                    </a:cubicBezTo>
                    <a:cubicBezTo>
                      <a:pt x="27782" y="61297"/>
                      <a:pt x="31928" y="62329"/>
                      <a:pt x="35796" y="64562"/>
                    </a:cubicBezTo>
                    <a:cubicBezTo>
                      <a:pt x="44628" y="69658"/>
                      <a:pt x="49414" y="79756"/>
                      <a:pt x="47546" y="89781"/>
                    </a:cubicBezTo>
                    <a:cubicBezTo>
                      <a:pt x="47077" y="92285"/>
                      <a:pt x="46787" y="94818"/>
                      <a:pt x="46663" y="97351"/>
                    </a:cubicBezTo>
                    <a:lnTo>
                      <a:pt x="46673" y="97351"/>
                    </a:lnTo>
                    <a:cubicBezTo>
                      <a:pt x="47166" y="87504"/>
                      <a:pt x="50227" y="77957"/>
                      <a:pt x="55550" y="69663"/>
                    </a:cubicBezTo>
                    <a:lnTo>
                      <a:pt x="55554" y="69673"/>
                    </a:lnTo>
                    <a:cubicBezTo>
                      <a:pt x="60882" y="61417"/>
                      <a:pt x="68309" y="54651"/>
                      <a:pt x="77082" y="50131"/>
                    </a:cubicBezTo>
                    <a:cubicBezTo>
                      <a:pt x="79251" y="49007"/>
                      <a:pt x="81503" y="48027"/>
                      <a:pt x="83834" y="47189"/>
                    </a:cubicBezTo>
                    <a:cubicBezTo>
                      <a:pt x="93523" y="43714"/>
                      <a:pt x="100039" y="34611"/>
                      <a:pt x="100039" y="24316"/>
                    </a:cubicBezTo>
                    <a:cubicBezTo>
                      <a:pt x="100039" y="10476"/>
                      <a:pt x="88701" y="1"/>
                      <a:pt x="758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78391" y="2403949"/>
                <a:ext cx="12734" cy="87872"/>
              </a:xfrm>
              <a:custGeom>
                <a:rect b="b" l="l" r="r" t="t"/>
                <a:pathLst>
                  <a:path extrusionOk="0" h="10350" w="1470">
                    <a:moveTo>
                      <a:pt x="1470" y="0"/>
                    </a:moveTo>
                    <a:lnTo>
                      <a:pt x="1470" y="0"/>
                    </a:lnTo>
                    <a:cubicBezTo>
                      <a:pt x="1401" y="306"/>
                      <a:pt x="1337" y="611"/>
                      <a:pt x="1282" y="917"/>
                    </a:cubicBezTo>
                    <a:cubicBezTo>
                      <a:pt x="711" y="4042"/>
                      <a:pt x="287" y="7191"/>
                      <a:pt x="1" y="10350"/>
                    </a:cubicBezTo>
                    <a:cubicBezTo>
                      <a:pt x="316" y="6875"/>
                      <a:pt x="809" y="3421"/>
                      <a:pt x="147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74770" y="2242401"/>
                <a:ext cx="589336" cy="1082365"/>
              </a:xfrm>
              <a:custGeom>
                <a:rect b="b" l="l" r="r" t="t"/>
                <a:pathLst>
                  <a:path extrusionOk="0" h="127487" w="68033">
                    <a:moveTo>
                      <a:pt x="25602" y="1"/>
                    </a:moveTo>
                    <a:cubicBezTo>
                      <a:pt x="14703" y="1"/>
                      <a:pt x="4439" y="7441"/>
                      <a:pt x="1883" y="19035"/>
                    </a:cubicBezTo>
                    <a:cubicBezTo>
                      <a:pt x="1227" y="22455"/>
                      <a:pt x="734" y="25910"/>
                      <a:pt x="419" y="29385"/>
                    </a:cubicBezTo>
                    <a:cubicBezTo>
                      <a:pt x="222" y="31603"/>
                      <a:pt x="94" y="33835"/>
                      <a:pt x="35" y="36063"/>
                    </a:cubicBezTo>
                    <a:cubicBezTo>
                      <a:pt x="10" y="36975"/>
                      <a:pt x="0" y="37887"/>
                      <a:pt x="0" y="38798"/>
                    </a:cubicBezTo>
                    <a:cubicBezTo>
                      <a:pt x="0" y="56881"/>
                      <a:pt x="4588" y="73904"/>
                      <a:pt x="12671" y="88749"/>
                    </a:cubicBezTo>
                    <a:lnTo>
                      <a:pt x="12691" y="88739"/>
                    </a:lnTo>
                    <a:cubicBezTo>
                      <a:pt x="13125" y="89537"/>
                      <a:pt x="13568" y="90331"/>
                      <a:pt x="14022" y="91119"/>
                    </a:cubicBezTo>
                    <a:cubicBezTo>
                      <a:pt x="22883" y="106467"/>
                      <a:pt x="35042" y="118709"/>
                      <a:pt x="49088" y="127487"/>
                    </a:cubicBezTo>
                    <a:cubicBezTo>
                      <a:pt x="44716" y="124746"/>
                      <a:pt x="40552" y="121676"/>
                      <a:pt x="36624" y="118320"/>
                    </a:cubicBezTo>
                    <a:cubicBezTo>
                      <a:pt x="23997" y="107507"/>
                      <a:pt x="25796" y="87482"/>
                      <a:pt x="40192" y="79163"/>
                    </a:cubicBezTo>
                    <a:lnTo>
                      <a:pt x="40803" y="78813"/>
                    </a:lnTo>
                    <a:cubicBezTo>
                      <a:pt x="44454" y="76704"/>
                      <a:pt x="48478" y="75683"/>
                      <a:pt x="52488" y="75683"/>
                    </a:cubicBezTo>
                    <a:cubicBezTo>
                      <a:pt x="58037" y="75683"/>
                      <a:pt x="63561" y="77639"/>
                      <a:pt x="68033" y="81376"/>
                    </a:cubicBezTo>
                    <a:cubicBezTo>
                      <a:pt x="63232" y="77255"/>
                      <a:pt x="59166" y="72352"/>
                      <a:pt x="56012" y="66871"/>
                    </a:cubicBezTo>
                    <a:cubicBezTo>
                      <a:pt x="55559" y="66078"/>
                      <a:pt x="55120" y="65279"/>
                      <a:pt x="54706" y="64471"/>
                    </a:cubicBezTo>
                    <a:cubicBezTo>
                      <a:pt x="54642" y="64348"/>
                      <a:pt x="54583" y="64220"/>
                      <a:pt x="54514" y="64096"/>
                    </a:cubicBezTo>
                    <a:cubicBezTo>
                      <a:pt x="54272" y="63618"/>
                      <a:pt x="54041" y="63145"/>
                      <a:pt x="53819" y="62667"/>
                    </a:cubicBezTo>
                    <a:cubicBezTo>
                      <a:pt x="53691" y="62396"/>
                      <a:pt x="53558" y="62115"/>
                      <a:pt x="53435" y="61839"/>
                    </a:cubicBezTo>
                    <a:cubicBezTo>
                      <a:pt x="53164" y="61243"/>
                      <a:pt x="52902" y="60637"/>
                      <a:pt x="52656" y="60035"/>
                    </a:cubicBezTo>
                    <a:cubicBezTo>
                      <a:pt x="52567" y="59823"/>
                      <a:pt x="52488" y="59616"/>
                      <a:pt x="52409" y="59399"/>
                    </a:cubicBezTo>
                    <a:cubicBezTo>
                      <a:pt x="52212" y="58902"/>
                      <a:pt x="52020" y="58404"/>
                      <a:pt x="51843" y="57901"/>
                    </a:cubicBezTo>
                    <a:cubicBezTo>
                      <a:pt x="49305" y="50888"/>
                      <a:pt x="48196" y="43461"/>
                      <a:pt x="48550" y="36058"/>
                    </a:cubicBezTo>
                    <a:cubicBezTo>
                      <a:pt x="48674" y="33525"/>
                      <a:pt x="48964" y="30992"/>
                      <a:pt x="49433" y="28488"/>
                    </a:cubicBezTo>
                    <a:cubicBezTo>
                      <a:pt x="51301" y="18463"/>
                      <a:pt x="46510" y="8365"/>
                      <a:pt x="37683" y="3269"/>
                    </a:cubicBezTo>
                    <a:cubicBezTo>
                      <a:pt x="33812" y="1033"/>
                      <a:pt x="29663" y="1"/>
                      <a:pt x="2560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D4EB"/>
                  </a:gs>
                  <a:gs pos="100000">
                    <a:srgbClr val="9180BB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71475" rotWithShape="0" algn="bl" dir="2400000" dist="66675">
                  <a:srgbClr val="000000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3184775" y="2202250"/>
              <a:ext cx="3817024" cy="9564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434343"/>
                  </a:solidFill>
                  <a:latin typeface="EB Garamond;500"/>
                </a:rPr>
                <a:t>CppIndia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gex101.com/r/iB59QI/1/" TargetMode="External"/><Relationship Id="rId4" Type="http://schemas.openxmlformats.org/officeDocument/2006/relationships/hyperlink" Target="https://regexr.com/" TargetMode="External"/><Relationship Id="rId5" Type="http://schemas.openxmlformats.org/officeDocument/2006/relationships/hyperlink" Target="https://regexone.com/" TargetMode="External"/><Relationship Id="rId6" Type="http://schemas.openxmlformats.org/officeDocument/2006/relationships/hyperlink" Target="https://www.hackerrank.com/domains/rege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vishalchovatiya.com" TargetMode="External"/><Relationship Id="rId4" Type="http://schemas.openxmlformats.org/officeDocument/2006/relationships/hyperlink" Target="https://www.linkedin.com/in/vishal-chovatiya/" TargetMode="External"/><Relationship Id="rId5" Type="http://schemas.openxmlformats.org/officeDocument/2006/relationships/image" Target="../media/image3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296060" y="705932"/>
            <a:ext cx="8551881" cy="3731636"/>
            <a:chOff x="296060" y="730534"/>
            <a:chExt cx="8551881" cy="3731636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2199400" y="1522289"/>
              <a:ext cx="5550575" cy="2148125"/>
              <a:chOff x="2199400" y="1476150"/>
              <a:chExt cx="5550575" cy="2148125"/>
            </a:xfrm>
          </p:grpSpPr>
          <p:sp>
            <p:nvSpPr>
              <p:cNvPr id="78" name="Google Shape;78;p13"/>
              <p:cNvSpPr txBox="1"/>
              <p:nvPr/>
            </p:nvSpPr>
            <p:spPr>
              <a:xfrm>
                <a:off x="2199400" y="2435375"/>
                <a:ext cx="4284600" cy="11889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14313" rotWithShape="0" algn="bl" dir="21540000" dist="66675">
                  <a:srgbClr val="666666">
                    <a:alpha val="6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800">
                    <a:solidFill>
                      <a:srgbClr val="666666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RegEx</a:t>
                </a:r>
                <a:endParaRPr b="1" sz="12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grpSp>
            <p:nvGrpSpPr>
              <p:cNvPr id="79" name="Google Shape;79;p13"/>
              <p:cNvGrpSpPr/>
              <p:nvPr/>
            </p:nvGrpSpPr>
            <p:grpSpPr>
              <a:xfrm>
                <a:off x="5475675" y="1476150"/>
                <a:ext cx="2274300" cy="1036500"/>
                <a:chOff x="6009075" y="485550"/>
                <a:chExt cx="2274300" cy="1036500"/>
              </a:xfrm>
            </p:grpSpPr>
            <p:sp>
              <p:nvSpPr>
                <p:cNvPr id="80" name="Google Shape;80;p13"/>
                <p:cNvSpPr/>
                <p:nvPr/>
              </p:nvSpPr>
              <p:spPr>
                <a:xfrm>
                  <a:off x="6009075" y="485550"/>
                  <a:ext cx="2274300" cy="1036500"/>
                </a:xfrm>
                <a:prstGeom prst="cloudCallout">
                  <a:avLst>
                    <a:gd fmla="val -20833" name="adj1"/>
                    <a:gd fmla="val 62500" name="adj2"/>
                  </a:avLst>
                </a:prstGeom>
                <a:solidFill>
                  <a:srgbClr val="F3F3F3"/>
                </a:solidFill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3"/>
                <p:cNvSpPr txBox="1"/>
                <p:nvPr/>
              </p:nvSpPr>
              <p:spPr>
                <a:xfrm>
                  <a:off x="6301725" y="587400"/>
                  <a:ext cx="1573800" cy="6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rgbClr val="666666"/>
                      </a:solidFill>
                      <a:latin typeface="Comfortaa"/>
                      <a:ea typeface="Comfortaa"/>
                      <a:cs typeface="Comfortaa"/>
                      <a:sym typeface="Comfortaa"/>
                    </a:rPr>
                    <a:t>By</a:t>
                  </a:r>
                  <a:endParaRPr b="1" sz="1200">
                    <a:solidFill>
                      <a:srgbClr val="666666"/>
                    </a:solidFill>
                    <a:latin typeface="Comfortaa"/>
                    <a:ea typeface="Comfortaa"/>
                    <a:cs typeface="Comfortaa"/>
                    <a:sym typeface="Comfortaa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666666"/>
                    </a:solidFill>
                    <a:latin typeface="Comfortaa"/>
                    <a:ea typeface="Comfortaa"/>
                    <a:cs typeface="Comfortaa"/>
                    <a:sym typeface="Comfortaa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rgbClr val="666666"/>
                      </a:solidFill>
                      <a:latin typeface="Comfortaa"/>
                      <a:ea typeface="Comfortaa"/>
                      <a:cs typeface="Comfortaa"/>
                      <a:sym typeface="Comfortaa"/>
                    </a:rPr>
                    <a:t>Vishal Chovatiya</a:t>
                  </a:r>
                  <a:endParaRPr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</p:grpSp>
        <p:grpSp>
          <p:nvGrpSpPr>
            <p:cNvPr id="82" name="Google Shape;82;p13"/>
            <p:cNvGrpSpPr/>
            <p:nvPr/>
          </p:nvGrpSpPr>
          <p:grpSpPr>
            <a:xfrm>
              <a:off x="296060" y="730534"/>
              <a:ext cx="8551881" cy="455036"/>
              <a:chOff x="106648" y="895722"/>
              <a:chExt cx="4481413" cy="374300"/>
            </a:xfrm>
          </p:grpSpPr>
          <p:grpSp>
            <p:nvGrpSpPr>
              <p:cNvPr id="83" name="Google Shape;83;p13"/>
              <p:cNvGrpSpPr/>
              <p:nvPr/>
            </p:nvGrpSpPr>
            <p:grpSpPr>
              <a:xfrm>
                <a:off x="2233276" y="895722"/>
                <a:ext cx="1082667" cy="223591"/>
                <a:chOff x="4808316" y="2800065"/>
                <a:chExt cx="1999386" cy="412910"/>
              </a:xfrm>
            </p:grpSpPr>
            <p:sp>
              <p:nvSpPr>
                <p:cNvPr id="84" name="Google Shape;84;p13"/>
                <p:cNvSpPr/>
                <p:nvPr/>
              </p:nvSpPr>
              <p:spPr>
                <a:xfrm>
                  <a:off x="4849302" y="3079475"/>
                  <a:ext cx="1958400" cy="133500"/>
                </a:xfrm>
                <a:prstGeom prst="rect">
                  <a:avLst/>
                </a:prstGeom>
                <a:solidFill>
                  <a:srgbClr val="BAC8D3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5" name="Google Shape;85;p13"/>
                <p:cNvGrpSpPr/>
                <p:nvPr/>
              </p:nvGrpSpPr>
              <p:grpSpPr>
                <a:xfrm>
                  <a:off x="4808316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86" name="Google Shape;86;p13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87" name="Google Shape;87;p13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8" name="Google Shape;88;p13"/>
              <p:cNvGrpSpPr/>
              <p:nvPr/>
            </p:nvGrpSpPr>
            <p:grpSpPr>
              <a:xfrm>
                <a:off x="106648" y="895722"/>
                <a:ext cx="1088401" cy="223591"/>
                <a:chOff x="881025" y="2800065"/>
                <a:chExt cx="2009975" cy="412910"/>
              </a:xfrm>
            </p:grpSpPr>
            <p:sp>
              <p:nvSpPr>
                <p:cNvPr id="89" name="Google Shape;89;p13"/>
                <p:cNvSpPr/>
                <p:nvPr/>
              </p:nvSpPr>
              <p:spPr>
                <a:xfrm>
                  <a:off x="932600" y="3079475"/>
                  <a:ext cx="1958400" cy="133500"/>
                </a:xfrm>
                <a:prstGeom prst="rect">
                  <a:avLst/>
                </a:prstGeom>
                <a:solidFill>
                  <a:srgbClr val="BAC8D3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0" name="Google Shape;90;p13"/>
                <p:cNvGrpSpPr/>
                <p:nvPr/>
              </p:nvGrpSpPr>
              <p:grpSpPr>
                <a:xfrm>
                  <a:off x="881025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91" name="Google Shape;91;p13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92" name="Google Shape;92;p13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3" name="Google Shape;93;p13"/>
              <p:cNvGrpSpPr/>
              <p:nvPr/>
            </p:nvGrpSpPr>
            <p:grpSpPr>
              <a:xfrm>
                <a:off x="1172346" y="1047018"/>
                <a:ext cx="1083151" cy="223003"/>
                <a:chOff x="2849073" y="3079467"/>
                <a:chExt cx="2000279" cy="411825"/>
              </a:xfrm>
            </p:grpSpPr>
            <p:sp>
              <p:nvSpPr>
                <p:cNvPr id="94" name="Google Shape;94;p13"/>
                <p:cNvSpPr/>
                <p:nvPr/>
              </p:nvSpPr>
              <p:spPr>
                <a:xfrm>
                  <a:off x="2890952" y="3079475"/>
                  <a:ext cx="1958400" cy="133500"/>
                </a:xfrm>
                <a:prstGeom prst="rect">
                  <a:avLst/>
                </a:prstGeom>
                <a:solidFill>
                  <a:srgbClr val="869FB2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" name="Google Shape;95;p13"/>
                <p:cNvGrpSpPr/>
                <p:nvPr/>
              </p:nvGrpSpPr>
              <p:grpSpPr>
                <a:xfrm rot="10800000">
                  <a:off x="2849073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96" name="Google Shape;96;p13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97" name="Google Shape;97;p13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8" name="Google Shape;98;p13"/>
              <p:cNvGrpSpPr/>
              <p:nvPr/>
            </p:nvGrpSpPr>
            <p:grpSpPr>
              <a:xfrm>
                <a:off x="3290132" y="1047018"/>
                <a:ext cx="1297929" cy="223003"/>
                <a:chOff x="6760035" y="3079467"/>
                <a:chExt cx="2396914" cy="411825"/>
              </a:xfrm>
            </p:grpSpPr>
            <p:sp>
              <p:nvSpPr>
                <p:cNvPr id="99" name="Google Shape;99;p13"/>
                <p:cNvSpPr/>
                <p:nvPr/>
              </p:nvSpPr>
              <p:spPr>
                <a:xfrm>
                  <a:off x="6807650" y="3079475"/>
                  <a:ext cx="2349300" cy="133500"/>
                </a:xfrm>
                <a:prstGeom prst="rect">
                  <a:avLst/>
                </a:prstGeom>
                <a:solidFill>
                  <a:srgbClr val="869FB2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" name="Google Shape;100;p13"/>
                <p:cNvGrpSpPr/>
                <p:nvPr/>
              </p:nvGrpSpPr>
              <p:grpSpPr>
                <a:xfrm rot="10800000">
                  <a:off x="6760035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101" name="Google Shape;101;p13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02" name="Google Shape;102;p13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" name="Google Shape;103;p13"/>
            <p:cNvGrpSpPr/>
            <p:nvPr/>
          </p:nvGrpSpPr>
          <p:grpSpPr>
            <a:xfrm>
              <a:off x="296060" y="4007134"/>
              <a:ext cx="8551881" cy="455036"/>
              <a:chOff x="106648" y="895722"/>
              <a:chExt cx="4481413" cy="374300"/>
            </a:xfrm>
          </p:grpSpPr>
          <p:grpSp>
            <p:nvGrpSpPr>
              <p:cNvPr id="104" name="Google Shape;104;p13"/>
              <p:cNvGrpSpPr/>
              <p:nvPr/>
            </p:nvGrpSpPr>
            <p:grpSpPr>
              <a:xfrm>
                <a:off x="2233276" y="895722"/>
                <a:ext cx="1082667" cy="223591"/>
                <a:chOff x="4808316" y="2800065"/>
                <a:chExt cx="1999386" cy="412910"/>
              </a:xfrm>
            </p:grpSpPr>
            <p:sp>
              <p:nvSpPr>
                <p:cNvPr id="105" name="Google Shape;105;p13"/>
                <p:cNvSpPr/>
                <p:nvPr/>
              </p:nvSpPr>
              <p:spPr>
                <a:xfrm>
                  <a:off x="4849302" y="3079475"/>
                  <a:ext cx="1958400" cy="133500"/>
                </a:xfrm>
                <a:prstGeom prst="rect">
                  <a:avLst/>
                </a:prstGeom>
                <a:solidFill>
                  <a:srgbClr val="BAC8D3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6" name="Google Shape;106;p13"/>
                <p:cNvGrpSpPr/>
                <p:nvPr/>
              </p:nvGrpSpPr>
              <p:grpSpPr>
                <a:xfrm>
                  <a:off x="4808316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107" name="Google Shape;107;p13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08" name="Google Shape;108;p13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9" name="Google Shape;109;p13"/>
              <p:cNvGrpSpPr/>
              <p:nvPr/>
            </p:nvGrpSpPr>
            <p:grpSpPr>
              <a:xfrm>
                <a:off x="106648" y="895722"/>
                <a:ext cx="1088401" cy="223591"/>
                <a:chOff x="881025" y="2800065"/>
                <a:chExt cx="2009975" cy="412910"/>
              </a:xfrm>
            </p:grpSpPr>
            <p:sp>
              <p:nvSpPr>
                <p:cNvPr id="110" name="Google Shape;110;p13"/>
                <p:cNvSpPr/>
                <p:nvPr/>
              </p:nvSpPr>
              <p:spPr>
                <a:xfrm>
                  <a:off x="932600" y="3079475"/>
                  <a:ext cx="1958400" cy="133500"/>
                </a:xfrm>
                <a:prstGeom prst="rect">
                  <a:avLst/>
                </a:prstGeom>
                <a:solidFill>
                  <a:srgbClr val="BAC8D3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1" name="Google Shape;111;p13"/>
                <p:cNvGrpSpPr/>
                <p:nvPr/>
              </p:nvGrpSpPr>
              <p:grpSpPr>
                <a:xfrm>
                  <a:off x="881025" y="2800065"/>
                  <a:ext cx="92400" cy="411825"/>
                  <a:chOff x="845575" y="2563700"/>
                  <a:chExt cx="92400" cy="411825"/>
                </a:xfrm>
              </p:grpSpPr>
              <p:cxnSp>
                <p:nvCxnSpPr>
                  <p:cNvPr id="112" name="Google Shape;112;p13"/>
                  <p:cNvCxnSpPr/>
                  <p:nvPr/>
                </p:nvCxnSpPr>
                <p:spPr>
                  <a:xfrm>
                    <a:off x="891775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13" name="Google Shape;113;p13"/>
                  <p:cNvSpPr/>
                  <p:nvPr/>
                </p:nvSpPr>
                <p:spPr>
                  <a:xfrm>
                    <a:off x="845575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4" name="Google Shape;114;p13"/>
              <p:cNvGrpSpPr/>
              <p:nvPr/>
            </p:nvGrpSpPr>
            <p:grpSpPr>
              <a:xfrm>
                <a:off x="1172346" y="1047018"/>
                <a:ext cx="1083151" cy="223003"/>
                <a:chOff x="2849073" y="3079467"/>
                <a:chExt cx="2000279" cy="411825"/>
              </a:xfrm>
            </p:grpSpPr>
            <p:sp>
              <p:nvSpPr>
                <p:cNvPr id="115" name="Google Shape;115;p13"/>
                <p:cNvSpPr/>
                <p:nvPr/>
              </p:nvSpPr>
              <p:spPr>
                <a:xfrm>
                  <a:off x="2890952" y="3079475"/>
                  <a:ext cx="1958400" cy="133500"/>
                </a:xfrm>
                <a:prstGeom prst="rect">
                  <a:avLst/>
                </a:prstGeom>
                <a:solidFill>
                  <a:srgbClr val="869FB2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6" name="Google Shape;116;p13"/>
                <p:cNvGrpSpPr/>
                <p:nvPr/>
              </p:nvGrpSpPr>
              <p:grpSpPr>
                <a:xfrm rot="10800000">
                  <a:off x="2849073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117" name="Google Shape;117;p13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18" name="Google Shape;118;p13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9" name="Google Shape;119;p13"/>
              <p:cNvGrpSpPr/>
              <p:nvPr/>
            </p:nvGrpSpPr>
            <p:grpSpPr>
              <a:xfrm>
                <a:off x="3290132" y="1047018"/>
                <a:ext cx="1297929" cy="223003"/>
                <a:chOff x="6760035" y="3079467"/>
                <a:chExt cx="2396914" cy="411825"/>
              </a:xfrm>
            </p:grpSpPr>
            <p:sp>
              <p:nvSpPr>
                <p:cNvPr id="120" name="Google Shape;120;p13"/>
                <p:cNvSpPr/>
                <p:nvPr/>
              </p:nvSpPr>
              <p:spPr>
                <a:xfrm>
                  <a:off x="6807650" y="3079475"/>
                  <a:ext cx="2349300" cy="133500"/>
                </a:xfrm>
                <a:prstGeom prst="rect">
                  <a:avLst/>
                </a:prstGeom>
                <a:solidFill>
                  <a:srgbClr val="869FB2"/>
                </a:solidFill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1" name="Google Shape;121;p13"/>
                <p:cNvGrpSpPr/>
                <p:nvPr/>
              </p:nvGrpSpPr>
              <p:grpSpPr>
                <a:xfrm rot="10800000">
                  <a:off x="6760035" y="3079467"/>
                  <a:ext cx="92400" cy="411825"/>
                  <a:chOff x="2070100" y="2563700"/>
                  <a:chExt cx="92400" cy="411825"/>
                </a:xfrm>
              </p:grpSpPr>
              <p:cxnSp>
                <p:nvCxnSpPr>
                  <p:cNvPr id="122" name="Google Shape;122;p13"/>
                  <p:cNvCxnSpPr/>
                  <p:nvPr/>
                </p:nvCxnSpPr>
                <p:spPr>
                  <a:xfrm>
                    <a:off x="2116300" y="2616125"/>
                    <a:ext cx="0" cy="359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23" name="Google Shape;123;p13"/>
                  <p:cNvSpPr/>
                  <p:nvPr/>
                </p:nvSpPr>
                <p:spPr>
                  <a:xfrm>
                    <a:off x="2070100" y="2563700"/>
                    <a:ext cx="92400" cy="92400"/>
                  </a:xfrm>
                  <a:prstGeom prst="ellipse">
                    <a:avLst/>
                  </a:prstGeom>
                  <a:solidFill>
                    <a:srgbClr val="667E92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720700" y="1012550"/>
            <a:ext cx="3702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Extracting Time in HH:MM Format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85" name="Google Shape;285;p22"/>
          <p:cNvGrpSpPr/>
          <p:nvPr/>
        </p:nvGrpSpPr>
        <p:grpSpPr>
          <a:xfrm>
            <a:off x="1115075" y="1822500"/>
            <a:ext cx="4795750" cy="2256650"/>
            <a:chOff x="1115075" y="1441500"/>
            <a:chExt cx="4795750" cy="2256650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2488075" y="2435375"/>
              <a:ext cx="31293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solidFill>
                    <a:srgbClr val="B45F06"/>
                  </a:solidFill>
                  <a:latin typeface="Consolas"/>
                  <a:ea typeface="Consolas"/>
                  <a:cs typeface="Consolas"/>
                  <a:sym typeface="Consolas"/>
                </a:rPr>
                <a:t>\b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([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01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en" sz="1250">
                  <a:solidFill>
                    <a:srgbClr val="1C4587"/>
                  </a:solidFill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en" sz="125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|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]):([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lang="en" sz="125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en" sz="1250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\d</a:t>
              </a:r>
              <a:r>
                <a:rPr lang="en" sz="1250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250">
                  <a:solidFill>
                    <a:srgbClr val="B45F06"/>
                  </a:solidFill>
                  <a:latin typeface="Consolas"/>
                  <a:ea typeface="Consolas"/>
                  <a:cs typeface="Consolas"/>
                  <a:sym typeface="Consolas"/>
                </a:rPr>
                <a:t>\b</a:t>
              </a:r>
              <a:endParaRPr b="1" sz="1500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1115075" y="1441500"/>
              <a:ext cx="12618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word boundary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88" name="Google Shape;288;p22"/>
            <p:cNvCxnSpPr>
              <a:stCxn id="287" idx="3"/>
            </p:cNvCxnSpPr>
            <p:nvPr/>
          </p:nvCxnSpPr>
          <p:spPr>
            <a:xfrm>
              <a:off x="2376875" y="1582200"/>
              <a:ext cx="294600" cy="871500"/>
            </a:xfrm>
            <a:prstGeom prst="curvedConnector2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9" name="Google Shape;289;p22"/>
            <p:cNvSpPr/>
            <p:nvPr/>
          </p:nvSpPr>
          <p:spPr>
            <a:xfrm flipH="1" rot="-5400000">
              <a:off x="3459825" y="2255375"/>
              <a:ext cx="172800" cy="3198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3506275" y="3391850"/>
              <a:ext cx="9771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alternation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1" name="Google Shape;291;p22"/>
            <p:cNvCxnSpPr>
              <a:stCxn id="290" idx="0"/>
            </p:cNvCxnSpPr>
            <p:nvPr/>
          </p:nvCxnSpPr>
          <p:spPr>
            <a:xfrm flipH="1" rot="5400000">
              <a:off x="3580525" y="2977550"/>
              <a:ext cx="614700" cy="213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2" name="Google Shape;292;p22"/>
            <p:cNvSpPr txBox="1"/>
            <p:nvPr/>
          </p:nvSpPr>
          <p:spPr>
            <a:xfrm>
              <a:off x="3191025" y="1968063"/>
              <a:ext cx="7104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range 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0 to 9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1642850" y="3284300"/>
              <a:ext cx="8451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0 or 1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4" name="Google Shape;294;p22"/>
            <p:cNvCxnSpPr>
              <a:stCxn id="293" idx="3"/>
            </p:cNvCxnSpPr>
            <p:nvPr/>
          </p:nvCxnSpPr>
          <p:spPr>
            <a:xfrm flipH="1" rot="10800000">
              <a:off x="2487950" y="2769350"/>
              <a:ext cx="757500" cy="668100"/>
            </a:xfrm>
            <a:prstGeom prst="curvedConnector3">
              <a:avLst>
                <a:gd fmla="val 86059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5" name="Google Shape;295;p22"/>
            <p:cNvSpPr txBox="1"/>
            <p:nvPr/>
          </p:nvSpPr>
          <p:spPr>
            <a:xfrm>
              <a:off x="5000925" y="1847675"/>
              <a:ext cx="9099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any digit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6" name="Google Shape;296;p22"/>
            <p:cNvCxnSpPr>
              <a:stCxn id="295" idx="2"/>
            </p:cNvCxnSpPr>
            <p:nvPr/>
          </p:nvCxnSpPr>
          <p:spPr>
            <a:xfrm rot="5400000">
              <a:off x="5153475" y="2132975"/>
              <a:ext cx="306300" cy="298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7" name="Google Shape;297;p22"/>
          <p:cNvGrpSpPr/>
          <p:nvPr/>
        </p:nvGrpSpPr>
        <p:grpSpPr>
          <a:xfrm>
            <a:off x="6380525" y="2094300"/>
            <a:ext cx="1801800" cy="1545450"/>
            <a:chOff x="6380525" y="1713300"/>
            <a:chExt cx="1801800" cy="1545450"/>
          </a:xfrm>
        </p:grpSpPr>
        <p:sp>
          <p:nvSpPr>
            <p:cNvPr id="298" name="Google Shape;298;p22"/>
            <p:cNvSpPr txBox="1"/>
            <p:nvPr/>
          </p:nvSpPr>
          <p:spPr>
            <a:xfrm>
              <a:off x="6380525" y="2028750"/>
              <a:ext cx="1801800" cy="1230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Meet me at </a:t>
              </a:r>
              <a:r>
                <a:rPr b="1" lang="en" sz="13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22:30</a:t>
              </a:r>
              <a:endParaRPr b="1" sz="13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Not at 10:80</a:t>
              </a:r>
              <a:endParaRPr b="1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Not at 10:800</a:t>
              </a:r>
              <a:endParaRPr b="1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Meet me at </a:t>
              </a:r>
              <a:r>
                <a:rPr b="1" lang="en" sz="13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12:00</a:t>
              </a:r>
              <a:endParaRPr b="1" sz="13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Meet me at12:00</a:t>
              </a:r>
              <a:endParaRPr b="1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6827225" y="1713300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3268200" y="1031256"/>
            <a:ext cx="2607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Finding Repeated Words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3631650" y="1811853"/>
            <a:ext cx="1880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\b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(.+)</a:t>
            </a:r>
            <a:r>
              <a:rPr lang="en" sz="13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\b</a:t>
            </a:r>
            <a:r>
              <a:rPr lang="en" sz="13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\s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5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\1</a:t>
            </a:r>
            <a:r>
              <a:rPr lang="en" sz="13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\b</a:t>
            </a:r>
            <a:endParaRPr sz="1700">
              <a:solidFill>
                <a:srgbClr val="B45F0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10" name="Google Shape;310;p23"/>
          <p:cNvGrpSpPr/>
          <p:nvPr/>
        </p:nvGrpSpPr>
        <p:grpSpPr>
          <a:xfrm>
            <a:off x="1417350" y="2592450"/>
            <a:ext cx="6309300" cy="1519794"/>
            <a:chOff x="1417350" y="2401950"/>
            <a:chExt cx="6309300" cy="1519794"/>
          </a:xfrm>
        </p:grpSpPr>
        <p:sp>
          <p:nvSpPr>
            <p:cNvPr id="311" name="Google Shape;311;p23"/>
            <p:cNvSpPr txBox="1"/>
            <p:nvPr/>
          </p:nvSpPr>
          <p:spPr>
            <a:xfrm>
              <a:off x="1417350" y="2691744"/>
              <a:ext cx="6309300" cy="1230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It was a chilly November afternoon. I had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just just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consummated an unusually hearty dinner, of which the dyspeptic truffe formed not the least important item, and was sitting alone in the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dining-room dining-room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, with my feet upon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the   the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fender, and at my elbow a small table which I had rolled up to the fire, and upon which were some apologies for dessert, with some miscellaneous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bottles bottles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of wine, spirit and liqueur.</a:t>
              </a:r>
              <a:endParaRPr b="1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>
              <a:off x="4117800" y="2401950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313" name="Google Shape;31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544325" y="1692225"/>
            <a:ext cx="144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Live Demo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1052475" y="2224525"/>
            <a:ext cx="24327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Code generation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Match groups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Quick Reference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Explanationn Tab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66475" y="1692225"/>
            <a:ext cx="144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Useful Links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4665625" y="2224525"/>
            <a:ext cx="32337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mfortaa"/>
              <a:buChar char="●"/>
            </a:pPr>
            <a:r>
              <a:rPr b="1" lang="en" sz="1300" u="sng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https://regex101.com</a:t>
            </a:r>
            <a:endParaRPr b="1" sz="13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mfortaa"/>
              <a:buChar char="●"/>
            </a:pPr>
            <a:r>
              <a:rPr b="1" lang="en" sz="1300" u="sng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https://regexr.com</a:t>
            </a:r>
            <a:endParaRPr b="1" sz="13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mfortaa"/>
              <a:buChar char="●"/>
            </a:pPr>
            <a:r>
              <a:rPr b="1" lang="en" sz="1300" u="sng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https://regexone.com</a:t>
            </a:r>
            <a:endParaRPr b="1" sz="13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mfortaa"/>
              <a:buChar char="●"/>
            </a:pPr>
            <a:r>
              <a:rPr b="1" lang="en" sz="1300" u="sng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https://www.hackerrank.com/domains/regex</a:t>
            </a:r>
            <a:endParaRPr b="1" sz="13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101000" y="81375"/>
            <a:ext cx="3144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 &amp; std::regex_error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1880250" y="2794338"/>
            <a:ext cx="5383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All the examples follows</a:t>
            </a: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ECMAScript flavours</a:t>
            </a: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of regex </a:t>
            </a:r>
            <a:endParaRPr b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3175950" y="1705963"/>
            <a:ext cx="2792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&lt;regex&gt;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101000" y="81375"/>
            <a:ext cx="3144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        std::regex &amp; std::regex_error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1996025" y="1867150"/>
            <a:ext cx="55959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R"(\)"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 Escape sequence error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::regex_error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what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"Unexpected end of regex when escaping."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regex_constants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::error_escape);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44" name="Google Shape;344;p26"/>
          <p:cNvGrpSpPr/>
          <p:nvPr/>
        </p:nvGrpSpPr>
        <p:grpSpPr>
          <a:xfrm>
            <a:off x="3178975" y="3283575"/>
            <a:ext cx="2606100" cy="830100"/>
            <a:chOff x="3294775" y="3283575"/>
            <a:chExt cx="2606100" cy="830100"/>
          </a:xfrm>
        </p:grpSpPr>
        <p:sp>
          <p:nvSpPr>
            <p:cNvPr id="345" name="Google Shape;345;p26"/>
            <p:cNvSpPr txBox="1"/>
            <p:nvPr/>
          </p:nvSpPr>
          <p:spPr>
            <a:xfrm>
              <a:off x="4563475" y="3717675"/>
              <a:ext cx="1337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Regex error code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46" name="Google Shape;346;p26"/>
            <p:cNvCxnSpPr>
              <a:stCxn id="345" idx="1"/>
            </p:cNvCxnSpPr>
            <p:nvPr/>
          </p:nvCxnSpPr>
          <p:spPr>
            <a:xfrm rot="10800000">
              <a:off x="3294775" y="3283575"/>
              <a:ext cx="1268700" cy="632100"/>
            </a:xfrm>
            <a:prstGeom prst="curvedConnector3">
              <a:avLst>
                <a:gd fmla="val 88666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7" name="Google Shape;347;p26"/>
          <p:cNvGrpSpPr/>
          <p:nvPr/>
        </p:nvGrpSpPr>
        <p:grpSpPr>
          <a:xfrm>
            <a:off x="4866175" y="1110525"/>
            <a:ext cx="2445300" cy="1052400"/>
            <a:chOff x="4981975" y="1110525"/>
            <a:chExt cx="2445300" cy="1052400"/>
          </a:xfrm>
        </p:grpSpPr>
        <p:sp>
          <p:nvSpPr>
            <p:cNvPr id="348" name="Google Shape;348;p26"/>
            <p:cNvSpPr txBox="1"/>
            <p:nvPr/>
          </p:nvSpPr>
          <p:spPr>
            <a:xfrm>
              <a:off x="5900875" y="1110525"/>
              <a:ext cx="152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Raw String Literal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49" name="Google Shape;349;p26"/>
            <p:cNvCxnSpPr>
              <a:stCxn id="348" idx="1"/>
            </p:cNvCxnSpPr>
            <p:nvPr/>
          </p:nvCxnSpPr>
          <p:spPr>
            <a:xfrm flipH="1">
              <a:off x="4981975" y="1308525"/>
              <a:ext cx="918900" cy="854400"/>
            </a:xfrm>
            <a:prstGeom prst="curvedConnector3">
              <a:avLst>
                <a:gd fmla="val 92518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1552075" y="1029825"/>
            <a:ext cx="2232000" cy="1398000"/>
            <a:chOff x="1667875" y="1029825"/>
            <a:chExt cx="2232000" cy="1398000"/>
          </a:xfrm>
        </p:grpSpPr>
        <p:sp>
          <p:nvSpPr>
            <p:cNvPr id="351" name="Google Shape;351;p26"/>
            <p:cNvSpPr txBox="1"/>
            <p:nvPr/>
          </p:nvSpPr>
          <p:spPr>
            <a:xfrm>
              <a:off x="1667875" y="1029825"/>
              <a:ext cx="152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Exception handling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52" name="Google Shape;352;p26"/>
            <p:cNvCxnSpPr>
              <a:stCxn id="351" idx="3"/>
            </p:cNvCxnSpPr>
            <p:nvPr/>
          </p:nvCxnSpPr>
          <p:spPr>
            <a:xfrm>
              <a:off x="3194275" y="1227825"/>
              <a:ext cx="705600" cy="1200000"/>
            </a:xfrm>
            <a:prstGeom prst="curvedConnector2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3" name="Google Shape;353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0" y="81371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3         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std::regex_search 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1544400" y="921300"/>
            <a:ext cx="60552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R"((\w+):(\w+);)"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smatch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regex_search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"PQR:2;"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// Entire match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   // Substring that matches 1st group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     // Substring that matches 2nd group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All before 1st character match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";;   XYZ:3&lt;&lt;&lt;"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 All after last character match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for (string &amp;&amp;str : m) { // Alternatively. You can also do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    cout &lt;&lt; str &lt;&lt; endl;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}</a:t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62" name="Google Shape;362;p27"/>
          <p:cNvGrpSpPr/>
          <p:nvPr/>
        </p:nvGrpSpPr>
        <p:grpSpPr>
          <a:xfrm>
            <a:off x="2343500" y="1440850"/>
            <a:ext cx="5256075" cy="396000"/>
            <a:chOff x="2343500" y="1440850"/>
            <a:chExt cx="5256075" cy="396000"/>
          </a:xfrm>
        </p:grpSpPr>
        <p:sp>
          <p:nvSpPr>
            <p:cNvPr id="363" name="Google Shape;363;p27"/>
            <p:cNvSpPr txBox="1"/>
            <p:nvPr/>
          </p:nvSpPr>
          <p:spPr>
            <a:xfrm>
              <a:off x="4948175" y="1440850"/>
              <a:ext cx="2651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std::match_results </a:t>
              </a: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specializations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64" name="Google Shape;364;p27"/>
            <p:cNvCxnSpPr/>
            <p:nvPr/>
          </p:nvCxnSpPr>
          <p:spPr>
            <a:xfrm rot="10800000">
              <a:off x="2343500" y="1502700"/>
              <a:ext cx="2590800" cy="144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0" y="81371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std::regex_match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2471563" y="1836775"/>
            <a:ext cx="51027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is_valid_email_id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string_view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R"(\w+@\w+\.(?:com|in))"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regex_match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(), r);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is_valid_email_id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"vishalchovatiya@ymail.com"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is_valid_email_id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"@abc.com"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74" name="Google Shape;374;p28"/>
          <p:cNvGrpSpPr/>
          <p:nvPr/>
        </p:nvGrpSpPr>
        <p:grpSpPr>
          <a:xfrm>
            <a:off x="888213" y="2307775"/>
            <a:ext cx="2207400" cy="785100"/>
            <a:chOff x="888213" y="2307775"/>
            <a:chExt cx="2207400" cy="785100"/>
          </a:xfrm>
        </p:grpSpPr>
        <p:sp>
          <p:nvSpPr>
            <p:cNvPr id="375" name="Google Shape;375;p28"/>
            <p:cNvSpPr txBox="1"/>
            <p:nvPr/>
          </p:nvSpPr>
          <p:spPr>
            <a:xfrm>
              <a:off x="888213" y="2696875"/>
              <a:ext cx="1245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To avoid reconstruction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76" name="Google Shape;376;p28"/>
            <p:cNvCxnSpPr>
              <a:stCxn id="375" idx="3"/>
            </p:cNvCxnSpPr>
            <p:nvPr/>
          </p:nvCxnSpPr>
          <p:spPr>
            <a:xfrm flipH="1" rot="10800000">
              <a:off x="2133813" y="2307775"/>
              <a:ext cx="961800" cy="587100"/>
            </a:xfrm>
            <a:prstGeom prst="curvedConnector3">
              <a:avLst>
                <a:gd fmla="val 92985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7" name="Google Shape;377;p28"/>
          <p:cNvGrpSpPr/>
          <p:nvPr/>
        </p:nvGrpSpPr>
        <p:grpSpPr>
          <a:xfrm>
            <a:off x="5933488" y="955625"/>
            <a:ext cx="2322300" cy="636000"/>
            <a:chOff x="5933488" y="955625"/>
            <a:chExt cx="2322300" cy="636000"/>
          </a:xfrm>
        </p:grpSpPr>
        <p:sp>
          <p:nvSpPr>
            <p:cNvPr id="378" name="Google Shape;378;p28"/>
            <p:cNvSpPr/>
            <p:nvPr/>
          </p:nvSpPr>
          <p:spPr>
            <a:xfrm>
              <a:off x="5933488" y="955625"/>
              <a:ext cx="2322300" cy="636000"/>
            </a:xfrm>
            <a:prstGeom prst="wedgeRoundRectCallout">
              <a:avLst>
                <a:gd fmla="val -45455" name="adj1"/>
                <a:gd fmla="val 90322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6152638" y="980075"/>
              <a:ext cx="1884000" cy="5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produces around 30,000 lines of assembly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(with that too with -O3)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0" y="81371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4                  std::regex_match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650" y="1488000"/>
            <a:ext cx="5228700" cy="2167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28625" rotWithShape="0" algn="bl" dir="5400000" dist="171450">
              <a:srgbClr val="000000">
                <a:alpha val="81000"/>
              </a:srgbClr>
            </a:outerShdw>
          </a:effectLst>
        </p:spPr>
      </p:pic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0" y="81371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4                  std::regex_match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1443750" y="2136725"/>
            <a:ext cx="62565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string input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R"((\w+):(\w+);)"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smatch m;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regex_match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(input, m, r)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regex_search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(input, m, r)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2529150" y="1346575"/>
            <a:ext cx="4458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std::regex_match    </a:t>
            </a:r>
            <a:r>
              <a:rPr b="1" lang="en" sz="2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vs</a:t>
            </a: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   std::regex_search</a:t>
            </a:r>
            <a:endParaRPr b="1" sz="15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3888900" y="3038675"/>
            <a:ext cx="834900" cy="307200"/>
          </a:xfrm>
          <a:prstGeom prst="flowChartConnecto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3888900" y="3489725"/>
            <a:ext cx="834900" cy="307200"/>
          </a:xfrm>
          <a:prstGeom prst="flowChartConnecto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0" y="81375"/>
            <a:ext cx="308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                   std::regex_iterator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2159150" y="753675"/>
            <a:ext cx="38469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"((</a:t>
            </a:r>
            <a:r>
              <a:rPr lang="en" sz="950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\w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+):(</a:t>
            </a:r>
            <a:r>
              <a:rPr lang="en" sz="950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\d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))"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vector&lt;smatch&gt;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50">
                <a:latin typeface="Consolas"/>
                <a:ea typeface="Consolas"/>
                <a:cs typeface="Consolas"/>
                <a:sym typeface="Consolas"/>
              </a:rPr>
              <a:t>sregex_iterator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), r},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50">
                <a:latin typeface="Consolas"/>
                <a:ea typeface="Consolas"/>
                <a:cs typeface="Consolas"/>
                <a:sym typeface="Consolas"/>
              </a:rPr>
              <a:t>sregex_iterator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"PQR:2"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"XYZ:3"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"XYZ"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&amp;&amp;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31"/>
          <p:cNvGrpSpPr/>
          <p:nvPr/>
        </p:nvGrpSpPr>
        <p:grpSpPr>
          <a:xfrm>
            <a:off x="4749250" y="1066025"/>
            <a:ext cx="2235600" cy="455400"/>
            <a:chOff x="4749250" y="989825"/>
            <a:chExt cx="2235600" cy="455400"/>
          </a:xfrm>
        </p:grpSpPr>
        <p:sp>
          <p:nvSpPr>
            <p:cNvPr id="411" name="Google Shape;411;p31"/>
            <p:cNvSpPr txBox="1"/>
            <p:nvPr/>
          </p:nvSpPr>
          <p:spPr>
            <a:xfrm>
              <a:off x="5833450" y="989825"/>
              <a:ext cx="1151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begin iterator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12" name="Google Shape;412;p31"/>
            <p:cNvCxnSpPr>
              <a:stCxn id="411" idx="1"/>
            </p:cNvCxnSpPr>
            <p:nvPr/>
          </p:nvCxnSpPr>
          <p:spPr>
            <a:xfrm flipH="1">
              <a:off x="4749250" y="1187825"/>
              <a:ext cx="1084200" cy="257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3" name="Google Shape;413;p31"/>
          <p:cNvGrpSpPr/>
          <p:nvPr/>
        </p:nvGrpSpPr>
        <p:grpSpPr>
          <a:xfrm>
            <a:off x="3712700" y="1713225"/>
            <a:ext cx="2696400" cy="569400"/>
            <a:chOff x="3712700" y="1713225"/>
            <a:chExt cx="2696400" cy="569400"/>
          </a:xfrm>
        </p:grpSpPr>
        <p:sp>
          <p:nvSpPr>
            <p:cNvPr id="414" name="Google Shape;414;p31"/>
            <p:cNvSpPr txBox="1"/>
            <p:nvPr/>
          </p:nvSpPr>
          <p:spPr>
            <a:xfrm>
              <a:off x="5400500" y="1886625"/>
              <a:ext cx="1008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end </a:t>
              </a: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iterator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15" name="Google Shape;415;p31"/>
            <p:cNvCxnSpPr>
              <a:stCxn id="414" idx="1"/>
            </p:cNvCxnSpPr>
            <p:nvPr/>
          </p:nvCxnSpPr>
          <p:spPr>
            <a:xfrm rot="10800000">
              <a:off x="3712700" y="1713225"/>
              <a:ext cx="1687800" cy="371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6" name="Google Shape;416;p31"/>
          <p:cNvGrpSpPr/>
          <p:nvPr/>
        </p:nvGrpSpPr>
        <p:grpSpPr>
          <a:xfrm>
            <a:off x="4724400" y="3006775"/>
            <a:ext cx="1761275" cy="677100"/>
            <a:chOff x="4724400" y="2930575"/>
            <a:chExt cx="1761275" cy="677100"/>
          </a:xfrm>
        </p:grpSpPr>
        <p:sp>
          <p:nvSpPr>
            <p:cNvPr id="417" name="Google Shape;417;p31"/>
            <p:cNvSpPr/>
            <p:nvPr/>
          </p:nvSpPr>
          <p:spPr>
            <a:xfrm>
              <a:off x="4724400" y="3028525"/>
              <a:ext cx="253500" cy="4812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 txBox="1"/>
            <p:nvPr/>
          </p:nvSpPr>
          <p:spPr>
            <a:xfrm>
              <a:off x="4921475" y="2930575"/>
              <a:ext cx="1564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Provide detailed information about matches &amp; sub-matches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419" name="Google Shape;419;p31"/>
          <p:cNvSpPr/>
          <p:nvPr/>
        </p:nvSpPr>
        <p:spPr>
          <a:xfrm>
            <a:off x="6006050" y="4547683"/>
            <a:ext cx="3150900" cy="595822"/>
          </a:xfrm>
          <a:custGeom>
            <a:rect b="b" l="l" r="r" t="t"/>
            <a:pathLst>
              <a:path extrusionOk="0" h="3199" w="16911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#define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ALL(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     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(X),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#define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C_ALL(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   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cbegin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(X),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cend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5344663" y="1572251"/>
            <a:ext cx="83604" cy="15059"/>
          </a:xfrm>
          <a:custGeom>
            <a:rect b="b" l="l" r="r" t="t"/>
            <a:pathLst>
              <a:path extrusionOk="0" h="180" w="976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974850" y="993948"/>
            <a:ext cx="4689376" cy="807233"/>
            <a:chOff x="1684075" y="762877"/>
            <a:chExt cx="4689376" cy="807233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4170950" y="762877"/>
              <a:ext cx="2202501" cy="807233"/>
              <a:chOff x="5657361" y="2824811"/>
              <a:chExt cx="1078361" cy="404655"/>
            </a:xfrm>
          </p:grpSpPr>
          <p:grpSp>
            <p:nvGrpSpPr>
              <p:cNvPr id="132" name="Google Shape;132;p14"/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33" name="Google Shape;133;p14"/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rect b="b" l="l" r="r" t="t"/>
                    <a:pathLst>
                      <a:path extrusionOk="0" h="7194" w="14253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14"/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rect b="b" l="l" r="r" t="t"/>
                    <a:pathLst>
                      <a:path extrusionOk="0" h="9649" w="482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6" name="Google Shape;136;p14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rect b="b" l="l" r="r" t="t"/>
                  <a:pathLst>
                    <a:path extrusionOk="0" h="4479" w="8767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" name="Google Shape;137;p14"/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4"/>
            <p:cNvSpPr txBox="1"/>
            <p:nvPr/>
          </p:nvSpPr>
          <p:spPr>
            <a:xfrm>
              <a:off x="1684075" y="962525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Introduction To Regex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5016740" y="1699624"/>
            <a:ext cx="4152310" cy="807400"/>
            <a:chOff x="4725965" y="1468553"/>
            <a:chExt cx="4152310" cy="807400"/>
          </a:xfrm>
        </p:grpSpPr>
        <p:grpSp>
          <p:nvGrpSpPr>
            <p:cNvPr id="140" name="Google Shape;140;p14"/>
            <p:cNvGrpSpPr/>
            <p:nvPr/>
          </p:nvGrpSpPr>
          <p:grpSpPr>
            <a:xfrm>
              <a:off x="4725965" y="1468553"/>
              <a:ext cx="1400634" cy="807400"/>
              <a:chOff x="5938695" y="3176919"/>
              <a:chExt cx="685761" cy="404739"/>
            </a:xfrm>
          </p:grpSpPr>
          <p:grpSp>
            <p:nvGrpSpPr>
              <p:cNvPr id="141" name="Google Shape;141;p14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42" name="Google Shape;142;p14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B4A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B4A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" name="Google Shape;144;p14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4"/>
            <p:cNvSpPr txBox="1"/>
            <p:nvPr/>
          </p:nvSpPr>
          <p:spPr>
            <a:xfrm>
              <a:off x="5941875" y="1676775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 &amp; std::regex_error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>
            <a:off x="1427300" y="1699457"/>
            <a:ext cx="3696687" cy="807233"/>
            <a:chOff x="1136525" y="1468386"/>
            <a:chExt cx="3696687" cy="807233"/>
          </a:xfrm>
        </p:grpSpPr>
        <p:grpSp>
          <p:nvGrpSpPr>
            <p:cNvPr id="147" name="Google Shape;147;p14"/>
            <p:cNvGrpSpPr/>
            <p:nvPr/>
          </p:nvGrpSpPr>
          <p:grpSpPr>
            <a:xfrm>
              <a:off x="3432150" y="1468386"/>
              <a:ext cx="1401062" cy="807233"/>
              <a:chOff x="5305233" y="3176835"/>
              <a:chExt cx="685971" cy="404655"/>
            </a:xfrm>
          </p:grpSpPr>
          <p:grpSp>
            <p:nvGrpSpPr>
              <p:cNvPr id="148" name="Google Shape;148;p14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" name="Google Shape;151;p14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4"/>
            <p:cNvSpPr txBox="1"/>
            <p:nvPr/>
          </p:nvSpPr>
          <p:spPr>
            <a:xfrm>
              <a:off x="1136525" y="1676775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std::regex_search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4291762" y="2399443"/>
            <a:ext cx="3680113" cy="807400"/>
            <a:chOff x="4000987" y="2168372"/>
            <a:chExt cx="3680113" cy="807400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4000987" y="2168372"/>
              <a:ext cx="1400634" cy="807400"/>
              <a:chOff x="5938695" y="3176919"/>
              <a:chExt cx="685761" cy="404739"/>
            </a:xfrm>
          </p:grpSpPr>
          <p:grpSp>
            <p:nvGrpSpPr>
              <p:cNvPr id="155" name="Google Shape;155;p14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56" name="Google Shape;156;p14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8" name="Google Shape;158;p14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14"/>
            <p:cNvSpPr txBox="1"/>
            <p:nvPr/>
          </p:nvSpPr>
          <p:spPr>
            <a:xfrm>
              <a:off x="4744700" y="2391013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std::regex_match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657425" y="2399275"/>
            <a:ext cx="3741584" cy="807233"/>
            <a:chOff x="366650" y="2168204"/>
            <a:chExt cx="3741584" cy="807233"/>
          </a:xfrm>
        </p:grpSpPr>
        <p:grpSp>
          <p:nvGrpSpPr>
            <p:cNvPr id="161" name="Google Shape;161;p14"/>
            <p:cNvGrpSpPr/>
            <p:nvPr/>
          </p:nvGrpSpPr>
          <p:grpSpPr>
            <a:xfrm>
              <a:off x="2707172" y="2168204"/>
              <a:ext cx="1401062" cy="807233"/>
              <a:chOff x="5305233" y="3176835"/>
              <a:chExt cx="685971" cy="404655"/>
            </a:xfrm>
          </p:grpSpPr>
          <p:grpSp>
            <p:nvGrpSpPr>
              <p:cNvPr id="162" name="Google Shape;162;p14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63" name="Google Shape;163;p14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93C4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93C4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" name="Google Shape;165;p14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" name="Google Shape;166;p14"/>
            <p:cNvSpPr txBox="1"/>
            <p:nvPr/>
          </p:nvSpPr>
          <p:spPr>
            <a:xfrm>
              <a:off x="366650" y="2391013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std::regex_iterator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3615845" y="3097052"/>
            <a:ext cx="4048905" cy="807400"/>
            <a:chOff x="3325070" y="2865981"/>
            <a:chExt cx="4048905" cy="807400"/>
          </a:xfrm>
        </p:grpSpPr>
        <p:grpSp>
          <p:nvGrpSpPr>
            <p:cNvPr id="168" name="Google Shape;168;p14"/>
            <p:cNvGrpSpPr/>
            <p:nvPr/>
          </p:nvGrpSpPr>
          <p:grpSpPr>
            <a:xfrm>
              <a:off x="3325070" y="2865981"/>
              <a:ext cx="1400634" cy="807400"/>
              <a:chOff x="5938695" y="3176919"/>
              <a:chExt cx="685761" cy="404739"/>
            </a:xfrm>
          </p:grpSpPr>
          <p:grpSp>
            <p:nvGrpSpPr>
              <p:cNvPr id="169" name="Google Shape;169;p14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70" name="Google Shape;170;p14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" name="Google Shape;172;p14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" name="Google Shape;173;p14"/>
            <p:cNvSpPr txBox="1"/>
            <p:nvPr/>
          </p:nvSpPr>
          <p:spPr>
            <a:xfrm>
              <a:off x="4437575" y="3068263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std::regex_token_iterator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-25050" y="3096885"/>
            <a:ext cx="3748142" cy="807233"/>
            <a:chOff x="-315825" y="2865814"/>
            <a:chExt cx="3748142" cy="807233"/>
          </a:xfrm>
        </p:grpSpPr>
        <p:grpSp>
          <p:nvGrpSpPr>
            <p:cNvPr id="175" name="Google Shape;175;p14"/>
            <p:cNvGrpSpPr/>
            <p:nvPr/>
          </p:nvGrpSpPr>
          <p:grpSpPr>
            <a:xfrm>
              <a:off x="2031255" y="2865814"/>
              <a:ext cx="1401062" cy="807233"/>
              <a:chOff x="5305233" y="3176835"/>
              <a:chExt cx="685971" cy="404655"/>
            </a:xfrm>
          </p:grpSpPr>
          <p:grpSp>
            <p:nvGrpSpPr>
              <p:cNvPr id="176" name="Google Shape;176;p14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77" name="Google Shape;177;p14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" name="Google Shape;179;p14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4"/>
            <p:cNvSpPr txBox="1"/>
            <p:nvPr/>
          </p:nvSpPr>
          <p:spPr>
            <a:xfrm>
              <a:off x="-315825" y="3105275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std::regex_replace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2088434" y="3799292"/>
            <a:ext cx="4184966" cy="807400"/>
            <a:chOff x="1797659" y="3568221"/>
            <a:chExt cx="4184966" cy="807400"/>
          </a:xfrm>
        </p:grpSpPr>
        <p:grpSp>
          <p:nvGrpSpPr>
            <p:cNvPr id="182" name="Google Shape;182;p14"/>
            <p:cNvGrpSpPr/>
            <p:nvPr/>
          </p:nvGrpSpPr>
          <p:grpSpPr>
            <a:xfrm>
              <a:off x="1797659" y="3568221"/>
              <a:ext cx="2201816" cy="807400"/>
              <a:chOff x="5190863" y="3528942"/>
              <a:chExt cx="1078026" cy="404739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" name="Google Shape;184;p14"/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85" name="Google Shape;185;p14"/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rect b="b" l="l" r="r" t="t"/>
                  <a:pathLst>
                    <a:path extrusionOk="0" h="9651" w="19088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D5A6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4"/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rect b="b" l="l" r="r" t="t"/>
                  <a:pathLst>
                    <a:path extrusionOk="0" h="4478" w="8659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D5A6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7" name="Google Shape;187;p14"/>
            <p:cNvSpPr txBox="1"/>
            <p:nvPr/>
          </p:nvSpPr>
          <p:spPr>
            <a:xfrm>
              <a:off x="3046225" y="3745525"/>
              <a:ext cx="293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666666"/>
                  </a:solidFill>
                  <a:latin typeface="Comfortaa"/>
                  <a:ea typeface="Comfortaa"/>
                  <a:cs typeface="Comfortaa"/>
                  <a:sym typeface="Comfortaa"/>
                </a:rPr>
                <a:t>Use Cases</a:t>
              </a:r>
              <a:endParaRPr b="1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88" name="Google Shape;188;p14"/>
          <p:cNvSpPr txBox="1"/>
          <p:nvPr/>
        </p:nvSpPr>
        <p:spPr>
          <a:xfrm>
            <a:off x="2899800" y="152200"/>
            <a:ext cx="3344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CONTENTS</a:t>
            </a:r>
            <a:endParaRPr b="1" sz="32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 txBox="1"/>
          <p:nvPr/>
        </p:nvSpPr>
        <p:spPr>
          <a:xfrm>
            <a:off x="0" y="81375"/>
            <a:ext cx="3207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6  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std::regex_token_iterator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1909050" y="811825"/>
            <a:ext cx="532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R"((\w+):(\d))"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full_match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50"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), r, 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50"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full_match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full_match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"PQR:2"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"XYZ:3"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cptr_grp_1st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sregex_token_iterator{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), r, 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sregex_token_iterator{}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cptr_grp_1st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cptr_grp_1st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"PQR"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"XYZ"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cptr_grp_2nd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sregex_token_iterator{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), r, 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sregex_token_iterator{}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cptr_grp_2nd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cptr_grp_2nd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429" name="Google Shape;429;p32"/>
          <p:cNvGrpSpPr/>
          <p:nvPr/>
        </p:nvGrpSpPr>
        <p:grpSpPr>
          <a:xfrm>
            <a:off x="166975" y="957175"/>
            <a:ext cx="2610000" cy="468900"/>
            <a:chOff x="166975" y="957175"/>
            <a:chExt cx="2610000" cy="468900"/>
          </a:xfrm>
        </p:grpSpPr>
        <p:sp>
          <p:nvSpPr>
            <p:cNvPr id="430" name="Google Shape;430;p32"/>
            <p:cNvSpPr txBox="1"/>
            <p:nvPr/>
          </p:nvSpPr>
          <p:spPr>
            <a:xfrm>
              <a:off x="166975" y="957175"/>
              <a:ext cx="15429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not  vector&lt;smatch&gt;</a:t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31" name="Google Shape;431;p32"/>
            <p:cNvCxnSpPr>
              <a:stCxn id="430" idx="3"/>
            </p:cNvCxnSpPr>
            <p:nvPr/>
          </p:nvCxnSpPr>
          <p:spPr>
            <a:xfrm>
              <a:off x="1709875" y="1155175"/>
              <a:ext cx="1067100" cy="270900"/>
            </a:xfrm>
            <a:prstGeom prst="curvedConnector3">
              <a:avLst>
                <a:gd fmla="val 89221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2" name="Google Shape;432;p32"/>
          <p:cNvGrpSpPr/>
          <p:nvPr/>
        </p:nvGrpSpPr>
        <p:grpSpPr>
          <a:xfrm>
            <a:off x="4629275" y="1004025"/>
            <a:ext cx="1812300" cy="556200"/>
            <a:chOff x="4629275" y="1004025"/>
            <a:chExt cx="1812300" cy="556200"/>
          </a:xfrm>
        </p:grpSpPr>
        <p:sp>
          <p:nvSpPr>
            <p:cNvPr id="433" name="Google Shape;433;p32"/>
            <p:cNvSpPr txBox="1"/>
            <p:nvPr/>
          </p:nvSpPr>
          <p:spPr>
            <a:xfrm>
              <a:off x="5251775" y="1004025"/>
              <a:ext cx="1189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whole regex match</a:t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34" name="Google Shape;434;p32"/>
            <p:cNvCxnSpPr>
              <a:stCxn id="433" idx="1"/>
            </p:cNvCxnSpPr>
            <p:nvPr/>
          </p:nvCxnSpPr>
          <p:spPr>
            <a:xfrm flipH="1">
              <a:off x="4629275" y="1202025"/>
              <a:ext cx="622500" cy="358200"/>
            </a:xfrm>
            <a:prstGeom prst="curvedConnector3">
              <a:avLst>
                <a:gd fmla="val 82755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5" name="Google Shape;435;p32"/>
          <p:cNvGrpSpPr/>
          <p:nvPr/>
        </p:nvGrpSpPr>
        <p:grpSpPr>
          <a:xfrm>
            <a:off x="4636775" y="2192800"/>
            <a:ext cx="1804800" cy="1470600"/>
            <a:chOff x="4636775" y="2192800"/>
            <a:chExt cx="1804800" cy="1470600"/>
          </a:xfrm>
        </p:grpSpPr>
        <p:sp>
          <p:nvSpPr>
            <p:cNvPr id="436" name="Google Shape;436;p32"/>
            <p:cNvSpPr txBox="1"/>
            <p:nvPr/>
          </p:nvSpPr>
          <p:spPr>
            <a:xfrm>
              <a:off x="5251775" y="2192800"/>
              <a:ext cx="1189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1st capture group</a:t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37" name="Google Shape;437;p32"/>
            <p:cNvCxnSpPr>
              <a:stCxn id="436" idx="1"/>
            </p:cNvCxnSpPr>
            <p:nvPr/>
          </p:nvCxnSpPr>
          <p:spPr>
            <a:xfrm flipH="1">
              <a:off x="4636775" y="2390800"/>
              <a:ext cx="615000" cy="205800"/>
            </a:xfrm>
            <a:prstGeom prst="curvedConnector3">
              <a:avLst>
                <a:gd fmla="val 85325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32"/>
            <p:cNvSpPr txBox="1"/>
            <p:nvPr/>
          </p:nvSpPr>
          <p:spPr>
            <a:xfrm>
              <a:off x="5251775" y="3259600"/>
              <a:ext cx="1189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2nd</a:t>
              </a: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capture group</a:t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39" name="Google Shape;439;p32"/>
            <p:cNvCxnSpPr>
              <a:stCxn id="438" idx="1"/>
            </p:cNvCxnSpPr>
            <p:nvPr/>
          </p:nvCxnSpPr>
          <p:spPr>
            <a:xfrm flipH="1">
              <a:off x="4636775" y="3457600"/>
              <a:ext cx="615000" cy="205800"/>
            </a:xfrm>
            <a:prstGeom prst="curvedConnector3">
              <a:avLst>
                <a:gd fmla="val 82203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0" name="Google Shape;440;p32"/>
          <p:cNvGrpSpPr/>
          <p:nvPr/>
        </p:nvGrpSpPr>
        <p:grpSpPr>
          <a:xfrm>
            <a:off x="5888100" y="2155375"/>
            <a:ext cx="2702400" cy="2063100"/>
            <a:chOff x="5888100" y="2155375"/>
            <a:chExt cx="2702400" cy="2063100"/>
          </a:xfrm>
        </p:grpSpPr>
        <p:cxnSp>
          <p:nvCxnSpPr>
            <p:cNvPr id="441" name="Google Shape;441;p32"/>
            <p:cNvCxnSpPr>
              <a:endCxn id="442" idx="1"/>
            </p:cNvCxnSpPr>
            <p:nvPr/>
          </p:nvCxnSpPr>
          <p:spPr>
            <a:xfrm>
              <a:off x="6329700" y="2155375"/>
              <a:ext cx="1141800" cy="5910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43" name="Google Shape;443;p32"/>
            <p:cNvCxnSpPr>
              <a:endCxn id="442" idx="1"/>
            </p:cNvCxnSpPr>
            <p:nvPr/>
          </p:nvCxnSpPr>
          <p:spPr>
            <a:xfrm flipH="1" rot="10800000">
              <a:off x="5888100" y="2746375"/>
              <a:ext cx="1583400" cy="1472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44" name="Google Shape;444;p32"/>
            <p:cNvCxnSpPr>
              <a:endCxn id="442" idx="1"/>
            </p:cNvCxnSpPr>
            <p:nvPr/>
          </p:nvCxnSpPr>
          <p:spPr>
            <a:xfrm flipH="1" rot="10800000">
              <a:off x="6185700" y="2746375"/>
              <a:ext cx="1285800" cy="4260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42" name="Google Shape;442;p32"/>
            <p:cNvSpPr txBox="1"/>
            <p:nvPr/>
          </p:nvSpPr>
          <p:spPr>
            <a:xfrm>
              <a:off x="7471500" y="2385475"/>
              <a:ext cx="1119000" cy="721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each iterator contains only a single matched result</a:t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0" y="81375"/>
            <a:ext cx="3207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6          std::regex_token_iterator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2001450" y="1084350"/>
            <a:ext cx="51411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R"((\w+):(\d))"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inverted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r, -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inverted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inverted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"-&gt;   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";;;   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"&lt;&lt;&lt;"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  }));</a:t>
            </a:r>
            <a:endParaRPr sz="8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5070375" y="1992700"/>
            <a:ext cx="632700" cy="307200"/>
          </a:xfrm>
          <a:prstGeom prst="flowChartConnecto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3"/>
          <p:cNvGrpSpPr/>
          <p:nvPr/>
        </p:nvGrpSpPr>
        <p:grpSpPr>
          <a:xfrm>
            <a:off x="4369775" y="2961350"/>
            <a:ext cx="2657200" cy="748500"/>
            <a:chOff x="3744875" y="2961350"/>
            <a:chExt cx="2657200" cy="748500"/>
          </a:xfrm>
        </p:grpSpPr>
        <p:sp>
          <p:nvSpPr>
            <p:cNvPr id="456" name="Google Shape;456;p33"/>
            <p:cNvSpPr txBox="1"/>
            <p:nvPr/>
          </p:nvSpPr>
          <p:spPr>
            <a:xfrm>
              <a:off x="4339575" y="3137600"/>
              <a:ext cx="20625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parts that are not matched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744875" y="2961350"/>
              <a:ext cx="632700" cy="748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"/>
          <p:cNvSpPr txBox="1"/>
          <p:nvPr/>
        </p:nvSpPr>
        <p:spPr>
          <a:xfrm>
            <a:off x="-27400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7       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std::regex_replace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1622400" y="1142119"/>
            <a:ext cx="58992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transform_pair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string_view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regex_constants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match_flag_type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= {}) {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R"((\w+):(\d))"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regex_replace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(), r,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, f);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transform_pair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"ABC:1, PQR:2"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"1, 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transform_pair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"ABC:1, PQR:2"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s, </a:t>
            </a:r>
            <a:r>
              <a:rPr lang="en" sz="9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regex_constants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::format_no_copy) == </a:t>
            </a:r>
            <a:r>
              <a:rPr lang="en" sz="9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"12"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7" name="Google Shape;467;p34"/>
          <p:cNvGrpSpPr/>
          <p:nvPr/>
        </p:nvGrpSpPr>
        <p:grpSpPr>
          <a:xfrm>
            <a:off x="5386425" y="3047981"/>
            <a:ext cx="1606500" cy="953400"/>
            <a:chOff x="5386425" y="3199900"/>
            <a:chExt cx="1606500" cy="953400"/>
          </a:xfrm>
        </p:grpSpPr>
        <p:sp>
          <p:nvSpPr>
            <p:cNvPr id="468" name="Google Shape;468;p34"/>
            <p:cNvSpPr txBox="1"/>
            <p:nvPr/>
          </p:nvSpPr>
          <p:spPr>
            <a:xfrm>
              <a:off x="5386425" y="3757300"/>
              <a:ext cx="16065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don’t copy thing that aren’t matched</a:t>
              </a:r>
              <a:endParaRPr b="1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469" name="Google Shape;469;p34"/>
            <p:cNvCxnSpPr>
              <a:stCxn id="468" idx="0"/>
            </p:cNvCxnSpPr>
            <p:nvPr/>
          </p:nvCxnSpPr>
          <p:spPr>
            <a:xfrm flipH="1" rot="5400000">
              <a:off x="5651025" y="3218650"/>
              <a:ext cx="557400" cy="519900"/>
            </a:xfrm>
            <a:prstGeom prst="curvedConnector3">
              <a:avLst>
                <a:gd fmla="val 44667" name="adj1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70" name="Google Shape;47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-27400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7               std::regex_replace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1934250" y="1469675"/>
            <a:ext cx="52755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"ABC:1-&gt;   PQR:2;;;   XYZ:3&lt;&lt;&lt;"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regex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R"(-|&gt;|&lt;|;| 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Prints "ABC:1     PQR:2      XYZ:3   "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regex_replace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ostreambuf_iterator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267F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3583500" y="3192625"/>
            <a:ext cx="2148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append the results container or stream or existing string</a:t>
            </a:r>
            <a:endParaRPr b="1" sz="1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80" name="Google Shape;480;p35"/>
          <p:cNvCxnSpPr>
            <a:stCxn id="479" idx="0"/>
          </p:cNvCxnSpPr>
          <p:nvPr/>
        </p:nvCxnSpPr>
        <p:spPr>
          <a:xfrm flipH="1" rot="5400000">
            <a:off x="4119000" y="2653975"/>
            <a:ext cx="557400" cy="51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 txBox="1"/>
          <p:nvPr/>
        </p:nvSpPr>
        <p:spPr>
          <a:xfrm>
            <a:off x="-208025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                   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Use Cases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2072250" y="1687350"/>
            <a:ext cx="49995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string_view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&gt;{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C_ALL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r, -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sregex_token_iterator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"/root/home/vishal"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==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       vector&lt;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&gt;{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"vishal"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3004750" y="986550"/>
            <a:ext cx="3379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Splitting a String With Delimiter</a:t>
            </a:r>
            <a:endParaRPr b="1" sz="15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1" name="Google Shape;49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-208025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                   Use Cases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2662350" y="2033400"/>
            <a:ext cx="38193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string_view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R"(\s+)"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regex_replace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(), r,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"12   3 4      5"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s) ==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"12345"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EXIT_SUCCESS;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267F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2882400" y="1104000"/>
            <a:ext cx="3379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Trim Whitespace From a String</a:t>
            </a:r>
            <a:endParaRPr b="1" sz="15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1" name="Google Shape;50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-208025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                   Use Cases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4003475" y="1099700"/>
            <a:ext cx="51405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lines_containing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"^.*?</a:t>
            </a:r>
            <a:r>
              <a:rPr lang="en" sz="85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b("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r>
              <a:rPr lang="en" sz="85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b.*$"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 ^.*?\b(one|two|three)\b.*$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"|"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ifstream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regex_match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emplace_back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solidFill>
                <a:srgbClr val="267F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4435250" y="152200"/>
            <a:ext cx="456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Finding Lines Containing Words From a File</a:t>
            </a:r>
            <a:endParaRPr b="1" sz="15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165050" y="735075"/>
            <a:ext cx="4270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[&amp;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165050" y="2136200"/>
            <a:ext cx="35409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lines_containing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"test.txt"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"two"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==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one"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two"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test.txt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one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two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three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four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3" name="Google Shape;513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-208025" y="81184"/>
            <a:ext cx="29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                   Use Cases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1" name="Google Shape;521;p39"/>
          <p:cNvSpPr txBox="1"/>
          <p:nvPr/>
        </p:nvSpPr>
        <p:spPr>
          <a:xfrm>
            <a:off x="3959725" y="1362200"/>
            <a:ext cx="51363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lines_containing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"^.*?</a:t>
            </a:r>
            <a:r>
              <a:rPr lang="en" sz="85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b("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r>
              <a:rPr lang="en" sz="85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b.*$"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s;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 ^.*?\b(one|two|three)\b.*$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"|"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ifstream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infile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);)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regex_match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emplace_back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solidFill>
                <a:srgbClr val="267F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4435250" y="152200"/>
            <a:ext cx="456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Finding Lines Containing Words From a File</a:t>
            </a:r>
            <a:endParaRPr b="1" sz="15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165050" y="735075"/>
            <a:ext cx="41619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[&amp;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165050" y="2136200"/>
            <a:ext cx="35409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8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lines_containing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"test.txt"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"two"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== vector&lt;</a:t>
            </a:r>
            <a:r>
              <a:rPr lang="en" sz="8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&gt;{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one"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8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two"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test.txt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one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two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three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 is four</a:t>
            </a:r>
            <a:endParaRPr sz="8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5" name="Google Shape;52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40"/>
          <p:cNvGrpSpPr/>
          <p:nvPr/>
        </p:nvGrpSpPr>
        <p:grpSpPr>
          <a:xfrm>
            <a:off x="3157023" y="3517968"/>
            <a:ext cx="224440" cy="230371"/>
            <a:chOff x="-6696925" y="3272575"/>
            <a:chExt cx="307200" cy="291425"/>
          </a:xfrm>
        </p:grpSpPr>
        <p:sp>
          <p:nvSpPr>
            <p:cNvPr id="531" name="Google Shape;531;p40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3" name="Google Shape;533;p40"/>
          <p:cNvSpPr txBox="1"/>
          <p:nvPr/>
        </p:nvSpPr>
        <p:spPr>
          <a:xfrm>
            <a:off x="3409081" y="3424675"/>
            <a:ext cx="258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www.vishalchovatiya.com</a:t>
            </a:r>
            <a:endParaRPr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34" name="Google Shape;534;p40"/>
          <p:cNvGrpSpPr/>
          <p:nvPr/>
        </p:nvGrpSpPr>
        <p:grpSpPr>
          <a:xfrm>
            <a:off x="3166347" y="4368078"/>
            <a:ext cx="205791" cy="144955"/>
            <a:chOff x="-1199300" y="3279250"/>
            <a:chExt cx="293025" cy="206400"/>
          </a:xfrm>
        </p:grpSpPr>
        <p:sp>
          <p:nvSpPr>
            <p:cNvPr id="535" name="Google Shape;535;p40"/>
            <p:cNvSpPr/>
            <p:nvPr/>
          </p:nvSpPr>
          <p:spPr>
            <a:xfrm>
              <a:off x="-1183550" y="3395050"/>
              <a:ext cx="261525" cy="90600"/>
            </a:xfrm>
            <a:custGeom>
              <a:rect b="b" l="l" r="r" t="t"/>
              <a:pathLst>
                <a:path extrusionOk="0" h="3624" w="10461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-1184325" y="3279250"/>
              <a:ext cx="261500" cy="129400"/>
            </a:xfrm>
            <a:custGeom>
              <a:rect b="b" l="l" r="r" t="t"/>
              <a:pathLst>
                <a:path extrusionOk="0" h="5176" w="1046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-1199300" y="3294225"/>
              <a:ext cx="90600" cy="175650"/>
            </a:xfrm>
            <a:custGeom>
              <a:rect b="b" l="l" r="r" t="t"/>
              <a:pathLst>
                <a:path extrusionOk="0" h="7026" w="3624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-996875" y="3294225"/>
              <a:ext cx="90600" cy="177225"/>
            </a:xfrm>
            <a:custGeom>
              <a:rect b="b" l="l" r="r" t="t"/>
              <a:pathLst>
                <a:path extrusionOk="0" h="7089" w="3624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9" name="Google Shape;539;p40"/>
          <p:cNvSpPr txBox="1"/>
          <p:nvPr/>
        </p:nvSpPr>
        <p:spPr>
          <a:xfrm>
            <a:off x="3409081" y="42251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vishalchovatiya@ymail.com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40" name="Google Shape;540;p40"/>
          <p:cNvGrpSpPr/>
          <p:nvPr/>
        </p:nvGrpSpPr>
        <p:grpSpPr>
          <a:xfrm>
            <a:off x="3166190" y="3915597"/>
            <a:ext cx="206105" cy="206145"/>
            <a:chOff x="1379798" y="1723250"/>
            <a:chExt cx="397887" cy="397887"/>
          </a:xfrm>
        </p:grpSpPr>
        <p:sp>
          <p:nvSpPr>
            <p:cNvPr id="541" name="Google Shape;541;p4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45" name="Google Shape;545;p40"/>
          <p:cNvSpPr txBox="1"/>
          <p:nvPr/>
        </p:nvSpPr>
        <p:spPr>
          <a:xfrm>
            <a:off x="3409081" y="3818275"/>
            <a:ext cx="3959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linkedin.com/in/vishal-chovatiya</a:t>
            </a:r>
            <a:endParaRPr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46" name="Google Shape;5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9" y="612875"/>
            <a:ext cx="4572000" cy="2571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285750" rotWithShape="0" algn="bl" dir="7260000" dist="209550">
              <a:srgbClr val="000000">
                <a:alpha val="62000"/>
              </a:srgbClr>
            </a:outerShdw>
          </a:effectLst>
        </p:spPr>
      </p:pic>
      <p:sp>
        <p:nvSpPr>
          <p:cNvPr id="547" name="Google Shape;547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76375"/>
            <a:ext cx="4762500" cy="2190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57213" rotWithShape="0" algn="bl" dir="6300000" dist="142875">
              <a:srgbClr val="000000">
                <a:alpha val="85000"/>
              </a:srgbClr>
            </a:outerShdw>
          </a:effectLst>
        </p:spPr>
      </p:pic>
      <p:sp>
        <p:nvSpPr>
          <p:cNvPr id="553" name="Google Shape;55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176169" y="1879050"/>
            <a:ext cx="34104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What is a regular expression?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Character Classes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Quantifiers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Groups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Alternation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Anchors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Examples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1176169" y="1505850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 will see...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4786025" y="2099550"/>
            <a:ext cx="34104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Other flavours of regex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Lookarounds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Escape sequence chars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Flags, etc. 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786019" y="1505850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 will NOT see...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2866800" y="1484188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What is a regular expression?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736625" y="2243700"/>
            <a:ext cx="3653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\b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45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4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]):([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45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\d</a:t>
            </a:r>
            <a:r>
              <a:rPr lang="en" sz="145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\b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458950" y="3003213"/>
            <a:ext cx="4226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Its a c</a:t>
            </a: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ryptic text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 to search, validate or replace text with </a:t>
            </a:r>
            <a:r>
              <a:rPr b="1" i="1" lang="en" sz="13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preconditions</a:t>
            </a:r>
            <a:endParaRPr b="1" i="1" sz="13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2181300" y="1137438"/>
            <a:ext cx="2038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Character Classes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21" name="Google Shape;221;p17"/>
          <p:cNvGraphicFramePr/>
          <p:nvPr/>
        </p:nvGraphicFramePr>
        <p:xfrm>
          <a:off x="988150" y="170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{E0D9C415-C5B1-4B4B-90EA-EED7ACBE926C}</a:tableStyleId>
              </a:tblPr>
              <a:tblGrid>
                <a:gridCol w="1132700"/>
                <a:gridCol w="329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any character except newline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\w   \d   \s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word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(a-zA-Z0-9_)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, digit, whitespac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\W   \D   \S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not word, digit, whitespace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[abc]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any of a, b, or c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[^abc]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not a, b, or c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[a-g]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character between a &amp; g</a:t>
                      </a:r>
                      <a:endParaRPr sz="1300">
                        <a:solidFill>
                          <a:srgbClr val="434343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22" name="Google Shape;222;p17"/>
          <p:cNvGrpSpPr/>
          <p:nvPr/>
        </p:nvGrpSpPr>
        <p:grpSpPr>
          <a:xfrm>
            <a:off x="6118250" y="2136100"/>
            <a:ext cx="2038200" cy="819675"/>
            <a:chOff x="6270650" y="2136100"/>
            <a:chExt cx="2038200" cy="819675"/>
          </a:xfrm>
        </p:grpSpPr>
        <p:sp>
          <p:nvSpPr>
            <p:cNvPr id="223" name="Google Shape;223;p17"/>
            <p:cNvSpPr txBox="1"/>
            <p:nvPr/>
          </p:nvSpPr>
          <p:spPr>
            <a:xfrm>
              <a:off x="6270650" y="2474575"/>
              <a:ext cx="2038200" cy="48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Text		:</a:t>
              </a: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3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abcdefg</a:t>
              </a:r>
              <a:endParaRPr b="1" sz="13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Pattern	:</a:t>
              </a:r>
              <a:r>
                <a:rPr b="1" lang="en" sz="13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[^h-z]</a:t>
              </a:r>
              <a:endParaRPr b="1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6835550" y="2136100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1551200" y="1535413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Quantifiers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34" name="Google Shape;234;p18"/>
          <p:cNvGraphicFramePr/>
          <p:nvPr/>
        </p:nvGraphicFramePr>
        <p:xfrm>
          <a:off x="1513888" y="20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{E0D9C415-C5B1-4B4B-90EA-EED7ACBE926C}</a:tableStyleId>
              </a:tblPr>
              <a:tblGrid>
                <a:gridCol w="1299375"/>
                <a:gridCol w="218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*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 or more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 or more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?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 or 1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{min, max}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min to max range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35" name="Google Shape;235;p18"/>
          <p:cNvGrpSpPr/>
          <p:nvPr/>
        </p:nvGrpSpPr>
        <p:grpSpPr>
          <a:xfrm>
            <a:off x="5492613" y="2136100"/>
            <a:ext cx="2137500" cy="819675"/>
            <a:chOff x="5492613" y="2136100"/>
            <a:chExt cx="2137500" cy="819675"/>
          </a:xfrm>
        </p:grpSpPr>
        <p:sp>
          <p:nvSpPr>
            <p:cNvPr id="236" name="Google Shape;236;p18"/>
            <p:cNvSpPr txBox="1"/>
            <p:nvPr/>
          </p:nvSpPr>
          <p:spPr>
            <a:xfrm>
              <a:off x="5492613" y="2474575"/>
              <a:ext cx="2137500" cy="48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Text	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This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is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that</a:t>
              </a:r>
              <a:endParaRPr b="1" sz="12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Pattern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\w+</a:t>
              </a:r>
              <a:endParaRPr b="1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6107163" y="2136100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419000" y="1343975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Groups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47" name="Google Shape;247;p19"/>
          <p:cNvGraphicFramePr/>
          <p:nvPr/>
        </p:nvGraphicFramePr>
        <p:xfrm>
          <a:off x="1089488" y="18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{E0D9C415-C5B1-4B4B-90EA-EED7ACBE926C}</a:tableStyleId>
              </a:tblPr>
              <a:tblGrid>
                <a:gridCol w="875175"/>
                <a:gridCol w="319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 )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Capure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(?: )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Non-capture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\n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Back-reference e.g. \1, \2, etc.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  ]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Range of char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[^  ]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Negative r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ange of char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48" name="Google Shape;248;p19"/>
          <p:cNvGrpSpPr/>
          <p:nvPr/>
        </p:nvGrpSpPr>
        <p:grpSpPr>
          <a:xfrm>
            <a:off x="5737250" y="2136100"/>
            <a:ext cx="2279700" cy="819675"/>
            <a:chOff x="6042050" y="2136100"/>
            <a:chExt cx="2279700" cy="819675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6042050" y="2474575"/>
              <a:ext cx="2279700" cy="48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Text	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This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is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is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that</a:t>
              </a:r>
              <a:endParaRPr b="1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Pattern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(\w+)\s\1</a:t>
              </a:r>
              <a:endParaRPr b="1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6727700" y="2136100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1514388" y="1995425"/>
            <a:ext cx="341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Alternation</a:t>
            </a:r>
            <a:endParaRPr b="1" sz="1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60" name="Google Shape;260;p20"/>
          <p:cNvGraphicFramePr/>
          <p:nvPr/>
        </p:nvGraphicFramePr>
        <p:xfrm>
          <a:off x="1696838" y="254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{E0D9C415-C5B1-4B4B-90EA-EED7ACBE926C}</a:tableStyleId>
              </a:tblPr>
              <a:tblGrid>
                <a:gridCol w="759875"/>
                <a:gridCol w="228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|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Logical OR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61" name="Google Shape;261;p20"/>
          <p:cNvGrpSpPr/>
          <p:nvPr/>
        </p:nvGrpSpPr>
        <p:grpSpPr>
          <a:xfrm>
            <a:off x="5570713" y="2105325"/>
            <a:ext cx="2058900" cy="819675"/>
            <a:chOff x="5399125" y="1838625"/>
            <a:chExt cx="2058900" cy="819675"/>
          </a:xfrm>
        </p:grpSpPr>
        <p:sp>
          <p:nvSpPr>
            <p:cNvPr id="262" name="Google Shape;262;p20"/>
            <p:cNvSpPr txBox="1"/>
            <p:nvPr/>
          </p:nvSpPr>
          <p:spPr>
            <a:xfrm>
              <a:off x="5399125" y="2177100"/>
              <a:ext cx="2058900" cy="48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Text	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This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is </a:t>
              </a:r>
              <a:r>
                <a:rPr b="1" lang="en" sz="1200">
                  <a:solidFill>
                    <a:srgbClr val="434343"/>
                  </a:solidFill>
                  <a:highlight>
                    <a:srgbClr val="B6D7A8"/>
                  </a:highlight>
                  <a:latin typeface="Comfortaa"/>
                  <a:ea typeface="Comfortaa"/>
                  <a:cs typeface="Comfortaa"/>
                  <a:sym typeface="Comfortaa"/>
                </a:rPr>
                <a:t>that</a:t>
              </a:r>
              <a:endParaRPr b="1" sz="12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Pattern	: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(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This|that</a:t>
              </a:r>
              <a:r>
                <a:rPr b="1" lang="en" sz="12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)</a:t>
              </a:r>
              <a:endParaRPr b="1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964025" y="1838625"/>
              <a:ext cx="9084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Example</a:t>
              </a:r>
              <a:endParaRPr b="1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64" name="Google Shape;26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11" y="10547"/>
            <a:ext cx="3321778" cy="537657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8790" y="38528"/>
            <a:ext cx="510689" cy="481319"/>
          </a:xfrm>
          <a:custGeom>
            <a:rect b="b" l="l" r="r" t="t"/>
            <a:pathLst>
              <a:path extrusionOk="0" h="2563" w="2664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-38600" y="81200"/>
            <a:ext cx="317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             Introduction To Regex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2582713" y="1535413"/>
            <a:ext cx="1520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Anchors</a:t>
            </a:r>
            <a:endParaRPr b="1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73" name="Google Shape;273;p21"/>
          <p:cNvGraphicFramePr/>
          <p:nvPr/>
        </p:nvGraphicFramePr>
        <p:xfrm>
          <a:off x="1814875" y="20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{E0D9C415-C5B1-4B4B-90EA-EED7ACBE926C}</a:tableStyleId>
              </a:tblPr>
              <a:tblGrid>
                <a:gridCol w="660675"/>
                <a:gridCol w="239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^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Start of line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$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End of line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\b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Word boundary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\B</a:t>
                      </a:r>
                      <a:endParaRPr b="1"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word boundary </a:t>
                      </a:r>
                      <a:endParaRPr sz="1300">
                        <a:solidFill>
                          <a:srgbClr val="43434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21"/>
          <p:cNvSpPr txBox="1"/>
          <p:nvPr/>
        </p:nvSpPr>
        <p:spPr>
          <a:xfrm>
            <a:off x="5270225" y="2595263"/>
            <a:ext cx="2058900" cy="48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Text		:</a:t>
            </a: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200">
                <a:solidFill>
                  <a:srgbClr val="434343"/>
                </a:solidFill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rPr>
              <a:t>This</a:t>
            </a: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is This</a:t>
            </a:r>
            <a:endParaRPr b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Pattern	:</a:t>
            </a: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^This</a:t>
            </a:r>
            <a:endParaRPr b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835125" y="2256788"/>
            <a:ext cx="9084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Example</a:t>
            </a:r>
            <a:endParaRPr b="1"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