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84" r:id="rId4"/>
    <p:sldId id="285" r:id="rId5"/>
    <p:sldId id="261" r:id="rId6"/>
    <p:sldId id="259" r:id="rId7"/>
    <p:sldId id="262" r:id="rId8"/>
    <p:sldId id="263" r:id="rId9"/>
    <p:sldId id="264" r:id="rId10"/>
    <p:sldId id="286" r:id="rId11"/>
    <p:sldId id="265" r:id="rId12"/>
    <p:sldId id="266" r:id="rId13"/>
    <p:sldId id="287" r:id="rId14"/>
    <p:sldId id="258" r:id="rId15"/>
    <p:sldId id="271" r:id="rId16"/>
    <p:sldId id="267" r:id="rId17"/>
    <p:sldId id="288" r:id="rId18"/>
    <p:sldId id="269" r:id="rId19"/>
    <p:sldId id="268" r:id="rId20"/>
    <p:sldId id="289" r:id="rId21"/>
    <p:sldId id="272" r:id="rId22"/>
    <p:sldId id="294" r:id="rId23"/>
    <p:sldId id="273" r:id="rId24"/>
    <p:sldId id="275" r:id="rId25"/>
    <p:sldId id="280" r:id="rId26"/>
    <p:sldId id="274" r:id="rId27"/>
    <p:sldId id="276" r:id="rId28"/>
    <p:sldId id="291" r:id="rId29"/>
    <p:sldId id="281" r:id="rId30"/>
    <p:sldId id="290" r:id="rId31"/>
    <p:sldId id="270" r:id="rId32"/>
    <p:sldId id="277" r:id="rId33"/>
    <p:sldId id="278" r:id="rId34"/>
    <p:sldId id="292" r:id="rId35"/>
    <p:sldId id="293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F72FB-2D18-4FDA-90C1-9C21EABBBC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A14A-E4F8-46F2-8ED4-79CDC2A4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C661-70B5-4CEA-B912-C0174A695AF4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C3EE-FCE3-4C40-8885-5D6C8D10561C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A853-7D41-4568-8092-A52C0A85056B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4068-9C89-4C6F-AF3E-4F9DC5AF9488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A91D-2E6C-4AED-ADFF-47FA79850097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17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0810-0861-4B39-AAED-6B5014E5DD41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FB3A-D891-454D-A8CA-3E828A8C4179}" type="datetime1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15F2-C5D0-48A6-939A-E4D92A6E3AC1}" type="datetime1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8FA7-5C97-4D79-B78D-36FADE118444}" type="datetime1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5CB7EB-80E5-4540-AA7F-3C784BD09BEB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DC54-08B1-42D5-A743-9A96AA4EA545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934F0F-40A3-4886-ABBF-A4E28836A32F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3E07C2-8BCE-4D26-95C0-C2BBDD6F3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3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hpx-users@stellar.cct.lsu.edu" TargetMode="External"/><Relationship Id="rId2" Type="http://schemas.openxmlformats.org/officeDocument/2006/relationships/hyperlink" Target="https://hpx-docs.stellar-group.org/latest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.png"/><Relationship Id="rId4" Type="http://schemas.openxmlformats.org/officeDocument/2006/relationships/hyperlink" Target="https://github.com/STEllAR-GROUP/hpx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/tree/master/examples" TargetMode="External"/><Relationship Id="rId2" Type="http://schemas.openxmlformats.org/officeDocument/2006/relationships/hyperlink" Target="https://github.com/STEllAR-GROUP/tutoria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For Dummies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1277"/>
          </a:xfrm>
        </p:spPr>
        <p:txBody>
          <a:bodyPr>
            <a:normAutofit/>
          </a:bodyPr>
          <a:lstStyle/>
          <a:p>
            <a:r>
              <a:rPr lang="en-US" dirty="0" smtClean="0"/>
              <a:t>Nikunj Gupta (</a:t>
            </a:r>
            <a:r>
              <a:rPr lang="en-US" dirty="0" err="1" smtClean="0"/>
              <a:t>C</a:t>
            </a:r>
            <a:r>
              <a:rPr lang="en-US" cap="none" dirty="0" err="1" smtClean="0"/>
              <a:t>pp</a:t>
            </a:r>
            <a:r>
              <a:rPr lang="en-US" dirty="0" err="1" smtClean="0"/>
              <a:t>I</a:t>
            </a:r>
            <a:r>
              <a:rPr lang="en-US" cap="none" dirty="0" err="1" smtClean="0"/>
              <a:t>ndia</a:t>
            </a:r>
            <a:r>
              <a:rPr lang="en-US" dirty="0" smtClean="0"/>
              <a:t> 2021)</a:t>
            </a:r>
          </a:p>
          <a:p>
            <a:endParaRPr lang="en-US" dirty="0"/>
          </a:p>
          <a:p>
            <a:r>
              <a:rPr lang="en-US" sz="1800" cap="none" dirty="0" smtClean="0"/>
              <a:t>Material From: </a:t>
            </a:r>
            <a:r>
              <a:rPr lang="en-US" sz="1800" b="1" cap="none" dirty="0" smtClean="0"/>
              <a:t>Nikunj Gupta</a:t>
            </a:r>
            <a:r>
              <a:rPr lang="en-US" sz="1800" cap="none" dirty="0" smtClean="0"/>
              <a:t> + Hartmut Kaiser, John </a:t>
            </a:r>
            <a:r>
              <a:rPr lang="en-US" sz="1800" cap="none" dirty="0" err="1" smtClean="0"/>
              <a:t>Biddiscombe</a:t>
            </a:r>
            <a:r>
              <a:rPr lang="en-US" sz="1800" cap="none" dirty="0" smtClean="0"/>
              <a:t>, Thomas Heller, Giannis </a:t>
            </a:r>
            <a:r>
              <a:rPr lang="en-US" sz="1800" cap="none" dirty="0" err="1" smtClean="0"/>
              <a:t>Gonidelis</a:t>
            </a:r>
            <a:r>
              <a:rPr lang="en-US" sz="1800" cap="none" dirty="0" smtClean="0"/>
              <a:t> And Many Other </a:t>
            </a:r>
            <a:r>
              <a:rPr lang="en-US" sz="1800" cap="none" dirty="0" err="1" smtClean="0"/>
              <a:t>Hpx</a:t>
            </a:r>
            <a:r>
              <a:rPr lang="en-US" sz="1800" cap="none" dirty="0" smtClean="0"/>
              <a:t> Contributors</a:t>
            </a:r>
            <a:endParaRPr lang="en-US" sz="18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"/>
    </mc:Choice>
    <mc:Fallback xmlns="">
      <p:transition spd="slow" advTm="9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0606" y="1639019"/>
            <a:ext cx="10113962" cy="2173856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Chapter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Tasking through futurization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Tasks through Futurization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1713"/>
            <a:ext cx="10058400" cy="38073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future is an object representing a result which has not been calculated yet.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Transparent synchronization with producer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Thread A sets value, thread B gets it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Hides notion of dealing with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explicit synchronization from user’s end!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Makes asynchrony manageable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Easy composing several asynchronous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Attaching continuation to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11" y="2553931"/>
            <a:ext cx="4867954" cy="3315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Example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350569"/>
            <a:ext cx="999629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39725"/>
            <a:endParaRPr lang="en-US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39725"/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universal_answer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39725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39725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deep_thought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3397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397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promised_answer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universal_answer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397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    // do other things for another 7.5 million years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397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promised_answer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        // prints 42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39725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39725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0606" y="2332039"/>
            <a:ext cx="10113962" cy="169649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Chapter 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</a:t>
            </a:r>
            <a:r>
              <a:rPr lang="en-US" sz="4400" dirty="0" smtClean="0"/>
              <a:t>Task-Based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4460"/>
            <a:ext cx="10058400" cy="38246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General purpose parallel runtime system for applications of any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Standards conforming APIs for ease of programming parallel, distributed, and heterogeneous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Fully asynchronous code that can use millions of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syntax and semantics for local and remote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HPX makes concurrency manageable with dataflow and future based synchronization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It’s an Open-Source project under Boost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license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C++ Replacement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086"/>
            <a:ext cx="10058400" cy="412342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 close as possible to current C++ standards (including proposals) where appropriate, for instance: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::thread			</a:t>
            </a:r>
            <a:r>
              <a:rPr lang="en-US" dirty="0" err="1" smtClean="0"/>
              <a:t>hpx</a:t>
            </a:r>
            <a:r>
              <a:rPr lang="en-US" dirty="0" smtClean="0"/>
              <a:t>::thread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			</a:t>
            </a: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::future			</a:t>
            </a:r>
            <a:r>
              <a:rPr lang="en-US" dirty="0" err="1" smtClean="0"/>
              <a:t>hpx</a:t>
            </a:r>
            <a:r>
              <a:rPr lang="en-US" dirty="0" smtClean="0"/>
              <a:t>::future (including Concurrency 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			</a:t>
            </a: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 (including support for executors)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::bind			</a:t>
            </a:r>
            <a:r>
              <a:rPr lang="en-US" dirty="0" err="1" smtClean="0"/>
              <a:t>hpx</a:t>
            </a:r>
            <a:r>
              <a:rPr lang="en-US" dirty="0" smtClean="0"/>
              <a:t>::bind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::function			</a:t>
            </a:r>
            <a:r>
              <a:rPr lang="en-US" dirty="0" err="1" smtClean="0"/>
              <a:t>hpx</a:t>
            </a:r>
            <a:r>
              <a:rPr lang="en-US" dirty="0" smtClean="0"/>
              <a:t>::function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::tuple			</a:t>
            </a:r>
            <a:r>
              <a:rPr lang="en-US" dirty="0" err="1" smtClean="0"/>
              <a:t>hpx</a:t>
            </a:r>
            <a:r>
              <a:rPr lang="en-US" dirty="0" smtClean="0"/>
              <a:t>::tuple (including support for GPUs)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			</a:t>
            </a: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for_each</a:t>
            </a:r>
            <a:r>
              <a:rPr lang="en-US" dirty="0" smtClean="0"/>
              <a:t> (C++17)		</a:t>
            </a: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for_each</a:t>
            </a:r>
            <a:r>
              <a:rPr lang="en-US" dirty="0" smtClean="0"/>
              <a:t> </a:t>
            </a:r>
            <a:r>
              <a:rPr lang="en-US" dirty="0"/>
              <a:t>(including support for executors)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::vector			</a:t>
            </a:r>
            <a:r>
              <a:rPr lang="en-US" dirty="0" err="1" smtClean="0"/>
              <a:t>hpx</a:t>
            </a:r>
            <a:r>
              <a:rPr lang="en-US" dirty="0" smtClean="0"/>
              <a:t>::vector, </a:t>
            </a: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partitioned_vector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Extensions to APIs wherever necessary while keeping standards conformance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1712"/>
            <a:ext cx="10058400" cy="3807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HPX – allows wait-free asynchronous parallel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Active Global Address Space (AGAS)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Threading subsystem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Lightweight Control Objects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Parcelport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72364"/>
            <a:ext cx="5487432" cy="3196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0606" y="2340665"/>
            <a:ext cx="10113962" cy="1929410"/>
          </a:xfrm>
        </p:spPr>
        <p:txBody>
          <a:bodyPr/>
          <a:lstStyle/>
          <a:p>
            <a:r>
              <a:rPr lang="en-US" sz="6000" dirty="0" smtClean="0"/>
              <a:t>Chapter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Hello World!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 </a:t>
            </a:r>
            <a:r>
              <a:rPr lang="en-US" dirty="0"/>
              <a:t>i</a:t>
            </a:r>
            <a:r>
              <a:rPr lang="en-US" dirty="0" smtClean="0"/>
              <a:t>n HPX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(Using </a:t>
            </a:r>
            <a:r>
              <a:rPr lang="en-US" dirty="0" err="1" smtClean="0"/>
              <a:t>hpx_init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0434" y="212648"/>
            <a:ext cx="752695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4488"/>
            <a:endParaRPr lang="en-US" dirty="0" smtClean="0">
              <a:solidFill>
                <a:srgbClr val="9B9B9B"/>
              </a:solidFill>
              <a:latin typeface="Consolas" panose="020B0609020204030204" pitchFamily="49" charset="0"/>
            </a:endParaRPr>
          </a:p>
          <a:p>
            <a:pPr marL="344488"/>
            <a:r>
              <a:rPr lang="en-US" dirty="0" smtClean="0">
                <a:solidFill>
                  <a:srgbClr val="9B9B9B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9B9B9B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D69D85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/hpx_init.hpp&gt;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4488"/>
            <a:r>
              <a:rPr lang="en-US" dirty="0">
                <a:solidFill>
                  <a:srgbClr val="9B9B9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D69D8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hpx_main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program_options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variables_map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vm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"Hello World!"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finalize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[])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4488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4488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44488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0458" y="4424636"/>
            <a:ext cx="22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Initializes the runtime</a:t>
            </a:r>
            <a:endParaRPr lang="en-US" dirty="0"/>
          </a:p>
        </p:txBody>
      </p:sp>
      <p:cxnSp>
        <p:nvCxnSpPr>
          <p:cNvPr id="10" name="Elbow Connector 9"/>
          <p:cNvCxnSpPr>
            <a:endCxn id="8" idx="0"/>
          </p:cNvCxnSpPr>
          <p:nvPr/>
        </p:nvCxnSpPr>
        <p:spPr>
          <a:xfrm>
            <a:off x="7039155" y="3976777"/>
            <a:ext cx="3974300" cy="4478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038" y="1345721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Finalize the runtime</a:t>
            </a:r>
            <a:endParaRPr lang="en-US" dirty="0"/>
          </a:p>
        </p:txBody>
      </p:sp>
      <p:cxnSp>
        <p:nvCxnSpPr>
          <p:cNvPr id="14" name="Elbow Connector 13"/>
          <p:cNvCxnSpPr>
            <a:endCxn id="12" idx="2"/>
          </p:cNvCxnSpPr>
          <p:nvPr/>
        </p:nvCxnSpPr>
        <p:spPr>
          <a:xfrm rot="10800000">
            <a:off x="1205275" y="1715053"/>
            <a:ext cx="2021004" cy="8901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 in HPX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(Using </a:t>
            </a:r>
            <a:r>
              <a:rPr lang="en-US" dirty="0" err="1" smtClean="0"/>
              <a:t>hpx_main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8384" y="1058037"/>
            <a:ext cx="711105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33363"/>
            <a:endParaRPr lang="en-US" dirty="0" smtClean="0">
              <a:solidFill>
                <a:srgbClr val="9B9B9B"/>
              </a:solidFill>
              <a:latin typeface="Consolas" panose="020B0609020204030204" pitchFamily="49" charset="0"/>
            </a:endParaRPr>
          </a:p>
          <a:p>
            <a:pPr marL="233363"/>
            <a:r>
              <a:rPr lang="en-US" dirty="0" smtClean="0">
                <a:solidFill>
                  <a:srgbClr val="9B9B9B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9B9B9B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D69D85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/hpx_main.hpp&gt;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33363"/>
            <a:r>
              <a:rPr lang="en-US" dirty="0">
                <a:solidFill>
                  <a:srgbClr val="9B9B9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D69D8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3336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[])</a:t>
            </a:r>
          </a:p>
          <a:p>
            <a:pPr marL="23336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23336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"Hello World!"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23336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233363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233363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1518" y="321367"/>
            <a:ext cx="56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linker magic to initialize and finalize things for you</a:t>
            </a:r>
            <a:endParaRPr lang="en-US" dirty="0"/>
          </a:p>
        </p:txBody>
      </p:sp>
      <p:cxnSp>
        <p:nvCxnSpPr>
          <p:cNvPr id="14" name="Elbow Connector 13"/>
          <p:cNvCxnSpPr>
            <a:endCxn id="9" idx="1"/>
          </p:cNvCxnSpPr>
          <p:nvPr/>
        </p:nvCxnSpPr>
        <p:spPr>
          <a:xfrm rot="10800000">
            <a:off x="1231519" y="506034"/>
            <a:ext cx="1606599" cy="994989"/>
          </a:xfrm>
          <a:prstGeom prst="bentConnector3">
            <a:avLst>
              <a:gd name="adj1" fmla="val 1142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1712"/>
            <a:ext cx="10058400" cy="3807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About Nikunj: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CS undergrad from India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Core member of the STE||AR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Actively contributes to the Open-Source project HPX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About STE||AR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Research Group led by Prof. Hartmut Kaiser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internationalized group with collaborators across the globe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HPX – A C++ standards library for Concurrency and Parallelism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Phylanx – An Asynchronous Distributed Array Computing Toolkit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0606" y="2478688"/>
            <a:ext cx="10113962" cy="165336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Chapter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Futures and Other Basic Primitives in HPX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1712"/>
            <a:ext cx="10058400" cy="3807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Member functions as of C++11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– returns the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valid </a:t>
            </a:r>
            <a:r>
              <a:rPr lang="en-US" dirty="0" smtClean="0"/>
              <a:t>– checks if the future has a shared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wait </a:t>
            </a:r>
            <a:r>
              <a:rPr lang="en-US" dirty="0" smtClean="0"/>
              <a:t>– waits for results to become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wait_for</a:t>
            </a:r>
            <a:r>
              <a:rPr lang="en-US" dirty="0" smtClean="0"/>
              <a:t> – blocks until specified timeout duration has elapsed or result becomes ready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wait_until</a:t>
            </a:r>
            <a:r>
              <a:rPr lang="en-US" dirty="0" smtClean="0"/>
              <a:t> – blocks until specified timeout time has been reached or result becomes available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With Concurrency TS, you add: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then – attach continuations to a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is_ready</a:t>
            </a:r>
            <a:r>
              <a:rPr lang="en-US" dirty="0" smtClean="0">
                <a:solidFill>
                  <a:schemeClr val="tx1"/>
                </a:solidFill>
              </a:rPr>
              <a:t> – checks if the shared state is ready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1712"/>
            <a:ext cx="10058400" cy="38073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hpx</a:t>
            </a:r>
            <a:r>
              <a:rPr lang="en-US" sz="2400" dirty="0" smtClean="0"/>
              <a:t>::</a:t>
            </a:r>
            <a:r>
              <a:rPr lang="en-US" sz="2400" dirty="0" err="1" smtClean="0"/>
              <a:t>async</a:t>
            </a:r>
            <a:r>
              <a:rPr lang="en-US" sz="2400" dirty="0" smtClean="0"/>
              <a:t>(</a:t>
            </a:r>
            <a:r>
              <a:rPr lang="en-US" sz="2400" dirty="0" err="1" smtClean="0"/>
              <a:t>func</a:t>
            </a:r>
            <a:r>
              <a:rPr lang="en-US" sz="2400" dirty="0" smtClean="0"/>
              <a:t>, </a:t>
            </a:r>
            <a:r>
              <a:rPr lang="en-US" sz="2400" dirty="0" err="1" smtClean="0"/>
              <a:t>args</a:t>
            </a:r>
            <a:r>
              <a:rPr lang="en-US" sz="2400" dirty="0" smtClean="0"/>
              <a:t>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Can take launch policies as the first argument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By default everything launches on a new HPX thread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Only policy worth noting is </a:t>
            </a:r>
            <a:r>
              <a:rPr lang="en-US" sz="1800" dirty="0" err="1" smtClean="0"/>
              <a:t>hpx</a:t>
            </a:r>
            <a:r>
              <a:rPr lang="en-US" sz="1800" dirty="0" smtClean="0"/>
              <a:t>::launch::sync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Others: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Returned from all algorithm with parallel/sequential task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Concurrency TS APIs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TS features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086"/>
            <a:ext cx="10058400" cy="38160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Additional helper functions in HPX from Concurrency 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when_all</a:t>
            </a:r>
            <a:r>
              <a:rPr lang="en-US" dirty="0" smtClean="0"/>
              <a:t> – returns a future that becomes ready when all given futures are ready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when_any</a:t>
            </a:r>
            <a:r>
              <a:rPr lang="en-US" dirty="0" smtClean="0"/>
              <a:t> – returns a future that becomes ready when at least one given future is ready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make_ready_future</a:t>
            </a:r>
            <a:r>
              <a:rPr lang="en-US" dirty="0" smtClean="0"/>
              <a:t> – produces a future that is ready immediately and holds given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Native to HPX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hpx</a:t>
            </a:r>
            <a:r>
              <a:rPr lang="en-US" dirty="0" smtClean="0"/>
              <a:t>::dataflow – optimized equivalent of </a:t>
            </a:r>
            <a:r>
              <a:rPr lang="en-US" dirty="0" err="1" smtClean="0"/>
              <a:t>hpx</a:t>
            </a:r>
            <a:r>
              <a:rPr lang="en-US" dirty="0" smtClean="0"/>
              <a:t>::</a:t>
            </a:r>
            <a:r>
              <a:rPr lang="en-US" dirty="0" err="1" smtClean="0"/>
              <a:t>when_all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…).then()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hpx</a:t>
            </a:r>
            <a:r>
              <a:rPr lang="en-US" dirty="0"/>
              <a:t>::</a:t>
            </a:r>
            <a:r>
              <a:rPr lang="en-US" dirty="0" err="1"/>
              <a:t>wait_all</a:t>
            </a:r>
            <a:r>
              <a:rPr lang="en-US" dirty="0"/>
              <a:t> – wait until all futures are ready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tasks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7716" y="1192364"/>
            <a:ext cx="8052391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7475"/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results_f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117475"/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results_f.reserve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(128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747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128u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117475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747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results_f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emplace_back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some_algorithm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117475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747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wait_all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results_f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8447" y="292172"/>
            <a:ext cx="10230929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2713"/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results_f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112713"/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results_f.reserve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(128);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128u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results_f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emplace_back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some_algorithm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dataflow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[](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results_f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result_f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results_f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</a:rPr>
              <a:t>"Result returned: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result_f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 marL="11271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::move(</a:t>
            </a: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results_f</a:t>
            </a:r>
            <a:r>
              <a:rPr lang="en-US" smtClean="0">
                <a:solidFill>
                  <a:srgbClr val="C8C8C8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vs Asynchronous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3394" y="1643721"/>
            <a:ext cx="4216847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make_string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some_algorithm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// Some other work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to_string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590" y="1397499"/>
            <a:ext cx="7293935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make_string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some_algorithm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// Some other work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launch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sync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[](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to_string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716"/>
            <a:ext cx="10058400" cy="38063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Support for C++ standard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 execution policy as first argument (C++17)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Various execution policies supported: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par -&gt; parallel execution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seq</a:t>
            </a:r>
            <a:r>
              <a:rPr lang="en-US" dirty="0" smtClean="0"/>
              <a:t> -&gt; sequence execution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par(task) -&gt; parallel task execution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seq</a:t>
            </a:r>
            <a:r>
              <a:rPr lang="en-US" dirty="0" smtClean="0"/>
              <a:t>(task) -&gt; sequence task execution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datapar</a:t>
            </a:r>
            <a:r>
              <a:rPr lang="en-US" dirty="0" smtClean="0"/>
              <a:t> / </a:t>
            </a:r>
            <a:r>
              <a:rPr lang="en-US" dirty="0" err="1" smtClean="0"/>
              <a:t>par_unseq</a:t>
            </a:r>
            <a:r>
              <a:rPr lang="en-US" dirty="0" smtClean="0"/>
              <a:t> -&gt; </a:t>
            </a:r>
            <a:r>
              <a:rPr lang="en-US" dirty="0" err="1" smtClean="0"/>
              <a:t>Vectorized</a:t>
            </a:r>
            <a:r>
              <a:rPr lang="en-US" dirty="0" smtClean="0"/>
              <a:t>/SIMD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datapar</a:t>
            </a:r>
            <a:r>
              <a:rPr lang="en-US" dirty="0" smtClean="0"/>
              <a:t>(task) / </a:t>
            </a:r>
            <a:r>
              <a:rPr lang="en-US" dirty="0" err="1" smtClean="0"/>
              <a:t>par_unseq</a:t>
            </a:r>
            <a:r>
              <a:rPr lang="en-US" dirty="0" smtClean="0"/>
              <a:t>(task) -&gt; task 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of executors when using execution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2564" y="2992771"/>
            <a:ext cx="586917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33363"/>
            <a:endParaRPr lang="en-US" dirty="0" smtClean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pPr marL="233363"/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233363"/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C8C8C8"/>
                </a:solidFill>
                <a:latin typeface="Consolas" panose="020B0609020204030204" pitchFamily="49" charset="0"/>
              </a:rPr>
              <a:t>fill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execution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C8C8C8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233363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vec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vec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233363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parallel_st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76" y="1838860"/>
            <a:ext cx="7898622" cy="43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7215" y="2510287"/>
            <a:ext cx="5054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Putting it all together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737358"/>
            <a:ext cx="6492240" cy="3171071"/>
          </a:xfrm>
        </p:spPr>
        <p:txBody>
          <a:bodyPr>
            <a:norm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en-US" dirty="0" smtClean="0"/>
              <a:t> Need for Task-Based models</a:t>
            </a:r>
          </a:p>
          <a:p>
            <a:pPr marL="233363" indent="-2333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Tasking using futures</a:t>
            </a:r>
          </a:p>
          <a:p>
            <a:pPr marL="233363" indent="-2333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HPX</a:t>
            </a:r>
          </a:p>
          <a:p>
            <a:pPr marL="233363" indent="-2333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Hello World!</a:t>
            </a:r>
          </a:p>
          <a:p>
            <a:pPr marL="233363" indent="-2333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Futures and other basic primitives in HPX</a:t>
            </a:r>
          </a:p>
          <a:p>
            <a:pPr marL="233363" indent="-2333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Quicksort: Serial to Asynchronous</a:t>
            </a:r>
          </a:p>
          <a:p>
            <a:pPr marL="233363" indent="-233363">
              <a:buFont typeface="+mj-lt"/>
              <a:buAutoNum type="arabicPeriod"/>
            </a:pPr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0606" y="2320506"/>
            <a:ext cx="10113962" cy="193231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Chapter 6: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Quicksort – From Serial to Asynchronous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(Serial)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Understanding adding continuations to futures and the use of dataflow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896" y="507097"/>
            <a:ext cx="971603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0325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pPr marL="60325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ptrdiff_t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first, last, [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});</a:t>
            </a: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8C8C8"/>
                </a:solidFill>
                <a:latin typeface="Consolas" panose="020B0609020204030204" pitchFamily="49" charset="0"/>
              </a:rPr>
              <a:t>pivot - 1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60325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(Parallel)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1966" y="487081"/>
            <a:ext cx="9343892" cy="4031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ptrdiff_t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threshold)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parallel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execution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]](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pivot - 1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parallel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execution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seq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(Asynchronous)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4664" y="152196"/>
            <a:ext cx="8565846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7475"/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pPr marL="117475"/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execution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ptrdiff_t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threshold)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::future</a:t>
            </a:r>
            <a:r>
              <a:rPr lang="en-US" sz="14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RandomIter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pivot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(task), first,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last, [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[size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]](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v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p; });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pf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pf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when_all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pivot - 1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quicksort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pivot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sort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seq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make_ready_future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117475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0606" y="2349291"/>
            <a:ext cx="10113962" cy="160160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Chapter 7: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Next?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has much more to offer!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5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Executors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Extension of P0443R4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Prototype senders and receivers implementation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Allocators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NUMA </a:t>
            </a:r>
            <a:r>
              <a:rPr lang="en-US" dirty="0"/>
              <a:t>architectures, Distributed </a:t>
            </a:r>
            <a:r>
              <a:rPr lang="en-US" dirty="0" smtClean="0"/>
              <a:t>systems, GPU,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Distributed Computing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Actions and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Distributed execution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Task communications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Channels and Local Control Synchronizations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C++20 Ranges – parallel algorithm on ranges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9486" y="3775393"/>
            <a:ext cx="2470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a lot more!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086"/>
            <a:ext cx="7132320" cy="381600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We have a </a:t>
            </a:r>
            <a:r>
              <a:rPr lang="en-US" dirty="0"/>
              <a:t>documentation available </a:t>
            </a:r>
            <a:r>
              <a:rPr lang="en-US" dirty="0" smtClean="0"/>
              <a:t>at: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hpx-docs.stellar-group.org/latest/html/index.html</a:t>
            </a: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Join our IRC: </a:t>
            </a:r>
            <a:r>
              <a:rPr lang="en-US" dirty="0" err="1" smtClean="0"/>
              <a:t>ste</a:t>
            </a:r>
            <a:r>
              <a:rPr lang="en-US" dirty="0" smtClean="0"/>
              <a:t>||</a:t>
            </a:r>
            <a:r>
              <a:rPr lang="en-US" dirty="0" err="1" smtClean="0"/>
              <a:t>ar</a:t>
            </a:r>
            <a:r>
              <a:rPr lang="en-US" dirty="0" smtClean="0"/>
              <a:t> on irc.freenode.net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Mail us with </a:t>
            </a:r>
            <a:r>
              <a:rPr lang="en-US" dirty="0"/>
              <a:t>your doubts on </a:t>
            </a:r>
            <a:r>
              <a:rPr lang="en-US" dirty="0" smtClean="0">
                <a:hlinkClick r:id="rId3"/>
              </a:rPr>
              <a:t>hpx-users@stellar.cct.lsu.edu</a:t>
            </a: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wish </a:t>
            </a:r>
            <a:r>
              <a:rPr lang="en-US" dirty="0"/>
              <a:t>to contribute: </a:t>
            </a:r>
            <a:r>
              <a:rPr lang="en-US" dirty="0">
                <a:hlinkClick r:id="rId4"/>
              </a:rPr>
              <a:t>https://github.com/STEllAR-GROUP/hpx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pic>
        <p:nvPicPr>
          <p:cNvPr id="2050" name="Picture 2" descr="https://i.imgflip.com/58pijn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"/>
          <a:stretch/>
        </p:blipFill>
        <p:spPr bwMode="auto">
          <a:xfrm>
            <a:off x="8384876" y="2053086"/>
            <a:ext cx="3199860" cy="41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talks and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086"/>
            <a:ext cx="10058400" cy="38160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Talks: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CppCon</a:t>
            </a:r>
            <a:r>
              <a:rPr lang="en-US" dirty="0" smtClean="0"/>
              <a:t> </a:t>
            </a:r>
            <a:r>
              <a:rPr lang="en-US" dirty="0"/>
              <a:t>2019: Hartmut Kaiser “Asynchronous Programming in Modern C</a:t>
            </a:r>
            <a:r>
              <a:rPr lang="en-US" dirty="0" smtClean="0"/>
              <a:t>++”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CppCon</a:t>
            </a:r>
            <a:r>
              <a:rPr lang="en-US" dirty="0"/>
              <a:t> 2017: Hartmut Kaiser “The Asynchronous C++ Parallel Programming Model”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CppCon</a:t>
            </a:r>
            <a:r>
              <a:rPr lang="en-US" dirty="0"/>
              <a:t> 2014: Hartmut Kaiser "Asynchronous Computation in C++"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Keynote Meeting C++ </a:t>
            </a:r>
            <a:r>
              <a:rPr lang="en-US" dirty="0" smtClean="0"/>
              <a:t>2014: </a:t>
            </a:r>
            <a:r>
              <a:rPr lang="en-US" dirty="0"/>
              <a:t>Hartmut Kaiser</a:t>
            </a:r>
            <a:r>
              <a:rPr lang="en-US" dirty="0" smtClean="0"/>
              <a:t> “Plain </a:t>
            </a:r>
            <a:r>
              <a:rPr lang="en-US" dirty="0"/>
              <a:t>Threads are the GOTO of todays </a:t>
            </a:r>
            <a:r>
              <a:rPr lang="en-US" dirty="0" smtClean="0"/>
              <a:t>computing”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Hartmut Kaiser and Vinay </a:t>
            </a:r>
            <a:r>
              <a:rPr lang="en-US" dirty="0" err="1"/>
              <a:t>Amatya</a:t>
            </a:r>
            <a:r>
              <a:rPr lang="en-US" dirty="0"/>
              <a:t>: HPX: A C++ Runtime System For Parallel And Distributed Computing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C++Now 2021: Giannis </a:t>
            </a:r>
            <a:r>
              <a:rPr lang="en-US" dirty="0" err="1" smtClean="0"/>
              <a:t>Gonidelis</a:t>
            </a:r>
            <a:r>
              <a:rPr lang="en-US" dirty="0" smtClean="0"/>
              <a:t> “Parallelism on Ranges: Should We?”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C++Now 2021: Nikunj Gupta “Executors: The Art of Generating Composable APIs”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Tutorials: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HPX Tutorials Repo: </a:t>
            </a:r>
            <a:r>
              <a:rPr lang="en-US" dirty="0">
                <a:hlinkClick r:id="rId2"/>
              </a:rPr>
              <a:t>https://github.com/STEllAR-GROUP/tutorials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HPX Examples: </a:t>
            </a:r>
            <a:r>
              <a:rPr lang="en-US" dirty="0">
                <a:hlinkClick r:id="rId3"/>
              </a:rPr>
              <a:t>https://github.com/STEllAR-GROUP/hpx/tree/master/examples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Need for Task-Based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1" y="232875"/>
            <a:ext cx="9078592" cy="4286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Day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2053087"/>
            <a:ext cx="10058400" cy="4114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Insufficient parallelism imposed by the programming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OpenMP</a:t>
            </a:r>
            <a:r>
              <a:rPr lang="en-US" dirty="0"/>
              <a:t>: enforced barrier at the end of parallel </a:t>
            </a:r>
            <a:r>
              <a:rPr lang="en-US" dirty="0" smtClean="0"/>
              <a:t>loop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Over-synchronization of more things that required by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MPI: Lock-step between </a:t>
            </a:r>
            <a:r>
              <a:rPr lang="en-US" dirty="0" smtClean="0"/>
              <a:t>nodes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Insufficient coordination between on-node and off-node </a:t>
            </a:r>
            <a:r>
              <a:rPr lang="en-US" dirty="0" smtClean="0"/>
              <a:t>parallelism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Distinct programming models for different types of parallelism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Off-node: MPI; On node: </a:t>
            </a:r>
            <a:r>
              <a:rPr lang="en-US" dirty="0" err="1" smtClean="0"/>
              <a:t>OpenMP</a:t>
            </a:r>
            <a:r>
              <a:rPr lang="en-US" dirty="0" smtClean="0"/>
              <a:t>, CUDA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Day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087"/>
            <a:ext cx="10058400" cy="38160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Most parallel applications follow fork-join semantics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Even C++17 parallel algorithms enforce fork-join parallelism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823440" y="3281334"/>
            <a:ext cx="6380946" cy="2663379"/>
            <a:chOff x="6631712" y="3233836"/>
            <a:chExt cx="4457531" cy="2068531"/>
          </a:xfrm>
        </p:grpSpPr>
        <p:grpSp>
          <p:nvGrpSpPr>
            <p:cNvPr id="47" name="Group 46"/>
            <p:cNvGrpSpPr/>
            <p:nvPr/>
          </p:nvGrpSpPr>
          <p:grpSpPr>
            <a:xfrm>
              <a:off x="6631712" y="3233836"/>
              <a:ext cx="4457531" cy="1853398"/>
              <a:chOff x="6631712" y="3233836"/>
              <a:chExt cx="4457531" cy="1853398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1712" y="3946849"/>
                <a:ext cx="4457531" cy="114038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1882" y="3233836"/>
                <a:ext cx="3057189" cy="623530"/>
              </a:xfrm>
              <a:prstGeom prst="rect">
                <a:avLst/>
              </a:prstGeom>
            </p:spPr>
          </p:pic>
        </p:grpSp>
        <p:sp>
          <p:nvSpPr>
            <p:cNvPr id="48" name="TextBox 10"/>
            <p:cNvSpPr txBox="1"/>
            <p:nvPr/>
          </p:nvSpPr>
          <p:spPr>
            <a:xfrm>
              <a:off x="7639773" y="5087234"/>
              <a:ext cx="2441405" cy="2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Fig: Fork-Join semantics in most real world problems</a:t>
              </a:r>
              <a:endParaRPr lang="en-I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15"/>
          <p:cNvSpPr txBox="1"/>
          <p:nvPr/>
        </p:nvSpPr>
        <p:spPr>
          <a:xfrm>
            <a:off x="10371047" y="6011729"/>
            <a:ext cx="182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courtesy: Wikipedia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have high idle times!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13" y="410464"/>
            <a:ext cx="6576112" cy="3987357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7536459" y="4654850"/>
            <a:ext cx="4655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courtesy: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CppCon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2017 – Asynchronous C++ Programming Model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Over-Synchronization, a Problem:</a:t>
            </a:r>
            <a:br>
              <a:rPr lang="en-US" dirty="0" smtClean="0"/>
            </a:br>
            <a:r>
              <a:rPr lang="en-US" sz="4000" dirty="0" smtClean="0"/>
              <a:t>Amdahl’s Law (Strong Scaling)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37" y="2724425"/>
            <a:ext cx="2372056" cy="121937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97280" y="4295327"/>
            <a:ext cx="1014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/>
              <a:t>S: Speedup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/>
              <a:t>P: Proportion of parallel code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/>
              <a:t>N: Number of processors</a:t>
            </a:r>
          </a:p>
        </p:txBody>
      </p:sp>
      <p:pic>
        <p:nvPicPr>
          <p:cNvPr id="6" name="Picture 5" descr="https://upload.wikimedia.org/wikipedia/commons/thumb/e/ea/AmdahlsLaw.svg/1280px-AmdahlsLaw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24" y="1963444"/>
            <a:ext cx="5069698" cy="39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5"/>
          <p:cNvSpPr txBox="1"/>
          <p:nvPr/>
        </p:nvSpPr>
        <p:spPr>
          <a:xfrm>
            <a:off x="10371047" y="6011729"/>
            <a:ext cx="182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courtesy: Wikipedia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Task-Based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1712"/>
            <a:ext cx="6537444" cy="38073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Break work in form of tasks and define flow of execution through these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Let runtime extract as much or as little parallelism, provided they follow the user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scheduler (runtime) to coordinate between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Maximum core throughput and minimum wait times through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tasks to hide details of multi-threading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Let runtime handle synchronization within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and Connect tasks, not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Less locking/races/waiting in user code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4692" y="2061712"/>
            <a:ext cx="3169349" cy="3759255"/>
            <a:chOff x="8471945" y="1936376"/>
            <a:chExt cx="3169349" cy="3759255"/>
          </a:xfrm>
        </p:grpSpPr>
        <p:sp>
          <p:nvSpPr>
            <p:cNvPr id="5" name="Oval 4"/>
            <p:cNvSpPr/>
            <p:nvPr/>
          </p:nvSpPr>
          <p:spPr>
            <a:xfrm>
              <a:off x="9240819" y="1936376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568547" y="2823584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900458" y="2823585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522363" y="2250936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978015" y="3297085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5"/>
              <a:endCxn id="7" idx="1"/>
            </p:cNvCxnSpPr>
            <p:nvPr/>
          </p:nvCxnSpPr>
          <p:spPr>
            <a:xfrm>
              <a:off x="9803856" y="2499413"/>
              <a:ext cx="193204" cy="4207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8" idx="1"/>
            </p:cNvCxnSpPr>
            <p:nvPr/>
          </p:nvCxnSpPr>
          <p:spPr>
            <a:xfrm>
              <a:off x="9900458" y="2266196"/>
              <a:ext cx="718507" cy="813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7"/>
            </p:cNvCxnSpPr>
            <p:nvPr/>
          </p:nvCxnSpPr>
          <p:spPr>
            <a:xfrm flipH="1">
              <a:off x="9131584" y="2499413"/>
              <a:ext cx="205837" cy="4207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5"/>
              <a:endCxn id="9" idx="2"/>
            </p:cNvCxnSpPr>
            <p:nvPr/>
          </p:nvCxnSpPr>
          <p:spPr>
            <a:xfrm>
              <a:off x="10463495" y="3386622"/>
              <a:ext cx="514520" cy="2402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9" idx="0"/>
            </p:cNvCxnSpPr>
            <p:nvPr/>
          </p:nvCxnSpPr>
          <p:spPr>
            <a:xfrm>
              <a:off x="11085400" y="2813973"/>
              <a:ext cx="222435" cy="4831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9154975" y="5035992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471945" y="3872833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646104" y="3933567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5" idx="4"/>
              <a:endCxn id="17" idx="1"/>
            </p:cNvCxnSpPr>
            <p:nvPr/>
          </p:nvCxnSpPr>
          <p:spPr>
            <a:xfrm>
              <a:off x="9570639" y="2596015"/>
              <a:ext cx="172067" cy="14341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16" idx="0"/>
            </p:cNvCxnSpPr>
            <p:nvPr/>
          </p:nvCxnSpPr>
          <p:spPr>
            <a:xfrm flipH="1">
              <a:off x="8801765" y="3483223"/>
              <a:ext cx="96602" cy="3896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5" idx="1"/>
            </p:cNvCxnSpPr>
            <p:nvPr/>
          </p:nvCxnSpPr>
          <p:spPr>
            <a:xfrm>
              <a:off x="8801765" y="4532472"/>
              <a:ext cx="449812" cy="6001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3"/>
              <a:endCxn id="15" idx="0"/>
            </p:cNvCxnSpPr>
            <p:nvPr/>
          </p:nvCxnSpPr>
          <p:spPr>
            <a:xfrm flipH="1">
              <a:off x="9484795" y="4496604"/>
              <a:ext cx="257911" cy="5393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0981655" y="4924952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15" idx="6"/>
              <a:endCxn id="22" idx="2"/>
            </p:cNvCxnSpPr>
            <p:nvPr/>
          </p:nvCxnSpPr>
          <p:spPr>
            <a:xfrm flipV="1">
              <a:off x="9814614" y="5254772"/>
              <a:ext cx="1167041" cy="1110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22" idx="1"/>
            </p:cNvCxnSpPr>
            <p:nvPr/>
          </p:nvCxnSpPr>
          <p:spPr>
            <a:xfrm>
              <a:off x="10209141" y="4496604"/>
              <a:ext cx="869116" cy="5249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4"/>
              <a:endCxn id="22" idx="0"/>
            </p:cNvCxnSpPr>
            <p:nvPr/>
          </p:nvCxnSpPr>
          <p:spPr>
            <a:xfrm>
              <a:off x="11307835" y="3956724"/>
              <a:ext cx="3640" cy="96822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For Dummies (CppIndia 2021) Nikunj Gupta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07C2-8BCE-4D26-95C0-C2BBDD6F36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2715</TotalTime>
  <Words>1577</Words>
  <Application>Microsoft Office PowerPoint</Application>
  <PresentationFormat>Widescreen</PresentationFormat>
  <Paragraphs>390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Times New Roman</vt:lpstr>
      <vt:lpstr>Retrospect</vt:lpstr>
      <vt:lpstr>HPX For Dummies</vt:lpstr>
      <vt:lpstr>Brief Introduction</vt:lpstr>
      <vt:lpstr>Outline</vt:lpstr>
      <vt:lpstr>Chapter 1: Need for Task-Based models</vt:lpstr>
      <vt:lpstr>Current Day Problems</vt:lpstr>
      <vt:lpstr>Current Day Parallel Programs</vt:lpstr>
      <vt:lpstr>You can have high idle times!</vt:lpstr>
      <vt:lpstr>Over-Synchronization, a Problem: Amdahl’s Law (Strong Scaling)</vt:lpstr>
      <vt:lpstr>Solution: Task-Based Programming</vt:lpstr>
      <vt:lpstr>Chapter 2: Tasking through futurization</vt:lpstr>
      <vt:lpstr>Creating Tasks through Futurization</vt:lpstr>
      <vt:lpstr>Future: Example code</vt:lpstr>
      <vt:lpstr>Chapter 3: HPX</vt:lpstr>
      <vt:lpstr>HPX – Task-Based Runtime system</vt:lpstr>
      <vt:lpstr>HPX – C++ Replacement APIs</vt:lpstr>
      <vt:lpstr>HPX Architecture</vt:lpstr>
      <vt:lpstr>Chapter 4:  Hello World!</vt:lpstr>
      <vt:lpstr>Hello World! in HPX</vt:lpstr>
      <vt:lpstr>Hello World! in HPX</vt:lpstr>
      <vt:lpstr>Chapter 5: Futures and Other Basic Primitives in HPX</vt:lpstr>
      <vt:lpstr>Futures in HPX</vt:lpstr>
      <vt:lpstr>Generating futures</vt:lpstr>
      <vt:lpstr>Concurrency TS features in HPX</vt:lpstr>
      <vt:lpstr>Waiting on tasks</vt:lpstr>
      <vt:lpstr>Dataflow</vt:lpstr>
      <vt:lpstr>Serial vs Asynchronous</vt:lpstr>
      <vt:lpstr>Parallel Algorithms</vt:lpstr>
      <vt:lpstr>Parallel Algorithms</vt:lpstr>
      <vt:lpstr>PowerPoint Presentation</vt:lpstr>
      <vt:lpstr>Chapter 6: Quicksort – From Serial to Asynchronous</vt:lpstr>
      <vt:lpstr>Quicksort (Serial)</vt:lpstr>
      <vt:lpstr>Quicksort (Parallel)</vt:lpstr>
      <vt:lpstr>Quicksort (Asynchronous)</vt:lpstr>
      <vt:lpstr>Chapter 7: What Next?</vt:lpstr>
      <vt:lpstr>HPX has much more to offer!</vt:lpstr>
      <vt:lpstr>Getting started with HPX</vt:lpstr>
      <vt:lpstr>HPX talks and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For Dummies</dc:title>
  <dc:creator>Nikunj</dc:creator>
  <cp:lastModifiedBy>Nikunj</cp:lastModifiedBy>
  <cp:revision>153</cp:revision>
  <dcterms:created xsi:type="dcterms:W3CDTF">2021-05-06T02:01:28Z</dcterms:created>
  <dcterms:modified xsi:type="dcterms:W3CDTF">2021-05-08T07:05:16Z</dcterms:modified>
</cp:coreProperties>
</file>