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Montserrat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ACE759B-BB9F-4E08-914B-A1150EE60D13}">
  <a:tblStyle styleId="{1ACE759B-BB9F-4E08-914B-A1150EE60D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5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4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7.xml"/><Relationship Id="rId35" Type="http://schemas.openxmlformats.org/officeDocument/2006/relationships/font" Target="fonts/Lato-bold.fntdata"/><Relationship Id="rId12" Type="http://schemas.openxmlformats.org/officeDocument/2006/relationships/slide" Target="slides/slide6.xml"/><Relationship Id="rId34" Type="http://schemas.openxmlformats.org/officeDocument/2006/relationships/font" Target="fonts/Lato-regular.fntdata"/><Relationship Id="rId15" Type="http://schemas.openxmlformats.org/officeDocument/2006/relationships/slide" Target="slides/slide9.xml"/><Relationship Id="rId37" Type="http://schemas.openxmlformats.org/officeDocument/2006/relationships/font" Target="fonts/Lato-boldItalic.fntdata"/><Relationship Id="rId14" Type="http://schemas.openxmlformats.org/officeDocument/2006/relationships/slide" Target="slides/slide8.xml"/><Relationship Id="rId36" Type="http://schemas.openxmlformats.org/officeDocument/2006/relationships/font" Target="fonts/Lat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71a0256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71a0256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a0a85eeff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a0a85eeff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https://godbolt.org/z/cxc7W1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9a6e7b50a5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9a6e7b50a5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a0a85eeffc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a0a85eeffc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9a6e7b50a5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9a6e7b50a5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https://godbolt.org/z/s6fs8b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a0a85eeffc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a0a85eeffc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https://godbolt.org/z/hKr9q3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a0a85eeffc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a0a85eeffc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https://godbolt.org/z/hKr9q3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a0a85eeffc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a0a85eeffc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https://godbolt.org/z/hKr9q3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0a85eeffc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0a85eeffc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a03e9cdb9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a03e9cdb9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a0a85eeffc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a0a85eeffc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10c7021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10c7021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a0a85eeffc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a0a85eeffc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a0a85eeffc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a0a85eeffc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a0a85eeffc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a0a85eeffc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9a6e7b50a5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9a6e7b50a5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692e54f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692e54f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0a85eeff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0a85eeff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03e9cdb9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03e9cdb9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99437d8b05_1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99437d8b05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https://godbolt.org/z/KPWbcf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9e1e7541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9e1e7541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9a6e7b50a5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9a6e7b50a5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9e1e7541c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9e1e7541c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43750" y="2399050"/>
            <a:ext cx="54774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</a:rPr>
              <a:t>SMART POINTERS - PART 2</a:t>
            </a:r>
            <a:endParaRPr sz="3000">
              <a:solidFill>
                <a:schemeClr val="accent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accent2"/>
              </a:solidFill>
            </a:endParaRPr>
          </a:p>
        </p:txBody>
      </p:sp>
      <p:sp>
        <p:nvSpPr>
          <p:cNvPr id="135" name="Google Shape;13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2"/>
          <p:cNvSpPr txBox="1"/>
          <p:nvPr>
            <p:ph idx="1" type="body"/>
          </p:nvPr>
        </p:nvSpPr>
        <p:spPr>
          <a:xfrm>
            <a:off x="470313" y="1559525"/>
            <a:ext cx="3982500" cy="3012900"/>
          </a:xfrm>
          <a:prstGeom prst="rect">
            <a:avLst/>
          </a:prstGeom>
          <a:solidFill>
            <a:srgbClr val="1E1E1E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69CD6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class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400">
                <a:solidFill>
                  <a:srgbClr val="4EC9B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Node 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69CD6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public :</a:t>
            </a:r>
            <a:endParaRPr sz="1400">
              <a:solidFill>
                <a:srgbClr val="569CD6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1400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Node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1400">
                <a:solidFill>
                  <a:srgbClr val="569CD6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400">
                <a:solidFill>
                  <a:srgbClr val="9CDCFE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num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) : </a:t>
            </a:r>
            <a:r>
              <a:rPr lang="en" sz="1400">
                <a:solidFill>
                  <a:srgbClr val="9CDCFE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1400">
                <a:solidFill>
                  <a:srgbClr val="9CDCFE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num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) {}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1400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~Node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() { 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   std</a:t>
            </a:r>
            <a:r>
              <a:rPr lang="en" sz="1400">
                <a:solidFill>
                  <a:srgbClr val="4EC9B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::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cout </a:t>
            </a:r>
            <a:r>
              <a:rPr lang="en" sz="1400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&lt;&lt;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400">
                <a:solidFill>
                  <a:srgbClr val="CE9178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" Destroy num "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400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&lt;&lt;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400">
                <a:solidFill>
                  <a:srgbClr val="9CDCFE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400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&lt;&lt;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400">
                <a:solidFill>
                  <a:srgbClr val="CE9178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"</a:t>
            </a:r>
            <a:r>
              <a:rPr lang="en" sz="1400">
                <a:solidFill>
                  <a:srgbClr val="D7BA7D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\n</a:t>
            </a:r>
            <a:r>
              <a:rPr lang="en" sz="1400">
                <a:solidFill>
                  <a:srgbClr val="CE9178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"</a:t>
            </a:r>
            <a:r>
              <a:rPr lang="en" sz="1400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;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 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1400">
                <a:solidFill>
                  <a:srgbClr val="569CD6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400">
                <a:solidFill>
                  <a:srgbClr val="9CDCFE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en" sz="1400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sz="1400">
              <a:solidFill>
                <a:srgbClr val="505050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std</a:t>
            </a:r>
            <a:r>
              <a:rPr lang="en" sz="1400">
                <a:solidFill>
                  <a:srgbClr val="4EC9B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::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shared_ptr</a:t>
            </a:r>
            <a:r>
              <a:rPr lang="en" sz="1400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&lt;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Node</a:t>
            </a:r>
            <a:r>
              <a:rPr lang="en" sz="1400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&gt;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next</a:t>
            </a:r>
            <a:r>
              <a:rPr lang="en" sz="1400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sz="1400">
              <a:solidFill>
                <a:srgbClr val="505050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std</a:t>
            </a:r>
            <a:r>
              <a:rPr lang="en" sz="1400">
                <a:solidFill>
                  <a:srgbClr val="4EC9B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::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shared_ptr</a:t>
            </a:r>
            <a:r>
              <a:rPr lang="en" sz="1400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&lt;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Node</a:t>
            </a:r>
            <a:r>
              <a:rPr lang="en" sz="1400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&gt;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prev</a:t>
            </a:r>
            <a:r>
              <a:rPr lang="en" sz="1400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;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      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}</a:t>
            </a:r>
            <a:r>
              <a:rPr lang="en" sz="1400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sz="1400">
              <a:solidFill>
                <a:srgbClr val="505050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69CD6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CDCDC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CDCDC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78" name="Google Shape;278;p22"/>
          <p:cNvSpPr txBox="1"/>
          <p:nvPr>
            <p:ph type="title"/>
          </p:nvPr>
        </p:nvSpPr>
        <p:spPr>
          <a:xfrm>
            <a:off x="1205825" y="439600"/>
            <a:ext cx="7038900" cy="5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accent2"/>
                </a:solidFill>
              </a:rPr>
              <a:t>Doubly Linked List using smart pointers</a:t>
            </a:r>
            <a:endParaRPr sz="27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accent2"/>
              </a:solidFill>
            </a:endParaRPr>
          </a:p>
        </p:txBody>
      </p:sp>
      <p:sp>
        <p:nvSpPr>
          <p:cNvPr id="279" name="Google Shape;27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0" name="Google Shape;280;p22"/>
          <p:cNvSpPr/>
          <p:nvPr/>
        </p:nvSpPr>
        <p:spPr>
          <a:xfrm>
            <a:off x="5077075" y="3006450"/>
            <a:ext cx="793800" cy="57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n1</a:t>
            </a:r>
            <a:endParaRPr/>
          </a:p>
        </p:txBody>
      </p:sp>
      <p:sp>
        <p:nvSpPr>
          <p:cNvPr id="281" name="Google Shape;281;p22"/>
          <p:cNvSpPr/>
          <p:nvPr/>
        </p:nvSpPr>
        <p:spPr>
          <a:xfrm>
            <a:off x="6485275" y="3006450"/>
            <a:ext cx="793800" cy="57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n2</a:t>
            </a:r>
            <a:endParaRPr/>
          </a:p>
        </p:txBody>
      </p:sp>
      <p:sp>
        <p:nvSpPr>
          <p:cNvPr id="282" name="Google Shape;282;p22"/>
          <p:cNvSpPr txBox="1"/>
          <p:nvPr/>
        </p:nvSpPr>
        <p:spPr>
          <a:xfrm>
            <a:off x="4572000" y="2272975"/>
            <a:ext cx="7335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CDCDC"/>
                </a:solidFill>
                <a:latin typeface="Lato"/>
                <a:ea typeface="Lato"/>
                <a:cs typeface="Lato"/>
                <a:sym typeface="Lato"/>
              </a:rPr>
              <a:t>head</a:t>
            </a:r>
            <a:endParaRPr>
              <a:solidFill>
                <a:srgbClr val="DCDCD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3" name="Google Shape;283;p22"/>
          <p:cNvSpPr txBox="1"/>
          <p:nvPr/>
        </p:nvSpPr>
        <p:spPr>
          <a:xfrm>
            <a:off x="8353566" y="2282425"/>
            <a:ext cx="5913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CDCDC"/>
                </a:solidFill>
                <a:latin typeface="Lato"/>
                <a:ea typeface="Lato"/>
                <a:cs typeface="Lato"/>
                <a:sym typeface="Lato"/>
              </a:rPr>
              <a:t>tail</a:t>
            </a:r>
            <a:endParaRPr>
              <a:solidFill>
                <a:srgbClr val="DCDCDC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84" name="Google Shape;284;p22"/>
          <p:cNvCxnSpPr/>
          <p:nvPr/>
        </p:nvCxnSpPr>
        <p:spPr>
          <a:xfrm>
            <a:off x="5870875" y="3079638"/>
            <a:ext cx="6144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5" name="Google Shape;285;p22"/>
          <p:cNvCxnSpPr/>
          <p:nvPr/>
        </p:nvCxnSpPr>
        <p:spPr>
          <a:xfrm rot="10800000">
            <a:off x="5872675" y="3509563"/>
            <a:ext cx="610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6" name="Google Shape;286;p22"/>
          <p:cNvCxnSpPr>
            <a:stCxn id="282" idx="2"/>
            <a:endCxn id="280" idx="0"/>
          </p:cNvCxnSpPr>
          <p:nvPr/>
        </p:nvCxnSpPr>
        <p:spPr>
          <a:xfrm>
            <a:off x="4938750" y="2575675"/>
            <a:ext cx="535200" cy="430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7" name="Google Shape;287;p22"/>
          <p:cNvCxnSpPr>
            <a:stCxn id="283" idx="2"/>
          </p:cNvCxnSpPr>
          <p:nvPr/>
        </p:nvCxnSpPr>
        <p:spPr>
          <a:xfrm flipH="1">
            <a:off x="8038716" y="2566225"/>
            <a:ext cx="610500" cy="420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8" name="Google Shape;288;p22"/>
          <p:cNvSpPr/>
          <p:nvPr/>
        </p:nvSpPr>
        <p:spPr>
          <a:xfrm>
            <a:off x="7889975" y="3006450"/>
            <a:ext cx="885300" cy="57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n3</a:t>
            </a:r>
            <a:endParaRPr/>
          </a:p>
        </p:txBody>
      </p:sp>
      <p:cxnSp>
        <p:nvCxnSpPr>
          <p:cNvPr id="289" name="Google Shape;289;p22"/>
          <p:cNvCxnSpPr/>
          <p:nvPr/>
        </p:nvCxnSpPr>
        <p:spPr>
          <a:xfrm>
            <a:off x="7277375" y="3079650"/>
            <a:ext cx="614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" name="Google Shape;290;p22"/>
          <p:cNvCxnSpPr/>
          <p:nvPr/>
        </p:nvCxnSpPr>
        <p:spPr>
          <a:xfrm rot="10800000">
            <a:off x="7279175" y="3509550"/>
            <a:ext cx="6108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1" name="Google Shape;291;p22"/>
          <p:cNvCxnSpPr/>
          <p:nvPr/>
        </p:nvCxnSpPr>
        <p:spPr>
          <a:xfrm>
            <a:off x="5864200" y="3079638"/>
            <a:ext cx="614400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" name="Google Shape;292;p22"/>
          <p:cNvCxnSpPr/>
          <p:nvPr/>
        </p:nvCxnSpPr>
        <p:spPr>
          <a:xfrm rot="10800000">
            <a:off x="7279175" y="3509550"/>
            <a:ext cx="610800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8" name="Google Shape;298;p23"/>
          <p:cNvSpPr txBox="1"/>
          <p:nvPr>
            <p:ph idx="1" type="body"/>
          </p:nvPr>
        </p:nvSpPr>
        <p:spPr>
          <a:xfrm>
            <a:off x="303750" y="1444200"/>
            <a:ext cx="4263000" cy="3270900"/>
          </a:xfrm>
          <a:prstGeom prst="rect">
            <a:avLst/>
          </a:prstGeom>
          <a:solidFill>
            <a:srgbClr val="1E1E1E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class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4EC9B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DoublyLinkedList 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{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std</a:t>
            </a:r>
            <a:r>
              <a:rPr lang="en">
                <a:solidFill>
                  <a:srgbClr val="4EC9B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::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shared_ptr</a:t>
            </a:r>
            <a:r>
              <a:rPr lang="en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&lt;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Node</a:t>
            </a:r>
            <a:r>
              <a:rPr lang="en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&gt;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head, tail </a:t>
            </a:r>
            <a:r>
              <a:rPr lang="en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nullptr</a:t>
            </a:r>
            <a:r>
              <a:rPr lang="en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>
              <a:solidFill>
                <a:srgbClr val="569CD6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public :</a:t>
            </a:r>
            <a:endParaRPr>
              <a:solidFill>
                <a:srgbClr val="569CD6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void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addNode 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(std</a:t>
            </a:r>
            <a:r>
              <a:rPr lang="en">
                <a:solidFill>
                  <a:srgbClr val="4EC9B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::shared_ptr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&lt;</a:t>
            </a:r>
            <a:r>
              <a:rPr lang="en">
                <a:solidFill>
                  <a:srgbClr val="4EC9B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Node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&gt; </a:t>
            </a: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newNode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);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main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() {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lang="en">
                <a:solidFill>
                  <a:srgbClr val="4EC9B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DoublyLinkedList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dll</a:t>
            </a:r>
            <a:r>
              <a:rPr lang="en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dll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lang="en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addNode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std</a:t>
            </a:r>
            <a:r>
              <a:rPr lang="en">
                <a:solidFill>
                  <a:srgbClr val="4EC9B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::</a:t>
            </a:r>
            <a:r>
              <a:rPr lang="en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make_shared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&lt;</a:t>
            </a:r>
            <a:r>
              <a:rPr lang="en">
                <a:solidFill>
                  <a:srgbClr val="4EC9B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Node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&gt;(</a:t>
            </a:r>
            <a:r>
              <a:rPr lang="en">
                <a:solidFill>
                  <a:srgbClr val="B5CEA8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lang="en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>
              <a:solidFill>
                <a:srgbClr val="505050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dll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lang="en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addNode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std</a:t>
            </a:r>
            <a:r>
              <a:rPr lang="en">
                <a:solidFill>
                  <a:srgbClr val="4EC9B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::</a:t>
            </a:r>
            <a:r>
              <a:rPr lang="en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make_shared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&lt;</a:t>
            </a:r>
            <a:r>
              <a:rPr lang="en">
                <a:solidFill>
                  <a:srgbClr val="4EC9B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Node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&gt;(</a:t>
            </a:r>
            <a:r>
              <a:rPr lang="en">
                <a:solidFill>
                  <a:srgbClr val="B5CEA8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lang="en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>
              <a:solidFill>
                <a:srgbClr val="505050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/>
          </a:p>
        </p:txBody>
      </p:sp>
      <p:sp>
        <p:nvSpPr>
          <p:cNvPr id="299" name="Google Shape;299;p23"/>
          <p:cNvSpPr/>
          <p:nvPr/>
        </p:nvSpPr>
        <p:spPr>
          <a:xfrm>
            <a:off x="5077075" y="3006450"/>
            <a:ext cx="793800" cy="57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n1</a:t>
            </a:r>
            <a:endParaRPr/>
          </a:p>
        </p:txBody>
      </p:sp>
      <p:sp>
        <p:nvSpPr>
          <p:cNvPr id="300" name="Google Shape;300;p23"/>
          <p:cNvSpPr/>
          <p:nvPr/>
        </p:nvSpPr>
        <p:spPr>
          <a:xfrm>
            <a:off x="6485275" y="3006450"/>
            <a:ext cx="793800" cy="57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n2</a:t>
            </a:r>
            <a:endParaRPr/>
          </a:p>
        </p:txBody>
      </p:sp>
      <p:sp>
        <p:nvSpPr>
          <p:cNvPr id="301" name="Google Shape;301;p23"/>
          <p:cNvSpPr txBox="1"/>
          <p:nvPr/>
        </p:nvSpPr>
        <p:spPr>
          <a:xfrm>
            <a:off x="4572000" y="2272975"/>
            <a:ext cx="7335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CDCDC"/>
                </a:solidFill>
                <a:latin typeface="Lato"/>
                <a:ea typeface="Lato"/>
                <a:cs typeface="Lato"/>
                <a:sym typeface="Lato"/>
              </a:rPr>
              <a:t>head</a:t>
            </a:r>
            <a:endParaRPr>
              <a:solidFill>
                <a:srgbClr val="DCDCD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2" name="Google Shape;302;p23"/>
          <p:cNvSpPr txBox="1"/>
          <p:nvPr/>
        </p:nvSpPr>
        <p:spPr>
          <a:xfrm>
            <a:off x="8353566" y="2282425"/>
            <a:ext cx="5913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CDCDC"/>
                </a:solidFill>
                <a:latin typeface="Lato"/>
                <a:ea typeface="Lato"/>
                <a:cs typeface="Lato"/>
                <a:sym typeface="Lato"/>
              </a:rPr>
              <a:t>tail</a:t>
            </a:r>
            <a:endParaRPr>
              <a:solidFill>
                <a:srgbClr val="DCDCDC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03" name="Google Shape;303;p23"/>
          <p:cNvCxnSpPr/>
          <p:nvPr/>
        </p:nvCxnSpPr>
        <p:spPr>
          <a:xfrm>
            <a:off x="5870875" y="3079638"/>
            <a:ext cx="614400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" name="Google Shape;304;p23"/>
          <p:cNvCxnSpPr/>
          <p:nvPr/>
        </p:nvCxnSpPr>
        <p:spPr>
          <a:xfrm rot="10800000">
            <a:off x="5872675" y="3509563"/>
            <a:ext cx="610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5" name="Google Shape;305;p23"/>
          <p:cNvCxnSpPr>
            <a:stCxn id="301" idx="2"/>
            <a:endCxn id="299" idx="0"/>
          </p:cNvCxnSpPr>
          <p:nvPr/>
        </p:nvCxnSpPr>
        <p:spPr>
          <a:xfrm>
            <a:off x="4938750" y="2575675"/>
            <a:ext cx="535200" cy="430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" name="Google Shape;306;p23"/>
          <p:cNvCxnSpPr>
            <a:stCxn id="302" idx="2"/>
          </p:cNvCxnSpPr>
          <p:nvPr/>
        </p:nvCxnSpPr>
        <p:spPr>
          <a:xfrm flipH="1">
            <a:off x="8038716" y="2566225"/>
            <a:ext cx="610500" cy="420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7" name="Google Shape;307;p23"/>
          <p:cNvSpPr/>
          <p:nvPr/>
        </p:nvSpPr>
        <p:spPr>
          <a:xfrm>
            <a:off x="7889975" y="3006450"/>
            <a:ext cx="885300" cy="57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n3</a:t>
            </a:r>
            <a:endParaRPr/>
          </a:p>
        </p:txBody>
      </p:sp>
      <p:cxnSp>
        <p:nvCxnSpPr>
          <p:cNvPr id="308" name="Google Shape;308;p23"/>
          <p:cNvCxnSpPr/>
          <p:nvPr/>
        </p:nvCxnSpPr>
        <p:spPr>
          <a:xfrm>
            <a:off x="7277375" y="3079650"/>
            <a:ext cx="614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9" name="Google Shape;309;p23"/>
          <p:cNvCxnSpPr/>
          <p:nvPr/>
        </p:nvCxnSpPr>
        <p:spPr>
          <a:xfrm rot="10800000">
            <a:off x="7279175" y="3509550"/>
            <a:ext cx="610800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0" name="Google Shape;310;p23"/>
          <p:cNvSpPr txBox="1"/>
          <p:nvPr>
            <p:ph type="title"/>
          </p:nvPr>
        </p:nvSpPr>
        <p:spPr>
          <a:xfrm>
            <a:off x="1205825" y="439600"/>
            <a:ext cx="7038900" cy="5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accent2"/>
                </a:solidFill>
              </a:rPr>
              <a:t>Doubly Linked List using smart pointers</a:t>
            </a:r>
            <a:endParaRPr sz="27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accent2"/>
              </a:solidFill>
            </a:endParaRPr>
          </a:p>
        </p:txBody>
      </p:sp>
      <p:cxnSp>
        <p:nvCxnSpPr>
          <p:cNvPr id="311" name="Google Shape;311;p23"/>
          <p:cNvCxnSpPr/>
          <p:nvPr/>
        </p:nvCxnSpPr>
        <p:spPr>
          <a:xfrm>
            <a:off x="298500" y="3163225"/>
            <a:ext cx="4273500" cy="2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4"/>
          <p:cNvSpPr txBox="1"/>
          <p:nvPr>
            <p:ph type="ctrTitle"/>
          </p:nvPr>
        </p:nvSpPr>
        <p:spPr>
          <a:xfrm>
            <a:off x="4482650" y="2177100"/>
            <a:ext cx="4134300" cy="7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std::weak_ptr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17" name="Google Shape;31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5"/>
          <p:cNvSpPr txBox="1"/>
          <p:nvPr>
            <p:ph idx="1" type="body"/>
          </p:nvPr>
        </p:nvSpPr>
        <p:spPr>
          <a:xfrm>
            <a:off x="563613" y="2227400"/>
            <a:ext cx="4425300" cy="1269900"/>
          </a:xfrm>
          <a:prstGeom prst="rect">
            <a:avLst/>
          </a:prstGeom>
          <a:solidFill>
            <a:srgbClr val="1E1E1E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69CD6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class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400">
                <a:solidFill>
                  <a:srgbClr val="4EC9B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Node 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lang="en" sz="1400">
                <a:solidFill>
                  <a:srgbClr val="C8C8C8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std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::shared_ptr</a:t>
            </a:r>
            <a:r>
              <a:rPr lang="en" sz="1400">
                <a:solidFill>
                  <a:srgbClr val="B4B4B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&lt;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Node</a:t>
            </a:r>
            <a:r>
              <a:rPr lang="en" sz="1400">
                <a:solidFill>
                  <a:srgbClr val="B4B4B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&gt;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next;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lang="en" sz="1400">
                <a:solidFill>
                  <a:srgbClr val="CC000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std::weak_ptr&lt;Node&gt; prev;    </a:t>
            </a:r>
            <a:endParaRPr sz="1400">
              <a:solidFill>
                <a:srgbClr val="CC0000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};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3" name="Google Shape;323;p25"/>
          <p:cNvSpPr txBox="1"/>
          <p:nvPr>
            <p:ph type="title"/>
          </p:nvPr>
        </p:nvSpPr>
        <p:spPr>
          <a:xfrm>
            <a:off x="1205825" y="439600"/>
            <a:ext cx="7038900" cy="5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2"/>
                </a:solidFill>
              </a:rPr>
              <a:t>std::weak_ptr</a:t>
            </a:r>
            <a:endParaRPr sz="28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accent2"/>
              </a:solidFill>
            </a:endParaRPr>
          </a:p>
        </p:txBody>
      </p:sp>
      <p:sp>
        <p:nvSpPr>
          <p:cNvPr id="324" name="Google Shape;32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" name="Google Shape;325;p25"/>
          <p:cNvSpPr/>
          <p:nvPr/>
        </p:nvSpPr>
        <p:spPr>
          <a:xfrm>
            <a:off x="5621599" y="2789138"/>
            <a:ext cx="675900" cy="57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n1</a:t>
            </a:r>
            <a:endParaRPr/>
          </a:p>
        </p:txBody>
      </p:sp>
      <p:sp>
        <p:nvSpPr>
          <p:cNvPr id="326" name="Google Shape;326;p25"/>
          <p:cNvSpPr/>
          <p:nvPr/>
        </p:nvSpPr>
        <p:spPr>
          <a:xfrm>
            <a:off x="6820868" y="2789138"/>
            <a:ext cx="675900" cy="57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n2</a:t>
            </a:r>
            <a:endParaRPr/>
          </a:p>
        </p:txBody>
      </p:sp>
      <p:sp>
        <p:nvSpPr>
          <p:cNvPr id="327" name="Google Shape;327;p25"/>
          <p:cNvSpPr txBox="1"/>
          <p:nvPr/>
        </p:nvSpPr>
        <p:spPr>
          <a:xfrm>
            <a:off x="5191461" y="2055663"/>
            <a:ext cx="6246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CDCDC"/>
                </a:solidFill>
                <a:latin typeface="Lato"/>
                <a:ea typeface="Lato"/>
                <a:cs typeface="Lato"/>
                <a:sym typeface="Lato"/>
              </a:rPr>
              <a:t>head</a:t>
            </a:r>
            <a:endParaRPr>
              <a:solidFill>
                <a:srgbClr val="DCDCD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8" name="Google Shape;328;p25"/>
          <p:cNvSpPr txBox="1"/>
          <p:nvPr/>
        </p:nvSpPr>
        <p:spPr>
          <a:xfrm>
            <a:off x="8411966" y="2065113"/>
            <a:ext cx="5037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CDCDC"/>
                </a:solidFill>
                <a:latin typeface="Lato"/>
                <a:ea typeface="Lato"/>
                <a:cs typeface="Lato"/>
                <a:sym typeface="Lato"/>
              </a:rPr>
              <a:t>tail</a:t>
            </a:r>
            <a:endParaRPr>
              <a:solidFill>
                <a:srgbClr val="DCDCDC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29" name="Google Shape;329;p25"/>
          <p:cNvCxnSpPr/>
          <p:nvPr/>
        </p:nvCxnSpPr>
        <p:spPr>
          <a:xfrm rot="10800000">
            <a:off x="6299136" y="3292250"/>
            <a:ext cx="5202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330" name="Google Shape;330;p25"/>
          <p:cNvCxnSpPr>
            <a:stCxn id="327" idx="2"/>
            <a:endCxn id="325" idx="0"/>
          </p:cNvCxnSpPr>
          <p:nvPr/>
        </p:nvCxnSpPr>
        <p:spPr>
          <a:xfrm>
            <a:off x="5503761" y="2358363"/>
            <a:ext cx="455700" cy="430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1" name="Google Shape;331;p25"/>
          <p:cNvCxnSpPr>
            <a:stCxn id="328" idx="2"/>
          </p:cNvCxnSpPr>
          <p:nvPr/>
        </p:nvCxnSpPr>
        <p:spPr>
          <a:xfrm flipH="1">
            <a:off x="8143916" y="2348913"/>
            <a:ext cx="519900" cy="420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2" name="Google Shape;332;p25"/>
          <p:cNvSpPr/>
          <p:nvPr/>
        </p:nvSpPr>
        <p:spPr>
          <a:xfrm>
            <a:off x="8017157" y="2789138"/>
            <a:ext cx="753900" cy="57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n3</a:t>
            </a:r>
            <a:endParaRPr/>
          </a:p>
        </p:txBody>
      </p:sp>
      <p:cxnSp>
        <p:nvCxnSpPr>
          <p:cNvPr id="333" name="Google Shape;333;p25"/>
          <p:cNvCxnSpPr/>
          <p:nvPr/>
        </p:nvCxnSpPr>
        <p:spPr>
          <a:xfrm>
            <a:off x="7495447" y="2862338"/>
            <a:ext cx="523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4" name="Google Shape;334;p25"/>
          <p:cNvCxnSpPr/>
          <p:nvPr/>
        </p:nvCxnSpPr>
        <p:spPr>
          <a:xfrm>
            <a:off x="6297647" y="2862338"/>
            <a:ext cx="523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5" name="Google Shape;335;p25"/>
          <p:cNvCxnSpPr/>
          <p:nvPr/>
        </p:nvCxnSpPr>
        <p:spPr>
          <a:xfrm rot="10800000">
            <a:off x="7495436" y="3292250"/>
            <a:ext cx="5202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336" name="Google Shape;336;p25"/>
          <p:cNvSpPr txBox="1"/>
          <p:nvPr>
            <p:ph type="title"/>
          </p:nvPr>
        </p:nvSpPr>
        <p:spPr>
          <a:xfrm>
            <a:off x="448900" y="4489925"/>
            <a:ext cx="7841700" cy="466500"/>
          </a:xfrm>
          <a:prstGeom prst="rect">
            <a:avLst/>
          </a:prstGeom>
          <a:gradFill>
            <a:gsLst>
              <a:gs pos="0">
                <a:srgbClr val="F3DB58"/>
              </a:gs>
              <a:gs pos="100000">
                <a:srgbClr val="B39B15"/>
              </a:gs>
            </a:gsLst>
            <a:lin ang="5400012" scaled="0"/>
          </a:gra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"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td::weak_ptr doesn’t participate in the ownership of the object</a:t>
            </a:r>
            <a:endParaRPr sz="1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6"/>
          <p:cNvSpPr txBox="1"/>
          <p:nvPr>
            <p:ph type="title"/>
          </p:nvPr>
        </p:nvSpPr>
        <p:spPr>
          <a:xfrm>
            <a:off x="1205825" y="604650"/>
            <a:ext cx="7038900" cy="5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2"/>
                </a:solidFill>
              </a:rPr>
              <a:t>std::weak_ptr</a:t>
            </a:r>
            <a:endParaRPr sz="28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accent2"/>
              </a:solidFill>
            </a:endParaRPr>
          </a:p>
        </p:txBody>
      </p:sp>
      <p:sp>
        <p:nvSpPr>
          <p:cNvPr id="342" name="Google Shape;342;p26"/>
          <p:cNvSpPr txBox="1"/>
          <p:nvPr/>
        </p:nvSpPr>
        <p:spPr>
          <a:xfrm>
            <a:off x="1642700" y="3678875"/>
            <a:ext cx="4586400" cy="990300"/>
          </a:xfrm>
          <a:prstGeom prst="rect">
            <a:avLst/>
          </a:prstGeom>
          <a:solidFill>
            <a:srgbClr val="1E1E1E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lang="en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if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(wp1)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  if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(wp1 </a:t>
            </a:r>
            <a:r>
              <a:rPr lang="en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!=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nullptr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lang="en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if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p1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lang="en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get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() </a:t>
            </a:r>
            <a:r>
              <a:rPr lang="en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!=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nullptr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) </a:t>
            </a:r>
            <a:endParaRPr>
              <a:solidFill>
                <a:schemeClr val="accent2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26"/>
          <p:cNvSpPr txBox="1"/>
          <p:nvPr/>
        </p:nvSpPr>
        <p:spPr>
          <a:xfrm>
            <a:off x="1642700" y="2533325"/>
            <a:ext cx="4586400" cy="825900"/>
          </a:xfrm>
          <a:prstGeom prst="rect">
            <a:avLst/>
          </a:prstGeom>
          <a:solidFill>
            <a:srgbClr val="1E1E1E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p1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-&gt;</a:t>
            </a:r>
            <a:r>
              <a:rPr lang="en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()</a:t>
            </a:r>
            <a:endParaRPr>
              <a:solidFill>
                <a:srgbClr val="505050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  (</a:t>
            </a:r>
            <a:r>
              <a:rPr lang="en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*</a:t>
            </a: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p1)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lang="en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getX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()</a:t>
            </a:r>
            <a:endParaRPr>
              <a:solidFill>
                <a:srgbClr val="505050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Google Shape;344;p26"/>
          <p:cNvSpPr txBox="1"/>
          <p:nvPr/>
        </p:nvSpPr>
        <p:spPr>
          <a:xfrm>
            <a:off x="1642700" y="1457400"/>
            <a:ext cx="4586400" cy="703500"/>
          </a:xfrm>
          <a:prstGeom prst="rect">
            <a:avLst/>
          </a:prstGeom>
          <a:solidFill>
            <a:srgbClr val="1E1E1E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  std::weak_ptr wp1 (new Entity(3));</a:t>
            </a:r>
            <a:endParaRPr>
              <a:solidFill>
                <a:srgbClr val="505050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p1 = nullptr;</a:t>
            </a:r>
            <a:endParaRPr>
              <a:solidFill>
                <a:schemeClr val="accent2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5" name="Google Shape;345;p26"/>
          <p:cNvSpPr/>
          <p:nvPr/>
        </p:nvSpPr>
        <p:spPr>
          <a:xfrm>
            <a:off x="6539900" y="1410025"/>
            <a:ext cx="1042500" cy="915300"/>
          </a:xfrm>
          <a:prstGeom prst="mathMultiply">
            <a:avLst>
              <a:gd fmla="val 23520" name="adj1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6"/>
          <p:cNvSpPr/>
          <p:nvPr/>
        </p:nvSpPr>
        <p:spPr>
          <a:xfrm>
            <a:off x="6492025" y="2584675"/>
            <a:ext cx="1042500" cy="915300"/>
          </a:xfrm>
          <a:prstGeom prst="mathMultiply">
            <a:avLst>
              <a:gd fmla="val 23520" name="adj1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6"/>
          <p:cNvSpPr/>
          <p:nvPr/>
        </p:nvSpPr>
        <p:spPr>
          <a:xfrm>
            <a:off x="6539900" y="3854575"/>
            <a:ext cx="1042500" cy="915300"/>
          </a:xfrm>
          <a:prstGeom prst="mathMultiply">
            <a:avLst>
              <a:gd fmla="val 23520" name="adj1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7"/>
          <p:cNvSpPr txBox="1"/>
          <p:nvPr>
            <p:ph type="title"/>
          </p:nvPr>
        </p:nvSpPr>
        <p:spPr>
          <a:xfrm>
            <a:off x="1205825" y="604650"/>
            <a:ext cx="7038900" cy="5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2"/>
                </a:solidFill>
              </a:rPr>
              <a:t>std::weak_ptr</a:t>
            </a:r>
            <a:endParaRPr sz="28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accent2"/>
              </a:solidFill>
            </a:endParaRPr>
          </a:p>
        </p:txBody>
      </p:sp>
      <p:sp>
        <p:nvSpPr>
          <p:cNvPr id="353" name="Google Shape;353;p27"/>
          <p:cNvSpPr txBox="1"/>
          <p:nvPr/>
        </p:nvSpPr>
        <p:spPr>
          <a:xfrm>
            <a:off x="1642700" y="3939250"/>
            <a:ext cx="4586400" cy="722100"/>
          </a:xfrm>
          <a:prstGeom prst="rect">
            <a:avLst/>
          </a:prstGeom>
          <a:solidFill>
            <a:srgbClr val="1E1E1E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wp1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lang="en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expired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();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wp1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lang="en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reset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();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4" name="Google Shape;354;p27"/>
          <p:cNvSpPr txBox="1"/>
          <p:nvPr/>
        </p:nvSpPr>
        <p:spPr>
          <a:xfrm>
            <a:off x="1642700" y="2474300"/>
            <a:ext cx="4586400" cy="1277700"/>
          </a:xfrm>
          <a:prstGeom prst="rect">
            <a:avLst/>
          </a:prstGeom>
          <a:solidFill>
            <a:srgbClr val="1E1E1E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if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auto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sp2 </a:t>
            </a:r>
            <a:r>
              <a:rPr lang="en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wp1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lang="en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lock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()) </a:t>
            </a:r>
            <a:r>
              <a:rPr lang="en">
                <a:solidFill>
                  <a:schemeClr val="accent2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//returns a shared ptr</a:t>
            </a:r>
            <a:endParaRPr>
              <a:solidFill>
                <a:schemeClr val="accent2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{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lang="en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use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(sp2)</a:t>
            </a:r>
            <a:r>
              <a:rPr lang="en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>
              <a:solidFill>
                <a:srgbClr val="505050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69CD6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5" name="Google Shape;355;p27"/>
          <p:cNvSpPr txBox="1"/>
          <p:nvPr/>
        </p:nvSpPr>
        <p:spPr>
          <a:xfrm>
            <a:off x="1642700" y="1457400"/>
            <a:ext cx="4586400" cy="722100"/>
          </a:xfrm>
          <a:prstGeom prst="rect">
            <a:avLst/>
          </a:prstGeom>
          <a:solidFill>
            <a:srgbClr val="1E1E1E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std</a:t>
            </a:r>
            <a:r>
              <a:rPr lang="en">
                <a:solidFill>
                  <a:srgbClr val="4EC9B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::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shared_ptr </a:t>
            </a:r>
            <a:r>
              <a:rPr lang="en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sp1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new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Entity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>
                <a:solidFill>
                  <a:srgbClr val="B5CEA8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))</a:t>
            </a:r>
            <a:r>
              <a:rPr lang="en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>
              <a:solidFill>
                <a:srgbClr val="505050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std</a:t>
            </a:r>
            <a:r>
              <a:rPr lang="en">
                <a:solidFill>
                  <a:srgbClr val="4EC9B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::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weak_ptr </a:t>
            </a:r>
            <a:r>
              <a:rPr lang="en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wp1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(sp1)</a:t>
            </a:r>
            <a:r>
              <a:rPr lang="en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>
              <a:solidFill>
                <a:srgbClr val="505050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6" name="Google Shape;3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5521" y="3989333"/>
            <a:ext cx="548700" cy="476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2596" y="2571758"/>
            <a:ext cx="548700" cy="476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5521" y="1393758"/>
            <a:ext cx="548700" cy="476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8"/>
          <p:cNvSpPr/>
          <p:nvPr/>
        </p:nvSpPr>
        <p:spPr>
          <a:xfrm>
            <a:off x="5517575" y="1815563"/>
            <a:ext cx="990300" cy="1329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8"/>
          <p:cNvSpPr txBox="1"/>
          <p:nvPr>
            <p:ph type="title"/>
          </p:nvPr>
        </p:nvSpPr>
        <p:spPr>
          <a:xfrm>
            <a:off x="1205825" y="604650"/>
            <a:ext cx="7038900" cy="5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2"/>
                </a:solidFill>
              </a:rPr>
              <a:t>std::weak_ptr</a:t>
            </a:r>
            <a:endParaRPr sz="28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accent2"/>
              </a:solidFill>
            </a:endParaRPr>
          </a:p>
        </p:txBody>
      </p:sp>
      <p:sp>
        <p:nvSpPr>
          <p:cNvPr id="365" name="Google Shape;365;p28"/>
          <p:cNvSpPr txBox="1"/>
          <p:nvPr>
            <p:ph idx="4294967295" type="body"/>
          </p:nvPr>
        </p:nvSpPr>
        <p:spPr>
          <a:xfrm>
            <a:off x="826225" y="1796900"/>
            <a:ext cx="3623100" cy="2638200"/>
          </a:xfrm>
          <a:prstGeom prst="rect">
            <a:avLst/>
          </a:prstGeom>
          <a:solidFill>
            <a:srgbClr val="1E1E1E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std</a:t>
            </a:r>
            <a:r>
              <a:rPr lang="en" sz="1400">
                <a:solidFill>
                  <a:srgbClr val="4EC9B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::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weak_ptr</a:t>
            </a:r>
            <a:r>
              <a:rPr lang="en" sz="1400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&lt;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Entity</a:t>
            </a:r>
            <a:r>
              <a:rPr lang="en" sz="1400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&gt;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wp1;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{</a:t>
            </a:r>
            <a:br>
              <a:rPr lang="en" sz="1400">
                <a:solidFill>
                  <a:srgbClr val="569CD6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400">
                <a:solidFill>
                  <a:srgbClr val="569CD6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1400">
                <a:solidFill>
                  <a:srgbClr val="569CD6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auto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400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sp1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(std</a:t>
            </a:r>
            <a:r>
              <a:rPr lang="en" sz="1400">
                <a:solidFill>
                  <a:srgbClr val="4EC9B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::</a:t>
            </a:r>
            <a:r>
              <a:rPr lang="en" sz="1400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make_shared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&lt;</a:t>
            </a:r>
            <a:r>
              <a:rPr lang="en" sz="1400">
                <a:solidFill>
                  <a:srgbClr val="4EC9B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Entity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&gt;(</a:t>
            </a:r>
            <a:r>
              <a:rPr lang="en" sz="1400">
                <a:solidFill>
                  <a:srgbClr val="B5CEA8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))</a:t>
            </a:r>
            <a:r>
              <a:rPr lang="en" sz="1400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sz="1400">
              <a:solidFill>
                <a:srgbClr val="505050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wp1 </a:t>
            </a:r>
            <a:r>
              <a:rPr lang="en" sz="1400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sp1</a:t>
            </a:r>
            <a:r>
              <a:rPr lang="en" sz="1400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sz="1400">
              <a:solidFill>
                <a:srgbClr val="505050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CDCFE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1400">
                <a:solidFill>
                  <a:srgbClr val="9CDCFE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sp1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lang="en" sz="1400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use_count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()</a:t>
            </a:r>
            <a:r>
              <a:rPr lang="en" sz="1400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;</a:t>
            </a:r>
            <a:r>
              <a:rPr lang="en" sz="1400">
                <a:solidFill>
                  <a:schemeClr val="accent2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// 1</a:t>
            </a:r>
            <a:endParaRPr sz="1400">
              <a:solidFill>
                <a:schemeClr val="accent2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CDCFE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1400">
                <a:solidFill>
                  <a:srgbClr val="9CDCFE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wp1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lang="en" sz="1400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use_count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()</a:t>
            </a:r>
            <a:r>
              <a:rPr lang="en" sz="1400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; </a:t>
            </a:r>
            <a:r>
              <a:rPr lang="en" sz="1400">
                <a:solidFill>
                  <a:schemeClr val="accent2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// 1</a:t>
            </a:r>
            <a:endParaRPr sz="1400">
              <a:solidFill>
                <a:schemeClr val="accent2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sz="1400"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CDCFE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wp1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lang="en" sz="1400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use_count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()</a:t>
            </a:r>
            <a:r>
              <a:rPr lang="en" sz="1400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; </a:t>
            </a:r>
            <a:r>
              <a:rPr lang="en" sz="1400">
                <a:solidFill>
                  <a:schemeClr val="accent2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// 0</a:t>
            </a:r>
            <a:endParaRPr sz="1400">
              <a:solidFill>
                <a:schemeClr val="accent2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69CD6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6" name="Google Shape;366;p28"/>
          <p:cNvSpPr txBox="1"/>
          <p:nvPr/>
        </p:nvSpPr>
        <p:spPr>
          <a:xfrm>
            <a:off x="5577125" y="1895536"/>
            <a:ext cx="871200" cy="116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ptr to T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67" name="Google Shape;367;p28"/>
          <p:cNvCxnSpPr>
            <a:stCxn id="366" idx="1"/>
          </p:cNvCxnSpPr>
          <p:nvPr/>
        </p:nvCxnSpPr>
        <p:spPr>
          <a:xfrm>
            <a:off x="5577125" y="2480386"/>
            <a:ext cx="871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8" name="Google Shape;368;p28"/>
          <p:cNvSpPr txBox="1"/>
          <p:nvPr/>
        </p:nvSpPr>
        <p:spPr>
          <a:xfrm>
            <a:off x="5624452" y="2480364"/>
            <a:ext cx="6054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Ptr  to Ctrl Block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9" name="Google Shape;369;p28"/>
          <p:cNvSpPr/>
          <p:nvPr/>
        </p:nvSpPr>
        <p:spPr>
          <a:xfrm>
            <a:off x="7487700" y="2731850"/>
            <a:ext cx="990300" cy="102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8"/>
          <p:cNvSpPr/>
          <p:nvPr/>
        </p:nvSpPr>
        <p:spPr>
          <a:xfrm>
            <a:off x="7487675" y="2000475"/>
            <a:ext cx="990300" cy="60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object</a:t>
            </a:r>
            <a:endParaRPr/>
          </a:p>
        </p:txBody>
      </p:sp>
      <p:cxnSp>
        <p:nvCxnSpPr>
          <p:cNvPr id="371" name="Google Shape;371;p28"/>
          <p:cNvCxnSpPr>
            <a:endCxn id="370" idx="1"/>
          </p:cNvCxnSpPr>
          <p:nvPr/>
        </p:nvCxnSpPr>
        <p:spPr>
          <a:xfrm>
            <a:off x="6433775" y="2195625"/>
            <a:ext cx="1053900" cy="107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72" name="Google Shape;372;p28"/>
          <p:cNvCxnSpPr>
            <a:endCxn id="373" idx="1"/>
          </p:cNvCxnSpPr>
          <p:nvPr/>
        </p:nvCxnSpPr>
        <p:spPr>
          <a:xfrm>
            <a:off x="6495925" y="2885900"/>
            <a:ext cx="1009500" cy="177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73" name="Google Shape;373;p28"/>
          <p:cNvSpPr txBox="1"/>
          <p:nvPr/>
        </p:nvSpPr>
        <p:spPr>
          <a:xfrm>
            <a:off x="7505425" y="2760650"/>
            <a:ext cx="7905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RC : 1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WC : 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4" name="Google Shape;374;p28"/>
          <p:cNvSpPr txBox="1"/>
          <p:nvPr/>
        </p:nvSpPr>
        <p:spPr>
          <a:xfrm>
            <a:off x="4948050" y="1799963"/>
            <a:ext cx="6054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Lato"/>
                <a:ea typeface="Lato"/>
                <a:cs typeface="Lato"/>
                <a:sym typeface="Lato"/>
              </a:rPr>
              <a:t>sp1</a:t>
            </a:r>
            <a:endParaRPr>
              <a:solidFill>
                <a:srgbClr val="D4D4D4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75" name="Google Shape;375;p28"/>
          <p:cNvCxnSpPr/>
          <p:nvPr/>
        </p:nvCxnSpPr>
        <p:spPr>
          <a:xfrm>
            <a:off x="6918825" y="1296975"/>
            <a:ext cx="0" cy="2897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76" name="Google Shape;376;p28"/>
          <p:cNvSpPr/>
          <p:nvPr/>
        </p:nvSpPr>
        <p:spPr>
          <a:xfrm>
            <a:off x="5517575" y="3298438"/>
            <a:ext cx="990300" cy="1329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8"/>
          <p:cNvSpPr txBox="1"/>
          <p:nvPr/>
        </p:nvSpPr>
        <p:spPr>
          <a:xfrm>
            <a:off x="5577125" y="3378411"/>
            <a:ext cx="871200" cy="116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ptr to T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78" name="Google Shape;378;p28"/>
          <p:cNvCxnSpPr>
            <a:stCxn id="377" idx="1"/>
          </p:cNvCxnSpPr>
          <p:nvPr/>
        </p:nvCxnSpPr>
        <p:spPr>
          <a:xfrm>
            <a:off x="5577125" y="3963261"/>
            <a:ext cx="871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9" name="Google Shape;379;p28"/>
          <p:cNvSpPr txBox="1"/>
          <p:nvPr/>
        </p:nvSpPr>
        <p:spPr>
          <a:xfrm>
            <a:off x="5624452" y="3963239"/>
            <a:ext cx="6054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Ptr  to Ctrl Block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80" name="Google Shape;380;p28"/>
          <p:cNvCxnSpPr>
            <a:endCxn id="370" idx="1"/>
          </p:cNvCxnSpPr>
          <p:nvPr/>
        </p:nvCxnSpPr>
        <p:spPr>
          <a:xfrm flipH="1" rot="10800000">
            <a:off x="6433775" y="2303025"/>
            <a:ext cx="1053900" cy="1375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81" name="Google Shape;381;p28"/>
          <p:cNvCxnSpPr>
            <a:endCxn id="369" idx="1"/>
          </p:cNvCxnSpPr>
          <p:nvPr/>
        </p:nvCxnSpPr>
        <p:spPr>
          <a:xfrm flipH="1" rot="10800000">
            <a:off x="6532800" y="3244550"/>
            <a:ext cx="954900" cy="1034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82" name="Google Shape;382;p28"/>
          <p:cNvSpPr txBox="1"/>
          <p:nvPr/>
        </p:nvSpPr>
        <p:spPr>
          <a:xfrm>
            <a:off x="4948050" y="3282838"/>
            <a:ext cx="6054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Lato"/>
                <a:ea typeface="Lato"/>
                <a:cs typeface="Lato"/>
                <a:sym typeface="Lato"/>
              </a:rPr>
              <a:t>w</a:t>
            </a:r>
            <a:r>
              <a:rPr lang="en">
                <a:solidFill>
                  <a:srgbClr val="D4D4D4"/>
                </a:solidFill>
                <a:latin typeface="Lato"/>
                <a:ea typeface="Lato"/>
                <a:cs typeface="Lato"/>
                <a:sym typeface="Lato"/>
              </a:rPr>
              <a:t>p1</a:t>
            </a:r>
            <a:endParaRPr>
              <a:solidFill>
                <a:srgbClr val="D4D4D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3" name="Google Shape;383;p28"/>
          <p:cNvSpPr txBox="1"/>
          <p:nvPr/>
        </p:nvSpPr>
        <p:spPr>
          <a:xfrm>
            <a:off x="7563025" y="3814775"/>
            <a:ext cx="9150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CB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4" name="Google Shape;384;p28"/>
          <p:cNvSpPr/>
          <p:nvPr/>
        </p:nvSpPr>
        <p:spPr>
          <a:xfrm>
            <a:off x="7512625" y="2731850"/>
            <a:ext cx="990300" cy="102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8"/>
          <p:cNvSpPr txBox="1"/>
          <p:nvPr/>
        </p:nvSpPr>
        <p:spPr>
          <a:xfrm>
            <a:off x="7530350" y="2760650"/>
            <a:ext cx="7905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RC : 0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WC : 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6" name="Google Shape;386;p28"/>
          <p:cNvSpPr/>
          <p:nvPr/>
        </p:nvSpPr>
        <p:spPr>
          <a:xfrm>
            <a:off x="7499275" y="1845375"/>
            <a:ext cx="1042500" cy="915300"/>
          </a:xfrm>
          <a:prstGeom prst="mathMultiply">
            <a:avLst>
              <a:gd fmla="val 23520" name="adj1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9"/>
          <p:cNvSpPr txBox="1"/>
          <p:nvPr>
            <p:ph type="ctrTitle"/>
          </p:nvPr>
        </p:nvSpPr>
        <p:spPr>
          <a:xfrm>
            <a:off x="4482650" y="2177100"/>
            <a:ext cx="4134300" cy="12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Smart Pointer</a:t>
            </a:r>
            <a:br>
              <a:rPr lang="en">
                <a:solidFill>
                  <a:schemeClr val="accent2"/>
                </a:solidFill>
              </a:rPr>
            </a:br>
            <a:r>
              <a:rPr lang="en">
                <a:solidFill>
                  <a:schemeClr val="accent2"/>
                </a:solidFill>
              </a:rPr>
              <a:t>Parameters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92" name="Google Shape;39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0"/>
          <p:cNvSpPr txBox="1"/>
          <p:nvPr>
            <p:ph type="title"/>
          </p:nvPr>
        </p:nvSpPr>
        <p:spPr>
          <a:xfrm>
            <a:off x="1245275" y="567825"/>
            <a:ext cx="7038900" cy="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2"/>
                </a:solidFill>
              </a:rPr>
              <a:t>Smart Pointer</a:t>
            </a:r>
            <a:r>
              <a:rPr lang="en" sz="2800">
                <a:solidFill>
                  <a:schemeClr val="accent2"/>
                </a:solidFill>
              </a:rPr>
              <a:t> Parameters</a:t>
            </a:r>
            <a:endParaRPr sz="2800">
              <a:solidFill>
                <a:schemeClr val="accent2"/>
              </a:solidFill>
            </a:endParaRPr>
          </a:p>
        </p:txBody>
      </p:sp>
      <p:sp>
        <p:nvSpPr>
          <p:cNvPr id="398" name="Google Shape;39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9" name="Google Shape;399;p30"/>
          <p:cNvSpPr txBox="1"/>
          <p:nvPr/>
        </p:nvSpPr>
        <p:spPr>
          <a:xfrm>
            <a:off x="1749150" y="1664875"/>
            <a:ext cx="6135600" cy="2701800"/>
          </a:xfrm>
          <a:prstGeom prst="rect">
            <a:avLst/>
          </a:prstGeom>
          <a:solidFill>
            <a:srgbClr val="1E1E1E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void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foo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(std</a:t>
            </a:r>
            <a:r>
              <a:rPr lang="en">
                <a:solidFill>
                  <a:srgbClr val="4EC9B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::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unique_ptr</a:t>
            </a:r>
            <a:r>
              <a:rPr lang="en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&lt;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Entity</a:t>
            </a:r>
            <a:r>
              <a:rPr lang="en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&gt;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lang="en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;    // (1)</a:t>
            </a:r>
            <a:endParaRPr>
              <a:solidFill>
                <a:srgbClr val="505050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void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foo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(std</a:t>
            </a:r>
            <a:r>
              <a:rPr lang="en">
                <a:solidFill>
                  <a:srgbClr val="4EC9B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::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shared_ptr</a:t>
            </a:r>
            <a:r>
              <a:rPr lang="en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&lt;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Entity</a:t>
            </a:r>
            <a:r>
              <a:rPr lang="en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&gt;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lang="en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;    // (2)</a:t>
            </a:r>
            <a:endParaRPr>
              <a:solidFill>
                <a:srgbClr val="505050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void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foo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(std</a:t>
            </a:r>
            <a:r>
              <a:rPr lang="en">
                <a:solidFill>
                  <a:srgbClr val="4EC9B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::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weak_ptr</a:t>
            </a:r>
            <a:r>
              <a:rPr lang="en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&lt;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Entity</a:t>
            </a:r>
            <a:r>
              <a:rPr lang="en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&gt;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lang="en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;      // (3)</a:t>
            </a:r>
            <a:endParaRPr>
              <a:solidFill>
                <a:srgbClr val="505050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69CD6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void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foo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(std</a:t>
            </a:r>
            <a:r>
              <a:rPr lang="en">
                <a:solidFill>
                  <a:srgbClr val="4EC9B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::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unique_ptr</a:t>
            </a:r>
            <a:r>
              <a:rPr lang="en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&lt;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Entity</a:t>
            </a:r>
            <a:r>
              <a:rPr lang="en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&gt;&amp;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lang="en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;   // (4)</a:t>
            </a:r>
            <a:endParaRPr>
              <a:solidFill>
                <a:srgbClr val="505050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void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foo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(std</a:t>
            </a:r>
            <a:r>
              <a:rPr lang="en">
                <a:solidFill>
                  <a:srgbClr val="4EC9B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::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shared_ptr</a:t>
            </a:r>
            <a:r>
              <a:rPr lang="en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&lt;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Entity</a:t>
            </a:r>
            <a:r>
              <a:rPr lang="en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&gt;&amp;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lang="en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;   // (5) also const &amp;</a:t>
            </a:r>
            <a:endParaRPr>
              <a:solidFill>
                <a:srgbClr val="505050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69CD6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void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foo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(Entity</a:t>
            </a:r>
            <a:r>
              <a:rPr lang="en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&amp;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lang="en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;                                   // (6) also const &amp;</a:t>
            </a:r>
            <a:endParaRPr>
              <a:solidFill>
                <a:srgbClr val="505050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void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foo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(Entity</a:t>
            </a:r>
            <a:r>
              <a:rPr lang="en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*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lang="en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;                                    // (7) </a:t>
            </a:r>
            <a:endParaRPr>
              <a:solidFill>
                <a:srgbClr val="505050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586C0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00" name="Google Shape;400;p30"/>
          <p:cNvCxnSpPr/>
          <p:nvPr/>
        </p:nvCxnSpPr>
        <p:spPr>
          <a:xfrm>
            <a:off x="1749150" y="2786475"/>
            <a:ext cx="613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01" name="Google Shape;401;p30"/>
          <p:cNvCxnSpPr/>
          <p:nvPr/>
        </p:nvCxnSpPr>
        <p:spPr>
          <a:xfrm>
            <a:off x="1794150" y="3641600"/>
            <a:ext cx="6090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1"/>
          <p:cNvSpPr txBox="1"/>
          <p:nvPr>
            <p:ph type="title"/>
          </p:nvPr>
        </p:nvSpPr>
        <p:spPr>
          <a:xfrm>
            <a:off x="1245275" y="567825"/>
            <a:ext cx="7038900" cy="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2"/>
                </a:solidFill>
              </a:rPr>
              <a:t>Pass by Value</a:t>
            </a:r>
            <a:endParaRPr sz="2800">
              <a:solidFill>
                <a:schemeClr val="accent2"/>
              </a:solidFill>
            </a:endParaRPr>
          </a:p>
        </p:txBody>
      </p:sp>
      <p:sp>
        <p:nvSpPr>
          <p:cNvPr id="407" name="Google Shape;40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08" name="Google Shape;408;p31"/>
          <p:cNvGraphicFramePr/>
          <p:nvPr/>
        </p:nvGraphicFramePr>
        <p:xfrm>
          <a:off x="1145225" y="2049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{1ACE759B-BB9F-4E08-914B-A1150EE60D13}</a:tableStyleId>
              </a:tblPr>
              <a:tblGrid>
                <a:gridCol w="3238875"/>
                <a:gridCol w="4000125"/>
              </a:tblGrid>
              <a:tr h="52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69CD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void</a:t>
                      </a:r>
                      <a:r>
                        <a:rPr lang="en">
                          <a:solidFill>
                            <a:srgbClr val="D4D4D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">
                          <a:solidFill>
                            <a:srgbClr val="DCDCAA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foo</a:t>
                      </a:r>
                      <a:r>
                        <a:rPr lang="en">
                          <a:solidFill>
                            <a:srgbClr val="D4D4D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(std</a:t>
                      </a:r>
                      <a:r>
                        <a:rPr lang="en">
                          <a:solidFill>
                            <a:srgbClr val="4EC9B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::</a:t>
                      </a:r>
                      <a:r>
                        <a:rPr lang="en">
                          <a:solidFill>
                            <a:srgbClr val="D4D4D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unique_ptr</a:t>
                      </a:r>
                      <a:r>
                        <a:rPr lang="en">
                          <a:solidFill>
                            <a:srgbClr val="C586C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&lt;</a:t>
                      </a:r>
                      <a:r>
                        <a:rPr lang="en">
                          <a:solidFill>
                            <a:srgbClr val="D4D4D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Entity</a:t>
                      </a:r>
                      <a:r>
                        <a:rPr lang="en">
                          <a:solidFill>
                            <a:srgbClr val="C586C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&gt;</a:t>
                      </a:r>
                      <a:r>
                        <a:rPr lang="en">
                          <a:solidFill>
                            <a:srgbClr val="D4D4D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)</a:t>
                      </a:r>
                      <a:r>
                        <a:rPr lang="en">
                          <a:solidFill>
                            <a:srgbClr val="50505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;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Participates in ownership; Cannot be copied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4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69CD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void</a:t>
                      </a:r>
                      <a:r>
                        <a:rPr lang="en">
                          <a:solidFill>
                            <a:srgbClr val="D4D4D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">
                          <a:solidFill>
                            <a:srgbClr val="DCDCAA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foo</a:t>
                      </a:r>
                      <a:r>
                        <a:rPr lang="en">
                          <a:solidFill>
                            <a:srgbClr val="D4D4D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(std</a:t>
                      </a:r>
                      <a:r>
                        <a:rPr lang="en">
                          <a:solidFill>
                            <a:srgbClr val="4EC9B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::</a:t>
                      </a:r>
                      <a:r>
                        <a:rPr lang="en">
                          <a:solidFill>
                            <a:srgbClr val="D4D4D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shared_ptr</a:t>
                      </a:r>
                      <a:r>
                        <a:rPr lang="en">
                          <a:solidFill>
                            <a:srgbClr val="C586C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&lt;</a:t>
                      </a:r>
                      <a:r>
                        <a:rPr lang="en">
                          <a:solidFill>
                            <a:srgbClr val="D4D4D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Entity</a:t>
                      </a:r>
                      <a:r>
                        <a:rPr lang="en">
                          <a:solidFill>
                            <a:srgbClr val="C586C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&gt;</a:t>
                      </a:r>
                      <a:r>
                        <a:rPr lang="en">
                          <a:solidFill>
                            <a:srgbClr val="D4D4D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)</a:t>
                      </a:r>
                      <a:r>
                        <a:rPr lang="en">
                          <a:solidFill>
                            <a:srgbClr val="50505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;</a:t>
                      </a:r>
                      <a:endParaRPr>
                        <a:solidFill>
                          <a:srgbClr val="569CD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Participates in ownership; Performance implications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4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69CD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void</a:t>
                      </a:r>
                      <a:r>
                        <a:rPr lang="en">
                          <a:solidFill>
                            <a:srgbClr val="D4D4D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">
                          <a:solidFill>
                            <a:srgbClr val="DCDCAA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foo</a:t>
                      </a:r>
                      <a:r>
                        <a:rPr lang="en">
                          <a:solidFill>
                            <a:srgbClr val="D4D4D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(std</a:t>
                      </a:r>
                      <a:r>
                        <a:rPr lang="en">
                          <a:solidFill>
                            <a:srgbClr val="4EC9B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::</a:t>
                      </a:r>
                      <a:r>
                        <a:rPr lang="en">
                          <a:solidFill>
                            <a:srgbClr val="D4D4D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weak_ptr</a:t>
                      </a:r>
                      <a:r>
                        <a:rPr lang="en">
                          <a:solidFill>
                            <a:srgbClr val="C586C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&lt;</a:t>
                      </a:r>
                      <a:r>
                        <a:rPr lang="en">
                          <a:solidFill>
                            <a:srgbClr val="D4D4D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Entity</a:t>
                      </a:r>
                      <a:r>
                        <a:rPr lang="en">
                          <a:solidFill>
                            <a:srgbClr val="C586C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&gt;</a:t>
                      </a:r>
                      <a:r>
                        <a:rPr lang="en">
                          <a:solidFill>
                            <a:srgbClr val="D4D4D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)</a:t>
                      </a:r>
                      <a:r>
                        <a:rPr lang="en">
                          <a:solidFill>
                            <a:srgbClr val="50505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; </a:t>
                      </a:r>
                      <a:endParaRPr>
                        <a:solidFill>
                          <a:srgbClr val="569CD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Does not participate in ownership; Can be used to access shared pointer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145100" y="2437650"/>
            <a:ext cx="7038900" cy="914100"/>
          </a:xfrm>
          <a:prstGeom prst="rect">
            <a:avLst/>
          </a:prstGeom>
          <a:gradFill>
            <a:gsLst>
              <a:gs pos="0">
                <a:srgbClr val="F3DB58"/>
              </a:gs>
              <a:gs pos="100000">
                <a:srgbClr val="B39B15"/>
              </a:gs>
            </a:gsLst>
            <a:lin ang="5400012" scaled="0"/>
          </a:gra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Ensure objects are destroyed in the </a:t>
            </a:r>
            <a:endParaRPr sz="23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u="sng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appropriate</a:t>
            </a:r>
            <a:r>
              <a:rPr lang="en" sz="23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manner at the </a:t>
            </a:r>
            <a:r>
              <a:rPr lang="en" sz="2300" u="sng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appropriate</a:t>
            </a:r>
            <a:r>
              <a:rPr lang="en" sz="23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time</a:t>
            </a:r>
            <a:endParaRPr sz="23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14"/>
          <p:cNvSpPr txBox="1"/>
          <p:nvPr>
            <p:ph type="title"/>
          </p:nvPr>
        </p:nvSpPr>
        <p:spPr>
          <a:xfrm>
            <a:off x="1145100" y="507000"/>
            <a:ext cx="7038900" cy="6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2"/>
                </a:solidFill>
              </a:rPr>
              <a:t>Smart Pointers</a:t>
            </a:r>
            <a:endParaRPr sz="2800">
              <a:solidFill>
                <a:schemeClr val="accent2"/>
              </a:solidFill>
            </a:endParaRPr>
          </a:p>
        </p:txBody>
      </p:sp>
      <p:sp>
        <p:nvSpPr>
          <p:cNvPr id="142" name="Google Shape;142;p14"/>
          <p:cNvSpPr/>
          <p:nvPr/>
        </p:nvSpPr>
        <p:spPr>
          <a:xfrm>
            <a:off x="6285450" y="1266825"/>
            <a:ext cx="2086500" cy="986700"/>
          </a:xfrm>
          <a:prstGeom prst="cloudCallout">
            <a:avLst>
              <a:gd fmla="val -20833" name="adj1"/>
              <a:gd fmla="val 62500" name="adj2"/>
            </a:avLst>
          </a:prstGeom>
          <a:gradFill>
            <a:gsLst>
              <a:gs pos="0">
                <a:srgbClr val="FAFAFA"/>
              </a:gs>
              <a:gs pos="100000">
                <a:srgbClr val="B9B9B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RAII</a:t>
            </a:r>
            <a:endParaRPr sz="1900"/>
          </a:p>
        </p:txBody>
      </p:sp>
      <p:sp>
        <p:nvSpPr>
          <p:cNvPr id="143" name="Google Shape;14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14" name="Google Shape;414;p32"/>
          <p:cNvGraphicFramePr/>
          <p:nvPr/>
        </p:nvGraphicFramePr>
        <p:xfrm>
          <a:off x="895200" y="153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{1ACE759B-BB9F-4E08-914B-A1150EE60D13}</a:tableStyleId>
              </a:tblPr>
              <a:tblGrid>
                <a:gridCol w="3916175"/>
                <a:gridCol w="3572850"/>
              </a:tblGrid>
              <a:tr h="554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69CD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void</a:t>
                      </a:r>
                      <a:r>
                        <a:rPr lang="en">
                          <a:solidFill>
                            <a:srgbClr val="D4D4D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">
                          <a:solidFill>
                            <a:srgbClr val="DCDCAA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foo</a:t>
                      </a:r>
                      <a:r>
                        <a:rPr lang="en">
                          <a:solidFill>
                            <a:srgbClr val="D4D4D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(std</a:t>
                      </a:r>
                      <a:r>
                        <a:rPr lang="en">
                          <a:solidFill>
                            <a:srgbClr val="4EC9B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::</a:t>
                      </a:r>
                      <a:r>
                        <a:rPr lang="en">
                          <a:solidFill>
                            <a:srgbClr val="D4D4D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unique_ptr</a:t>
                      </a:r>
                      <a:r>
                        <a:rPr lang="en">
                          <a:solidFill>
                            <a:srgbClr val="C586C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&lt;</a:t>
                      </a:r>
                      <a:r>
                        <a:rPr lang="en">
                          <a:solidFill>
                            <a:srgbClr val="D4D4D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Entity</a:t>
                      </a:r>
                      <a:r>
                        <a:rPr lang="en">
                          <a:solidFill>
                            <a:srgbClr val="C586C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&gt;&amp;</a:t>
                      </a:r>
                      <a:r>
                        <a:rPr lang="en">
                          <a:solidFill>
                            <a:srgbClr val="D4D4D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)</a:t>
                      </a:r>
                      <a:r>
                        <a:rPr lang="en">
                          <a:solidFill>
                            <a:srgbClr val="50505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; </a:t>
                      </a:r>
                      <a:endParaRPr>
                        <a:solidFill>
                          <a:srgbClr val="569CD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Modify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 the unique ptr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4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69CD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void</a:t>
                      </a:r>
                      <a:r>
                        <a:rPr lang="en">
                          <a:solidFill>
                            <a:srgbClr val="D4D4D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">
                          <a:solidFill>
                            <a:srgbClr val="DCDCAA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foo</a:t>
                      </a:r>
                      <a:r>
                        <a:rPr lang="en">
                          <a:solidFill>
                            <a:srgbClr val="D4D4D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(std</a:t>
                      </a:r>
                      <a:r>
                        <a:rPr lang="en">
                          <a:solidFill>
                            <a:srgbClr val="4EC9B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::</a:t>
                      </a:r>
                      <a:r>
                        <a:rPr lang="en">
                          <a:solidFill>
                            <a:srgbClr val="D4D4D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shared_ptr</a:t>
                      </a:r>
                      <a:r>
                        <a:rPr lang="en">
                          <a:solidFill>
                            <a:srgbClr val="C586C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&lt;</a:t>
                      </a:r>
                      <a:r>
                        <a:rPr lang="en">
                          <a:solidFill>
                            <a:srgbClr val="D4D4D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Entity</a:t>
                      </a:r>
                      <a:r>
                        <a:rPr lang="en">
                          <a:solidFill>
                            <a:srgbClr val="C586C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&gt;&amp;</a:t>
                      </a:r>
                      <a:r>
                        <a:rPr lang="en">
                          <a:solidFill>
                            <a:srgbClr val="D4D4D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)</a:t>
                      </a:r>
                      <a:r>
                        <a:rPr lang="en">
                          <a:solidFill>
                            <a:srgbClr val="50505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;</a:t>
                      </a:r>
                      <a:endParaRPr>
                        <a:solidFill>
                          <a:srgbClr val="569CD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Modify 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shared ptr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15" name="Google Shape;415;p32"/>
          <p:cNvSpPr txBox="1"/>
          <p:nvPr>
            <p:ph type="title"/>
          </p:nvPr>
        </p:nvSpPr>
        <p:spPr>
          <a:xfrm>
            <a:off x="1245275" y="567825"/>
            <a:ext cx="7038900" cy="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2"/>
                </a:solidFill>
              </a:rPr>
              <a:t>Pass by Reference</a:t>
            </a:r>
            <a:endParaRPr sz="2800">
              <a:solidFill>
                <a:schemeClr val="accent2"/>
              </a:solidFill>
            </a:endParaRPr>
          </a:p>
        </p:txBody>
      </p:sp>
      <p:graphicFrame>
        <p:nvGraphicFramePr>
          <p:cNvPr id="416" name="Google Shape;416;p32"/>
          <p:cNvGraphicFramePr/>
          <p:nvPr/>
        </p:nvGraphicFramePr>
        <p:xfrm>
          <a:off x="895200" y="319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{1ACE759B-BB9F-4E08-914B-A1150EE60D13}</a:tableStyleId>
              </a:tblPr>
              <a:tblGrid>
                <a:gridCol w="3916175"/>
                <a:gridCol w="3572850"/>
              </a:tblGrid>
              <a:tr h="554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69CD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void</a:t>
                      </a:r>
                      <a:r>
                        <a:rPr lang="en">
                          <a:solidFill>
                            <a:srgbClr val="D4D4D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">
                          <a:solidFill>
                            <a:srgbClr val="DCDCAA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foo</a:t>
                      </a:r>
                      <a:r>
                        <a:rPr lang="en">
                          <a:solidFill>
                            <a:srgbClr val="D4D4D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(const std</a:t>
                      </a:r>
                      <a:r>
                        <a:rPr lang="en">
                          <a:solidFill>
                            <a:srgbClr val="4EC9B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::</a:t>
                      </a:r>
                      <a:r>
                        <a:rPr lang="en">
                          <a:solidFill>
                            <a:srgbClr val="D4D4D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unique_ptr</a:t>
                      </a:r>
                      <a:r>
                        <a:rPr lang="en">
                          <a:solidFill>
                            <a:srgbClr val="C586C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&lt;</a:t>
                      </a:r>
                      <a:r>
                        <a:rPr lang="en">
                          <a:solidFill>
                            <a:srgbClr val="D4D4D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Entity</a:t>
                      </a:r>
                      <a:r>
                        <a:rPr lang="en">
                          <a:solidFill>
                            <a:srgbClr val="C586C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&gt;&amp;</a:t>
                      </a:r>
                      <a:r>
                        <a:rPr lang="en">
                          <a:solidFill>
                            <a:srgbClr val="D4D4D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)</a:t>
                      </a:r>
                      <a:r>
                        <a:rPr lang="en">
                          <a:solidFill>
                            <a:srgbClr val="50505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; </a:t>
                      </a:r>
                      <a:endParaRPr>
                        <a:solidFill>
                          <a:srgbClr val="569CD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Haven’t found any use case for it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4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69CD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void</a:t>
                      </a:r>
                      <a:r>
                        <a:rPr lang="en">
                          <a:solidFill>
                            <a:srgbClr val="D4D4D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">
                          <a:solidFill>
                            <a:srgbClr val="DCDCAA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foo</a:t>
                      </a:r>
                      <a:r>
                        <a:rPr lang="en">
                          <a:solidFill>
                            <a:srgbClr val="D4D4D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(const std</a:t>
                      </a:r>
                      <a:r>
                        <a:rPr lang="en">
                          <a:solidFill>
                            <a:srgbClr val="4EC9B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::</a:t>
                      </a:r>
                      <a:r>
                        <a:rPr lang="en">
                          <a:solidFill>
                            <a:srgbClr val="D4D4D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shared_ptr</a:t>
                      </a:r>
                      <a:r>
                        <a:rPr lang="en">
                          <a:solidFill>
                            <a:srgbClr val="C586C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&lt;</a:t>
                      </a:r>
                      <a:r>
                        <a:rPr lang="en">
                          <a:solidFill>
                            <a:srgbClr val="D4D4D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Entity</a:t>
                      </a:r>
                      <a:r>
                        <a:rPr lang="en">
                          <a:solidFill>
                            <a:srgbClr val="C586C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&gt;&amp;</a:t>
                      </a:r>
                      <a:r>
                        <a:rPr lang="en">
                          <a:solidFill>
                            <a:srgbClr val="D4D4D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)</a:t>
                      </a:r>
                      <a:r>
                        <a:rPr lang="en">
                          <a:solidFill>
                            <a:srgbClr val="50505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;</a:t>
                      </a:r>
                      <a:endParaRPr>
                        <a:solidFill>
                          <a:srgbClr val="569CD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Haven’t found any use case for it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2" name="Google Shape;422;p33"/>
          <p:cNvSpPr txBox="1"/>
          <p:nvPr>
            <p:ph type="title"/>
          </p:nvPr>
        </p:nvSpPr>
        <p:spPr>
          <a:xfrm>
            <a:off x="1245275" y="567825"/>
            <a:ext cx="7038900" cy="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2"/>
                </a:solidFill>
              </a:rPr>
              <a:t>Good old raw pointers</a:t>
            </a:r>
            <a:endParaRPr sz="2800">
              <a:solidFill>
                <a:schemeClr val="accent2"/>
              </a:solidFill>
            </a:endParaRPr>
          </a:p>
        </p:txBody>
      </p:sp>
      <p:graphicFrame>
        <p:nvGraphicFramePr>
          <p:cNvPr id="423" name="Google Shape;423;p33"/>
          <p:cNvGraphicFramePr/>
          <p:nvPr/>
        </p:nvGraphicFramePr>
        <p:xfrm>
          <a:off x="1096425" y="184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{1ACE759B-BB9F-4E08-914B-A1150EE60D13}</a:tableStyleId>
              </a:tblPr>
              <a:tblGrid>
                <a:gridCol w="3024150"/>
                <a:gridCol w="4214850"/>
              </a:tblGrid>
              <a:tr h="554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69CD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void</a:t>
                      </a:r>
                      <a:r>
                        <a:rPr lang="en">
                          <a:solidFill>
                            <a:srgbClr val="D4D4D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">
                          <a:solidFill>
                            <a:srgbClr val="DCDCAA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foo</a:t>
                      </a:r>
                      <a:r>
                        <a:rPr lang="en">
                          <a:solidFill>
                            <a:srgbClr val="D4D4D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(Entity</a:t>
                      </a:r>
                      <a:r>
                        <a:rPr lang="en">
                          <a:solidFill>
                            <a:srgbClr val="C586C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&amp;</a:t>
                      </a:r>
                      <a:r>
                        <a:rPr lang="en">
                          <a:solidFill>
                            <a:srgbClr val="D4D4D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)</a:t>
                      </a:r>
                      <a:r>
                        <a:rPr lang="en">
                          <a:solidFill>
                            <a:srgbClr val="50505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; </a:t>
                      </a:r>
                      <a:endParaRPr>
                        <a:solidFill>
                          <a:srgbClr val="569CD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Use the object; Don’t assume the ownership of it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4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69CD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void</a:t>
                      </a:r>
                      <a:r>
                        <a:rPr lang="en">
                          <a:solidFill>
                            <a:srgbClr val="D4D4D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">
                          <a:solidFill>
                            <a:srgbClr val="DCDCAA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foo</a:t>
                      </a:r>
                      <a:r>
                        <a:rPr lang="en">
                          <a:solidFill>
                            <a:srgbClr val="D4D4D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(Entity</a:t>
                      </a:r>
                      <a:r>
                        <a:rPr lang="en">
                          <a:solidFill>
                            <a:srgbClr val="C586C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*</a:t>
                      </a:r>
                      <a:r>
                        <a:rPr lang="en">
                          <a:solidFill>
                            <a:srgbClr val="D4D4D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)</a:t>
                      </a:r>
                      <a:r>
                        <a:rPr lang="en">
                          <a:solidFill>
                            <a:srgbClr val="50505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;    </a:t>
                      </a:r>
                      <a:endParaRPr>
                        <a:solidFill>
                          <a:srgbClr val="569CD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Use the object; Don’t assume the ownership of it; Could be nullable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24" name="Google Shape;424;p33"/>
          <p:cNvSpPr txBox="1"/>
          <p:nvPr>
            <p:ph type="title"/>
          </p:nvPr>
        </p:nvSpPr>
        <p:spPr>
          <a:xfrm>
            <a:off x="994375" y="4312950"/>
            <a:ext cx="7498500" cy="663000"/>
          </a:xfrm>
          <a:prstGeom prst="rect">
            <a:avLst/>
          </a:prstGeom>
          <a:gradFill>
            <a:gsLst>
              <a:gs pos="0">
                <a:srgbClr val="F3DB58"/>
              </a:gs>
              <a:gs pos="100000">
                <a:srgbClr val="B39B15"/>
              </a:gs>
            </a:gsLst>
            <a:lin ang="5400012" scaled="0"/>
          </a:gra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Pass/Return smart pointers if ownership needs to be assumed/released; </a:t>
            </a:r>
            <a:br>
              <a:rPr lang="en"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else use raw pointers or references</a:t>
            </a:r>
            <a:endParaRPr sz="1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2"/>
                </a:solidFill>
              </a:rPr>
              <a:t>Conclusions</a:t>
            </a:r>
            <a:endParaRPr sz="2800">
              <a:solidFill>
                <a:schemeClr val="accent2"/>
              </a:solidFill>
            </a:endParaRPr>
          </a:p>
        </p:txBody>
      </p:sp>
      <p:sp>
        <p:nvSpPr>
          <p:cNvPr id="430" name="Google Shape;430;p34"/>
          <p:cNvSpPr txBox="1"/>
          <p:nvPr>
            <p:ph idx="1" type="body"/>
          </p:nvPr>
        </p:nvSpPr>
        <p:spPr>
          <a:xfrm>
            <a:off x="1297500" y="1665150"/>
            <a:ext cx="7038900" cy="24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Don’t mess with owning raw pointers 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Prefer scoped life time objects -- zero over head, available for free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Use </a:t>
            </a:r>
            <a:r>
              <a:rPr lang="en"/>
              <a:t>s</a:t>
            </a:r>
            <a:r>
              <a:rPr lang="en"/>
              <a:t>td::unique_ptr for exclusive ownership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Use std::shared_ptr for shared ownership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Prefer  make_unique and make_shared over direct use of new</a:t>
            </a:r>
            <a:br>
              <a:rPr lang="en"/>
            </a:br>
            <a:endParaRPr/>
          </a:p>
        </p:txBody>
      </p:sp>
      <p:sp>
        <p:nvSpPr>
          <p:cNvPr id="431" name="Google Shape;43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7" name="Google Shape;43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6" cy="5143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586650"/>
            <a:ext cx="70389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2"/>
                </a:solidFill>
              </a:rPr>
              <a:t>Smart Pointers</a:t>
            </a:r>
            <a:endParaRPr sz="2800">
              <a:solidFill>
                <a:schemeClr val="accent2"/>
              </a:solidFill>
            </a:endParaRPr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53050" y="1528483"/>
            <a:ext cx="7038900" cy="30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std::unique_ptr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Exclusive ownership 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Lightweight pointer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Destroys the object when goes out of scope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std::shared_ptr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Shared ownership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Destroys the object when the last reference is released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std::weak_ptr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Breaks cyclic references</a:t>
            </a:r>
            <a:endParaRPr sz="1400"/>
          </a:p>
        </p:txBody>
      </p:sp>
      <p:sp>
        <p:nvSpPr>
          <p:cNvPr id="150" name="Google Shape;15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/>
          <p:nvPr/>
        </p:nvSpPr>
        <p:spPr>
          <a:xfrm>
            <a:off x="1033825" y="1584150"/>
            <a:ext cx="7176300" cy="305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"/>
          <p:cNvSpPr/>
          <p:nvPr/>
        </p:nvSpPr>
        <p:spPr>
          <a:xfrm>
            <a:off x="3508950" y="3145000"/>
            <a:ext cx="2106600" cy="10236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58" name="Google Shape;158;p16"/>
          <p:cNvCxnSpPr/>
          <p:nvPr/>
        </p:nvCxnSpPr>
        <p:spPr>
          <a:xfrm>
            <a:off x="3361950" y="2628300"/>
            <a:ext cx="0" cy="63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16"/>
          <p:cNvCxnSpPr/>
          <p:nvPr/>
        </p:nvCxnSpPr>
        <p:spPr>
          <a:xfrm flipH="1">
            <a:off x="7263474" y="2625000"/>
            <a:ext cx="13200" cy="624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60" name="Google Shape;160;p16"/>
          <p:cNvSpPr txBox="1"/>
          <p:nvPr/>
        </p:nvSpPr>
        <p:spPr>
          <a:xfrm rot="-925">
            <a:off x="1552731" y="2682369"/>
            <a:ext cx="111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Thread1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4064725" y="1724300"/>
            <a:ext cx="11145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Thread2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16"/>
          <p:cNvSpPr txBox="1"/>
          <p:nvPr/>
        </p:nvSpPr>
        <p:spPr>
          <a:xfrm>
            <a:off x="6703075" y="2682375"/>
            <a:ext cx="111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Thread3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16"/>
          <p:cNvSpPr/>
          <p:nvPr/>
        </p:nvSpPr>
        <p:spPr>
          <a:xfrm rot="-3496258">
            <a:off x="2626525" y="2676713"/>
            <a:ext cx="342839" cy="871898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4294598" y="2129875"/>
            <a:ext cx="334200" cy="8445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 rot="2130358">
            <a:off x="6134866" y="2748704"/>
            <a:ext cx="315089" cy="862267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3928799" y="3354250"/>
            <a:ext cx="1266900" cy="60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</a:t>
            </a:r>
            <a:endParaRPr/>
          </a:p>
        </p:txBody>
      </p:sp>
      <p:sp>
        <p:nvSpPr>
          <p:cNvPr id="167" name="Google Shape;167;p16"/>
          <p:cNvSpPr txBox="1"/>
          <p:nvPr>
            <p:ph type="title"/>
          </p:nvPr>
        </p:nvSpPr>
        <p:spPr>
          <a:xfrm>
            <a:off x="994925" y="393750"/>
            <a:ext cx="72969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2"/>
                </a:solidFill>
              </a:rPr>
              <a:t>std::shared_ptr</a:t>
            </a:r>
            <a:endParaRPr sz="280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"/>
          <p:cNvSpPr txBox="1"/>
          <p:nvPr>
            <p:ph type="title"/>
          </p:nvPr>
        </p:nvSpPr>
        <p:spPr>
          <a:xfrm>
            <a:off x="994925" y="393750"/>
            <a:ext cx="70389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2"/>
                </a:solidFill>
              </a:rPr>
              <a:t>std::shared_ptr</a:t>
            </a:r>
            <a:endParaRPr sz="2800">
              <a:solidFill>
                <a:schemeClr val="accent2"/>
              </a:solidFill>
            </a:endParaRPr>
          </a:p>
        </p:txBody>
      </p:sp>
      <p:sp>
        <p:nvSpPr>
          <p:cNvPr id="173" name="Google Shape;173;p17"/>
          <p:cNvSpPr txBox="1"/>
          <p:nvPr/>
        </p:nvSpPr>
        <p:spPr>
          <a:xfrm>
            <a:off x="2149963" y="1806425"/>
            <a:ext cx="1253700" cy="1562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ptr to 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4" name="Google Shape;174;p17"/>
          <p:cNvCxnSpPr>
            <a:stCxn id="173" idx="1"/>
          </p:cNvCxnSpPr>
          <p:nvPr/>
        </p:nvCxnSpPr>
        <p:spPr>
          <a:xfrm>
            <a:off x="2149963" y="2587475"/>
            <a:ext cx="1253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17"/>
          <p:cNvSpPr txBox="1"/>
          <p:nvPr/>
        </p:nvSpPr>
        <p:spPr>
          <a:xfrm>
            <a:off x="2190188" y="2543525"/>
            <a:ext cx="870900" cy="6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Ptr  to Control Block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17"/>
          <p:cNvSpPr/>
          <p:nvPr/>
        </p:nvSpPr>
        <p:spPr>
          <a:xfrm>
            <a:off x="5319988" y="2518775"/>
            <a:ext cx="2218800" cy="189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7"/>
          <p:cNvSpPr txBox="1"/>
          <p:nvPr/>
        </p:nvSpPr>
        <p:spPr>
          <a:xfrm>
            <a:off x="1985138" y="1357325"/>
            <a:ext cx="16755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std::shared_ptr&lt;T&gt;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17"/>
          <p:cNvSpPr/>
          <p:nvPr/>
        </p:nvSpPr>
        <p:spPr>
          <a:xfrm>
            <a:off x="5319963" y="1709125"/>
            <a:ext cx="2218800" cy="60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 object</a:t>
            </a:r>
            <a:endParaRPr/>
          </a:p>
        </p:txBody>
      </p:sp>
      <p:cxnSp>
        <p:nvCxnSpPr>
          <p:cNvPr id="179" name="Google Shape;179;p17"/>
          <p:cNvCxnSpPr>
            <a:endCxn id="178" idx="1"/>
          </p:cNvCxnSpPr>
          <p:nvPr/>
        </p:nvCxnSpPr>
        <p:spPr>
          <a:xfrm flipH="1" rot="10800000">
            <a:off x="3403863" y="2011675"/>
            <a:ext cx="1916100" cy="54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0" name="Google Shape;180;p17"/>
          <p:cNvCxnSpPr>
            <a:endCxn id="176" idx="1"/>
          </p:cNvCxnSpPr>
          <p:nvPr/>
        </p:nvCxnSpPr>
        <p:spPr>
          <a:xfrm>
            <a:off x="3403888" y="2754425"/>
            <a:ext cx="1916100" cy="711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1" name="Google Shape;181;p17"/>
          <p:cNvCxnSpPr/>
          <p:nvPr/>
        </p:nvCxnSpPr>
        <p:spPr>
          <a:xfrm>
            <a:off x="5329138" y="2974375"/>
            <a:ext cx="2237100" cy="18300"/>
          </a:xfrm>
          <a:prstGeom prst="straightConnector1">
            <a:avLst/>
          </a:prstGeom>
          <a:noFill/>
          <a:ln cap="flat" cmpd="sng" w="9525">
            <a:solidFill>
              <a:srgbClr val="1E1E1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17"/>
          <p:cNvCxnSpPr>
            <a:stCxn id="176" idx="1"/>
          </p:cNvCxnSpPr>
          <p:nvPr/>
        </p:nvCxnSpPr>
        <p:spPr>
          <a:xfrm>
            <a:off x="5319988" y="3466325"/>
            <a:ext cx="2218800" cy="0"/>
          </a:xfrm>
          <a:prstGeom prst="straightConnector1">
            <a:avLst/>
          </a:prstGeom>
          <a:noFill/>
          <a:ln cap="flat" cmpd="sng" w="9525">
            <a:solidFill>
              <a:srgbClr val="1E1E1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17"/>
          <p:cNvSpPr txBox="1"/>
          <p:nvPr/>
        </p:nvSpPr>
        <p:spPr>
          <a:xfrm>
            <a:off x="5530863" y="2632988"/>
            <a:ext cx="16755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Reference Count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071000" y="1681650"/>
            <a:ext cx="1402800" cy="178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7"/>
          <p:cNvSpPr txBox="1"/>
          <p:nvPr/>
        </p:nvSpPr>
        <p:spPr>
          <a:xfrm>
            <a:off x="5530863" y="3096600"/>
            <a:ext cx="16755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Weak Count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17"/>
          <p:cNvSpPr txBox="1"/>
          <p:nvPr/>
        </p:nvSpPr>
        <p:spPr>
          <a:xfrm>
            <a:off x="5530863" y="3570250"/>
            <a:ext cx="16755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Other data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(e.g. custom deleter, etc)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7" name="Google Shape;187;p17"/>
          <p:cNvCxnSpPr/>
          <p:nvPr/>
        </p:nvCxnSpPr>
        <p:spPr>
          <a:xfrm>
            <a:off x="4317275" y="998850"/>
            <a:ext cx="0" cy="384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88" name="Google Shape;188;p17"/>
          <p:cNvSpPr txBox="1"/>
          <p:nvPr/>
        </p:nvSpPr>
        <p:spPr>
          <a:xfrm>
            <a:off x="2071000" y="4698075"/>
            <a:ext cx="12537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Lato"/>
                <a:ea typeface="Lato"/>
                <a:cs typeface="Lato"/>
                <a:sym typeface="Lato"/>
              </a:rPr>
              <a:t>Stack</a:t>
            </a:r>
            <a:endParaRPr>
              <a:solidFill>
                <a:srgbClr val="D4D4D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17"/>
          <p:cNvSpPr txBox="1"/>
          <p:nvPr/>
        </p:nvSpPr>
        <p:spPr>
          <a:xfrm>
            <a:off x="5952675" y="4698075"/>
            <a:ext cx="12537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Lato"/>
                <a:ea typeface="Lato"/>
                <a:cs typeface="Lato"/>
                <a:sym typeface="Lato"/>
              </a:rPr>
              <a:t>Heap</a:t>
            </a:r>
            <a:endParaRPr>
              <a:solidFill>
                <a:srgbClr val="D4D4D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"/>
          <p:cNvSpPr txBox="1"/>
          <p:nvPr>
            <p:ph type="title"/>
          </p:nvPr>
        </p:nvSpPr>
        <p:spPr>
          <a:xfrm>
            <a:off x="1297500" y="484475"/>
            <a:ext cx="70389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2"/>
                </a:solidFill>
              </a:rPr>
              <a:t>std::shared_ptr</a:t>
            </a:r>
            <a:endParaRPr sz="28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accent2"/>
              </a:solidFill>
            </a:endParaRPr>
          </a:p>
        </p:txBody>
      </p:sp>
      <p:sp>
        <p:nvSpPr>
          <p:cNvPr id="196" name="Google Shape;19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18"/>
          <p:cNvSpPr txBox="1"/>
          <p:nvPr/>
        </p:nvSpPr>
        <p:spPr>
          <a:xfrm>
            <a:off x="478175" y="1345000"/>
            <a:ext cx="3867900" cy="3383100"/>
          </a:xfrm>
          <a:prstGeom prst="rect">
            <a:avLst/>
          </a:prstGeom>
          <a:solidFill>
            <a:srgbClr val="1E1E1E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{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lang="en">
                <a:solidFill>
                  <a:schemeClr val="accent2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// Constructs control block</a:t>
            </a:r>
            <a:endParaRPr>
              <a:solidFill>
                <a:schemeClr val="accent2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  shared_ptr</a:t>
            </a:r>
            <a:r>
              <a:rPr lang="en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&lt;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Entity</a:t>
            </a:r>
            <a:r>
              <a:rPr lang="en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&gt;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sp1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new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Entity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>
                <a:solidFill>
                  <a:srgbClr val="B5CEA8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))</a:t>
            </a:r>
            <a:r>
              <a:rPr lang="en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; </a:t>
            </a:r>
            <a:endParaRPr>
              <a:solidFill>
                <a:srgbClr val="505050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  sp1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lang="en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use_count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()</a:t>
            </a:r>
            <a:r>
              <a:rPr lang="en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; </a:t>
            </a:r>
            <a:r>
              <a:rPr lang="en">
                <a:solidFill>
                  <a:schemeClr val="accent2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// 1</a:t>
            </a:r>
            <a:endParaRPr>
              <a:solidFill>
                <a:schemeClr val="accent2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  {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     </a:t>
            </a:r>
            <a:r>
              <a:rPr lang="en">
                <a:solidFill>
                  <a:schemeClr val="accent2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// shares the same control block </a:t>
            </a:r>
            <a:endParaRPr>
              <a:solidFill>
                <a:schemeClr val="accent2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     </a:t>
            </a: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auto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sp2 </a:t>
            </a:r>
            <a:r>
              <a:rPr lang="en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sp1</a:t>
            </a:r>
            <a:r>
              <a:rPr lang="en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; </a:t>
            </a:r>
            <a:endParaRPr>
              <a:solidFill>
                <a:srgbClr val="505050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     </a:t>
            </a: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sp1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lang="en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use_count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()</a:t>
            </a:r>
            <a:r>
              <a:rPr lang="en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;</a:t>
            </a:r>
            <a:r>
              <a:rPr lang="en">
                <a:solidFill>
                  <a:schemeClr val="accent2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// 2</a:t>
            </a:r>
            <a:endParaRPr>
              <a:solidFill>
                <a:schemeClr val="accent2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   }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   sp1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lang="en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use_count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()</a:t>
            </a:r>
            <a:r>
              <a:rPr lang="en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; </a:t>
            </a:r>
            <a:r>
              <a:rPr lang="en">
                <a:solidFill>
                  <a:schemeClr val="accent2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// 1</a:t>
            </a:r>
            <a:endParaRPr>
              <a:solidFill>
                <a:schemeClr val="accent2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18"/>
          <p:cNvSpPr txBox="1"/>
          <p:nvPr/>
        </p:nvSpPr>
        <p:spPr>
          <a:xfrm>
            <a:off x="5056950" y="2078936"/>
            <a:ext cx="871200" cy="116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ptr to T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9" name="Google Shape;199;p18"/>
          <p:cNvCxnSpPr>
            <a:stCxn id="198" idx="1"/>
          </p:cNvCxnSpPr>
          <p:nvPr/>
        </p:nvCxnSpPr>
        <p:spPr>
          <a:xfrm>
            <a:off x="5056950" y="2663786"/>
            <a:ext cx="871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Google Shape;200;p18"/>
          <p:cNvSpPr txBox="1"/>
          <p:nvPr/>
        </p:nvSpPr>
        <p:spPr>
          <a:xfrm>
            <a:off x="5056952" y="2663789"/>
            <a:ext cx="6054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Ptr  to Ctrl Block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18"/>
          <p:cNvSpPr/>
          <p:nvPr/>
        </p:nvSpPr>
        <p:spPr>
          <a:xfrm>
            <a:off x="7260075" y="2452837"/>
            <a:ext cx="1542000" cy="48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8"/>
          <p:cNvSpPr/>
          <p:nvPr/>
        </p:nvSpPr>
        <p:spPr>
          <a:xfrm>
            <a:off x="7260060" y="1953058"/>
            <a:ext cx="1542000" cy="37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object</a:t>
            </a:r>
            <a:endParaRPr/>
          </a:p>
        </p:txBody>
      </p:sp>
      <p:cxnSp>
        <p:nvCxnSpPr>
          <p:cNvPr id="203" name="Google Shape;203;p18"/>
          <p:cNvCxnSpPr>
            <a:endCxn id="202" idx="1"/>
          </p:cNvCxnSpPr>
          <p:nvPr/>
        </p:nvCxnSpPr>
        <p:spPr>
          <a:xfrm flipH="1" rot="10800000">
            <a:off x="5951460" y="2139808"/>
            <a:ext cx="1308600" cy="268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4" name="Google Shape;204;p18"/>
          <p:cNvCxnSpPr>
            <a:endCxn id="201" idx="1"/>
          </p:cNvCxnSpPr>
          <p:nvPr/>
        </p:nvCxnSpPr>
        <p:spPr>
          <a:xfrm flipH="1" rot="10800000">
            <a:off x="5915775" y="2693887"/>
            <a:ext cx="1344300" cy="310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05" name="Google Shape;205;p18"/>
          <p:cNvSpPr txBox="1"/>
          <p:nvPr/>
        </p:nvSpPr>
        <p:spPr>
          <a:xfrm>
            <a:off x="7406625" y="252332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1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18"/>
          <p:cNvSpPr txBox="1"/>
          <p:nvPr/>
        </p:nvSpPr>
        <p:spPr>
          <a:xfrm>
            <a:off x="5057400" y="3558411"/>
            <a:ext cx="871200" cy="116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ptr to T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7" name="Google Shape;207;p18"/>
          <p:cNvCxnSpPr>
            <a:stCxn id="206" idx="1"/>
          </p:cNvCxnSpPr>
          <p:nvPr/>
        </p:nvCxnSpPr>
        <p:spPr>
          <a:xfrm>
            <a:off x="5057400" y="4143261"/>
            <a:ext cx="871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" name="Google Shape;208;p18"/>
          <p:cNvSpPr txBox="1"/>
          <p:nvPr/>
        </p:nvSpPr>
        <p:spPr>
          <a:xfrm>
            <a:off x="5016827" y="4127264"/>
            <a:ext cx="6054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Ptr  to Ctrl Block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9" name="Google Shape;209;p18"/>
          <p:cNvCxnSpPr>
            <a:endCxn id="201" idx="1"/>
          </p:cNvCxnSpPr>
          <p:nvPr/>
        </p:nvCxnSpPr>
        <p:spPr>
          <a:xfrm flipH="1" rot="10800000">
            <a:off x="5915775" y="2693887"/>
            <a:ext cx="1344300" cy="1757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0" name="Google Shape;210;p18"/>
          <p:cNvCxnSpPr>
            <a:endCxn id="202" idx="1"/>
          </p:cNvCxnSpPr>
          <p:nvPr/>
        </p:nvCxnSpPr>
        <p:spPr>
          <a:xfrm flipH="1" rot="10800000">
            <a:off x="5923860" y="2139808"/>
            <a:ext cx="1336200" cy="1735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11" name="Google Shape;211;p18"/>
          <p:cNvSpPr/>
          <p:nvPr/>
        </p:nvSpPr>
        <p:spPr>
          <a:xfrm>
            <a:off x="4997850" y="1968638"/>
            <a:ext cx="990300" cy="1329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8"/>
          <p:cNvSpPr/>
          <p:nvPr/>
        </p:nvSpPr>
        <p:spPr>
          <a:xfrm>
            <a:off x="4997400" y="3496849"/>
            <a:ext cx="990300" cy="1329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8"/>
          <p:cNvSpPr txBox="1"/>
          <p:nvPr/>
        </p:nvSpPr>
        <p:spPr>
          <a:xfrm>
            <a:off x="4428325" y="1953038"/>
            <a:ext cx="6054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Lato"/>
                <a:ea typeface="Lato"/>
                <a:cs typeface="Lato"/>
                <a:sym typeface="Lato"/>
              </a:rPr>
              <a:t>sp1</a:t>
            </a:r>
            <a:endParaRPr>
              <a:solidFill>
                <a:srgbClr val="D4D4D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Google Shape;214;p18"/>
          <p:cNvSpPr txBox="1"/>
          <p:nvPr/>
        </p:nvSpPr>
        <p:spPr>
          <a:xfrm>
            <a:off x="4428325" y="3393488"/>
            <a:ext cx="6054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Lato"/>
                <a:ea typeface="Lato"/>
                <a:cs typeface="Lato"/>
                <a:sym typeface="Lato"/>
              </a:rPr>
              <a:t>sp2</a:t>
            </a:r>
            <a:endParaRPr>
              <a:solidFill>
                <a:srgbClr val="D4D4D4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5" name="Google Shape;215;p18"/>
          <p:cNvCxnSpPr/>
          <p:nvPr/>
        </p:nvCxnSpPr>
        <p:spPr>
          <a:xfrm>
            <a:off x="6639025" y="1030550"/>
            <a:ext cx="0" cy="384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16" name="Google Shape;216;p18"/>
          <p:cNvSpPr txBox="1"/>
          <p:nvPr/>
        </p:nvSpPr>
        <p:spPr>
          <a:xfrm>
            <a:off x="7406625" y="250852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2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Google Shape;217;p18"/>
          <p:cNvSpPr txBox="1"/>
          <p:nvPr/>
        </p:nvSpPr>
        <p:spPr>
          <a:xfrm>
            <a:off x="7756700" y="293492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CB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"/>
          <p:cNvSpPr txBox="1"/>
          <p:nvPr>
            <p:ph idx="4294967295" type="title"/>
          </p:nvPr>
        </p:nvSpPr>
        <p:spPr>
          <a:xfrm>
            <a:off x="898300" y="307900"/>
            <a:ext cx="70389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std::shared_ptr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23" name="Google Shape;22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4" name="Google Shape;224;p19"/>
          <p:cNvSpPr txBox="1"/>
          <p:nvPr/>
        </p:nvSpPr>
        <p:spPr>
          <a:xfrm>
            <a:off x="570325" y="2286225"/>
            <a:ext cx="4586400" cy="1036200"/>
          </a:xfrm>
          <a:prstGeom prst="rect">
            <a:avLst/>
          </a:prstGeom>
          <a:solidFill>
            <a:srgbClr val="1E1E1E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lang="en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if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(sp1)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  if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(sp1 </a:t>
            </a:r>
            <a:r>
              <a:rPr lang="en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!=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nullptr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lang="en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if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p1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lang="en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get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() </a:t>
            </a:r>
            <a:r>
              <a:rPr lang="en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!=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nullptr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) </a:t>
            </a:r>
            <a:endParaRPr>
              <a:solidFill>
                <a:schemeClr val="accent2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p19"/>
          <p:cNvSpPr txBox="1"/>
          <p:nvPr/>
        </p:nvSpPr>
        <p:spPr>
          <a:xfrm>
            <a:off x="570325" y="1084350"/>
            <a:ext cx="4586400" cy="825900"/>
          </a:xfrm>
          <a:prstGeom prst="rect">
            <a:avLst/>
          </a:prstGeom>
          <a:solidFill>
            <a:srgbClr val="1E1E1E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p1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-&gt;</a:t>
            </a:r>
            <a:r>
              <a:rPr lang="en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()</a:t>
            </a:r>
            <a:endParaRPr>
              <a:solidFill>
                <a:srgbClr val="505050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  (</a:t>
            </a:r>
            <a:r>
              <a:rPr lang="en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*</a:t>
            </a: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p1)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lang="en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getX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()</a:t>
            </a:r>
            <a:endParaRPr>
              <a:solidFill>
                <a:srgbClr val="505050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19"/>
          <p:cNvSpPr txBox="1"/>
          <p:nvPr/>
        </p:nvSpPr>
        <p:spPr>
          <a:xfrm>
            <a:off x="570325" y="3577500"/>
            <a:ext cx="4586400" cy="825900"/>
          </a:xfrm>
          <a:prstGeom prst="rect">
            <a:avLst/>
          </a:prstGeom>
          <a:solidFill>
            <a:srgbClr val="1E1E1E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  sp1 </a:t>
            </a:r>
            <a:r>
              <a:rPr lang="en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nullptr</a:t>
            </a:r>
            <a:endParaRPr>
              <a:solidFill>
                <a:srgbClr val="505050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p1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lang="en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reset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()</a:t>
            </a:r>
            <a:r>
              <a:rPr lang="en">
                <a:solidFill>
                  <a:schemeClr val="accent2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chemeClr val="accent2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Google Shape;227;p19"/>
          <p:cNvSpPr txBox="1"/>
          <p:nvPr/>
        </p:nvSpPr>
        <p:spPr>
          <a:xfrm>
            <a:off x="5405900" y="1084350"/>
            <a:ext cx="32277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 Use like pointers </a:t>
            </a:r>
            <a:endParaRPr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-&gt; and * operators availaable</a:t>
            </a:r>
            <a:endParaRPr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19"/>
          <p:cNvSpPr txBox="1"/>
          <p:nvPr/>
        </p:nvSpPr>
        <p:spPr>
          <a:xfrm>
            <a:off x="5532050" y="2459325"/>
            <a:ext cx="3227700" cy="5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Check for null-ness</a:t>
            </a:r>
            <a:endParaRPr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19"/>
          <p:cNvSpPr txBox="1"/>
          <p:nvPr/>
        </p:nvSpPr>
        <p:spPr>
          <a:xfrm>
            <a:off x="5532050" y="3653425"/>
            <a:ext cx="3227700" cy="6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Decreases RC; Object is destroyed if RC reaches to 0</a:t>
            </a:r>
            <a:endParaRPr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0"/>
          <p:cNvSpPr txBox="1"/>
          <p:nvPr>
            <p:ph type="title"/>
          </p:nvPr>
        </p:nvSpPr>
        <p:spPr>
          <a:xfrm>
            <a:off x="1095425" y="402025"/>
            <a:ext cx="70389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2"/>
                </a:solidFill>
              </a:rPr>
              <a:t>Fooling yet another smart pointer!</a:t>
            </a:r>
            <a:endParaRPr sz="2800">
              <a:solidFill>
                <a:schemeClr val="accent2"/>
              </a:solidFill>
            </a:endParaRPr>
          </a:p>
        </p:txBody>
      </p:sp>
      <p:sp>
        <p:nvSpPr>
          <p:cNvPr id="235" name="Google Shape;235;p20"/>
          <p:cNvSpPr txBox="1"/>
          <p:nvPr/>
        </p:nvSpPr>
        <p:spPr>
          <a:xfrm>
            <a:off x="843777" y="1386250"/>
            <a:ext cx="3728100" cy="1638300"/>
          </a:xfrm>
          <a:prstGeom prst="rect">
            <a:avLst/>
          </a:prstGeom>
          <a:solidFill>
            <a:srgbClr val="1E1E1E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Entity </a:t>
            </a:r>
            <a:r>
              <a:rPr lang="en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*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e </a:t>
            </a:r>
            <a:r>
              <a:rPr lang="en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new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Entity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>
                <a:solidFill>
                  <a:srgbClr val="B5CEA8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lang="en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>
              <a:solidFill>
                <a:srgbClr val="505050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std</a:t>
            </a:r>
            <a:r>
              <a:rPr lang="en">
                <a:solidFill>
                  <a:srgbClr val="4EC9B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::shared_ptr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&lt;</a:t>
            </a:r>
            <a:r>
              <a:rPr lang="en">
                <a:solidFill>
                  <a:srgbClr val="4EC9B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Entity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&gt; </a:t>
            </a:r>
            <a:r>
              <a:rPr lang="en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sp1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>
                <a:solidFill>
                  <a:srgbClr val="4EC9B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lang="en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>
              <a:solidFill>
                <a:srgbClr val="505050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// sp1.use_count() = 1</a:t>
            </a:r>
            <a:endParaRPr>
              <a:solidFill>
                <a:srgbClr val="505050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std</a:t>
            </a:r>
            <a:r>
              <a:rPr lang="en">
                <a:solidFill>
                  <a:srgbClr val="4EC9B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::</a:t>
            </a:r>
            <a:r>
              <a:rPr lang="en">
                <a:solidFill>
                  <a:srgbClr val="4EC9B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shared_ptr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&lt;</a:t>
            </a:r>
            <a:r>
              <a:rPr lang="en">
                <a:solidFill>
                  <a:srgbClr val="4EC9B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Entity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&gt; </a:t>
            </a:r>
            <a:r>
              <a:rPr lang="en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sp2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>
                <a:solidFill>
                  <a:srgbClr val="4EC9B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lang="en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>
              <a:solidFill>
                <a:srgbClr val="505050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// sp2.use_count() = 1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Google Shape;236;p20"/>
          <p:cNvSpPr txBox="1"/>
          <p:nvPr/>
        </p:nvSpPr>
        <p:spPr>
          <a:xfrm>
            <a:off x="5559275" y="2144511"/>
            <a:ext cx="871200" cy="116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ptr to 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T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7" name="Google Shape;237;p20"/>
          <p:cNvCxnSpPr>
            <a:stCxn id="236" idx="1"/>
          </p:cNvCxnSpPr>
          <p:nvPr/>
        </p:nvCxnSpPr>
        <p:spPr>
          <a:xfrm>
            <a:off x="5559275" y="2729361"/>
            <a:ext cx="871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" name="Google Shape;238;p20"/>
          <p:cNvSpPr txBox="1"/>
          <p:nvPr/>
        </p:nvSpPr>
        <p:spPr>
          <a:xfrm>
            <a:off x="5559277" y="2729364"/>
            <a:ext cx="6054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Ptr  to Ctrl Block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p20"/>
          <p:cNvSpPr/>
          <p:nvPr/>
        </p:nvSpPr>
        <p:spPr>
          <a:xfrm>
            <a:off x="7470300" y="2557775"/>
            <a:ext cx="990300" cy="48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0"/>
          <p:cNvSpPr/>
          <p:nvPr/>
        </p:nvSpPr>
        <p:spPr>
          <a:xfrm>
            <a:off x="7470275" y="1826400"/>
            <a:ext cx="990300" cy="60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</a:t>
            </a:r>
            <a:r>
              <a:rPr lang="en"/>
              <a:t> object</a:t>
            </a:r>
            <a:endParaRPr/>
          </a:p>
        </p:txBody>
      </p:sp>
      <p:cxnSp>
        <p:nvCxnSpPr>
          <p:cNvPr id="241" name="Google Shape;241;p20"/>
          <p:cNvCxnSpPr>
            <a:endCxn id="240" idx="1"/>
          </p:cNvCxnSpPr>
          <p:nvPr/>
        </p:nvCxnSpPr>
        <p:spPr>
          <a:xfrm flipH="1" rot="10800000">
            <a:off x="6416375" y="2128950"/>
            <a:ext cx="1053900" cy="285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2" name="Google Shape;242;p20"/>
          <p:cNvCxnSpPr>
            <a:endCxn id="239" idx="1"/>
          </p:cNvCxnSpPr>
          <p:nvPr/>
        </p:nvCxnSpPr>
        <p:spPr>
          <a:xfrm flipH="1" rot="10800000">
            <a:off x="6508200" y="2798825"/>
            <a:ext cx="962100" cy="206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43" name="Google Shape;243;p20"/>
          <p:cNvSpPr txBox="1"/>
          <p:nvPr/>
        </p:nvSpPr>
        <p:spPr>
          <a:xfrm>
            <a:off x="7616850" y="2628275"/>
            <a:ext cx="6054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4" name="Google Shape;244;p20"/>
          <p:cNvSpPr txBox="1"/>
          <p:nvPr/>
        </p:nvSpPr>
        <p:spPr>
          <a:xfrm>
            <a:off x="5559725" y="3623986"/>
            <a:ext cx="871200" cy="116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ptr to T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45" name="Google Shape;245;p20"/>
          <p:cNvCxnSpPr>
            <a:stCxn id="244" idx="1"/>
          </p:cNvCxnSpPr>
          <p:nvPr/>
        </p:nvCxnSpPr>
        <p:spPr>
          <a:xfrm>
            <a:off x="5559725" y="4208836"/>
            <a:ext cx="871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" name="Google Shape;246;p20"/>
          <p:cNvSpPr txBox="1"/>
          <p:nvPr/>
        </p:nvSpPr>
        <p:spPr>
          <a:xfrm>
            <a:off x="5519152" y="4192839"/>
            <a:ext cx="6054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Ptr  to Ctrl Block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7" name="Google Shape;247;p20"/>
          <p:cNvSpPr/>
          <p:nvPr/>
        </p:nvSpPr>
        <p:spPr>
          <a:xfrm>
            <a:off x="7482150" y="4329900"/>
            <a:ext cx="990300" cy="48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8" name="Google Shape;248;p20"/>
          <p:cNvCxnSpPr/>
          <p:nvPr/>
        </p:nvCxnSpPr>
        <p:spPr>
          <a:xfrm flipH="1" rot="10800000">
            <a:off x="6494975" y="4585800"/>
            <a:ext cx="959400" cy="6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9" name="Google Shape;249;p20"/>
          <p:cNvCxnSpPr>
            <a:endCxn id="240" idx="1"/>
          </p:cNvCxnSpPr>
          <p:nvPr/>
        </p:nvCxnSpPr>
        <p:spPr>
          <a:xfrm flipH="1" rot="10800000">
            <a:off x="6508175" y="2128950"/>
            <a:ext cx="962100" cy="1610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50" name="Google Shape;250;p20"/>
          <p:cNvSpPr/>
          <p:nvPr/>
        </p:nvSpPr>
        <p:spPr>
          <a:xfrm>
            <a:off x="5500175" y="2034213"/>
            <a:ext cx="990300" cy="1329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0"/>
          <p:cNvSpPr/>
          <p:nvPr/>
        </p:nvSpPr>
        <p:spPr>
          <a:xfrm>
            <a:off x="5499725" y="3562424"/>
            <a:ext cx="990300" cy="1329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0"/>
          <p:cNvSpPr txBox="1"/>
          <p:nvPr/>
        </p:nvSpPr>
        <p:spPr>
          <a:xfrm>
            <a:off x="4930650" y="2018613"/>
            <a:ext cx="6054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latin typeface="Lato"/>
                <a:ea typeface="Lato"/>
                <a:cs typeface="Lato"/>
                <a:sym typeface="Lato"/>
              </a:rPr>
              <a:t>sp1</a:t>
            </a:r>
            <a:endParaRPr sz="1500">
              <a:solidFill>
                <a:srgbClr val="D4D4D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3" name="Google Shape;253;p20"/>
          <p:cNvSpPr txBox="1"/>
          <p:nvPr/>
        </p:nvSpPr>
        <p:spPr>
          <a:xfrm>
            <a:off x="4930650" y="3459063"/>
            <a:ext cx="6054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Lato"/>
                <a:ea typeface="Lato"/>
                <a:cs typeface="Lato"/>
                <a:sym typeface="Lato"/>
              </a:rPr>
              <a:t>sp2</a:t>
            </a:r>
            <a:endParaRPr>
              <a:solidFill>
                <a:srgbClr val="D4D4D4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54" name="Google Shape;254;p20"/>
          <p:cNvCxnSpPr>
            <a:stCxn id="255" idx="3"/>
            <a:endCxn id="240" idx="1"/>
          </p:cNvCxnSpPr>
          <p:nvPr/>
        </p:nvCxnSpPr>
        <p:spPr>
          <a:xfrm>
            <a:off x="5802113" y="1341450"/>
            <a:ext cx="1668300" cy="78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5" name="Google Shape;255;p20"/>
          <p:cNvSpPr txBox="1"/>
          <p:nvPr/>
        </p:nvSpPr>
        <p:spPr>
          <a:xfrm>
            <a:off x="5499713" y="1186200"/>
            <a:ext cx="302400" cy="310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56" name="Google Shape;256;p20"/>
          <p:cNvCxnSpPr/>
          <p:nvPr/>
        </p:nvCxnSpPr>
        <p:spPr>
          <a:xfrm>
            <a:off x="6849250" y="1135500"/>
            <a:ext cx="0" cy="384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57" name="Google Shape;257;p20"/>
          <p:cNvSpPr/>
          <p:nvPr/>
        </p:nvSpPr>
        <p:spPr>
          <a:xfrm>
            <a:off x="162850" y="1902850"/>
            <a:ext cx="548700" cy="605100"/>
          </a:xfrm>
          <a:prstGeom prst="mathMultiply">
            <a:avLst>
              <a:gd fmla="val 23520" name="adj1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9" name="Google Shape;259;p20"/>
          <p:cNvSpPr txBox="1"/>
          <p:nvPr/>
        </p:nvSpPr>
        <p:spPr>
          <a:xfrm>
            <a:off x="843775" y="3681975"/>
            <a:ext cx="3728100" cy="482100"/>
          </a:xfrm>
          <a:prstGeom prst="rect">
            <a:avLst/>
          </a:prstGeom>
          <a:solidFill>
            <a:srgbClr val="1E1E1E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auto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sp3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(std</a:t>
            </a:r>
            <a:r>
              <a:rPr lang="en">
                <a:solidFill>
                  <a:srgbClr val="4EC9B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::</a:t>
            </a:r>
            <a:r>
              <a:rPr lang="en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make_shared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&lt;</a:t>
            </a:r>
            <a:r>
              <a:rPr lang="en">
                <a:solidFill>
                  <a:srgbClr val="4EC9B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Entity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&gt;(</a:t>
            </a:r>
            <a:r>
              <a:rPr lang="en">
                <a:solidFill>
                  <a:srgbClr val="B5CEA8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4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))</a:t>
            </a:r>
            <a:r>
              <a:rPr lang="en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>
              <a:solidFill>
                <a:srgbClr val="505050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0" name="Google Shape;26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46" y="3684945"/>
            <a:ext cx="548700" cy="476147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0"/>
          <p:cNvSpPr txBox="1"/>
          <p:nvPr/>
        </p:nvSpPr>
        <p:spPr>
          <a:xfrm>
            <a:off x="7696850" y="3039875"/>
            <a:ext cx="6465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CB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2" name="Google Shape;262;p20"/>
          <p:cNvSpPr txBox="1"/>
          <p:nvPr/>
        </p:nvSpPr>
        <p:spPr>
          <a:xfrm>
            <a:off x="7642175" y="4793675"/>
            <a:ext cx="6465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CB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3" name="Google Shape;263;p20"/>
          <p:cNvSpPr txBox="1"/>
          <p:nvPr/>
        </p:nvSpPr>
        <p:spPr>
          <a:xfrm>
            <a:off x="7660713" y="4424850"/>
            <a:ext cx="6054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4" name="Google Shape;264;p20"/>
          <p:cNvSpPr txBox="1"/>
          <p:nvPr/>
        </p:nvSpPr>
        <p:spPr>
          <a:xfrm>
            <a:off x="4999650" y="1144652"/>
            <a:ext cx="374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D4D4D4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endParaRPr sz="1700">
              <a:solidFill>
                <a:srgbClr val="D4D4D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21"/>
          <p:cNvSpPr txBox="1"/>
          <p:nvPr/>
        </p:nvSpPr>
        <p:spPr>
          <a:xfrm>
            <a:off x="1503400" y="2164800"/>
            <a:ext cx="6462900" cy="813900"/>
          </a:xfrm>
          <a:prstGeom prst="rect">
            <a:avLst/>
          </a:prstGeom>
          <a:solidFill>
            <a:srgbClr val="1E1E1E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uto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ArrayDel </a:t>
            </a:r>
            <a:r>
              <a:rPr lang="en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[](</a:t>
            </a: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int*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) { </a:t>
            </a:r>
            <a:r>
              <a:rPr lang="en">
                <a:solidFill>
                  <a:srgbClr val="C586C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delete[]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e</a:t>
            </a:r>
            <a:r>
              <a:rPr lang="en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;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}</a:t>
            </a:r>
            <a:r>
              <a:rPr lang="en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>
              <a:solidFill>
                <a:srgbClr val="505050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std</a:t>
            </a:r>
            <a:r>
              <a:rPr lang="en">
                <a:solidFill>
                  <a:srgbClr val="4EC9B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::shared_ptr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&lt;</a:t>
            </a: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&gt; </a:t>
            </a:r>
            <a:r>
              <a:rPr lang="en">
                <a:solidFill>
                  <a:srgbClr val="DCDCAA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sp1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new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[</a:t>
            </a:r>
            <a:r>
              <a:rPr lang="en">
                <a:solidFill>
                  <a:srgbClr val="B5CEA8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], </a:t>
            </a:r>
            <a:r>
              <a:rPr lang="en">
                <a:solidFill>
                  <a:srgbClr val="4EC9B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ArrayDel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lang="en">
                <a:solidFill>
                  <a:srgbClr val="505050"/>
                </a:solidFill>
                <a:highlight>
                  <a:srgbClr val="1E1E1E"/>
                </a:highlight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21"/>
          <p:cNvSpPr txBox="1"/>
          <p:nvPr>
            <p:ph idx="4294967295" type="title"/>
          </p:nvPr>
        </p:nvSpPr>
        <p:spPr>
          <a:xfrm>
            <a:off x="1503400" y="4461200"/>
            <a:ext cx="6462900" cy="466500"/>
          </a:xfrm>
          <a:prstGeom prst="rect">
            <a:avLst/>
          </a:prstGeom>
          <a:gradFill>
            <a:gsLst>
              <a:gs pos="0">
                <a:srgbClr val="F3DB58"/>
              </a:gs>
              <a:gs pos="100000">
                <a:srgbClr val="B39B15"/>
              </a:gs>
            </a:gsLst>
            <a:lin ang="5400012" scaled="0"/>
          </a:gra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Cannot use std::make_shared with custom deleters</a:t>
            </a:r>
            <a:endParaRPr sz="1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2" name="Google Shape;272;p21"/>
          <p:cNvSpPr txBox="1"/>
          <p:nvPr>
            <p:ph idx="4294967295" type="title"/>
          </p:nvPr>
        </p:nvSpPr>
        <p:spPr>
          <a:xfrm>
            <a:off x="1205825" y="439600"/>
            <a:ext cx="7038900" cy="5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Custom deleters with std::shared_ptr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