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8" r:id="rId2"/>
    <p:sldId id="286" r:id="rId3"/>
    <p:sldId id="264" r:id="rId4"/>
    <p:sldId id="265" r:id="rId5"/>
    <p:sldId id="259" r:id="rId6"/>
    <p:sldId id="260" r:id="rId7"/>
    <p:sldId id="261" r:id="rId8"/>
    <p:sldId id="262" r:id="rId9"/>
    <p:sldId id="266" r:id="rId10"/>
    <p:sldId id="263" r:id="rId11"/>
    <p:sldId id="284" r:id="rId12"/>
    <p:sldId id="267" r:id="rId13"/>
    <p:sldId id="283" r:id="rId14"/>
    <p:sldId id="269" r:id="rId15"/>
    <p:sldId id="27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2BD5E"/>
    <a:srgbClr val="6699FF"/>
    <a:srgbClr val="00CC99"/>
    <a:srgbClr val="33CCCC"/>
    <a:srgbClr val="FF7C80"/>
    <a:srgbClr val="6666FF"/>
    <a:srgbClr val="FF9933"/>
    <a:srgbClr val="33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BF2FA-DE54-4AA6-8646-7B1A447580F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C702-C368-441D-80A2-5EB7CF0B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4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F165312-137A-41CD-8D8F-9369EF2A3442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1823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6EEB-20CF-4240-9716-50D7051C7B7A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14A9-BB0A-4B4B-BCE5-F827CE4A57FB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3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B9CD-533A-45C4-AFB5-B7F7D4B05B11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3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2271-47E6-432C-BDEA-BF88DCA3276F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9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9D25-1C05-4C48-9195-A2B5A58517FB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0F5E-4BE0-4DA8-8351-3C8C7C011FA3}" type="datetime1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7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5353-AAA9-4F7E-838C-9E3EF940AA21}" type="datetime1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393C-D3AC-4D75-BA2F-73E837BF57CE}" type="datetime1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07FC-4B81-4A77-8769-9E25CC1740CB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9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73F7-9BD5-469F-8739-ED23ECFF1707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F6E62AF-0452-4A14-96F8-8AA002FB2872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5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kunalsharma825/how-to-begin-with-cmake-78c2dced0797" TargetMode="External"/><Relationship Id="rId7" Type="http://schemas.openxmlformats.org/officeDocument/2006/relationships/hyperlink" Target="https://commons.wikimedia.org/wiki/File:Handshake_Flat_Icon.svg" TargetMode="External"/><Relationship Id="rId2" Type="http://schemas.openxmlformats.org/officeDocument/2006/relationships/hyperlink" Target="https://cmak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in.linkedin.com/in/kunalsharmaaa" TargetMode="External"/><Relationship Id="rId4" Type="http://schemas.openxmlformats.org/officeDocument/2006/relationships/hyperlink" Target="https://www.youtube.com/watch?v=S4QSKLXdT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svg.org/pac-ma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thumbs-up-smiley-face-emoji-happy-4007573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books.org/wiki/Autotools_en_C/Version_imprimabl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106E-3ED1-4267-8ACA-6E7069A74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0"/>
            <a:ext cx="9418320" cy="404164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Dependency Management for C++ Applications using CMake + Conan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022E2-121D-471A-B743-81822E6FA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Kunal Sharma</a:t>
            </a:r>
          </a:p>
          <a:p>
            <a:pPr algn="ctr"/>
            <a:r>
              <a:rPr lang="en-US" dirty="0"/>
              <a:t>Software Engineer at Infineon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07B6-0961-4321-9144-3037BD50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7D534-F566-4B1F-B6B7-6B58F56B47F7}"/>
              </a:ext>
            </a:extLst>
          </p:cNvPr>
          <p:cNvSpPr/>
          <p:nvPr/>
        </p:nvSpPr>
        <p:spPr>
          <a:xfrm>
            <a:off x="1359017" y="1971413"/>
            <a:ext cx="9219500" cy="23405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3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Scopes in CMake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</a:t>
            </a:r>
            <a:r>
              <a:rPr lang="en-US" u="sng" dirty="0">
                <a:solidFill>
                  <a:srgbClr val="0070C0"/>
                </a:solidFill>
              </a:rPr>
              <a:t>PUBLIC</a:t>
            </a:r>
            <a:r>
              <a:rPr lang="en-US" dirty="0"/>
              <a:t>                                       </a:t>
            </a:r>
            <a:r>
              <a:rPr lang="en-US" u="sng" dirty="0">
                <a:solidFill>
                  <a:srgbClr val="0070C0"/>
                </a:solidFill>
              </a:rPr>
              <a:t>PRIVATE</a:t>
            </a:r>
            <a:r>
              <a:rPr lang="en-US" dirty="0"/>
              <a:t>                                      </a:t>
            </a:r>
            <a:r>
              <a:rPr lang="en-US" u="sng" dirty="0">
                <a:solidFill>
                  <a:srgbClr val="0070C0"/>
                </a:solidFill>
              </a:rPr>
              <a:t>INTERFACE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989C15-38D1-4F72-B0FA-F8F1DEA2C3C7}"/>
              </a:ext>
            </a:extLst>
          </p:cNvPr>
          <p:cNvCxnSpPr>
            <a:cxnSpLocks/>
          </p:cNvCxnSpPr>
          <p:nvPr/>
        </p:nvCxnSpPr>
        <p:spPr>
          <a:xfrm flipH="1">
            <a:off x="3906982" y="1679509"/>
            <a:ext cx="1" cy="450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C8EB88-9FBC-4713-AAF6-27C223BC7D20}"/>
              </a:ext>
            </a:extLst>
          </p:cNvPr>
          <p:cNvCxnSpPr>
            <a:cxnSpLocks/>
          </p:cNvCxnSpPr>
          <p:nvPr/>
        </p:nvCxnSpPr>
        <p:spPr>
          <a:xfrm flipH="1">
            <a:off x="7559963" y="1679509"/>
            <a:ext cx="1" cy="450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967CF9E-8484-420C-8908-3A8794BCDF6B}"/>
              </a:ext>
            </a:extLst>
          </p:cNvPr>
          <p:cNvGrpSpPr/>
          <p:nvPr/>
        </p:nvGrpSpPr>
        <p:grpSpPr>
          <a:xfrm>
            <a:off x="397164" y="2455259"/>
            <a:ext cx="2260669" cy="2746132"/>
            <a:chOff x="397164" y="2455259"/>
            <a:chExt cx="2260669" cy="27461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FC8351-D057-438F-A08C-F6BE54818F54}"/>
                </a:ext>
              </a:extLst>
            </p:cNvPr>
            <p:cNvSpPr txBox="1"/>
            <p:nvPr/>
          </p:nvSpPr>
          <p:spPr>
            <a:xfrm>
              <a:off x="1512524" y="2455259"/>
              <a:ext cx="114530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Target 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CC0C4D-F467-49E4-8459-C9AC70CB7F97}"/>
                </a:ext>
              </a:extLst>
            </p:cNvPr>
            <p:cNvSpPr txBox="1"/>
            <p:nvPr/>
          </p:nvSpPr>
          <p:spPr>
            <a:xfrm>
              <a:off x="1512524" y="3560490"/>
              <a:ext cx="114530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Target 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AEEFAF-B258-4836-AE4A-C53DE89AF1E8}"/>
                </a:ext>
              </a:extLst>
            </p:cNvPr>
            <p:cNvSpPr txBox="1"/>
            <p:nvPr/>
          </p:nvSpPr>
          <p:spPr>
            <a:xfrm>
              <a:off x="1507838" y="4832059"/>
              <a:ext cx="114530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Target C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4A3D3E-CCA4-4489-8912-D67FD924F0C2}"/>
                </a:ext>
              </a:extLst>
            </p:cNvPr>
            <p:cNvCxnSpPr>
              <a:stCxn id="2" idx="2"/>
              <a:endCxn id="10" idx="0"/>
            </p:cNvCxnSpPr>
            <p:nvPr/>
          </p:nvCxnSpPr>
          <p:spPr>
            <a:xfrm>
              <a:off x="2085179" y="2824591"/>
              <a:ext cx="0" cy="7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E34A6F-3CE7-4433-8774-B241EEF27553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2080492" y="3929822"/>
              <a:ext cx="4687" cy="902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7FAB2B5B-B187-4701-8162-58D26CEA157D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rot="10800000" flipV="1">
              <a:off x="406400" y="2639925"/>
              <a:ext cx="1106124" cy="2376800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E0F30E1-742C-4AD9-8A38-6A7A1E2E72A2}"/>
                </a:ext>
              </a:extLst>
            </p:cNvPr>
            <p:cNvCxnSpPr/>
            <p:nvPr/>
          </p:nvCxnSpPr>
          <p:spPr>
            <a:xfrm>
              <a:off x="397164" y="5016725"/>
              <a:ext cx="111067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DBFFF3F-B15B-43C0-A8DF-8D4DE7EACEC7}"/>
              </a:ext>
            </a:extLst>
          </p:cNvPr>
          <p:cNvGrpSpPr/>
          <p:nvPr/>
        </p:nvGrpSpPr>
        <p:grpSpPr>
          <a:xfrm>
            <a:off x="4473922" y="2455259"/>
            <a:ext cx="2260669" cy="2746132"/>
            <a:chOff x="397164" y="2455259"/>
            <a:chExt cx="2260669" cy="27461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932534-00D1-41D4-9D5D-62F4A3D41145}"/>
                </a:ext>
              </a:extLst>
            </p:cNvPr>
            <p:cNvSpPr txBox="1"/>
            <p:nvPr/>
          </p:nvSpPr>
          <p:spPr>
            <a:xfrm>
              <a:off x="1512524" y="2455259"/>
              <a:ext cx="114530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Target 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1EC56D-3608-40D1-80DB-85F45C334027}"/>
                </a:ext>
              </a:extLst>
            </p:cNvPr>
            <p:cNvSpPr txBox="1"/>
            <p:nvPr/>
          </p:nvSpPr>
          <p:spPr>
            <a:xfrm>
              <a:off x="1512524" y="3560490"/>
              <a:ext cx="114530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Target 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13F516-F3A4-4691-87C9-82DB2550CAD6}"/>
                </a:ext>
              </a:extLst>
            </p:cNvPr>
            <p:cNvSpPr txBox="1"/>
            <p:nvPr/>
          </p:nvSpPr>
          <p:spPr>
            <a:xfrm>
              <a:off x="1507838" y="4832059"/>
              <a:ext cx="114530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Target C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6B88FA6-26C8-41D3-93C5-195935998C11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2085179" y="2824591"/>
              <a:ext cx="0" cy="7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148B576-6274-41B1-8356-DE44DC7AE490}"/>
                </a:ext>
              </a:extLst>
            </p:cNvPr>
            <p:cNvCxnSpPr>
              <a:stCxn id="37" idx="2"/>
            </p:cNvCxnSpPr>
            <p:nvPr/>
          </p:nvCxnSpPr>
          <p:spPr>
            <a:xfrm flipH="1">
              <a:off x="2080492" y="3929822"/>
              <a:ext cx="4687" cy="902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3FE74E09-5F86-480D-92EC-1DA9638AFF79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rot="10800000" flipV="1">
              <a:off x="406400" y="2639925"/>
              <a:ext cx="1106124" cy="2376800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EC841A-1206-44DF-BBAD-30CA6F2A92AD}"/>
                </a:ext>
              </a:extLst>
            </p:cNvPr>
            <p:cNvCxnSpPr/>
            <p:nvPr/>
          </p:nvCxnSpPr>
          <p:spPr>
            <a:xfrm>
              <a:off x="397164" y="5016725"/>
              <a:ext cx="111067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D42E05-E385-433F-8C73-00C9AC72109C}"/>
              </a:ext>
            </a:extLst>
          </p:cNvPr>
          <p:cNvGrpSpPr/>
          <p:nvPr/>
        </p:nvGrpSpPr>
        <p:grpSpPr>
          <a:xfrm>
            <a:off x="8181213" y="2455259"/>
            <a:ext cx="2260669" cy="2746132"/>
            <a:chOff x="397164" y="2455259"/>
            <a:chExt cx="2260669" cy="27461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7E3FB1-B344-4710-93B0-25B650FC2547}"/>
                </a:ext>
              </a:extLst>
            </p:cNvPr>
            <p:cNvSpPr txBox="1"/>
            <p:nvPr/>
          </p:nvSpPr>
          <p:spPr>
            <a:xfrm>
              <a:off x="1512524" y="2455259"/>
              <a:ext cx="114530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Target 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7B838C-300D-48C7-85D6-1BC495C40682}"/>
                </a:ext>
              </a:extLst>
            </p:cNvPr>
            <p:cNvSpPr txBox="1"/>
            <p:nvPr/>
          </p:nvSpPr>
          <p:spPr>
            <a:xfrm>
              <a:off x="1512524" y="3560490"/>
              <a:ext cx="114530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Target 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88585AB-C732-4387-B436-B1D63F02EC28}"/>
                </a:ext>
              </a:extLst>
            </p:cNvPr>
            <p:cNvSpPr txBox="1"/>
            <p:nvPr/>
          </p:nvSpPr>
          <p:spPr>
            <a:xfrm>
              <a:off x="1507838" y="4832059"/>
              <a:ext cx="114530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Target C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7DAD0D0-260C-4B18-85A2-502F64F5B6D7}"/>
                </a:ext>
              </a:extLst>
            </p:cNvPr>
            <p:cNvCxnSpPr>
              <a:stCxn id="44" idx="2"/>
              <a:endCxn id="45" idx="0"/>
            </p:cNvCxnSpPr>
            <p:nvPr/>
          </p:nvCxnSpPr>
          <p:spPr>
            <a:xfrm>
              <a:off x="2085179" y="2824591"/>
              <a:ext cx="0" cy="7358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47C98A-12EB-4D78-80B9-348E6406AA19}"/>
                </a:ext>
              </a:extLst>
            </p:cNvPr>
            <p:cNvCxnSpPr>
              <a:stCxn id="45" idx="2"/>
            </p:cNvCxnSpPr>
            <p:nvPr/>
          </p:nvCxnSpPr>
          <p:spPr>
            <a:xfrm flipH="1">
              <a:off x="2080492" y="3929822"/>
              <a:ext cx="4687" cy="902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37483F40-AF22-4DB7-9252-59E6107DA942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rot="10800000" flipV="1">
              <a:off x="406400" y="2639925"/>
              <a:ext cx="1106124" cy="2376800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D8E8E45-CEA3-4DF5-BA90-12C64533C890}"/>
                </a:ext>
              </a:extLst>
            </p:cNvPr>
            <p:cNvCxnSpPr/>
            <p:nvPr/>
          </p:nvCxnSpPr>
          <p:spPr>
            <a:xfrm>
              <a:off x="397164" y="5016725"/>
              <a:ext cx="111067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52" name="Graphic 51" descr="Close">
            <a:extLst>
              <a:ext uri="{FF2B5EF4-FFF2-40B4-BE49-F238E27FC236}">
                <a16:creationId xmlns:a16="http://schemas.microsoft.com/office/drawing/2014/main" id="{AFC60683-C48F-496F-9FAE-6AB645F11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8781" y="3378374"/>
            <a:ext cx="668752" cy="668752"/>
          </a:xfrm>
          <a:prstGeom prst="rect">
            <a:avLst/>
          </a:prstGeom>
        </p:spPr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8A3FE95F-909C-47D4-8879-B8C17B80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3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Consuming CMake Packages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6473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find_package() </a:t>
            </a:r>
            <a:r>
              <a:rPr lang="en-US" dirty="0"/>
              <a:t>– Finds an external package and loads its settings</a:t>
            </a:r>
          </a:p>
          <a:p>
            <a:pPr lvl="1"/>
            <a:r>
              <a:rPr lang="en-US" dirty="0"/>
              <a:t>Two ways of using find_package():</a:t>
            </a:r>
          </a:p>
          <a:p>
            <a:pPr lvl="2"/>
            <a:r>
              <a:rPr lang="en-US" sz="1100" dirty="0"/>
              <a:t>MODULE</a:t>
            </a:r>
          </a:p>
          <a:p>
            <a:pPr lvl="2"/>
            <a:r>
              <a:rPr lang="en-US" sz="1100" dirty="0"/>
              <a:t>CONFIG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find_package() looks for the external package with the help of a variable called </a:t>
            </a:r>
            <a:r>
              <a:rPr lang="en-US" dirty="0">
                <a:solidFill>
                  <a:srgbClr val="0070C0"/>
                </a:solidFill>
              </a:rPr>
              <a:t>CMAKE_PREFIX_PATH 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0BFE8A-5F25-4328-94A1-9999B884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15" y="5311579"/>
            <a:ext cx="5981700" cy="8763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3A39BE9-33D6-486C-A344-B04E560B075A}"/>
              </a:ext>
            </a:extLst>
          </p:cNvPr>
          <p:cNvGrpSpPr/>
          <p:nvPr/>
        </p:nvGrpSpPr>
        <p:grpSpPr>
          <a:xfrm>
            <a:off x="147863" y="5411702"/>
            <a:ext cx="3407367" cy="369332"/>
            <a:chOff x="128613" y="4834188"/>
            <a:chExt cx="340736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24ABF9-0260-4379-BD72-001F58A8FDE3}"/>
                </a:ext>
              </a:extLst>
            </p:cNvPr>
            <p:cNvSpPr txBox="1"/>
            <p:nvPr/>
          </p:nvSpPr>
          <p:spPr>
            <a:xfrm>
              <a:off x="128613" y="4834188"/>
              <a:ext cx="255847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Exception - FindBoost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11CD7F-5547-42D3-99A9-2027854E314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687086" y="4915030"/>
              <a:ext cx="848894" cy="1038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DDE1C62-DBD7-4E17-BC34-C09D1830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59B70F-D8DA-438D-A9DC-9ECC8E90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038" y="3082796"/>
            <a:ext cx="7858125" cy="9906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DAAA7D1-81DB-4B34-86F1-4E9D2D3F5EA9}"/>
              </a:ext>
            </a:extLst>
          </p:cNvPr>
          <p:cNvGrpSpPr/>
          <p:nvPr/>
        </p:nvGrpSpPr>
        <p:grpSpPr>
          <a:xfrm>
            <a:off x="8450980" y="2503706"/>
            <a:ext cx="2503531" cy="1389237"/>
            <a:chOff x="8450980" y="2291951"/>
            <a:chExt cx="2503531" cy="1389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CFBDF5-9EBE-46FB-B16F-FE70ACEEA4F7}"/>
                </a:ext>
              </a:extLst>
            </p:cNvPr>
            <p:cNvSpPr/>
            <p:nvPr/>
          </p:nvSpPr>
          <p:spPr>
            <a:xfrm>
              <a:off x="8450980" y="3407524"/>
              <a:ext cx="1198181" cy="2736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4CB0750-9444-45B7-AB36-60B4B89D53FE}"/>
                </a:ext>
              </a:extLst>
            </p:cNvPr>
            <p:cNvGrpSpPr/>
            <p:nvPr/>
          </p:nvGrpSpPr>
          <p:grpSpPr>
            <a:xfrm>
              <a:off x="9061658" y="2291951"/>
              <a:ext cx="1892853" cy="1030406"/>
              <a:chOff x="9061658" y="1310178"/>
              <a:chExt cx="1892853" cy="103040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A3977F-41F3-4512-875B-EBA7C26B774A}"/>
                  </a:ext>
                </a:extLst>
              </p:cNvPr>
              <p:cNvSpPr txBox="1"/>
              <p:nvPr/>
            </p:nvSpPr>
            <p:spPr>
              <a:xfrm>
                <a:off x="9061658" y="1310178"/>
                <a:ext cx="189285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External Target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ACF85BA-E30C-4FEA-A6D5-AC055582B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375" y="1679510"/>
                <a:ext cx="391142" cy="6610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9999B2-96DE-4810-B048-6E1FF818696A}"/>
              </a:ext>
            </a:extLst>
          </p:cNvPr>
          <p:cNvGrpSpPr/>
          <p:nvPr/>
        </p:nvGrpSpPr>
        <p:grpSpPr>
          <a:xfrm>
            <a:off x="3800142" y="2503706"/>
            <a:ext cx="2770094" cy="982286"/>
            <a:chOff x="3800142" y="2503706"/>
            <a:chExt cx="2770094" cy="98228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081CDE-33B6-4364-8456-1F54AB2A874D}"/>
                </a:ext>
              </a:extLst>
            </p:cNvPr>
            <p:cNvGrpSpPr/>
            <p:nvPr/>
          </p:nvGrpSpPr>
          <p:grpSpPr>
            <a:xfrm>
              <a:off x="3800142" y="2503706"/>
              <a:ext cx="2770094" cy="982286"/>
              <a:chOff x="3800142" y="1358298"/>
              <a:chExt cx="2770094" cy="98228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2D45EC-5620-40E3-80B7-492C8E1AB637}"/>
                  </a:ext>
                </a:extLst>
              </p:cNvPr>
              <p:cNvSpPr txBox="1"/>
              <p:nvPr/>
            </p:nvSpPr>
            <p:spPr>
              <a:xfrm>
                <a:off x="4799947" y="1358298"/>
                <a:ext cx="1770289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Package Name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24CD4A0-5823-4871-AD01-594A70321E27}"/>
                  </a:ext>
                </a:extLst>
              </p:cNvPr>
              <p:cNvSpPr/>
              <p:nvPr/>
            </p:nvSpPr>
            <p:spPr>
              <a:xfrm>
                <a:off x="3800142" y="2126431"/>
                <a:ext cx="494305" cy="21415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C6C018D-1289-4311-8BA3-EB8BF8E42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6240" y="2873038"/>
              <a:ext cx="593707" cy="3129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23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Install/Export in CMake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/>
          <a:lstStyle/>
          <a:p>
            <a:r>
              <a:rPr lang="en-US" dirty="0"/>
              <a:t>Install/Export feature of CMake allows you to distribute and consume packages.</a:t>
            </a:r>
          </a:p>
          <a:p>
            <a:r>
              <a:rPr lang="en-US" dirty="0"/>
              <a:t>The export command exports your target from the build tree for external use. </a:t>
            </a:r>
          </a:p>
          <a:p>
            <a:r>
              <a:rPr lang="en-US" dirty="0"/>
              <a:t>Install command lets you install files in your CMake package</a:t>
            </a:r>
          </a:p>
          <a:p>
            <a:r>
              <a:rPr lang="en-US" dirty="0"/>
              <a:t>To create/consume a package with CMake, you need: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Config file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Targets file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Version file</a:t>
            </a:r>
          </a:p>
          <a:p>
            <a:r>
              <a:rPr lang="en-US" dirty="0"/>
              <a:t>The main ingredient behind generation of these files: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CMakePackageConfigHelpers</a:t>
            </a:r>
          </a:p>
          <a:p>
            <a:pPr lvl="2"/>
            <a:r>
              <a:rPr lang="en-US" dirty="0"/>
              <a:t>Contains helper functions – configure_package_config_file(), write_basic_package_version_file()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B925-D592-4C0B-8197-45AA1FA1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Install/Export in CMake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B925-D592-4C0B-8197-45AA1FA1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B7B108-6DE1-4389-8B0F-5F4D4F85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12" y="1683668"/>
            <a:ext cx="10248900" cy="397192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37068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Handling Transitive Dependency in CMake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CMakeFindDependencyMacro</a:t>
            </a:r>
            <a:r>
              <a:rPr lang="en-US" dirty="0"/>
              <a:t> helps out in handling transitive dependencies beautifully.</a:t>
            </a:r>
          </a:p>
          <a:p>
            <a:pPr lvl="1"/>
            <a:r>
              <a:rPr lang="en-US" b="1" dirty="0"/>
              <a:t>find_dependency() </a:t>
            </a:r>
            <a:r>
              <a:rPr lang="en-US" dirty="0"/>
              <a:t>helper function wraps a find_package() call for a package dependency.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5371F-8BC7-4393-A2EE-D5E50B542465}"/>
              </a:ext>
            </a:extLst>
          </p:cNvPr>
          <p:cNvSpPr/>
          <p:nvPr/>
        </p:nvSpPr>
        <p:spPr>
          <a:xfrm>
            <a:off x="4932219" y="2829067"/>
            <a:ext cx="1302326" cy="374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B7B56-79E7-4FEE-9409-66549754A3A5}"/>
              </a:ext>
            </a:extLst>
          </p:cNvPr>
          <p:cNvSpPr/>
          <p:nvPr/>
        </p:nvSpPr>
        <p:spPr>
          <a:xfrm>
            <a:off x="4932219" y="3763806"/>
            <a:ext cx="1302326" cy="3743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34565-44EB-4375-953D-27EC258AB327}"/>
              </a:ext>
            </a:extLst>
          </p:cNvPr>
          <p:cNvSpPr/>
          <p:nvPr/>
        </p:nvSpPr>
        <p:spPr>
          <a:xfrm>
            <a:off x="4932219" y="1878182"/>
            <a:ext cx="1302326" cy="374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 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21C640-A4A6-4FC5-856E-E8E6C92E54AE}"/>
              </a:ext>
            </a:extLst>
          </p:cNvPr>
          <p:cNvCxnSpPr>
            <a:stCxn id="8" idx="2"/>
          </p:cNvCxnSpPr>
          <p:nvPr/>
        </p:nvCxnSpPr>
        <p:spPr>
          <a:xfrm>
            <a:off x="5583382" y="2252505"/>
            <a:ext cx="0" cy="55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755AA1-9635-45FD-9E55-623C4BC6345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583382" y="3203390"/>
            <a:ext cx="0" cy="56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4FFCBCC-D0AE-498E-9FBC-AD455CD47DDC}"/>
              </a:ext>
            </a:extLst>
          </p:cNvPr>
          <p:cNvSpPr/>
          <p:nvPr/>
        </p:nvSpPr>
        <p:spPr>
          <a:xfrm>
            <a:off x="6456218" y="2065343"/>
            <a:ext cx="628050" cy="1915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43D60-027D-43CC-8510-4D1EE5B2841D}"/>
              </a:ext>
            </a:extLst>
          </p:cNvPr>
          <p:cNvSpPr txBox="1"/>
          <p:nvPr/>
        </p:nvSpPr>
        <p:spPr>
          <a:xfrm>
            <a:off x="7305964" y="2697018"/>
            <a:ext cx="177338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Transitive Dependency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BC7E30A-7695-44FB-9F04-64F2A9AB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14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E450A-23FD-4852-AFED-83E6C98A5E4B}"/>
              </a:ext>
            </a:extLst>
          </p:cNvPr>
          <p:cNvSpPr txBox="1"/>
          <p:nvPr/>
        </p:nvSpPr>
        <p:spPr>
          <a:xfrm>
            <a:off x="7426036" y="2297052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354073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 animBg="1"/>
      <p:bldP spid="17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Some final notable points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/>
          <a:lstStyle/>
          <a:p>
            <a:r>
              <a:rPr lang="en-US" dirty="0"/>
              <a:t>Capable to execute unit tests through </a:t>
            </a:r>
            <a:r>
              <a:rPr lang="en-US" dirty="0">
                <a:solidFill>
                  <a:srgbClr val="0070C0"/>
                </a:solidFill>
              </a:rPr>
              <a:t>CTest</a:t>
            </a:r>
          </a:p>
          <a:p>
            <a:r>
              <a:rPr lang="en-US" dirty="0"/>
              <a:t>Easily gels with </a:t>
            </a:r>
            <a:r>
              <a:rPr lang="en-US" dirty="0">
                <a:solidFill>
                  <a:srgbClr val="0070C0"/>
                </a:solidFill>
              </a:rPr>
              <a:t>IDE’s</a:t>
            </a:r>
          </a:p>
          <a:p>
            <a:r>
              <a:rPr lang="en-US" dirty="0"/>
              <a:t>Extensive community support</a:t>
            </a:r>
          </a:p>
          <a:p>
            <a:r>
              <a:rPr lang="en-US" dirty="0"/>
              <a:t>Widely accepted within the community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GTest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Qt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SystemC</a:t>
            </a:r>
            <a:r>
              <a:rPr lang="en-US" dirty="0"/>
              <a:t>, etc.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E91814-09C3-424F-A04C-7FE15F4E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 anchor="ctr">
            <a:normAutofit/>
          </a:bodyPr>
          <a:lstStyle/>
          <a:p>
            <a:pPr lvl="1"/>
            <a:r>
              <a:rPr lang="en-US" sz="1200" dirty="0">
                <a:solidFill>
                  <a:schemeClr val="tx1"/>
                </a:solidFill>
              </a:rPr>
              <a:t>CMake: </a:t>
            </a:r>
            <a:r>
              <a:rPr lang="en-US" sz="1200" dirty="0">
                <a:solidFill>
                  <a:srgbClr val="0070C0"/>
                </a:solidFill>
                <a:hlinkClick r:id="rId2"/>
              </a:rPr>
              <a:t>https://cmake.org/</a:t>
            </a:r>
            <a:endParaRPr lang="en-US" sz="1200" dirty="0">
              <a:solidFill>
                <a:srgbClr val="0070C0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CMake tutorial: </a:t>
            </a:r>
            <a:r>
              <a:rPr lang="en-US" sz="1200" dirty="0">
                <a:solidFill>
                  <a:schemeClr val="tx1"/>
                </a:solidFill>
                <a:hlinkClick r:id="rId3"/>
              </a:rPr>
              <a:t>https://medium.com/@kkunalsharma825/how-to-begin-with-cmake-78c2dced0797</a:t>
            </a: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Git, CMake, Conan at CppCon: </a:t>
            </a:r>
            <a:r>
              <a:rPr lang="en-US" sz="1200" dirty="0">
                <a:solidFill>
                  <a:schemeClr val="tx1"/>
                </a:solidFill>
                <a:hlinkClick r:id="rId4"/>
              </a:rPr>
              <a:t>https://www.youtube.com/watch?v=S4QSKLXdTtA</a:t>
            </a:r>
            <a:endParaRPr lang="en-US" sz="120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Connect with me: </a:t>
            </a:r>
            <a:r>
              <a:rPr lang="en-US" sz="1200" dirty="0">
                <a:solidFill>
                  <a:schemeClr val="tx1"/>
                </a:solidFill>
                <a:hlinkClick r:id="rId5"/>
              </a:rPr>
              <a:t>https://in.linkedin.com/in/kunalsharmaaa</a:t>
            </a:r>
            <a:endParaRPr lang="en-US" sz="1200" dirty="0">
              <a:solidFill>
                <a:schemeClr val="tx1"/>
              </a:solidFill>
            </a:endParaRP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lvl="1"/>
            <a:endParaRPr lang="en-US" sz="1200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C60B02-0DDC-4385-B4FB-5FBC92AB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2E8351-8BCA-4C32-943F-06B0A1AB9FEA}"/>
              </a:ext>
            </a:extLst>
          </p:cNvPr>
          <p:cNvGrpSpPr/>
          <p:nvPr/>
        </p:nvGrpSpPr>
        <p:grpSpPr>
          <a:xfrm>
            <a:off x="3919955" y="3554835"/>
            <a:ext cx="3994484" cy="2442410"/>
            <a:chOff x="3936733" y="1879333"/>
            <a:chExt cx="3994484" cy="24424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FED30E-0ECF-48A1-9CC3-0F04420F4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5069098" y="1953321"/>
              <a:ext cx="1549667" cy="154966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9E70E8-7981-4042-8A93-08FA934169F2}"/>
                </a:ext>
              </a:extLst>
            </p:cNvPr>
            <p:cNvSpPr/>
            <p:nvPr/>
          </p:nvSpPr>
          <p:spPr>
            <a:xfrm>
              <a:off x="3936733" y="1879333"/>
              <a:ext cx="3994484" cy="244241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3">
            <a:extLst>
              <a:ext uri="{FF2B5EF4-FFF2-40B4-BE49-F238E27FC236}">
                <a16:creationId xmlns:a16="http://schemas.microsoft.com/office/drawing/2014/main" id="{4AEAB7C3-FECB-48D2-ABCA-6D653C36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D6A46-1C9E-4767-B4B6-17C30F87FE0D}"/>
              </a:ext>
            </a:extLst>
          </p:cNvPr>
          <p:cNvSpPr txBox="1"/>
          <p:nvPr/>
        </p:nvSpPr>
        <p:spPr>
          <a:xfrm>
            <a:off x="4386206" y="5104502"/>
            <a:ext cx="3061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404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0384C-BA87-4AAC-A666-75DA91C8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What can you expect?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022E2-121D-471A-B743-81822E6F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Write a CMake file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Install/Consume CMake packages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Write a Conan file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Create/Fetch Conan packages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Utilize open source efficiently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CACC-0402-43B0-ABBE-DAD2DAA7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6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0384C-BA87-4AAC-A666-75DA91C8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Everyday Struggle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A0483F-47A4-4794-90DB-EFACED6EF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662" y="1501324"/>
            <a:ext cx="7552676" cy="426360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93FA1E-93A9-4B03-96DD-3CB6C456D1EA}"/>
              </a:ext>
            </a:extLst>
          </p:cNvPr>
          <p:cNvSpPr txBox="1"/>
          <p:nvPr/>
        </p:nvSpPr>
        <p:spPr>
          <a:xfrm>
            <a:off x="1290924" y="6005775"/>
            <a:ext cx="470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Can we reduce the redundant builds?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E75351-01A4-4968-973B-21010CC00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4052" y="5730825"/>
            <a:ext cx="746872" cy="746872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71159E6-A377-4228-A8B2-1B2842F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0384C-BA87-4AAC-A666-75DA91C8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Need for Dependency Management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CE47DF-8E80-4D25-8D6B-1981539DFAFE}"/>
              </a:ext>
            </a:extLst>
          </p:cNvPr>
          <p:cNvGrpSpPr/>
          <p:nvPr/>
        </p:nvGrpSpPr>
        <p:grpSpPr>
          <a:xfrm>
            <a:off x="370430" y="3390607"/>
            <a:ext cx="2132530" cy="1507835"/>
            <a:chOff x="361193" y="2949190"/>
            <a:chExt cx="2132530" cy="1507835"/>
          </a:xfrm>
        </p:grpSpPr>
        <p:pic>
          <p:nvPicPr>
            <p:cNvPr id="2076" name="Picture 28" descr="The Standard Logo">
              <a:extLst>
                <a:ext uri="{FF2B5EF4-FFF2-40B4-BE49-F238E27FC236}">
                  <a16:creationId xmlns:a16="http://schemas.microsoft.com/office/drawing/2014/main" id="{DC8415E3-E53C-4F21-9DFA-CD680F915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618" y="3112655"/>
              <a:ext cx="1064105" cy="1276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Free Eyes Cartoon Png, Download Free Clip Art, Free Clip Art on Clipart  Library">
              <a:extLst>
                <a:ext uri="{FF2B5EF4-FFF2-40B4-BE49-F238E27FC236}">
                  <a16:creationId xmlns:a16="http://schemas.microsoft.com/office/drawing/2014/main" id="{E75DF85C-2C2F-47BF-AFB3-84A8E9813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93" y="3592945"/>
              <a:ext cx="677208" cy="32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159640-D304-4908-A7F2-F0F7F7235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4122" y="2949190"/>
              <a:ext cx="0" cy="1507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C66BF8-864E-412C-88CC-B72771076715}"/>
              </a:ext>
            </a:extLst>
          </p:cNvPr>
          <p:cNvGrpSpPr/>
          <p:nvPr/>
        </p:nvGrpSpPr>
        <p:grpSpPr>
          <a:xfrm>
            <a:off x="3648364" y="1849774"/>
            <a:ext cx="2960048" cy="1155129"/>
            <a:chOff x="3306475" y="1591301"/>
            <a:chExt cx="3446768" cy="1357889"/>
          </a:xfrm>
        </p:grpSpPr>
        <p:pic>
          <p:nvPicPr>
            <p:cNvPr id="2074" name="Picture 26" descr="Open position at ICOS Carbon Portal for a Software Developer – ENVRI  Community">
              <a:extLst>
                <a:ext uri="{FF2B5EF4-FFF2-40B4-BE49-F238E27FC236}">
                  <a16:creationId xmlns:a16="http://schemas.microsoft.com/office/drawing/2014/main" id="{F9A7E161-E62B-4D2C-BDEA-4445EF228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475" y="1591301"/>
              <a:ext cx="1357889" cy="135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1AF824-BA3D-4177-80B8-B7497948C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757" y="1591301"/>
              <a:ext cx="1314486" cy="13578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99046-356A-4FDA-9AA2-3B85B3963381}"/>
              </a:ext>
            </a:extLst>
          </p:cNvPr>
          <p:cNvCxnSpPr>
            <a:stCxn id="2074" idx="3"/>
            <a:endCxn id="7" idx="1"/>
          </p:cNvCxnSpPr>
          <p:nvPr/>
        </p:nvCxnSpPr>
        <p:spPr>
          <a:xfrm>
            <a:off x="4814505" y="2427339"/>
            <a:ext cx="6650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091160B3-71BD-4A88-8161-D2047DFD2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5956" y="2233154"/>
            <a:ext cx="366131" cy="36267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F8C9893-B137-4BD9-BD1B-9F757FA402E5}"/>
              </a:ext>
            </a:extLst>
          </p:cNvPr>
          <p:cNvGrpSpPr/>
          <p:nvPr/>
        </p:nvGrpSpPr>
        <p:grpSpPr>
          <a:xfrm>
            <a:off x="7885931" y="3180099"/>
            <a:ext cx="2105891" cy="1718343"/>
            <a:chOff x="7093527" y="3057236"/>
            <a:chExt cx="3500581" cy="260465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B3821F4-7EA4-45BB-898D-573BDD04B0C3}"/>
                </a:ext>
              </a:extLst>
            </p:cNvPr>
            <p:cNvSpPr/>
            <p:nvPr/>
          </p:nvSpPr>
          <p:spPr>
            <a:xfrm>
              <a:off x="7093527" y="3057236"/>
              <a:ext cx="3500581" cy="26046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9E48A57-E49F-4304-916B-D6F5E48C5DB4}"/>
                </a:ext>
              </a:extLst>
            </p:cNvPr>
            <p:cNvSpPr/>
            <p:nvPr/>
          </p:nvSpPr>
          <p:spPr>
            <a:xfrm>
              <a:off x="8119343" y="3210088"/>
              <a:ext cx="1319631" cy="662227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9050">
              <a:solidFill>
                <a:srgbClr val="00206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2A36AE-28E6-4706-A3F5-03943F1B96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7406" y="3982027"/>
              <a:ext cx="706387" cy="68050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60E2D5F-2004-4503-BC24-ED67DDDE9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3793" y="4014490"/>
              <a:ext cx="283064" cy="75137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B788BC-00C2-48B2-A919-3424F3EECF5B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44" y="4014490"/>
              <a:ext cx="314060" cy="75137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946D2E1-CE64-4EBD-8432-B93450EFBEDD}"/>
                </a:ext>
              </a:extLst>
            </p:cNvPr>
            <p:cNvCxnSpPr>
              <a:cxnSpLocks/>
            </p:cNvCxnSpPr>
            <p:nvPr/>
          </p:nvCxnSpPr>
          <p:spPr>
            <a:xfrm>
              <a:off x="9471353" y="3986885"/>
              <a:ext cx="606556" cy="63360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13AABCB-96BB-43AB-BC16-09465DBCC06E}"/>
                </a:ext>
              </a:extLst>
            </p:cNvPr>
            <p:cNvCxnSpPr/>
            <p:nvPr/>
          </p:nvCxnSpPr>
          <p:spPr>
            <a:xfrm>
              <a:off x="8779160" y="3982027"/>
              <a:ext cx="0" cy="83011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C502A76-5EEC-4A61-BF89-7BC0D0DAB76B}"/>
                </a:ext>
              </a:extLst>
            </p:cNvPr>
            <p:cNvSpPr/>
            <p:nvPr/>
          </p:nvSpPr>
          <p:spPr>
            <a:xfrm>
              <a:off x="7286718" y="4765862"/>
              <a:ext cx="346554" cy="1496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0E63DF-A2A6-4F84-B95D-7002B0BD17C3}"/>
                </a:ext>
              </a:extLst>
            </p:cNvPr>
            <p:cNvSpPr/>
            <p:nvPr/>
          </p:nvSpPr>
          <p:spPr>
            <a:xfrm>
              <a:off x="7969289" y="4853171"/>
              <a:ext cx="346554" cy="1496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EAC6750-CA26-411A-ACB3-AE5413AC40D0}"/>
                </a:ext>
              </a:extLst>
            </p:cNvPr>
            <p:cNvSpPr/>
            <p:nvPr/>
          </p:nvSpPr>
          <p:spPr>
            <a:xfrm>
              <a:off x="8605883" y="4900602"/>
              <a:ext cx="346554" cy="149610"/>
            </a:xfrm>
            <a:prstGeom prst="rect">
              <a:avLst/>
            </a:prstGeom>
            <a:ln>
              <a:solidFill>
                <a:schemeClr val="accent6">
                  <a:alpha val="9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989975E-50DA-4710-A349-5F7BB0B0FA4A}"/>
                </a:ext>
              </a:extLst>
            </p:cNvPr>
            <p:cNvSpPr/>
            <p:nvPr/>
          </p:nvSpPr>
          <p:spPr>
            <a:xfrm>
              <a:off x="9290713" y="4812145"/>
              <a:ext cx="346554" cy="1496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8179BB-9AB0-4B91-B0A2-BCDCD82E1B37}"/>
                </a:ext>
              </a:extLst>
            </p:cNvPr>
            <p:cNvSpPr/>
            <p:nvPr/>
          </p:nvSpPr>
          <p:spPr>
            <a:xfrm>
              <a:off x="9904632" y="4691057"/>
              <a:ext cx="346554" cy="1496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Man">
              <a:extLst>
                <a:ext uri="{FF2B5EF4-FFF2-40B4-BE49-F238E27FC236}">
                  <a16:creationId xmlns:a16="http://schemas.microsoft.com/office/drawing/2014/main" id="{EC54C928-E25C-462F-990D-29972B64D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49168" y="4958761"/>
              <a:ext cx="474173" cy="474173"/>
            </a:xfrm>
            <a:prstGeom prst="rect">
              <a:avLst/>
            </a:prstGeom>
          </p:spPr>
        </p:pic>
        <p:pic>
          <p:nvPicPr>
            <p:cNvPr id="70" name="Graphic 69" descr="Man">
              <a:extLst>
                <a:ext uri="{FF2B5EF4-FFF2-40B4-BE49-F238E27FC236}">
                  <a16:creationId xmlns:a16="http://schemas.microsoft.com/office/drawing/2014/main" id="{2C23D1A6-04A5-4863-A8DA-A801BED6F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95620" y="5050212"/>
              <a:ext cx="474173" cy="474173"/>
            </a:xfrm>
            <a:prstGeom prst="rect">
              <a:avLst/>
            </a:prstGeom>
          </p:spPr>
        </p:pic>
        <p:pic>
          <p:nvPicPr>
            <p:cNvPr id="71" name="Graphic 70" descr="Man">
              <a:extLst>
                <a:ext uri="{FF2B5EF4-FFF2-40B4-BE49-F238E27FC236}">
                  <a16:creationId xmlns:a16="http://schemas.microsoft.com/office/drawing/2014/main" id="{78B0E95A-9A3B-456B-8C17-1F130169C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42073" y="5093357"/>
              <a:ext cx="474173" cy="474173"/>
            </a:xfrm>
            <a:prstGeom prst="rect">
              <a:avLst/>
            </a:prstGeom>
          </p:spPr>
        </p:pic>
        <p:pic>
          <p:nvPicPr>
            <p:cNvPr id="72" name="Graphic 71" descr="Man">
              <a:extLst>
                <a:ext uri="{FF2B5EF4-FFF2-40B4-BE49-F238E27FC236}">
                  <a16:creationId xmlns:a16="http://schemas.microsoft.com/office/drawing/2014/main" id="{E8B8ED02-B9A5-4C03-997A-A1BD9C2AB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40218" y="4997643"/>
              <a:ext cx="474173" cy="474173"/>
            </a:xfrm>
            <a:prstGeom prst="rect">
              <a:avLst/>
            </a:prstGeom>
          </p:spPr>
        </p:pic>
        <p:pic>
          <p:nvPicPr>
            <p:cNvPr id="73" name="Graphic 72" descr="Man">
              <a:extLst>
                <a:ext uri="{FF2B5EF4-FFF2-40B4-BE49-F238E27FC236}">
                  <a16:creationId xmlns:a16="http://schemas.microsoft.com/office/drawing/2014/main" id="{A2C0AD56-F8F4-42A1-8FDD-9D8A547EE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1239" y="4900602"/>
              <a:ext cx="474173" cy="474173"/>
            </a:xfrm>
            <a:prstGeom prst="rect">
              <a:avLst/>
            </a:prstGeom>
          </p:spPr>
        </p:pic>
      </p:grp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BD5553A1-BD9E-4A6F-94F9-AC9042C897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10139" y="5266699"/>
            <a:ext cx="914400" cy="91440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EA7CDA-51C2-4995-B1E9-788FDE1FDA3F}"/>
              </a:ext>
            </a:extLst>
          </p:cNvPr>
          <p:cNvCxnSpPr/>
          <p:nvPr/>
        </p:nvCxnSpPr>
        <p:spPr>
          <a:xfrm>
            <a:off x="5051560" y="5061527"/>
            <a:ext cx="0" cy="133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AFB1026-28BA-4571-A0E9-762E880CB2B3}"/>
              </a:ext>
            </a:extLst>
          </p:cNvPr>
          <p:cNvSpPr txBox="1"/>
          <p:nvPr/>
        </p:nvSpPr>
        <p:spPr>
          <a:xfrm>
            <a:off x="4094867" y="6050294"/>
            <a:ext cx="544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Lib 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B61362-EEDD-4011-83A0-E7BF07615599}"/>
              </a:ext>
            </a:extLst>
          </p:cNvPr>
          <p:cNvSpPr txBox="1"/>
          <p:nvPr/>
        </p:nvSpPr>
        <p:spPr>
          <a:xfrm>
            <a:off x="3010757" y="5061527"/>
            <a:ext cx="9909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Present</a:t>
            </a:r>
          </a:p>
        </p:txBody>
      </p:sp>
      <p:pic>
        <p:nvPicPr>
          <p:cNvPr id="92" name="Graphic 91" descr="User">
            <a:extLst>
              <a:ext uri="{FF2B5EF4-FFF2-40B4-BE49-F238E27FC236}">
                <a16:creationId xmlns:a16="http://schemas.microsoft.com/office/drawing/2014/main" id="{B44C85D6-4EF6-42D3-80FB-E92D8F16E2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38252" y="5266699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3B07CB1-7B42-448F-B923-6B7BEA1C60FD}"/>
              </a:ext>
            </a:extLst>
          </p:cNvPr>
          <p:cNvSpPr txBox="1"/>
          <p:nvPr/>
        </p:nvSpPr>
        <p:spPr>
          <a:xfrm>
            <a:off x="6119019" y="5049160"/>
            <a:ext cx="9909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Future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0FBB10-1776-4CA4-9D09-7FD22F80D101}"/>
              </a:ext>
            </a:extLst>
          </p:cNvPr>
          <p:cNvSpPr txBox="1"/>
          <p:nvPr/>
        </p:nvSpPr>
        <p:spPr>
          <a:xfrm>
            <a:off x="5420285" y="6050294"/>
            <a:ext cx="544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Lib A</a:t>
            </a:r>
          </a:p>
        </p:txBody>
      </p:sp>
      <p:pic>
        <p:nvPicPr>
          <p:cNvPr id="2084" name="Picture 36" descr="Reload - Free arrows icons">
            <a:extLst>
              <a:ext uri="{FF2B5EF4-FFF2-40B4-BE49-F238E27FC236}">
                <a16:creationId xmlns:a16="http://schemas.microsoft.com/office/drawing/2014/main" id="{7C540DED-0C02-4923-A638-C82774354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810" y="6311904"/>
            <a:ext cx="148512" cy="1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518B240E-D040-457D-AE95-87C7EC414249}"/>
              </a:ext>
            </a:extLst>
          </p:cNvPr>
          <p:cNvSpPr txBox="1"/>
          <p:nvPr/>
        </p:nvSpPr>
        <p:spPr>
          <a:xfrm>
            <a:off x="3796689" y="3611632"/>
            <a:ext cx="252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Dependency Management</a:t>
            </a:r>
          </a:p>
        </p:txBody>
      </p:sp>
      <p:pic>
        <p:nvPicPr>
          <p:cNvPr id="78" name="Graphic 77" descr="Checkmark">
            <a:extLst>
              <a:ext uri="{FF2B5EF4-FFF2-40B4-BE49-F238E27FC236}">
                <a16:creationId xmlns:a16="http://schemas.microsoft.com/office/drawing/2014/main" id="{2E830076-5F00-459F-9692-680BB935D6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99043" y="2801316"/>
            <a:ext cx="479623" cy="479623"/>
          </a:xfrm>
          <a:prstGeom prst="rect">
            <a:avLst/>
          </a:prstGeom>
        </p:spPr>
      </p:pic>
      <p:pic>
        <p:nvPicPr>
          <p:cNvPr id="100" name="Graphic 99" descr="Checkmark">
            <a:extLst>
              <a:ext uri="{FF2B5EF4-FFF2-40B4-BE49-F238E27FC236}">
                <a16:creationId xmlns:a16="http://schemas.microsoft.com/office/drawing/2014/main" id="{A3C8DDEF-430A-4430-8921-7139C31B5D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07212" y="1259361"/>
            <a:ext cx="479623" cy="479623"/>
          </a:xfrm>
          <a:prstGeom prst="rect">
            <a:avLst/>
          </a:prstGeom>
        </p:spPr>
      </p:pic>
      <p:pic>
        <p:nvPicPr>
          <p:cNvPr id="101" name="Graphic 100" descr="Checkmark">
            <a:extLst>
              <a:ext uri="{FF2B5EF4-FFF2-40B4-BE49-F238E27FC236}">
                <a16:creationId xmlns:a16="http://schemas.microsoft.com/office/drawing/2014/main" id="{3F67A3C1-019D-4F88-997C-4B231D6706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88120" y="2639801"/>
            <a:ext cx="479623" cy="479623"/>
          </a:xfrm>
          <a:prstGeom prst="rect">
            <a:avLst/>
          </a:prstGeom>
        </p:spPr>
      </p:pic>
      <p:pic>
        <p:nvPicPr>
          <p:cNvPr id="102" name="Graphic 101" descr="Checkmark">
            <a:extLst>
              <a:ext uri="{FF2B5EF4-FFF2-40B4-BE49-F238E27FC236}">
                <a16:creationId xmlns:a16="http://schemas.microsoft.com/office/drawing/2014/main" id="{5631C794-D8DD-40F0-9A05-7BE9607E1D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9209" y="6369291"/>
            <a:ext cx="479623" cy="479623"/>
          </a:xfrm>
          <a:prstGeom prst="rect">
            <a:avLst/>
          </a:prstGeom>
        </p:spPr>
      </p:pic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15C0C5F3-DAE2-4794-9EBD-86488768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4" grpId="0" animBg="1"/>
      <p:bldP spid="93" grpId="0" animBg="1"/>
      <p:bldP spid="94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0384C-BA87-4AAC-A666-75DA91C8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Quick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022E2-121D-471A-B743-81822E6F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/>
          <a:lstStyle/>
          <a:p>
            <a:r>
              <a:rPr lang="en-US" b="1" dirty="0"/>
              <a:t>What is </a:t>
            </a:r>
            <a:r>
              <a:rPr lang="en-US" b="1" dirty="0">
                <a:solidFill>
                  <a:srgbClr val="0070C0"/>
                </a:solidFill>
              </a:rPr>
              <a:t>Dependency Management</a:t>
            </a:r>
            <a:r>
              <a:rPr lang="en-US" b="1" dirty="0"/>
              <a:t>?</a:t>
            </a:r>
          </a:p>
          <a:p>
            <a:r>
              <a:rPr lang="en-US" b="0" i="0" dirty="0">
                <a:effectLst/>
              </a:rPr>
              <a:t>Dependency management is a technique for declaring, resolving and using dependencies required by the project in an automated fashion.</a:t>
            </a:r>
          </a:p>
          <a:p>
            <a:r>
              <a:rPr lang="en-US" b="1" dirty="0"/>
              <a:t>What is a </a:t>
            </a:r>
            <a:r>
              <a:rPr lang="en-US" b="1" dirty="0">
                <a:solidFill>
                  <a:srgbClr val="0070C0"/>
                </a:solidFill>
              </a:rPr>
              <a:t>Package Manager</a:t>
            </a:r>
            <a:r>
              <a:rPr lang="en-US" b="1" dirty="0"/>
              <a:t>?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A </a:t>
            </a:r>
            <a:r>
              <a:rPr lang="en-US" i="0" dirty="0">
                <a:solidFill>
                  <a:srgbClr val="202124"/>
                </a:solidFill>
                <a:effectLst/>
              </a:rPr>
              <a:t>package manager </a:t>
            </a:r>
            <a:r>
              <a:rPr lang="en-US" b="0" i="0" dirty="0">
                <a:solidFill>
                  <a:srgbClr val="202124"/>
                </a:solidFill>
                <a:effectLst/>
              </a:rPr>
              <a:t>or </a:t>
            </a:r>
            <a:r>
              <a:rPr lang="en-US" i="0" dirty="0">
                <a:solidFill>
                  <a:srgbClr val="202124"/>
                </a:solidFill>
                <a:effectLst/>
              </a:rPr>
              <a:t>package-management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system is a collection of software tools that automates the process of installing, upgrading, configuring, and removing computer programs for a computer's operating system in a consistent manner.</a:t>
            </a:r>
          </a:p>
          <a:p>
            <a:r>
              <a:rPr lang="en-US" b="1" dirty="0">
                <a:solidFill>
                  <a:srgbClr val="202124"/>
                </a:solidFill>
              </a:rPr>
              <a:t>What is a </a:t>
            </a:r>
            <a:r>
              <a:rPr lang="en-US" b="1" dirty="0">
                <a:solidFill>
                  <a:srgbClr val="0070C0"/>
                </a:solidFill>
              </a:rPr>
              <a:t>Build System</a:t>
            </a:r>
            <a:r>
              <a:rPr lang="en-US" b="1" dirty="0">
                <a:solidFill>
                  <a:srgbClr val="202124"/>
                </a:solidFill>
              </a:rPr>
              <a:t>?</a:t>
            </a:r>
          </a:p>
          <a:p>
            <a:r>
              <a:rPr lang="en-US" dirty="0">
                <a:solidFill>
                  <a:srgbClr val="202124"/>
                </a:solidFill>
              </a:rPr>
              <a:t>A build system allows you to transform your project assets into a final usable product that can be consumed by a consumer.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B3EE52-6677-4802-A365-05E8B1BB6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94310" y="5458408"/>
            <a:ext cx="1353295" cy="94589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CACC-0402-43B0-ABBE-DAD2DAA7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569963-9297-4BFD-BB5B-0A473F4F7667}"/>
              </a:ext>
            </a:extLst>
          </p:cNvPr>
          <p:cNvSpPr/>
          <p:nvPr/>
        </p:nvSpPr>
        <p:spPr>
          <a:xfrm>
            <a:off x="628851" y="5061527"/>
            <a:ext cx="4719004" cy="12925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E27CAB-777D-4709-A1C0-ED6D01D3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9780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Build Systems for C++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C5FA937-E379-4126-86E0-E6C8FF10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/>
          <a:lstStyle/>
          <a:p>
            <a:r>
              <a:rPr lang="en-US" dirty="0"/>
              <a:t>Make</a:t>
            </a:r>
          </a:p>
          <a:p>
            <a:endParaRPr lang="en-US" dirty="0"/>
          </a:p>
          <a:p>
            <a:r>
              <a:rPr lang="en-US" dirty="0"/>
              <a:t>Autotools</a:t>
            </a:r>
          </a:p>
          <a:p>
            <a:endParaRPr lang="en-US" dirty="0"/>
          </a:p>
          <a:p>
            <a:r>
              <a:rPr lang="en-US" dirty="0"/>
              <a:t>SCons</a:t>
            </a:r>
          </a:p>
          <a:p>
            <a:endParaRPr lang="en-US" dirty="0"/>
          </a:p>
          <a:p>
            <a:r>
              <a:rPr lang="en-US" dirty="0"/>
              <a:t>Premake</a:t>
            </a:r>
          </a:p>
          <a:p>
            <a:endParaRPr lang="en-US" dirty="0"/>
          </a:p>
          <a:p>
            <a:r>
              <a:rPr lang="en-US" dirty="0"/>
              <a:t>CMake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9FDAF9-2597-426E-B935-95D8B9CED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59933" y="1708805"/>
            <a:ext cx="1289984" cy="1259631"/>
          </a:xfrm>
          <a:prstGeom prst="rect">
            <a:avLst/>
          </a:prstGeom>
        </p:spPr>
      </p:pic>
      <p:pic>
        <p:nvPicPr>
          <p:cNvPr id="1028" name="Picture 4" descr="Programming/Python/SconsBasedBuildSystemObjectModel – Vijay Tech - Articles">
            <a:extLst>
              <a:ext uri="{FF2B5EF4-FFF2-40B4-BE49-F238E27FC236}">
                <a16:creationId xmlns:a16="http://schemas.microsoft.com/office/drawing/2014/main" id="{D4684351-F4A9-4B58-BE11-200E3108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50" y="3142417"/>
            <a:ext cx="1924826" cy="68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94995DA-6C61-4EDC-8BC9-756CC6E7A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12" y="4003836"/>
            <a:ext cx="982824" cy="98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Make">
            <a:extLst>
              <a:ext uri="{FF2B5EF4-FFF2-40B4-BE49-F238E27FC236}">
                <a16:creationId xmlns:a16="http://schemas.microsoft.com/office/drawing/2014/main" id="{8DC97B20-983D-4E24-B0AD-2CF930C8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68" y="5144208"/>
            <a:ext cx="1552311" cy="87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B6F857F-344F-4393-AF89-757C6637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CMake – What &amp; Why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Platform independent </a:t>
            </a:r>
            <a:r>
              <a:rPr lang="en-US" dirty="0"/>
              <a:t>build system generator</a:t>
            </a:r>
          </a:p>
          <a:p>
            <a:pPr lvl="1"/>
            <a:r>
              <a:rPr lang="en-US" dirty="0"/>
              <a:t>Native build intent adds to better performance (e.g. *.sln, Makefile, etc.)</a:t>
            </a:r>
          </a:p>
          <a:p>
            <a:pPr lvl="1"/>
            <a:r>
              <a:rPr lang="en-US" dirty="0"/>
              <a:t>Wide pool of generators available</a:t>
            </a:r>
          </a:p>
          <a:p>
            <a:r>
              <a:rPr lang="en-US" dirty="0"/>
              <a:t>How to generate this build intent?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CMakeLists.txt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cmake </a:t>
            </a:r>
            <a:r>
              <a:rPr lang="en-US" b="1" i="1" dirty="0">
                <a:solidFill>
                  <a:srgbClr val="0070C0"/>
                </a:solidFill>
              </a:rPr>
              <a:t>path_to_CMakeLists.txt </a:t>
            </a:r>
            <a:r>
              <a:rPr lang="en-US" b="1" dirty="0">
                <a:solidFill>
                  <a:srgbClr val="0070C0"/>
                </a:solidFill>
              </a:rPr>
              <a:t>–G “Visual Studio 16 2019”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8E0BED-7A0A-440E-9B4A-EB324BD30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45" y="4062089"/>
            <a:ext cx="7874618" cy="260743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533975-6115-4857-ACB6-71A092BB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CMakeLists.txt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Modern CMake suggests writing target specific CMakeLists.txt files. </a:t>
            </a:r>
          </a:p>
          <a:p>
            <a:r>
              <a:rPr lang="en-US" b="1" dirty="0">
                <a:solidFill>
                  <a:srgbClr val="0070C0"/>
                </a:solidFill>
              </a:rPr>
              <a:t>Targets</a:t>
            </a:r>
            <a:r>
              <a:rPr lang="en-US" dirty="0"/>
              <a:t> – They are the high level logical placeholders useful in generating the various usable products from the build process.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Scopes</a:t>
            </a:r>
            <a:r>
              <a:rPr lang="en-US" dirty="0"/>
              <a:t> in CMake: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39D98-D5C2-47DA-B804-F592D2F8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3" y="3028700"/>
            <a:ext cx="6010275" cy="116205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A18539-A440-453B-811E-2DE963EEEDE6}"/>
              </a:ext>
            </a:extLst>
          </p:cNvPr>
          <p:cNvSpPr txBox="1"/>
          <p:nvPr/>
        </p:nvSpPr>
        <p:spPr>
          <a:xfrm>
            <a:off x="517236" y="3364601"/>
            <a:ext cx="1884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CMakeLists.txt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0D5910-3C68-4642-BE7F-F3EEF3167FB8}"/>
              </a:ext>
            </a:extLst>
          </p:cNvPr>
          <p:cNvCxnSpPr>
            <a:cxnSpLocks/>
          </p:cNvCxnSpPr>
          <p:nvPr/>
        </p:nvCxnSpPr>
        <p:spPr>
          <a:xfrm>
            <a:off x="2401456" y="3537527"/>
            <a:ext cx="615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1233D3-6663-4088-87F4-40EA73D91E93}"/>
              </a:ext>
            </a:extLst>
          </p:cNvPr>
          <p:cNvSpPr/>
          <p:nvPr/>
        </p:nvSpPr>
        <p:spPr>
          <a:xfrm>
            <a:off x="4627418" y="3648363"/>
            <a:ext cx="434109" cy="184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DC0F87-D7D1-49A3-B0F0-359CE11EA9AE}"/>
              </a:ext>
            </a:extLst>
          </p:cNvPr>
          <p:cNvCxnSpPr>
            <a:cxnSpLocks/>
          </p:cNvCxnSpPr>
          <p:nvPr/>
        </p:nvCxnSpPr>
        <p:spPr>
          <a:xfrm flipH="1">
            <a:off x="5135418" y="3429000"/>
            <a:ext cx="1736438" cy="304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88CDCF-25C3-4283-808C-CFBD2CCA9F74}"/>
              </a:ext>
            </a:extLst>
          </p:cNvPr>
          <p:cNvSpPr txBox="1"/>
          <p:nvPr/>
        </p:nvSpPr>
        <p:spPr>
          <a:xfrm>
            <a:off x="6601133" y="3291306"/>
            <a:ext cx="1197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E60944A-2D01-4E31-BB38-DF4EEFDD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1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Easy Integration of Libraries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85059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Normal libraries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STATIC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SHARED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INTERFACE </a:t>
            </a:r>
            <a:r>
              <a:rPr lang="en-US" dirty="0"/>
              <a:t>(header only libraries)</a:t>
            </a:r>
          </a:p>
          <a:p>
            <a:r>
              <a:rPr lang="en-US" b="1" i="1" dirty="0"/>
              <a:t>Following target specific approach allows you to bind properties to a target and avoid conflicts at the global level. Reusing this target at some place means reusing all its properties.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E721ACB-86C5-4D92-96AC-A6196320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07E61-0E32-43CF-9C56-56BBD906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89" y="1514009"/>
            <a:ext cx="8896350" cy="25908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49512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12616</TotalTime>
  <Words>654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Wingdings</vt:lpstr>
      <vt:lpstr>Wingdings 2</vt:lpstr>
      <vt:lpstr>View</vt:lpstr>
      <vt:lpstr>Dependency Management for C++ Applications using CMake + Conan </vt:lpstr>
      <vt:lpstr>What can you expect?</vt:lpstr>
      <vt:lpstr>Everyday Struggle</vt:lpstr>
      <vt:lpstr>Need for Dependency Management</vt:lpstr>
      <vt:lpstr>Quick Questions</vt:lpstr>
      <vt:lpstr>Build Systems for C++</vt:lpstr>
      <vt:lpstr>CMake – What &amp; Why</vt:lpstr>
      <vt:lpstr>CMakeLists.txt</vt:lpstr>
      <vt:lpstr>Easy Integration of Libraries</vt:lpstr>
      <vt:lpstr>Scopes in CMake</vt:lpstr>
      <vt:lpstr>Consuming CMake Packages</vt:lpstr>
      <vt:lpstr>Install/Export in CMake</vt:lpstr>
      <vt:lpstr>Install/Export in CMake</vt:lpstr>
      <vt:lpstr>Handling Transitive Dependency in CMake</vt:lpstr>
      <vt:lpstr>Some final notable points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Management for C++ Desktop Application Development</dc:title>
  <dc:creator>Kunal Sharma</dc:creator>
  <cp:lastModifiedBy>Kunal Sharma</cp:lastModifiedBy>
  <cp:revision>229</cp:revision>
  <dcterms:created xsi:type="dcterms:W3CDTF">2020-12-06T07:01:47Z</dcterms:created>
  <dcterms:modified xsi:type="dcterms:W3CDTF">2020-12-22T01:46:31Z</dcterms:modified>
</cp:coreProperties>
</file>