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notesSlides/notesSlide13.xml" ContentType="application/vnd.openxmlformats-officedocument.presentationml.notesSlide+xml"/>
  <Override PartName="/ppt/ink/ink3.xml" ContentType="application/inkml+xml"/>
  <Override PartName="/ppt/ink/ink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 id="2147483737" r:id="rId2"/>
    <p:sldMasterId id="2147483749" r:id="rId3"/>
    <p:sldMasterId id="2147483761" r:id="rId4"/>
    <p:sldMasterId id="2147483773" r:id="rId5"/>
  </p:sldMasterIdLst>
  <p:notesMasterIdLst>
    <p:notesMasterId r:id="rId50"/>
  </p:notesMasterIdLst>
  <p:handoutMasterIdLst>
    <p:handoutMasterId r:id="rId51"/>
  </p:handoutMasterIdLst>
  <p:sldIdLst>
    <p:sldId id="256" r:id="rId6"/>
    <p:sldId id="267" r:id="rId7"/>
    <p:sldId id="310" r:id="rId8"/>
    <p:sldId id="265" r:id="rId9"/>
    <p:sldId id="266" r:id="rId10"/>
    <p:sldId id="271" r:id="rId11"/>
    <p:sldId id="273" r:id="rId12"/>
    <p:sldId id="272" r:id="rId13"/>
    <p:sldId id="270" r:id="rId14"/>
    <p:sldId id="268" r:id="rId15"/>
    <p:sldId id="276" r:id="rId16"/>
    <p:sldId id="277" r:id="rId17"/>
    <p:sldId id="311" r:id="rId18"/>
    <p:sldId id="269" r:id="rId19"/>
    <p:sldId id="279" r:id="rId20"/>
    <p:sldId id="281" r:id="rId21"/>
    <p:sldId id="285" r:id="rId22"/>
    <p:sldId id="287" r:id="rId23"/>
    <p:sldId id="309" r:id="rId24"/>
    <p:sldId id="283" r:id="rId25"/>
    <p:sldId id="288" r:id="rId26"/>
    <p:sldId id="286" r:id="rId27"/>
    <p:sldId id="290" r:id="rId28"/>
    <p:sldId id="291" r:id="rId29"/>
    <p:sldId id="292" r:id="rId30"/>
    <p:sldId id="293" r:id="rId31"/>
    <p:sldId id="294" r:id="rId32"/>
    <p:sldId id="289" r:id="rId33"/>
    <p:sldId id="295" r:id="rId34"/>
    <p:sldId id="296" r:id="rId35"/>
    <p:sldId id="297" r:id="rId36"/>
    <p:sldId id="312" r:id="rId37"/>
    <p:sldId id="300" r:id="rId38"/>
    <p:sldId id="299" r:id="rId39"/>
    <p:sldId id="302" r:id="rId40"/>
    <p:sldId id="303" r:id="rId41"/>
    <p:sldId id="306" r:id="rId42"/>
    <p:sldId id="307" r:id="rId43"/>
    <p:sldId id="313" r:id="rId44"/>
    <p:sldId id="316" r:id="rId45"/>
    <p:sldId id="308" r:id="rId46"/>
    <p:sldId id="315" r:id="rId47"/>
    <p:sldId id="314" r:id="rId48"/>
    <p:sldId id="26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27FF56-BF07-F489-9604-58FFEB4AA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FB7E675-04A2-3057-716A-C0D69E99AD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E3282F-0328-4F4F-95E6-3EDFBC38B221}" type="datetimeFigureOut">
              <a:rPr lang="en-IN" smtClean="0"/>
              <a:t>12-11-2022</a:t>
            </a:fld>
            <a:endParaRPr lang="en-IN"/>
          </a:p>
        </p:txBody>
      </p:sp>
      <p:sp>
        <p:nvSpPr>
          <p:cNvPr id="4" name="Footer Placeholder 3">
            <a:extLst>
              <a:ext uri="{FF2B5EF4-FFF2-40B4-BE49-F238E27FC236}">
                <a16:creationId xmlns:a16="http://schemas.microsoft.com/office/drawing/2014/main" id="{41556B3E-6685-09F3-9586-6FB8A57AFE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9D4BFF8-B38B-E041-64DA-726FFEAB4E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7B0A3A-F84C-494F-9944-EBE10C306308}" type="slidenum">
              <a:rPr lang="en-IN" smtClean="0"/>
              <a:t>‹#›</a:t>
            </a:fld>
            <a:endParaRPr lang="en-IN"/>
          </a:p>
        </p:txBody>
      </p:sp>
    </p:spTree>
    <p:extLst>
      <p:ext uri="{BB962C8B-B14F-4D97-AF65-F5344CB8AC3E}">
        <p14:creationId xmlns:p14="http://schemas.microsoft.com/office/powerpoint/2010/main" val="1482851397"/>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08:10:06.710"/>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08:10:41.429"/>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08:10:06.710"/>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08:10:41.429"/>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08:11:26.700"/>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86791-86E4-455A-ABF8-369A3959479A}" type="datetimeFigureOut">
              <a:rPr lang="en-IN" smtClean="0"/>
              <a:t>12-11-2022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AE810-4631-4B32-9A0C-F92AF2EC8F2E}" type="slidenum">
              <a:rPr lang="en-IN" smtClean="0"/>
              <a:t>‹#›</a:t>
            </a:fld>
            <a:endParaRPr lang="en-IN"/>
          </a:p>
        </p:txBody>
      </p:sp>
    </p:spTree>
    <p:extLst>
      <p:ext uri="{BB962C8B-B14F-4D97-AF65-F5344CB8AC3E}">
        <p14:creationId xmlns:p14="http://schemas.microsoft.com/office/powerpoint/2010/main" val="34538126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a:t>
            </a:fld>
            <a:endParaRPr lang="en-IN"/>
          </a:p>
        </p:txBody>
      </p:sp>
      <p:sp>
        <p:nvSpPr>
          <p:cNvPr id="5" name="Footer Placeholder 4">
            <a:extLst>
              <a:ext uri="{FF2B5EF4-FFF2-40B4-BE49-F238E27FC236}">
                <a16:creationId xmlns:a16="http://schemas.microsoft.com/office/drawing/2014/main" id="{AB360B3E-3BD3-0F68-E25D-F1CFAA392B28}"/>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051120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10</a:t>
            </a:fld>
            <a:endParaRPr lang="en-IN"/>
          </a:p>
        </p:txBody>
      </p:sp>
      <p:sp>
        <p:nvSpPr>
          <p:cNvPr id="5" name="Footer Placeholder 4">
            <a:extLst>
              <a:ext uri="{FF2B5EF4-FFF2-40B4-BE49-F238E27FC236}">
                <a16:creationId xmlns:a16="http://schemas.microsoft.com/office/drawing/2014/main" id="{947F3300-EBD5-88F6-3416-9D7F4043FA34}"/>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76087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11</a:t>
            </a:fld>
            <a:endParaRPr lang="en-IN"/>
          </a:p>
        </p:txBody>
      </p:sp>
      <p:sp>
        <p:nvSpPr>
          <p:cNvPr id="5" name="Footer Placeholder 4">
            <a:extLst>
              <a:ext uri="{FF2B5EF4-FFF2-40B4-BE49-F238E27FC236}">
                <a16:creationId xmlns:a16="http://schemas.microsoft.com/office/drawing/2014/main" id="{CF51AA6D-3898-6B6E-525A-04C8D5B4FEF0}"/>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70364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12</a:t>
            </a:fld>
            <a:endParaRPr lang="en-IN"/>
          </a:p>
        </p:txBody>
      </p:sp>
      <p:sp>
        <p:nvSpPr>
          <p:cNvPr id="5" name="Footer Placeholder 4">
            <a:extLst>
              <a:ext uri="{FF2B5EF4-FFF2-40B4-BE49-F238E27FC236}">
                <a16:creationId xmlns:a16="http://schemas.microsoft.com/office/drawing/2014/main" id="{E2CFF130-936D-258E-7157-DD99CA2E34A3}"/>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538711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13</a:t>
            </a:fld>
            <a:endParaRPr lang="en-IN"/>
          </a:p>
        </p:txBody>
      </p:sp>
      <p:sp>
        <p:nvSpPr>
          <p:cNvPr id="5" name="Footer Placeholder 4">
            <a:extLst>
              <a:ext uri="{FF2B5EF4-FFF2-40B4-BE49-F238E27FC236}">
                <a16:creationId xmlns:a16="http://schemas.microsoft.com/office/drawing/2014/main" id="{E2CFF130-936D-258E-7157-DD99CA2E34A3}"/>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818095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a:t>
            </a:r>
          </a:p>
          <a:p>
            <a:r>
              <a:rPr lang="en-US" dirty="0"/>
              <a:t>The C++ Programming Language Fourth Edition | Bjarne </a:t>
            </a:r>
            <a:r>
              <a:rPr lang="en-US" dirty="0" err="1"/>
              <a:t>Stroustrup</a:t>
            </a:r>
            <a:endParaRPr lang="en-US" dirty="0"/>
          </a:p>
          <a:p>
            <a:r>
              <a:rPr lang="en-US" dirty="0"/>
              <a:t>https://en.cppreference.com/w/cpp/language/lambda</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14</a:t>
            </a:fld>
            <a:endParaRPr lang="en-IN"/>
          </a:p>
        </p:txBody>
      </p:sp>
      <p:sp>
        <p:nvSpPr>
          <p:cNvPr id="5" name="Footer Placeholder 4">
            <a:extLst>
              <a:ext uri="{FF2B5EF4-FFF2-40B4-BE49-F238E27FC236}">
                <a16:creationId xmlns:a16="http://schemas.microsoft.com/office/drawing/2014/main" id="{1E5D2430-AE6E-BF98-0AF7-625C9A581BE2}"/>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90917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15</a:t>
            </a:fld>
            <a:endParaRPr lang="en-IN"/>
          </a:p>
        </p:txBody>
      </p:sp>
      <p:sp>
        <p:nvSpPr>
          <p:cNvPr id="5" name="Footer Placeholder 4">
            <a:extLst>
              <a:ext uri="{FF2B5EF4-FFF2-40B4-BE49-F238E27FC236}">
                <a16:creationId xmlns:a16="http://schemas.microsoft.com/office/drawing/2014/main" id="{15939598-7B01-D161-5689-75227D007E31}"/>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665586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16</a:t>
            </a:fld>
            <a:endParaRPr lang="en-IN"/>
          </a:p>
        </p:txBody>
      </p:sp>
      <p:sp>
        <p:nvSpPr>
          <p:cNvPr id="5" name="Footer Placeholder 4">
            <a:extLst>
              <a:ext uri="{FF2B5EF4-FFF2-40B4-BE49-F238E27FC236}">
                <a16:creationId xmlns:a16="http://schemas.microsoft.com/office/drawing/2014/main" id="{7E776773-73D4-6B37-16D4-D6ECF2058BE1}"/>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692162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17</a:t>
            </a:fld>
            <a:endParaRPr lang="en-IN"/>
          </a:p>
        </p:txBody>
      </p:sp>
      <p:sp>
        <p:nvSpPr>
          <p:cNvPr id="5" name="Footer Placeholder 4">
            <a:extLst>
              <a:ext uri="{FF2B5EF4-FFF2-40B4-BE49-F238E27FC236}">
                <a16:creationId xmlns:a16="http://schemas.microsoft.com/office/drawing/2014/main" id="{CA69B847-16DC-116F-C7DF-6A8F6635213E}"/>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32084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18</a:t>
            </a:fld>
            <a:endParaRPr lang="en-IN"/>
          </a:p>
        </p:txBody>
      </p:sp>
      <p:sp>
        <p:nvSpPr>
          <p:cNvPr id="5" name="Footer Placeholder 4">
            <a:extLst>
              <a:ext uri="{FF2B5EF4-FFF2-40B4-BE49-F238E27FC236}">
                <a16:creationId xmlns:a16="http://schemas.microsoft.com/office/drawing/2014/main" id="{880FF49F-1517-2D40-AC60-4FEE94A0624C}"/>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512656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19</a:t>
            </a:fld>
            <a:endParaRPr lang="en-IN"/>
          </a:p>
        </p:txBody>
      </p:sp>
      <p:sp>
        <p:nvSpPr>
          <p:cNvPr id="5" name="Footer Placeholder 4">
            <a:extLst>
              <a:ext uri="{FF2B5EF4-FFF2-40B4-BE49-F238E27FC236}">
                <a16:creationId xmlns:a16="http://schemas.microsoft.com/office/drawing/2014/main" id="{7E776773-73D4-6B37-16D4-D6ECF2058BE1}"/>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7199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a:t>
            </a:fld>
            <a:endParaRPr lang="en-IN"/>
          </a:p>
        </p:txBody>
      </p:sp>
      <p:sp>
        <p:nvSpPr>
          <p:cNvPr id="5" name="Footer Placeholder 4">
            <a:extLst>
              <a:ext uri="{FF2B5EF4-FFF2-40B4-BE49-F238E27FC236}">
                <a16:creationId xmlns:a16="http://schemas.microsoft.com/office/drawing/2014/main" id="{E958BFD1-A3CF-CF67-7CB8-6B18667D90A2}"/>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54407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20</a:t>
            </a:fld>
            <a:endParaRPr lang="en-IN"/>
          </a:p>
        </p:txBody>
      </p:sp>
      <p:sp>
        <p:nvSpPr>
          <p:cNvPr id="5" name="Footer Placeholder 4">
            <a:extLst>
              <a:ext uri="{FF2B5EF4-FFF2-40B4-BE49-F238E27FC236}">
                <a16:creationId xmlns:a16="http://schemas.microsoft.com/office/drawing/2014/main" id="{1B6EE4B9-37B0-70CD-13BF-E5C0B271B237}"/>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550159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Effective Modern C++ | Scott Meyers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21</a:t>
            </a:fld>
            <a:endParaRPr lang="en-IN"/>
          </a:p>
        </p:txBody>
      </p:sp>
      <p:sp>
        <p:nvSpPr>
          <p:cNvPr id="5" name="Footer Placeholder 4">
            <a:extLst>
              <a:ext uri="{FF2B5EF4-FFF2-40B4-BE49-F238E27FC236}">
                <a16:creationId xmlns:a16="http://schemas.microsoft.com/office/drawing/2014/main" id="{F1CC28E7-AD28-E460-E033-FF8493875208}"/>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329518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Effective Modern C++ | Scott Meyers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22</a:t>
            </a:fld>
            <a:endParaRPr lang="en-IN"/>
          </a:p>
        </p:txBody>
      </p:sp>
      <p:sp>
        <p:nvSpPr>
          <p:cNvPr id="5" name="Footer Placeholder 4">
            <a:extLst>
              <a:ext uri="{FF2B5EF4-FFF2-40B4-BE49-F238E27FC236}">
                <a16:creationId xmlns:a16="http://schemas.microsoft.com/office/drawing/2014/main" id="{6866D1DA-BB93-8216-1CFA-39CE7A89FC49}"/>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59517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Effective Modern C++ | Scott Meyers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23</a:t>
            </a:fld>
            <a:endParaRPr lang="en-IN"/>
          </a:p>
        </p:txBody>
      </p:sp>
      <p:sp>
        <p:nvSpPr>
          <p:cNvPr id="5" name="Footer Placeholder 4">
            <a:extLst>
              <a:ext uri="{FF2B5EF4-FFF2-40B4-BE49-F238E27FC236}">
                <a16:creationId xmlns:a16="http://schemas.microsoft.com/office/drawing/2014/main" id="{D127DFEE-E4FA-8F42-D6BB-F84557615CCD}"/>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687106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Effective Modern C++ | Scott Meyers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24</a:t>
            </a:fld>
            <a:endParaRPr lang="en-IN"/>
          </a:p>
        </p:txBody>
      </p:sp>
      <p:sp>
        <p:nvSpPr>
          <p:cNvPr id="5" name="Footer Placeholder 4">
            <a:extLst>
              <a:ext uri="{FF2B5EF4-FFF2-40B4-BE49-F238E27FC236}">
                <a16:creationId xmlns:a16="http://schemas.microsoft.com/office/drawing/2014/main" id="{1A182FF4-CC3B-ACC5-4AE7-229F63321C36}"/>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024618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Effective Modern C++ | Scott Meyers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25</a:t>
            </a:fld>
            <a:endParaRPr lang="en-IN"/>
          </a:p>
        </p:txBody>
      </p:sp>
      <p:sp>
        <p:nvSpPr>
          <p:cNvPr id="5" name="Footer Placeholder 4">
            <a:extLst>
              <a:ext uri="{FF2B5EF4-FFF2-40B4-BE49-F238E27FC236}">
                <a16:creationId xmlns:a16="http://schemas.microsoft.com/office/drawing/2014/main" id="{47229349-0E3A-BFA7-69B5-00B0E58D3229}"/>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175404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Effective Modern C++ | Scott Meyers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26</a:t>
            </a:fld>
            <a:endParaRPr lang="en-IN"/>
          </a:p>
        </p:txBody>
      </p:sp>
      <p:sp>
        <p:nvSpPr>
          <p:cNvPr id="5" name="Footer Placeholder 4">
            <a:extLst>
              <a:ext uri="{FF2B5EF4-FFF2-40B4-BE49-F238E27FC236}">
                <a16:creationId xmlns:a16="http://schemas.microsoft.com/office/drawing/2014/main" id="{F2642E0A-97ED-D4C2-7B98-FA29DBCF4609}"/>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904193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C++17 - The Complete Guide | </a:t>
            </a:r>
            <a:r>
              <a:rPr lang="en-IN" dirty="0"/>
              <a:t>Nicolai M. </a:t>
            </a:r>
            <a:r>
              <a:rPr lang="en-IN" dirty="0" err="1"/>
              <a:t>Josuttis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27</a:t>
            </a:fld>
            <a:endParaRPr lang="en-IN"/>
          </a:p>
        </p:txBody>
      </p:sp>
      <p:sp>
        <p:nvSpPr>
          <p:cNvPr id="5" name="Footer Placeholder 4">
            <a:extLst>
              <a:ext uri="{FF2B5EF4-FFF2-40B4-BE49-F238E27FC236}">
                <a16:creationId xmlns:a16="http://schemas.microsoft.com/office/drawing/2014/main" id="{46402F59-30F7-574B-B9B6-97A38613D6EC}"/>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93333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C++17 - The Complete Guide | </a:t>
            </a:r>
            <a:r>
              <a:rPr lang="en-IN" dirty="0"/>
              <a:t>Nicolai M. </a:t>
            </a:r>
            <a:r>
              <a:rPr lang="en-IN" dirty="0" err="1"/>
              <a:t>Josuttis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28</a:t>
            </a:fld>
            <a:endParaRPr lang="en-IN"/>
          </a:p>
        </p:txBody>
      </p:sp>
      <p:sp>
        <p:nvSpPr>
          <p:cNvPr id="5" name="Footer Placeholder 4">
            <a:extLst>
              <a:ext uri="{FF2B5EF4-FFF2-40B4-BE49-F238E27FC236}">
                <a16:creationId xmlns:a16="http://schemas.microsoft.com/office/drawing/2014/main" id="{314142BC-FE37-E2E5-1A6B-A7235FF8E0D2}"/>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4227418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C++17 - The Complete Guide | </a:t>
            </a:r>
            <a:r>
              <a:rPr lang="en-IN" dirty="0"/>
              <a:t>Nicolai M. </a:t>
            </a:r>
            <a:r>
              <a:rPr lang="en-IN" dirty="0" err="1"/>
              <a:t>Josuttis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29</a:t>
            </a:fld>
            <a:endParaRPr lang="en-IN"/>
          </a:p>
        </p:txBody>
      </p:sp>
      <p:sp>
        <p:nvSpPr>
          <p:cNvPr id="5" name="Footer Placeholder 4">
            <a:extLst>
              <a:ext uri="{FF2B5EF4-FFF2-40B4-BE49-F238E27FC236}">
                <a16:creationId xmlns:a16="http://schemas.microsoft.com/office/drawing/2014/main" id="{00023B4C-6BA1-F244-4F52-A5B21D947F24}"/>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53697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3</a:t>
            </a:fld>
            <a:endParaRPr lang="en-IN"/>
          </a:p>
        </p:txBody>
      </p:sp>
      <p:sp>
        <p:nvSpPr>
          <p:cNvPr id="5" name="Footer Placeholder 4">
            <a:extLst>
              <a:ext uri="{FF2B5EF4-FFF2-40B4-BE49-F238E27FC236}">
                <a16:creationId xmlns:a16="http://schemas.microsoft.com/office/drawing/2014/main" id="{E958BFD1-A3CF-CF67-7CB8-6B18667D90A2}"/>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485085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C++17 - The Complete Guide | </a:t>
            </a:r>
            <a:r>
              <a:rPr lang="en-IN" dirty="0"/>
              <a:t>Nicolai M. </a:t>
            </a:r>
            <a:r>
              <a:rPr lang="en-IN" dirty="0" err="1"/>
              <a:t>Josuttis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30</a:t>
            </a:fld>
            <a:endParaRPr lang="en-IN"/>
          </a:p>
        </p:txBody>
      </p:sp>
      <p:sp>
        <p:nvSpPr>
          <p:cNvPr id="5" name="Footer Placeholder 4">
            <a:extLst>
              <a:ext uri="{FF2B5EF4-FFF2-40B4-BE49-F238E27FC236}">
                <a16:creationId xmlns:a16="http://schemas.microsoft.com/office/drawing/2014/main" id="{C0DB89EE-F621-8465-E97C-6DC4BF283750}"/>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926773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Reference: https</a:t>
            </a:r>
            <a:r>
              <a:rPr lang="en-US" dirty="0"/>
              <a:t>://shafik.github.io/c++/2022/09/20/init-lambdas-array-ohmy</a:t>
            </a:r>
            <a:r>
              <a:rPr lang="en-US"/>
              <a:t>.html</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31</a:t>
            </a:fld>
            <a:endParaRPr lang="en-IN"/>
          </a:p>
        </p:txBody>
      </p:sp>
      <p:sp>
        <p:nvSpPr>
          <p:cNvPr id="5" name="Footer Placeholder 4">
            <a:extLst>
              <a:ext uri="{FF2B5EF4-FFF2-40B4-BE49-F238E27FC236}">
                <a16:creationId xmlns:a16="http://schemas.microsoft.com/office/drawing/2014/main" id="{753F8D04-9C76-8651-469D-0D7E202BAAC3}"/>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103164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Reference: Lambda Expressions - Barbara Geller &amp; Ansel </a:t>
            </a:r>
            <a:r>
              <a:rPr lang="en-IN" dirty="0" err="1"/>
              <a:t>Sermersheim</a:t>
            </a:r>
            <a:r>
              <a:rPr lang="en-IN" dirty="0"/>
              <a:t> - </a:t>
            </a:r>
            <a:r>
              <a:rPr lang="en-IN" dirty="0" err="1"/>
              <a:t>CppCon</a:t>
            </a:r>
            <a:r>
              <a:rPr lang="en-IN" dirty="0"/>
              <a:t> 2020 | https://youtu.be/ZIPNFcw6V9o?t=3102</a:t>
            </a:r>
          </a:p>
        </p:txBody>
      </p:sp>
      <p:sp>
        <p:nvSpPr>
          <p:cNvPr id="4" name="Slide Number Placeholder 3"/>
          <p:cNvSpPr>
            <a:spLocks noGrp="1"/>
          </p:cNvSpPr>
          <p:nvPr>
            <p:ph type="sldNum" sz="quarter" idx="10"/>
          </p:nvPr>
        </p:nvSpPr>
        <p:spPr/>
        <p:txBody>
          <a:bodyPr/>
          <a:lstStyle/>
          <a:p>
            <a:fld id="{8CFAE810-4631-4B32-9A0C-F92AF2EC8F2E}" type="slidenum">
              <a:rPr lang="en-IN" smtClean="0"/>
              <a:t>32</a:t>
            </a:fld>
            <a:endParaRPr lang="en-IN"/>
          </a:p>
        </p:txBody>
      </p:sp>
      <p:sp>
        <p:nvSpPr>
          <p:cNvPr id="5" name="Footer Placeholder 4">
            <a:extLst>
              <a:ext uri="{FF2B5EF4-FFF2-40B4-BE49-F238E27FC236}">
                <a16:creationId xmlns:a16="http://schemas.microsoft.com/office/drawing/2014/main" id="{753F8D04-9C76-8651-469D-0D7E202BAAC3}"/>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922986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C++17 - The Complete Guide | </a:t>
            </a:r>
            <a:r>
              <a:rPr lang="en-IN" dirty="0"/>
              <a:t>Nicolai M. </a:t>
            </a:r>
            <a:r>
              <a:rPr lang="en-IN" dirty="0" err="1"/>
              <a:t>Josuttis</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33</a:t>
            </a:fld>
            <a:endParaRPr lang="en-IN"/>
          </a:p>
        </p:txBody>
      </p:sp>
      <p:sp>
        <p:nvSpPr>
          <p:cNvPr id="5" name="Footer Placeholder 4">
            <a:extLst>
              <a:ext uri="{FF2B5EF4-FFF2-40B4-BE49-F238E27FC236}">
                <a16:creationId xmlns:a16="http://schemas.microsoft.com/office/drawing/2014/main" id="{AA1E76E0-ACBB-10F1-5D33-EBA6C774854B}"/>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354971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https://www.modernescpp.com/index.php/more-powerful-lambdas-with-c-20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https://www.modernescpp.com/index.php/more-lambdas-features-with-c-20</a:t>
            </a:r>
          </a:p>
        </p:txBody>
      </p:sp>
      <p:sp>
        <p:nvSpPr>
          <p:cNvPr id="4" name="Slide Number Placeholder 3"/>
          <p:cNvSpPr>
            <a:spLocks noGrp="1"/>
          </p:cNvSpPr>
          <p:nvPr>
            <p:ph type="sldNum" sz="quarter" idx="10"/>
          </p:nvPr>
        </p:nvSpPr>
        <p:spPr/>
        <p:txBody>
          <a:bodyPr/>
          <a:lstStyle/>
          <a:p>
            <a:fld id="{8CFAE810-4631-4B32-9A0C-F92AF2EC8F2E}" type="slidenum">
              <a:rPr lang="en-IN" smtClean="0"/>
              <a:t>34</a:t>
            </a:fld>
            <a:endParaRPr lang="en-IN"/>
          </a:p>
        </p:txBody>
      </p:sp>
      <p:sp>
        <p:nvSpPr>
          <p:cNvPr id="5" name="Footer Placeholder 4">
            <a:extLst>
              <a:ext uri="{FF2B5EF4-FFF2-40B4-BE49-F238E27FC236}">
                <a16:creationId xmlns:a16="http://schemas.microsoft.com/office/drawing/2014/main" id="{9CF459E4-DEE1-9D25-C0FC-FAEFFDF409FE}"/>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461366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https://www.modernescpp.com/index.php/more-powerful-lambdas-with-c-20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https://www.modernescpp.com/index.php/more-lambdas-features-with-c-20</a:t>
            </a:r>
          </a:p>
        </p:txBody>
      </p:sp>
      <p:sp>
        <p:nvSpPr>
          <p:cNvPr id="4" name="Slide Number Placeholder 3"/>
          <p:cNvSpPr>
            <a:spLocks noGrp="1"/>
          </p:cNvSpPr>
          <p:nvPr>
            <p:ph type="sldNum" sz="quarter" idx="10"/>
          </p:nvPr>
        </p:nvSpPr>
        <p:spPr/>
        <p:txBody>
          <a:bodyPr/>
          <a:lstStyle/>
          <a:p>
            <a:fld id="{8CFAE810-4631-4B32-9A0C-F92AF2EC8F2E}" type="slidenum">
              <a:rPr lang="en-IN" smtClean="0"/>
              <a:t>35</a:t>
            </a:fld>
            <a:endParaRPr lang="en-IN"/>
          </a:p>
        </p:txBody>
      </p:sp>
      <p:sp>
        <p:nvSpPr>
          <p:cNvPr id="5" name="Footer Placeholder 4">
            <a:extLst>
              <a:ext uri="{FF2B5EF4-FFF2-40B4-BE49-F238E27FC236}">
                <a16:creationId xmlns:a16="http://schemas.microsoft.com/office/drawing/2014/main" id="{A2707535-B8C9-DCB1-B6AE-9F61AA77953F}"/>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4089908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https://www.modernescpp.com/index.php/more-powerful-lambdas-with-c-20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https://www.modernescpp.com/index.php/more-lambdas-features-with-c-20</a:t>
            </a:r>
          </a:p>
        </p:txBody>
      </p:sp>
      <p:sp>
        <p:nvSpPr>
          <p:cNvPr id="4" name="Slide Number Placeholder 3"/>
          <p:cNvSpPr>
            <a:spLocks noGrp="1"/>
          </p:cNvSpPr>
          <p:nvPr>
            <p:ph type="sldNum" sz="quarter" idx="10"/>
          </p:nvPr>
        </p:nvSpPr>
        <p:spPr/>
        <p:txBody>
          <a:bodyPr/>
          <a:lstStyle/>
          <a:p>
            <a:fld id="{8CFAE810-4631-4B32-9A0C-F92AF2EC8F2E}" type="slidenum">
              <a:rPr lang="en-IN" smtClean="0"/>
              <a:t>36</a:t>
            </a:fld>
            <a:endParaRPr lang="en-IN"/>
          </a:p>
        </p:txBody>
      </p:sp>
      <p:sp>
        <p:nvSpPr>
          <p:cNvPr id="5" name="Footer Placeholder 4">
            <a:extLst>
              <a:ext uri="{FF2B5EF4-FFF2-40B4-BE49-F238E27FC236}">
                <a16:creationId xmlns:a16="http://schemas.microsoft.com/office/drawing/2014/main" id="{82A47C92-1F1A-7547-6099-908C68031F99}"/>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979242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https://www.modernescpp.com/index.php/more-powerful-lambdas-with-c-20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https://www.modernescpp.com/index.php/more-lambdas-features-with-c-20</a:t>
            </a:r>
          </a:p>
        </p:txBody>
      </p:sp>
      <p:sp>
        <p:nvSpPr>
          <p:cNvPr id="4" name="Slide Number Placeholder 3"/>
          <p:cNvSpPr>
            <a:spLocks noGrp="1"/>
          </p:cNvSpPr>
          <p:nvPr>
            <p:ph type="sldNum" sz="quarter" idx="10"/>
          </p:nvPr>
        </p:nvSpPr>
        <p:spPr/>
        <p:txBody>
          <a:bodyPr/>
          <a:lstStyle/>
          <a:p>
            <a:fld id="{8CFAE810-4631-4B32-9A0C-F92AF2EC8F2E}" type="slidenum">
              <a:rPr lang="en-IN" smtClean="0"/>
              <a:t>37</a:t>
            </a:fld>
            <a:endParaRPr lang="en-IN"/>
          </a:p>
        </p:txBody>
      </p:sp>
      <p:sp>
        <p:nvSpPr>
          <p:cNvPr id="5" name="Footer Placeholder 4">
            <a:extLst>
              <a:ext uri="{FF2B5EF4-FFF2-40B4-BE49-F238E27FC236}">
                <a16:creationId xmlns:a16="http://schemas.microsoft.com/office/drawing/2014/main" id="{53B17309-A7B2-1AFA-61D2-AC412940EB0F}"/>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033097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https://www.modernescpp.com/index.php/more-powerful-lambdas-with-c-20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https://www.modernescpp.com/index.php/more-lambdas-features-with-c-20</a:t>
            </a:r>
          </a:p>
        </p:txBody>
      </p:sp>
      <p:sp>
        <p:nvSpPr>
          <p:cNvPr id="4" name="Slide Number Placeholder 3"/>
          <p:cNvSpPr>
            <a:spLocks noGrp="1"/>
          </p:cNvSpPr>
          <p:nvPr>
            <p:ph type="sldNum" sz="quarter" idx="10"/>
          </p:nvPr>
        </p:nvSpPr>
        <p:spPr/>
        <p:txBody>
          <a:bodyPr/>
          <a:lstStyle/>
          <a:p>
            <a:fld id="{8CFAE810-4631-4B32-9A0C-F92AF2EC8F2E}" type="slidenum">
              <a:rPr lang="en-IN" smtClean="0"/>
              <a:t>38</a:t>
            </a:fld>
            <a:endParaRPr lang="en-IN"/>
          </a:p>
        </p:txBody>
      </p:sp>
      <p:sp>
        <p:nvSpPr>
          <p:cNvPr id="5" name="Footer Placeholder 4">
            <a:extLst>
              <a:ext uri="{FF2B5EF4-FFF2-40B4-BE49-F238E27FC236}">
                <a16:creationId xmlns:a16="http://schemas.microsoft.com/office/drawing/2014/main" id="{8196624D-AFA4-76BA-4D1D-8E7F0E34DFA5}"/>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1603194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https://www.modernescpp.com/index.php/more-powerful-lambdas-with-c-20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https://www.modernescpp.com/index.php/more-lambdas-features-with-c-20</a:t>
            </a:r>
          </a:p>
        </p:txBody>
      </p:sp>
      <p:sp>
        <p:nvSpPr>
          <p:cNvPr id="4" name="Slide Number Placeholder 3"/>
          <p:cNvSpPr>
            <a:spLocks noGrp="1"/>
          </p:cNvSpPr>
          <p:nvPr>
            <p:ph type="sldNum" sz="quarter" idx="10"/>
          </p:nvPr>
        </p:nvSpPr>
        <p:spPr/>
        <p:txBody>
          <a:bodyPr/>
          <a:lstStyle/>
          <a:p>
            <a:fld id="{8CFAE810-4631-4B32-9A0C-F92AF2EC8F2E}" type="slidenum">
              <a:rPr lang="en-IN" smtClean="0"/>
              <a:t>39</a:t>
            </a:fld>
            <a:endParaRPr lang="en-IN"/>
          </a:p>
        </p:txBody>
      </p:sp>
      <p:sp>
        <p:nvSpPr>
          <p:cNvPr id="5" name="Footer Placeholder 4">
            <a:extLst>
              <a:ext uri="{FF2B5EF4-FFF2-40B4-BE49-F238E27FC236}">
                <a16:creationId xmlns:a16="http://schemas.microsoft.com/office/drawing/2014/main" id="{8196624D-AFA4-76BA-4D1D-8E7F0E34DFA5}"/>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68006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https://en.cppreference.com/w/cpp/language/lambda</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4</a:t>
            </a:fld>
            <a:endParaRPr lang="en-IN"/>
          </a:p>
        </p:txBody>
      </p:sp>
      <p:sp>
        <p:nvSpPr>
          <p:cNvPr id="5" name="Footer Placeholder 4">
            <a:extLst>
              <a:ext uri="{FF2B5EF4-FFF2-40B4-BE49-F238E27FC236}">
                <a16:creationId xmlns:a16="http://schemas.microsoft.com/office/drawing/2014/main" id="{1EF22C70-B419-B6DC-CA41-5C88E3CA4C11}"/>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395525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Weekly - Ep 171 - C++20's Parameter Packs In Captures | https://www.youtube.com/watch?v=UwYYc5dpvqk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https://en.cppreference.com/w/cpp/language/lambda</a:t>
            </a:r>
          </a:p>
        </p:txBody>
      </p:sp>
      <p:sp>
        <p:nvSpPr>
          <p:cNvPr id="4" name="Slide Number Placeholder 3"/>
          <p:cNvSpPr>
            <a:spLocks noGrp="1"/>
          </p:cNvSpPr>
          <p:nvPr>
            <p:ph type="sldNum" sz="quarter" idx="10"/>
          </p:nvPr>
        </p:nvSpPr>
        <p:spPr/>
        <p:txBody>
          <a:bodyPr/>
          <a:lstStyle/>
          <a:p>
            <a:fld id="{8CFAE810-4631-4B32-9A0C-F92AF2EC8F2E}" type="slidenum">
              <a:rPr lang="en-IN" smtClean="0"/>
              <a:t>40</a:t>
            </a:fld>
            <a:endParaRPr lang="en-IN"/>
          </a:p>
        </p:txBody>
      </p:sp>
      <p:sp>
        <p:nvSpPr>
          <p:cNvPr id="5" name="Footer Placeholder 4">
            <a:extLst>
              <a:ext uri="{FF2B5EF4-FFF2-40B4-BE49-F238E27FC236}">
                <a16:creationId xmlns:a16="http://schemas.microsoft.com/office/drawing/2014/main" id="{8196624D-AFA4-76BA-4D1D-8E7F0E34DFA5}"/>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431484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https://stackoverflow.com/questions/37924996/lambda-with-dynamic-storage-duration</a:t>
            </a:r>
          </a:p>
        </p:txBody>
      </p:sp>
      <p:sp>
        <p:nvSpPr>
          <p:cNvPr id="4" name="Slide Number Placeholder 3"/>
          <p:cNvSpPr>
            <a:spLocks noGrp="1"/>
          </p:cNvSpPr>
          <p:nvPr>
            <p:ph type="sldNum" sz="quarter" idx="10"/>
          </p:nvPr>
        </p:nvSpPr>
        <p:spPr/>
        <p:txBody>
          <a:bodyPr/>
          <a:lstStyle/>
          <a:p>
            <a:fld id="{8CFAE810-4631-4B32-9A0C-F92AF2EC8F2E}" type="slidenum">
              <a:rPr lang="en-IN" smtClean="0"/>
              <a:t>41</a:t>
            </a:fld>
            <a:endParaRPr lang="en-IN"/>
          </a:p>
        </p:txBody>
      </p:sp>
      <p:sp>
        <p:nvSpPr>
          <p:cNvPr id="5" name="Footer Placeholder 4">
            <a:extLst>
              <a:ext uri="{FF2B5EF4-FFF2-40B4-BE49-F238E27FC236}">
                <a16:creationId xmlns:a16="http://schemas.microsoft.com/office/drawing/2014/main" id="{34C9880D-229B-FA3C-A1C7-655CFB2994B0}"/>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777639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https://stackoverflow.com/questions/37924996/lambda-with-dynamic-storage-duration</a:t>
            </a:r>
          </a:p>
        </p:txBody>
      </p:sp>
      <p:sp>
        <p:nvSpPr>
          <p:cNvPr id="4" name="Slide Number Placeholder 3"/>
          <p:cNvSpPr>
            <a:spLocks noGrp="1"/>
          </p:cNvSpPr>
          <p:nvPr>
            <p:ph type="sldNum" sz="quarter" idx="10"/>
          </p:nvPr>
        </p:nvSpPr>
        <p:spPr/>
        <p:txBody>
          <a:bodyPr/>
          <a:lstStyle/>
          <a:p>
            <a:fld id="{8CFAE810-4631-4B32-9A0C-F92AF2EC8F2E}" type="slidenum">
              <a:rPr lang="en-IN" smtClean="0"/>
              <a:t>42</a:t>
            </a:fld>
            <a:endParaRPr lang="en-IN"/>
          </a:p>
        </p:txBody>
      </p:sp>
      <p:sp>
        <p:nvSpPr>
          <p:cNvPr id="5" name="Footer Placeholder 4">
            <a:extLst>
              <a:ext uri="{FF2B5EF4-FFF2-40B4-BE49-F238E27FC236}">
                <a16:creationId xmlns:a16="http://schemas.microsoft.com/office/drawing/2014/main" id="{34C9880D-229B-FA3C-A1C7-655CFB2994B0}"/>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065424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https://stackoverflow.com/questions/37924996/lambda-with-dynamic-storage-duration</a:t>
            </a:r>
          </a:p>
        </p:txBody>
      </p:sp>
      <p:sp>
        <p:nvSpPr>
          <p:cNvPr id="4" name="Slide Number Placeholder 3"/>
          <p:cNvSpPr>
            <a:spLocks noGrp="1"/>
          </p:cNvSpPr>
          <p:nvPr>
            <p:ph type="sldNum" sz="quarter" idx="10"/>
          </p:nvPr>
        </p:nvSpPr>
        <p:spPr/>
        <p:txBody>
          <a:bodyPr/>
          <a:lstStyle/>
          <a:p>
            <a:fld id="{8CFAE810-4631-4B32-9A0C-F92AF2EC8F2E}" type="slidenum">
              <a:rPr lang="en-IN" smtClean="0"/>
              <a:t>43</a:t>
            </a:fld>
            <a:endParaRPr lang="en-IN"/>
          </a:p>
        </p:txBody>
      </p:sp>
      <p:sp>
        <p:nvSpPr>
          <p:cNvPr id="5" name="Footer Placeholder 4">
            <a:extLst>
              <a:ext uri="{FF2B5EF4-FFF2-40B4-BE49-F238E27FC236}">
                <a16:creationId xmlns:a16="http://schemas.microsoft.com/office/drawing/2014/main" id="{34C9880D-229B-FA3C-A1C7-655CFB2994B0}"/>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185514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 Programming Language Fourth Edition | Bjarne </a:t>
            </a:r>
            <a:r>
              <a:rPr lang="en-US" dirty="0" err="1"/>
              <a:t>Stroustrup</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https://en.cppreference.com/w/cpp/language/lambda</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5</a:t>
            </a:fld>
            <a:endParaRPr lang="en-IN"/>
          </a:p>
        </p:txBody>
      </p:sp>
      <p:sp>
        <p:nvSpPr>
          <p:cNvPr id="5" name="Footer Placeholder 4">
            <a:extLst>
              <a:ext uri="{FF2B5EF4-FFF2-40B4-BE49-F238E27FC236}">
                <a16:creationId xmlns:a16="http://schemas.microsoft.com/office/drawing/2014/main" id="{AD746608-7619-50A9-3DEC-051942965D31}"/>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92372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6</a:t>
            </a:fld>
            <a:endParaRPr lang="en-IN"/>
          </a:p>
        </p:txBody>
      </p:sp>
      <p:sp>
        <p:nvSpPr>
          <p:cNvPr id="5" name="Footer Placeholder 4">
            <a:extLst>
              <a:ext uri="{FF2B5EF4-FFF2-40B4-BE49-F238E27FC236}">
                <a16:creationId xmlns:a16="http://schemas.microsoft.com/office/drawing/2014/main" id="{E8D7AB18-E46A-3F30-2129-AE388DA8B327}"/>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505563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a:t>
            </a:r>
            <a:r>
              <a:rPr lang="en-US" baseline="0" dirty="0"/>
              <a:t>https://en.cppreference.com/w/cpp/language/lambda</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7</a:t>
            </a:fld>
            <a:endParaRPr lang="en-IN"/>
          </a:p>
        </p:txBody>
      </p:sp>
      <p:sp>
        <p:nvSpPr>
          <p:cNvPr id="5" name="Footer Placeholder 4">
            <a:extLst>
              <a:ext uri="{FF2B5EF4-FFF2-40B4-BE49-F238E27FC236}">
                <a16:creationId xmlns:a16="http://schemas.microsoft.com/office/drawing/2014/main" id="{E2784624-1BF1-C4B5-85AF-E168C2807200}"/>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93443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8</a:t>
            </a:fld>
            <a:endParaRPr lang="en-IN"/>
          </a:p>
        </p:txBody>
      </p:sp>
      <p:sp>
        <p:nvSpPr>
          <p:cNvPr id="5" name="Footer Placeholder 4">
            <a:extLst>
              <a:ext uri="{FF2B5EF4-FFF2-40B4-BE49-F238E27FC236}">
                <a16:creationId xmlns:a16="http://schemas.microsoft.com/office/drawing/2014/main" id="{483A5DD9-3F8D-1E45-390A-62FF5EB7AA18}"/>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526314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The C++ Programming Language Fourth Edition | Bjarne </a:t>
            </a:r>
            <a:r>
              <a:rPr lang="en-US" dirty="0" err="1"/>
              <a:t>Stroustrup</a:t>
            </a:r>
            <a:endParaRPr lang="en-IN" dirty="0"/>
          </a:p>
        </p:txBody>
      </p:sp>
      <p:sp>
        <p:nvSpPr>
          <p:cNvPr id="4" name="Slide Number Placeholder 3"/>
          <p:cNvSpPr>
            <a:spLocks noGrp="1"/>
          </p:cNvSpPr>
          <p:nvPr>
            <p:ph type="sldNum" sz="quarter" idx="10"/>
          </p:nvPr>
        </p:nvSpPr>
        <p:spPr/>
        <p:txBody>
          <a:bodyPr/>
          <a:lstStyle/>
          <a:p>
            <a:fld id="{8CFAE810-4631-4B32-9A0C-F92AF2EC8F2E}" type="slidenum">
              <a:rPr lang="en-IN" smtClean="0"/>
              <a:t>9</a:t>
            </a:fld>
            <a:endParaRPr lang="en-IN"/>
          </a:p>
        </p:txBody>
      </p:sp>
      <p:sp>
        <p:nvSpPr>
          <p:cNvPr id="5" name="Footer Placeholder 4">
            <a:extLst>
              <a:ext uri="{FF2B5EF4-FFF2-40B4-BE49-F238E27FC236}">
                <a16:creationId xmlns:a16="http://schemas.microsoft.com/office/drawing/2014/main" id="{8FE012F9-A8F4-8C93-9C58-58FF3ECF0262}"/>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48318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B4D7-AFD3-C832-1C4A-F881523981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E816B6-6C37-ECB7-F52C-D75459790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23EC1B-D8B6-0AE4-0E45-B031DD50BB6A}"/>
              </a:ext>
            </a:extLst>
          </p:cNvPr>
          <p:cNvSpPr>
            <a:spLocks noGrp="1"/>
          </p:cNvSpPr>
          <p:nvPr>
            <p:ph type="dt" sz="half" idx="10"/>
          </p:nvPr>
        </p:nvSpPr>
        <p:spPr/>
        <p:txBody>
          <a:bodyPr/>
          <a:lstStyle/>
          <a:p>
            <a:fld id="{2138728D-47F3-4421-900E-38BC1B9BAE3F}" type="datetime1">
              <a:rPr lang="en-IN" smtClean="0"/>
              <a:t>12-11-2022</a:t>
            </a:fld>
            <a:endParaRPr lang="en-IN"/>
          </a:p>
        </p:txBody>
      </p:sp>
      <p:sp>
        <p:nvSpPr>
          <p:cNvPr id="5" name="Footer Placeholder 4">
            <a:extLst>
              <a:ext uri="{FF2B5EF4-FFF2-40B4-BE49-F238E27FC236}">
                <a16:creationId xmlns:a16="http://schemas.microsoft.com/office/drawing/2014/main" id="{039FC36E-0973-A284-8BFA-991358FE1F58}"/>
              </a:ext>
            </a:extLst>
          </p:cNvPr>
          <p:cNvSpPr>
            <a:spLocks noGrp="1"/>
          </p:cNvSpPr>
          <p:nvPr>
            <p:ph type="ftr" sz="quarter" idx="11"/>
          </p:nvPr>
        </p:nvSpPr>
        <p:spPr/>
        <p:txBody>
          <a:bodyPr/>
          <a:lstStyle/>
          <a:p>
            <a:r>
              <a:rPr lang="en-US"/>
              <a:t>Insight Of Lambda | Ratnesh Tiwari | CppIndia</a:t>
            </a:r>
            <a:endParaRPr lang="en-IN"/>
          </a:p>
        </p:txBody>
      </p:sp>
      <p:sp>
        <p:nvSpPr>
          <p:cNvPr id="6" name="Slide Number Placeholder 5">
            <a:extLst>
              <a:ext uri="{FF2B5EF4-FFF2-40B4-BE49-F238E27FC236}">
                <a16:creationId xmlns:a16="http://schemas.microsoft.com/office/drawing/2014/main" id="{00C46275-1294-F338-08AE-DFBC9FBEE0A6}"/>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251719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4E72-8624-9CC4-80CB-4604222EF6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65F73A-B8F7-5D8F-F9F6-48FFE5FF8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39411-32CA-A3FC-9295-7CEAF60F6064}"/>
              </a:ext>
            </a:extLst>
          </p:cNvPr>
          <p:cNvSpPr>
            <a:spLocks noGrp="1"/>
          </p:cNvSpPr>
          <p:nvPr>
            <p:ph type="dt" sz="half" idx="10"/>
          </p:nvPr>
        </p:nvSpPr>
        <p:spPr/>
        <p:txBody>
          <a:bodyPr/>
          <a:lstStyle/>
          <a:p>
            <a:fld id="{6245861F-16FA-4DD1-A195-35D9DF6CAF7B}" type="datetime1">
              <a:rPr lang="en-IN" smtClean="0"/>
              <a:t>12-11-2022</a:t>
            </a:fld>
            <a:endParaRPr lang="en-IN"/>
          </a:p>
        </p:txBody>
      </p:sp>
      <p:sp>
        <p:nvSpPr>
          <p:cNvPr id="5" name="Footer Placeholder 4">
            <a:extLst>
              <a:ext uri="{FF2B5EF4-FFF2-40B4-BE49-F238E27FC236}">
                <a16:creationId xmlns:a16="http://schemas.microsoft.com/office/drawing/2014/main" id="{48A31475-4603-949A-2B16-1EFE08B57A1D}"/>
              </a:ext>
            </a:extLst>
          </p:cNvPr>
          <p:cNvSpPr>
            <a:spLocks noGrp="1"/>
          </p:cNvSpPr>
          <p:nvPr>
            <p:ph type="ftr" sz="quarter" idx="11"/>
          </p:nvPr>
        </p:nvSpPr>
        <p:spPr/>
        <p:txBody>
          <a:bodyPr/>
          <a:lstStyle/>
          <a:p>
            <a:r>
              <a:rPr lang="en-US"/>
              <a:t>Insight Of Lambda | Ratnesh Tiwari | CppIndia</a:t>
            </a:r>
            <a:endParaRPr lang="en-IN"/>
          </a:p>
        </p:txBody>
      </p:sp>
      <p:sp>
        <p:nvSpPr>
          <p:cNvPr id="6" name="Slide Number Placeholder 5">
            <a:extLst>
              <a:ext uri="{FF2B5EF4-FFF2-40B4-BE49-F238E27FC236}">
                <a16:creationId xmlns:a16="http://schemas.microsoft.com/office/drawing/2014/main" id="{B5DF2E2F-C077-B01A-1C09-273DECF06875}"/>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270465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466D33-5722-AA6D-5852-DA0444B2BA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569003-4D96-EA9B-6DCF-172C66D604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D40D48-DC86-F80E-CE24-224EE0A33B23}"/>
              </a:ext>
            </a:extLst>
          </p:cNvPr>
          <p:cNvSpPr>
            <a:spLocks noGrp="1"/>
          </p:cNvSpPr>
          <p:nvPr>
            <p:ph type="dt" sz="half" idx="10"/>
          </p:nvPr>
        </p:nvSpPr>
        <p:spPr/>
        <p:txBody>
          <a:bodyPr/>
          <a:lstStyle/>
          <a:p>
            <a:fld id="{F19B7CF1-F3A5-49E7-B4FD-4FFDCCAFF304}" type="datetime1">
              <a:rPr lang="en-IN" smtClean="0"/>
              <a:t>12-11-2022</a:t>
            </a:fld>
            <a:endParaRPr lang="en-IN"/>
          </a:p>
        </p:txBody>
      </p:sp>
      <p:sp>
        <p:nvSpPr>
          <p:cNvPr id="5" name="Footer Placeholder 4">
            <a:extLst>
              <a:ext uri="{FF2B5EF4-FFF2-40B4-BE49-F238E27FC236}">
                <a16:creationId xmlns:a16="http://schemas.microsoft.com/office/drawing/2014/main" id="{96DBEC18-45E2-19E6-E618-7162781403C7}"/>
              </a:ext>
            </a:extLst>
          </p:cNvPr>
          <p:cNvSpPr>
            <a:spLocks noGrp="1"/>
          </p:cNvSpPr>
          <p:nvPr>
            <p:ph type="ftr" sz="quarter" idx="11"/>
          </p:nvPr>
        </p:nvSpPr>
        <p:spPr/>
        <p:txBody>
          <a:bodyPr/>
          <a:lstStyle/>
          <a:p>
            <a:r>
              <a:rPr lang="en-US"/>
              <a:t>Insight Of Lambda | Ratnesh Tiwari | CppIndia</a:t>
            </a:r>
            <a:endParaRPr lang="en-IN"/>
          </a:p>
        </p:txBody>
      </p:sp>
      <p:sp>
        <p:nvSpPr>
          <p:cNvPr id="6" name="Slide Number Placeholder 5">
            <a:extLst>
              <a:ext uri="{FF2B5EF4-FFF2-40B4-BE49-F238E27FC236}">
                <a16:creationId xmlns:a16="http://schemas.microsoft.com/office/drawing/2014/main" id="{897E63A7-0EDC-00DD-699B-C286454A2D34}"/>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211314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2C4D-C775-640C-FB69-A0FD2E04AE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E415D5-A5D8-748A-9385-BF2A551AD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344881-0233-F1D6-F387-58AE17039EC0}"/>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5" name="Footer Placeholder 4">
            <a:extLst>
              <a:ext uri="{FF2B5EF4-FFF2-40B4-BE49-F238E27FC236}">
                <a16:creationId xmlns:a16="http://schemas.microsoft.com/office/drawing/2014/main" id="{DAE6CAFD-27E9-BA8D-E225-BF15ED04F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BAC02-C413-E636-FFE9-5DF48B3356A2}"/>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2881599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8F94-3F23-D1A4-2F57-E6EAA33B6D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0CFD00-6C55-8249-CA5E-E3FC9BAA86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E49DC-9B3C-CFF4-D9F8-C73D76F04576}"/>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5" name="Footer Placeholder 4">
            <a:extLst>
              <a:ext uri="{FF2B5EF4-FFF2-40B4-BE49-F238E27FC236}">
                <a16:creationId xmlns:a16="http://schemas.microsoft.com/office/drawing/2014/main" id="{F65C0A64-37E2-B85D-658B-C57A38AA7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374DD-6B08-47E6-58E6-DE31322CDB6B}"/>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201824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D6A8-0CF8-DD63-8928-24E151D9CB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E4B4AC-E245-3C58-8C60-DB244DCC6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D5F0C-D563-B3C7-EE8D-0C5651F0E6F0}"/>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5" name="Footer Placeholder 4">
            <a:extLst>
              <a:ext uri="{FF2B5EF4-FFF2-40B4-BE49-F238E27FC236}">
                <a16:creationId xmlns:a16="http://schemas.microsoft.com/office/drawing/2014/main" id="{8876A813-0CCE-3428-E83D-36A18F596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60B30-DA7A-2AD0-AD06-581F7FE39AB9}"/>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246905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7321-822E-4AC8-00CD-17D5C573CC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427058-04A0-65B7-8AB7-D71935461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4CEE23-8E2F-642C-FDFE-BC7F357156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B2697F-0BEE-8E14-AD38-682F8C204FF5}"/>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6" name="Footer Placeholder 5">
            <a:extLst>
              <a:ext uri="{FF2B5EF4-FFF2-40B4-BE49-F238E27FC236}">
                <a16:creationId xmlns:a16="http://schemas.microsoft.com/office/drawing/2014/main" id="{BA36B1DD-AA81-DEB2-8E14-8DFFA091C5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577E99-A56F-C93B-90EE-541B00BD998B}"/>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406458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90B6-E1C6-7122-2D1A-C6FCC05AD3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33BA8B-0B7F-B604-70C7-6BB7EEC58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9B7F58-702D-072F-1F29-168509F64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0A2BC8-61F1-E0E6-07D8-F23F6F176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78260-390E-68F2-2372-850121A9E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F09BA-67D5-CA0A-88BA-E8CA4560A0B2}"/>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8" name="Footer Placeholder 7">
            <a:extLst>
              <a:ext uri="{FF2B5EF4-FFF2-40B4-BE49-F238E27FC236}">
                <a16:creationId xmlns:a16="http://schemas.microsoft.com/office/drawing/2014/main" id="{52C07C13-2CBA-D816-F24E-0CF2066418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2D362D-EF4E-7954-1D68-E0DEF82ABFD6}"/>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1181436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251A-0BA2-9958-B755-5E5882900E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065AA3-6A1A-9200-D839-A2AD087B7E88}"/>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4" name="Footer Placeholder 3">
            <a:extLst>
              <a:ext uri="{FF2B5EF4-FFF2-40B4-BE49-F238E27FC236}">
                <a16:creationId xmlns:a16="http://schemas.microsoft.com/office/drawing/2014/main" id="{D2B51688-6204-4F59-AE7A-F1EE4E09BB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4C8EA8-3F77-EF35-3FC0-72C84CAF0A70}"/>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1499702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8B2D8-E8A2-CA54-DB68-572269275395}"/>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3" name="Footer Placeholder 2">
            <a:extLst>
              <a:ext uri="{FF2B5EF4-FFF2-40B4-BE49-F238E27FC236}">
                <a16:creationId xmlns:a16="http://schemas.microsoft.com/office/drawing/2014/main" id="{35030932-72BE-91C7-63D7-B01BC2A7B8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01D643-AFE0-578A-8B63-CAB3814B4415}"/>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3935365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9592-22C5-0ADC-D5C4-2CBF0DE23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60024B-9FEE-D7F1-8917-327B92DB7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AFD482-42D3-ED5E-CD36-CDED606BE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5F93A-2643-E413-99A9-09BDAF0A4484}"/>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6" name="Footer Placeholder 5">
            <a:extLst>
              <a:ext uri="{FF2B5EF4-FFF2-40B4-BE49-F238E27FC236}">
                <a16:creationId xmlns:a16="http://schemas.microsoft.com/office/drawing/2014/main" id="{C179AEAB-235E-AE95-6697-25FEA93E4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2F9D5B-85DE-6570-AE32-6D698015821A}"/>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84566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4C4C-495E-1CE3-DC1E-30F5AD2E77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52207A-2AEA-7A7E-77F4-36918373E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49D48-AE6D-DD66-1120-519A0BB7AFA1}"/>
              </a:ext>
            </a:extLst>
          </p:cNvPr>
          <p:cNvSpPr>
            <a:spLocks noGrp="1"/>
          </p:cNvSpPr>
          <p:nvPr>
            <p:ph type="dt" sz="half" idx="10"/>
          </p:nvPr>
        </p:nvSpPr>
        <p:spPr/>
        <p:txBody>
          <a:bodyPr/>
          <a:lstStyle/>
          <a:p>
            <a:fld id="{4BD50DB9-5266-4847-81AC-7D80C04FA3EA}" type="datetime1">
              <a:rPr lang="en-IN" smtClean="0"/>
              <a:t>12-11-2022</a:t>
            </a:fld>
            <a:endParaRPr lang="en-IN"/>
          </a:p>
        </p:txBody>
      </p:sp>
      <p:sp>
        <p:nvSpPr>
          <p:cNvPr id="5" name="Footer Placeholder 4">
            <a:extLst>
              <a:ext uri="{FF2B5EF4-FFF2-40B4-BE49-F238E27FC236}">
                <a16:creationId xmlns:a16="http://schemas.microsoft.com/office/drawing/2014/main" id="{92085744-F6F5-0451-524A-1FB4F28F25EA}"/>
              </a:ext>
            </a:extLst>
          </p:cNvPr>
          <p:cNvSpPr>
            <a:spLocks noGrp="1"/>
          </p:cNvSpPr>
          <p:nvPr>
            <p:ph type="ftr" sz="quarter" idx="11"/>
          </p:nvPr>
        </p:nvSpPr>
        <p:spPr/>
        <p:txBody>
          <a:bodyPr/>
          <a:lstStyle/>
          <a:p>
            <a:r>
              <a:rPr lang="en-US"/>
              <a:t>Insight Of Lambda | Ratnesh Tiwari | CppIndia</a:t>
            </a:r>
            <a:endParaRPr lang="en-IN"/>
          </a:p>
        </p:txBody>
      </p:sp>
      <p:sp>
        <p:nvSpPr>
          <p:cNvPr id="6" name="Slide Number Placeholder 5">
            <a:extLst>
              <a:ext uri="{FF2B5EF4-FFF2-40B4-BE49-F238E27FC236}">
                <a16:creationId xmlns:a16="http://schemas.microsoft.com/office/drawing/2014/main" id="{1AD60492-2274-82D1-3E08-EC5741807AD8}"/>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3626176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EBF3-123B-5BB7-8771-93F7360FC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CF4F30-9216-4691-30D8-E08A28DDE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9F216E-EE0F-E394-3349-8244EDC7B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B7F79-5779-1B82-A378-2E7A38672DEF}"/>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6" name="Footer Placeholder 5">
            <a:extLst>
              <a:ext uri="{FF2B5EF4-FFF2-40B4-BE49-F238E27FC236}">
                <a16:creationId xmlns:a16="http://schemas.microsoft.com/office/drawing/2014/main" id="{81CB167B-6DDD-D9B8-95C8-3FFBBC3E2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E5EF0E-0B31-C945-37D0-CA134786AC40}"/>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3812611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47FC-C5C8-4D32-9CAD-BFCF78C0ED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51F36E-5D86-59A6-7B09-2D0DE38D4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776FB-F5A3-1A0A-04E8-9C3227A05BA5}"/>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5" name="Footer Placeholder 4">
            <a:extLst>
              <a:ext uri="{FF2B5EF4-FFF2-40B4-BE49-F238E27FC236}">
                <a16:creationId xmlns:a16="http://schemas.microsoft.com/office/drawing/2014/main" id="{FD991D0B-334C-7528-F550-197AD5F91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16618E-6325-8F41-1830-2E50469ADFB8}"/>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364299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CFDEF-823E-DCC9-05E2-EAFCDFE0E8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7DB7FB-37B0-AF43-7B8C-5E8C817E5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212C6A-3D4D-C68B-70A9-A45AC01A6F36}"/>
              </a:ext>
            </a:extLst>
          </p:cNvPr>
          <p:cNvSpPr>
            <a:spLocks noGrp="1"/>
          </p:cNvSpPr>
          <p:nvPr>
            <p:ph type="dt" sz="half" idx="10"/>
          </p:nvPr>
        </p:nvSpPr>
        <p:spPr/>
        <p:txBody>
          <a:bodyPr/>
          <a:lstStyle/>
          <a:p>
            <a:fld id="{C67B7BD9-ED66-4761-B134-BDFB62CB3F76}" type="datetimeFigureOut">
              <a:rPr lang="en-IN" smtClean="0"/>
              <a:t>12-11-2022</a:t>
            </a:fld>
            <a:endParaRPr lang="en-IN"/>
          </a:p>
        </p:txBody>
      </p:sp>
      <p:sp>
        <p:nvSpPr>
          <p:cNvPr id="5" name="Footer Placeholder 4">
            <a:extLst>
              <a:ext uri="{FF2B5EF4-FFF2-40B4-BE49-F238E27FC236}">
                <a16:creationId xmlns:a16="http://schemas.microsoft.com/office/drawing/2014/main" id="{CCCB6994-93A4-8327-1202-D5BFE1D699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6AE53-F62E-D361-C377-D42D737A68DA}"/>
              </a:ext>
            </a:extLst>
          </p:cNvPr>
          <p:cNvSpPr>
            <a:spLocks noGrp="1"/>
          </p:cNvSpPr>
          <p:nvPr>
            <p:ph type="sldNum" sz="quarter" idx="12"/>
          </p:nvPr>
        </p:nvSpPr>
        <p:spPr/>
        <p:txBody>
          <a:bodyPr/>
          <a:lstStyle/>
          <a:p>
            <a:fld id="{D9F71248-5F93-46AF-9D83-F0CF2BEE578D}" type="slidenum">
              <a:rPr lang="en-IN" smtClean="0"/>
              <a:t>‹#›</a:t>
            </a:fld>
            <a:endParaRPr lang="en-IN"/>
          </a:p>
        </p:txBody>
      </p:sp>
    </p:spTree>
    <p:extLst>
      <p:ext uri="{BB962C8B-B14F-4D97-AF65-F5344CB8AC3E}">
        <p14:creationId xmlns:p14="http://schemas.microsoft.com/office/powerpoint/2010/main" val="220966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602E-3090-EC45-F761-2ECC7E07F3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07865E-AB9B-0A99-198B-704DEB41EC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911151-12FA-5C33-734C-EFFB79D7EE67}"/>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5" name="Footer Placeholder 4">
            <a:extLst>
              <a:ext uri="{FF2B5EF4-FFF2-40B4-BE49-F238E27FC236}">
                <a16:creationId xmlns:a16="http://schemas.microsoft.com/office/drawing/2014/main" id="{C5C664B3-2555-3391-CB83-5875C4820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9BD2B-6A16-BD55-7137-7C2B33409621}"/>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2230652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C702-E550-D32A-5755-11EDE2BFDA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35E223-B6E0-1A42-A7AC-8A29230F8D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0A3A0-E940-9FD6-13DD-68DAF19B78E4}"/>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5" name="Footer Placeholder 4">
            <a:extLst>
              <a:ext uri="{FF2B5EF4-FFF2-40B4-BE49-F238E27FC236}">
                <a16:creationId xmlns:a16="http://schemas.microsoft.com/office/drawing/2014/main" id="{4A0E41F7-91C3-A32A-5291-3C535DC8E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05236-85D5-000F-9C76-A34CEF5A2EDA}"/>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3977989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BFF8-BC59-90E4-BF75-CFAFBAE9B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01E473-3A77-1AFC-C153-64B12C229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8FB86D-D97C-1152-57C0-6A7211B16BCA}"/>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5" name="Footer Placeholder 4">
            <a:extLst>
              <a:ext uri="{FF2B5EF4-FFF2-40B4-BE49-F238E27FC236}">
                <a16:creationId xmlns:a16="http://schemas.microsoft.com/office/drawing/2014/main" id="{0C0DF926-1C45-C14B-747F-1BBFA405D7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EBA5B-8AAD-AC96-F908-FAB9BDC77AD1}"/>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565275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3827-8901-05CD-3AC1-60F61A95AE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D6150-F5C7-EE28-0284-769D44B6AC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3EE470-E948-9BDA-253B-E187F39AE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AF0DD7-DD0A-E4E8-7527-CA665ED696F9}"/>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6" name="Footer Placeholder 5">
            <a:extLst>
              <a:ext uri="{FF2B5EF4-FFF2-40B4-BE49-F238E27FC236}">
                <a16:creationId xmlns:a16="http://schemas.microsoft.com/office/drawing/2014/main" id="{66DDB0BF-D239-9EDE-394D-DE8921447D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979661-5988-40A0-D56A-94A566172205}"/>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2096575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6370-0A39-CEE2-0A65-163C93D22B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7E73AA-F7E3-9B58-5A45-4F4E816F3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DCA9EF-3746-084A-49BA-40EA0B170C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8603DC-3D39-B55D-6E04-EAAF25DAE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FC83E-6007-4232-0970-B76FC2864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22DFB2-D099-7331-8F47-123462D6BDE8}"/>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8" name="Footer Placeholder 7">
            <a:extLst>
              <a:ext uri="{FF2B5EF4-FFF2-40B4-BE49-F238E27FC236}">
                <a16:creationId xmlns:a16="http://schemas.microsoft.com/office/drawing/2014/main" id="{38A98535-C41D-5635-C0D8-E59C2EF6A4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63A0F9-8933-A80D-2566-6315F902CBB0}"/>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928779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61C4-82AF-720D-D217-262DE1EB15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19652C-EBFB-A739-59BD-49B962195C6B}"/>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4" name="Footer Placeholder 3">
            <a:extLst>
              <a:ext uri="{FF2B5EF4-FFF2-40B4-BE49-F238E27FC236}">
                <a16:creationId xmlns:a16="http://schemas.microsoft.com/office/drawing/2014/main" id="{F44B5956-C5D3-FF6E-B226-8B5EC2AADD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0CBEE6-9A24-27D1-3C1E-00881397E06A}"/>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3859630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6CA2D-763B-CFBF-4C84-00414E09E1D0}"/>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3" name="Footer Placeholder 2">
            <a:extLst>
              <a:ext uri="{FF2B5EF4-FFF2-40B4-BE49-F238E27FC236}">
                <a16:creationId xmlns:a16="http://schemas.microsoft.com/office/drawing/2014/main" id="{C8FE8406-0751-5B14-2C18-F96F6855BC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D8D39E-6B3D-094A-6B3A-5541C87ACB27}"/>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382612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9E9B-338B-B17A-981A-48A90B79F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EC8D0E-1316-572B-7B8A-57A6E0BDB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18A69-FBFA-B070-D4A2-ECC858B84ED6}"/>
              </a:ext>
            </a:extLst>
          </p:cNvPr>
          <p:cNvSpPr>
            <a:spLocks noGrp="1"/>
          </p:cNvSpPr>
          <p:nvPr>
            <p:ph type="dt" sz="half" idx="10"/>
          </p:nvPr>
        </p:nvSpPr>
        <p:spPr/>
        <p:txBody>
          <a:bodyPr/>
          <a:lstStyle/>
          <a:p>
            <a:fld id="{6B94D67C-3EE5-4610-9F8A-E82984A37453}" type="datetime1">
              <a:rPr lang="en-IN" smtClean="0"/>
              <a:t>12-11-2022</a:t>
            </a:fld>
            <a:endParaRPr lang="en-IN"/>
          </a:p>
        </p:txBody>
      </p:sp>
      <p:sp>
        <p:nvSpPr>
          <p:cNvPr id="5" name="Footer Placeholder 4">
            <a:extLst>
              <a:ext uri="{FF2B5EF4-FFF2-40B4-BE49-F238E27FC236}">
                <a16:creationId xmlns:a16="http://schemas.microsoft.com/office/drawing/2014/main" id="{0E32D7F7-8790-30D6-C224-32B8635211A3}"/>
              </a:ext>
            </a:extLst>
          </p:cNvPr>
          <p:cNvSpPr>
            <a:spLocks noGrp="1"/>
          </p:cNvSpPr>
          <p:nvPr>
            <p:ph type="ftr" sz="quarter" idx="11"/>
          </p:nvPr>
        </p:nvSpPr>
        <p:spPr/>
        <p:txBody>
          <a:bodyPr/>
          <a:lstStyle/>
          <a:p>
            <a:r>
              <a:rPr lang="en-US"/>
              <a:t>Insight Of Lambda | Ratnesh Tiwari | CppIndia</a:t>
            </a:r>
            <a:endParaRPr lang="en-IN"/>
          </a:p>
        </p:txBody>
      </p:sp>
      <p:sp>
        <p:nvSpPr>
          <p:cNvPr id="6" name="Slide Number Placeholder 5">
            <a:extLst>
              <a:ext uri="{FF2B5EF4-FFF2-40B4-BE49-F238E27FC236}">
                <a16:creationId xmlns:a16="http://schemas.microsoft.com/office/drawing/2014/main" id="{34AC3501-1460-7172-641A-14A6A3824DDC}"/>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6486791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A3B7-D971-0A50-6A9F-063DCBB5A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1E13EF-9E53-8CCF-98AB-D7273D154B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ABC680-E2B6-549B-387F-CFC7E9963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A36A0-246B-D370-7EEA-43348A2E348E}"/>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6" name="Footer Placeholder 5">
            <a:extLst>
              <a:ext uri="{FF2B5EF4-FFF2-40B4-BE49-F238E27FC236}">
                <a16:creationId xmlns:a16="http://schemas.microsoft.com/office/drawing/2014/main" id="{0B1489A7-42CE-B3CA-61AA-7DE29DBB6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DE3C93-CBD6-66F7-47A4-D84F60BE6796}"/>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37273936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7589-962A-B9F8-8A3F-5108C9B01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DC3C06-70B2-CB20-F7CA-AE7A6AFBD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33CE1C-4A15-8F9C-2E37-08451EE06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19A5D-7F33-29D0-601F-8575C0E78926}"/>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6" name="Footer Placeholder 5">
            <a:extLst>
              <a:ext uri="{FF2B5EF4-FFF2-40B4-BE49-F238E27FC236}">
                <a16:creationId xmlns:a16="http://schemas.microsoft.com/office/drawing/2014/main" id="{DBCF377F-138F-D715-08AB-685298118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79885-D269-1E6A-A8F0-0D2E8FE03E13}"/>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2804269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C1F-4A8C-5C60-6E4C-84A59629B5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DAB544-6BAD-F4FC-55FB-9EECEC724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6C487-565C-4AE2-A73D-1F2B5C746F6B}"/>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5" name="Footer Placeholder 4">
            <a:extLst>
              <a:ext uri="{FF2B5EF4-FFF2-40B4-BE49-F238E27FC236}">
                <a16:creationId xmlns:a16="http://schemas.microsoft.com/office/drawing/2014/main" id="{B210ABE3-E852-ED72-9702-9AB23A6C6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B87F2B-5C3F-1160-57C9-645AB9E2C860}"/>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27262569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A0D49-9341-9AC9-4F6E-C8122C326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24B9D2-5F0C-762C-6880-ED777D8768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6201F-3439-F095-6737-0F2C96879F8A}"/>
              </a:ext>
            </a:extLst>
          </p:cNvPr>
          <p:cNvSpPr>
            <a:spLocks noGrp="1"/>
          </p:cNvSpPr>
          <p:nvPr>
            <p:ph type="dt" sz="half" idx="10"/>
          </p:nvPr>
        </p:nvSpPr>
        <p:spPr/>
        <p:txBody>
          <a:bodyPr/>
          <a:lstStyle/>
          <a:p>
            <a:fld id="{47D8A3C3-F56F-4F0C-B294-CDFE6AA2920B}" type="datetimeFigureOut">
              <a:rPr lang="en-IN" smtClean="0"/>
              <a:t>12-11-2022</a:t>
            </a:fld>
            <a:endParaRPr lang="en-IN"/>
          </a:p>
        </p:txBody>
      </p:sp>
      <p:sp>
        <p:nvSpPr>
          <p:cNvPr id="5" name="Footer Placeholder 4">
            <a:extLst>
              <a:ext uri="{FF2B5EF4-FFF2-40B4-BE49-F238E27FC236}">
                <a16:creationId xmlns:a16="http://schemas.microsoft.com/office/drawing/2014/main" id="{45B13BFE-FEBC-AB6B-55DA-78590A71F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63EC9-58B2-A91B-E2AF-60BC4C6B44E8}"/>
              </a:ext>
            </a:extLst>
          </p:cNvPr>
          <p:cNvSpPr>
            <a:spLocks noGrp="1"/>
          </p:cNvSpPr>
          <p:nvPr>
            <p:ph type="sldNum" sz="quarter" idx="12"/>
          </p:nvPr>
        </p:nvSpPr>
        <p:spPr/>
        <p:txBody>
          <a:bodyPr/>
          <a:lstStyle/>
          <a:p>
            <a:fld id="{025D6519-2290-4536-89C7-154D73117D79}" type="slidenum">
              <a:rPr lang="en-IN" smtClean="0"/>
              <a:t>‹#›</a:t>
            </a:fld>
            <a:endParaRPr lang="en-IN"/>
          </a:p>
        </p:txBody>
      </p:sp>
    </p:spTree>
    <p:extLst>
      <p:ext uri="{BB962C8B-B14F-4D97-AF65-F5344CB8AC3E}">
        <p14:creationId xmlns:p14="http://schemas.microsoft.com/office/powerpoint/2010/main" val="9879631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A5F5-308F-8BB8-8B5F-76FBCBE90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8486EC-7318-22FF-5B27-357C970B9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A8CDEF-7494-025A-847E-38A64BCEC1BC}"/>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5" name="Footer Placeholder 4">
            <a:extLst>
              <a:ext uri="{FF2B5EF4-FFF2-40B4-BE49-F238E27FC236}">
                <a16:creationId xmlns:a16="http://schemas.microsoft.com/office/drawing/2014/main" id="{8446E20E-E8FA-48E2-5CDC-11555E882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77228-A51C-BFA7-1819-6D083F1EE594}"/>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3811019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F610-7757-D339-D322-24421BEA0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1DF661-66C1-38DC-8A9A-CF111BF6D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0BAE7E-8B51-224C-DD83-3311F35C9967}"/>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5" name="Footer Placeholder 4">
            <a:extLst>
              <a:ext uri="{FF2B5EF4-FFF2-40B4-BE49-F238E27FC236}">
                <a16:creationId xmlns:a16="http://schemas.microsoft.com/office/drawing/2014/main" id="{2502834A-4ED0-F6E6-E7F2-887F61B05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27CB0-0C1D-01EF-2D88-02A80388C49B}"/>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20052939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B2DF-A8BB-EA54-F863-E827971986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BBAA67-086E-7600-2F6F-BC9D5ADC5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0BBB1-A65C-02E0-2743-C2DBA6A97B3C}"/>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5" name="Footer Placeholder 4">
            <a:extLst>
              <a:ext uri="{FF2B5EF4-FFF2-40B4-BE49-F238E27FC236}">
                <a16:creationId xmlns:a16="http://schemas.microsoft.com/office/drawing/2014/main" id="{859ED00A-FA2A-E3D3-9586-F92D918F15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2FCF5-68FE-342A-A238-38E00E797C47}"/>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6451186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84BF-97A2-0516-26B6-4AA2C19A5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109C0-31BB-0AB9-1086-17C10BC355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10A36F-E916-2CF4-9612-4C2835EFA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684734-B8E3-FECD-48B8-DE946433EC80}"/>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6" name="Footer Placeholder 5">
            <a:extLst>
              <a:ext uri="{FF2B5EF4-FFF2-40B4-BE49-F238E27FC236}">
                <a16:creationId xmlns:a16="http://schemas.microsoft.com/office/drawing/2014/main" id="{30E0F6BD-EA80-4048-5718-1737600C40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3C2713-3353-22E1-5F86-6F58C6D4988D}"/>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19585138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05F5-1650-D073-EAD2-CB8227A419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04AE0E-4BF5-4342-EC42-6A7D4C8D2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B9E62-AA00-88D0-36F9-454075BB8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2C5DE1-9456-15B4-03C1-59262C9BAD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1A2693-92BE-3A4D-3686-03D231FA94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75CF4F-D989-7AF1-7E78-761D909CCB08}"/>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8" name="Footer Placeholder 7">
            <a:extLst>
              <a:ext uri="{FF2B5EF4-FFF2-40B4-BE49-F238E27FC236}">
                <a16:creationId xmlns:a16="http://schemas.microsoft.com/office/drawing/2014/main" id="{1B691552-015F-8251-4F9D-4D3EF36208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DFBF67-1182-A1E4-F23F-6AFFA8620A29}"/>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6091164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BAEB-C4F4-C585-7C34-D3B60239E7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2C98F1-7804-237C-8917-AD8623E345DB}"/>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4" name="Footer Placeholder 3">
            <a:extLst>
              <a:ext uri="{FF2B5EF4-FFF2-40B4-BE49-F238E27FC236}">
                <a16:creationId xmlns:a16="http://schemas.microsoft.com/office/drawing/2014/main" id="{C0EBB36F-5CC1-1F10-3748-0CE72DC870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8EF932-6632-AE17-9AE9-7F957EE778FE}"/>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292559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3330-C3AE-1533-FE09-90E514031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B7E04-86A7-C56A-C434-DF4BAA4D0B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1A70B3-0E5C-ACE1-E6C0-E958FC8176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B74E8D-B8D1-237C-32A3-D2C9C78CFB4D}"/>
              </a:ext>
            </a:extLst>
          </p:cNvPr>
          <p:cNvSpPr>
            <a:spLocks noGrp="1"/>
          </p:cNvSpPr>
          <p:nvPr>
            <p:ph type="dt" sz="half" idx="10"/>
          </p:nvPr>
        </p:nvSpPr>
        <p:spPr/>
        <p:txBody>
          <a:bodyPr/>
          <a:lstStyle/>
          <a:p>
            <a:fld id="{0F9BFE49-3AE4-4B97-98AC-AFEDEBD3CA32}" type="datetime1">
              <a:rPr lang="en-IN" smtClean="0"/>
              <a:t>12-11-2022</a:t>
            </a:fld>
            <a:endParaRPr lang="en-IN"/>
          </a:p>
        </p:txBody>
      </p:sp>
      <p:sp>
        <p:nvSpPr>
          <p:cNvPr id="6" name="Footer Placeholder 5">
            <a:extLst>
              <a:ext uri="{FF2B5EF4-FFF2-40B4-BE49-F238E27FC236}">
                <a16:creationId xmlns:a16="http://schemas.microsoft.com/office/drawing/2014/main" id="{B7503B10-030D-BCA5-4E4F-776CD03EC48D}"/>
              </a:ext>
            </a:extLst>
          </p:cNvPr>
          <p:cNvSpPr>
            <a:spLocks noGrp="1"/>
          </p:cNvSpPr>
          <p:nvPr>
            <p:ph type="ftr" sz="quarter" idx="11"/>
          </p:nvPr>
        </p:nvSpPr>
        <p:spPr/>
        <p:txBody>
          <a:bodyPr/>
          <a:lstStyle/>
          <a:p>
            <a:r>
              <a:rPr lang="en-US"/>
              <a:t>Insight Of Lambda | Ratnesh Tiwari | CppIndia</a:t>
            </a:r>
            <a:endParaRPr lang="en-IN"/>
          </a:p>
        </p:txBody>
      </p:sp>
      <p:sp>
        <p:nvSpPr>
          <p:cNvPr id="7" name="Slide Number Placeholder 6">
            <a:extLst>
              <a:ext uri="{FF2B5EF4-FFF2-40B4-BE49-F238E27FC236}">
                <a16:creationId xmlns:a16="http://schemas.microsoft.com/office/drawing/2014/main" id="{99A5C4CD-49BA-0315-B718-3C77230F7B6F}"/>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32179442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5ADF81-A104-0DA9-9E5A-57A6AFA8FDED}"/>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3" name="Footer Placeholder 2">
            <a:extLst>
              <a:ext uri="{FF2B5EF4-FFF2-40B4-BE49-F238E27FC236}">
                <a16:creationId xmlns:a16="http://schemas.microsoft.com/office/drawing/2014/main" id="{3209C158-D31C-A432-4F73-83C8BBD62B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574ACD-349E-48A9-E8A8-0780D0975A09}"/>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21530757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0974-A870-794E-7861-2696C128E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52607-EFCC-165B-CBB9-EADB83E5F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C0D144-6990-1CB8-A879-6A39D0547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E6F79-E0DC-8645-6119-5D10102FD3AE}"/>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6" name="Footer Placeholder 5">
            <a:extLst>
              <a:ext uri="{FF2B5EF4-FFF2-40B4-BE49-F238E27FC236}">
                <a16:creationId xmlns:a16="http://schemas.microsoft.com/office/drawing/2014/main" id="{AAC8C92E-97A7-BC3D-D5DA-53F5BEA86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112CC-67E4-C4BB-D97B-1B82B3A45F2A}"/>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34876285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4F59-0BE8-1895-AE68-6B1B26C82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07BAE5-0F6D-8285-4939-9D683A0F1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E72520-9BA0-D71F-114A-ADD397B45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220A6-6056-3718-B913-F1215011228E}"/>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6" name="Footer Placeholder 5">
            <a:extLst>
              <a:ext uri="{FF2B5EF4-FFF2-40B4-BE49-F238E27FC236}">
                <a16:creationId xmlns:a16="http://schemas.microsoft.com/office/drawing/2014/main" id="{DCDBC37C-77B0-F9C4-5E9E-9EF2FD7883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0BC98F-9CBA-A3A6-7459-A6B91270B79E}"/>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13072139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EA2E-43EC-728C-D933-864B764C8A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0A91A8-31AB-E66A-A900-0EC832628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9D41D-AD6E-D3AB-8E8D-154CC1FFCC5B}"/>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5" name="Footer Placeholder 4">
            <a:extLst>
              <a:ext uri="{FF2B5EF4-FFF2-40B4-BE49-F238E27FC236}">
                <a16:creationId xmlns:a16="http://schemas.microsoft.com/office/drawing/2014/main" id="{6B2DD213-E311-143C-5781-8DA19880F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18AEA-8E6E-2A21-3B79-4E33D159BC4B}"/>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1273094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D7D0B9-795F-8AAB-876F-720703EA84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D4B07-6E9E-5117-F8B8-A13B22FE5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D3DB3-79F9-3755-64A8-26B4958FB1E9}"/>
              </a:ext>
            </a:extLst>
          </p:cNvPr>
          <p:cNvSpPr>
            <a:spLocks noGrp="1"/>
          </p:cNvSpPr>
          <p:nvPr>
            <p:ph type="dt" sz="half" idx="10"/>
          </p:nvPr>
        </p:nvSpPr>
        <p:spPr/>
        <p:txBody>
          <a:bodyPr/>
          <a:lstStyle/>
          <a:p>
            <a:fld id="{8FD335AF-3B31-46F2-81FC-AB85EA82D77F}" type="datetimeFigureOut">
              <a:rPr lang="en-IN" smtClean="0"/>
              <a:t>12-11-2022</a:t>
            </a:fld>
            <a:endParaRPr lang="en-IN"/>
          </a:p>
        </p:txBody>
      </p:sp>
      <p:sp>
        <p:nvSpPr>
          <p:cNvPr id="5" name="Footer Placeholder 4">
            <a:extLst>
              <a:ext uri="{FF2B5EF4-FFF2-40B4-BE49-F238E27FC236}">
                <a16:creationId xmlns:a16="http://schemas.microsoft.com/office/drawing/2014/main" id="{DE8EE836-1CA2-3B54-1BEC-A21A7BEA3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3113F-9A70-949F-2DA3-AD09E1182456}"/>
              </a:ext>
            </a:extLst>
          </p:cNvPr>
          <p:cNvSpPr>
            <a:spLocks noGrp="1"/>
          </p:cNvSpPr>
          <p:nvPr>
            <p:ph type="sldNum" sz="quarter" idx="12"/>
          </p:nvPr>
        </p:nvSpPr>
        <p:spPr/>
        <p:txBody>
          <a:bodyPr/>
          <a:lstStyle/>
          <a:p>
            <a:fld id="{A7A0DC7F-7CB6-4938-AD3D-5A47E351A482}" type="slidenum">
              <a:rPr lang="en-IN" smtClean="0"/>
              <a:t>‹#›</a:t>
            </a:fld>
            <a:endParaRPr lang="en-IN"/>
          </a:p>
        </p:txBody>
      </p:sp>
    </p:spTree>
    <p:extLst>
      <p:ext uri="{BB962C8B-B14F-4D97-AF65-F5344CB8AC3E}">
        <p14:creationId xmlns:p14="http://schemas.microsoft.com/office/powerpoint/2010/main" val="42797443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9A7-A46A-4F50-F2BC-B89A24AD1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09BF47-1011-9943-F0AE-C2E1EA666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66716C-FFF4-A3A5-9017-724546B27C47}"/>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5" name="Footer Placeholder 4">
            <a:extLst>
              <a:ext uri="{FF2B5EF4-FFF2-40B4-BE49-F238E27FC236}">
                <a16:creationId xmlns:a16="http://schemas.microsoft.com/office/drawing/2014/main" id="{8BBBEFB9-7A9E-F307-6DAF-DA73291BE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C600C-3B05-41FE-968F-136EC64ABBA3}"/>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20454837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FB4C-CFCC-CCAF-52FE-65F4C71E2A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1C5191-A99B-0E3D-DFC8-A98209C10C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030C1-F29A-2655-667E-607DCFB7D06F}"/>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5" name="Footer Placeholder 4">
            <a:extLst>
              <a:ext uri="{FF2B5EF4-FFF2-40B4-BE49-F238E27FC236}">
                <a16:creationId xmlns:a16="http://schemas.microsoft.com/office/drawing/2014/main" id="{2AC93491-79C6-FA0C-37AC-2BCF45F7C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BFE13-187B-00FA-37FB-668C5005F89B}"/>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28776266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C828-4399-C478-AE31-17F96AE3B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636FD1-4C55-B088-565E-23B379D17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12123-487A-D701-D41A-C015B14BEC4C}"/>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5" name="Footer Placeholder 4">
            <a:extLst>
              <a:ext uri="{FF2B5EF4-FFF2-40B4-BE49-F238E27FC236}">
                <a16:creationId xmlns:a16="http://schemas.microsoft.com/office/drawing/2014/main" id="{53FA6CEC-EE80-C03F-5F24-FCCD524A6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224B8-69F0-1848-B887-011907E939A3}"/>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8669921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DB81-8703-D08B-8B6B-2C4E4E6FBF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48AEF8-9B9F-4BF1-9649-863407430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59BC64-FFDB-8A8A-FF67-958423F9A3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458A93-2D8A-64E7-520C-AEBA7EBDA2F4}"/>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6" name="Footer Placeholder 5">
            <a:extLst>
              <a:ext uri="{FF2B5EF4-FFF2-40B4-BE49-F238E27FC236}">
                <a16:creationId xmlns:a16="http://schemas.microsoft.com/office/drawing/2014/main" id="{AC9C4004-DE6D-1ECB-5020-7F2EC23CCF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CDD6-9EE9-B1D9-225B-0135367E1808}"/>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30927113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C719-B990-CD9D-5E38-35802C0B5D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866EE9-0A78-9216-F335-A70194AA5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BB1252-0CE9-FFD5-10BA-DF8E011635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F10B5D-E694-ED37-5918-9B55D8DBB9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D54A5-1C68-BA65-2EFF-4EDA2C906D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0F3A5C-1F45-148A-5096-3F868227376E}"/>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8" name="Footer Placeholder 7">
            <a:extLst>
              <a:ext uri="{FF2B5EF4-FFF2-40B4-BE49-F238E27FC236}">
                <a16:creationId xmlns:a16="http://schemas.microsoft.com/office/drawing/2014/main" id="{811F0D45-C562-FCD0-D14C-9683A2832F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BDB5BA-A09D-E207-8EB5-AFE4E63862ED}"/>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58605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0226-3D42-3BE5-79EB-AA3F890D37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A53ACF-E11C-0874-362F-7262CF91A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3F3FC3-8B99-8152-2B06-4D15352FC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2E6E6A-9D5A-BDAE-D4AF-C32703CCF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F3886-979E-32CE-B484-E4F894010D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DEB074-88B9-6C9E-CE71-B67E90265E8A}"/>
              </a:ext>
            </a:extLst>
          </p:cNvPr>
          <p:cNvSpPr>
            <a:spLocks noGrp="1"/>
          </p:cNvSpPr>
          <p:nvPr>
            <p:ph type="dt" sz="half" idx="10"/>
          </p:nvPr>
        </p:nvSpPr>
        <p:spPr/>
        <p:txBody>
          <a:bodyPr/>
          <a:lstStyle/>
          <a:p>
            <a:fld id="{C7305045-488C-49E2-B24E-19E9B872014D}" type="datetime1">
              <a:rPr lang="en-IN" smtClean="0"/>
              <a:t>12-11-2022</a:t>
            </a:fld>
            <a:endParaRPr lang="en-IN"/>
          </a:p>
        </p:txBody>
      </p:sp>
      <p:sp>
        <p:nvSpPr>
          <p:cNvPr id="8" name="Footer Placeholder 7">
            <a:extLst>
              <a:ext uri="{FF2B5EF4-FFF2-40B4-BE49-F238E27FC236}">
                <a16:creationId xmlns:a16="http://schemas.microsoft.com/office/drawing/2014/main" id="{72271F67-F600-8F5D-D3B1-72A286909835}"/>
              </a:ext>
            </a:extLst>
          </p:cNvPr>
          <p:cNvSpPr>
            <a:spLocks noGrp="1"/>
          </p:cNvSpPr>
          <p:nvPr>
            <p:ph type="ftr" sz="quarter" idx="11"/>
          </p:nvPr>
        </p:nvSpPr>
        <p:spPr/>
        <p:txBody>
          <a:bodyPr/>
          <a:lstStyle/>
          <a:p>
            <a:r>
              <a:rPr lang="en-US"/>
              <a:t>Insight Of Lambda | Ratnesh Tiwari | CppIndia</a:t>
            </a:r>
            <a:endParaRPr lang="en-IN"/>
          </a:p>
        </p:txBody>
      </p:sp>
      <p:sp>
        <p:nvSpPr>
          <p:cNvPr id="9" name="Slide Number Placeholder 8">
            <a:extLst>
              <a:ext uri="{FF2B5EF4-FFF2-40B4-BE49-F238E27FC236}">
                <a16:creationId xmlns:a16="http://schemas.microsoft.com/office/drawing/2014/main" id="{D2173A17-8050-8415-6BAC-C685947DFDC8}"/>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11147311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26F-473C-8CFF-1381-5E866C90DE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5EBCFE-2519-83BE-9C23-2E9D90429C2E}"/>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4" name="Footer Placeholder 3">
            <a:extLst>
              <a:ext uri="{FF2B5EF4-FFF2-40B4-BE49-F238E27FC236}">
                <a16:creationId xmlns:a16="http://schemas.microsoft.com/office/drawing/2014/main" id="{D0AB343B-7F07-BEED-27C9-13156E7089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21B85C-F781-423A-F256-97FF245B5C03}"/>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3180003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81EB8D-4CB4-9C88-80F3-301CC8CF03C3}"/>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3" name="Footer Placeholder 2">
            <a:extLst>
              <a:ext uri="{FF2B5EF4-FFF2-40B4-BE49-F238E27FC236}">
                <a16:creationId xmlns:a16="http://schemas.microsoft.com/office/drawing/2014/main" id="{E1003525-4A11-1F2E-1EFD-FC978FF3D3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7C8D80-B757-EEDF-5930-4E7AD8CAD249}"/>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7043054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2ABC-50FE-7554-B6D4-EC32057C4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1A3BB2-186D-3943-065A-3668064BF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EAF9D0-4DB0-0C9B-D38E-3BE9B73E8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1C729-5B50-9503-AC2E-CCB413DD393D}"/>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6" name="Footer Placeholder 5">
            <a:extLst>
              <a:ext uri="{FF2B5EF4-FFF2-40B4-BE49-F238E27FC236}">
                <a16:creationId xmlns:a16="http://schemas.microsoft.com/office/drawing/2014/main" id="{D3850FA8-7FEC-B688-C83F-C2412773FD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54358-0322-0F4D-9CF0-1E2630361641}"/>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29946006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856A-B057-D1CB-F668-8647CB1DC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D0E89C-EDCA-0A9F-CE11-B5EF02B9D2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48241F-0A44-E2F9-8C02-70935199D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F1DCC-6260-F2FE-4C2C-69D1F2D943EE}"/>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6" name="Footer Placeholder 5">
            <a:extLst>
              <a:ext uri="{FF2B5EF4-FFF2-40B4-BE49-F238E27FC236}">
                <a16:creationId xmlns:a16="http://schemas.microsoft.com/office/drawing/2014/main" id="{83E461A6-0811-5BE1-8B26-F9D6B4109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773363-8001-A66C-A119-3BAF6942EEA2}"/>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13569340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F830-F822-4039-C106-B4E47AC8B5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E70D2-5DC6-FD1B-AA99-DCFBC101D0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012BA-B5C3-B06A-44A3-53F35446AFB7}"/>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5" name="Footer Placeholder 4">
            <a:extLst>
              <a:ext uri="{FF2B5EF4-FFF2-40B4-BE49-F238E27FC236}">
                <a16:creationId xmlns:a16="http://schemas.microsoft.com/office/drawing/2014/main" id="{48C20C77-E8B4-C8BD-C164-F8991DB27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2F68E6-DA10-BDE0-6387-7A83340CBB0E}"/>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2600752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5435A9-31E3-64FD-5B30-45965F2A82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0D1C58-FBEE-EABA-D486-4AEC0C5BE3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3B3D-BA95-1E94-2111-1E065C597B10}"/>
              </a:ext>
            </a:extLst>
          </p:cNvPr>
          <p:cNvSpPr>
            <a:spLocks noGrp="1"/>
          </p:cNvSpPr>
          <p:nvPr>
            <p:ph type="dt" sz="half" idx="10"/>
          </p:nvPr>
        </p:nvSpPr>
        <p:spPr/>
        <p:txBody>
          <a:bodyPr/>
          <a:lstStyle/>
          <a:p>
            <a:fld id="{62D643C6-9102-44B2-8313-6A9496B92A24}" type="datetimeFigureOut">
              <a:rPr lang="en-IN" smtClean="0"/>
              <a:t>12-11-2022</a:t>
            </a:fld>
            <a:endParaRPr lang="en-IN"/>
          </a:p>
        </p:txBody>
      </p:sp>
      <p:sp>
        <p:nvSpPr>
          <p:cNvPr id="5" name="Footer Placeholder 4">
            <a:extLst>
              <a:ext uri="{FF2B5EF4-FFF2-40B4-BE49-F238E27FC236}">
                <a16:creationId xmlns:a16="http://schemas.microsoft.com/office/drawing/2014/main" id="{A5EE1A50-BCA5-4CBA-94A2-ECDC7E845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920D04-6E7E-37B9-0418-B6D9C2D523B5}"/>
              </a:ext>
            </a:extLst>
          </p:cNvPr>
          <p:cNvSpPr>
            <a:spLocks noGrp="1"/>
          </p:cNvSpPr>
          <p:nvPr>
            <p:ph type="sldNum" sz="quarter" idx="12"/>
          </p:nvPr>
        </p:nvSpPr>
        <p:spPr/>
        <p:txBody>
          <a:bodyPr/>
          <a:lstStyle/>
          <a:p>
            <a:fld id="{1818DF40-1B8C-4321-BE93-375C11CA23F9}" type="slidenum">
              <a:rPr lang="en-IN" smtClean="0"/>
              <a:t>‹#›</a:t>
            </a:fld>
            <a:endParaRPr lang="en-IN"/>
          </a:p>
        </p:txBody>
      </p:sp>
    </p:spTree>
    <p:extLst>
      <p:ext uri="{BB962C8B-B14F-4D97-AF65-F5344CB8AC3E}">
        <p14:creationId xmlns:p14="http://schemas.microsoft.com/office/powerpoint/2010/main" val="270596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FEAF-FD1D-4A56-D15E-B8EADC2D74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7B3B2-A8B1-B329-F42F-834656275454}"/>
              </a:ext>
            </a:extLst>
          </p:cNvPr>
          <p:cNvSpPr>
            <a:spLocks noGrp="1"/>
          </p:cNvSpPr>
          <p:nvPr>
            <p:ph type="dt" sz="half" idx="10"/>
          </p:nvPr>
        </p:nvSpPr>
        <p:spPr/>
        <p:txBody>
          <a:bodyPr/>
          <a:lstStyle/>
          <a:p>
            <a:fld id="{B2D2FCFB-F19F-4BDA-A5BA-45A2E075DB9D}" type="datetime1">
              <a:rPr lang="en-IN" smtClean="0"/>
              <a:t>12-11-2022</a:t>
            </a:fld>
            <a:endParaRPr lang="en-IN"/>
          </a:p>
        </p:txBody>
      </p:sp>
      <p:sp>
        <p:nvSpPr>
          <p:cNvPr id="4" name="Footer Placeholder 3">
            <a:extLst>
              <a:ext uri="{FF2B5EF4-FFF2-40B4-BE49-F238E27FC236}">
                <a16:creationId xmlns:a16="http://schemas.microsoft.com/office/drawing/2014/main" id="{2924BACF-2404-81F3-FAC7-B920747A024F}"/>
              </a:ext>
            </a:extLst>
          </p:cNvPr>
          <p:cNvSpPr>
            <a:spLocks noGrp="1"/>
          </p:cNvSpPr>
          <p:nvPr>
            <p:ph type="ftr" sz="quarter" idx="11"/>
          </p:nvPr>
        </p:nvSpPr>
        <p:spPr/>
        <p:txBody>
          <a:bodyPr/>
          <a:lstStyle/>
          <a:p>
            <a:r>
              <a:rPr lang="en-US"/>
              <a:t>Insight Of Lambda | Ratnesh Tiwari | CppIndia</a:t>
            </a:r>
            <a:endParaRPr lang="en-IN"/>
          </a:p>
        </p:txBody>
      </p:sp>
      <p:sp>
        <p:nvSpPr>
          <p:cNvPr id="5" name="Slide Number Placeholder 4">
            <a:extLst>
              <a:ext uri="{FF2B5EF4-FFF2-40B4-BE49-F238E27FC236}">
                <a16:creationId xmlns:a16="http://schemas.microsoft.com/office/drawing/2014/main" id="{2B6E58AF-8F1E-4A12-4C3B-69359EBE720C}"/>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349781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C688DC-0A75-ECCB-F610-D2EA429B65DB}"/>
              </a:ext>
            </a:extLst>
          </p:cNvPr>
          <p:cNvSpPr>
            <a:spLocks noGrp="1"/>
          </p:cNvSpPr>
          <p:nvPr>
            <p:ph type="dt" sz="half" idx="10"/>
          </p:nvPr>
        </p:nvSpPr>
        <p:spPr/>
        <p:txBody>
          <a:bodyPr/>
          <a:lstStyle/>
          <a:p>
            <a:fld id="{2D407F16-9B36-4220-B9DA-DD1308BD7447}" type="datetime1">
              <a:rPr lang="en-IN" smtClean="0"/>
              <a:t>12-11-2022</a:t>
            </a:fld>
            <a:endParaRPr lang="en-IN"/>
          </a:p>
        </p:txBody>
      </p:sp>
      <p:sp>
        <p:nvSpPr>
          <p:cNvPr id="3" name="Footer Placeholder 2">
            <a:extLst>
              <a:ext uri="{FF2B5EF4-FFF2-40B4-BE49-F238E27FC236}">
                <a16:creationId xmlns:a16="http://schemas.microsoft.com/office/drawing/2014/main" id="{FDB66121-E1C8-EC25-F06D-B9A0D94AF2F1}"/>
              </a:ext>
            </a:extLst>
          </p:cNvPr>
          <p:cNvSpPr>
            <a:spLocks noGrp="1"/>
          </p:cNvSpPr>
          <p:nvPr>
            <p:ph type="ftr" sz="quarter" idx="11"/>
          </p:nvPr>
        </p:nvSpPr>
        <p:spPr/>
        <p:txBody>
          <a:bodyPr/>
          <a:lstStyle/>
          <a:p>
            <a:r>
              <a:rPr lang="en-US"/>
              <a:t>Insight Of Lambda | Ratnesh Tiwari | CppIndia</a:t>
            </a:r>
            <a:endParaRPr lang="en-IN"/>
          </a:p>
        </p:txBody>
      </p:sp>
      <p:sp>
        <p:nvSpPr>
          <p:cNvPr id="4" name="Slide Number Placeholder 3">
            <a:extLst>
              <a:ext uri="{FF2B5EF4-FFF2-40B4-BE49-F238E27FC236}">
                <a16:creationId xmlns:a16="http://schemas.microsoft.com/office/drawing/2014/main" id="{3B2ADF92-AD19-A5F9-B8AE-938342BD1E48}"/>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154980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6A82-1767-216B-6239-091DC1FFE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39E763-E403-1777-226E-EE1C47CA3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817F0B-1110-8EAB-A1B1-120024CC9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F2972-B12F-D847-03D5-F12F451374F3}"/>
              </a:ext>
            </a:extLst>
          </p:cNvPr>
          <p:cNvSpPr>
            <a:spLocks noGrp="1"/>
          </p:cNvSpPr>
          <p:nvPr>
            <p:ph type="dt" sz="half" idx="10"/>
          </p:nvPr>
        </p:nvSpPr>
        <p:spPr/>
        <p:txBody>
          <a:bodyPr/>
          <a:lstStyle/>
          <a:p>
            <a:fld id="{55F9D841-F004-4C4D-8F86-A0928353CAE0}" type="datetime1">
              <a:rPr lang="en-IN" smtClean="0"/>
              <a:t>12-11-2022</a:t>
            </a:fld>
            <a:endParaRPr lang="en-IN"/>
          </a:p>
        </p:txBody>
      </p:sp>
      <p:sp>
        <p:nvSpPr>
          <p:cNvPr id="6" name="Footer Placeholder 5">
            <a:extLst>
              <a:ext uri="{FF2B5EF4-FFF2-40B4-BE49-F238E27FC236}">
                <a16:creationId xmlns:a16="http://schemas.microsoft.com/office/drawing/2014/main" id="{599FE967-8F09-27A5-293E-6C3109845AB9}"/>
              </a:ext>
            </a:extLst>
          </p:cNvPr>
          <p:cNvSpPr>
            <a:spLocks noGrp="1"/>
          </p:cNvSpPr>
          <p:nvPr>
            <p:ph type="ftr" sz="quarter" idx="11"/>
          </p:nvPr>
        </p:nvSpPr>
        <p:spPr/>
        <p:txBody>
          <a:bodyPr/>
          <a:lstStyle/>
          <a:p>
            <a:r>
              <a:rPr lang="en-US"/>
              <a:t>Insight Of Lambda | Ratnesh Tiwari | CppIndia</a:t>
            </a:r>
            <a:endParaRPr lang="en-IN"/>
          </a:p>
        </p:txBody>
      </p:sp>
      <p:sp>
        <p:nvSpPr>
          <p:cNvPr id="7" name="Slide Number Placeholder 6">
            <a:extLst>
              <a:ext uri="{FF2B5EF4-FFF2-40B4-BE49-F238E27FC236}">
                <a16:creationId xmlns:a16="http://schemas.microsoft.com/office/drawing/2014/main" id="{3810D15B-22B2-971B-190D-DF4996638FA5}"/>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26559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9B2C-8080-F363-6784-EE5662DD4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DDAE27-267F-7C99-2989-729D207B6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A6F002-D0E9-DEC0-6BB3-98B605B3A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B7E8E-8E0C-47F0-7B92-920CED9E9C04}"/>
              </a:ext>
            </a:extLst>
          </p:cNvPr>
          <p:cNvSpPr>
            <a:spLocks noGrp="1"/>
          </p:cNvSpPr>
          <p:nvPr>
            <p:ph type="dt" sz="half" idx="10"/>
          </p:nvPr>
        </p:nvSpPr>
        <p:spPr/>
        <p:txBody>
          <a:bodyPr/>
          <a:lstStyle/>
          <a:p>
            <a:fld id="{FC07A1EA-4BD3-4ADA-B267-2FD9C3BFF03F}" type="datetime1">
              <a:rPr lang="en-IN" smtClean="0"/>
              <a:t>12-11-2022</a:t>
            </a:fld>
            <a:endParaRPr lang="en-IN"/>
          </a:p>
        </p:txBody>
      </p:sp>
      <p:sp>
        <p:nvSpPr>
          <p:cNvPr id="6" name="Footer Placeholder 5">
            <a:extLst>
              <a:ext uri="{FF2B5EF4-FFF2-40B4-BE49-F238E27FC236}">
                <a16:creationId xmlns:a16="http://schemas.microsoft.com/office/drawing/2014/main" id="{3502C2C4-1B6D-8C50-D7F8-49F23350748A}"/>
              </a:ext>
            </a:extLst>
          </p:cNvPr>
          <p:cNvSpPr>
            <a:spLocks noGrp="1"/>
          </p:cNvSpPr>
          <p:nvPr>
            <p:ph type="ftr" sz="quarter" idx="11"/>
          </p:nvPr>
        </p:nvSpPr>
        <p:spPr/>
        <p:txBody>
          <a:bodyPr/>
          <a:lstStyle/>
          <a:p>
            <a:r>
              <a:rPr lang="en-US"/>
              <a:t>Insight Of Lambda | Ratnesh Tiwari | CppIndia</a:t>
            </a:r>
            <a:endParaRPr lang="en-IN"/>
          </a:p>
        </p:txBody>
      </p:sp>
      <p:sp>
        <p:nvSpPr>
          <p:cNvPr id="7" name="Slide Number Placeholder 6">
            <a:extLst>
              <a:ext uri="{FF2B5EF4-FFF2-40B4-BE49-F238E27FC236}">
                <a16:creationId xmlns:a16="http://schemas.microsoft.com/office/drawing/2014/main" id="{3FDB40B6-C79C-2397-98DB-5F30902945CE}"/>
              </a:ext>
            </a:extLst>
          </p:cNvPr>
          <p:cNvSpPr>
            <a:spLocks noGrp="1"/>
          </p:cNvSpPr>
          <p:nvPr>
            <p:ph type="sldNum" sz="quarter" idx="12"/>
          </p:nvPr>
        </p:nvSpPr>
        <p:spPr/>
        <p:txBody>
          <a:bodyPr/>
          <a:lstStyle/>
          <a:p>
            <a:fld id="{AB04D121-DA08-4356-BA63-FD8314FB2C81}" type="slidenum">
              <a:rPr lang="en-IN" smtClean="0"/>
              <a:t>‹#›</a:t>
            </a:fld>
            <a:endParaRPr lang="en-IN"/>
          </a:p>
        </p:txBody>
      </p:sp>
    </p:spTree>
    <p:extLst>
      <p:ext uri="{BB962C8B-B14F-4D97-AF65-F5344CB8AC3E}">
        <p14:creationId xmlns:p14="http://schemas.microsoft.com/office/powerpoint/2010/main" val="22307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BC0C6-D63B-D4CE-3F29-633479F838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880839-6433-F52F-1F65-C8BDD0ABD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36170-3AB0-E790-E040-D0CAACD52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CF29D-F8F5-4F97-B109-054732ED1557}" type="datetime1">
              <a:rPr lang="en-IN" smtClean="0"/>
              <a:t>12-11-2022</a:t>
            </a:fld>
            <a:endParaRPr lang="en-IN"/>
          </a:p>
        </p:txBody>
      </p:sp>
      <p:sp>
        <p:nvSpPr>
          <p:cNvPr id="5" name="Footer Placeholder 4">
            <a:extLst>
              <a:ext uri="{FF2B5EF4-FFF2-40B4-BE49-F238E27FC236}">
                <a16:creationId xmlns:a16="http://schemas.microsoft.com/office/drawing/2014/main" id="{C2E63642-B51B-B85A-D730-8A067F7AF3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Insight Of Lambda | Ratnesh Tiwari | CppIndia</a:t>
            </a:r>
            <a:endParaRPr lang="en-IN" dirty="0"/>
          </a:p>
        </p:txBody>
      </p:sp>
      <p:sp>
        <p:nvSpPr>
          <p:cNvPr id="6" name="Slide Number Placeholder 5">
            <a:extLst>
              <a:ext uri="{FF2B5EF4-FFF2-40B4-BE49-F238E27FC236}">
                <a16:creationId xmlns:a16="http://schemas.microsoft.com/office/drawing/2014/main" id="{2B41E351-BA76-94BB-2A3E-92D983F38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4D121-DA08-4356-BA63-FD8314FB2C81}" type="slidenum">
              <a:rPr lang="en-IN" smtClean="0"/>
              <a:pPr/>
              <a:t>‹#›</a:t>
            </a:fld>
            <a:endParaRPr lang="en-IN"/>
          </a:p>
        </p:txBody>
      </p:sp>
    </p:spTree>
    <p:extLst>
      <p:ext uri="{BB962C8B-B14F-4D97-AF65-F5344CB8AC3E}">
        <p14:creationId xmlns:p14="http://schemas.microsoft.com/office/powerpoint/2010/main" val="365274886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D4B40-1D6B-0CC3-BE29-F14EEA9CAB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DFDBE-1E8E-E091-546A-18257F2F6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425CF8-FD2E-373A-8A35-2FB7378243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B7BD9-ED66-4761-B134-BDFB62CB3F76}" type="datetimeFigureOut">
              <a:rPr lang="en-IN" smtClean="0"/>
              <a:t>12-11-2022</a:t>
            </a:fld>
            <a:endParaRPr lang="en-IN"/>
          </a:p>
        </p:txBody>
      </p:sp>
      <p:sp>
        <p:nvSpPr>
          <p:cNvPr id="5" name="Footer Placeholder 4">
            <a:extLst>
              <a:ext uri="{FF2B5EF4-FFF2-40B4-BE49-F238E27FC236}">
                <a16:creationId xmlns:a16="http://schemas.microsoft.com/office/drawing/2014/main" id="{C646CFE6-0F37-653A-3B36-256657E2E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E821A6-E257-C886-EB67-57ACD72EB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71248-5F93-46AF-9D83-F0CF2BEE578D}" type="slidenum">
              <a:rPr lang="en-IN" smtClean="0"/>
              <a:t>‹#›</a:t>
            </a:fld>
            <a:endParaRPr lang="en-IN"/>
          </a:p>
        </p:txBody>
      </p:sp>
    </p:spTree>
    <p:extLst>
      <p:ext uri="{BB962C8B-B14F-4D97-AF65-F5344CB8AC3E}">
        <p14:creationId xmlns:p14="http://schemas.microsoft.com/office/powerpoint/2010/main" val="47390031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0E089-C92F-BFED-C738-AD2257C4F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29ACD3-E50D-E3D0-8979-B3584C9AB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DC3E5B-3BAA-905B-0036-EFE967204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8A3C3-F56F-4F0C-B294-CDFE6AA2920B}" type="datetimeFigureOut">
              <a:rPr lang="en-IN" smtClean="0"/>
              <a:t>12-11-2022</a:t>
            </a:fld>
            <a:endParaRPr lang="en-IN"/>
          </a:p>
        </p:txBody>
      </p:sp>
      <p:sp>
        <p:nvSpPr>
          <p:cNvPr id="5" name="Footer Placeholder 4">
            <a:extLst>
              <a:ext uri="{FF2B5EF4-FFF2-40B4-BE49-F238E27FC236}">
                <a16:creationId xmlns:a16="http://schemas.microsoft.com/office/drawing/2014/main" id="{F622CDCD-6284-949F-AA1C-ACBD5A439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49A85D-16DB-73A7-C049-4CE04D5109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D6519-2290-4536-89C7-154D73117D79}" type="slidenum">
              <a:rPr lang="en-IN" smtClean="0"/>
              <a:t>‹#›</a:t>
            </a:fld>
            <a:endParaRPr lang="en-IN"/>
          </a:p>
        </p:txBody>
      </p:sp>
    </p:spTree>
    <p:extLst>
      <p:ext uri="{BB962C8B-B14F-4D97-AF65-F5344CB8AC3E}">
        <p14:creationId xmlns:p14="http://schemas.microsoft.com/office/powerpoint/2010/main" val="279172297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07D4EF-95DB-7A95-4C69-EE9A1D85E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3F3B62-04AD-916C-1F30-91A03621A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A9F2EC-B1F3-7AD0-7E6F-11B9E98D0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335AF-3B31-46F2-81FC-AB85EA82D77F}" type="datetimeFigureOut">
              <a:rPr lang="en-IN" smtClean="0"/>
              <a:t>12-11-2022</a:t>
            </a:fld>
            <a:endParaRPr lang="en-IN"/>
          </a:p>
        </p:txBody>
      </p:sp>
      <p:sp>
        <p:nvSpPr>
          <p:cNvPr id="5" name="Footer Placeholder 4">
            <a:extLst>
              <a:ext uri="{FF2B5EF4-FFF2-40B4-BE49-F238E27FC236}">
                <a16:creationId xmlns:a16="http://schemas.microsoft.com/office/drawing/2014/main" id="{09318355-45F5-9603-D5A7-43C0F7739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62A003-4608-040B-F9AE-B19B1D55C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0DC7F-7CB6-4938-AD3D-5A47E351A482}" type="slidenum">
              <a:rPr lang="en-IN" smtClean="0"/>
              <a:t>‹#›</a:t>
            </a:fld>
            <a:endParaRPr lang="en-IN"/>
          </a:p>
        </p:txBody>
      </p:sp>
    </p:spTree>
    <p:extLst>
      <p:ext uri="{BB962C8B-B14F-4D97-AF65-F5344CB8AC3E}">
        <p14:creationId xmlns:p14="http://schemas.microsoft.com/office/powerpoint/2010/main" val="295971413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B8CEF-B5CE-A82B-89EA-FA71E1661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2463D5-2AE3-461F-CA4E-A1CDC3AC1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E5C4B-0BEE-DD28-AE29-BC39467CD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43C6-9102-44B2-8313-6A9496B92A24}" type="datetimeFigureOut">
              <a:rPr lang="en-IN" smtClean="0"/>
              <a:t>12-11-2022</a:t>
            </a:fld>
            <a:endParaRPr lang="en-IN"/>
          </a:p>
        </p:txBody>
      </p:sp>
      <p:sp>
        <p:nvSpPr>
          <p:cNvPr id="5" name="Footer Placeholder 4">
            <a:extLst>
              <a:ext uri="{FF2B5EF4-FFF2-40B4-BE49-F238E27FC236}">
                <a16:creationId xmlns:a16="http://schemas.microsoft.com/office/drawing/2014/main" id="{99049D5B-4692-3C1B-2ECF-AFEBEED1F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A300C4-D137-1244-B143-C95C36EF9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8DF40-1B8C-4321-BE93-375C11CA23F9}" type="slidenum">
              <a:rPr lang="en-IN" smtClean="0"/>
              <a:t>‹#›</a:t>
            </a:fld>
            <a:endParaRPr lang="en-IN"/>
          </a:p>
        </p:txBody>
      </p:sp>
    </p:spTree>
    <p:extLst>
      <p:ext uri="{BB962C8B-B14F-4D97-AF65-F5344CB8AC3E}">
        <p14:creationId xmlns:p14="http://schemas.microsoft.com/office/powerpoint/2010/main" val="261570478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socialratnesh.godbolt.org/z/jr8Efqxnv" TargetMode="External"/><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customXml" Target="../ink/ink1.xml"/><Relationship Id="rId5" Type="http://schemas.openxmlformats.org/officeDocument/2006/relationships/hyperlink" Target="https://socialratnesh.godbolt.org/z/dbqdEdKWc"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hyperlink" Target="https://cppinsights.io/s/64956f48" TargetMode="External"/><Relationship Id="rId3" Type="http://schemas.openxmlformats.org/officeDocument/2006/relationships/hyperlink" Target="https://socialratnesh.godbolt.org/z/Mas4jaTKz" TargetMode="External"/><Relationship Id="rId7" Type="http://schemas.openxmlformats.org/officeDocument/2006/relationships/customXml" Target="../ink/ink4.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socialratnesh.godbolt.org/z/Y55nEKv8z" TargetMode="External"/><Relationship Id="rId7"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db3135a3"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s://cppinsights.io/s/a2f89b69"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socialratnesh.godbolt.org/z/vYxTxK763"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socialratnesh.godbolt.org/z/on87M64eY"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189a54ec"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hyperlink" Target="https://socialratnesh.godbolt.org/z/TeG8ffzqo"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fd9af96a"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hyperlink" Target="https://socialratnesh.godbolt.org/z/noneqe8sv"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ocialratnesh/" TargetMode="External"/><Relationship Id="rId7"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twitter.com/socialratnesh"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socialratnesh.godbolt.org/z/EKWf48Krf"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accd8673"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hyperlink" Target="https://socialratnesh.godbolt.org/z/ndG8MdM4q"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1d165582" TargetMode="Externa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s://socialratnesh.godbolt.org/z/c5e1oEhG1"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81f56777" TargetMode="Externa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hyperlink" Target="https://socialratnesh.godbolt.org/z/n7K57sfn5"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hyperlink" Target="https://socialratnesh.godbolt.org/z/3P6Eobee8"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socialratnesh.godbolt.org/z/PTaToGcMn"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30e8bae3" TargetMode="Externa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s://socialratnesh.godbolt.org/z/9TW7hzPvE"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hyperlink" Target="https://socialratnesh.godbolt.org/z/deq9dTr4f"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ocialratnesh.godbolt.org/z/aePYfMzPE"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hyperlink" Target="https://socialratnesh.godbolt.org/z/G5sb51E5h"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hyperlink" Target="https://socialratnesh.godbolt.org/z/aE7TYMh9o" TargetMode="Externa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hyperlink" Target="https://socialratnesh.godbolt.org/z/dchT5qzbT"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hyperlink" Target="https://socialratnesh.godbolt.org/z/TqTvPv7vs"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socialratnesh.godbolt.org/z/TMYWbb4aG"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a09b8a55" TargetMode="Externa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hyperlink" Target="https://socialratnesh.godbolt.org/z/fsxPr4jqa"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13ad0e57" TargetMode="Externa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hyperlink" Target="https://socialratnesh.godbolt.org/z/Tj9G1hdsP"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cppinsights.io/s/7a4396e4" TargetMode="Externa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hyperlink" Target="https://socialratnesh.godbolt.org/z/va7f55Yvv"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hyperlink" Target="https://socialratnesh.godbolt.org/z/KGeTnb79q"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socialratnesh.godbolt.org/z/szv1rfP5W"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hyperlink" Target="https://socialratnesh.godbolt.org/z/hh53W799e"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hyperlink" Target="https://youtu.be/ZIPNFcw6V9o?t=3102" TargetMode="External"/><Relationship Id="rId3" Type="http://schemas.openxmlformats.org/officeDocument/2006/relationships/hyperlink" Target="https://en.cppreference.com/w/cpp/language/lambda" TargetMode="External"/><Relationship Id="rId7" Type="http://schemas.openxmlformats.org/officeDocument/2006/relationships/hyperlink" Target="https://www.modernescpp.com/index.php/more-lambdas-features-with-c-20"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hyperlink" Target="https://www.modernescpp.com/index.php/more-powerful-lambdas-with-c-20" TargetMode="External"/><Relationship Id="rId5" Type="http://schemas.openxmlformats.org/officeDocument/2006/relationships/hyperlink" Target="https://eel.is/c++draft/dcl.attr.grammar#7" TargetMode="External"/><Relationship Id="rId4" Type="http://schemas.openxmlformats.org/officeDocument/2006/relationships/hyperlink" Target="https://shafik.github.io/c++/2022/09/20/init-lambdas-array-ohmy.html"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74000">
              <a:schemeClr val="accent3">
                <a:lumMod val="0"/>
                <a:lumOff val="100000"/>
              </a:schemeClr>
            </a:gs>
            <a:gs pos="95000">
              <a:schemeClr val="accent3">
                <a:alpha val="80000"/>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1453244" y="1798594"/>
            <a:ext cx="9285513" cy="1569660"/>
          </a:xfrm>
          <a:prstGeom prst="rect">
            <a:avLst/>
          </a:prstGeom>
          <a:noFill/>
        </p:spPr>
        <p:txBody>
          <a:bodyPr wrap="square" rtlCol="0">
            <a:spAutoFit/>
          </a:bodyPr>
          <a:lstStyle/>
          <a:p>
            <a:pPr algn="ctr"/>
            <a:r>
              <a:rPr lang="en-US" sz="9600" b="1" dirty="0">
                <a:ln w="9525">
                  <a:solidFill>
                    <a:schemeClr val="bg1"/>
                  </a:solidFill>
                  <a:prstDash val="solid"/>
                </a:ln>
                <a:effectLst>
                  <a:outerShdw blurRad="12700" dist="38100" dir="2700000" algn="tl" rotWithShape="0">
                    <a:schemeClr val="bg1">
                      <a:lumMod val="50000"/>
                    </a:schemeClr>
                  </a:outerShdw>
                </a:effectLst>
              </a:rPr>
              <a:t>Insight of Lambda</a:t>
            </a:r>
            <a:endParaRPr lang="en-IN" sz="9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TextBox 2"/>
          <p:cNvSpPr txBox="1"/>
          <p:nvPr/>
        </p:nvSpPr>
        <p:spPr>
          <a:xfrm>
            <a:off x="6277018" y="4324787"/>
            <a:ext cx="4461739" cy="923330"/>
          </a:xfrm>
          <a:prstGeom prst="rect">
            <a:avLst/>
          </a:prstGeom>
          <a:noFill/>
        </p:spPr>
        <p:txBody>
          <a:bodyPr wrap="square" rtlCol="0">
            <a:spAutoFit/>
          </a:bodyPr>
          <a:lstStyle/>
          <a:p>
            <a:r>
              <a:rPr lang="en-US" sz="5400" b="1" dirty="0"/>
              <a:t>Ratnesh Tiwari</a:t>
            </a:r>
            <a:endParaRPr lang="en-IN" sz="5400" b="1" dirty="0"/>
          </a:p>
        </p:txBody>
      </p:sp>
      <p:cxnSp>
        <p:nvCxnSpPr>
          <p:cNvPr id="8" name="Straight Connector 7">
            <a:extLst>
              <a:ext uri="{FF2B5EF4-FFF2-40B4-BE49-F238E27FC236}">
                <a16:creationId xmlns:a16="http://schemas.microsoft.com/office/drawing/2014/main" id="{B4F64511-C9FE-66B0-023F-33EC88132C7E}"/>
              </a:ext>
            </a:extLst>
          </p:cNvPr>
          <p:cNvCxnSpPr>
            <a:cxnSpLocks/>
          </p:cNvCxnSpPr>
          <p:nvPr/>
        </p:nvCxnSpPr>
        <p:spPr>
          <a:xfrm>
            <a:off x="1596000" y="3429000"/>
            <a:ext cx="9000000" cy="0"/>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5251951" cy="707886"/>
          </a:xfrm>
          <a:prstGeom prst="rect">
            <a:avLst/>
          </a:prstGeom>
        </p:spPr>
        <p:txBody>
          <a:bodyPr wrap="none">
            <a:spAutoFit/>
          </a:bodyPr>
          <a:lstStyle/>
          <a:p>
            <a:r>
              <a:rPr lang="en-US" sz="4000" b="1" dirty="0"/>
              <a:t>Lambda Call and Return</a:t>
            </a:r>
            <a:endParaRPr lang="en-IN" dirty="0"/>
          </a:p>
        </p:txBody>
      </p:sp>
      <p:sp>
        <p:nvSpPr>
          <p:cNvPr id="5" name="Rectangle 4"/>
          <p:cNvSpPr/>
          <p:nvPr/>
        </p:nvSpPr>
        <p:spPr>
          <a:xfrm>
            <a:off x="696000" y="1206513"/>
            <a:ext cx="10800000" cy="3970318"/>
          </a:xfrm>
          <a:prstGeom prst="rect">
            <a:avLst/>
          </a:prstGeom>
        </p:spPr>
        <p:txBody>
          <a:bodyPr wrap="square">
            <a:spAutoFit/>
          </a:bodyPr>
          <a:lstStyle/>
          <a:p>
            <a:pPr algn="just"/>
            <a:r>
              <a:rPr lang="en-US" dirty="0"/>
              <a:t>Except the rules for capture, most rules for lambdas are borrowed from the rules for functions and classes. However, two irregularities should be noted:</a:t>
            </a:r>
          </a:p>
          <a:p>
            <a:pPr algn="just"/>
            <a:endParaRPr lang="en-US" dirty="0"/>
          </a:p>
          <a:p>
            <a:pPr marL="342900" indent="-342900" algn="just">
              <a:buFont typeface="+mj-lt"/>
              <a:buAutoNum type="arabicPeriod"/>
            </a:pPr>
            <a:r>
              <a:rPr lang="en-US" dirty="0"/>
              <a:t>If a lambda expression does not take any arguments, the argument list can be omitted. </a:t>
            </a:r>
          </a:p>
          <a:p>
            <a:pPr algn="just"/>
            <a:r>
              <a:rPr lang="en-US" dirty="0"/>
              <a:t>	Thus, the minimal lambda expression is []{}. </a:t>
            </a:r>
          </a:p>
          <a:p>
            <a:pPr algn="just"/>
            <a:r>
              <a:rPr lang="en-US" dirty="0"/>
              <a:t>	NOTE: When the suffix return type notation is used, we cannot omit the argument list.</a:t>
            </a:r>
          </a:p>
          <a:p>
            <a:pPr marL="342900" indent="-342900" algn="just">
              <a:buFont typeface="+mj-lt"/>
              <a:buAutoNum type="arabicPeriod"/>
            </a:pPr>
            <a:endParaRPr lang="en-US" dirty="0"/>
          </a:p>
          <a:p>
            <a:pPr marL="342900" indent="-342900" algn="just">
              <a:buFont typeface="+mj-lt"/>
              <a:buAutoNum type="arabicPeriod" startAt="2"/>
            </a:pPr>
            <a:r>
              <a:rPr lang="en-US" dirty="0"/>
              <a:t>A lambda expression’s return type can be deduced from its body.</a:t>
            </a:r>
          </a:p>
          <a:p>
            <a:pPr algn="just"/>
            <a:r>
              <a:rPr lang="en-US" dirty="0"/>
              <a:t>	(This can not be done for a function.) (until C++11)</a:t>
            </a:r>
          </a:p>
          <a:p>
            <a:pPr algn="just"/>
            <a:endParaRPr lang="en-US" dirty="0"/>
          </a:p>
          <a:p>
            <a:pPr algn="just"/>
            <a:r>
              <a:rPr lang="en-US" dirty="0"/>
              <a:t>If a lambda body does not have a return-statement, the lambda’s return type is void. </a:t>
            </a:r>
          </a:p>
          <a:p>
            <a:pPr algn="just"/>
            <a:r>
              <a:rPr lang="en-US" dirty="0"/>
              <a:t>If a lambda body consists of just a single return-statement, the lambda’s return type is the type of the return’s expression. </a:t>
            </a:r>
          </a:p>
          <a:p>
            <a:pPr algn="just"/>
            <a:r>
              <a:rPr lang="en-US" dirty="0"/>
              <a:t>If neither is the case, we have to explicitly supply a return type.</a:t>
            </a:r>
          </a:p>
        </p:txBody>
      </p:sp>
      <p:sp>
        <p:nvSpPr>
          <p:cNvPr id="7" name="Footer Placeholder 6">
            <a:extLst>
              <a:ext uri="{FF2B5EF4-FFF2-40B4-BE49-F238E27FC236}">
                <a16:creationId xmlns:a16="http://schemas.microsoft.com/office/drawing/2014/main" id="{5B244959-1849-AFB4-5914-E425BF0EF159}"/>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AFB420D9-E020-BBAD-CFC0-9F42EC869177}"/>
              </a:ext>
            </a:extLst>
          </p:cNvPr>
          <p:cNvSpPr>
            <a:spLocks noGrp="1"/>
          </p:cNvSpPr>
          <p:nvPr>
            <p:ph type="sldNum" sz="quarter" idx="12"/>
          </p:nvPr>
        </p:nvSpPr>
        <p:spPr/>
        <p:txBody>
          <a:bodyPr/>
          <a:lstStyle/>
          <a:p>
            <a:fld id="{AB04D121-DA08-4356-BA63-FD8314FB2C81}" type="slidenum">
              <a:rPr lang="en-IN" smtClean="0"/>
              <a:t>10</a:t>
            </a:fld>
            <a:endParaRPr lang="en-IN"/>
          </a:p>
        </p:txBody>
      </p:sp>
    </p:spTree>
    <p:extLst>
      <p:ext uri="{BB962C8B-B14F-4D97-AF65-F5344CB8AC3E}">
        <p14:creationId xmlns:p14="http://schemas.microsoft.com/office/powerpoint/2010/main" val="175245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5428024" cy="707886"/>
          </a:xfrm>
          <a:prstGeom prst="rect">
            <a:avLst/>
          </a:prstGeom>
        </p:spPr>
        <p:txBody>
          <a:bodyPr wrap="none">
            <a:spAutoFit/>
          </a:bodyPr>
          <a:lstStyle/>
          <a:p>
            <a:r>
              <a:rPr lang="en-US" sz="4000" b="1" dirty="0"/>
              <a:t>Lambda Implementation</a:t>
            </a:r>
            <a:endParaRPr lang="en-IN" dirty="0"/>
          </a:p>
        </p:txBody>
      </p:sp>
      <p:sp>
        <p:nvSpPr>
          <p:cNvPr id="5" name="Rectangle 4"/>
          <p:cNvSpPr/>
          <p:nvPr/>
        </p:nvSpPr>
        <p:spPr>
          <a:xfrm>
            <a:off x="696000" y="1206513"/>
            <a:ext cx="10800000" cy="1200329"/>
          </a:xfrm>
          <a:prstGeom prst="rect">
            <a:avLst/>
          </a:prstGeom>
        </p:spPr>
        <p:txBody>
          <a:bodyPr wrap="square">
            <a:spAutoFit/>
          </a:bodyPr>
          <a:lstStyle/>
          <a:p>
            <a:pPr algn="just"/>
            <a:r>
              <a:rPr lang="en-US" dirty="0"/>
              <a:t>A lambda is implemented using a class which implements operator() to call the lambda</a:t>
            </a:r>
            <a:br>
              <a:rPr lang="en-US" dirty="0"/>
            </a:br>
            <a:br>
              <a:rPr lang="en-US" dirty="0"/>
            </a:br>
            <a:r>
              <a:rPr lang="en-US" dirty="0"/>
              <a:t>An object of a class generated from a lambda is called a </a:t>
            </a:r>
            <a:r>
              <a:rPr lang="en-US" b="1" i="1" dirty="0"/>
              <a:t>closure object </a:t>
            </a:r>
            <a:r>
              <a:rPr lang="en-US" dirty="0"/>
              <a:t>(or simply a closure). </a:t>
            </a:r>
            <a:br>
              <a:rPr lang="en-US" dirty="0"/>
            </a:br>
            <a:r>
              <a:rPr lang="en-US" dirty="0"/>
              <a:t>A </a:t>
            </a:r>
            <a:r>
              <a:rPr lang="en-US" b="1" i="1" dirty="0"/>
              <a:t>closure class </a:t>
            </a:r>
            <a:r>
              <a:rPr lang="en-US" dirty="0"/>
              <a:t>is a class from which a closure is instantiated</a:t>
            </a:r>
          </a:p>
        </p:txBody>
      </p:sp>
      <p:sp>
        <p:nvSpPr>
          <p:cNvPr id="7" name="Footer Placeholder 6">
            <a:extLst>
              <a:ext uri="{FF2B5EF4-FFF2-40B4-BE49-F238E27FC236}">
                <a16:creationId xmlns:a16="http://schemas.microsoft.com/office/drawing/2014/main" id="{E27C01D4-82EA-8C8F-DEE5-63E6C7E324C8}"/>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CDD6BBEF-CBA0-A3B4-9AE2-5AE1E74E7DA1}"/>
              </a:ext>
            </a:extLst>
          </p:cNvPr>
          <p:cNvSpPr>
            <a:spLocks noGrp="1"/>
          </p:cNvSpPr>
          <p:nvPr>
            <p:ph type="sldNum" sz="quarter" idx="12"/>
          </p:nvPr>
        </p:nvSpPr>
        <p:spPr/>
        <p:txBody>
          <a:bodyPr/>
          <a:lstStyle/>
          <a:p>
            <a:fld id="{AB04D121-DA08-4356-BA63-FD8314FB2C81}" type="slidenum">
              <a:rPr lang="en-IN" smtClean="0"/>
              <a:t>11</a:t>
            </a:fld>
            <a:endParaRPr lang="en-IN"/>
          </a:p>
        </p:txBody>
      </p:sp>
    </p:spTree>
    <p:extLst>
      <p:ext uri="{BB962C8B-B14F-4D97-AF65-F5344CB8AC3E}">
        <p14:creationId xmlns:p14="http://schemas.microsoft.com/office/powerpoint/2010/main" val="124356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5428024" cy="707886"/>
          </a:xfrm>
          <a:prstGeom prst="rect">
            <a:avLst/>
          </a:prstGeom>
        </p:spPr>
        <p:txBody>
          <a:bodyPr wrap="none">
            <a:spAutoFit/>
          </a:bodyPr>
          <a:lstStyle/>
          <a:p>
            <a:r>
              <a:rPr lang="en-US" sz="4000" b="1" dirty="0"/>
              <a:t>Lambda Implementation</a:t>
            </a:r>
            <a:endParaRPr lang="en-IN"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199" y="5763470"/>
            <a:ext cx="351563" cy="360000"/>
          </a:xfrm>
          <a:prstGeom prst="rect">
            <a:avLst/>
          </a:prstGeom>
        </p:spPr>
      </p:pic>
      <p:pic>
        <p:nvPicPr>
          <p:cNvPr id="8" name="Picture 7">
            <a:hlinkClick r:id="rId5"/>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0217" y="5763470"/>
            <a:ext cx="351563" cy="360000"/>
          </a:xfrm>
          <a:prstGeom prst="rect">
            <a:avLst/>
          </a:prstGeom>
        </p:spPr>
      </p:pic>
      <p:sp>
        <p:nvSpPr>
          <p:cNvPr id="7" name="Rectangle 6"/>
          <p:cNvSpPr/>
          <p:nvPr/>
        </p:nvSpPr>
        <p:spPr>
          <a:xfrm>
            <a:off x="5399999" y="1322156"/>
            <a:ext cx="6096000" cy="4801314"/>
          </a:xfrm>
          <a:prstGeom prst="rect">
            <a:avLst/>
          </a:prstGeom>
        </p:spPr>
        <p:txBody>
          <a:bodyPr>
            <a:spAutoFit/>
          </a:bodyPr>
          <a:lstStyle/>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multiplier = </a:t>
            </a:r>
            <a:r>
              <a:rPr lang="en-IN" dirty="0">
                <a:solidFill>
                  <a:srgbClr val="098658"/>
                </a:solidFill>
                <a:latin typeface="Consolas" panose="020B0609020204030204" pitchFamily="49" charset="0"/>
              </a:rPr>
              <a:t>3</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class</a:t>
            </a:r>
            <a:r>
              <a:rPr lang="en-IN" dirty="0">
                <a:solidFill>
                  <a:srgbClr val="000000"/>
                </a:solidFill>
                <a:latin typeface="Consolas" panose="020B0609020204030204" pitchFamily="49" charset="0"/>
              </a:rPr>
              <a:t> __</a:t>
            </a:r>
            <a:r>
              <a:rPr lang="en-IN" dirty="0" err="1">
                <a:solidFill>
                  <a:srgbClr val="000000"/>
                </a:solidFill>
                <a:latin typeface="Consolas" panose="020B0609020204030204" pitchFamily="49" charset="0"/>
              </a:rPr>
              <a:t>lambda_internal_name</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multiplier;</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public</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__</a:t>
            </a:r>
            <a:r>
              <a:rPr lang="en-IN" dirty="0" err="1">
                <a:solidFill>
                  <a:srgbClr val="000000"/>
                </a:solidFill>
                <a:latin typeface="Consolas" panose="020B0609020204030204" pitchFamily="49" charset="0"/>
              </a:rPr>
              <a:t>lambda_internal_name</a:t>
            </a:r>
            <a:r>
              <a:rPr lang="en-IN" dirty="0">
                <a:solidFill>
                  <a:srgbClr val="000000"/>
                </a:solidFill>
                <a:latin typeface="Consolas" panose="020B0609020204030204" pitchFamily="49" charset="0"/>
              </a:rPr>
              <a:t>(</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&amp; _multiplier) </a:t>
            </a:r>
          </a:p>
          <a:p>
            <a:r>
              <a:rPr lang="en-IN" dirty="0">
                <a:solidFill>
                  <a:srgbClr val="000000"/>
                </a:solidFill>
                <a:latin typeface="Consolas" panose="020B0609020204030204" pitchFamily="49" charset="0"/>
              </a:rPr>
              <a:t>        : multiplier{_multiplier} {}</a:t>
            </a: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inline</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operator</a:t>
            </a:r>
            <a:r>
              <a:rPr lang="en-IN" dirty="0">
                <a:solidFill>
                  <a:srgbClr val="000000"/>
                </a:solidFill>
                <a:latin typeface="Consolas" panose="020B0609020204030204" pitchFamily="49" charset="0"/>
              </a:rPr>
              <a:t>()(</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multiplier *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__</a:t>
            </a:r>
            <a:r>
              <a:rPr lang="en-IN" dirty="0" err="1">
                <a:solidFill>
                  <a:srgbClr val="000000"/>
                </a:solidFill>
                <a:latin typeface="Consolas" panose="020B0609020204030204" pitchFamily="49" charset="0"/>
              </a:rPr>
              <a:t>lambda_internal_name</a:t>
            </a:r>
            <a:r>
              <a:rPr lang="en-IN" dirty="0">
                <a:solidFill>
                  <a:srgbClr val="000000"/>
                </a:solidFill>
                <a:latin typeface="Consolas" panose="020B0609020204030204" pitchFamily="49" charset="0"/>
              </a:rPr>
              <a:t> lambda = __</a:t>
            </a:r>
            <a:r>
              <a:rPr lang="en-IN" dirty="0" err="1">
                <a:solidFill>
                  <a:srgbClr val="000000"/>
                </a:solidFill>
                <a:latin typeface="Consolas" panose="020B0609020204030204" pitchFamily="49" charset="0"/>
              </a:rPr>
              <a:t>lambda_internal_name</a:t>
            </a:r>
            <a:r>
              <a:rPr lang="en-IN" dirty="0">
                <a:solidFill>
                  <a:srgbClr val="000000"/>
                </a:solidFill>
                <a:latin typeface="Consolas" panose="020B0609020204030204" pitchFamily="49" charset="0"/>
              </a:rPr>
              <a:t>(multiplier);</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lambda(</a:t>
            </a:r>
            <a:r>
              <a:rPr lang="en-IN" dirty="0">
                <a:solidFill>
                  <a:srgbClr val="098658"/>
                </a:solidFill>
                <a:latin typeface="Consolas" panose="020B0609020204030204" pitchFamily="49" charset="0"/>
              </a:rPr>
              <a:t>2</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p:txBody>
      </p:sp>
      <p:sp>
        <p:nvSpPr>
          <p:cNvPr id="12" name="Rectangle 11"/>
          <p:cNvSpPr/>
          <p:nvPr/>
        </p:nvSpPr>
        <p:spPr>
          <a:xfrm>
            <a:off x="695999" y="1322156"/>
            <a:ext cx="4416775" cy="2862322"/>
          </a:xfrm>
          <a:prstGeom prst="rect">
            <a:avLst/>
          </a:prstGeom>
        </p:spPr>
        <p:txBody>
          <a:bodyPr wrap="square">
            <a:spAutoFit/>
          </a:bodyPr>
          <a:lstStyle/>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multiplier = </a:t>
            </a:r>
            <a:r>
              <a:rPr lang="en-IN" dirty="0">
                <a:solidFill>
                  <a:srgbClr val="098658"/>
                </a:solidFill>
                <a:latin typeface="Consolas" panose="020B0609020204030204" pitchFamily="49" charset="0"/>
              </a:rPr>
              <a:t>3</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[multiplier]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multiplier *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lambda(</a:t>
            </a:r>
            <a:r>
              <a:rPr lang="en-IN" dirty="0">
                <a:solidFill>
                  <a:srgbClr val="098658"/>
                </a:solidFill>
                <a:latin typeface="Consolas" panose="020B0609020204030204" pitchFamily="49" charset="0"/>
              </a:rPr>
              <a:t>2</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br>
              <a:rPr lang="en-IN" dirty="0">
                <a:solidFill>
                  <a:srgbClr val="000000"/>
                </a:solidFill>
                <a:latin typeface="Consolas" panose="020B0609020204030204" pitchFamily="49" charset="0"/>
              </a:rPr>
            </a:br>
            <a:endParaRPr lang="en-IN" dirty="0">
              <a:solidFill>
                <a:srgbClr val="000000"/>
              </a:solidFill>
              <a:latin typeface="Consolas" panose="020B0609020204030204" pitchFamily="49" charset="0"/>
            </a:endParaRPr>
          </a:p>
        </p:txBody>
      </p:sp>
      <p:sp>
        <p:nvSpPr>
          <p:cNvPr id="9" name="Footer Placeholder 8">
            <a:extLst>
              <a:ext uri="{FF2B5EF4-FFF2-40B4-BE49-F238E27FC236}">
                <a16:creationId xmlns:a16="http://schemas.microsoft.com/office/drawing/2014/main" id="{9BF63405-1587-3524-8439-39B668188092}"/>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93CDE106-1107-9441-C413-611AC2743D3E}"/>
              </a:ext>
            </a:extLst>
          </p:cNvPr>
          <p:cNvSpPr>
            <a:spLocks noGrp="1"/>
          </p:cNvSpPr>
          <p:nvPr>
            <p:ph type="sldNum" sz="quarter" idx="12"/>
          </p:nvPr>
        </p:nvSpPr>
        <p:spPr/>
        <p:txBody>
          <a:bodyPr/>
          <a:lstStyle/>
          <a:p>
            <a:fld id="{AB04D121-DA08-4356-BA63-FD8314FB2C81}" type="slidenum">
              <a:rPr lang="en-IN" smtClean="0"/>
              <a:t>12</a:t>
            </a:fld>
            <a:endParaRPr lang="en-IN"/>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96B7FAD-89C2-B63A-5690-03A951FDFCE6}"/>
                  </a:ext>
                </a:extLst>
              </p14:cNvPr>
              <p14:cNvContentPartPr/>
              <p14:nvPr/>
            </p14:nvContentPartPr>
            <p14:xfrm>
              <a:off x="-413623" y="6313200"/>
              <a:ext cx="360" cy="360"/>
            </p14:xfrm>
          </p:contentPart>
        </mc:Choice>
        <mc:Fallback xmlns="">
          <p:pic>
            <p:nvPicPr>
              <p:cNvPr id="2" name="Ink 1">
                <a:extLst>
                  <a:ext uri="{FF2B5EF4-FFF2-40B4-BE49-F238E27FC236}">
                    <a16:creationId xmlns:a16="http://schemas.microsoft.com/office/drawing/2014/main" id="{996B7FAD-89C2-B63A-5690-03A951FDFCE6}"/>
                  </a:ext>
                </a:extLst>
              </p:cNvPr>
              <p:cNvPicPr/>
              <p:nvPr/>
            </p:nvPicPr>
            <p:blipFill>
              <a:blip r:embed="rId7"/>
              <a:stretch>
                <a:fillRect/>
              </a:stretch>
            </p:blipFill>
            <p:spPr>
              <a:xfrm>
                <a:off x="-422263" y="6304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72CC9939-C3A6-3F9A-E177-2C17A9020AD6}"/>
                  </a:ext>
                </a:extLst>
              </p14:cNvPr>
              <p14:cNvContentPartPr/>
              <p14:nvPr/>
            </p14:nvContentPartPr>
            <p14:xfrm>
              <a:off x="-794863" y="4310520"/>
              <a:ext cx="360" cy="360"/>
            </p14:xfrm>
          </p:contentPart>
        </mc:Choice>
        <mc:Fallback xmlns="">
          <p:pic>
            <p:nvPicPr>
              <p:cNvPr id="14" name="Ink 13">
                <a:extLst>
                  <a:ext uri="{FF2B5EF4-FFF2-40B4-BE49-F238E27FC236}">
                    <a16:creationId xmlns:a16="http://schemas.microsoft.com/office/drawing/2014/main" id="{72CC9939-C3A6-3F9A-E177-2C17A9020AD6}"/>
                  </a:ext>
                </a:extLst>
              </p:cNvPr>
              <p:cNvPicPr/>
              <p:nvPr/>
            </p:nvPicPr>
            <p:blipFill>
              <a:blip r:embed="rId7"/>
              <a:stretch>
                <a:fillRect/>
              </a:stretch>
            </p:blipFill>
            <p:spPr>
              <a:xfrm>
                <a:off x="-803863" y="4301880"/>
                <a:ext cx="18000" cy="18000"/>
              </a:xfrm>
              <a:prstGeom prst="rect">
                <a:avLst/>
              </a:prstGeom>
            </p:spPr>
          </p:pic>
        </mc:Fallback>
      </mc:AlternateContent>
    </p:spTree>
    <p:extLst>
      <p:ext uri="{BB962C8B-B14F-4D97-AF65-F5344CB8AC3E}">
        <p14:creationId xmlns:p14="http://schemas.microsoft.com/office/powerpoint/2010/main" val="88359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5428024" cy="707886"/>
          </a:xfrm>
          <a:prstGeom prst="rect">
            <a:avLst/>
          </a:prstGeom>
        </p:spPr>
        <p:txBody>
          <a:bodyPr wrap="none">
            <a:spAutoFit/>
          </a:bodyPr>
          <a:lstStyle/>
          <a:p>
            <a:r>
              <a:rPr lang="en-US" sz="4000" b="1" dirty="0"/>
              <a:t>Lambda Implementation</a:t>
            </a:r>
            <a:endParaRPr lang="en-IN"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1009"/>
            <a:ext cx="351563" cy="360000"/>
          </a:xfrm>
          <a:prstGeom prst="rect">
            <a:avLst/>
          </a:prstGeom>
        </p:spPr>
      </p:pic>
      <p:sp>
        <p:nvSpPr>
          <p:cNvPr id="9" name="Footer Placeholder 8">
            <a:extLst>
              <a:ext uri="{FF2B5EF4-FFF2-40B4-BE49-F238E27FC236}">
                <a16:creationId xmlns:a16="http://schemas.microsoft.com/office/drawing/2014/main" id="{9BF63405-1587-3524-8439-39B668188092}"/>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93CDE106-1107-9441-C413-611AC2743D3E}"/>
              </a:ext>
            </a:extLst>
          </p:cNvPr>
          <p:cNvSpPr>
            <a:spLocks noGrp="1"/>
          </p:cNvSpPr>
          <p:nvPr>
            <p:ph type="sldNum" sz="quarter" idx="12"/>
          </p:nvPr>
        </p:nvSpPr>
        <p:spPr>
          <a:xfrm>
            <a:off x="8610600" y="6291036"/>
            <a:ext cx="2743200" cy="365125"/>
          </a:xfrm>
        </p:spPr>
        <p:txBody>
          <a:bodyPr/>
          <a:lstStyle/>
          <a:p>
            <a:fld id="{AB04D121-DA08-4356-BA63-FD8314FB2C81}" type="slidenum">
              <a:rPr lang="en-IN" smtClean="0"/>
              <a:t>13</a:t>
            </a:fld>
            <a:endParaRPr lang="en-IN"/>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96B7FAD-89C2-B63A-5690-03A951FDFCE6}"/>
                  </a:ext>
                </a:extLst>
              </p14:cNvPr>
              <p14:cNvContentPartPr/>
              <p14:nvPr/>
            </p14:nvContentPartPr>
            <p14:xfrm>
              <a:off x="-413623" y="6313200"/>
              <a:ext cx="360" cy="360"/>
            </p14:xfrm>
          </p:contentPart>
        </mc:Choice>
        <mc:Fallback xmlns="">
          <p:pic>
            <p:nvPicPr>
              <p:cNvPr id="2" name="Ink 1">
                <a:extLst>
                  <a:ext uri="{FF2B5EF4-FFF2-40B4-BE49-F238E27FC236}">
                    <a16:creationId xmlns:a16="http://schemas.microsoft.com/office/drawing/2014/main" id="{996B7FAD-89C2-B63A-5690-03A951FDFCE6}"/>
                  </a:ext>
                </a:extLst>
              </p:cNvPr>
              <p:cNvPicPr/>
              <p:nvPr/>
            </p:nvPicPr>
            <p:blipFill>
              <a:blip r:embed="rId6"/>
              <a:stretch>
                <a:fillRect/>
              </a:stretch>
            </p:blipFill>
            <p:spPr>
              <a:xfrm>
                <a:off x="-422263" y="6304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72CC9939-C3A6-3F9A-E177-2C17A9020AD6}"/>
                  </a:ext>
                </a:extLst>
              </p14:cNvPr>
              <p14:cNvContentPartPr/>
              <p14:nvPr/>
            </p14:nvContentPartPr>
            <p14:xfrm>
              <a:off x="-794863" y="4310520"/>
              <a:ext cx="360" cy="360"/>
            </p14:xfrm>
          </p:contentPart>
        </mc:Choice>
        <mc:Fallback xmlns="">
          <p:pic>
            <p:nvPicPr>
              <p:cNvPr id="14" name="Ink 13">
                <a:extLst>
                  <a:ext uri="{FF2B5EF4-FFF2-40B4-BE49-F238E27FC236}">
                    <a16:creationId xmlns:a16="http://schemas.microsoft.com/office/drawing/2014/main" id="{72CC9939-C3A6-3F9A-E177-2C17A9020AD6}"/>
                  </a:ext>
                </a:extLst>
              </p:cNvPr>
              <p:cNvPicPr/>
              <p:nvPr/>
            </p:nvPicPr>
            <p:blipFill>
              <a:blip r:embed="rId6"/>
              <a:stretch>
                <a:fillRect/>
              </a:stretch>
            </p:blipFill>
            <p:spPr>
              <a:xfrm>
                <a:off x="-803863" y="4301880"/>
                <a:ext cx="18000" cy="18000"/>
              </a:xfrm>
              <a:prstGeom prst="rect">
                <a:avLst/>
              </a:prstGeom>
            </p:spPr>
          </p:pic>
        </mc:Fallback>
      </mc:AlternateContent>
      <p:pic>
        <p:nvPicPr>
          <p:cNvPr id="5" name="Picture 4">
            <a:hlinkClick r:id="rId8"/>
            <a:extLst>
              <a:ext uri="{FF2B5EF4-FFF2-40B4-BE49-F238E27FC236}">
                <a16:creationId xmlns:a16="http://schemas.microsoft.com/office/drawing/2014/main" id="{25209E13-1A8D-812C-608C-0E6EF2A7901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20217" y="5765930"/>
            <a:ext cx="351563" cy="355079"/>
          </a:xfrm>
          <a:prstGeom prst="rect">
            <a:avLst/>
          </a:prstGeom>
        </p:spPr>
      </p:pic>
      <p:sp>
        <p:nvSpPr>
          <p:cNvPr id="18" name="TextBox 17">
            <a:extLst>
              <a:ext uri="{FF2B5EF4-FFF2-40B4-BE49-F238E27FC236}">
                <a16:creationId xmlns:a16="http://schemas.microsoft.com/office/drawing/2014/main" id="{810405DB-1658-D28B-568C-6C80F47C5488}"/>
              </a:ext>
            </a:extLst>
          </p:cNvPr>
          <p:cNvSpPr txBox="1"/>
          <p:nvPr/>
        </p:nvSpPr>
        <p:spPr>
          <a:xfrm>
            <a:off x="695999" y="970929"/>
            <a:ext cx="3744287" cy="3416320"/>
          </a:xfrm>
          <a:prstGeom prst="rect">
            <a:avLst/>
          </a:prstGeom>
          <a:noFill/>
        </p:spPr>
        <p:txBody>
          <a:bodyPr wrap="square">
            <a:spAutoFit/>
          </a:bodyPr>
          <a:lstStyle/>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multiplier =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lambda = </a:t>
            </a:r>
          </a:p>
          <a:p>
            <a:r>
              <a:rPr lang="en-IN" b="0" dirty="0">
                <a:solidFill>
                  <a:srgbClr val="000000"/>
                </a:solidFill>
                <a:effectLst/>
                <a:latin typeface="Consolas" panose="020B0609020204030204" pitchFamily="49" charset="0"/>
              </a:rPr>
              <a:t>        [multiplier]</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a:t>
            </a:r>
          </a:p>
          <a:p>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000000"/>
                </a:solidFill>
                <a:effectLst/>
                <a:latin typeface="Consolas" panose="020B0609020204030204" pitchFamily="49" charset="0"/>
              </a:rPr>
              <a:t>multiplier * parm;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lambda(</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CDB28F4B-5D0E-F63E-8FF3-F84560E4E488}"/>
              </a:ext>
            </a:extLst>
          </p:cNvPr>
          <p:cNvSpPr txBox="1"/>
          <p:nvPr/>
        </p:nvSpPr>
        <p:spPr>
          <a:xfrm>
            <a:off x="4980898" y="962646"/>
            <a:ext cx="6515100" cy="5632311"/>
          </a:xfrm>
          <a:prstGeom prst="rect">
            <a:avLst/>
          </a:prstGeom>
          <a:noFill/>
        </p:spPr>
        <p:txBody>
          <a:bodyPr wrap="square">
            <a:spAutoFit/>
          </a:bodyPr>
          <a:lstStyle/>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multiplier =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__lambda_4_9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multiplier * parm;</a:t>
            </a:r>
          </a:p>
          <a:p>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multiplier;</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inline /*</a:t>
            </a:r>
            <a:r>
              <a:rPr lang="en-IN" b="0" dirty="0" err="1">
                <a:solidFill>
                  <a:srgbClr val="008000"/>
                </a:solidFill>
                <a:effectLst/>
                <a:latin typeface="Consolas" panose="020B0609020204030204" pitchFamily="49" charset="0"/>
              </a:rPr>
              <a:t>constexpr</a:t>
            </a:r>
            <a:r>
              <a:rPr lang="en-IN" b="0" dirty="0">
                <a:solidFill>
                  <a:srgbClr val="008000"/>
                </a:solidFill>
                <a:effectLst/>
                <a:latin typeface="Consolas" panose="020B0609020204030204" pitchFamily="49" charset="0"/>
              </a:rPr>
              <a:t> */ __lambda_4_9(__lambda_4_9 &amp;&amp;) </a:t>
            </a:r>
            <a:r>
              <a:rPr lang="en-IN" b="0" dirty="0" err="1">
                <a:solidFill>
                  <a:srgbClr val="008000"/>
                </a:solidFill>
                <a:effectLst/>
                <a:latin typeface="Consolas" panose="020B0609020204030204" pitchFamily="49" charset="0"/>
              </a:rPr>
              <a:t>noexcept</a:t>
            </a:r>
            <a:r>
              <a:rPr lang="en-IN" b="0" dirty="0">
                <a:solidFill>
                  <a:srgbClr val="008000"/>
                </a:solidFill>
                <a:effectLst/>
                <a:latin typeface="Consolas" panose="020B0609020204030204" pitchFamily="49" charset="0"/>
              </a:rPr>
              <a:t> = default;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__lambda_4_9(</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&amp; _multiplier)</a:t>
            </a:r>
          </a:p>
          <a:p>
            <a:r>
              <a:rPr lang="en-IN" b="0" dirty="0">
                <a:solidFill>
                  <a:srgbClr val="000000"/>
                </a:solidFill>
                <a:effectLst/>
                <a:latin typeface="Consolas" panose="020B0609020204030204" pitchFamily="49" charset="0"/>
              </a:rPr>
              <a:t>    : multiplier{_multiplier}</a:t>
            </a:r>
          </a:p>
          <a:p>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__lambda_4_9 lambda = __lambda_4_9(__lambda_4_9{multiplier});</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lambda.</a:t>
            </a:r>
            <a:r>
              <a:rPr lang="en-IN" b="0" dirty="0" err="1">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849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3297569" cy="707886"/>
          </a:xfrm>
          <a:prstGeom prst="rect">
            <a:avLst/>
          </a:prstGeom>
        </p:spPr>
        <p:txBody>
          <a:bodyPr wrap="none">
            <a:spAutoFit/>
          </a:bodyPr>
          <a:lstStyle/>
          <a:p>
            <a:r>
              <a:rPr lang="en-US" sz="4000" b="1" dirty="0"/>
              <a:t>C++11 Lambda</a:t>
            </a:r>
            <a:endParaRPr lang="en-IN" dirty="0"/>
          </a:p>
        </p:txBody>
      </p:sp>
      <p:sp>
        <p:nvSpPr>
          <p:cNvPr id="5" name="Rectangle 4"/>
          <p:cNvSpPr/>
          <p:nvPr/>
        </p:nvSpPr>
        <p:spPr>
          <a:xfrm>
            <a:off x="696000" y="1206513"/>
            <a:ext cx="10800000" cy="5078313"/>
          </a:xfrm>
          <a:prstGeom prst="rect">
            <a:avLst/>
          </a:prstGeom>
        </p:spPr>
        <p:txBody>
          <a:bodyPr wrap="square">
            <a:spAutoFit/>
          </a:bodyPr>
          <a:lstStyle/>
          <a:p>
            <a:pPr algn="just"/>
            <a:r>
              <a:rPr lang="en-US" b="1" dirty="0"/>
              <a:t>Capture list [ captures ]</a:t>
            </a:r>
            <a:endParaRPr lang="en-US" dirty="0"/>
          </a:p>
          <a:p>
            <a:pPr algn="just"/>
            <a:r>
              <a:rPr lang="en-US" dirty="0"/>
              <a:t>	Drawbacks of C++11 capture</a:t>
            </a:r>
          </a:p>
          <a:p>
            <a:pPr lvl="1" algn="just"/>
            <a:r>
              <a:rPr lang="en-US" dirty="0"/>
              <a:t>	There is no way to capture move only objects</a:t>
            </a:r>
          </a:p>
          <a:p>
            <a:pPr lvl="1" algn="just"/>
            <a:r>
              <a:rPr lang="en-US" dirty="0"/>
              <a:t>	It is not possible to capture the result of an expression</a:t>
            </a:r>
          </a:p>
          <a:p>
            <a:pPr lvl="1" algn="just"/>
            <a:r>
              <a:rPr lang="en-US" dirty="0"/>
              <a:t>Workaround</a:t>
            </a:r>
          </a:p>
          <a:p>
            <a:pPr lvl="1" algn="just"/>
            <a:r>
              <a:rPr lang="en-US" dirty="0"/>
              <a:t>	In C++11, emulate C++14 </a:t>
            </a:r>
            <a:r>
              <a:rPr lang="en-US" dirty="0" err="1"/>
              <a:t>init</a:t>
            </a:r>
            <a:r>
              <a:rPr lang="en-US" dirty="0"/>
              <a:t> capture via hand-written classes or </a:t>
            </a:r>
            <a:r>
              <a:rPr lang="en-US" dirty="0" err="1"/>
              <a:t>std</a:t>
            </a:r>
            <a:r>
              <a:rPr lang="en-US" dirty="0"/>
              <a:t>::bind</a:t>
            </a:r>
          </a:p>
          <a:p>
            <a:pPr algn="just"/>
            <a:r>
              <a:rPr lang="en-US" b="1" dirty="0"/>
              <a:t>Parameter list (</a:t>
            </a:r>
            <a:r>
              <a:rPr lang="en-US" b="1" dirty="0" err="1"/>
              <a:t>params</a:t>
            </a:r>
            <a:r>
              <a:rPr lang="en-US" b="1" dirty="0"/>
              <a:t>)</a:t>
            </a:r>
          </a:p>
          <a:p>
            <a:pPr algn="just"/>
            <a:r>
              <a:rPr lang="en-US" dirty="0"/>
              <a:t>	Can not be generic</a:t>
            </a:r>
          </a:p>
          <a:p>
            <a:pPr algn="just"/>
            <a:r>
              <a:rPr lang="en-US" b="1" dirty="0"/>
              <a:t>Body {}</a:t>
            </a:r>
          </a:p>
          <a:p>
            <a:pPr algn="just"/>
            <a:r>
              <a:rPr lang="en-US" dirty="0"/>
              <a:t>	It is function body, it contains the code that will be executed when lambda function is invoked</a:t>
            </a:r>
          </a:p>
          <a:p>
            <a:pPr algn="just"/>
            <a:r>
              <a:rPr lang="en-US" b="1" dirty="0"/>
              <a:t>Specs</a:t>
            </a:r>
          </a:p>
          <a:p>
            <a:pPr algn="just"/>
            <a:r>
              <a:rPr lang="en-US" dirty="0"/>
              <a:t>	</a:t>
            </a:r>
            <a:r>
              <a:rPr lang="en-US" i="1" dirty="0"/>
              <a:t>mutable</a:t>
            </a:r>
            <a:r>
              <a:rPr lang="en-US" dirty="0"/>
              <a:t>	allows to modify the objects captured by value and call their non-</a:t>
            </a:r>
            <a:r>
              <a:rPr lang="en-US" dirty="0" err="1"/>
              <a:t>const</a:t>
            </a:r>
            <a:r>
              <a:rPr lang="en-US" dirty="0"/>
              <a:t> member functions</a:t>
            </a:r>
          </a:p>
          <a:p>
            <a:pPr algn="just"/>
            <a:r>
              <a:rPr lang="en-US" dirty="0"/>
              <a:t>	</a:t>
            </a:r>
            <a:r>
              <a:rPr lang="en-US" i="1" dirty="0" err="1"/>
              <a:t>noexcept</a:t>
            </a:r>
            <a:r>
              <a:rPr lang="en-US" i="1" dirty="0"/>
              <a:t> or dynamic exception specification</a:t>
            </a:r>
          </a:p>
          <a:p>
            <a:pPr algn="just"/>
            <a:r>
              <a:rPr lang="en-US" i="1" dirty="0"/>
              <a:t>	-&gt; </a:t>
            </a:r>
            <a:r>
              <a:rPr lang="en-US" i="1" dirty="0" err="1"/>
              <a:t>ret_type</a:t>
            </a:r>
            <a:r>
              <a:rPr lang="en-US" i="1" dirty="0"/>
              <a:t> trailing return type</a:t>
            </a:r>
          </a:p>
          <a:p>
            <a:pPr algn="just"/>
            <a:r>
              <a:rPr lang="en-US" b="1" dirty="0"/>
              <a:t>Template parameters </a:t>
            </a:r>
            <a:r>
              <a:rPr lang="en-IN" b="1" dirty="0"/>
              <a:t>&lt;</a:t>
            </a:r>
            <a:r>
              <a:rPr lang="en-IN" b="1" dirty="0" err="1"/>
              <a:t>tparams</a:t>
            </a:r>
            <a:r>
              <a:rPr lang="en-IN" b="1" dirty="0"/>
              <a:t>&gt;</a:t>
            </a:r>
            <a:r>
              <a:rPr lang="en-IN" dirty="0"/>
              <a:t>	(since C++20)</a:t>
            </a:r>
          </a:p>
          <a:p>
            <a:pPr algn="just"/>
            <a:r>
              <a:rPr lang="en-IN" dirty="0"/>
              <a:t>	not supported</a:t>
            </a:r>
            <a:endParaRPr lang="en-US" dirty="0"/>
          </a:p>
          <a:p>
            <a:pPr algn="just"/>
            <a:endParaRPr lang="en-US" dirty="0"/>
          </a:p>
          <a:p>
            <a:pPr algn="just"/>
            <a:endParaRPr lang="en-US" dirty="0"/>
          </a:p>
        </p:txBody>
      </p:sp>
      <p:sp>
        <p:nvSpPr>
          <p:cNvPr id="7" name="Footer Placeholder 6">
            <a:extLst>
              <a:ext uri="{FF2B5EF4-FFF2-40B4-BE49-F238E27FC236}">
                <a16:creationId xmlns:a16="http://schemas.microsoft.com/office/drawing/2014/main" id="{4632FDE6-A961-75B2-A7CC-1C66DF176E7F}"/>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3B972693-F163-89E4-3E37-D8AB58614E0B}"/>
              </a:ext>
            </a:extLst>
          </p:cNvPr>
          <p:cNvSpPr>
            <a:spLocks noGrp="1"/>
          </p:cNvSpPr>
          <p:nvPr>
            <p:ph type="sldNum" sz="quarter" idx="12"/>
          </p:nvPr>
        </p:nvSpPr>
        <p:spPr/>
        <p:txBody>
          <a:bodyPr/>
          <a:lstStyle/>
          <a:p>
            <a:fld id="{AB04D121-DA08-4356-BA63-FD8314FB2C81}" type="slidenum">
              <a:rPr lang="en-IN" smtClean="0"/>
              <a:t>14</a:t>
            </a:fld>
            <a:endParaRPr lang="en-IN"/>
          </a:p>
        </p:txBody>
      </p:sp>
    </p:spTree>
    <p:extLst>
      <p:ext uri="{BB962C8B-B14F-4D97-AF65-F5344CB8AC3E}">
        <p14:creationId xmlns:p14="http://schemas.microsoft.com/office/powerpoint/2010/main" val="360000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9903032" cy="707886"/>
          </a:xfrm>
          <a:prstGeom prst="rect">
            <a:avLst/>
          </a:prstGeom>
        </p:spPr>
        <p:txBody>
          <a:bodyPr wrap="none">
            <a:spAutoFit/>
          </a:bodyPr>
          <a:lstStyle/>
          <a:p>
            <a:r>
              <a:rPr lang="en-US" sz="4000" b="1" dirty="0"/>
              <a:t>C++11 Lambda – Lambda Without Parameters</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10677" y="5768391"/>
            <a:ext cx="351563" cy="355079"/>
          </a:xfrm>
          <a:prstGeom prst="rect">
            <a:avLst/>
          </a:prstGeom>
        </p:spPr>
      </p:pic>
      <p:sp>
        <p:nvSpPr>
          <p:cNvPr id="2" name="Rectangle 1"/>
          <p:cNvSpPr/>
          <p:nvPr/>
        </p:nvSpPr>
        <p:spPr>
          <a:xfrm>
            <a:off x="695999" y="1112936"/>
            <a:ext cx="4594460" cy="2862322"/>
          </a:xfrm>
          <a:prstGeom prst="rect">
            <a:avLst/>
          </a:prstGeom>
        </p:spPr>
        <p:txBody>
          <a:bodyPr wrap="square">
            <a:spAutoFit/>
          </a:bodyPr>
          <a:lstStyle/>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3</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 {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 lambda() + lambda();</a:t>
            </a:r>
          </a:p>
          <a:p>
            <a:r>
              <a:rPr lang="en-IN" dirty="0">
                <a:solidFill>
                  <a:srgbClr val="000000"/>
                </a:solidFill>
                <a:latin typeface="Consolas" panose="020B0609020204030204" pitchFamily="49" charset="0"/>
              </a:rPr>
              <a:t>}</a:t>
            </a:r>
          </a:p>
          <a:p>
            <a:br>
              <a:rPr lang="en-IN" dirty="0">
                <a:solidFill>
                  <a:srgbClr val="000000"/>
                </a:solidFill>
                <a:latin typeface="Consolas" panose="020B0609020204030204" pitchFamily="49" charset="0"/>
              </a:rPr>
            </a:br>
            <a:endParaRPr lang="en-IN"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D72740E3-2315-78D3-6D47-CECD9D9EC39B}"/>
              </a:ext>
            </a:extLst>
          </p:cNvPr>
          <p:cNvSpPr txBox="1"/>
          <p:nvPr/>
        </p:nvSpPr>
        <p:spPr>
          <a:xfrm>
            <a:off x="5290459" y="972083"/>
            <a:ext cx="6096000" cy="5355312"/>
          </a:xfrm>
          <a:prstGeom prst="rect">
            <a:avLst/>
          </a:prstGeom>
          <a:noFill/>
        </p:spPr>
        <p:txBody>
          <a:bodyPr wrap="square">
            <a:spAutoFit/>
          </a:bodyPr>
          <a:lstStyle/>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__lambda_3_19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__lambda_3_19(</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&amp; _</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{_</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__lambda_3_19 lambda = __lambda_3_19(</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lambda.</a:t>
            </a:r>
            <a:r>
              <a:rPr lang="en-IN" b="0" dirty="0" err="1">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lambda.</a:t>
            </a:r>
            <a:r>
              <a:rPr lang="en-IN" b="0" dirty="0" err="1">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
        <p:nvSpPr>
          <p:cNvPr id="10" name="Footer Placeholder 9">
            <a:extLst>
              <a:ext uri="{FF2B5EF4-FFF2-40B4-BE49-F238E27FC236}">
                <a16:creationId xmlns:a16="http://schemas.microsoft.com/office/drawing/2014/main" id="{B55C1BCF-78B5-77BA-6B8A-DB7BF6ADBBE2}"/>
              </a:ext>
            </a:extLst>
          </p:cNvPr>
          <p:cNvSpPr>
            <a:spLocks noGrp="1"/>
          </p:cNvSpPr>
          <p:nvPr>
            <p:ph type="ftr" sz="quarter" idx="11"/>
          </p:nvPr>
        </p:nvSpPr>
        <p:spPr/>
        <p:txBody>
          <a:bodyPr/>
          <a:lstStyle/>
          <a:p>
            <a:r>
              <a:rPr lang="en-US"/>
              <a:t>Insight Of Lambda | Ratnesh Tiwari | CppIndia</a:t>
            </a:r>
            <a:endParaRPr lang="en-IN"/>
          </a:p>
        </p:txBody>
      </p:sp>
      <p:sp>
        <p:nvSpPr>
          <p:cNvPr id="11" name="Slide Number Placeholder 10">
            <a:extLst>
              <a:ext uri="{FF2B5EF4-FFF2-40B4-BE49-F238E27FC236}">
                <a16:creationId xmlns:a16="http://schemas.microsoft.com/office/drawing/2014/main" id="{EA2D88D7-165E-F0B3-1963-FBDDB2CF84F2}"/>
              </a:ext>
            </a:extLst>
          </p:cNvPr>
          <p:cNvSpPr>
            <a:spLocks noGrp="1"/>
          </p:cNvSpPr>
          <p:nvPr>
            <p:ph type="sldNum" sz="quarter" idx="12"/>
          </p:nvPr>
        </p:nvSpPr>
        <p:spPr/>
        <p:txBody>
          <a:bodyPr/>
          <a:lstStyle/>
          <a:p>
            <a:fld id="{AB04D121-DA08-4356-BA63-FD8314FB2C81}" type="slidenum">
              <a:rPr lang="en-IN" smtClean="0"/>
              <a:t>15</a:t>
            </a:fld>
            <a:endParaRPr lang="en-IN"/>
          </a:p>
        </p:txBody>
      </p:sp>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6302E580-B232-B3C8-B822-A69767411254}"/>
                  </a:ext>
                </a:extLst>
              </p14:cNvPr>
              <p14:cNvContentPartPr/>
              <p14:nvPr/>
            </p14:nvContentPartPr>
            <p14:xfrm>
              <a:off x="-283303" y="2438160"/>
              <a:ext cx="360" cy="360"/>
            </p14:xfrm>
          </p:contentPart>
        </mc:Choice>
        <mc:Fallback xmlns="">
          <p:pic>
            <p:nvPicPr>
              <p:cNvPr id="16" name="Ink 15">
                <a:extLst>
                  <a:ext uri="{FF2B5EF4-FFF2-40B4-BE49-F238E27FC236}">
                    <a16:creationId xmlns:a16="http://schemas.microsoft.com/office/drawing/2014/main" id="{6302E580-B232-B3C8-B822-A69767411254}"/>
                  </a:ext>
                </a:extLst>
              </p:cNvPr>
              <p:cNvPicPr/>
              <p:nvPr/>
            </p:nvPicPr>
            <p:blipFill>
              <a:blip r:embed="rId8"/>
              <a:stretch>
                <a:fillRect/>
              </a:stretch>
            </p:blipFill>
            <p:spPr>
              <a:xfrm>
                <a:off x="-292303" y="2429520"/>
                <a:ext cx="18000" cy="18000"/>
              </a:xfrm>
              <a:prstGeom prst="rect">
                <a:avLst/>
              </a:prstGeom>
            </p:spPr>
          </p:pic>
        </mc:Fallback>
      </mc:AlternateContent>
    </p:spTree>
    <p:extLst>
      <p:ext uri="{BB962C8B-B14F-4D97-AF65-F5344CB8AC3E}">
        <p14:creationId xmlns:p14="http://schemas.microsoft.com/office/powerpoint/2010/main" val="125292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9166420" cy="707886"/>
          </a:xfrm>
          <a:prstGeom prst="rect">
            <a:avLst/>
          </a:prstGeom>
        </p:spPr>
        <p:txBody>
          <a:bodyPr wrap="none">
            <a:spAutoFit/>
          </a:bodyPr>
          <a:lstStyle/>
          <a:p>
            <a:r>
              <a:rPr lang="en-US" sz="4000" b="1" dirty="0"/>
              <a:t>C++11 Lambda – Lambda Without Capture</a:t>
            </a:r>
            <a:endParaRPr lang="en-IN" sz="4000" dirty="0"/>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1566" y="5763470"/>
            <a:ext cx="351563" cy="355079"/>
          </a:xfrm>
          <a:prstGeom prst="rect">
            <a:avLst/>
          </a:prstGeom>
        </p:spPr>
      </p:pic>
      <p:sp>
        <p:nvSpPr>
          <p:cNvPr id="11" name="TextBox 10"/>
          <p:cNvSpPr txBox="1"/>
          <p:nvPr/>
        </p:nvSpPr>
        <p:spPr>
          <a:xfrm>
            <a:off x="695998" y="3109447"/>
            <a:ext cx="3561369" cy="2308324"/>
          </a:xfrm>
          <a:prstGeom prst="rect">
            <a:avLst/>
          </a:prstGeom>
          <a:noFill/>
          <a:ln>
            <a:solidFill>
              <a:schemeClr val="accent1"/>
            </a:solidFill>
          </a:ln>
        </p:spPr>
        <p:txBody>
          <a:bodyPr wrap="square" rtlCol="0">
            <a:spAutoFit/>
          </a:bodyPr>
          <a:lstStyle/>
          <a:p>
            <a:r>
              <a:rPr lang="it-IT" dirty="0"/>
              <a:t>Lambda without capture is compatible with function pointer.</a:t>
            </a:r>
            <a:br>
              <a:rPr lang="it-IT" dirty="0"/>
            </a:br>
            <a:br>
              <a:rPr lang="it-IT" dirty="0"/>
            </a:br>
            <a:r>
              <a:rPr lang="it-IT" dirty="0"/>
              <a:t>Thus when dealing with a C api where it accepts a function pointer as parameter, you may define lambda wtihout capture and pass it to that parameter.</a:t>
            </a:r>
            <a:endParaRPr lang="en-IN" dirty="0"/>
          </a:p>
        </p:txBody>
      </p:sp>
      <p:sp>
        <p:nvSpPr>
          <p:cNvPr id="6" name="TextBox 5">
            <a:extLst>
              <a:ext uri="{FF2B5EF4-FFF2-40B4-BE49-F238E27FC236}">
                <a16:creationId xmlns:a16="http://schemas.microsoft.com/office/drawing/2014/main" id="{EA01CB6F-BB36-E47A-5454-978186055107}"/>
              </a:ext>
            </a:extLst>
          </p:cNvPr>
          <p:cNvSpPr txBox="1"/>
          <p:nvPr/>
        </p:nvSpPr>
        <p:spPr>
          <a:xfrm>
            <a:off x="5301348" y="961197"/>
            <a:ext cx="6096000" cy="535531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__lambda_1_19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parm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using</a:t>
            </a:r>
            <a:r>
              <a:rPr lang="en-IN" b="0" dirty="0">
                <a:solidFill>
                  <a:srgbClr val="000000"/>
                </a:solidFill>
                <a:effectLst/>
                <a:latin typeface="Consolas" panose="020B0609020204030204" pitchFamily="49" charset="0"/>
              </a:rPr>
              <a:t> retType_1_19 =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retType_1_19 ()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noexcept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__invoke;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__invoke(</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__lambda_1_19{}.</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()(parm);</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__lambda_1_19 lambda = __lambda_1_19(); (</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 is only </a:t>
            </a:r>
            <a:r>
              <a:rPr lang="en-IN" b="0" dirty="0">
                <a:solidFill>
                  <a:srgbClr val="0000FF"/>
                </a:solidFill>
                <a:effectLst/>
                <a:latin typeface="Consolas" panose="020B0609020204030204" pitchFamily="49" charset="0"/>
              </a:rPr>
              <a:t>for</a:t>
            </a:r>
            <a:r>
              <a:rPr lang="en-IN" b="0" dirty="0">
                <a:solidFill>
                  <a:srgbClr val="000000"/>
                </a:solidFill>
                <a:effectLst/>
                <a:latin typeface="Consolas" panose="020B0609020204030204" pitchFamily="49" charset="0"/>
              </a:rPr>
              <a:t> demonstration lambda is </a:t>
            </a:r>
            <a:r>
              <a:rPr lang="en-IN" b="0" dirty="0">
                <a:solidFill>
                  <a:srgbClr val="0000FF"/>
                </a:solidFill>
                <a:effectLst/>
                <a:latin typeface="Consolas" panose="020B0609020204030204" pitchFamily="49" charset="0"/>
              </a:rPr>
              <a:t>not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constructible until C++</a:t>
            </a:r>
            <a:r>
              <a:rPr lang="en-IN" b="0" dirty="0">
                <a:solidFill>
                  <a:srgbClr val="098658"/>
                </a:solidFill>
                <a:effectLst/>
                <a:latin typeface="Consolas" panose="020B0609020204030204" pitchFamily="49" charset="0"/>
              </a:rPr>
              <a:t>17</a:t>
            </a:r>
            <a:r>
              <a:rPr lang="en-IN" b="0" dirty="0">
                <a:solidFill>
                  <a:srgbClr val="000000"/>
                </a:solidFill>
                <a:effectLst/>
                <a:latin typeface="Consolas" panose="020B0609020204030204" pitchFamily="49" charset="0"/>
              </a:rPr>
              <a:t>)</a:t>
            </a:r>
          </a:p>
        </p:txBody>
      </p:sp>
      <p:sp>
        <p:nvSpPr>
          <p:cNvPr id="9" name="Footer Placeholder 8">
            <a:extLst>
              <a:ext uri="{FF2B5EF4-FFF2-40B4-BE49-F238E27FC236}">
                <a16:creationId xmlns:a16="http://schemas.microsoft.com/office/drawing/2014/main" id="{BEF8EC3C-075B-FD7E-6FE0-9A30F6AD28E5}"/>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01B66A12-0541-706A-3AA1-8A7923A48DCA}"/>
              </a:ext>
            </a:extLst>
          </p:cNvPr>
          <p:cNvSpPr>
            <a:spLocks noGrp="1"/>
          </p:cNvSpPr>
          <p:nvPr>
            <p:ph type="sldNum" sz="quarter" idx="12"/>
          </p:nvPr>
        </p:nvSpPr>
        <p:spPr/>
        <p:txBody>
          <a:bodyPr/>
          <a:lstStyle/>
          <a:p>
            <a:fld id="{AB04D121-DA08-4356-BA63-FD8314FB2C81}" type="slidenum">
              <a:rPr lang="en-IN" smtClean="0"/>
              <a:t>16</a:t>
            </a:fld>
            <a:endParaRPr lang="en-IN"/>
          </a:p>
        </p:txBody>
      </p:sp>
      <p:sp>
        <p:nvSpPr>
          <p:cNvPr id="7" name="TextBox 6">
            <a:extLst>
              <a:ext uri="{FF2B5EF4-FFF2-40B4-BE49-F238E27FC236}">
                <a16:creationId xmlns:a16="http://schemas.microsoft.com/office/drawing/2014/main" id="{AB219D39-A774-ACB1-3BEA-D3213626E1CE}"/>
              </a:ext>
            </a:extLst>
          </p:cNvPr>
          <p:cNvSpPr txBox="1"/>
          <p:nvPr/>
        </p:nvSpPr>
        <p:spPr>
          <a:xfrm>
            <a:off x="695998" y="1116857"/>
            <a:ext cx="4114800" cy="923330"/>
          </a:xfrm>
          <a:prstGeom prst="rect">
            <a:avLst/>
          </a:prstGeom>
          <a:noFill/>
        </p:spPr>
        <p:txBody>
          <a:bodyPr wrap="square">
            <a:spAutoFit/>
          </a:bodyPr>
          <a:lstStyle/>
          <a:p>
            <a:r>
              <a:rPr lang="it-IT" b="0" dirty="0">
                <a:solidFill>
                  <a:srgbClr val="0000FF"/>
                </a:solidFill>
                <a:effectLst/>
                <a:latin typeface="Consolas" panose="020B0609020204030204" pitchFamily="49" charset="0"/>
              </a:rPr>
              <a:t>auto</a:t>
            </a:r>
            <a:r>
              <a:rPr lang="it-IT" b="0" dirty="0">
                <a:solidFill>
                  <a:srgbClr val="000000"/>
                </a:solidFill>
                <a:effectLst/>
                <a:latin typeface="Consolas" panose="020B0609020204030204" pitchFamily="49" charset="0"/>
              </a:rPr>
              <a:t> lambda = [] (</a:t>
            </a:r>
            <a:r>
              <a:rPr lang="it-IT" b="0" dirty="0">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parm) { </a:t>
            </a:r>
          </a:p>
          <a:p>
            <a:r>
              <a:rPr lang="it-IT" b="0" dirty="0">
                <a:solidFill>
                  <a:srgbClr val="000000"/>
                </a:solidFill>
                <a:effectLst/>
                <a:latin typeface="Consolas" panose="020B0609020204030204" pitchFamily="49" charset="0"/>
              </a:rPr>
              <a:t>    </a:t>
            </a:r>
            <a:r>
              <a:rPr lang="it-IT" b="0" dirty="0">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parm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p>
        </p:txBody>
      </p:sp>
      <p:pic>
        <p:nvPicPr>
          <p:cNvPr id="12" name="Picture 11">
            <a:hlinkClick r:id="rId5"/>
            <a:extLst>
              <a:ext uri="{FF2B5EF4-FFF2-40B4-BE49-F238E27FC236}">
                <a16:creationId xmlns:a16="http://schemas.microsoft.com/office/drawing/2014/main" id="{9325B6DC-1B47-D98E-2CD1-C788095FE1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spTree>
    <p:extLst>
      <p:ext uri="{BB962C8B-B14F-4D97-AF65-F5344CB8AC3E}">
        <p14:creationId xmlns:p14="http://schemas.microsoft.com/office/powerpoint/2010/main" val="237758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7401065" cy="707886"/>
          </a:xfrm>
          <a:prstGeom prst="rect">
            <a:avLst/>
          </a:prstGeom>
        </p:spPr>
        <p:txBody>
          <a:bodyPr wrap="none">
            <a:spAutoFit/>
          </a:bodyPr>
          <a:lstStyle/>
          <a:p>
            <a:r>
              <a:rPr lang="en-US" sz="4000" b="1" dirty="0"/>
              <a:t>C++11 Lambda – Mutable Lambda</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21829" y="5765870"/>
            <a:ext cx="356435" cy="360000"/>
          </a:xfrm>
          <a:prstGeom prst="rect">
            <a:avLst/>
          </a:prstGeom>
        </p:spPr>
      </p:pic>
      <p:sp>
        <p:nvSpPr>
          <p:cNvPr id="2" name="Rectangle 1"/>
          <p:cNvSpPr/>
          <p:nvPr/>
        </p:nvSpPr>
        <p:spPr>
          <a:xfrm>
            <a:off x="695999" y="1162097"/>
            <a:ext cx="4616230" cy="2862322"/>
          </a:xfrm>
          <a:prstGeom prst="rect">
            <a:avLst/>
          </a:prstGeom>
        </p:spPr>
        <p:txBody>
          <a:bodyPr wrap="square">
            <a:spAutoFit/>
          </a:bodyPr>
          <a:lstStyle/>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3</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 () </a:t>
            </a:r>
            <a:r>
              <a:rPr lang="en-IN" dirty="0">
                <a:solidFill>
                  <a:srgbClr val="0000FF"/>
                </a:solidFill>
                <a:latin typeface="Consolas" panose="020B0609020204030204" pitchFamily="49" charset="0"/>
              </a:rPr>
              <a:t>mutable</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lambda();</a:t>
            </a:r>
          </a:p>
          <a:p>
            <a:r>
              <a:rPr lang="en-IN" dirty="0">
                <a:solidFill>
                  <a:srgbClr val="000000"/>
                </a:solidFill>
                <a:latin typeface="Consolas" panose="020B0609020204030204" pitchFamily="49" charset="0"/>
              </a:rPr>
              <a:t>}</a:t>
            </a:r>
          </a:p>
          <a:p>
            <a:br>
              <a:rPr lang="en-IN" dirty="0">
                <a:solidFill>
                  <a:srgbClr val="000000"/>
                </a:solidFill>
                <a:latin typeface="Consolas" panose="020B0609020204030204" pitchFamily="49" charset="0"/>
              </a:rPr>
            </a:br>
            <a:endParaRPr lang="en-IN"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FE6A563C-A22C-EFCB-3F61-85BBF773F61D}"/>
              </a:ext>
            </a:extLst>
          </p:cNvPr>
          <p:cNvSpPr txBox="1"/>
          <p:nvPr/>
        </p:nvSpPr>
        <p:spPr>
          <a:xfrm>
            <a:off x="5312229" y="959576"/>
            <a:ext cx="6096000" cy="5355312"/>
          </a:xfrm>
          <a:prstGeom prst="rect">
            <a:avLst/>
          </a:prstGeom>
          <a:noFill/>
        </p:spPr>
        <p:txBody>
          <a:bodyPr wrap="square">
            <a:spAutoFit/>
          </a:bodyPr>
          <a:lstStyle/>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__lambda_3_19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a:t>
            </a:r>
            <a:r>
              <a:rPr lang="en-IN" b="0" strike="sngStrike"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__lambda_3_19(</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&amp; _</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{_</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__lambda_3_19 lambda = __lambda_3_19(</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lambda.</a:t>
            </a:r>
            <a:r>
              <a:rPr lang="en-IN" b="0" dirty="0" err="1">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lambda.</a:t>
            </a:r>
            <a:r>
              <a:rPr lang="en-IN" b="0" dirty="0" err="1">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
        <p:nvSpPr>
          <p:cNvPr id="10" name="Footer Placeholder 9">
            <a:extLst>
              <a:ext uri="{FF2B5EF4-FFF2-40B4-BE49-F238E27FC236}">
                <a16:creationId xmlns:a16="http://schemas.microsoft.com/office/drawing/2014/main" id="{030DD994-2D05-4465-8499-6B2FC3DF2C28}"/>
              </a:ext>
            </a:extLst>
          </p:cNvPr>
          <p:cNvSpPr>
            <a:spLocks noGrp="1"/>
          </p:cNvSpPr>
          <p:nvPr>
            <p:ph type="ftr" sz="quarter" idx="11"/>
          </p:nvPr>
        </p:nvSpPr>
        <p:spPr/>
        <p:txBody>
          <a:bodyPr/>
          <a:lstStyle/>
          <a:p>
            <a:r>
              <a:rPr lang="en-US"/>
              <a:t>Insight Of Lambda | Ratnesh Tiwari | CppIndia</a:t>
            </a:r>
            <a:endParaRPr lang="en-IN"/>
          </a:p>
        </p:txBody>
      </p:sp>
      <p:sp>
        <p:nvSpPr>
          <p:cNvPr id="11" name="Slide Number Placeholder 10">
            <a:extLst>
              <a:ext uri="{FF2B5EF4-FFF2-40B4-BE49-F238E27FC236}">
                <a16:creationId xmlns:a16="http://schemas.microsoft.com/office/drawing/2014/main" id="{85F073AA-2459-8F56-BC22-D11DC72720CA}"/>
              </a:ext>
            </a:extLst>
          </p:cNvPr>
          <p:cNvSpPr>
            <a:spLocks noGrp="1"/>
          </p:cNvSpPr>
          <p:nvPr>
            <p:ph type="sldNum" sz="quarter" idx="12"/>
          </p:nvPr>
        </p:nvSpPr>
        <p:spPr/>
        <p:txBody>
          <a:bodyPr/>
          <a:lstStyle/>
          <a:p>
            <a:fld id="{AB04D121-DA08-4356-BA63-FD8314FB2C81}" type="slidenum">
              <a:rPr lang="en-IN" smtClean="0"/>
              <a:t>17</a:t>
            </a:fld>
            <a:endParaRPr lang="en-IN"/>
          </a:p>
        </p:txBody>
      </p:sp>
    </p:spTree>
    <p:extLst>
      <p:ext uri="{BB962C8B-B14F-4D97-AF65-F5344CB8AC3E}">
        <p14:creationId xmlns:p14="http://schemas.microsoft.com/office/powerpoint/2010/main" val="64587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6910738" cy="707886"/>
          </a:xfrm>
          <a:prstGeom prst="rect">
            <a:avLst/>
          </a:prstGeom>
        </p:spPr>
        <p:txBody>
          <a:bodyPr wrap="none">
            <a:spAutoFit/>
          </a:bodyPr>
          <a:lstStyle/>
          <a:p>
            <a:r>
              <a:rPr lang="en-US" sz="4000" b="1" dirty="0"/>
              <a:t>C++11 Lambda – Multiple Specs</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4437" y="5776816"/>
            <a:ext cx="351563" cy="355079"/>
          </a:xfrm>
          <a:prstGeom prst="rect">
            <a:avLst/>
          </a:prstGeom>
        </p:spPr>
      </p:pic>
      <p:sp>
        <p:nvSpPr>
          <p:cNvPr id="2" name="Rectangle 1"/>
          <p:cNvSpPr/>
          <p:nvPr/>
        </p:nvSpPr>
        <p:spPr>
          <a:xfrm>
            <a:off x="695999" y="1053095"/>
            <a:ext cx="4148144" cy="3139321"/>
          </a:xfrm>
          <a:prstGeom prst="rect">
            <a:avLst/>
          </a:prstGeom>
        </p:spPr>
        <p:txBody>
          <a:bodyPr wrap="square">
            <a:spAutoFit/>
          </a:bodyPr>
          <a:lstStyle/>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3</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 </a:t>
            </a:r>
          </a:p>
          <a:p>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mutable</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noexcept</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lambda();</a:t>
            </a:r>
          </a:p>
          <a:p>
            <a:r>
              <a:rPr lang="en-IN" dirty="0">
                <a:solidFill>
                  <a:srgbClr val="000000"/>
                </a:solidFill>
                <a:latin typeface="Consolas" panose="020B0609020204030204" pitchFamily="49" charset="0"/>
              </a:rPr>
              <a:t>}</a:t>
            </a:r>
          </a:p>
          <a:p>
            <a:br>
              <a:rPr lang="en-IN" dirty="0">
                <a:solidFill>
                  <a:srgbClr val="000000"/>
                </a:solidFill>
                <a:latin typeface="Consolas" panose="020B0609020204030204" pitchFamily="49" charset="0"/>
              </a:rPr>
            </a:br>
            <a:endParaRPr lang="en-IN"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C94E4284-B08A-3935-B7FE-BC3134A4E411}"/>
              </a:ext>
            </a:extLst>
          </p:cNvPr>
          <p:cNvSpPr txBox="1"/>
          <p:nvPr/>
        </p:nvSpPr>
        <p:spPr>
          <a:xfrm>
            <a:off x="5193171" y="1053095"/>
            <a:ext cx="6096000" cy="5355312"/>
          </a:xfrm>
          <a:prstGeom prst="rect">
            <a:avLst/>
          </a:prstGeom>
          <a:noFill/>
        </p:spPr>
        <p:txBody>
          <a:bodyPr wrap="square">
            <a:spAutoFit/>
          </a:bodyPr>
          <a:lstStyle/>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__lambda_3_19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noexcept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__lambda_3_19(</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&amp; _</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{_</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__lambda_3_19 lambda = __lambda_3_19(</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lambda.</a:t>
            </a:r>
            <a:r>
              <a:rPr lang="en-IN" b="0" dirty="0" err="1">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lambda.</a:t>
            </a:r>
            <a:r>
              <a:rPr lang="en-IN" b="0" dirty="0" err="1">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
        <p:nvSpPr>
          <p:cNvPr id="10" name="Footer Placeholder 9">
            <a:extLst>
              <a:ext uri="{FF2B5EF4-FFF2-40B4-BE49-F238E27FC236}">
                <a16:creationId xmlns:a16="http://schemas.microsoft.com/office/drawing/2014/main" id="{C73A0414-1617-E085-2A9A-CA110BE862B5}"/>
              </a:ext>
            </a:extLst>
          </p:cNvPr>
          <p:cNvSpPr>
            <a:spLocks noGrp="1"/>
          </p:cNvSpPr>
          <p:nvPr>
            <p:ph type="ftr" sz="quarter" idx="11"/>
          </p:nvPr>
        </p:nvSpPr>
        <p:spPr/>
        <p:txBody>
          <a:bodyPr/>
          <a:lstStyle/>
          <a:p>
            <a:r>
              <a:rPr lang="en-US"/>
              <a:t>Insight Of Lambda | Ratnesh Tiwari | CppIndia</a:t>
            </a:r>
            <a:endParaRPr lang="en-IN"/>
          </a:p>
        </p:txBody>
      </p:sp>
      <p:sp>
        <p:nvSpPr>
          <p:cNvPr id="11" name="Slide Number Placeholder 10">
            <a:extLst>
              <a:ext uri="{FF2B5EF4-FFF2-40B4-BE49-F238E27FC236}">
                <a16:creationId xmlns:a16="http://schemas.microsoft.com/office/drawing/2014/main" id="{D084C0CB-6C58-6455-8657-EE239ECD46D3}"/>
              </a:ext>
            </a:extLst>
          </p:cNvPr>
          <p:cNvSpPr>
            <a:spLocks noGrp="1"/>
          </p:cNvSpPr>
          <p:nvPr>
            <p:ph type="sldNum" sz="quarter" idx="12"/>
          </p:nvPr>
        </p:nvSpPr>
        <p:spPr/>
        <p:txBody>
          <a:bodyPr/>
          <a:lstStyle/>
          <a:p>
            <a:fld id="{AB04D121-DA08-4356-BA63-FD8314FB2C81}" type="slidenum">
              <a:rPr lang="en-IN" smtClean="0"/>
              <a:t>18</a:t>
            </a:fld>
            <a:endParaRPr lang="en-IN"/>
          </a:p>
        </p:txBody>
      </p:sp>
    </p:spTree>
    <p:extLst>
      <p:ext uri="{BB962C8B-B14F-4D97-AF65-F5344CB8AC3E}">
        <p14:creationId xmlns:p14="http://schemas.microsoft.com/office/powerpoint/2010/main" val="391961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9155007" cy="707886"/>
          </a:xfrm>
          <a:prstGeom prst="rect">
            <a:avLst/>
          </a:prstGeom>
        </p:spPr>
        <p:txBody>
          <a:bodyPr wrap="none">
            <a:spAutoFit/>
          </a:bodyPr>
          <a:lstStyle/>
          <a:p>
            <a:r>
              <a:rPr lang="en-US" sz="4000" b="1" dirty="0"/>
              <a:t>Lambda – Use Global and Static Carefully</a:t>
            </a:r>
            <a:endParaRPr lang="en-IN" sz="4000" dirty="0"/>
          </a:p>
        </p:txBody>
      </p:sp>
      <p:sp>
        <p:nvSpPr>
          <p:cNvPr id="9" name="Footer Placeholder 8">
            <a:extLst>
              <a:ext uri="{FF2B5EF4-FFF2-40B4-BE49-F238E27FC236}">
                <a16:creationId xmlns:a16="http://schemas.microsoft.com/office/drawing/2014/main" id="{BEF8EC3C-075B-FD7E-6FE0-9A30F6AD28E5}"/>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01B66A12-0541-706A-3AA1-8A7923A48DCA}"/>
              </a:ext>
            </a:extLst>
          </p:cNvPr>
          <p:cNvSpPr>
            <a:spLocks noGrp="1"/>
          </p:cNvSpPr>
          <p:nvPr>
            <p:ph type="sldNum" sz="quarter" idx="12"/>
          </p:nvPr>
        </p:nvSpPr>
        <p:spPr/>
        <p:txBody>
          <a:bodyPr/>
          <a:lstStyle/>
          <a:p>
            <a:fld id="{AB04D121-DA08-4356-BA63-FD8314FB2C81}" type="slidenum">
              <a:rPr lang="en-IN" smtClean="0"/>
              <a:t>19</a:t>
            </a:fld>
            <a:endParaRPr lang="en-IN"/>
          </a:p>
        </p:txBody>
      </p:sp>
      <p:pic>
        <p:nvPicPr>
          <p:cNvPr id="12" name="Picture 11">
            <a:hlinkClick r:id="rId3"/>
            <a:extLst>
              <a:ext uri="{FF2B5EF4-FFF2-40B4-BE49-F238E27FC236}">
                <a16:creationId xmlns:a16="http://schemas.microsoft.com/office/drawing/2014/main" id="{5C030BD3-E630-38E5-3D60-CCE4A21181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828784"/>
            <a:ext cx="351563" cy="360000"/>
          </a:xfrm>
          <a:prstGeom prst="rect">
            <a:avLst/>
          </a:prstGeom>
        </p:spPr>
      </p:pic>
      <p:sp>
        <p:nvSpPr>
          <p:cNvPr id="13" name="TextBox 12">
            <a:extLst>
              <a:ext uri="{FF2B5EF4-FFF2-40B4-BE49-F238E27FC236}">
                <a16:creationId xmlns:a16="http://schemas.microsoft.com/office/drawing/2014/main" id="{E9E6BCE2-A071-2031-9168-BC87EF2565BE}"/>
              </a:ext>
            </a:extLst>
          </p:cNvPr>
          <p:cNvSpPr txBox="1"/>
          <p:nvPr/>
        </p:nvSpPr>
        <p:spPr>
          <a:xfrm>
            <a:off x="1077003" y="988993"/>
            <a:ext cx="10473427" cy="5355312"/>
          </a:xfrm>
          <a:prstGeom prst="rect">
            <a:avLst/>
          </a:prstGeom>
          <a:noFill/>
        </p:spPr>
        <p:txBody>
          <a:bodyPr wrap="square">
            <a:spAutoFit/>
          </a:bodyPr>
          <a:lstStyle/>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iostream</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fun()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lval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20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lambda1 =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sval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lval</a:t>
            </a:r>
            <a:r>
              <a:rPr lang="en-IN" b="0" dirty="0">
                <a:solidFill>
                  <a:srgbClr val="000000"/>
                </a:solidFill>
                <a:effectLst/>
                <a:latin typeface="Consolas" panose="020B0609020204030204" pitchFamily="49" charset="0"/>
              </a:rPr>
              <a:t> + parm;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lambda2 = [&amp;](</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sval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lval</a:t>
            </a:r>
            <a:r>
              <a:rPr lang="en-IN" b="0" dirty="0">
                <a:solidFill>
                  <a:srgbClr val="000000"/>
                </a:solidFill>
                <a:effectLst/>
                <a:latin typeface="Consolas" panose="020B0609020204030204" pitchFamily="49" charset="0"/>
              </a:rPr>
              <a:t> + parm;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50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lval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50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this_will_not_be_captued</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40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//return lambda1(</a:t>
            </a:r>
            <a:r>
              <a:rPr lang="en-IN" b="0" dirty="0" err="1">
                <a:solidFill>
                  <a:srgbClr val="008000"/>
                </a:solidFill>
                <a:effectLst/>
                <a:latin typeface="Consolas" panose="020B0609020204030204" pitchFamily="49" charset="0"/>
              </a:rPr>
              <a:t>this_will_not_be_captued</a:t>
            </a:r>
            <a:r>
              <a:rPr lang="en-IN" b="0" dirty="0">
                <a:solidFill>
                  <a:srgbClr val="00800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lambda1(</a:t>
            </a:r>
            <a:r>
              <a:rPr lang="en-IN" b="0" dirty="0" err="1">
                <a:solidFill>
                  <a:srgbClr val="000000"/>
                </a:solidFill>
                <a:effectLst/>
                <a:latin typeface="Consolas" panose="020B0609020204030204" pitchFamily="49" charset="0"/>
              </a:rPr>
              <a:t>this_will_not_be_captued</a:t>
            </a:r>
            <a:r>
              <a:rPr lang="en-IN" b="0" dirty="0">
                <a:solidFill>
                  <a:srgbClr val="000000"/>
                </a:solidFill>
                <a:effectLst/>
                <a:latin typeface="Consolas" panose="020B0609020204030204" pitchFamily="49" charset="0"/>
              </a:rPr>
              <a:t>) + lambda2(</a:t>
            </a:r>
            <a:r>
              <a:rPr lang="en-IN" b="0" dirty="0" err="1">
                <a:solidFill>
                  <a:srgbClr val="000000"/>
                </a:solidFill>
                <a:effectLst/>
                <a:latin typeface="Consolas" panose="020B0609020204030204" pitchFamily="49" charset="0"/>
              </a:rPr>
              <a:t>this_will_not_be_captued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gval</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60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std::</a:t>
            </a:r>
            <a:r>
              <a:rPr lang="en-IN" b="0" dirty="0" err="1">
                <a:solidFill>
                  <a:srgbClr val="000000"/>
                </a:solidFill>
                <a:effectLst/>
                <a:latin typeface="Consolas" panose="020B0609020204030204" pitchFamily="49" charset="0"/>
              </a:rPr>
              <a:t>cout</a:t>
            </a:r>
            <a:r>
              <a:rPr lang="en-IN" b="0" dirty="0">
                <a:solidFill>
                  <a:srgbClr val="000000"/>
                </a:solidFill>
                <a:effectLst/>
                <a:latin typeface="Consolas" panose="020B0609020204030204" pitchFamily="49" charset="0"/>
              </a:rPr>
              <a:t> &lt;&lt; fun() &lt;&lt; </a:t>
            </a:r>
            <a:r>
              <a:rPr lang="en-IN" b="0" dirty="0">
                <a:solidFill>
                  <a:srgbClr val="A31515"/>
                </a:solidFill>
                <a:effectLst/>
                <a:latin typeface="Consolas" panose="020B0609020204030204" pitchFamily="49" charset="0"/>
              </a:rPr>
              <a:t>'\n'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6784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2323072" cy="707886"/>
          </a:xfrm>
          <a:prstGeom prst="rect">
            <a:avLst/>
          </a:prstGeom>
        </p:spPr>
        <p:txBody>
          <a:bodyPr wrap="none">
            <a:spAutoFit/>
          </a:bodyPr>
          <a:lstStyle/>
          <a:p>
            <a:r>
              <a:rPr lang="en-US" sz="4000" b="1" dirty="0"/>
              <a:t>About Me</a:t>
            </a:r>
            <a:endParaRPr lang="en-IN" dirty="0"/>
          </a:p>
        </p:txBody>
      </p:sp>
      <p:sp>
        <p:nvSpPr>
          <p:cNvPr id="7" name="Footer Placeholder 6">
            <a:extLst>
              <a:ext uri="{FF2B5EF4-FFF2-40B4-BE49-F238E27FC236}">
                <a16:creationId xmlns:a16="http://schemas.microsoft.com/office/drawing/2014/main" id="{EE1344FB-3CBD-E3E0-7001-EBA05F55D38B}"/>
              </a:ext>
            </a:extLst>
          </p:cNvPr>
          <p:cNvSpPr>
            <a:spLocks noGrp="1"/>
          </p:cNvSpPr>
          <p:nvPr>
            <p:ph type="ftr" sz="quarter" idx="11"/>
          </p:nvPr>
        </p:nvSpPr>
        <p:spPr/>
        <p:txBody>
          <a:bodyPr/>
          <a:lstStyle/>
          <a:p>
            <a:r>
              <a:rPr lang="en-US" dirty="0"/>
              <a:t>Insight Of Lambda | Ratnesh Tiwari | </a:t>
            </a:r>
            <a:r>
              <a:rPr lang="en-US" dirty="0" err="1"/>
              <a:t>CppIndia</a:t>
            </a:r>
            <a:endParaRPr lang="en-IN" dirty="0"/>
          </a:p>
        </p:txBody>
      </p:sp>
      <p:sp>
        <p:nvSpPr>
          <p:cNvPr id="8" name="Slide Number Placeholder 7">
            <a:extLst>
              <a:ext uri="{FF2B5EF4-FFF2-40B4-BE49-F238E27FC236}">
                <a16:creationId xmlns:a16="http://schemas.microsoft.com/office/drawing/2014/main" id="{22FCD748-7187-379E-782F-FDF9E2CFA4F2}"/>
              </a:ext>
            </a:extLst>
          </p:cNvPr>
          <p:cNvSpPr>
            <a:spLocks noGrp="1"/>
          </p:cNvSpPr>
          <p:nvPr>
            <p:ph type="sldNum" sz="quarter" idx="12"/>
          </p:nvPr>
        </p:nvSpPr>
        <p:spPr/>
        <p:txBody>
          <a:bodyPr/>
          <a:lstStyle/>
          <a:p>
            <a:fld id="{AB04D121-DA08-4356-BA63-FD8314FB2C81}" type="slidenum">
              <a:rPr lang="en-IN" smtClean="0"/>
              <a:t>2</a:t>
            </a:fld>
            <a:endParaRPr lang="en-IN" dirty="0"/>
          </a:p>
        </p:txBody>
      </p:sp>
      <p:sp>
        <p:nvSpPr>
          <p:cNvPr id="2" name="Content Placeholder 2">
            <a:extLst>
              <a:ext uri="{FF2B5EF4-FFF2-40B4-BE49-F238E27FC236}">
                <a16:creationId xmlns:a16="http://schemas.microsoft.com/office/drawing/2014/main" id="{98DA8F95-EAC6-348D-E666-8E3F322A7872}"/>
              </a:ext>
            </a:extLst>
          </p:cNvPr>
          <p:cNvSpPr txBox="1">
            <a:spLocks/>
          </p:cNvSpPr>
          <p:nvPr/>
        </p:nvSpPr>
        <p:spPr>
          <a:xfrm>
            <a:off x="1097280" y="1257905"/>
            <a:ext cx="10058400" cy="33685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ea typeface="Verdana" panose="020B0604030504040204" pitchFamily="34" charset="0"/>
              </a:rPr>
              <a:t>Started Corporate Journey in January 2015</a:t>
            </a:r>
          </a:p>
          <a:p>
            <a:pPr marL="0" indent="0">
              <a:buFont typeface="Arial" panose="020B0604020202020204" pitchFamily="34" charset="0"/>
              <a:buNone/>
            </a:pPr>
            <a:r>
              <a:rPr lang="en-US" sz="1800" dirty="0">
                <a:ea typeface="Verdana" panose="020B0604030504040204" pitchFamily="34" charset="0"/>
              </a:rPr>
              <a:t>At present working as Software developer at Jio Platforms Limited</a:t>
            </a:r>
          </a:p>
          <a:p>
            <a:pPr marL="0" indent="0">
              <a:buFont typeface="Arial" panose="020B0604020202020204" pitchFamily="34" charset="0"/>
              <a:buNone/>
            </a:pPr>
            <a:r>
              <a:rPr lang="en-US" sz="1800" dirty="0">
                <a:ea typeface="Verdana" panose="020B0604030504040204" pitchFamily="34" charset="0"/>
              </a:rPr>
              <a:t>Major work include C++ in telecom domain</a:t>
            </a:r>
          </a:p>
          <a:p>
            <a:pPr marL="0" indent="0">
              <a:buFont typeface="Arial" panose="020B0604020202020204" pitchFamily="34" charset="0"/>
              <a:buNone/>
            </a:pPr>
            <a:endParaRPr lang="en-US" sz="1800" dirty="0">
              <a:ea typeface="Verdana" panose="020B0604030504040204" pitchFamily="34" charset="0"/>
            </a:endParaRPr>
          </a:p>
          <a:p>
            <a:pPr marL="0" indent="0">
              <a:buFont typeface="Arial" panose="020B0604020202020204" pitchFamily="34" charset="0"/>
              <a:buNone/>
            </a:pPr>
            <a:endParaRPr lang="en-US" sz="1800" dirty="0">
              <a:ea typeface="Verdana" panose="020B0604030504040204" pitchFamily="34" charset="0"/>
            </a:endParaRPr>
          </a:p>
          <a:p>
            <a:pPr marL="0" indent="0">
              <a:buFont typeface="Arial" panose="020B0604020202020204" pitchFamily="34" charset="0"/>
              <a:buNone/>
            </a:pPr>
            <a:endParaRPr lang="en-US" sz="1800" dirty="0">
              <a:ea typeface="Verdana" panose="020B0604030504040204" pitchFamily="34" charset="0"/>
            </a:endParaRPr>
          </a:p>
          <a:p>
            <a:pPr marL="0" indent="0">
              <a:buFont typeface="Arial" panose="020B0604020202020204" pitchFamily="34" charset="0"/>
              <a:buNone/>
            </a:pPr>
            <a:r>
              <a:rPr lang="en-US" sz="1800" dirty="0">
                <a:ea typeface="Verdana" panose="020B0604030504040204" pitchFamily="34" charset="0"/>
              </a:rPr>
              <a:t>Follow me:</a:t>
            </a:r>
          </a:p>
          <a:p>
            <a:pPr marL="0" indent="0">
              <a:buFont typeface="Arial" panose="020B0604020202020204" pitchFamily="34" charset="0"/>
              <a:buNone/>
            </a:pPr>
            <a:r>
              <a:rPr lang="en-US" sz="1800" dirty="0">
                <a:ea typeface="Verdana" panose="020B0604030504040204" pitchFamily="34" charset="0"/>
              </a:rPr>
              <a:t>@socialratnesh</a:t>
            </a:r>
          </a:p>
          <a:p>
            <a:endParaRPr lang="en-US" sz="1800" dirty="0">
              <a:ea typeface="Verdana" panose="020B0604030504040204" pitchFamily="34" charset="0"/>
            </a:endParaRPr>
          </a:p>
          <a:p>
            <a:pPr marL="0" indent="0">
              <a:buFont typeface="Arial" panose="020B0604020202020204" pitchFamily="34" charset="0"/>
              <a:buNone/>
            </a:pPr>
            <a:endParaRPr lang="en-US" sz="1800" dirty="0">
              <a:ea typeface="Verdana" panose="020B0604030504040204" pitchFamily="34" charset="0"/>
            </a:endParaRPr>
          </a:p>
        </p:txBody>
      </p:sp>
      <p:pic>
        <p:nvPicPr>
          <p:cNvPr id="6" name="Picture 5">
            <a:hlinkClick r:id="rId3"/>
            <a:extLst>
              <a:ext uri="{FF2B5EF4-FFF2-40B4-BE49-F238E27FC236}">
                <a16:creationId xmlns:a16="http://schemas.microsoft.com/office/drawing/2014/main" id="{55A180CC-19CD-EE18-3A3A-652EF8DB5E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536" y="4193404"/>
            <a:ext cx="720000" cy="720000"/>
          </a:xfrm>
          <a:prstGeom prst="rect">
            <a:avLst/>
          </a:prstGeom>
        </p:spPr>
      </p:pic>
      <p:pic>
        <p:nvPicPr>
          <p:cNvPr id="9" name="Picture 8">
            <a:hlinkClick r:id="rId5"/>
            <a:extLst>
              <a:ext uri="{FF2B5EF4-FFF2-40B4-BE49-F238E27FC236}">
                <a16:creationId xmlns:a16="http://schemas.microsoft.com/office/drawing/2014/main" id="{F3DFD0EF-6AF5-CB89-299F-35E3A9FCE02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57536" y="4193404"/>
            <a:ext cx="875675" cy="720000"/>
          </a:xfrm>
          <a:prstGeom prst="rect">
            <a:avLst/>
          </a:prstGeom>
        </p:spPr>
      </p:pic>
      <p:sp>
        <p:nvSpPr>
          <p:cNvPr id="10" name="Oval 9">
            <a:extLst>
              <a:ext uri="{FF2B5EF4-FFF2-40B4-BE49-F238E27FC236}">
                <a16:creationId xmlns:a16="http://schemas.microsoft.com/office/drawing/2014/main" id="{38D88618-CE0A-FAC3-7A4E-B3EFD65F416B}"/>
              </a:ext>
            </a:extLst>
          </p:cNvPr>
          <p:cNvSpPr/>
          <p:nvPr/>
        </p:nvSpPr>
        <p:spPr>
          <a:xfrm>
            <a:off x="8616000" y="2033404"/>
            <a:ext cx="2880000" cy="2880000"/>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747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5987601" cy="707886"/>
          </a:xfrm>
          <a:prstGeom prst="rect">
            <a:avLst/>
          </a:prstGeom>
        </p:spPr>
        <p:txBody>
          <a:bodyPr wrap="none">
            <a:spAutoFit/>
          </a:bodyPr>
          <a:lstStyle/>
          <a:p>
            <a:r>
              <a:rPr lang="en-US" sz="4000" b="1" dirty="0"/>
              <a:t>C++11 Lambda – Key Points</a:t>
            </a:r>
            <a:endParaRPr lang="en-IN" sz="4000" dirty="0"/>
          </a:p>
        </p:txBody>
      </p:sp>
      <p:sp>
        <p:nvSpPr>
          <p:cNvPr id="10" name="TextBox 9"/>
          <p:cNvSpPr txBox="1"/>
          <p:nvPr/>
        </p:nvSpPr>
        <p:spPr>
          <a:xfrm>
            <a:off x="696000" y="1179874"/>
            <a:ext cx="10799999" cy="5078313"/>
          </a:xfrm>
          <a:prstGeom prst="rect">
            <a:avLst/>
          </a:prstGeom>
          <a:noFill/>
        </p:spPr>
        <p:txBody>
          <a:bodyPr wrap="square" rtlCol="0">
            <a:spAutoFit/>
          </a:bodyPr>
          <a:lstStyle/>
          <a:p>
            <a:r>
              <a:rPr lang="en-US" dirty="0"/>
              <a:t>Advantage</a:t>
            </a:r>
          </a:p>
          <a:p>
            <a:pPr lvl="1"/>
            <a:r>
              <a:rPr lang="en-US" dirty="0"/>
              <a:t>can use a lambda as an inline function</a:t>
            </a:r>
          </a:p>
          <a:p>
            <a:pPr lvl="1"/>
            <a:r>
              <a:rPr lang="en-US" dirty="0"/>
              <a:t>Lambdas are more readable, more expressive, and may be more efficient</a:t>
            </a:r>
          </a:p>
          <a:p>
            <a:pPr lvl="1"/>
            <a:r>
              <a:rPr lang="en-US" dirty="0"/>
              <a:t>May be preferred over </a:t>
            </a:r>
            <a:r>
              <a:rPr lang="en-US" dirty="0" err="1"/>
              <a:t>std</a:t>
            </a:r>
            <a:r>
              <a:rPr lang="en-US" dirty="0"/>
              <a:t>::bind</a:t>
            </a:r>
          </a:p>
          <a:p>
            <a:endParaRPr lang="en-US" dirty="0"/>
          </a:p>
          <a:p>
            <a:r>
              <a:rPr lang="en-US" dirty="0"/>
              <a:t>Drawbacks</a:t>
            </a:r>
          </a:p>
          <a:p>
            <a:pPr marL="446088"/>
            <a:r>
              <a:rPr lang="en-US" dirty="0"/>
              <a:t>There is no way to capture move only objects (until C++14)</a:t>
            </a:r>
          </a:p>
          <a:p>
            <a:pPr lvl="1"/>
            <a:r>
              <a:rPr lang="en-US" dirty="0"/>
              <a:t>It is not possible to capture the result of an expression</a:t>
            </a:r>
          </a:p>
          <a:p>
            <a:pPr lvl="1"/>
            <a:endParaRPr lang="en-US" dirty="0"/>
          </a:p>
          <a:p>
            <a:r>
              <a:rPr lang="en-US" dirty="0"/>
              <a:t>Workaround</a:t>
            </a:r>
          </a:p>
          <a:p>
            <a:pPr lvl="1"/>
            <a:r>
              <a:rPr lang="en-US" dirty="0"/>
              <a:t>In C++11, emulate C++14 </a:t>
            </a:r>
            <a:r>
              <a:rPr lang="en-US" dirty="0" err="1"/>
              <a:t>init</a:t>
            </a:r>
            <a:r>
              <a:rPr lang="en-US" dirty="0"/>
              <a:t> capture via hand-written classes or </a:t>
            </a:r>
            <a:r>
              <a:rPr lang="en-US" dirty="0" err="1"/>
              <a:t>std</a:t>
            </a:r>
            <a:r>
              <a:rPr lang="en-US" dirty="0"/>
              <a:t>::bind</a:t>
            </a:r>
          </a:p>
          <a:p>
            <a:pPr lvl="1"/>
            <a:endParaRPr lang="en-US" dirty="0"/>
          </a:p>
          <a:p>
            <a:r>
              <a:rPr lang="en-US" dirty="0"/>
              <a:t>Limits of Lambdas</a:t>
            </a:r>
          </a:p>
          <a:p>
            <a:pPr lvl="1"/>
            <a:r>
              <a:rPr lang="en-US" dirty="0"/>
              <a:t>When using Lambda as sorting criterion for associative containers, type of Lambda is needed for declaration of container. You have to pass the lambda object to constructor of container otherwise, container would call the default constructor for the sorting criterion passed, and by rule lambdas have no default constructor and no assignment operator. (until C++17)</a:t>
            </a:r>
          </a:p>
          <a:p>
            <a:pPr lvl="1"/>
            <a:endParaRPr lang="en-US" dirty="0"/>
          </a:p>
        </p:txBody>
      </p:sp>
      <p:sp>
        <p:nvSpPr>
          <p:cNvPr id="6" name="Footer Placeholder 5">
            <a:extLst>
              <a:ext uri="{FF2B5EF4-FFF2-40B4-BE49-F238E27FC236}">
                <a16:creationId xmlns:a16="http://schemas.microsoft.com/office/drawing/2014/main" id="{0E3AF869-9E9A-2BA7-025B-C2E8A9520DA0}"/>
              </a:ext>
            </a:extLst>
          </p:cNvPr>
          <p:cNvSpPr>
            <a:spLocks noGrp="1"/>
          </p:cNvSpPr>
          <p:nvPr>
            <p:ph type="ftr" sz="quarter" idx="11"/>
          </p:nvPr>
        </p:nvSpPr>
        <p:spPr/>
        <p:txBody>
          <a:bodyPr/>
          <a:lstStyle/>
          <a:p>
            <a:r>
              <a:rPr lang="en-US"/>
              <a:t>Insight Of Lambda | Ratnesh Tiwari | CppIndia</a:t>
            </a:r>
            <a:endParaRPr lang="en-IN"/>
          </a:p>
        </p:txBody>
      </p:sp>
      <p:sp>
        <p:nvSpPr>
          <p:cNvPr id="7" name="Slide Number Placeholder 6">
            <a:extLst>
              <a:ext uri="{FF2B5EF4-FFF2-40B4-BE49-F238E27FC236}">
                <a16:creationId xmlns:a16="http://schemas.microsoft.com/office/drawing/2014/main" id="{9E5783BE-93E3-A93A-DA81-5D60DFCCCF1C}"/>
              </a:ext>
            </a:extLst>
          </p:cNvPr>
          <p:cNvSpPr>
            <a:spLocks noGrp="1"/>
          </p:cNvSpPr>
          <p:nvPr>
            <p:ph type="sldNum" sz="quarter" idx="12"/>
          </p:nvPr>
        </p:nvSpPr>
        <p:spPr/>
        <p:txBody>
          <a:bodyPr/>
          <a:lstStyle/>
          <a:p>
            <a:fld id="{AB04D121-DA08-4356-BA63-FD8314FB2C81}" type="slidenum">
              <a:rPr lang="en-IN" smtClean="0"/>
              <a:t>20</a:t>
            </a:fld>
            <a:endParaRPr lang="en-IN"/>
          </a:p>
        </p:txBody>
      </p:sp>
    </p:spTree>
    <p:extLst>
      <p:ext uri="{BB962C8B-B14F-4D97-AF65-F5344CB8AC3E}">
        <p14:creationId xmlns:p14="http://schemas.microsoft.com/office/powerpoint/2010/main" val="382562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3412986" cy="707886"/>
          </a:xfrm>
          <a:prstGeom prst="rect">
            <a:avLst/>
          </a:prstGeom>
        </p:spPr>
        <p:txBody>
          <a:bodyPr wrap="none">
            <a:spAutoFit/>
          </a:bodyPr>
          <a:lstStyle/>
          <a:p>
            <a:r>
              <a:rPr lang="en-US" sz="4000" b="1" dirty="0"/>
              <a:t>C++14 Lambda</a:t>
            </a:r>
            <a:endParaRPr lang="en-IN" sz="4000" dirty="0"/>
          </a:p>
        </p:txBody>
      </p:sp>
      <p:sp>
        <p:nvSpPr>
          <p:cNvPr id="10" name="TextBox 9"/>
          <p:cNvSpPr txBox="1"/>
          <p:nvPr/>
        </p:nvSpPr>
        <p:spPr>
          <a:xfrm>
            <a:off x="696000" y="1032394"/>
            <a:ext cx="10800000" cy="5355312"/>
          </a:xfrm>
          <a:prstGeom prst="rect">
            <a:avLst/>
          </a:prstGeom>
          <a:noFill/>
        </p:spPr>
        <p:txBody>
          <a:bodyPr wrap="square" rtlCol="0">
            <a:spAutoFit/>
          </a:bodyPr>
          <a:lstStyle/>
          <a:p>
            <a:r>
              <a:rPr lang="en-US" b="1" dirty="0"/>
              <a:t>What’s new?</a:t>
            </a:r>
            <a:endParaRPr lang="en-US" dirty="0"/>
          </a:p>
          <a:p>
            <a:r>
              <a:rPr lang="en-US" b="1" dirty="0"/>
              <a:t>C++14 introduced </a:t>
            </a:r>
            <a:r>
              <a:rPr lang="en-US" b="1" dirty="0" err="1"/>
              <a:t>init</a:t>
            </a:r>
            <a:r>
              <a:rPr lang="en-US" b="1" dirty="0"/>
              <a:t> capture (generalized lambda capture), that enables to specify</a:t>
            </a:r>
          </a:p>
          <a:p>
            <a:pPr marL="857250" lvl="1" indent="-400050">
              <a:buFont typeface="+mj-lt"/>
              <a:buAutoNum type="romanUcPeriod"/>
            </a:pPr>
            <a:r>
              <a:rPr lang="en-US" dirty="0"/>
              <a:t>the name of a data member in the closure class generated from the lambda and</a:t>
            </a:r>
            <a:endParaRPr lang="en-IN" dirty="0"/>
          </a:p>
          <a:p>
            <a:pPr marL="857250" lvl="1" indent="-400050">
              <a:buFont typeface="+mj-lt"/>
              <a:buAutoNum type="romanUcPeriod"/>
            </a:pPr>
            <a:r>
              <a:rPr lang="en-US" dirty="0"/>
              <a:t>an expression initializing that data member</a:t>
            </a:r>
          </a:p>
          <a:p>
            <a:pPr lvl="1"/>
            <a:r>
              <a:rPr lang="en-US" dirty="0"/>
              <a:t>auto lambda = [</a:t>
            </a:r>
            <a:r>
              <a:rPr lang="en-US" dirty="0" err="1"/>
              <a:t>data_member</a:t>
            </a:r>
            <a:r>
              <a:rPr lang="en-US" dirty="0"/>
              <a:t>=expression](){};</a:t>
            </a:r>
          </a:p>
          <a:p>
            <a:pPr marL="742950" lvl="1" indent="-285750">
              <a:buFont typeface="Arial" panose="020B0604020202020204" pitchFamily="34" charset="0"/>
              <a:buChar char="•"/>
            </a:pPr>
            <a:r>
              <a:rPr lang="en-US" dirty="0"/>
              <a:t>The scope on the left is that of the closure class</a:t>
            </a:r>
          </a:p>
          <a:p>
            <a:pPr marL="742950" lvl="1" indent="-285750">
              <a:buFont typeface="Arial" panose="020B0604020202020204" pitchFamily="34" charset="0"/>
              <a:buChar char="•"/>
            </a:pPr>
            <a:r>
              <a:rPr lang="en-US" dirty="0"/>
              <a:t>The scope on the right is the same as where the lambda is being defined</a:t>
            </a:r>
            <a:endParaRPr lang="en-IN" dirty="0"/>
          </a:p>
          <a:p>
            <a:endParaRPr lang="en-US" dirty="0"/>
          </a:p>
          <a:p>
            <a:r>
              <a:rPr lang="en-US" b="1" dirty="0"/>
              <a:t>	</a:t>
            </a:r>
            <a:r>
              <a:rPr lang="en-US" dirty="0"/>
              <a:t>Drawbacks of C++14 </a:t>
            </a:r>
            <a:r>
              <a:rPr lang="en-US" dirty="0" err="1"/>
              <a:t>init</a:t>
            </a:r>
            <a:r>
              <a:rPr lang="en-US" dirty="0"/>
              <a:t> capture</a:t>
            </a:r>
          </a:p>
          <a:p>
            <a:r>
              <a:rPr lang="en-US" dirty="0"/>
              <a:t>		You can not express a default capture mode with an C++14 </a:t>
            </a:r>
            <a:r>
              <a:rPr lang="en-US" dirty="0" err="1"/>
              <a:t>init</a:t>
            </a:r>
            <a:r>
              <a:rPr lang="en-US" dirty="0"/>
              <a:t> capture</a:t>
            </a:r>
          </a:p>
          <a:p>
            <a:endParaRPr lang="en-US" b="1" dirty="0"/>
          </a:p>
          <a:p>
            <a:r>
              <a:rPr lang="en-US" b="1" dirty="0"/>
              <a:t>Generic lambdas</a:t>
            </a:r>
          </a:p>
          <a:p>
            <a:r>
              <a:rPr lang="en-US" dirty="0"/>
              <a:t>	auto is used in their parameter specifications</a:t>
            </a:r>
          </a:p>
          <a:p>
            <a:r>
              <a:rPr lang="en-US" dirty="0"/>
              <a:t>	For such lambda operator() in the lambda’s closure class is a template</a:t>
            </a:r>
          </a:p>
          <a:p>
            <a:r>
              <a:rPr lang="en-US" dirty="0"/>
              <a:t>	This also allows variadic lambda</a:t>
            </a:r>
          </a:p>
          <a:p>
            <a:r>
              <a:rPr lang="en-US" b="1" dirty="0"/>
              <a:t>Default Parameter Value</a:t>
            </a:r>
            <a:endParaRPr lang="en-US" dirty="0"/>
          </a:p>
          <a:p>
            <a:r>
              <a:rPr lang="en-US" dirty="0"/>
              <a:t>	C++14 allows default parameter value</a:t>
            </a:r>
          </a:p>
          <a:p>
            <a:endParaRPr lang="en-US" dirty="0"/>
          </a:p>
          <a:p>
            <a:r>
              <a:rPr lang="en-US" dirty="0"/>
              <a:t>NOTE: C++14 lambda eliminates the use of bind, you may do everything with lambda that you can do with bind</a:t>
            </a:r>
          </a:p>
        </p:txBody>
      </p:sp>
      <p:sp>
        <p:nvSpPr>
          <p:cNvPr id="6" name="Footer Placeholder 5">
            <a:extLst>
              <a:ext uri="{FF2B5EF4-FFF2-40B4-BE49-F238E27FC236}">
                <a16:creationId xmlns:a16="http://schemas.microsoft.com/office/drawing/2014/main" id="{AF33A1B6-46F9-5ECD-B122-17ECDA62A9CE}"/>
              </a:ext>
            </a:extLst>
          </p:cNvPr>
          <p:cNvSpPr>
            <a:spLocks noGrp="1"/>
          </p:cNvSpPr>
          <p:nvPr>
            <p:ph type="ftr" sz="quarter" idx="11"/>
          </p:nvPr>
        </p:nvSpPr>
        <p:spPr/>
        <p:txBody>
          <a:bodyPr/>
          <a:lstStyle/>
          <a:p>
            <a:r>
              <a:rPr lang="en-US"/>
              <a:t>Insight Of Lambda | Ratnesh Tiwari | CppIndia</a:t>
            </a:r>
            <a:endParaRPr lang="en-IN"/>
          </a:p>
        </p:txBody>
      </p:sp>
      <p:sp>
        <p:nvSpPr>
          <p:cNvPr id="7" name="Slide Number Placeholder 6">
            <a:extLst>
              <a:ext uri="{FF2B5EF4-FFF2-40B4-BE49-F238E27FC236}">
                <a16:creationId xmlns:a16="http://schemas.microsoft.com/office/drawing/2014/main" id="{0A830845-1DF4-B6F0-74AA-74F77080DBE8}"/>
              </a:ext>
            </a:extLst>
          </p:cNvPr>
          <p:cNvSpPr>
            <a:spLocks noGrp="1"/>
          </p:cNvSpPr>
          <p:nvPr>
            <p:ph type="sldNum" sz="quarter" idx="12"/>
          </p:nvPr>
        </p:nvSpPr>
        <p:spPr/>
        <p:txBody>
          <a:bodyPr/>
          <a:lstStyle/>
          <a:p>
            <a:fld id="{AB04D121-DA08-4356-BA63-FD8314FB2C81}" type="slidenum">
              <a:rPr lang="en-IN" smtClean="0"/>
              <a:t>21</a:t>
            </a:fld>
            <a:endParaRPr lang="en-IN"/>
          </a:p>
        </p:txBody>
      </p:sp>
    </p:spTree>
    <p:extLst>
      <p:ext uri="{BB962C8B-B14F-4D97-AF65-F5344CB8AC3E}">
        <p14:creationId xmlns:p14="http://schemas.microsoft.com/office/powerpoint/2010/main" val="4001526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6233117" cy="707886"/>
          </a:xfrm>
          <a:prstGeom prst="rect">
            <a:avLst/>
          </a:prstGeom>
        </p:spPr>
        <p:txBody>
          <a:bodyPr wrap="none">
            <a:spAutoFit/>
          </a:bodyPr>
          <a:lstStyle/>
          <a:p>
            <a:r>
              <a:rPr lang="en-US" sz="4000" b="1" dirty="0"/>
              <a:t>C++14 Lambda – </a:t>
            </a:r>
            <a:r>
              <a:rPr lang="en-US" sz="4000" b="1" dirty="0" err="1"/>
              <a:t>Init</a:t>
            </a:r>
            <a:r>
              <a:rPr lang="en-US" sz="4000" b="1" dirty="0"/>
              <a:t> capture</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20218" y="5765930"/>
            <a:ext cx="351563" cy="355079"/>
          </a:xfrm>
          <a:prstGeom prst="rect">
            <a:avLst/>
          </a:prstGeom>
        </p:spPr>
      </p:pic>
      <p:sp>
        <p:nvSpPr>
          <p:cNvPr id="7" name="TextBox 6">
            <a:extLst>
              <a:ext uri="{FF2B5EF4-FFF2-40B4-BE49-F238E27FC236}">
                <a16:creationId xmlns:a16="http://schemas.microsoft.com/office/drawing/2014/main" id="{4486CD52-36CB-C58E-0A65-B1B2D264E94B}"/>
              </a:ext>
            </a:extLst>
          </p:cNvPr>
          <p:cNvSpPr txBox="1"/>
          <p:nvPr/>
        </p:nvSpPr>
        <p:spPr>
          <a:xfrm>
            <a:off x="5399999" y="1042696"/>
            <a:ext cx="6096000" cy="5078313"/>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__lambda_4_16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up.</a:t>
            </a:r>
            <a:r>
              <a:rPr lang="en-IN" b="0" dirty="0" err="1">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 parm;</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std::</a:t>
            </a:r>
            <a:r>
              <a:rPr lang="en-IN" b="0" dirty="0" err="1">
                <a:solidFill>
                  <a:srgbClr val="000000"/>
                </a:solidFill>
                <a:effectLst/>
                <a:latin typeface="Consolas" panose="020B0609020204030204" pitchFamily="49" charset="0"/>
              </a:rPr>
              <a:t>unique_ptr</a:t>
            </a:r>
            <a:r>
              <a:rPr lang="en-IN" b="0" dirty="0">
                <a:solidFill>
                  <a:srgbClr val="000000"/>
                </a:solidFill>
                <a:effectLst/>
                <a:latin typeface="Consolas" panose="020B0609020204030204" pitchFamily="49" charset="0"/>
              </a:rPr>
              <a:t>&lt;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std::</a:t>
            </a:r>
            <a:r>
              <a:rPr lang="en-IN" b="0" dirty="0" err="1">
                <a:solidFill>
                  <a:srgbClr val="000000"/>
                </a:solidFill>
                <a:effectLst/>
                <a:latin typeface="Consolas" panose="020B0609020204030204" pitchFamily="49" charset="0"/>
              </a:rPr>
              <a:t>default_delete</a:t>
            </a:r>
            <a:r>
              <a:rPr lang="en-IN" b="0" dirty="0">
                <a:solidFill>
                  <a:srgbClr val="000000"/>
                </a:solidFill>
                <a:effectLst/>
                <a:latin typeface="Consolas" panose="020B0609020204030204" pitchFamily="49" charset="0"/>
              </a:rPr>
              <a:t>&lt;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&gt; &gt; up;</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__lambda_4_16(std::</a:t>
            </a:r>
            <a:r>
              <a:rPr lang="en-IN" b="0" dirty="0" err="1">
                <a:solidFill>
                  <a:srgbClr val="000000"/>
                </a:solidFill>
                <a:effectLst/>
                <a:latin typeface="Consolas" panose="020B0609020204030204" pitchFamily="49" charset="0"/>
              </a:rPr>
              <a:t>unique_ptr</a:t>
            </a:r>
            <a:r>
              <a:rPr lang="en-IN" b="0" dirty="0">
                <a:solidFill>
                  <a:srgbClr val="000000"/>
                </a:solidFill>
                <a:effectLst/>
                <a:latin typeface="Consolas" panose="020B0609020204030204" pitchFamily="49" charset="0"/>
              </a:rPr>
              <a:t>&lt;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std::</a:t>
            </a:r>
            <a:r>
              <a:rPr lang="en-IN" b="0" dirty="0" err="1">
                <a:solidFill>
                  <a:srgbClr val="000000"/>
                </a:solidFill>
                <a:effectLst/>
                <a:latin typeface="Consolas" panose="020B0609020204030204" pitchFamily="49" charset="0"/>
              </a:rPr>
              <a:t>default_delete</a:t>
            </a:r>
            <a:r>
              <a:rPr lang="en-IN" b="0" dirty="0">
                <a:solidFill>
                  <a:srgbClr val="000000"/>
                </a:solidFill>
                <a:effectLst/>
                <a:latin typeface="Consolas" panose="020B0609020204030204" pitchFamily="49" charset="0"/>
              </a:rPr>
              <a:t>&lt;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&gt; &gt; &amp;&amp; _up)</a:t>
            </a:r>
          </a:p>
          <a:p>
            <a:r>
              <a:rPr lang="en-IN" b="0" dirty="0">
                <a:solidFill>
                  <a:srgbClr val="000000"/>
                </a:solidFill>
                <a:effectLst/>
                <a:latin typeface="Consolas" panose="020B0609020204030204" pitchFamily="49" charset="0"/>
              </a:rPr>
              <a:t>    : up{std::move(_up)}</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__lambda_4_16 lambda = __lambda_4_16(__lambda_4_16{std::</a:t>
            </a:r>
            <a:r>
              <a:rPr lang="en-IN" b="0" dirty="0" err="1">
                <a:solidFill>
                  <a:srgbClr val="000000"/>
                </a:solidFill>
                <a:effectLst/>
                <a:latin typeface="Consolas" panose="020B0609020204030204" pitchFamily="49" charset="0"/>
              </a:rPr>
              <a:t>unique_ptr</a:t>
            </a:r>
            <a:r>
              <a:rPr lang="en-IN" b="0" dirty="0">
                <a:solidFill>
                  <a:srgbClr val="000000"/>
                </a:solidFill>
                <a:effectLst/>
                <a:latin typeface="Consolas" panose="020B0609020204030204" pitchFamily="49" charset="0"/>
              </a:rPr>
              <a:t>&lt;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std::</a:t>
            </a:r>
            <a:r>
              <a:rPr lang="en-IN" b="0" dirty="0" err="1">
                <a:solidFill>
                  <a:srgbClr val="000000"/>
                </a:solidFill>
                <a:effectLst/>
                <a:latin typeface="Consolas" panose="020B0609020204030204" pitchFamily="49" charset="0"/>
              </a:rPr>
              <a:t>default_delete</a:t>
            </a:r>
            <a:r>
              <a:rPr lang="en-IN" b="0" dirty="0">
                <a:solidFill>
                  <a:srgbClr val="000000"/>
                </a:solidFill>
                <a:effectLst/>
                <a:latin typeface="Consolas" panose="020B0609020204030204" pitchFamily="49" charset="0"/>
              </a:rPr>
              <a:t>&lt;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&gt; &gt;(std::move(up))});</a:t>
            </a:r>
          </a:p>
        </p:txBody>
      </p:sp>
      <p:sp>
        <p:nvSpPr>
          <p:cNvPr id="11" name="TextBox 10">
            <a:extLst>
              <a:ext uri="{FF2B5EF4-FFF2-40B4-BE49-F238E27FC236}">
                <a16:creationId xmlns:a16="http://schemas.microsoft.com/office/drawing/2014/main" id="{77E12E97-E2F0-D5C3-39F9-9C13BB07C37C}"/>
              </a:ext>
            </a:extLst>
          </p:cNvPr>
          <p:cNvSpPr txBox="1"/>
          <p:nvPr/>
        </p:nvSpPr>
        <p:spPr>
          <a:xfrm>
            <a:off x="695999" y="1079788"/>
            <a:ext cx="5116972" cy="2585323"/>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&lt;</a:t>
            </a:r>
            <a:r>
              <a:rPr lang="en-US" b="0" dirty="0">
                <a:solidFill>
                  <a:srgbClr val="A31515"/>
                </a:solidFill>
                <a:effectLst/>
                <a:latin typeface="Consolas" panose="020B0609020204030204" pitchFamily="49" charset="0"/>
              </a:rPr>
              <a:t>memory</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up = std::</a:t>
            </a:r>
            <a:r>
              <a:rPr lang="en-US" b="0" dirty="0" err="1">
                <a:solidFill>
                  <a:srgbClr val="000000"/>
                </a:solidFill>
                <a:effectLst/>
                <a:latin typeface="Consolas" panose="020B0609020204030204" pitchFamily="49" charset="0"/>
              </a:rPr>
              <a:t>make_unique</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&gt;(</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lambda = [up = std::move(up)]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parm)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(*up) * parm;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lambda(</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Footer Placeholder 8">
            <a:extLst>
              <a:ext uri="{FF2B5EF4-FFF2-40B4-BE49-F238E27FC236}">
                <a16:creationId xmlns:a16="http://schemas.microsoft.com/office/drawing/2014/main" id="{FBF9BCA5-D8AF-7B62-3CDC-DA37BACA1AEA}"/>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E6290374-243E-CCDC-5795-C0AAB9F5520E}"/>
              </a:ext>
            </a:extLst>
          </p:cNvPr>
          <p:cNvSpPr>
            <a:spLocks noGrp="1"/>
          </p:cNvSpPr>
          <p:nvPr>
            <p:ph type="sldNum" sz="quarter" idx="12"/>
          </p:nvPr>
        </p:nvSpPr>
        <p:spPr/>
        <p:txBody>
          <a:bodyPr/>
          <a:lstStyle/>
          <a:p>
            <a:fld id="{AB04D121-DA08-4356-BA63-FD8314FB2C81}" type="slidenum">
              <a:rPr lang="en-IN" smtClean="0"/>
              <a:t>22</a:t>
            </a:fld>
            <a:endParaRPr lang="en-IN"/>
          </a:p>
        </p:txBody>
      </p:sp>
    </p:spTree>
    <p:extLst>
      <p:ext uri="{BB962C8B-B14F-4D97-AF65-F5344CB8AC3E}">
        <p14:creationId xmlns:p14="http://schemas.microsoft.com/office/powerpoint/2010/main" val="4256422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6233117" cy="707886"/>
          </a:xfrm>
          <a:prstGeom prst="rect">
            <a:avLst/>
          </a:prstGeom>
        </p:spPr>
        <p:txBody>
          <a:bodyPr wrap="none">
            <a:spAutoFit/>
          </a:bodyPr>
          <a:lstStyle/>
          <a:p>
            <a:r>
              <a:rPr lang="en-US" sz="4000" b="1" dirty="0"/>
              <a:t>C++14 Lambda – </a:t>
            </a:r>
            <a:r>
              <a:rPr lang="en-US" sz="4000" b="1" dirty="0" err="1"/>
              <a:t>Init</a:t>
            </a:r>
            <a:r>
              <a:rPr lang="en-US" sz="4000" b="1" dirty="0"/>
              <a:t> capture</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4436" y="5765930"/>
            <a:ext cx="351563" cy="355079"/>
          </a:xfrm>
          <a:prstGeom prst="rect">
            <a:avLst/>
          </a:prstGeom>
        </p:spPr>
      </p:pic>
      <p:sp>
        <p:nvSpPr>
          <p:cNvPr id="11" name="TextBox 10">
            <a:extLst>
              <a:ext uri="{FF2B5EF4-FFF2-40B4-BE49-F238E27FC236}">
                <a16:creationId xmlns:a16="http://schemas.microsoft.com/office/drawing/2014/main" id="{D9AB9E97-92C6-A4E8-DE55-2A0315F95B72}"/>
              </a:ext>
            </a:extLst>
          </p:cNvPr>
          <p:cNvSpPr txBox="1"/>
          <p:nvPr/>
        </p:nvSpPr>
        <p:spPr>
          <a:xfrm>
            <a:off x="5224217" y="1073727"/>
            <a:ext cx="6271782" cy="3970318"/>
          </a:xfrm>
          <a:prstGeom prst="rect">
            <a:avLst/>
          </a:prstGeom>
          <a:noFill/>
        </p:spPr>
        <p:txBody>
          <a:bodyPr wrap="square">
            <a:spAutoFit/>
          </a:bodyPr>
          <a:lstStyle/>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__lambda_3_19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parm;</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__lambda_3_19(</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&amp; _</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{_</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__lambda_3_19 lambda = __lambda_3_19(__lambda_3_19{std::plus&lt;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&gt;{}.</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01152ADA-4BFC-35A7-17F4-CC9CFCB2407A}"/>
              </a:ext>
            </a:extLst>
          </p:cNvPr>
          <p:cNvSpPr txBox="1"/>
          <p:nvPr/>
        </p:nvSpPr>
        <p:spPr>
          <a:xfrm>
            <a:off x="695999" y="1073726"/>
            <a:ext cx="4528218" cy="2585323"/>
          </a:xfrm>
          <a:prstGeom prst="rect">
            <a:avLst/>
          </a:prstGeom>
          <a:noFill/>
        </p:spPr>
        <p:txBody>
          <a:bodyPr wrap="square">
            <a:spAutoFit/>
          </a:bodyPr>
          <a:lstStyle/>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functional</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lambda =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std::plus&lt;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&gt;{}(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parm;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lambda(</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
        <p:nvSpPr>
          <p:cNvPr id="7" name="Footer Placeholder 6">
            <a:extLst>
              <a:ext uri="{FF2B5EF4-FFF2-40B4-BE49-F238E27FC236}">
                <a16:creationId xmlns:a16="http://schemas.microsoft.com/office/drawing/2014/main" id="{E984A94C-D550-C2D6-07A2-151A3AEA910C}"/>
              </a:ext>
            </a:extLst>
          </p:cNvPr>
          <p:cNvSpPr>
            <a:spLocks noGrp="1"/>
          </p:cNvSpPr>
          <p:nvPr>
            <p:ph type="ftr" sz="quarter" idx="11"/>
          </p:nvPr>
        </p:nvSpPr>
        <p:spPr/>
        <p:txBody>
          <a:bodyPr/>
          <a:lstStyle/>
          <a:p>
            <a:r>
              <a:rPr lang="en-US"/>
              <a:t>Insight Of Lambda | Ratnesh Tiwari | CppIndia</a:t>
            </a:r>
            <a:endParaRPr lang="en-IN"/>
          </a:p>
        </p:txBody>
      </p:sp>
      <p:sp>
        <p:nvSpPr>
          <p:cNvPr id="9" name="Slide Number Placeholder 8">
            <a:extLst>
              <a:ext uri="{FF2B5EF4-FFF2-40B4-BE49-F238E27FC236}">
                <a16:creationId xmlns:a16="http://schemas.microsoft.com/office/drawing/2014/main" id="{8EC020DB-648B-FE19-507A-2AA08A52DE51}"/>
              </a:ext>
            </a:extLst>
          </p:cNvPr>
          <p:cNvSpPr>
            <a:spLocks noGrp="1"/>
          </p:cNvSpPr>
          <p:nvPr>
            <p:ph type="sldNum" sz="quarter" idx="12"/>
          </p:nvPr>
        </p:nvSpPr>
        <p:spPr/>
        <p:txBody>
          <a:bodyPr/>
          <a:lstStyle/>
          <a:p>
            <a:fld id="{AB04D121-DA08-4356-BA63-FD8314FB2C81}" type="slidenum">
              <a:rPr lang="en-IN" smtClean="0"/>
              <a:t>23</a:t>
            </a:fld>
            <a:endParaRPr lang="en-IN"/>
          </a:p>
        </p:txBody>
      </p:sp>
    </p:spTree>
    <p:extLst>
      <p:ext uri="{BB962C8B-B14F-4D97-AF65-F5344CB8AC3E}">
        <p14:creationId xmlns:p14="http://schemas.microsoft.com/office/powerpoint/2010/main" val="4036331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7232942" cy="707886"/>
          </a:xfrm>
          <a:prstGeom prst="rect">
            <a:avLst/>
          </a:prstGeom>
        </p:spPr>
        <p:txBody>
          <a:bodyPr wrap="none">
            <a:spAutoFit/>
          </a:bodyPr>
          <a:lstStyle/>
          <a:p>
            <a:r>
              <a:rPr lang="en-US" sz="4000" b="1" dirty="0"/>
              <a:t>C++14 Lambda – Generic Lambda</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20218" y="5763470"/>
            <a:ext cx="351563" cy="355079"/>
          </a:xfrm>
          <a:prstGeom prst="rect">
            <a:avLst/>
          </a:prstGeom>
        </p:spPr>
      </p:pic>
      <p:sp>
        <p:nvSpPr>
          <p:cNvPr id="5" name="Rectangle 4"/>
          <p:cNvSpPr/>
          <p:nvPr/>
        </p:nvSpPr>
        <p:spPr>
          <a:xfrm>
            <a:off x="695999" y="1126309"/>
            <a:ext cx="3963087" cy="2862322"/>
          </a:xfrm>
          <a:prstGeom prst="rect">
            <a:avLst/>
          </a:prstGeom>
        </p:spPr>
        <p:txBody>
          <a:bodyPr wrap="square">
            <a:spAutoFit/>
          </a:bodyPr>
          <a:lstStyle/>
          <a:p>
            <a:r>
              <a:rPr lang="en-IN" dirty="0">
                <a:solidFill>
                  <a:srgbClr val="0000FF"/>
                </a:solidFill>
                <a:latin typeface="Consolas" panose="020B0609020204030204" pitchFamily="49" charset="0"/>
              </a:rPr>
              <a:t>#include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&lt;</a:t>
            </a:r>
            <a:r>
              <a:rPr lang="en-IN" dirty="0" err="1">
                <a:solidFill>
                  <a:srgbClr val="A31515"/>
                </a:solidFill>
                <a:latin typeface="Consolas" panose="020B0609020204030204" pitchFamily="49" charset="0"/>
              </a:rPr>
              <a:t>iostream</a:t>
            </a:r>
            <a:r>
              <a:rPr lang="en-IN" dirty="0">
                <a:solidFill>
                  <a:srgbClr val="0000FF"/>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0</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br>
              <a:rPr lang="en-IN" dirty="0">
                <a:solidFill>
                  <a:srgbClr val="000000"/>
                </a:solidFill>
                <a:latin typeface="Consolas" panose="020B0609020204030204" pitchFamily="49" charset="0"/>
              </a:rPr>
            </a:br>
            <a:endParaRPr lang="en-IN"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B168D5B-587A-CBF2-BA28-6A017317C354}"/>
              </a:ext>
            </a:extLst>
          </p:cNvPr>
          <p:cNvSpPr txBox="1"/>
          <p:nvPr/>
        </p:nvSpPr>
        <p:spPr>
          <a:xfrm>
            <a:off x="4659086" y="906601"/>
            <a:ext cx="6836913" cy="5632311"/>
          </a:xfrm>
          <a:prstGeom prst="rect">
            <a:avLst/>
          </a:prstGeom>
          <a:noFill/>
        </p:spPr>
        <p:txBody>
          <a:bodyPr wrap="square">
            <a:spAutoFit/>
          </a:bodyPr>
          <a:lstStyle/>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__lambda_3_19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type_parameter_0_0&gt;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()(type_parameter_0_0 parm)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parm + parm;</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type_parameter_0_0&gt;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__invoke(type_parameter_0_0 parm)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__lambda_3_19{}.</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()&lt;type_parameter_0_0&gt;(parm);</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inline /*</a:t>
            </a:r>
            <a:r>
              <a:rPr lang="en-IN" b="0" dirty="0" err="1">
                <a:solidFill>
                  <a:srgbClr val="008000"/>
                </a:solidFill>
                <a:effectLst/>
                <a:latin typeface="Consolas" panose="020B0609020204030204" pitchFamily="49" charset="0"/>
              </a:rPr>
              <a:t>constexpr</a:t>
            </a:r>
            <a:r>
              <a:rPr lang="en-IN" b="0" dirty="0">
                <a:solidFill>
                  <a:srgbClr val="008000"/>
                </a:solidFill>
                <a:effectLst/>
                <a:latin typeface="Consolas" panose="020B0609020204030204" pitchFamily="49" charset="0"/>
              </a:rPr>
              <a:t> */ __lambda_3_19(__lambda_3_19 &amp;&amp;) </a:t>
            </a:r>
            <a:r>
              <a:rPr lang="en-IN" b="0" dirty="0" err="1">
                <a:solidFill>
                  <a:srgbClr val="008000"/>
                </a:solidFill>
                <a:effectLst/>
                <a:latin typeface="Consolas" panose="020B0609020204030204" pitchFamily="49" charset="0"/>
              </a:rPr>
              <a:t>noexcept</a:t>
            </a:r>
            <a:r>
              <a:rPr lang="en-IN" b="0" dirty="0">
                <a:solidFill>
                  <a:srgbClr val="008000"/>
                </a:solidFill>
                <a:effectLst/>
                <a:latin typeface="Consolas" panose="020B0609020204030204" pitchFamily="49" charset="0"/>
              </a:rPr>
              <a:t> = default;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__lambda_3_19 lambda = __lambda_3_19(__lambda_3_19{});</a:t>
            </a:r>
          </a:p>
        </p:txBody>
      </p:sp>
      <p:sp>
        <p:nvSpPr>
          <p:cNvPr id="10" name="Footer Placeholder 9">
            <a:extLst>
              <a:ext uri="{FF2B5EF4-FFF2-40B4-BE49-F238E27FC236}">
                <a16:creationId xmlns:a16="http://schemas.microsoft.com/office/drawing/2014/main" id="{713EF872-E68F-E5D9-56DD-06F743EA52B7}"/>
              </a:ext>
            </a:extLst>
          </p:cNvPr>
          <p:cNvSpPr>
            <a:spLocks noGrp="1"/>
          </p:cNvSpPr>
          <p:nvPr>
            <p:ph type="ftr" sz="quarter" idx="11"/>
          </p:nvPr>
        </p:nvSpPr>
        <p:spPr/>
        <p:txBody>
          <a:bodyPr/>
          <a:lstStyle/>
          <a:p>
            <a:r>
              <a:rPr lang="en-US"/>
              <a:t>Insight Of Lambda | Ratnesh Tiwari | CppIndia</a:t>
            </a:r>
            <a:endParaRPr lang="en-IN"/>
          </a:p>
        </p:txBody>
      </p:sp>
      <p:sp>
        <p:nvSpPr>
          <p:cNvPr id="11" name="Slide Number Placeholder 10">
            <a:extLst>
              <a:ext uri="{FF2B5EF4-FFF2-40B4-BE49-F238E27FC236}">
                <a16:creationId xmlns:a16="http://schemas.microsoft.com/office/drawing/2014/main" id="{124B4E0D-D1C9-5F00-46C4-2C037ED636A5}"/>
              </a:ext>
            </a:extLst>
          </p:cNvPr>
          <p:cNvSpPr>
            <a:spLocks noGrp="1"/>
          </p:cNvSpPr>
          <p:nvPr>
            <p:ph type="sldNum" sz="quarter" idx="12"/>
          </p:nvPr>
        </p:nvSpPr>
        <p:spPr/>
        <p:txBody>
          <a:bodyPr/>
          <a:lstStyle/>
          <a:p>
            <a:fld id="{AB04D121-DA08-4356-BA63-FD8314FB2C81}" type="slidenum">
              <a:rPr lang="en-IN" smtClean="0"/>
              <a:t>24</a:t>
            </a:fld>
            <a:endParaRPr lang="en-IN"/>
          </a:p>
        </p:txBody>
      </p:sp>
    </p:spTree>
    <p:extLst>
      <p:ext uri="{BB962C8B-B14F-4D97-AF65-F5344CB8AC3E}">
        <p14:creationId xmlns:p14="http://schemas.microsoft.com/office/powerpoint/2010/main" val="2299692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7232942" cy="707886"/>
          </a:xfrm>
          <a:prstGeom prst="rect">
            <a:avLst/>
          </a:prstGeom>
        </p:spPr>
        <p:txBody>
          <a:bodyPr wrap="none">
            <a:spAutoFit/>
          </a:bodyPr>
          <a:lstStyle/>
          <a:p>
            <a:r>
              <a:rPr lang="en-US" sz="4000" b="1" dirty="0"/>
              <a:t>C++14 Lambda – Generic Lambda</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sp>
        <p:nvSpPr>
          <p:cNvPr id="9" name="TextBox 8"/>
          <p:cNvSpPr txBox="1"/>
          <p:nvPr/>
        </p:nvSpPr>
        <p:spPr>
          <a:xfrm>
            <a:off x="695999" y="4286142"/>
            <a:ext cx="8841291" cy="1477328"/>
          </a:xfrm>
          <a:prstGeom prst="rect">
            <a:avLst/>
          </a:prstGeom>
          <a:noFill/>
        </p:spPr>
        <p:txBody>
          <a:bodyPr wrap="square" rtlCol="0">
            <a:spAutoFit/>
          </a:bodyPr>
          <a:lstStyle/>
          <a:p>
            <a:r>
              <a:rPr lang="en-IN" dirty="0"/>
              <a:t>Output</a:t>
            </a:r>
          </a:p>
          <a:p>
            <a:r>
              <a:rPr lang="en-IN" dirty="0"/>
              <a:t>4</a:t>
            </a:r>
          </a:p>
          <a:p>
            <a:r>
              <a:rPr lang="en-IN" dirty="0"/>
              <a:t>7</a:t>
            </a:r>
          </a:p>
          <a:p>
            <a:r>
              <a:rPr lang="en-IN" dirty="0"/>
              <a:t>sample string sample string </a:t>
            </a:r>
            <a:br>
              <a:rPr lang="en-IN" dirty="0"/>
            </a:br>
            <a:endParaRPr lang="en-IN" dirty="0"/>
          </a:p>
        </p:txBody>
      </p:sp>
      <p:sp>
        <p:nvSpPr>
          <p:cNvPr id="2" name="Rectangle 1"/>
          <p:cNvSpPr/>
          <p:nvPr/>
        </p:nvSpPr>
        <p:spPr>
          <a:xfrm>
            <a:off x="695999" y="1043263"/>
            <a:ext cx="6096000" cy="3139321"/>
          </a:xfrm>
          <a:prstGeom prst="rect">
            <a:avLst/>
          </a:prstGeom>
        </p:spPr>
        <p:txBody>
          <a:bodyPr>
            <a:spAutoFit/>
          </a:bodyPr>
          <a:lstStyle/>
          <a:p>
            <a:r>
              <a:rPr lang="en-IN" dirty="0">
                <a:solidFill>
                  <a:srgbClr val="0000FF"/>
                </a:solidFill>
                <a:latin typeface="Consolas" panose="020B0609020204030204" pitchFamily="49" charset="0"/>
              </a:rPr>
              <a:t>#include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&lt;</a:t>
            </a:r>
            <a:r>
              <a:rPr lang="en-IN" dirty="0" err="1">
                <a:solidFill>
                  <a:srgbClr val="A31515"/>
                </a:solidFill>
                <a:latin typeface="Consolas" panose="020B0609020204030204" pitchFamily="49" charset="0"/>
              </a:rPr>
              <a:t>iostream</a:t>
            </a:r>
            <a:r>
              <a:rPr lang="en-IN" dirty="0">
                <a:solidFill>
                  <a:srgbClr val="0000FF"/>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::clog &lt;&lt; lambda(</a:t>
            </a:r>
            <a:r>
              <a:rPr lang="en-IN" dirty="0">
                <a:solidFill>
                  <a:srgbClr val="098658"/>
                </a:solidFill>
                <a:latin typeface="Consolas" panose="020B0609020204030204" pitchFamily="49" charset="0"/>
              </a:rPr>
              <a:t>2</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::clog &lt;&lt; lambda(</a:t>
            </a:r>
            <a:r>
              <a:rPr lang="en-IN" dirty="0">
                <a:solidFill>
                  <a:srgbClr val="098658"/>
                </a:solidFill>
                <a:latin typeface="Consolas" panose="020B0609020204030204" pitchFamily="49" charset="0"/>
              </a:rPr>
              <a:t>3.5</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::clog &lt;&lt; lambda(</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::string(</a:t>
            </a:r>
            <a:r>
              <a:rPr lang="en-IN" dirty="0">
                <a:solidFill>
                  <a:srgbClr val="A31515"/>
                </a:solidFill>
                <a:latin typeface="Consolas" panose="020B0609020204030204" pitchFamily="49" charset="0"/>
              </a:rPr>
              <a:t>"sample string "</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0</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p:txBody>
      </p:sp>
      <p:sp>
        <p:nvSpPr>
          <p:cNvPr id="8" name="Footer Placeholder 7">
            <a:extLst>
              <a:ext uri="{FF2B5EF4-FFF2-40B4-BE49-F238E27FC236}">
                <a16:creationId xmlns:a16="http://schemas.microsoft.com/office/drawing/2014/main" id="{5E109159-F0DA-3016-DB0A-BFB79DCB60D8}"/>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B3B61976-18B8-D3E6-4441-961D6405BDCC}"/>
              </a:ext>
            </a:extLst>
          </p:cNvPr>
          <p:cNvSpPr>
            <a:spLocks noGrp="1"/>
          </p:cNvSpPr>
          <p:nvPr>
            <p:ph type="sldNum" sz="quarter" idx="12"/>
          </p:nvPr>
        </p:nvSpPr>
        <p:spPr/>
        <p:txBody>
          <a:bodyPr/>
          <a:lstStyle/>
          <a:p>
            <a:fld id="{AB04D121-DA08-4356-BA63-FD8314FB2C81}" type="slidenum">
              <a:rPr lang="en-IN" smtClean="0"/>
              <a:t>25</a:t>
            </a:fld>
            <a:endParaRPr lang="en-IN"/>
          </a:p>
        </p:txBody>
      </p:sp>
    </p:spTree>
    <p:extLst>
      <p:ext uri="{BB962C8B-B14F-4D97-AF65-F5344CB8AC3E}">
        <p14:creationId xmlns:p14="http://schemas.microsoft.com/office/powerpoint/2010/main" val="325537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7232942" cy="707886"/>
          </a:xfrm>
          <a:prstGeom prst="rect">
            <a:avLst/>
          </a:prstGeom>
        </p:spPr>
        <p:txBody>
          <a:bodyPr wrap="none">
            <a:spAutoFit/>
          </a:bodyPr>
          <a:lstStyle/>
          <a:p>
            <a:r>
              <a:rPr lang="en-US" sz="4000" b="1" dirty="0"/>
              <a:t>C++14 Lambda – </a:t>
            </a:r>
            <a:r>
              <a:rPr lang="en-US" sz="4000" b="1" dirty="0" err="1"/>
              <a:t>Variadic</a:t>
            </a:r>
            <a:r>
              <a:rPr lang="en-US" sz="4000" b="1" dirty="0"/>
              <a:t> Lambda</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00" y="5707071"/>
            <a:ext cx="351563" cy="360000"/>
          </a:xfrm>
          <a:prstGeom prst="rect">
            <a:avLst/>
          </a:prstGeom>
        </p:spPr>
      </p:pic>
      <p:sp>
        <p:nvSpPr>
          <p:cNvPr id="9" name="Footer Placeholder 8">
            <a:extLst>
              <a:ext uri="{FF2B5EF4-FFF2-40B4-BE49-F238E27FC236}">
                <a16:creationId xmlns:a16="http://schemas.microsoft.com/office/drawing/2014/main" id="{2B50DB4F-CDB7-63B9-0DEC-AACE8A1E3AF6}"/>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DF528463-03ED-C4D9-75C6-960E71FDD7E5}"/>
              </a:ext>
            </a:extLst>
          </p:cNvPr>
          <p:cNvSpPr>
            <a:spLocks noGrp="1"/>
          </p:cNvSpPr>
          <p:nvPr>
            <p:ph type="sldNum" sz="quarter" idx="12"/>
          </p:nvPr>
        </p:nvSpPr>
        <p:spPr/>
        <p:txBody>
          <a:bodyPr/>
          <a:lstStyle/>
          <a:p>
            <a:fld id="{AB04D121-DA08-4356-BA63-FD8314FB2C81}" type="slidenum">
              <a:rPr lang="en-IN" smtClean="0"/>
              <a:t>26</a:t>
            </a:fld>
            <a:endParaRPr lang="en-IN"/>
          </a:p>
        </p:txBody>
      </p:sp>
      <p:sp>
        <p:nvSpPr>
          <p:cNvPr id="12" name="TextBox 11">
            <a:extLst>
              <a:ext uri="{FF2B5EF4-FFF2-40B4-BE49-F238E27FC236}">
                <a16:creationId xmlns:a16="http://schemas.microsoft.com/office/drawing/2014/main" id="{9A61B2AF-C907-A99D-3CFD-602CA75FA310}"/>
              </a:ext>
            </a:extLst>
          </p:cNvPr>
          <p:cNvSpPr txBox="1"/>
          <p:nvPr/>
        </p:nvSpPr>
        <p:spPr>
          <a:xfrm>
            <a:off x="913026" y="1009585"/>
            <a:ext cx="4366545" cy="5355312"/>
          </a:xfrm>
          <a:prstGeom prst="rect">
            <a:avLst/>
          </a:prstGeom>
          <a:noFill/>
        </p:spPr>
        <p:txBody>
          <a:bodyPr wrap="square">
            <a:spAutoFit/>
          </a:bodyPr>
          <a:lstStyle/>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iostream</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St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St(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m(</a:t>
            </a:r>
            <a:r>
              <a:rPr lang="en-IN" b="0" dirty="0" err="1">
                <a:solidFill>
                  <a:srgbClr val="000000"/>
                </a:solidFill>
                <a:effectLst/>
                <a:latin typeface="Consolas" panose="020B0609020204030204" pitchFamily="49" charset="0"/>
              </a:rPr>
              <a:t>val</a:t>
            </a:r>
            <a:r>
              <a:rPr lang="en-IN" b="0" dirty="0">
                <a:solidFill>
                  <a:srgbClr val="000000"/>
                </a:solidFill>
                <a:effectLst/>
                <a:latin typeface="Consolas" panose="020B0609020204030204" pitchFamily="49" charset="0"/>
              </a:rPr>
              <a:t>) { }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void</a:t>
            </a:r>
            <a:r>
              <a:rPr lang="en-IN" b="0" dirty="0">
                <a:solidFill>
                  <a:srgbClr val="000000"/>
                </a:solidFill>
                <a:effectLst/>
                <a:latin typeface="Consolas" panose="020B0609020204030204" pitchFamily="49" charset="0"/>
              </a:rPr>
              <a:t> display()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std::clog &lt;&lt; </a:t>
            </a:r>
            <a:r>
              <a:rPr lang="en-IN" b="0" dirty="0">
                <a:solidFill>
                  <a:srgbClr val="A31515"/>
                </a:solidFill>
                <a:effectLst/>
                <a:latin typeface="Consolas" panose="020B0609020204030204" pitchFamily="49" charset="0"/>
              </a:rPr>
              <a:t>"value is "</a:t>
            </a:r>
            <a:r>
              <a:rPr lang="en-IN" b="0" dirty="0">
                <a:solidFill>
                  <a:srgbClr val="000000"/>
                </a:solidFill>
                <a:effectLst/>
                <a:latin typeface="Consolas" panose="020B0609020204030204" pitchFamily="49" charset="0"/>
              </a:rPr>
              <a:t> &lt;&lt; m &lt;&lt; </a:t>
            </a:r>
            <a:r>
              <a:rPr lang="en-IN" b="0" dirty="0">
                <a:solidFill>
                  <a:srgbClr val="A31515"/>
                </a:solidFill>
                <a:effectLst/>
                <a:latin typeface="Consolas" panose="020B0609020204030204" pitchFamily="49" charset="0"/>
              </a:rPr>
              <a:t>'\n'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void</a:t>
            </a:r>
            <a:r>
              <a:rPr lang="en-IN" b="0" dirty="0">
                <a:solidFill>
                  <a:srgbClr val="000000"/>
                </a:solidFill>
                <a:effectLst/>
                <a:latin typeface="Consolas" panose="020B0609020204030204" pitchFamily="49" charset="0"/>
              </a:rPr>
              <a:t> fun(</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 &amp; </a:t>
            </a:r>
            <a:r>
              <a:rPr lang="en-IN" b="0" dirty="0" err="1">
                <a:solidFill>
                  <a:srgbClr val="000000"/>
                </a:solidFill>
                <a:effectLst/>
                <a:latin typeface="Consolas" panose="020B0609020204030204" pitchFamily="49" charset="0"/>
              </a:rPr>
              <a:t>st</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std::clog &lt;&lt;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const</a:t>
            </a:r>
            <a:r>
              <a:rPr lang="en-IN" b="0" dirty="0">
                <a:solidFill>
                  <a:srgbClr val="A31515"/>
                </a:solidFill>
                <a:effectLst/>
                <a:latin typeface="Consolas" panose="020B0609020204030204" pitchFamily="49" charset="0"/>
              </a:rPr>
              <a:t> St &amp; </a:t>
            </a:r>
            <a:r>
              <a:rPr lang="en-IN" b="0" dirty="0" err="1">
                <a:solidFill>
                  <a:srgbClr val="A31515"/>
                </a:solidFill>
                <a:effectLst/>
                <a:latin typeface="Consolas" panose="020B0609020204030204" pitchFamily="49" charset="0"/>
              </a:rPr>
              <a:t>st</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st.display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void</a:t>
            </a:r>
            <a:r>
              <a:rPr lang="en-IN" b="0" dirty="0">
                <a:solidFill>
                  <a:srgbClr val="000000"/>
                </a:solidFill>
                <a:effectLst/>
                <a:latin typeface="Consolas" panose="020B0609020204030204" pitchFamily="49" charset="0"/>
              </a:rPr>
              <a:t> fun(St &amp;&amp; </a:t>
            </a:r>
            <a:r>
              <a:rPr lang="en-IN" b="0" dirty="0" err="1">
                <a:solidFill>
                  <a:srgbClr val="000000"/>
                </a:solidFill>
                <a:effectLst/>
                <a:latin typeface="Consolas" panose="020B0609020204030204" pitchFamily="49" charset="0"/>
              </a:rPr>
              <a:t>st</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std::clog &lt;&lt; </a:t>
            </a:r>
            <a:r>
              <a:rPr lang="en-IN" b="0" dirty="0">
                <a:solidFill>
                  <a:srgbClr val="A31515"/>
                </a:solidFill>
                <a:effectLst/>
                <a:latin typeface="Consolas" panose="020B0609020204030204" pitchFamily="49" charset="0"/>
              </a:rPr>
              <a:t>"St &amp;&amp; </a:t>
            </a:r>
            <a:r>
              <a:rPr lang="en-IN" b="0" dirty="0" err="1">
                <a:solidFill>
                  <a:srgbClr val="A31515"/>
                </a:solidFill>
                <a:effectLst/>
                <a:latin typeface="Consolas" panose="020B0609020204030204" pitchFamily="49" charset="0"/>
              </a:rPr>
              <a:t>st</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st.display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99A7BB6-15FB-B274-81E1-0BAE0E93D264}"/>
              </a:ext>
            </a:extLst>
          </p:cNvPr>
          <p:cNvSpPr txBox="1"/>
          <p:nvPr/>
        </p:nvSpPr>
        <p:spPr>
          <a:xfrm>
            <a:off x="5182974" y="1009584"/>
            <a:ext cx="6313026" cy="5355312"/>
          </a:xfrm>
          <a:prstGeom prst="rect">
            <a:avLst/>
          </a:prstGeom>
          <a:noFill/>
        </p:spPr>
        <p:txBody>
          <a:bodyPr wrap="square">
            <a:spAutoFit/>
          </a:bodyPr>
          <a:lstStyle/>
          <a:p>
            <a:r>
              <a:rPr lang="en-IN" b="0" dirty="0">
                <a:solidFill>
                  <a:srgbClr val="0000FF"/>
                </a:solidFill>
                <a:effectLst/>
                <a:latin typeface="Consolas" panose="020B0609020204030204" pitchFamily="49" charset="0"/>
              </a:rPr>
              <a:t>void</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variadic_fun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 }</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Arg, </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&gt;</a:t>
            </a:r>
          </a:p>
          <a:p>
            <a:r>
              <a:rPr lang="en-IN" b="0" dirty="0">
                <a:solidFill>
                  <a:srgbClr val="0000FF"/>
                </a:solidFill>
                <a:effectLst/>
                <a:latin typeface="Consolas" panose="020B0609020204030204" pitchFamily="49" charset="0"/>
              </a:rPr>
              <a:t>void</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variadic_fun</a:t>
            </a:r>
            <a:r>
              <a:rPr lang="en-IN" b="0" dirty="0">
                <a:solidFill>
                  <a:srgbClr val="000000"/>
                </a:solidFill>
                <a:effectLst/>
                <a:latin typeface="Consolas" panose="020B0609020204030204" pitchFamily="49" charset="0"/>
              </a:rPr>
              <a:t>(Arg &amp;&amp; </a:t>
            </a:r>
            <a:r>
              <a:rPr lang="en-IN" b="0" dirty="0" err="1">
                <a:solidFill>
                  <a:srgbClr val="000000"/>
                </a:solidFill>
                <a:effectLst/>
                <a:latin typeface="Consolas" panose="020B0609020204030204" pitchFamily="49" charset="0"/>
              </a:rPr>
              <a:t>arg</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 &amp;&amp; ...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fun(std::forward&lt;Arg&gt;(</a:t>
            </a:r>
            <a:r>
              <a:rPr lang="en-IN" b="0" dirty="0" err="1">
                <a:solidFill>
                  <a:srgbClr val="000000"/>
                </a:solidFill>
                <a:effectLst/>
                <a:latin typeface="Consolas" panose="020B0609020204030204" pitchFamily="49" charset="0"/>
              </a:rPr>
              <a:t>arg</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variadic_fun</a:t>
            </a:r>
            <a:r>
              <a:rPr lang="en-IN" b="0" dirty="0">
                <a:solidFill>
                  <a:srgbClr val="000000"/>
                </a:solidFill>
                <a:effectLst/>
                <a:latin typeface="Consolas" panose="020B0609020204030204" pitchFamily="49" charset="0"/>
              </a:rPr>
              <a:t>(std::forward&lt;</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&gt;(</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St s(</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 cs(</a:t>
            </a:r>
            <a:r>
              <a:rPr lang="en-IN" b="0" dirty="0">
                <a:solidFill>
                  <a:srgbClr val="098658"/>
                </a:solidFill>
                <a:effectLst/>
                <a:latin typeface="Consolas" panose="020B0609020204030204" pitchFamily="49" charset="0"/>
              </a:rPr>
              <a:t>6</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variadic_lambda</a:t>
            </a:r>
            <a:r>
              <a:rPr lang="en-IN" b="0" dirty="0">
                <a:solidFill>
                  <a:srgbClr val="000000"/>
                </a:solidFill>
                <a:effectLst/>
                <a:latin typeface="Consolas" panose="020B0609020204030204" pitchFamily="49" charset="0"/>
              </a:rPr>
              <a:t> = </a:t>
            </a:r>
            <a:r>
              <a:rPr lang="en-IN" dirty="0">
                <a:solidFill>
                  <a:srgbClr val="000000"/>
                </a:solidFill>
                <a:effectLst/>
                <a:latin typeface="Consolas" panose="020B0609020204030204" pitchFamily="49" charset="0"/>
              </a:rPr>
              <a:t>[](</a:t>
            </a:r>
            <a:r>
              <a:rPr lang="en-IN" dirty="0">
                <a:solidFill>
                  <a:srgbClr val="0000FF"/>
                </a:solidFill>
                <a:effectLst/>
                <a:latin typeface="Consolas" panose="020B0609020204030204" pitchFamily="49" charset="0"/>
              </a:rPr>
              <a:t>auto</a:t>
            </a:r>
            <a:r>
              <a:rPr lang="en-IN" dirty="0">
                <a:solidFill>
                  <a:srgbClr val="000000"/>
                </a:solidFill>
                <a:effectLst/>
                <a:latin typeface="Consolas" panose="020B0609020204030204" pitchFamily="49" charset="0"/>
              </a:rPr>
              <a:t> &amp;&amp; ... parms)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variadic_fun</a:t>
            </a:r>
            <a:r>
              <a:rPr lang="en-IN" b="0" dirty="0">
                <a:solidFill>
                  <a:srgbClr val="000000"/>
                </a:solidFill>
                <a:effectLst/>
                <a:latin typeface="Consolas" panose="020B0609020204030204" pitchFamily="49" charset="0"/>
              </a:rPr>
              <a:t>(std::forward&lt;</a:t>
            </a:r>
            <a:r>
              <a:rPr lang="en-IN" b="0" dirty="0" err="1">
                <a:solidFill>
                  <a:srgbClr val="0000FF"/>
                </a:solidFill>
                <a:effectLst/>
                <a:latin typeface="Consolas" panose="020B0609020204030204" pitchFamily="49" charset="0"/>
              </a:rPr>
              <a:t>decltype</a:t>
            </a:r>
            <a:r>
              <a:rPr lang="en-IN" b="0" dirty="0">
                <a:solidFill>
                  <a:srgbClr val="000000"/>
                </a:solidFill>
                <a:effectLst/>
                <a:latin typeface="Consolas" panose="020B0609020204030204" pitchFamily="49" charset="0"/>
              </a:rPr>
              <a:t>(parms)&gt;(parms)...);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variadic_lambda</a:t>
            </a:r>
            <a:r>
              <a:rPr lang="en-IN" b="0" dirty="0">
                <a:solidFill>
                  <a:srgbClr val="000000"/>
                </a:solidFill>
                <a:effectLst/>
                <a:latin typeface="Consolas" panose="020B0609020204030204" pitchFamily="49" charset="0"/>
              </a:rPr>
              <a:t>(s);</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variadic_lambda</a:t>
            </a:r>
            <a:r>
              <a:rPr lang="en-IN" b="0" dirty="0">
                <a:solidFill>
                  <a:srgbClr val="000000"/>
                </a:solidFill>
                <a:effectLst/>
                <a:latin typeface="Consolas" panose="020B0609020204030204" pitchFamily="49" charset="0"/>
              </a:rPr>
              <a:t>(s, cs);</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variadic_lambda</a:t>
            </a:r>
            <a:r>
              <a:rPr lang="en-IN" b="0" dirty="0">
                <a:solidFill>
                  <a:srgbClr val="000000"/>
                </a:solidFill>
                <a:effectLst/>
                <a:latin typeface="Consolas" panose="020B0609020204030204" pitchFamily="49" charset="0"/>
              </a:rPr>
              <a:t>(s, cs, St{</a:t>
            </a:r>
            <a:r>
              <a:rPr lang="en-IN" b="0" dirty="0">
                <a:solidFill>
                  <a:srgbClr val="098658"/>
                </a:solidFill>
                <a:effectLst/>
                <a:latin typeface="Consolas" panose="020B0609020204030204" pitchFamily="49" charset="0"/>
              </a:rPr>
              <a:t>7</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47472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3297569" cy="707886"/>
          </a:xfrm>
          <a:prstGeom prst="rect">
            <a:avLst/>
          </a:prstGeom>
        </p:spPr>
        <p:txBody>
          <a:bodyPr wrap="none">
            <a:spAutoFit/>
          </a:bodyPr>
          <a:lstStyle/>
          <a:p>
            <a:r>
              <a:rPr lang="en-US" sz="4000" b="1" dirty="0"/>
              <a:t>C++17 Lambda</a:t>
            </a:r>
            <a:endParaRPr lang="en-IN" sz="4000" dirty="0"/>
          </a:p>
        </p:txBody>
      </p:sp>
      <p:sp>
        <p:nvSpPr>
          <p:cNvPr id="10" name="TextBox 9"/>
          <p:cNvSpPr txBox="1"/>
          <p:nvPr/>
        </p:nvSpPr>
        <p:spPr>
          <a:xfrm>
            <a:off x="696000" y="1032394"/>
            <a:ext cx="10800000" cy="3970318"/>
          </a:xfrm>
          <a:prstGeom prst="rect">
            <a:avLst/>
          </a:prstGeom>
          <a:noFill/>
        </p:spPr>
        <p:txBody>
          <a:bodyPr wrap="square" rtlCol="0">
            <a:spAutoFit/>
          </a:bodyPr>
          <a:lstStyle/>
          <a:p>
            <a:r>
              <a:rPr lang="en-US" b="1" dirty="0"/>
              <a:t>What’s new?</a:t>
            </a:r>
          </a:p>
          <a:p>
            <a:endParaRPr lang="en-US" b="1" dirty="0"/>
          </a:p>
          <a:p>
            <a:r>
              <a:rPr lang="en-US" b="1" dirty="0" err="1"/>
              <a:t>constexpr</a:t>
            </a:r>
            <a:r>
              <a:rPr lang="en-US" b="1" dirty="0"/>
              <a:t> Lambdas</a:t>
            </a:r>
          </a:p>
          <a:p>
            <a:pPr lvl="1"/>
            <a:r>
              <a:rPr lang="en-US" dirty="0"/>
              <a:t>Since C++17, if a lambda fulfills all the requirement of a </a:t>
            </a:r>
            <a:r>
              <a:rPr lang="en-US" dirty="0" err="1"/>
              <a:t>constexpr</a:t>
            </a:r>
            <a:r>
              <a:rPr lang="en-US" dirty="0"/>
              <a:t> function, It is implicitly </a:t>
            </a:r>
            <a:r>
              <a:rPr lang="en-US" dirty="0" err="1"/>
              <a:t>constexpr</a:t>
            </a:r>
            <a:r>
              <a:rPr lang="en-US" dirty="0"/>
              <a:t>. </a:t>
            </a:r>
          </a:p>
          <a:p>
            <a:pPr lvl="1"/>
            <a:r>
              <a:rPr lang="en-US" dirty="0"/>
              <a:t>You may also declare it </a:t>
            </a:r>
            <a:r>
              <a:rPr lang="en-US" dirty="0" err="1"/>
              <a:t>constexpr</a:t>
            </a:r>
            <a:r>
              <a:rPr lang="en-US" dirty="0"/>
              <a:t>, but It will fail to compile if </a:t>
            </a:r>
            <a:r>
              <a:rPr lang="en-US" dirty="0" err="1"/>
              <a:t>constexpr</a:t>
            </a:r>
            <a:r>
              <a:rPr lang="en-US" dirty="0"/>
              <a:t> function requirement is not fulfilled by lambda.</a:t>
            </a:r>
          </a:p>
          <a:p>
            <a:pPr lvl="1"/>
            <a:r>
              <a:rPr lang="en-US" dirty="0"/>
              <a:t>To declare lambda explicitly </a:t>
            </a:r>
            <a:r>
              <a:rPr lang="en-US" dirty="0" err="1"/>
              <a:t>constexpr</a:t>
            </a:r>
            <a:r>
              <a:rPr lang="en-US" dirty="0"/>
              <a:t> use </a:t>
            </a:r>
            <a:r>
              <a:rPr lang="en-US" i="1" dirty="0" err="1"/>
              <a:t>constexpr</a:t>
            </a:r>
            <a:r>
              <a:rPr lang="en-US" dirty="0"/>
              <a:t> specifier</a:t>
            </a:r>
          </a:p>
          <a:p>
            <a:endParaRPr lang="en-US" dirty="0"/>
          </a:p>
          <a:p>
            <a:r>
              <a:rPr lang="en-US" b="1" dirty="0"/>
              <a:t>Capturing *this</a:t>
            </a:r>
          </a:p>
          <a:p>
            <a:pPr lvl="1"/>
            <a:r>
              <a:rPr lang="en-US" dirty="0"/>
              <a:t>Since C++17, You may explicitly capture *this, that is copy of a current object. </a:t>
            </a:r>
          </a:p>
          <a:p>
            <a:pPr lvl="1"/>
            <a:r>
              <a:rPr lang="en-US" dirty="0"/>
              <a:t>This eliminates the issue of dangling reference when lifetime of lambda exceeds the lifetime of the object.</a:t>
            </a:r>
          </a:p>
          <a:p>
            <a:endParaRPr lang="en-US" dirty="0"/>
          </a:p>
          <a:p>
            <a:r>
              <a:rPr lang="en-US" b="1" dirty="0"/>
              <a:t>Capturing </a:t>
            </a:r>
            <a:r>
              <a:rPr lang="en-US" b="1" dirty="0" err="1"/>
              <a:t>const</a:t>
            </a:r>
            <a:r>
              <a:rPr lang="en-US" b="1" dirty="0"/>
              <a:t> reference</a:t>
            </a:r>
          </a:p>
          <a:p>
            <a:r>
              <a:rPr lang="en-US" dirty="0"/>
              <a:t>	C++ 17 </a:t>
            </a:r>
            <a:r>
              <a:rPr lang="en-US" dirty="0" err="1"/>
              <a:t>std</a:t>
            </a:r>
            <a:r>
              <a:rPr lang="en-US" dirty="0"/>
              <a:t>::</a:t>
            </a:r>
            <a:r>
              <a:rPr lang="en-US" dirty="0" err="1"/>
              <a:t>as_const</a:t>
            </a:r>
            <a:r>
              <a:rPr lang="en-US" dirty="0"/>
              <a:t>() allows to capture a </a:t>
            </a:r>
            <a:r>
              <a:rPr lang="en-US" dirty="0" err="1"/>
              <a:t>const</a:t>
            </a:r>
            <a:r>
              <a:rPr lang="en-US" dirty="0"/>
              <a:t> reference</a:t>
            </a:r>
          </a:p>
        </p:txBody>
      </p:sp>
      <p:sp>
        <p:nvSpPr>
          <p:cNvPr id="6" name="Footer Placeholder 5">
            <a:extLst>
              <a:ext uri="{FF2B5EF4-FFF2-40B4-BE49-F238E27FC236}">
                <a16:creationId xmlns:a16="http://schemas.microsoft.com/office/drawing/2014/main" id="{6BD0DD8E-7306-BCD7-4093-F4816B622148}"/>
              </a:ext>
            </a:extLst>
          </p:cNvPr>
          <p:cNvSpPr>
            <a:spLocks noGrp="1"/>
          </p:cNvSpPr>
          <p:nvPr>
            <p:ph type="ftr" sz="quarter" idx="11"/>
          </p:nvPr>
        </p:nvSpPr>
        <p:spPr/>
        <p:txBody>
          <a:bodyPr/>
          <a:lstStyle/>
          <a:p>
            <a:r>
              <a:rPr lang="en-US"/>
              <a:t>Insight Of Lambda | Ratnesh Tiwari | CppIndia</a:t>
            </a:r>
            <a:endParaRPr lang="en-IN"/>
          </a:p>
        </p:txBody>
      </p:sp>
      <p:sp>
        <p:nvSpPr>
          <p:cNvPr id="7" name="Slide Number Placeholder 6">
            <a:extLst>
              <a:ext uri="{FF2B5EF4-FFF2-40B4-BE49-F238E27FC236}">
                <a16:creationId xmlns:a16="http://schemas.microsoft.com/office/drawing/2014/main" id="{0776B0A8-3A66-00F1-A9A1-A66103D5C407}"/>
              </a:ext>
            </a:extLst>
          </p:cNvPr>
          <p:cNvSpPr>
            <a:spLocks noGrp="1"/>
          </p:cNvSpPr>
          <p:nvPr>
            <p:ph type="sldNum" sz="quarter" idx="12"/>
          </p:nvPr>
        </p:nvSpPr>
        <p:spPr/>
        <p:txBody>
          <a:bodyPr/>
          <a:lstStyle/>
          <a:p>
            <a:fld id="{AB04D121-DA08-4356-BA63-FD8314FB2C81}" type="slidenum">
              <a:rPr lang="en-IN" smtClean="0"/>
              <a:t>27</a:t>
            </a:fld>
            <a:endParaRPr lang="en-IN"/>
          </a:p>
        </p:txBody>
      </p:sp>
    </p:spTree>
    <p:extLst>
      <p:ext uri="{BB962C8B-B14F-4D97-AF65-F5344CB8AC3E}">
        <p14:creationId xmlns:p14="http://schemas.microsoft.com/office/powerpoint/2010/main" val="4085278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7668831" cy="707886"/>
          </a:xfrm>
          <a:prstGeom prst="rect">
            <a:avLst/>
          </a:prstGeom>
        </p:spPr>
        <p:txBody>
          <a:bodyPr wrap="none">
            <a:spAutoFit/>
          </a:bodyPr>
          <a:lstStyle/>
          <a:p>
            <a:r>
              <a:rPr lang="en-US" sz="4000" b="1" dirty="0"/>
              <a:t>C++17 Lambda – </a:t>
            </a:r>
            <a:r>
              <a:rPr lang="en-US" sz="4000" b="1" dirty="0" err="1"/>
              <a:t>constexpr</a:t>
            </a:r>
            <a:r>
              <a:rPr lang="en-US" sz="4000" b="1" dirty="0"/>
              <a:t> Lambda</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887071"/>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4437" y="5891992"/>
            <a:ext cx="351563" cy="355079"/>
          </a:xfrm>
          <a:prstGeom prst="rect">
            <a:avLst/>
          </a:prstGeom>
        </p:spPr>
      </p:pic>
      <p:sp>
        <p:nvSpPr>
          <p:cNvPr id="2" name="Rectangle 1"/>
          <p:cNvSpPr/>
          <p:nvPr/>
        </p:nvSpPr>
        <p:spPr>
          <a:xfrm>
            <a:off x="695999" y="1045785"/>
            <a:ext cx="3897772" cy="646331"/>
          </a:xfrm>
          <a:prstGeom prst="rect">
            <a:avLst/>
          </a:prstGeom>
        </p:spPr>
        <p:txBody>
          <a:bodyPr wrap="square">
            <a:spAutoFit/>
          </a:bodyPr>
          <a:lstStyle/>
          <a:p>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4</a:t>
            </a:r>
            <a:r>
              <a:rPr lang="en-IN" dirty="0">
                <a:solidFill>
                  <a:srgbClr val="000000"/>
                </a:solidFill>
                <a:latin typeface="Consolas" panose="020B0609020204030204" pitchFamily="49" charset="0"/>
              </a:rPr>
              <a:t>;};</a:t>
            </a:r>
          </a:p>
          <a:p>
            <a:r>
              <a:rPr lang="en-IN" dirty="0" err="1">
                <a:solidFill>
                  <a:srgbClr val="0000FF"/>
                </a:solidFill>
                <a:latin typeface="Consolas" panose="020B0609020204030204" pitchFamily="49" charset="0"/>
              </a:rPr>
              <a:t>static_assert</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4</a:t>
            </a:r>
            <a:r>
              <a:rPr lang="en-IN" dirty="0">
                <a:solidFill>
                  <a:srgbClr val="000000"/>
                </a:solidFill>
                <a:latin typeface="Consolas" panose="020B0609020204030204" pitchFamily="49" charset="0"/>
              </a:rPr>
              <a:t> == lambda());</a:t>
            </a:r>
          </a:p>
        </p:txBody>
      </p:sp>
      <p:sp>
        <p:nvSpPr>
          <p:cNvPr id="7" name="TextBox 6">
            <a:extLst>
              <a:ext uri="{FF2B5EF4-FFF2-40B4-BE49-F238E27FC236}">
                <a16:creationId xmlns:a16="http://schemas.microsoft.com/office/drawing/2014/main" id="{79BE55E1-054B-9FC0-C79A-62F620BF7351}"/>
              </a:ext>
            </a:extLst>
          </p:cNvPr>
          <p:cNvSpPr txBox="1"/>
          <p:nvPr/>
        </p:nvSpPr>
        <p:spPr>
          <a:xfrm>
            <a:off x="4430488" y="1020719"/>
            <a:ext cx="7065512" cy="5078313"/>
          </a:xfrm>
          <a:prstGeom prst="rect">
            <a:avLst/>
          </a:prstGeom>
          <a:noFill/>
        </p:spPr>
        <p:txBody>
          <a:bodyPr wrap="square">
            <a:spAutoFit/>
          </a:bodyPr>
          <a:lstStyle/>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__lambda_1_15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constexpr</a:t>
            </a:r>
            <a:r>
              <a:rPr lang="en-IN" b="0" dirty="0">
                <a:solidFill>
                  <a:srgbClr val="008000"/>
                </a:solidFill>
                <a:effectLst/>
                <a:latin typeface="Consolas" panose="020B0609020204030204" pitchFamily="49" charset="0"/>
              </a:rPr>
              <a:t> */</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using</a:t>
            </a:r>
            <a:r>
              <a:rPr lang="en-IN" b="0" dirty="0">
                <a:solidFill>
                  <a:srgbClr val="000000"/>
                </a:solidFill>
                <a:effectLst/>
                <a:latin typeface="Consolas" panose="020B0609020204030204" pitchFamily="49" charset="0"/>
              </a:rPr>
              <a:t> retType_1_15 =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 -&gt;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constexpr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retType_1_15 ()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noexcept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__invoke;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constexpr</a:t>
            </a:r>
            <a:r>
              <a:rPr lang="en-IN" b="0" dirty="0">
                <a:solidFill>
                  <a:srgbClr val="008000"/>
                </a:solidFill>
                <a:effectLst/>
                <a:latin typeface="Consolas" panose="020B0609020204030204" pitchFamily="49" charset="0"/>
              </a:rPr>
              <a:t> */</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__invoke()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__lambda_1_15{}.</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__lambda_1_15 lambda = __lambda_1_15{};</a:t>
            </a:r>
          </a:p>
          <a:p>
            <a:r>
              <a:rPr lang="en-IN" b="0" dirty="0">
                <a:solidFill>
                  <a:srgbClr val="008000"/>
                </a:solidFill>
                <a:effectLst/>
                <a:latin typeface="Consolas" panose="020B0609020204030204" pitchFamily="49" charset="0"/>
              </a:rPr>
              <a:t>/* PASSED: </a:t>
            </a:r>
            <a:r>
              <a:rPr lang="en-IN" b="0" dirty="0" err="1">
                <a:solidFill>
                  <a:srgbClr val="008000"/>
                </a:solidFill>
                <a:effectLst/>
                <a:latin typeface="Consolas" panose="020B0609020204030204" pitchFamily="49" charset="0"/>
              </a:rPr>
              <a:t>static_assert</a:t>
            </a:r>
            <a:r>
              <a:rPr lang="en-IN" b="0" dirty="0">
                <a:solidFill>
                  <a:srgbClr val="008000"/>
                </a:solidFill>
                <a:effectLst/>
                <a:latin typeface="Consolas" panose="020B0609020204030204" pitchFamily="49" charset="0"/>
              </a:rPr>
              <a:t>(4 == </a:t>
            </a:r>
            <a:r>
              <a:rPr lang="en-IN" b="0" dirty="0" err="1">
                <a:solidFill>
                  <a:srgbClr val="008000"/>
                </a:solidFill>
                <a:effectLst/>
                <a:latin typeface="Consolas" panose="020B0609020204030204" pitchFamily="49" charset="0"/>
              </a:rPr>
              <a:t>lambda.operator</a:t>
            </a:r>
            <a:r>
              <a:rPr lang="en-IN" b="0" dirty="0">
                <a:solidFill>
                  <a:srgbClr val="008000"/>
                </a:solidFill>
                <a:effectLst/>
                <a:latin typeface="Consolas" panose="020B0609020204030204" pitchFamily="49" charset="0"/>
              </a:rPr>
              <a:t>()()); */</a:t>
            </a:r>
            <a:endParaRPr lang="en-IN" b="0" dirty="0">
              <a:solidFill>
                <a:srgbClr val="000000"/>
              </a:solidFill>
              <a:effectLst/>
              <a:latin typeface="Consolas" panose="020B0609020204030204" pitchFamily="49" charset="0"/>
            </a:endParaRPr>
          </a:p>
        </p:txBody>
      </p:sp>
      <p:sp>
        <p:nvSpPr>
          <p:cNvPr id="10" name="Footer Placeholder 9">
            <a:extLst>
              <a:ext uri="{FF2B5EF4-FFF2-40B4-BE49-F238E27FC236}">
                <a16:creationId xmlns:a16="http://schemas.microsoft.com/office/drawing/2014/main" id="{6323673B-5BA4-B1A2-EDC7-0447A20B7376}"/>
              </a:ext>
            </a:extLst>
          </p:cNvPr>
          <p:cNvSpPr>
            <a:spLocks noGrp="1"/>
          </p:cNvSpPr>
          <p:nvPr>
            <p:ph type="ftr" sz="quarter" idx="11"/>
          </p:nvPr>
        </p:nvSpPr>
        <p:spPr/>
        <p:txBody>
          <a:bodyPr/>
          <a:lstStyle/>
          <a:p>
            <a:r>
              <a:rPr lang="en-US"/>
              <a:t>Insight Of Lambda | Ratnesh Tiwari | CppIndia</a:t>
            </a:r>
            <a:endParaRPr lang="en-IN"/>
          </a:p>
        </p:txBody>
      </p:sp>
      <p:sp>
        <p:nvSpPr>
          <p:cNvPr id="11" name="Slide Number Placeholder 10">
            <a:extLst>
              <a:ext uri="{FF2B5EF4-FFF2-40B4-BE49-F238E27FC236}">
                <a16:creationId xmlns:a16="http://schemas.microsoft.com/office/drawing/2014/main" id="{C97BB07D-4D5E-7429-6DF3-182203A12F91}"/>
              </a:ext>
            </a:extLst>
          </p:cNvPr>
          <p:cNvSpPr>
            <a:spLocks noGrp="1"/>
          </p:cNvSpPr>
          <p:nvPr>
            <p:ph type="sldNum" sz="quarter" idx="12"/>
          </p:nvPr>
        </p:nvSpPr>
        <p:spPr/>
        <p:txBody>
          <a:bodyPr/>
          <a:lstStyle/>
          <a:p>
            <a:fld id="{AB04D121-DA08-4356-BA63-FD8314FB2C81}" type="slidenum">
              <a:rPr lang="en-IN" smtClean="0"/>
              <a:t>28</a:t>
            </a:fld>
            <a:endParaRPr lang="en-IN"/>
          </a:p>
        </p:txBody>
      </p:sp>
    </p:spTree>
    <p:extLst>
      <p:ext uri="{BB962C8B-B14F-4D97-AF65-F5344CB8AC3E}">
        <p14:creationId xmlns:p14="http://schemas.microsoft.com/office/powerpoint/2010/main" val="3691924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7668831" cy="707886"/>
          </a:xfrm>
          <a:prstGeom prst="rect">
            <a:avLst/>
          </a:prstGeom>
        </p:spPr>
        <p:txBody>
          <a:bodyPr wrap="none">
            <a:spAutoFit/>
          </a:bodyPr>
          <a:lstStyle/>
          <a:p>
            <a:r>
              <a:rPr lang="en-US" sz="4000" b="1" dirty="0"/>
              <a:t>C++17 Lambda – </a:t>
            </a:r>
            <a:r>
              <a:rPr lang="en-US" sz="4000" b="1" dirty="0" err="1"/>
              <a:t>constexpr</a:t>
            </a:r>
            <a:r>
              <a:rPr lang="en-US" sz="4000" b="1" dirty="0"/>
              <a:t> Lambda</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11" name="Picture 10">
            <a:hlinkClick r:id="rId5"/>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44436" y="5763470"/>
            <a:ext cx="351563" cy="360000"/>
          </a:xfrm>
          <a:prstGeom prst="rect">
            <a:avLst/>
          </a:prstGeom>
        </p:spPr>
      </p:pic>
      <p:sp>
        <p:nvSpPr>
          <p:cNvPr id="12" name="TextBox 11"/>
          <p:cNvSpPr txBox="1"/>
          <p:nvPr/>
        </p:nvSpPr>
        <p:spPr>
          <a:xfrm>
            <a:off x="4434347" y="3170907"/>
            <a:ext cx="7061651" cy="646331"/>
          </a:xfrm>
          <a:prstGeom prst="rect">
            <a:avLst/>
          </a:prstGeom>
          <a:noFill/>
          <a:ln>
            <a:solidFill>
              <a:schemeClr val="tx1"/>
            </a:solidFill>
          </a:ln>
        </p:spPr>
        <p:txBody>
          <a:bodyPr wrap="square" rtlCol="0">
            <a:spAutoFit/>
          </a:bodyPr>
          <a:lstStyle/>
          <a:p>
            <a:r>
              <a:rPr lang="en-IN" dirty="0"/>
              <a:t>This lambda expression will fail to compile because of presence of static function inside function body;</a:t>
            </a:r>
          </a:p>
        </p:txBody>
      </p:sp>
      <p:sp>
        <p:nvSpPr>
          <p:cNvPr id="2" name="Rectangle 1"/>
          <p:cNvSpPr/>
          <p:nvPr/>
        </p:nvSpPr>
        <p:spPr>
          <a:xfrm>
            <a:off x="695999" y="1100254"/>
            <a:ext cx="5160515" cy="646331"/>
          </a:xfrm>
          <a:prstGeom prst="rect">
            <a:avLst/>
          </a:prstGeom>
        </p:spPr>
        <p:txBody>
          <a:bodyPr wrap="square">
            <a:spAutoFit/>
          </a:bodyPr>
          <a:lstStyle/>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lambda = []()</a:t>
            </a:r>
            <a:r>
              <a:rPr lang="en-US" dirty="0" err="1">
                <a:solidFill>
                  <a:srgbClr val="0000FF"/>
                </a:solidFill>
                <a:latin typeface="Consolas" panose="020B0609020204030204" pitchFamily="49" charset="0"/>
              </a:rPr>
              <a:t>constexpr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static_assert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 lambda());</a:t>
            </a:r>
          </a:p>
        </p:txBody>
      </p:sp>
      <p:sp>
        <p:nvSpPr>
          <p:cNvPr id="5" name="Rectangle 4"/>
          <p:cNvSpPr/>
          <p:nvPr/>
        </p:nvSpPr>
        <p:spPr>
          <a:xfrm>
            <a:off x="6335488" y="1100254"/>
            <a:ext cx="4562168" cy="1708160"/>
          </a:xfrm>
          <a:prstGeom prst="rect">
            <a:avLst/>
          </a:prstGeom>
        </p:spPr>
        <p:txBody>
          <a:bodyPr wrap="square">
            <a:spAutoFit/>
          </a:bodyPr>
          <a:lstStyle/>
          <a:p>
            <a:pPr>
              <a:lnSpc>
                <a:spcPts val="1425"/>
              </a:lnSpc>
              <a:spcAft>
                <a:spcPts val="0"/>
              </a:spcAft>
            </a:pP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auto</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lambda = []()</a:t>
            </a:r>
            <a:r>
              <a:rPr lang="en-IN"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constexpr</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ts val="1425"/>
              </a:lnSpc>
              <a:spcAft>
                <a:spcPts val="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IN" dirty="0">
                <a:solidFill>
                  <a:srgbClr val="098658"/>
                </a:solidFill>
                <a:latin typeface="Consolas" panose="020B0609020204030204" pitchFamily="49" charset="0"/>
                <a:ea typeface="Times New Roman" panose="02020603050405020304" pitchFamily="18" charset="0"/>
                <a:cs typeface="Times New Roman" panose="02020603050405020304" pitchFamily="18" charset="0"/>
              </a:rPr>
              <a:t>7</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endPar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endPar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0"/>
              </a:spcAft>
            </a:pPr>
            <a:r>
              <a:rPr lang="en-IN"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static_assert</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098658"/>
                </a:solidFill>
                <a:latin typeface="Consolas" panose="020B0609020204030204" pitchFamily="49" charset="0"/>
                <a:ea typeface="Times New Roman" panose="02020603050405020304" pitchFamily="18" charset="0"/>
                <a:cs typeface="Times New Roman" panose="02020603050405020304" pitchFamily="18" charset="0"/>
              </a:rPr>
              <a:t>8</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lambda());</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8506B675-73A9-3E77-0A25-187F512D3CE5}"/>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D645035D-2EA9-5CF3-D837-995E7A332752}"/>
              </a:ext>
            </a:extLst>
          </p:cNvPr>
          <p:cNvSpPr>
            <a:spLocks noGrp="1"/>
          </p:cNvSpPr>
          <p:nvPr>
            <p:ph type="sldNum" sz="quarter" idx="12"/>
          </p:nvPr>
        </p:nvSpPr>
        <p:spPr/>
        <p:txBody>
          <a:bodyPr/>
          <a:lstStyle/>
          <a:p>
            <a:fld id="{AB04D121-DA08-4356-BA63-FD8314FB2C81}" type="slidenum">
              <a:rPr lang="en-IN" smtClean="0"/>
              <a:t>29</a:t>
            </a:fld>
            <a:endParaRPr lang="en-IN"/>
          </a:p>
        </p:txBody>
      </p:sp>
    </p:spTree>
    <p:extLst>
      <p:ext uri="{BB962C8B-B14F-4D97-AF65-F5344CB8AC3E}">
        <p14:creationId xmlns:p14="http://schemas.microsoft.com/office/powerpoint/2010/main" val="154027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1875835" cy="707886"/>
          </a:xfrm>
          <a:prstGeom prst="rect">
            <a:avLst/>
          </a:prstGeom>
        </p:spPr>
        <p:txBody>
          <a:bodyPr wrap="none">
            <a:spAutoFit/>
          </a:bodyPr>
          <a:lstStyle/>
          <a:p>
            <a:r>
              <a:rPr lang="en-US" sz="4000" b="1" dirty="0"/>
              <a:t>Lambda</a:t>
            </a:r>
            <a:endParaRPr lang="en-IN" dirty="0"/>
          </a:p>
        </p:txBody>
      </p:sp>
      <p:sp>
        <p:nvSpPr>
          <p:cNvPr id="5" name="Rectangle 4"/>
          <p:cNvSpPr/>
          <p:nvPr/>
        </p:nvSpPr>
        <p:spPr>
          <a:xfrm>
            <a:off x="696000" y="1206513"/>
            <a:ext cx="10800000" cy="3693319"/>
          </a:xfrm>
          <a:prstGeom prst="rect">
            <a:avLst/>
          </a:prstGeom>
        </p:spPr>
        <p:txBody>
          <a:bodyPr wrap="square">
            <a:spAutoFit/>
          </a:bodyPr>
          <a:lstStyle/>
          <a:p>
            <a:pPr algn="just"/>
            <a:r>
              <a:rPr lang="en-US" dirty="0">
                <a:cs typeface="Calibri" panose="020F0502020204030204" pitchFamily="34" charset="0"/>
              </a:rPr>
              <a:t>	Lambda expression (also known as a lambda function or lambda) is a simplified notation for defining and using an anonymous function object.</a:t>
            </a:r>
          </a:p>
          <a:p>
            <a:pPr algn="just"/>
            <a:r>
              <a:rPr lang="en-US" dirty="0">
                <a:cs typeface="Calibri" panose="020F0502020204030204" pitchFamily="34" charset="0"/>
              </a:rPr>
              <a:t>	Lambda was introduced in C++11.</a:t>
            </a:r>
          </a:p>
          <a:p>
            <a:pPr algn="just"/>
            <a:endParaRPr lang="en-US" dirty="0">
              <a:cs typeface="Calibri" panose="020F0502020204030204" pitchFamily="34" charset="0"/>
            </a:endParaRPr>
          </a:p>
          <a:p>
            <a:pPr algn="just"/>
            <a:endParaRPr lang="en-US" dirty="0">
              <a:cs typeface="Calibri" panose="020F0502020204030204" pitchFamily="34" charset="0"/>
            </a:endParaRPr>
          </a:p>
          <a:p>
            <a:pPr algn="just"/>
            <a:r>
              <a:rPr lang="en-US" b="1" dirty="0">
                <a:cs typeface="Calibri" panose="020F0502020204030204" pitchFamily="34" charset="0"/>
              </a:rPr>
              <a:t>Use Case</a:t>
            </a:r>
          </a:p>
          <a:p>
            <a:pPr marL="742950" lvl="1" indent="-285750" algn="just">
              <a:buFont typeface="Arial" panose="020B0604020202020204" pitchFamily="34" charset="0"/>
              <a:buChar char="•"/>
            </a:pPr>
            <a:r>
              <a:rPr lang="en-US" dirty="0">
                <a:cs typeface="Calibri" panose="020F0502020204030204" pitchFamily="34" charset="0"/>
              </a:rPr>
              <a:t>Inside an expression or statement inline argument to algorithms to be used as predicates</a:t>
            </a:r>
          </a:p>
          <a:p>
            <a:pPr marL="742950" lvl="1" indent="-285750" algn="just">
              <a:buFont typeface="Arial" panose="020B0604020202020204" pitchFamily="34" charset="0"/>
              <a:buChar char="•"/>
            </a:pPr>
            <a:r>
              <a:rPr lang="en-US" dirty="0">
                <a:cs typeface="Calibri" panose="020F0502020204030204" pitchFamily="34" charset="0"/>
              </a:rPr>
              <a:t>Lambda can act as a local function</a:t>
            </a:r>
          </a:p>
          <a:p>
            <a:pPr algn="just"/>
            <a:endParaRPr lang="en-US" dirty="0">
              <a:cs typeface="Calibri" panose="020F0502020204030204" pitchFamily="34" charset="0"/>
            </a:endParaRPr>
          </a:p>
          <a:p>
            <a:pPr algn="just"/>
            <a:endParaRPr lang="en-US" dirty="0">
              <a:cs typeface="Calibri" panose="020F0502020204030204" pitchFamily="34" charset="0"/>
            </a:endParaRPr>
          </a:p>
          <a:p>
            <a:pPr algn="just"/>
            <a:r>
              <a:rPr lang="en-US" b="1" dirty="0">
                <a:cs typeface="Calibri" panose="020F0502020204030204" pitchFamily="34" charset="0"/>
              </a:rPr>
              <a:t>Drawbacks of lambdas</a:t>
            </a:r>
          </a:p>
          <a:p>
            <a:pPr algn="just"/>
            <a:r>
              <a:rPr lang="en-US" dirty="0">
                <a:cs typeface="Calibri" panose="020F0502020204030204" pitchFamily="34" charset="0"/>
              </a:rPr>
              <a:t>	You can’t have a hidden internal state of such a function object. </a:t>
            </a:r>
          </a:p>
          <a:p>
            <a:pPr algn="just"/>
            <a:r>
              <a:rPr lang="en-US" dirty="0">
                <a:cs typeface="Calibri" panose="020F0502020204030204" pitchFamily="34" charset="0"/>
              </a:rPr>
              <a:t>	Instead, all data that defines a state is defined by the caller and passed as a capture.</a:t>
            </a:r>
            <a:endParaRPr lang="en-IN" dirty="0">
              <a:cs typeface="Calibri" panose="020F0502020204030204" pitchFamily="34" charset="0"/>
            </a:endParaRPr>
          </a:p>
        </p:txBody>
      </p:sp>
      <p:sp>
        <p:nvSpPr>
          <p:cNvPr id="7" name="Footer Placeholder 6">
            <a:extLst>
              <a:ext uri="{FF2B5EF4-FFF2-40B4-BE49-F238E27FC236}">
                <a16:creationId xmlns:a16="http://schemas.microsoft.com/office/drawing/2014/main" id="{EE1344FB-3CBD-E3E0-7001-EBA05F55D38B}"/>
              </a:ext>
            </a:extLst>
          </p:cNvPr>
          <p:cNvSpPr>
            <a:spLocks noGrp="1"/>
          </p:cNvSpPr>
          <p:nvPr>
            <p:ph type="ftr" sz="quarter" idx="11"/>
          </p:nvPr>
        </p:nvSpPr>
        <p:spPr/>
        <p:txBody>
          <a:bodyPr/>
          <a:lstStyle/>
          <a:p>
            <a:r>
              <a:rPr lang="en-US" dirty="0"/>
              <a:t>Insight Of Lambda | Ratnesh Tiwari | </a:t>
            </a:r>
            <a:r>
              <a:rPr lang="en-US" dirty="0" err="1"/>
              <a:t>CppIndia</a:t>
            </a:r>
            <a:endParaRPr lang="en-IN" dirty="0"/>
          </a:p>
        </p:txBody>
      </p:sp>
      <p:sp>
        <p:nvSpPr>
          <p:cNvPr id="8" name="Slide Number Placeholder 7">
            <a:extLst>
              <a:ext uri="{FF2B5EF4-FFF2-40B4-BE49-F238E27FC236}">
                <a16:creationId xmlns:a16="http://schemas.microsoft.com/office/drawing/2014/main" id="{22FCD748-7187-379E-782F-FDF9E2CFA4F2}"/>
              </a:ext>
            </a:extLst>
          </p:cNvPr>
          <p:cNvSpPr>
            <a:spLocks noGrp="1"/>
          </p:cNvSpPr>
          <p:nvPr>
            <p:ph type="sldNum" sz="quarter" idx="12"/>
          </p:nvPr>
        </p:nvSpPr>
        <p:spPr/>
        <p:txBody>
          <a:bodyPr/>
          <a:lstStyle/>
          <a:p>
            <a:fld id="{AB04D121-DA08-4356-BA63-FD8314FB2C81}" type="slidenum">
              <a:rPr lang="en-IN" smtClean="0"/>
              <a:t>3</a:t>
            </a:fld>
            <a:endParaRPr lang="en-IN" dirty="0"/>
          </a:p>
        </p:txBody>
      </p:sp>
    </p:spTree>
    <p:extLst>
      <p:ext uri="{BB962C8B-B14F-4D97-AF65-F5344CB8AC3E}">
        <p14:creationId xmlns:p14="http://schemas.microsoft.com/office/powerpoint/2010/main" val="3345458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6819816" cy="707886"/>
          </a:xfrm>
          <a:prstGeom prst="rect">
            <a:avLst/>
          </a:prstGeom>
        </p:spPr>
        <p:txBody>
          <a:bodyPr wrap="none">
            <a:spAutoFit/>
          </a:bodyPr>
          <a:lstStyle/>
          <a:p>
            <a:r>
              <a:rPr lang="en-US" sz="4000" b="1" dirty="0"/>
              <a:t>C++17 Lambda – capture *this</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sp>
        <p:nvSpPr>
          <p:cNvPr id="2" name="Rectangle 1"/>
          <p:cNvSpPr/>
          <p:nvPr/>
        </p:nvSpPr>
        <p:spPr>
          <a:xfrm>
            <a:off x="695999" y="1195458"/>
            <a:ext cx="4977214" cy="4939814"/>
          </a:xfrm>
          <a:prstGeom prst="rect">
            <a:avLst/>
          </a:prstGeom>
        </p:spPr>
        <p:txBody>
          <a:bodyPr wrap="square">
            <a:spAutoFit/>
          </a:bodyPr>
          <a:lstStyle/>
          <a:p>
            <a:pPr>
              <a:lnSpc>
                <a:spcPts val="1425"/>
              </a:lnSpc>
              <a:spcAft>
                <a:spcPts val="0"/>
              </a:spcAft>
            </a:pP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 name;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public</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 name) </a:t>
            </a: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name(name) { }</a:t>
            </a:r>
          </a:p>
          <a:p>
            <a:pPr>
              <a:lnSpc>
                <a:spcPts val="1425"/>
              </a:lnSpc>
              <a:spcAft>
                <a:spcPts val="0"/>
              </a:spcAft>
            </a:pPr>
            <a:b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auto</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unsafeThreadUsingThis</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auto</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 =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this</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ts val="1425"/>
              </a:lnSpc>
              <a:spcAft>
                <a:spcPts val="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sleep_for</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chrono</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::seconds(</a:t>
            </a:r>
            <a:r>
              <a:rPr lang="en-IN" dirty="0">
                <a:solidFill>
                  <a:srgbClr val="098658"/>
                </a:solidFill>
                <a:latin typeface="Consolas" panose="020B0609020204030204" pitchFamily="49" charset="0"/>
                <a:ea typeface="Times New Roman" panose="02020603050405020304" pitchFamily="18" charset="0"/>
                <a:cs typeface="Times New Roman" panose="02020603050405020304" pitchFamily="18" charset="0"/>
              </a:rPr>
              <a:t>3</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::clog &lt;&lt; name &lt;&lt; </a:t>
            </a:r>
            <a:r>
              <a:rPr lang="en-IN"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ts val="1425"/>
              </a:lnSpc>
              <a:spcAft>
                <a:spcPts val="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 t(l);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ts val="1425"/>
              </a:lnSpc>
              <a:spcAft>
                <a:spcPts val="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auto</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safeThreadUsingThis</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ts val="1425"/>
              </a:lnSpc>
              <a:spcAft>
                <a:spcPts val="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auto</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 =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this</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sleep_for</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chrono</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::seconds(</a:t>
            </a:r>
            <a:r>
              <a:rPr lang="en-IN" dirty="0">
                <a:solidFill>
                  <a:srgbClr val="098658"/>
                </a:solidFill>
                <a:latin typeface="Consolas" panose="020B0609020204030204" pitchFamily="49" charset="0"/>
                <a:ea typeface="Times New Roman" panose="02020603050405020304" pitchFamily="18" charset="0"/>
                <a:cs typeface="Times New Roman" panose="02020603050405020304" pitchFamily="18" charset="0"/>
              </a:rPr>
              <a:t>3</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::clog &lt;&lt; name &lt;&lt; </a:t>
            </a:r>
            <a:r>
              <a:rPr lang="en-IN"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p:txBody>
      </p:sp>
      <p:sp>
        <p:nvSpPr>
          <p:cNvPr id="5" name="Rectangle 4"/>
          <p:cNvSpPr/>
          <p:nvPr/>
        </p:nvSpPr>
        <p:spPr>
          <a:xfrm>
            <a:off x="6228001" y="1195458"/>
            <a:ext cx="5225142" cy="5119350"/>
          </a:xfrm>
          <a:prstGeom prst="rect">
            <a:avLst/>
          </a:prstGeom>
        </p:spPr>
        <p:txBody>
          <a:bodyPr wrap="square">
            <a:spAutoFit/>
          </a:bodyPr>
          <a:lstStyle/>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 t(l);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spcAft>
                <a:spcPts val="0"/>
              </a:spcAft>
            </a:pPr>
            <a:endPar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0"/>
              </a:spcAft>
            </a:pPr>
            <a:b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IN"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main() {</a:t>
            </a:r>
          </a:p>
          <a:p>
            <a:pPr>
              <a:lnSpc>
                <a:spcPts val="1425"/>
              </a:lnSpc>
              <a:spcAft>
                <a:spcPts val="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 t1;</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"thread using *this in lambda"</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t1 =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st.safeThreadUsingThis</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t1.join();</a:t>
            </a:r>
          </a:p>
          <a:p>
            <a:pPr>
              <a:lnSpc>
                <a:spcPts val="1425"/>
              </a:lnSpc>
              <a:spcAft>
                <a:spcPts val="0"/>
              </a:spcAft>
            </a:pPr>
            <a:b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 t2;</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"thread using this in lambda"</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t2 = </a:t>
            </a:r>
            <a:r>
              <a:rPr lang="en-IN"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st.unsafeThreadUsingThis</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t2.join();</a:t>
            </a:r>
          </a:p>
          <a:p>
            <a:pPr>
              <a:lnSpc>
                <a:spcPts val="1425"/>
              </a:lnSpc>
              <a:spcAft>
                <a:spcPts val="0"/>
              </a:spcAft>
            </a:pPr>
            <a:b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098658"/>
                </a:solidFill>
                <a:latin typeface="Consolas" panose="020B0609020204030204" pitchFamily="49" charset="0"/>
                <a:ea typeface="Times New Roman" panose="02020603050405020304" pitchFamily="18" charset="0"/>
                <a:cs typeface="Times New Roman" panose="02020603050405020304" pitchFamily="18" charset="0"/>
              </a:rPr>
              <a:t>0</a:t>
            </a: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0"/>
              </a:spcAft>
            </a:pPr>
            <a:r>
              <a:rPr lang="en-IN"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2D2E2A47-3475-D975-453A-68A74C4FA3CB}"/>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B08DB788-F9A1-CBA6-3BC9-EB316E3CD10F}"/>
              </a:ext>
            </a:extLst>
          </p:cNvPr>
          <p:cNvSpPr>
            <a:spLocks noGrp="1"/>
          </p:cNvSpPr>
          <p:nvPr>
            <p:ph type="sldNum" sz="quarter" idx="12"/>
          </p:nvPr>
        </p:nvSpPr>
        <p:spPr/>
        <p:txBody>
          <a:bodyPr/>
          <a:lstStyle/>
          <a:p>
            <a:fld id="{AB04D121-DA08-4356-BA63-FD8314FB2C81}" type="slidenum">
              <a:rPr lang="en-IN" smtClean="0"/>
              <a:t>30</a:t>
            </a:fld>
            <a:endParaRPr lang="en-IN"/>
          </a:p>
        </p:txBody>
      </p:sp>
    </p:spTree>
    <p:extLst>
      <p:ext uri="{BB962C8B-B14F-4D97-AF65-F5344CB8AC3E}">
        <p14:creationId xmlns:p14="http://schemas.microsoft.com/office/powerpoint/2010/main" val="761273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10148676" cy="707886"/>
          </a:xfrm>
          <a:prstGeom prst="rect">
            <a:avLst/>
          </a:prstGeom>
        </p:spPr>
        <p:txBody>
          <a:bodyPr wrap="none">
            <a:spAutoFit/>
          </a:bodyPr>
          <a:lstStyle/>
          <a:p>
            <a:r>
              <a:rPr lang="en-US" sz="4000" b="1" dirty="0"/>
              <a:t>C++17 Lambda – </a:t>
            </a:r>
            <a:r>
              <a:rPr lang="en-US" sz="4000" b="1" dirty="0" err="1"/>
              <a:t>constexpr</a:t>
            </a:r>
            <a:r>
              <a:rPr lang="en-US" sz="4000" b="1" dirty="0"/>
              <a:t> Lambda – surprise !</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sp>
        <p:nvSpPr>
          <p:cNvPr id="9" name="TextBox 8"/>
          <p:cNvSpPr txBox="1"/>
          <p:nvPr/>
        </p:nvSpPr>
        <p:spPr>
          <a:xfrm>
            <a:off x="695999" y="2786382"/>
            <a:ext cx="5400001" cy="1200329"/>
          </a:xfrm>
          <a:prstGeom prst="rect">
            <a:avLst/>
          </a:prstGeom>
          <a:noFill/>
        </p:spPr>
        <p:txBody>
          <a:bodyPr wrap="square" rtlCol="0">
            <a:spAutoFit/>
          </a:bodyPr>
          <a:lstStyle/>
          <a:p>
            <a:r>
              <a:rPr lang="en-US" b="1" dirty="0"/>
              <a:t>Compilation error: </a:t>
            </a:r>
          </a:p>
          <a:p>
            <a:r>
              <a:rPr lang="en-US" dirty="0"/>
              <a:t>two consecutive '</a:t>
            </a:r>
            <a:r>
              <a:rPr lang="en-US" b="1" dirty="0"/>
              <a:t>[</a:t>
            </a:r>
            <a:r>
              <a:rPr lang="en-US" dirty="0"/>
              <a:t>' shall only introduce an attribute before '</a:t>
            </a:r>
            <a:r>
              <a:rPr lang="en-US" b="1" dirty="0"/>
              <a:t>[</a:t>
            </a:r>
            <a:r>
              <a:rPr lang="en-US" dirty="0"/>
              <a:t>' token</a:t>
            </a:r>
            <a:endParaRPr lang="en-IN" dirty="0"/>
          </a:p>
          <a:p>
            <a:endParaRPr lang="en-US" dirty="0"/>
          </a:p>
        </p:txBody>
      </p:sp>
      <p:pic>
        <p:nvPicPr>
          <p:cNvPr id="11" name="Picture 10">
            <a:hlinkClick r:id="rId5"/>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9946" y="5763470"/>
            <a:ext cx="351563" cy="360000"/>
          </a:xfrm>
          <a:prstGeom prst="rect">
            <a:avLst/>
          </a:prstGeom>
        </p:spPr>
      </p:pic>
      <p:sp>
        <p:nvSpPr>
          <p:cNvPr id="2" name="Rectangle 1"/>
          <p:cNvSpPr/>
          <p:nvPr/>
        </p:nvSpPr>
        <p:spPr>
          <a:xfrm>
            <a:off x="6377533" y="1121236"/>
            <a:ext cx="5112774" cy="2031325"/>
          </a:xfrm>
          <a:prstGeom prst="rect">
            <a:avLst/>
          </a:prstGeom>
        </p:spPr>
        <p:txBody>
          <a:bodyPr wrap="square">
            <a:spAutoFit/>
          </a:bodyPr>
          <a:lstStyle/>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arr</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0</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2</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3</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4</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5</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6</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7</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8</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9</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4</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arr</a:t>
            </a:r>
            <a:r>
              <a:rPr lang="en-IN" dirty="0">
                <a:solidFill>
                  <a:srgbClr val="000000"/>
                </a:solidFill>
                <a:latin typeface="Consolas" panose="020B0609020204030204" pitchFamily="49" charset="0"/>
              </a:rPr>
              <a:t>[lambda()];</a:t>
            </a:r>
          </a:p>
          <a:p>
            <a:r>
              <a:rPr lang="en-IN" dirty="0">
                <a:solidFill>
                  <a:srgbClr val="000000"/>
                </a:solidFill>
                <a:latin typeface="Consolas" panose="020B0609020204030204" pitchFamily="49" charset="0"/>
              </a:rPr>
              <a:t>}</a:t>
            </a:r>
          </a:p>
          <a:p>
            <a:br>
              <a:rPr lang="en-IN" dirty="0">
                <a:solidFill>
                  <a:srgbClr val="000000"/>
                </a:solidFill>
                <a:latin typeface="Consolas" panose="020B0609020204030204" pitchFamily="49" charset="0"/>
              </a:rPr>
            </a:br>
            <a:endParaRPr lang="en-IN" dirty="0">
              <a:solidFill>
                <a:srgbClr val="000000"/>
              </a:solidFill>
              <a:latin typeface="Consolas" panose="020B0609020204030204" pitchFamily="49" charset="0"/>
            </a:endParaRPr>
          </a:p>
        </p:txBody>
      </p:sp>
      <p:sp>
        <p:nvSpPr>
          <p:cNvPr id="5" name="Rectangle 4"/>
          <p:cNvSpPr/>
          <p:nvPr/>
        </p:nvSpPr>
        <p:spPr>
          <a:xfrm>
            <a:off x="701694" y="1121235"/>
            <a:ext cx="5112774" cy="1754326"/>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8</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4</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p:txBody>
      </p:sp>
      <p:sp>
        <p:nvSpPr>
          <p:cNvPr id="10" name="Footer Placeholder 9">
            <a:extLst>
              <a:ext uri="{FF2B5EF4-FFF2-40B4-BE49-F238E27FC236}">
                <a16:creationId xmlns:a16="http://schemas.microsoft.com/office/drawing/2014/main" id="{6FC16897-80C1-3D84-22AB-0BC116C58CF8}"/>
              </a:ext>
            </a:extLst>
          </p:cNvPr>
          <p:cNvSpPr>
            <a:spLocks noGrp="1"/>
          </p:cNvSpPr>
          <p:nvPr>
            <p:ph type="ftr" sz="quarter" idx="11"/>
          </p:nvPr>
        </p:nvSpPr>
        <p:spPr/>
        <p:txBody>
          <a:bodyPr/>
          <a:lstStyle/>
          <a:p>
            <a:r>
              <a:rPr lang="en-US"/>
              <a:t>Insight Of Lambda | Ratnesh Tiwari | CppIndia</a:t>
            </a:r>
            <a:endParaRPr lang="en-IN"/>
          </a:p>
        </p:txBody>
      </p:sp>
      <p:sp>
        <p:nvSpPr>
          <p:cNvPr id="12" name="Slide Number Placeholder 11">
            <a:extLst>
              <a:ext uri="{FF2B5EF4-FFF2-40B4-BE49-F238E27FC236}">
                <a16:creationId xmlns:a16="http://schemas.microsoft.com/office/drawing/2014/main" id="{B9B26C9C-1CC1-6E5D-5FE9-2100CFE6935B}"/>
              </a:ext>
            </a:extLst>
          </p:cNvPr>
          <p:cNvSpPr>
            <a:spLocks noGrp="1"/>
          </p:cNvSpPr>
          <p:nvPr>
            <p:ph type="sldNum" sz="quarter" idx="12"/>
          </p:nvPr>
        </p:nvSpPr>
        <p:spPr/>
        <p:txBody>
          <a:bodyPr/>
          <a:lstStyle/>
          <a:p>
            <a:fld id="{AB04D121-DA08-4356-BA63-FD8314FB2C81}" type="slidenum">
              <a:rPr lang="en-IN" smtClean="0"/>
              <a:t>31</a:t>
            </a:fld>
            <a:endParaRPr lang="en-IN"/>
          </a:p>
        </p:txBody>
      </p:sp>
    </p:spTree>
    <p:extLst>
      <p:ext uri="{BB962C8B-B14F-4D97-AF65-F5344CB8AC3E}">
        <p14:creationId xmlns:p14="http://schemas.microsoft.com/office/powerpoint/2010/main" val="944034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5777415" cy="707886"/>
          </a:xfrm>
          <a:prstGeom prst="rect">
            <a:avLst/>
          </a:prstGeom>
        </p:spPr>
        <p:txBody>
          <a:bodyPr wrap="none">
            <a:spAutoFit/>
          </a:bodyPr>
          <a:lstStyle/>
          <a:p>
            <a:r>
              <a:rPr lang="en-US" sz="4000" b="1" dirty="0"/>
              <a:t>C++17 Lambda – surprise !</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sp>
        <p:nvSpPr>
          <p:cNvPr id="10" name="Footer Placeholder 9">
            <a:extLst>
              <a:ext uri="{FF2B5EF4-FFF2-40B4-BE49-F238E27FC236}">
                <a16:creationId xmlns:a16="http://schemas.microsoft.com/office/drawing/2014/main" id="{6FC16897-80C1-3D84-22AB-0BC116C58CF8}"/>
              </a:ext>
            </a:extLst>
          </p:cNvPr>
          <p:cNvSpPr>
            <a:spLocks noGrp="1"/>
          </p:cNvSpPr>
          <p:nvPr>
            <p:ph type="ftr" sz="quarter" idx="11"/>
          </p:nvPr>
        </p:nvSpPr>
        <p:spPr/>
        <p:txBody>
          <a:bodyPr/>
          <a:lstStyle/>
          <a:p>
            <a:r>
              <a:rPr lang="en-US"/>
              <a:t>Insight Of Lambda | Ratnesh Tiwari | CppIndia</a:t>
            </a:r>
            <a:endParaRPr lang="en-IN"/>
          </a:p>
        </p:txBody>
      </p:sp>
      <p:sp>
        <p:nvSpPr>
          <p:cNvPr id="12" name="Slide Number Placeholder 11">
            <a:extLst>
              <a:ext uri="{FF2B5EF4-FFF2-40B4-BE49-F238E27FC236}">
                <a16:creationId xmlns:a16="http://schemas.microsoft.com/office/drawing/2014/main" id="{B9B26C9C-1CC1-6E5D-5FE9-2100CFE6935B}"/>
              </a:ext>
            </a:extLst>
          </p:cNvPr>
          <p:cNvSpPr>
            <a:spLocks noGrp="1"/>
          </p:cNvSpPr>
          <p:nvPr>
            <p:ph type="sldNum" sz="quarter" idx="12"/>
          </p:nvPr>
        </p:nvSpPr>
        <p:spPr/>
        <p:txBody>
          <a:bodyPr/>
          <a:lstStyle/>
          <a:p>
            <a:fld id="{AB04D121-DA08-4356-BA63-FD8314FB2C81}" type="slidenum">
              <a:rPr lang="en-IN" smtClean="0"/>
              <a:t>32</a:t>
            </a:fld>
            <a:endParaRPr lang="en-IN"/>
          </a:p>
        </p:txBody>
      </p:sp>
      <p:sp>
        <p:nvSpPr>
          <p:cNvPr id="8" name="TextBox 7">
            <a:extLst>
              <a:ext uri="{FF2B5EF4-FFF2-40B4-BE49-F238E27FC236}">
                <a16:creationId xmlns:a16="http://schemas.microsoft.com/office/drawing/2014/main" id="{6DDFB43F-92DD-D41B-6E20-8339E9C1256C}"/>
              </a:ext>
            </a:extLst>
          </p:cNvPr>
          <p:cNvSpPr txBox="1"/>
          <p:nvPr/>
        </p:nvSpPr>
        <p:spPr>
          <a:xfrm>
            <a:off x="695999" y="1028343"/>
            <a:ext cx="7478486" cy="4247317"/>
          </a:xfrm>
          <a:prstGeom prst="rect">
            <a:avLst/>
          </a:prstGeom>
          <a:noFill/>
        </p:spPr>
        <p:txBody>
          <a:bodyPr wrap="square">
            <a:spAutoFit/>
          </a:bodyPr>
          <a:lstStyle/>
          <a:p>
            <a:r>
              <a:rPr lang="en-IN" b="0" dirty="0">
                <a:solidFill>
                  <a:srgbClr val="0000FF"/>
                </a:solidFill>
                <a:effectLst/>
                <a:latin typeface="Consolas" panose="020B0609020204030204" pitchFamily="49" charset="0"/>
              </a:rPr>
              <a:t>struct</a:t>
            </a:r>
            <a:r>
              <a:rPr lang="en-IN" b="0" dirty="0">
                <a:solidFill>
                  <a:srgbClr val="000000"/>
                </a:solidFill>
                <a:effectLst/>
                <a:latin typeface="Consolas" panose="020B0609020204030204" pitchFamily="49" charset="0"/>
              </a:rPr>
              <a:t> S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 , n;</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getData</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S{</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[x, y] = </a:t>
            </a:r>
            <a:r>
              <a:rPr lang="en-IN" b="0" dirty="0" err="1">
                <a:solidFill>
                  <a:srgbClr val="000000"/>
                </a:solidFill>
                <a:effectLst/>
                <a:latin typeface="Consolas" panose="020B0609020204030204" pitchFamily="49" charset="0"/>
              </a:rPr>
              <a:t>getData</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lambda = [x, y](</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parm)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x+y+parm</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lambda(</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957185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11605549" cy="707886"/>
          </a:xfrm>
          <a:prstGeom prst="rect">
            <a:avLst/>
          </a:prstGeom>
        </p:spPr>
        <p:txBody>
          <a:bodyPr wrap="none">
            <a:spAutoFit/>
          </a:bodyPr>
          <a:lstStyle/>
          <a:p>
            <a:r>
              <a:rPr lang="en-US" sz="4000" b="1" dirty="0"/>
              <a:t>C++17 Lambda – capture </a:t>
            </a:r>
            <a:r>
              <a:rPr lang="en-US" sz="4000" b="1" dirty="0" err="1"/>
              <a:t>const</a:t>
            </a:r>
            <a:r>
              <a:rPr lang="en-US" sz="4000" b="1" dirty="0"/>
              <a:t> &amp; using </a:t>
            </a:r>
            <a:r>
              <a:rPr lang="en-US" sz="4000" b="1" dirty="0" err="1"/>
              <a:t>std</a:t>
            </a:r>
            <a:r>
              <a:rPr lang="en-US" sz="4000" b="1" dirty="0"/>
              <a:t>::</a:t>
            </a:r>
            <a:r>
              <a:rPr lang="en-US" sz="4000" b="1" dirty="0" err="1"/>
              <a:t>as_const</a:t>
            </a:r>
            <a:r>
              <a:rPr lang="en-US" sz="4000" b="1" dirty="0"/>
              <a:t>()</a:t>
            </a:r>
            <a:endParaRPr lang="en-IN" sz="4000" dirty="0"/>
          </a:p>
        </p:txBody>
      </p:sp>
      <p:sp>
        <p:nvSpPr>
          <p:cNvPr id="10" name="TextBox 9"/>
          <p:cNvSpPr txBox="1"/>
          <p:nvPr/>
        </p:nvSpPr>
        <p:spPr>
          <a:xfrm>
            <a:off x="9918347" y="4174194"/>
            <a:ext cx="1034788" cy="1477328"/>
          </a:xfrm>
          <a:prstGeom prst="rect">
            <a:avLst/>
          </a:prstGeom>
          <a:noFill/>
        </p:spPr>
        <p:txBody>
          <a:bodyPr wrap="square" rtlCol="0">
            <a:spAutoFit/>
          </a:bodyPr>
          <a:lstStyle/>
          <a:p>
            <a:r>
              <a:rPr lang="en-IN" dirty="0"/>
              <a:t>Output</a:t>
            </a:r>
            <a:br>
              <a:rPr lang="en-IN" dirty="0"/>
            </a:br>
            <a:r>
              <a:rPr lang="en-IN" dirty="0"/>
              <a:t>5 6</a:t>
            </a:r>
          </a:p>
          <a:p>
            <a:r>
              <a:rPr lang="en-IN" dirty="0"/>
              <a:t>5 6</a:t>
            </a:r>
          </a:p>
          <a:p>
            <a:r>
              <a:rPr lang="en-IN" dirty="0"/>
              <a:t>5 6</a:t>
            </a:r>
          </a:p>
          <a:p>
            <a:r>
              <a:rPr lang="en-IN" dirty="0"/>
              <a:t>6 6</a:t>
            </a:r>
          </a:p>
        </p:txBody>
      </p:sp>
      <p:pic>
        <p:nvPicPr>
          <p:cNvPr id="11" name="Picture 10">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9946" y="5763470"/>
            <a:ext cx="351563" cy="360000"/>
          </a:xfrm>
          <a:prstGeom prst="rect">
            <a:avLst/>
          </a:prstGeom>
        </p:spPr>
      </p:pic>
      <p:sp>
        <p:nvSpPr>
          <p:cNvPr id="7" name="Rectangle 6"/>
          <p:cNvSpPr/>
          <p:nvPr/>
        </p:nvSpPr>
        <p:spPr>
          <a:xfrm>
            <a:off x="776748" y="998989"/>
            <a:ext cx="9065342" cy="5909310"/>
          </a:xfrm>
          <a:prstGeom prst="rect">
            <a:avLst/>
          </a:prstGeom>
        </p:spPr>
        <p:txBody>
          <a:bodyPr wrap="square">
            <a:spAutoFit/>
          </a:bodyPr>
          <a:lstStyle/>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5</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cval</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6</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l1 = [&amp;</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as_const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::clog &lt;&lt;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 '</a:t>
            </a:r>
            <a:r>
              <a:rPr lang="en-IN" dirty="0">
                <a:solidFill>
                  <a:srgbClr val="000000"/>
                </a:solidFill>
                <a:latin typeface="Consolas" panose="020B0609020204030204" pitchFamily="49" charset="0"/>
              </a:rPr>
              <a:t> &lt;&lt; </a:t>
            </a:r>
            <a:r>
              <a:rPr lang="en-IN" dirty="0" err="1">
                <a:solidFill>
                  <a:srgbClr val="000000"/>
                </a:solidFill>
                <a:latin typeface="Consolas" panose="020B0609020204030204" pitchFamily="49" charset="0"/>
              </a:rPr>
              <a:t>cval</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a:t>
            </a:r>
            <a:r>
              <a:rPr lang="en-IN" dirty="0" err="1">
                <a:solidFill>
                  <a:srgbClr val="008000"/>
                </a:solidFill>
                <a:latin typeface="Consolas" panose="020B0609020204030204" pitchFamily="49" charset="0"/>
              </a:rPr>
              <a:t>val</a:t>
            </a:r>
            <a:r>
              <a:rPr lang="en-IN" dirty="0">
                <a:solidFill>
                  <a:srgbClr val="008000"/>
                </a:solidFill>
                <a:latin typeface="Consolas" panose="020B0609020204030204" pitchFamily="49" charset="0"/>
              </a:rPr>
              <a:t>; // CE: error: increment of read-only reference '</a:t>
            </a:r>
            <a:r>
              <a:rPr lang="en-IN" dirty="0" err="1">
                <a:solidFill>
                  <a:srgbClr val="008000"/>
                </a:solidFill>
                <a:latin typeface="Consolas" panose="020B0609020204030204" pitchFamily="49" charset="0"/>
              </a:rPr>
              <a:t>val</a:t>
            </a:r>
            <a:r>
              <a:rPr lang="en-IN" dirty="0">
                <a:solidFill>
                  <a:srgbClr val="008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::clog &lt;&lt;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 '</a:t>
            </a:r>
            <a:r>
              <a:rPr lang="en-IN" dirty="0">
                <a:solidFill>
                  <a:srgbClr val="000000"/>
                </a:solidFill>
                <a:latin typeface="Consolas" panose="020B0609020204030204" pitchFamily="49" charset="0"/>
              </a:rPr>
              <a:t> &lt;&lt; </a:t>
            </a:r>
            <a:r>
              <a:rPr lang="en-IN" dirty="0" err="1">
                <a:solidFill>
                  <a:srgbClr val="000000"/>
                </a:solidFill>
                <a:latin typeface="Consolas" panose="020B0609020204030204" pitchFamily="49" charset="0"/>
              </a:rPr>
              <a:t>cval</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l1();</a:t>
            </a: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l2 = [&amp;</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::clog &lt;&lt;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 '</a:t>
            </a:r>
            <a:r>
              <a:rPr lang="en-IN" dirty="0">
                <a:solidFill>
                  <a:srgbClr val="000000"/>
                </a:solidFill>
                <a:latin typeface="Consolas" panose="020B0609020204030204" pitchFamily="49" charset="0"/>
              </a:rPr>
              <a:t> &lt;&lt; </a:t>
            </a:r>
            <a:r>
              <a:rPr lang="en-IN" dirty="0" err="1">
                <a:solidFill>
                  <a:srgbClr val="000000"/>
                </a:solidFill>
                <a:latin typeface="Consolas" panose="020B0609020204030204" pitchFamily="49" charset="0"/>
              </a:rPr>
              <a:t>cval</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::clog &lt;&lt; </a:t>
            </a:r>
            <a:r>
              <a:rPr lang="en-IN" dirty="0" err="1">
                <a:solidFill>
                  <a:srgbClr val="000000"/>
                </a:solidFill>
                <a:latin typeface="Consolas" panose="020B0609020204030204" pitchFamily="49" charset="0"/>
              </a:rPr>
              <a:t>val</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 '</a:t>
            </a:r>
            <a:r>
              <a:rPr lang="en-IN" dirty="0">
                <a:solidFill>
                  <a:srgbClr val="000000"/>
                </a:solidFill>
                <a:latin typeface="Consolas" panose="020B0609020204030204" pitchFamily="49" charset="0"/>
              </a:rPr>
              <a:t> &lt;&lt; </a:t>
            </a:r>
            <a:r>
              <a:rPr lang="en-IN" dirty="0" err="1">
                <a:solidFill>
                  <a:srgbClr val="000000"/>
                </a:solidFill>
                <a:latin typeface="Consolas" panose="020B0609020204030204" pitchFamily="49" charset="0"/>
              </a:rPr>
              <a:t>cval</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l2();</a:t>
            </a: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0</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br>
              <a:rPr lang="en-IN" dirty="0">
                <a:solidFill>
                  <a:srgbClr val="000000"/>
                </a:solidFill>
                <a:latin typeface="Consolas" panose="020B0609020204030204" pitchFamily="49" charset="0"/>
              </a:rPr>
            </a:br>
            <a:endParaRPr lang="en-IN" dirty="0">
              <a:solidFill>
                <a:srgbClr val="000000"/>
              </a:solidFill>
              <a:latin typeface="Consolas" panose="020B0609020204030204" pitchFamily="49" charset="0"/>
            </a:endParaRPr>
          </a:p>
        </p:txBody>
      </p:sp>
      <p:sp>
        <p:nvSpPr>
          <p:cNvPr id="6" name="Footer Placeholder 5">
            <a:extLst>
              <a:ext uri="{FF2B5EF4-FFF2-40B4-BE49-F238E27FC236}">
                <a16:creationId xmlns:a16="http://schemas.microsoft.com/office/drawing/2014/main" id="{48D5D9A7-8380-E9E4-F439-BFCE0C0FD685}"/>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68319FD9-2101-8DB6-0331-ECBA86A1D3DC}"/>
              </a:ext>
            </a:extLst>
          </p:cNvPr>
          <p:cNvSpPr>
            <a:spLocks noGrp="1"/>
          </p:cNvSpPr>
          <p:nvPr>
            <p:ph type="sldNum" sz="quarter" idx="12"/>
          </p:nvPr>
        </p:nvSpPr>
        <p:spPr/>
        <p:txBody>
          <a:bodyPr/>
          <a:lstStyle/>
          <a:p>
            <a:fld id="{AB04D121-DA08-4356-BA63-FD8314FB2C81}" type="slidenum">
              <a:rPr lang="en-IN" smtClean="0"/>
              <a:t>33</a:t>
            </a:fld>
            <a:endParaRPr lang="en-IN"/>
          </a:p>
        </p:txBody>
      </p:sp>
    </p:spTree>
    <p:extLst>
      <p:ext uri="{BB962C8B-B14F-4D97-AF65-F5344CB8AC3E}">
        <p14:creationId xmlns:p14="http://schemas.microsoft.com/office/powerpoint/2010/main" val="1693952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3297569" cy="707886"/>
          </a:xfrm>
          <a:prstGeom prst="rect">
            <a:avLst/>
          </a:prstGeom>
        </p:spPr>
        <p:txBody>
          <a:bodyPr wrap="none">
            <a:spAutoFit/>
          </a:bodyPr>
          <a:lstStyle/>
          <a:p>
            <a:r>
              <a:rPr lang="en-US" sz="4000" b="1" dirty="0"/>
              <a:t>C++20 Lambda</a:t>
            </a:r>
            <a:endParaRPr lang="en-IN" sz="4000" dirty="0"/>
          </a:p>
        </p:txBody>
      </p:sp>
      <p:sp>
        <p:nvSpPr>
          <p:cNvPr id="10" name="TextBox 9"/>
          <p:cNvSpPr txBox="1"/>
          <p:nvPr/>
        </p:nvSpPr>
        <p:spPr>
          <a:xfrm>
            <a:off x="696000" y="1012730"/>
            <a:ext cx="10800000" cy="5355312"/>
          </a:xfrm>
          <a:prstGeom prst="rect">
            <a:avLst/>
          </a:prstGeom>
          <a:noFill/>
        </p:spPr>
        <p:txBody>
          <a:bodyPr wrap="square" rtlCol="0">
            <a:spAutoFit/>
          </a:bodyPr>
          <a:lstStyle/>
          <a:p>
            <a:r>
              <a:rPr lang="en-US" b="1" dirty="0"/>
              <a:t>What’s new?</a:t>
            </a:r>
            <a:endParaRPr lang="en-US" dirty="0"/>
          </a:p>
          <a:p>
            <a:r>
              <a:rPr lang="en-US" b="1" dirty="0"/>
              <a:t>Template Parameter</a:t>
            </a:r>
          </a:p>
          <a:p>
            <a:r>
              <a:rPr lang="en-US" dirty="0"/>
              <a:t>	Since C++20, we can define template parameters this gives better control over parameter type</a:t>
            </a:r>
          </a:p>
          <a:p>
            <a:endParaRPr lang="en-US" dirty="0"/>
          </a:p>
          <a:p>
            <a:r>
              <a:rPr lang="en-US" b="1" dirty="0"/>
              <a:t>Captures</a:t>
            </a:r>
          </a:p>
          <a:p>
            <a:r>
              <a:rPr lang="en-US" dirty="0"/>
              <a:t>	C++20 deprecates implicit capture of this, this helps to avoid the pitfall </a:t>
            </a:r>
          </a:p>
          <a:p>
            <a:r>
              <a:rPr lang="en-US" dirty="0"/>
              <a:t>	C++20 allow parameter pack capture</a:t>
            </a:r>
          </a:p>
          <a:p>
            <a:endParaRPr lang="en-US" dirty="0"/>
          </a:p>
          <a:p>
            <a:r>
              <a:rPr lang="en-US" b="1" dirty="0"/>
              <a:t>Default-</a:t>
            </a:r>
            <a:r>
              <a:rPr lang="en-US" b="1" dirty="0" err="1"/>
              <a:t>constructable</a:t>
            </a:r>
            <a:r>
              <a:rPr lang="en-US" b="1" dirty="0"/>
              <a:t> and Copy-assignable</a:t>
            </a:r>
          </a:p>
          <a:p>
            <a:r>
              <a:rPr lang="en-US" dirty="0"/>
              <a:t>	Since C++20, Lambda which captures nothing allows default construction and copy assignment</a:t>
            </a:r>
          </a:p>
          <a:p>
            <a:r>
              <a:rPr lang="en-US" dirty="0"/>
              <a:t>	This allows to use it in associative containers, without passing to their constructor</a:t>
            </a:r>
          </a:p>
          <a:p>
            <a:r>
              <a:rPr lang="en-US" dirty="0"/>
              <a:t>	Lambda without capture and default constructible could be used in unevaluated context</a:t>
            </a:r>
          </a:p>
          <a:p>
            <a:endParaRPr lang="en-US" dirty="0"/>
          </a:p>
          <a:p>
            <a:r>
              <a:rPr lang="en-US" b="1" dirty="0"/>
              <a:t>requires</a:t>
            </a:r>
          </a:p>
          <a:p>
            <a:r>
              <a:rPr lang="en-US" dirty="0"/>
              <a:t>	requires-clause, can be used to constraints on template arguments</a:t>
            </a:r>
          </a:p>
          <a:p>
            <a:r>
              <a:rPr lang="en-US" dirty="0"/>
              <a:t>	</a:t>
            </a:r>
          </a:p>
          <a:p>
            <a:r>
              <a:rPr lang="en-US" b="1" dirty="0"/>
              <a:t>new specifier </a:t>
            </a:r>
          </a:p>
          <a:p>
            <a:r>
              <a:rPr lang="en-US" dirty="0"/>
              <a:t>	</a:t>
            </a:r>
            <a:r>
              <a:rPr lang="en-US" dirty="0" err="1"/>
              <a:t>consteval</a:t>
            </a:r>
            <a:r>
              <a:rPr lang="en-US" dirty="0"/>
              <a:t>: specifies that the function call operator or any given operator template specialization is an immediate function.  </a:t>
            </a:r>
            <a:r>
              <a:rPr lang="en-US" b="1" i="1" dirty="0" err="1"/>
              <a:t>consteval</a:t>
            </a:r>
            <a:r>
              <a:rPr lang="en-US" b="1" i="1" dirty="0"/>
              <a:t> and </a:t>
            </a:r>
            <a:r>
              <a:rPr lang="en-US" b="1" i="1" dirty="0" err="1"/>
              <a:t>constexpr</a:t>
            </a:r>
            <a:r>
              <a:rPr lang="en-US" b="1" i="1" dirty="0"/>
              <a:t> cannot be used at the same time.</a:t>
            </a:r>
          </a:p>
        </p:txBody>
      </p:sp>
      <p:sp>
        <p:nvSpPr>
          <p:cNvPr id="6" name="Footer Placeholder 5">
            <a:extLst>
              <a:ext uri="{FF2B5EF4-FFF2-40B4-BE49-F238E27FC236}">
                <a16:creationId xmlns:a16="http://schemas.microsoft.com/office/drawing/2014/main" id="{46565520-A381-9AAF-200B-D4E94AC545C2}"/>
              </a:ext>
            </a:extLst>
          </p:cNvPr>
          <p:cNvSpPr>
            <a:spLocks noGrp="1"/>
          </p:cNvSpPr>
          <p:nvPr>
            <p:ph type="ftr" sz="quarter" idx="11"/>
          </p:nvPr>
        </p:nvSpPr>
        <p:spPr/>
        <p:txBody>
          <a:bodyPr/>
          <a:lstStyle/>
          <a:p>
            <a:r>
              <a:rPr lang="en-US"/>
              <a:t>Insight Of Lambda | Ratnesh Tiwari | CppIndia</a:t>
            </a:r>
            <a:endParaRPr lang="en-IN"/>
          </a:p>
        </p:txBody>
      </p:sp>
      <p:sp>
        <p:nvSpPr>
          <p:cNvPr id="7" name="Slide Number Placeholder 6">
            <a:extLst>
              <a:ext uri="{FF2B5EF4-FFF2-40B4-BE49-F238E27FC236}">
                <a16:creationId xmlns:a16="http://schemas.microsoft.com/office/drawing/2014/main" id="{DD58620D-8455-780A-7B3C-DF2F09CA9F1C}"/>
              </a:ext>
            </a:extLst>
          </p:cNvPr>
          <p:cNvSpPr>
            <a:spLocks noGrp="1"/>
          </p:cNvSpPr>
          <p:nvPr>
            <p:ph type="sldNum" sz="quarter" idx="12"/>
          </p:nvPr>
        </p:nvSpPr>
        <p:spPr/>
        <p:txBody>
          <a:bodyPr/>
          <a:lstStyle/>
          <a:p>
            <a:fld id="{AB04D121-DA08-4356-BA63-FD8314FB2C81}" type="slidenum">
              <a:rPr lang="en-IN" smtClean="0"/>
              <a:t>34</a:t>
            </a:fld>
            <a:endParaRPr lang="en-IN"/>
          </a:p>
        </p:txBody>
      </p:sp>
    </p:spTree>
    <p:extLst>
      <p:ext uri="{BB962C8B-B14F-4D97-AF65-F5344CB8AC3E}">
        <p14:creationId xmlns:p14="http://schemas.microsoft.com/office/powerpoint/2010/main" val="67517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7830029" cy="707886"/>
          </a:xfrm>
          <a:prstGeom prst="rect">
            <a:avLst/>
          </a:prstGeom>
        </p:spPr>
        <p:txBody>
          <a:bodyPr wrap="none">
            <a:spAutoFit/>
          </a:bodyPr>
          <a:lstStyle/>
          <a:p>
            <a:r>
              <a:rPr lang="en-US" sz="4000" b="1" dirty="0"/>
              <a:t>C++20 Lambda – Template Lambda</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20217" y="5762606"/>
            <a:ext cx="351563" cy="355079"/>
          </a:xfrm>
          <a:prstGeom prst="rect">
            <a:avLst/>
          </a:prstGeom>
        </p:spPr>
      </p:pic>
      <p:sp>
        <p:nvSpPr>
          <p:cNvPr id="7" name="TextBox 6">
            <a:extLst>
              <a:ext uri="{FF2B5EF4-FFF2-40B4-BE49-F238E27FC236}">
                <a16:creationId xmlns:a16="http://schemas.microsoft.com/office/drawing/2014/main" id="{DD7C10D8-A387-E8D1-B9B9-86EEDF8DDA78}"/>
              </a:ext>
            </a:extLst>
          </p:cNvPr>
          <p:cNvSpPr txBox="1"/>
          <p:nvPr/>
        </p:nvSpPr>
        <p:spPr>
          <a:xfrm>
            <a:off x="4354286" y="1129330"/>
            <a:ext cx="7141713" cy="4524315"/>
          </a:xfrm>
          <a:prstGeom prst="rect">
            <a:avLst/>
          </a:prstGeom>
          <a:noFill/>
        </p:spPr>
        <p:txBody>
          <a:bodyPr wrap="square">
            <a:spAutoFit/>
          </a:bodyPr>
          <a:lstStyle/>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__lambda_3_19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T&gt;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constexpr</a:t>
            </a:r>
            <a:r>
              <a:rPr lang="en-IN" b="0" dirty="0">
                <a:solidFill>
                  <a:srgbClr val="008000"/>
                </a:solidFill>
                <a:effectLst/>
                <a:latin typeface="Consolas" panose="020B0609020204030204" pitchFamily="49" charset="0"/>
              </a:rPr>
              <a:t> */</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()(T parm)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parm + parm;</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T&gt;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constexpr</a:t>
            </a:r>
            <a:r>
              <a:rPr lang="en-IN" b="0" dirty="0">
                <a:solidFill>
                  <a:srgbClr val="008000"/>
                </a:solidFill>
                <a:effectLst/>
                <a:latin typeface="Consolas" panose="020B0609020204030204" pitchFamily="49" charset="0"/>
              </a:rPr>
              <a:t> */</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__invoke(T parm)</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__lambda_3_19{}.</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()&lt;T&gt;(parm);</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__lambda_3_19 lambda = __lambda_3_19{};</a:t>
            </a:r>
          </a:p>
        </p:txBody>
      </p:sp>
      <p:sp>
        <p:nvSpPr>
          <p:cNvPr id="11" name="TextBox 10">
            <a:extLst>
              <a:ext uri="{FF2B5EF4-FFF2-40B4-BE49-F238E27FC236}">
                <a16:creationId xmlns:a16="http://schemas.microsoft.com/office/drawing/2014/main" id="{F0461D57-3E91-54E8-CE13-D98DB12819B3}"/>
              </a:ext>
            </a:extLst>
          </p:cNvPr>
          <p:cNvSpPr txBox="1"/>
          <p:nvPr/>
        </p:nvSpPr>
        <p:spPr>
          <a:xfrm>
            <a:off x="695999" y="1129330"/>
            <a:ext cx="3658287" cy="2308324"/>
          </a:xfrm>
          <a:prstGeom prst="rect">
            <a:avLst/>
          </a:prstGeom>
          <a:noFill/>
        </p:spPr>
        <p:txBody>
          <a:bodyPr wrap="square">
            <a:spAutoFit/>
          </a:bodyPr>
          <a:lstStyle/>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iostream</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lambda = []</a:t>
            </a:r>
          </a:p>
          <a:p>
            <a:r>
              <a:rPr lang="en-IN" b="0" dirty="0">
                <a:solidFill>
                  <a:srgbClr val="000000"/>
                </a:solidFill>
                <a:effectLst/>
                <a:latin typeface="Consolas" panose="020B0609020204030204" pitchFamily="49" charset="0"/>
              </a:rPr>
              <a:t>    &lt;</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T&gt;(T parm) {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parm + parm;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
        <p:nvSpPr>
          <p:cNvPr id="9" name="Footer Placeholder 8">
            <a:extLst>
              <a:ext uri="{FF2B5EF4-FFF2-40B4-BE49-F238E27FC236}">
                <a16:creationId xmlns:a16="http://schemas.microsoft.com/office/drawing/2014/main" id="{1BC74F55-E7F6-00EF-E1E4-FAEF80F11708}"/>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D40D6652-6281-A0E8-0138-DB0044C8038D}"/>
              </a:ext>
            </a:extLst>
          </p:cNvPr>
          <p:cNvSpPr>
            <a:spLocks noGrp="1"/>
          </p:cNvSpPr>
          <p:nvPr>
            <p:ph type="sldNum" sz="quarter" idx="12"/>
          </p:nvPr>
        </p:nvSpPr>
        <p:spPr/>
        <p:txBody>
          <a:bodyPr/>
          <a:lstStyle/>
          <a:p>
            <a:fld id="{AB04D121-DA08-4356-BA63-FD8314FB2C81}" type="slidenum">
              <a:rPr lang="en-IN" smtClean="0"/>
              <a:t>35</a:t>
            </a:fld>
            <a:endParaRPr lang="en-IN"/>
          </a:p>
        </p:txBody>
      </p:sp>
    </p:spTree>
    <p:extLst>
      <p:ext uri="{BB962C8B-B14F-4D97-AF65-F5344CB8AC3E}">
        <p14:creationId xmlns:p14="http://schemas.microsoft.com/office/powerpoint/2010/main" val="2421807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9468939" cy="707886"/>
          </a:xfrm>
          <a:prstGeom prst="rect">
            <a:avLst/>
          </a:prstGeom>
        </p:spPr>
        <p:txBody>
          <a:bodyPr wrap="none">
            <a:spAutoFit/>
          </a:bodyPr>
          <a:lstStyle/>
          <a:p>
            <a:r>
              <a:rPr lang="en-US" sz="4000" b="1" dirty="0"/>
              <a:t>C++20 Lambda – Template Type Constraint</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4436" y="5765930"/>
            <a:ext cx="351563" cy="355079"/>
          </a:xfrm>
          <a:prstGeom prst="rect">
            <a:avLst/>
          </a:prstGeom>
        </p:spPr>
      </p:pic>
      <p:sp>
        <p:nvSpPr>
          <p:cNvPr id="5" name="Rectangle 4"/>
          <p:cNvSpPr/>
          <p:nvPr/>
        </p:nvSpPr>
        <p:spPr>
          <a:xfrm>
            <a:off x="695999" y="1248892"/>
            <a:ext cx="5238505" cy="3416320"/>
          </a:xfrm>
          <a:prstGeom prst="rect">
            <a:avLst/>
          </a:prstGeom>
        </p:spPr>
        <p:txBody>
          <a:bodyPr wrap="square">
            <a:spAutoFit/>
          </a:bodyPr>
          <a:lstStyle/>
          <a:p>
            <a:r>
              <a:rPr lang="en-IN" dirty="0">
                <a:solidFill>
                  <a:srgbClr val="0000FF"/>
                </a:solidFill>
                <a:latin typeface="Consolas" panose="020B0609020204030204" pitchFamily="49" charset="0"/>
              </a:rPr>
              <a:t>#include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&lt;</a:t>
            </a:r>
            <a:r>
              <a:rPr lang="en-IN" dirty="0" err="1">
                <a:solidFill>
                  <a:srgbClr val="A31515"/>
                </a:solidFill>
                <a:latin typeface="Consolas" panose="020B0609020204030204" pitchFamily="49" charset="0"/>
              </a:rPr>
              <a:t>iostream</a:t>
            </a:r>
            <a:r>
              <a:rPr lang="en-IN" dirty="0">
                <a:solidFill>
                  <a:srgbClr val="0000FF"/>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[]&lt;</a:t>
            </a:r>
            <a:r>
              <a:rPr lang="en-IN" dirty="0" err="1">
                <a:solidFill>
                  <a:srgbClr val="0000FF"/>
                </a:solidFill>
                <a:latin typeface="Consolas" panose="020B0609020204030204" pitchFamily="49" charset="0"/>
              </a:rPr>
              <a:t>typename</a:t>
            </a:r>
            <a:r>
              <a:rPr lang="en-IN" dirty="0">
                <a:solidFill>
                  <a:srgbClr val="000000"/>
                </a:solidFill>
                <a:latin typeface="Consolas" panose="020B0609020204030204" pitchFamily="49" charset="0"/>
              </a:rPr>
              <a:t> T&gt;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requires</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is_integral_v</a:t>
            </a:r>
            <a:r>
              <a:rPr lang="en-IN" dirty="0">
                <a:solidFill>
                  <a:srgbClr val="000000"/>
                </a:solidFill>
                <a:latin typeface="Consolas" panose="020B0609020204030204" pitchFamily="49" charset="0"/>
              </a:rPr>
              <a:t>&lt;T&gt; &amp;&amp;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is_same_v</a:t>
            </a:r>
            <a:r>
              <a:rPr lang="en-IN" dirty="0">
                <a:solidFill>
                  <a:srgbClr val="000000"/>
                </a:solidFill>
                <a:latin typeface="Consolas" panose="020B0609020204030204" pitchFamily="49" charset="0"/>
              </a:rPr>
              <a:t>&lt;T, </a:t>
            </a:r>
            <a:r>
              <a:rPr lang="en-IN" dirty="0">
                <a:solidFill>
                  <a:srgbClr val="0000FF"/>
                </a:solidFill>
                <a:latin typeface="Consolas" panose="020B0609020204030204" pitchFamily="49" charset="0"/>
              </a:rPr>
              <a:t>bool</a:t>
            </a:r>
            <a:r>
              <a:rPr lang="en-IN" dirty="0">
                <a:solidFill>
                  <a:srgbClr val="000000"/>
                </a:solidFill>
                <a:latin typeface="Consolas" panose="020B0609020204030204" pitchFamily="49" charset="0"/>
              </a:rPr>
              <a:t>&gt;)</a:t>
            </a:r>
          </a:p>
          <a:p>
            <a:r>
              <a:rPr lang="en-IN" dirty="0">
                <a:solidFill>
                  <a:srgbClr val="000000"/>
                </a:solidFill>
                <a:latin typeface="Consolas" panose="020B0609020204030204" pitchFamily="49" charset="0"/>
              </a:rPr>
              <a:t>    (T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parm</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lambda(</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//lambda(true); // compilation error</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0</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CCEBA6CF-5028-4D38-62CC-72A880FC771A}"/>
              </a:ext>
            </a:extLst>
          </p:cNvPr>
          <p:cNvSpPr txBox="1"/>
          <p:nvPr/>
        </p:nvSpPr>
        <p:spPr>
          <a:xfrm>
            <a:off x="6270860" y="1248892"/>
            <a:ext cx="5238505" cy="3970318"/>
          </a:xfrm>
          <a:prstGeom prst="rect">
            <a:avLst/>
          </a:prstGeom>
          <a:noFill/>
        </p:spPr>
        <p:txBody>
          <a:bodyPr wrap="square">
            <a:spAutoFit/>
          </a:bodyPr>
          <a:lstStyle/>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__lambda_3_19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T&gt;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requires</a:t>
            </a:r>
            <a:r>
              <a:rPr lang="en-IN" b="0" dirty="0">
                <a:solidFill>
                  <a:srgbClr val="000000"/>
                </a:solidFill>
                <a:effectLst/>
                <a:latin typeface="Consolas" panose="020B0609020204030204" pitchFamily="49" charset="0"/>
              </a:rPr>
              <a:t> (std::</a:t>
            </a:r>
            <a:r>
              <a:rPr lang="en-IN" b="0" dirty="0" err="1">
                <a:solidFill>
                  <a:srgbClr val="000000"/>
                </a:solidFill>
                <a:effectLst/>
                <a:latin typeface="Consolas" panose="020B0609020204030204" pitchFamily="49" charset="0"/>
              </a:rPr>
              <a:t>is_integral_v</a:t>
            </a:r>
            <a:r>
              <a:rPr lang="en-IN" b="0" dirty="0">
                <a:solidFill>
                  <a:srgbClr val="000000"/>
                </a:solidFill>
                <a:effectLst/>
                <a:latin typeface="Consolas" panose="020B0609020204030204" pitchFamily="49" charset="0"/>
              </a:rPr>
              <a:t>&lt;T&gt; &amp;&amp; !std::</a:t>
            </a:r>
            <a:r>
              <a:rPr lang="en-IN" b="0" dirty="0" err="1">
                <a:solidFill>
                  <a:srgbClr val="000000"/>
                </a:solidFill>
                <a:effectLst/>
                <a:latin typeface="Consolas" panose="020B0609020204030204" pitchFamily="49" charset="0"/>
              </a:rPr>
              <a:t>is_same_v</a:t>
            </a:r>
            <a:r>
              <a:rPr lang="en-IN" b="0" dirty="0">
                <a:solidFill>
                  <a:srgbClr val="000000"/>
                </a:solidFill>
                <a:effectLst/>
                <a:latin typeface="Consolas" panose="020B0609020204030204" pitchFamily="49" charset="0"/>
              </a:rPr>
              <a:t>&lt;T, </a:t>
            </a:r>
            <a:r>
              <a:rPr lang="en-IN" b="0" dirty="0">
                <a:solidFill>
                  <a:srgbClr val="0000FF"/>
                </a:solidFill>
                <a:effectLst/>
                <a:latin typeface="Consolas" panose="020B0609020204030204" pitchFamily="49" charset="0"/>
              </a:rPr>
              <a:t>bool</a:t>
            </a:r>
            <a:r>
              <a:rPr lang="en-IN" b="0" dirty="0">
                <a:solidFill>
                  <a:srgbClr val="000000"/>
                </a:solidFill>
                <a:effectLst/>
                <a:latin typeface="Consolas" panose="020B0609020204030204" pitchFamily="49" charset="0"/>
              </a:rPr>
              <a:t>&gt;)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constexpr</a:t>
            </a:r>
            <a:r>
              <a:rPr lang="en-IN" b="0" dirty="0">
                <a:solidFill>
                  <a:srgbClr val="008000"/>
                </a:solidFill>
                <a:effectLst/>
                <a:latin typeface="Consolas" panose="020B0609020204030204" pitchFamily="49" charset="0"/>
              </a:rPr>
              <a:t> */</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()(T parm) </a:t>
            </a:r>
            <a:r>
              <a:rPr lang="en-IN" b="0" dirty="0" err="1">
                <a:solidFill>
                  <a:srgbClr val="0000FF"/>
                </a:solidFill>
                <a:effectLst/>
                <a:latin typeface="Consolas" panose="020B0609020204030204" pitchFamily="49" charset="0"/>
              </a:rPr>
              <a:t>const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parm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0" name="Footer Placeholder 9">
            <a:extLst>
              <a:ext uri="{FF2B5EF4-FFF2-40B4-BE49-F238E27FC236}">
                <a16:creationId xmlns:a16="http://schemas.microsoft.com/office/drawing/2014/main" id="{02FA8407-16A9-8AFE-60B3-E597826A7C67}"/>
              </a:ext>
            </a:extLst>
          </p:cNvPr>
          <p:cNvSpPr>
            <a:spLocks noGrp="1"/>
          </p:cNvSpPr>
          <p:nvPr>
            <p:ph type="ftr" sz="quarter" idx="11"/>
          </p:nvPr>
        </p:nvSpPr>
        <p:spPr/>
        <p:txBody>
          <a:bodyPr/>
          <a:lstStyle/>
          <a:p>
            <a:r>
              <a:rPr lang="en-US"/>
              <a:t>Insight Of Lambda | Ratnesh Tiwari | CppIndia</a:t>
            </a:r>
            <a:endParaRPr lang="en-IN"/>
          </a:p>
        </p:txBody>
      </p:sp>
      <p:sp>
        <p:nvSpPr>
          <p:cNvPr id="11" name="Slide Number Placeholder 10">
            <a:extLst>
              <a:ext uri="{FF2B5EF4-FFF2-40B4-BE49-F238E27FC236}">
                <a16:creationId xmlns:a16="http://schemas.microsoft.com/office/drawing/2014/main" id="{9A73C0E5-283C-0465-3673-B74D34EA546A}"/>
              </a:ext>
            </a:extLst>
          </p:cNvPr>
          <p:cNvSpPr>
            <a:spLocks noGrp="1"/>
          </p:cNvSpPr>
          <p:nvPr>
            <p:ph type="sldNum" sz="quarter" idx="12"/>
          </p:nvPr>
        </p:nvSpPr>
        <p:spPr/>
        <p:txBody>
          <a:bodyPr/>
          <a:lstStyle/>
          <a:p>
            <a:fld id="{AB04D121-DA08-4356-BA63-FD8314FB2C81}" type="slidenum">
              <a:rPr lang="en-IN" smtClean="0"/>
              <a:t>36</a:t>
            </a:fld>
            <a:endParaRPr lang="en-IN"/>
          </a:p>
        </p:txBody>
      </p:sp>
    </p:spTree>
    <p:extLst>
      <p:ext uri="{BB962C8B-B14F-4D97-AF65-F5344CB8AC3E}">
        <p14:creationId xmlns:p14="http://schemas.microsoft.com/office/powerpoint/2010/main" val="1498773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5788123" cy="707886"/>
          </a:xfrm>
          <a:prstGeom prst="rect">
            <a:avLst/>
          </a:prstGeom>
        </p:spPr>
        <p:txBody>
          <a:bodyPr wrap="none">
            <a:spAutoFit/>
          </a:bodyPr>
          <a:lstStyle/>
          <a:p>
            <a:r>
              <a:rPr lang="en-US" sz="4000" b="1" dirty="0"/>
              <a:t>C++20 Lambda – </a:t>
            </a:r>
            <a:r>
              <a:rPr lang="en-US" sz="4000" b="1" dirty="0" err="1"/>
              <a:t>consteval</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sp>
        <p:nvSpPr>
          <p:cNvPr id="2" name="Rectangle 1"/>
          <p:cNvSpPr/>
          <p:nvPr/>
        </p:nvSpPr>
        <p:spPr>
          <a:xfrm>
            <a:off x="695999" y="1151207"/>
            <a:ext cx="3995744" cy="1754326"/>
          </a:xfrm>
          <a:prstGeom prst="rect">
            <a:avLst/>
          </a:prstGeom>
        </p:spPr>
        <p:txBody>
          <a:bodyPr wrap="square">
            <a:spAutoFit/>
          </a:bodyPr>
          <a:lstStyle/>
          <a:p>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lambda = []()</a:t>
            </a:r>
            <a:r>
              <a:rPr lang="en-IN" dirty="0" err="1">
                <a:solidFill>
                  <a:srgbClr val="0000FF"/>
                </a:solidFill>
                <a:latin typeface="Consolas" panose="020B0609020204030204" pitchFamily="49" charset="0"/>
              </a:rPr>
              <a:t>consteval</a:t>
            </a:r>
            <a:endParaRPr lang="en-IN" dirty="0">
              <a:solidFill>
                <a:srgbClr val="0000FF"/>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4</a:t>
            </a:r>
            <a:r>
              <a:rPr lang="en-IN" dirty="0">
                <a:solidFill>
                  <a:srgbClr val="000000"/>
                </a:solidFill>
                <a:latin typeface="Consolas" panose="020B0609020204030204" pitchFamily="49" charset="0"/>
              </a:rPr>
              <a:t>;};</a:t>
            </a:r>
          </a:p>
          <a:p>
            <a:r>
              <a:rPr lang="en-IN" dirty="0" err="1">
                <a:solidFill>
                  <a:srgbClr val="0000FF"/>
                </a:solidFill>
                <a:latin typeface="Consolas" panose="020B0609020204030204" pitchFamily="49" charset="0"/>
              </a:rPr>
              <a:t>static_assert</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4</a:t>
            </a:r>
            <a:r>
              <a:rPr lang="en-IN" dirty="0">
                <a:solidFill>
                  <a:srgbClr val="000000"/>
                </a:solidFill>
                <a:latin typeface="Consolas" panose="020B0609020204030204" pitchFamily="49" charset="0"/>
              </a:rPr>
              <a:t> == lambda());</a:t>
            </a:r>
          </a:p>
          <a:p>
            <a:br>
              <a:rPr lang="en-IN" dirty="0">
                <a:solidFill>
                  <a:srgbClr val="000000"/>
                </a:solidFill>
                <a:latin typeface="Consolas" panose="020B0609020204030204" pitchFamily="49" charset="0"/>
              </a:rPr>
            </a:br>
            <a:br>
              <a:rPr lang="en-IN" dirty="0">
                <a:solidFill>
                  <a:srgbClr val="000000"/>
                </a:solidFill>
                <a:latin typeface="Consolas" panose="020B0609020204030204" pitchFamily="49" charset="0"/>
              </a:rPr>
            </a:br>
            <a:endParaRPr lang="en-IN" dirty="0">
              <a:solidFill>
                <a:srgbClr val="000000"/>
              </a:solidFill>
              <a:latin typeface="Consolas" panose="020B0609020204030204" pitchFamily="49" charset="0"/>
            </a:endParaRPr>
          </a:p>
        </p:txBody>
      </p:sp>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20218" y="5768391"/>
            <a:ext cx="351563" cy="355079"/>
          </a:xfrm>
          <a:prstGeom prst="rect">
            <a:avLst/>
          </a:prstGeom>
        </p:spPr>
      </p:pic>
      <p:sp>
        <p:nvSpPr>
          <p:cNvPr id="7" name="TextBox 6">
            <a:extLst>
              <a:ext uri="{FF2B5EF4-FFF2-40B4-BE49-F238E27FC236}">
                <a16:creationId xmlns:a16="http://schemas.microsoft.com/office/drawing/2014/main" id="{595679C3-C3EB-5F4A-991E-7345E708004A}"/>
              </a:ext>
            </a:extLst>
          </p:cNvPr>
          <p:cNvSpPr txBox="1"/>
          <p:nvPr/>
        </p:nvSpPr>
        <p:spPr>
          <a:xfrm>
            <a:off x="4758428" y="884598"/>
            <a:ext cx="6737571" cy="5355312"/>
          </a:xfrm>
          <a:prstGeom prst="rect">
            <a:avLst/>
          </a:prstGeom>
          <a:noFill/>
        </p:spPr>
        <p:txBody>
          <a:bodyPr wrap="square">
            <a:spAutoFit/>
          </a:bodyPr>
          <a:lstStyle/>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__lambda_1_15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consteval</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using</a:t>
            </a:r>
            <a:r>
              <a:rPr lang="en-IN" b="0" dirty="0">
                <a:solidFill>
                  <a:srgbClr val="000000"/>
                </a:solidFill>
                <a:effectLst/>
                <a:latin typeface="Consolas" panose="020B0609020204030204" pitchFamily="49" charset="0"/>
              </a:rPr>
              <a:t> retType_1_15 =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consteval</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 retType_1_15 ()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noexcept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__invoke;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inline</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consteval</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__invoke()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__lambda_1_15{}.</a:t>
            </a:r>
            <a:r>
              <a:rPr lang="en-IN" b="0" dirty="0">
                <a:solidFill>
                  <a:srgbClr val="0000FF"/>
                </a:solidFill>
                <a:effectLst/>
                <a:latin typeface="Consolas" panose="020B0609020204030204" pitchFamily="49" charset="0"/>
              </a:rPr>
              <a:t>operator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a:t>
            </a:r>
            <a:r>
              <a:rPr lang="en-IN" b="0" dirty="0" err="1">
                <a:solidFill>
                  <a:srgbClr val="008000"/>
                </a:solidFill>
                <a:effectLst/>
                <a:latin typeface="Consolas" panose="020B0609020204030204" pitchFamily="49" charset="0"/>
              </a:rPr>
              <a:t>constexpr</a:t>
            </a:r>
            <a:r>
              <a:rPr lang="en-IN" b="0" dirty="0">
                <a:solidFill>
                  <a:srgbClr val="008000"/>
                </a:solidFill>
                <a:effectLst/>
                <a:latin typeface="Consolas" panose="020B0609020204030204" pitchFamily="49" charset="0"/>
              </a:rPr>
              <a:t> */ __lambda_1_15() = default;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__lambda_1_15 lambda = __lambda_1_15{};</a:t>
            </a:r>
          </a:p>
          <a:p>
            <a:r>
              <a:rPr lang="en-IN" b="0" dirty="0">
                <a:solidFill>
                  <a:srgbClr val="008000"/>
                </a:solidFill>
                <a:effectLst/>
                <a:latin typeface="Consolas" panose="020B0609020204030204" pitchFamily="49" charset="0"/>
              </a:rPr>
              <a:t>/*PASSED: </a:t>
            </a:r>
            <a:r>
              <a:rPr lang="en-IN" b="0" dirty="0" err="1">
                <a:solidFill>
                  <a:srgbClr val="008000"/>
                </a:solidFill>
                <a:effectLst/>
                <a:latin typeface="Consolas" panose="020B0609020204030204" pitchFamily="49" charset="0"/>
              </a:rPr>
              <a:t>static_assert</a:t>
            </a:r>
            <a:r>
              <a:rPr lang="en-IN" b="0" dirty="0">
                <a:solidFill>
                  <a:srgbClr val="008000"/>
                </a:solidFill>
                <a:effectLst/>
                <a:latin typeface="Consolas" panose="020B0609020204030204" pitchFamily="49" charset="0"/>
              </a:rPr>
              <a:t>(4 == </a:t>
            </a:r>
            <a:r>
              <a:rPr lang="en-IN" b="0" dirty="0" err="1">
                <a:solidFill>
                  <a:srgbClr val="008000"/>
                </a:solidFill>
                <a:effectLst/>
                <a:latin typeface="Consolas" panose="020B0609020204030204" pitchFamily="49" charset="0"/>
              </a:rPr>
              <a:t>lambda.operator</a:t>
            </a:r>
            <a:r>
              <a:rPr lang="en-IN" b="0" dirty="0">
                <a:solidFill>
                  <a:srgbClr val="00800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p:txBody>
      </p:sp>
      <p:sp>
        <p:nvSpPr>
          <p:cNvPr id="10" name="Footer Placeholder 9">
            <a:extLst>
              <a:ext uri="{FF2B5EF4-FFF2-40B4-BE49-F238E27FC236}">
                <a16:creationId xmlns:a16="http://schemas.microsoft.com/office/drawing/2014/main" id="{B9E4D133-5E2E-F228-5EE5-8251E0314F0C}"/>
              </a:ext>
            </a:extLst>
          </p:cNvPr>
          <p:cNvSpPr>
            <a:spLocks noGrp="1"/>
          </p:cNvSpPr>
          <p:nvPr>
            <p:ph type="ftr" sz="quarter" idx="11"/>
          </p:nvPr>
        </p:nvSpPr>
        <p:spPr/>
        <p:txBody>
          <a:bodyPr/>
          <a:lstStyle/>
          <a:p>
            <a:r>
              <a:rPr lang="en-US"/>
              <a:t>Insight Of Lambda | Ratnesh Tiwari | CppIndia</a:t>
            </a:r>
            <a:endParaRPr lang="en-IN"/>
          </a:p>
        </p:txBody>
      </p:sp>
      <p:sp>
        <p:nvSpPr>
          <p:cNvPr id="11" name="Slide Number Placeholder 10">
            <a:extLst>
              <a:ext uri="{FF2B5EF4-FFF2-40B4-BE49-F238E27FC236}">
                <a16:creationId xmlns:a16="http://schemas.microsoft.com/office/drawing/2014/main" id="{054274F0-DA22-6FF9-916F-B47FB1F9E587}"/>
              </a:ext>
            </a:extLst>
          </p:cNvPr>
          <p:cNvSpPr>
            <a:spLocks noGrp="1"/>
          </p:cNvSpPr>
          <p:nvPr>
            <p:ph type="sldNum" sz="quarter" idx="12"/>
          </p:nvPr>
        </p:nvSpPr>
        <p:spPr/>
        <p:txBody>
          <a:bodyPr/>
          <a:lstStyle/>
          <a:p>
            <a:fld id="{AB04D121-DA08-4356-BA63-FD8314FB2C81}" type="slidenum">
              <a:rPr lang="en-IN" smtClean="0"/>
              <a:t>37</a:t>
            </a:fld>
            <a:endParaRPr lang="en-IN"/>
          </a:p>
        </p:txBody>
      </p:sp>
    </p:spTree>
    <p:extLst>
      <p:ext uri="{BB962C8B-B14F-4D97-AF65-F5344CB8AC3E}">
        <p14:creationId xmlns:p14="http://schemas.microsoft.com/office/powerpoint/2010/main" val="3190197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8285025" cy="707886"/>
          </a:xfrm>
          <a:prstGeom prst="rect">
            <a:avLst/>
          </a:prstGeom>
        </p:spPr>
        <p:txBody>
          <a:bodyPr wrap="none">
            <a:spAutoFit/>
          </a:bodyPr>
          <a:lstStyle/>
          <a:p>
            <a:r>
              <a:rPr lang="en-US" sz="4000" b="1" dirty="0"/>
              <a:t>C++20 Lambda – Default-constructible</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sp>
        <p:nvSpPr>
          <p:cNvPr id="9" name="Footer Placeholder 8">
            <a:extLst>
              <a:ext uri="{FF2B5EF4-FFF2-40B4-BE49-F238E27FC236}">
                <a16:creationId xmlns:a16="http://schemas.microsoft.com/office/drawing/2014/main" id="{345CCD9C-95FB-CB64-1B8B-4EFA1C490368}"/>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1052F5ED-1C83-CD97-F4D1-045EBE582626}"/>
              </a:ext>
            </a:extLst>
          </p:cNvPr>
          <p:cNvSpPr>
            <a:spLocks noGrp="1"/>
          </p:cNvSpPr>
          <p:nvPr>
            <p:ph type="sldNum" sz="quarter" idx="12"/>
          </p:nvPr>
        </p:nvSpPr>
        <p:spPr/>
        <p:txBody>
          <a:bodyPr/>
          <a:lstStyle/>
          <a:p>
            <a:fld id="{AB04D121-DA08-4356-BA63-FD8314FB2C81}" type="slidenum">
              <a:rPr lang="en-IN" smtClean="0"/>
              <a:t>38</a:t>
            </a:fld>
            <a:endParaRPr lang="en-IN"/>
          </a:p>
        </p:txBody>
      </p:sp>
      <p:sp>
        <p:nvSpPr>
          <p:cNvPr id="8" name="TextBox 7">
            <a:extLst>
              <a:ext uri="{FF2B5EF4-FFF2-40B4-BE49-F238E27FC236}">
                <a16:creationId xmlns:a16="http://schemas.microsoft.com/office/drawing/2014/main" id="{5BBB7583-4EDF-6EAB-0427-9BA960013AC1}"/>
              </a:ext>
            </a:extLst>
          </p:cNvPr>
          <p:cNvSpPr txBox="1"/>
          <p:nvPr/>
        </p:nvSpPr>
        <p:spPr>
          <a:xfrm>
            <a:off x="695999" y="1085601"/>
            <a:ext cx="6096000" cy="3970318"/>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l_square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parm)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parm*parm;</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decltype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l_square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a_default_lambda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static_assert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a_default_lambda</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a_default_lambda</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l_square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static_assert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a_default_lambda</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8806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8285025" cy="707886"/>
          </a:xfrm>
          <a:prstGeom prst="rect">
            <a:avLst/>
          </a:prstGeom>
        </p:spPr>
        <p:txBody>
          <a:bodyPr wrap="none">
            <a:spAutoFit/>
          </a:bodyPr>
          <a:lstStyle/>
          <a:p>
            <a:r>
              <a:rPr lang="en-US" sz="4000" b="1" dirty="0"/>
              <a:t>C++20 Lambda – Default-constructible</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048" y="5887071"/>
            <a:ext cx="351563" cy="360000"/>
          </a:xfrm>
          <a:prstGeom prst="rect">
            <a:avLst/>
          </a:prstGeom>
        </p:spPr>
      </p:pic>
      <p:sp>
        <p:nvSpPr>
          <p:cNvPr id="2" name="Rectangle 1"/>
          <p:cNvSpPr/>
          <p:nvPr/>
        </p:nvSpPr>
        <p:spPr>
          <a:xfrm>
            <a:off x="696000" y="970929"/>
            <a:ext cx="5578452" cy="5355312"/>
          </a:xfrm>
          <a:prstGeom prst="rect">
            <a:avLst/>
          </a:prstGeom>
        </p:spPr>
        <p:txBody>
          <a:bodyPr wrap="square">
            <a:spAutoFit/>
          </a:bodyPr>
          <a:lstStyle/>
          <a:p>
            <a:r>
              <a:rPr lang="en-IN" dirty="0">
                <a:solidFill>
                  <a:srgbClr val="0000FF"/>
                </a:solidFill>
                <a:latin typeface="Consolas" panose="020B0609020204030204" pitchFamily="49" charset="0"/>
              </a:rPr>
              <a:t>class</a:t>
            </a:r>
            <a:r>
              <a:rPr lang="en-IN" dirty="0">
                <a:solidFill>
                  <a:srgbClr val="000000"/>
                </a:solidFill>
                <a:latin typeface="Consolas" panose="020B0609020204030204" pitchFamily="49" charset="0"/>
              </a:rPr>
              <a:t> Person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::string name;</a:t>
            </a:r>
          </a:p>
          <a:p>
            <a:r>
              <a:rPr lang="en-IN" dirty="0">
                <a:solidFill>
                  <a:srgbClr val="000000"/>
                </a:solidFill>
                <a:latin typeface="Consolas" panose="020B0609020204030204" pitchFamily="49" charset="0"/>
              </a:rPr>
              <a:t>    uint32_t age;</a:t>
            </a: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public</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Person(</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::string name, uint32_t age) </a:t>
            </a:r>
          </a:p>
          <a:p>
            <a:r>
              <a:rPr lang="en-IN" dirty="0">
                <a:solidFill>
                  <a:srgbClr val="000000"/>
                </a:solidFill>
                <a:latin typeface="Consolas" panose="020B0609020204030204" pitchFamily="49" charset="0"/>
              </a:rPr>
              <a:t>    : name(name), age(age)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get_name</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name;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get_age</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age; }</a:t>
            </a:r>
          </a:p>
          <a:p>
            <a:r>
              <a:rPr lang="en-IN" dirty="0">
                <a:solidFill>
                  <a:srgbClr val="000000"/>
                </a:solidFill>
                <a:latin typeface="Consolas" panose="020B0609020204030204" pitchFamily="49" charset="0"/>
              </a:rPr>
              <a:t>};</a:t>
            </a:r>
          </a:p>
          <a:p>
            <a:r>
              <a:rPr lang="en-IN" dirty="0" err="1">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cmp_criteria</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Person&amp; p1,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Person&amp; p2)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p1.get_name() &lt; p2.get_name() ||</a:t>
            </a:r>
          </a:p>
          <a:p>
            <a:r>
              <a:rPr lang="en-IN" dirty="0">
                <a:solidFill>
                  <a:srgbClr val="000000"/>
                </a:solidFill>
                <a:latin typeface="Consolas" panose="020B0609020204030204" pitchFamily="49" charset="0"/>
              </a:rPr>
              <a:t>        ((p1.get_name() == p2.get_name()) </a:t>
            </a:r>
          </a:p>
          <a:p>
            <a:r>
              <a:rPr lang="en-IN" dirty="0">
                <a:solidFill>
                  <a:srgbClr val="000000"/>
                </a:solidFill>
                <a:latin typeface="Consolas" panose="020B0609020204030204" pitchFamily="49" charset="0"/>
              </a:rPr>
              <a:t>        &amp;&amp; (p1.get_age() &lt; p2.get_age()));</a:t>
            </a:r>
          </a:p>
          <a:p>
            <a:r>
              <a:rPr lang="en-IN" dirty="0">
                <a:solidFill>
                  <a:srgbClr val="000000"/>
                </a:solidFill>
                <a:latin typeface="Consolas" panose="020B0609020204030204" pitchFamily="49" charset="0"/>
              </a:rPr>
              <a:t>        };</a:t>
            </a:r>
          </a:p>
        </p:txBody>
      </p:sp>
      <p:sp>
        <p:nvSpPr>
          <p:cNvPr id="5" name="Rectangle 4"/>
          <p:cNvSpPr/>
          <p:nvPr/>
        </p:nvSpPr>
        <p:spPr>
          <a:xfrm>
            <a:off x="6198504" y="693930"/>
            <a:ext cx="5779277" cy="5909310"/>
          </a:xfrm>
          <a:prstGeom prst="rect">
            <a:avLst/>
          </a:prstGeom>
        </p:spPr>
        <p:txBody>
          <a:bodyPr wrap="square">
            <a:spAutoFit/>
          </a:bodyPr>
          <a:lstStyle/>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Limits of Lambdas</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a:t>
            </a:r>
            <a:r>
              <a:rPr lang="en-IN" dirty="0" err="1">
                <a:solidFill>
                  <a:srgbClr val="008000"/>
                </a:solidFill>
                <a:latin typeface="Consolas" panose="020B0609020204030204" pitchFamily="49" charset="0"/>
              </a:rPr>
              <a:t>std</a:t>
            </a:r>
            <a:r>
              <a:rPr lang="en-IN" dirty="0">
                <a:solidFill>
                  <a:srgbClr val="008000"/>
                </a:solidFill>
                <a:latin typeface="Consolas" panose="020B0609020204030204" pitchFamily="49" charset="0"/>
              </a:rPr>
              <a:t>::set&lt;Person, </a:t>
            </a:r>
            <a:r>
              <a:rPr lang="en-IN" dirty="0" err="1">
                <a:solidFill>
                  <a:srgbClr val="008000"/>
                </a:solidFill>
                <a:latin typeface="Consolas" panose="020B0609020204030204" pitchFamily="49" charset="0"/>
              </a:rPr>
              <a:t>decltype</a:t>
            </a:r>
            <a:r>
              <a:rPr lang="en-IN" dirty="0">
                <a:solidFill>
                  <a:srgbClr val="008000"/>
                </a:solidFill>
                <a:latin typeface="Consolas" panose="020B0609020204030204" pitchFamily="49" charset="0"/>
              </a:rPr>
              <a:t>(</a:t>
            </a:r>
            <a:r>
              <a:rPr lang="en-IN" dirty="0" err="1">
                <a:solidFill>
                  <a:srgbClr val="008000"/>
                </a:solidFill>
                <a:latin typeface="Consolas" panose="020B0609020204030204" pitchFamily="49" charset="0"/>
              </a:rPr>
              <a:t>cmp_criteria</a:t>
            </a:r>
            <a:r>
              <a:rPr lang="en-IN" dirty="0">
                <a:solidFill>
                  <a:srgbClr val="008000"/>
                </a:solidFill>
                <a:latin typeface="Consolas" panose="020B0609020204030204" pitchFamily="49" charset="0"/>
              </a:rPr>
              <a:t>)&gt; </a:t>
            </a:r>
            <a:r>
              <a:rPr lang="en-IN" dirty="0" err="1">
                <a:solidFill>
                  <a:srgbClr val="008000"/>
                </a:solidFill>
                <a:latin typeface="Consolas" panose="020B0609020204030204" pitchFamily="49" charset="0"/>
              </a:rPr>
              <a:t>set_person</a:t>
            </a:r>
            <a:r>
              <a:rPr lang="en-IN" dirty="0">
                <a:solidFill>
                  <a:srgbClr val="008000"/>
                </a:solidFill>
                <a:latin typeface="Consolas" panose="020B0609020204030204" pitchFamily="49" charset="0"/>
              </a:rPr>
              <a:t>(</a:t>
            </a:r>
            <a:r>
              <a:rPr lang="en-IN" dirty="0" err="1">
                <a:solidFill>
                  <a:srgbClr val="008000"/>
                </a:solidFill>
                <a:latin typeface="Consolas" panose="020B0609020204030204" pitchFamily="49" charset="0"/>
              </a:rPr>
              <a:t>cmp_criteria</a:t>
            </a:r>
            <a:r>
              <a:rPr lang="en-IN" dirty="0">
                <a:solidFill>
                  <a:srgbClr val="008000"/>
                </a:solidFill>
                <a:latin typeface="Consolas" panose="020B0609020204030204" pitchFamily="49" charset="0"/>
              </a:rPr>
              <a:t>); // pre C++20</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::set&lt;Person, </a:t>
            </a:r>
            <a:r>
              <a:rPr lang="en-IN" dirty="0" err="1">
                <a:solidFill>
                  <a:srgbClr val="0000FF"/>
                </a:solidFill>
                <a:latin typeface="Consolas" panose="020B0609020204030204" pitchFamily="49" charset="0"/>
              </a:rPr>
              <a:t>decltype</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cmp_criteria</a:t>
            </a:r>
            <a:r>
              <a:rPr lang="en-IN" dirty="0">
                <a:solidFill>
                  <a:srgbClr val="000000"/>
                </a:solidFill>
                <a:latin typeface="Consolas" panose="020B0609020204030204" pitchFamily="49" charset="0"/>
              </a:rPr>
              <a:t>)&gt; </a:t>
            </a:r>
            <a:r>
              <a:rPr lang="en-IN" dirty="0" err="1">
                <a:solidFill>
                  <a:srgbClr val="000000"/>
                </a:solidFill>
                <a:latin typeface="Consolas" panose="020B0609020204030204" pitchFamily="49" charset="0"/>
              </a:rPr>
              <a:t>set_person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set_person.emplace</a:t>
            </a:r>
            <a:r>
              <a:rPr lang="en-IN" dirty="0">
                <a:solidFill>
                  <a:srgbClr val="000000"/>
                </a:solidFill>
                <a:latin typeface="Consolas" panose="020B0609020204030204" pitchFamily="49" charset="0"/>
              </a:rPr>
              <a:t>(</a:t>
            </a:r>
            <a:r>
              <a:rPr lang="en-IN" dirty="0">
                <a:solidFill>
                  <a:srgbClr val="A31515"/>
                </a:solidFill>
                <a:latin typeface="Consolas" panose="020B0609020204030204" pitchFamily="49" charset="0"/>
              </a:rPr>
              <a:t>R"(person-13)"</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22</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set_person.emplace</a:t>
            </a:r>
            <a:r>
              <a:rPr lang="en-IN" dirty="0">
                <a:solidFill>
                  <a:srgbClr val="000000"/>
                </a:solidFill>
                <a:latin typeface="Consolas" panose="020B0609020204030204" pitchFamily="49" charset="0"/>
              </a:rPr>
              <a:t>(</a:t>
            </a:r>
            <a:r>
              <a:rPr lang="en-IN" dirty="0">
                <a:solidFill>
                  <a:srgbClr val="A31515"/>
                </a:solidFill>
                <a:latin typeface="Consolas" panose="020B0609020204030204" pitchFamily="49" charset="0"/>
              </a:rPr>
              <a:t>R"(person-11)"</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30</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set_person.emplace</a:t>
            </a:r>
            <a:r>
              <a:rPr lang="en-IN" dirty="0">
                <a:solidFill>
                  <a:srgbClr val="000000"/>
                </a:solidFill>
                <a:latin typeface="Consolas" panose="020B0609020204030204" pitchFamily="49" charset="0"/>
              </a:rPr>
              <a:t>(</a:t>
            </a:r>
            <a:r>
              <a:rPr lang="en-IN" dirty="0">
                <a:solidFill>
                  <a:srgbClr val="A31515"/>
                </a:solidFill>
                <a:latin typeface="Consolas" panose="020B0609020204030204" pitchFamily="49" charset="0"/>
              </a:rPr>
              <a:t>R"(person-11)"</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25</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set_person.emplace</a:t>
            </a:r>
            <a:r>
              <a:rPr lang="en-IN" dirty="0">
                <a:solidFill>
                  <a:srgbClr val="000000"/>
                </a:solidFill>
                <a:latin typeface="Consolas" panose="020B0609020204030204" pitchFamily="49" charset="0"/>
              </a:rPr>
              <a:t>(</a:t>
            </a:r>
            <a:r>
              <a:rPr lang="en-IN" dirty="0">
                <a:solidFill>
                  <a:srgbClr val="A31515"/>
                </a:solidFill>
                <a:latin typeface="Consolas" panose="020B0609020204030204" pitchFamily="49" charset="0"/>
              </a:rPr>
              <a:t>R"(person-14)"</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32</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set_person.emplace</a:t>
            </a:r>
            <a:r>
              <a:rPr lang="en-IN" dirty="0">
                <a:solidFill>
                  <a:srgbClr val="000000"/>
                </a:solidFill>
                <a:latin typeface="Consolas" panose="020B0609020204030204" pitchFamily="49" charset="0"/>
              </a:rPr>
              <a:t>(</a:t>
            </a:r>
            <a:r>
              <a:rPr lang="en-IN" dirty="0">
                <a:solidFill>
                  <a:srgbClr val="A31515"/>
                </a:solidFill>
                <a:latin typeface="Consolas" panose="020B0609020204030204" pitchFamily="49" charset="0"/>
              </a:rPr>
              <a:t>R"(person-12)"</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20</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set_person.emplace</a:t>
            </a:r>
            <a:r>
              <a:rPr lang="en-IN" dirty="0">
                <a:solidFill>
                  <a:srgbClr val="000000"/>
                </a:solidFill>
                <a:latin typeface="Consolas" panose="020B0609020204030204" pitchFamily="49" charset="0"/>
              </a:rPr>
              <a:t>(</a:t>
            </a:r>
            <a:r>
              <a:rPr lang="en-IN" dirty="0">
                <a:solidFill>
                  <a:srgbClr val="A31515"/>
                </a:solidFill>
                <a:latin typeface="Consolas" panose="020B0609020204030204" pitchFamily="49" charset="0"/>
              </a:rPr>
              <a:t>R"(person-12)"</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25</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for</a:t>
            </a:r>
            <a:r>
              <a:rPr lang="en-IN" dirty="0">
                <a:solidFill>
                  <a:srgbClr val="000000"/>
                </a:solidFill>
                <a:latin typeface="Consolas" panose="020B0609020204030204" pitchFamily="49" charset="0"/>
              </a:rPr>
              <a:t>(</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auto</a:t>
            </a:r>
            <a:r>
              <a:rPr lang="en-IN" dirty="0">
                <a:solidFill>
                  <a:srgbClr val="000000"/>
                </a:solidFill>
                <a:latin typeface="Consolas" panose="020B0609020204030204" pitchFamily="49" charset="0"/>
              </a:rPr>
              <a:t> &amp; </a:t>
            </a:r>
            <a:r>
              <a:rPr lang="en-IN" dirty="0" err="1">
                <a:solidFill>
                  <a:srgbClr val="000000"/>
                </a:solidFill>
                <a:latin typeface="Consolas" panose="020B0609020204030204" pitchFamily="49" charset="0"/>
              </a:rPr>
              <a:t>elem</a:t>
            </a:r>
            <a:r>
              <a:rPr lang="en-IN" dirty="0">
                <a:solidFill>
                  <a:srgbClr val="000000"/>
                </a:solidFill>
                <a:latin typeface="Consolas" panose="020B0609020204030204" pitchFamily="49" charset="0"/>
              </a:rPr>
              <a:t> : </a:t>
            </a:r>
            <a:r>
              <a:rPr lang="en-IN" dirty="0" err="1">
                <a:solidFill>
                  <a:srgbClr val="000000"/>
                </a:solidFill>
                <a:latin typeface="Consolas" panose="020B0609020204030204" pitchFamily="49" charset="0"/>
              </a:rPr>
              <a:t>set_person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std</a:t>
            </a:r>
            <a:r>
              <a:rPr lang="en-IN" dirty="0">
                <a:solidFill>
                  <a:srgbClr val="000000"/>
                </a:solidFill>
                <a:latin typeface="Consolas" panose="020B0609020204030204" pitchFamily="49" charset="0"/>
              </a:rPr>
              <a:t>::clog &lt;&lt; </a:t>
            </a:r>
            <a:r>
              <a:rPr lang="en-IN" dirty="0" err="1">
                <a:solidFill>
                  <a:srgbClr val="000000"/>
                </a:solidFill>
                <a:latin typeface="Consolas" panose="020B0609020204030204" pitchFamily="49" charset="0"/>
              </a:rPr>
              <a:t>elem.get_name</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 '</a:t>
            </a:r>
            <a:r>
              <a:rPr lang="en-IN" dirty="0">
                <a:solidFill>
                  <a:srgbClr val="000000"/>
                </a:solidFill>
                <a:latin typeface="Consolas" panose="020B0609020204030204" pitchFamily="49" charset="0"/>
              </a:rPr>
              <a:t> &lt;&lt; </a:t>
            </a:r>
            <a:r>
              <a:rPr lang="en-IN" dirty="0" err="1">
                <a:solidFill>
                  <a:srgbClr val="000000"/>
                </a:solidFill>
                <a:latin typeface="Consolas" panose="020B0609020204030204" pitchFamily="49" charset="0"/>
              </a:rPr>
              <a:t>elem.get_age</a:t>
            </a:r>
            <a:r>
              <a:rPr lang="en-IN" dirty="0">
                <a:solidFill>
                  <a:srgbClr val="000000"/>
                </a:solidFill>
                <a:latin typeface="Consolas" panose="020B0609020204030204" pitchFamily="49" charset="0"/>
              </a:rPr>
              <a:t>() &lt;&lt;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0</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p:txBody>
      </p:sp>
      <p:sp>
        <p:nvSpPr>
          <p:cNvPr id="9" name="Footer Placeholder 8">
            <a:extLst>
              <a:ext uri="{FF2B5EF4-FFF2-40B4-BE49-F238E27FC236}">
                <a16:creationId xmlns:a16="http://schemas.microsoft.com/office/drawing/2014/main" id="{345CCD9C-95FB-CB64-1B8B-4EFA1C490368}"/>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1052F5ED-1C83-CD97-F4D1-045EBE582626}"/>
              </a:ext>
            </a:extLst>
          </p:cNvPr>
          <p:cNvSpPr>
            <a:spLocks noGrp="1"/>
          </p:cNvSpPr>
          <p:nvPr>
            <p:ph type="sldNum" sz="quarter" idx="12"/>
          </p:nvPr>
        </p:nvSpPr>
        <p:spPr/>
        <p:txBody>
          <a:bodyPr/>
          <a:lstStyle/>
          <a:p>
            <a:fld id="{AB04D121-DA08-4356-BA63-FD8314FB2C81}" type="slidenum">
              <a:rPr lang="en-IN" smtClean="0"/>
              <a:t>39</a:t>
            </a:fld>
            <a:endParaRPr lang="en-IN"/>
          </a:p>
        </p:txBody>
      </p:sp>
    </p:spTree>
    <p:extLst>
      <p:ext uri="{BB962C8B-B14F-4D97-AF65-F5344CB8AC3E}">
        <p14:creationId xmlns:p14="http://schemas.microsoft.com/office/powerpoint/2010/main" val="366448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3397790" cy="707886"/>
          </a:xfrm>
          <a:prstGeom prst="rect">
            <a:avLst/>
          </a:prstGeom>
        </p:spPr>
        <p:txBody>
          <a:bodyPr wrap="none">
            <a:spAutoFit/>
          </a:bodyPr>
          <a:lstStyle/>
          <a:p>
            <a:r>
              <a:rPr lang="en-US" sz="4000" b="1" dirty="0"/>
              <a:t>Lambda Syntax</a:t>
            </a:r>
            <a:endParaRPr lang="en-IN" dirty="0"/>
          </a:p>
        </p:txBody>
      </p:sp>
      <p:sp>
        <p:nvSpPr>
          <p:cNvPr id="5" name="Rectangle 4"/>
          <p:cNvSpPr/>
          <p:nvPr/>
        </p:nvSpPr>
        <p:spPr>
          <a:xfrm>
            <a:off x="696000" y="1206513"/>
            <a:ext cx="10800000" cy="4801314"/>
          </a:xfrm>
          <a:prstGeom prst="rect">
            <a:avLst/>
          </a:prstGeom>
        </p:spPr>
        <p:txBody>
          <a:bodyPr wrap="square">
            <a:spAutoFit/>
          </a:bodyPr>
          <a:lstStyle/>
          <a:p>
            <a:pPr algn="just"/>
            <a:r>
              <a:rPr lang="en-IN" dirty="0"/>
              <a:t>1. [ captures ] ( </a:t>
            </a:r>
            <a:r>
              <a:rPr lang="en-IN" dirty="0" err="1"/>
              <a:t>params</a:t>
            </a:r>
            <a:r>
              <a:rPr lang="en-IN" dirty="0"/>
              <a:t> ) specs requires(optional) { body }</a:t>
            </a:r>
          </a:p>
          <a:p>
            <a:pPr algn="just"/>
            <a:endParaRPr lang="en-US" dirty="0"/>
          </a:p>
          <a:p>
            <a:pPr algn="just"/>
            <a:endParaRPr lang="en-IN" dirty="0"/>
          </a:p>
          <a:p>
            <a:pPr algn="just"/>
            <a:r>
              <a:rPr lang="en-IN" dirty="0"/>
              <a:t>2. [ captures ] { body } 				(until C++23)</a:t>
            </a:r>
          </a:p>
          <a:p>
            <a:pPr algn="just"/>
            <a:r>
              <a:rPr lang="en-IN" dirty="0"/>
              <a:t>2. [ captures ] specs { body }				(since C++23)</a:t>
            </a:r>
          </a:p>
          <a:p>
            <a:pPr algn="just"/>
            <a:endParaRPr lang="en-US" dirty="0"/>
          </a:p>
          <a:p>
            <a:pPr algn="just"/>
            <a:endParaRPr lang="en-IN" dirty="0"/>
          </a:p>
          <a:p>
            <a:pPr algn="just"/>
            <a:r>
              <a:rPr lang="en-IN" dirty="0"/>
              <a:t>3. [ captures ] &lt; </a:t>
            </a:r>
            <a:r>
              <a:rPr lang="en-IN" dirty="0" err="1"/>
              <a:t>tparams</a:t>
            </a:r>
            <a:r>
              <a:rPr lang="en-IN" dirty="0"/>
              <a:t> &gt; requires(optional) ( params ) specs requires(optional) { body }		(since C++20)</a:t>
            </a:r>
          </a:p>
          <a:p>
            <a:pPr algn="just"/>
            <a:r>
              <a:rPr lang="en-IN" dirty="0"/>
              <a:t>3. [ captures ] &lt; </a:t>
            </a:r>
            <a:r>
              <a:rPr lang="en-IN" dirty="0" err="1"/>
              <a:t>tparams</a:t>
            </a:r>
            <a:r>
              <a:rPr lang="en-IN" dirty="0"/>
              <a:t> &gt; requires(optional) { body } 		(since C++20)										(until C++23)</a:t>
            </a:r>
          </a:p>
          <a:p>
            <a:pPr algn="just"/>
            <a:endParaRPr lang="en-US" dirty="0"/>
          </a:p>
          <a:p>
            <a:pPr algn="just"/>
            <a:endParaRPr lang="en-IN" dirty="0"/>
          </a:p>
          <a:p>
            <a:pPr algn="just"/>
            <a:r>
              <a:rPr lang="en-IN" dirty="0"/>
              <a:t>4. [ captures ] &lt; </a:t>
            </a:r>
            <a:r>
              <a:rPr lang="en-IN" dirty="0" err="1"/>
              <a:t>tparams</a:t>
            </a:r>
            <a:r>
              <a:rPr lang="en-IN" dirty="0"/>
              <a:t> &gt; requires(optional) specs { body }		(since C++23)</a:t>
            </a:r>
          </a:p>
          <a:p>
            <a:pPr algn="just"/>
            <a:endParaRPr lang="en-IN" dirty="0"/>
          </a:p>
          <a:p>
            <a:pPr algn="just"/>
            <a:r>
              <a:rPr lang="en-IN" dirty="0"/>
              <a:t>All in one:</a:t>
            </a:r>
          </a:p>
          <a:p>
            <a:pPr algn="just"/>
            <a:r>
              <a:rPr lang="en-IN" dirty="0"/>
              <a:t>[captures] &lt;</a:t>
            </a:r>
            <a:r>
              <a:rPr lang="en-IN" dirty="0" err="1"/>
              <a:t>tparams</a:t>
            </a:r>
            <a:r>
              <a:rPr lang="en-IN" dirty="0"/>
              <a:t>&gt; requires(optional) (params) specs requires(optional) -&gt; </a:t>
            </a:r>
            <a:r>
              <a:rPr lang="en-IN" dirty="0" err="1"/>
              <a:t>return_type</a:t>
            </a:r>
            <a:r>
              <a:rPr lang="en-IN" dirty="0"/>
              <a:t> {body}</a:t>
            </a:r>
            <a:endParaRPr lang="en-US" dirty="0"/>
          </a:p>
          <a:p>
            <a:pPr algn="just"/>
            <a:endParaRPr lang="en-IN" dirty="0"/>
          </a:p>
        </p:txBody>
      </p:sp>
      <p:sp>
        <p:nvSpPr>
          <p:cNvPr id="7" name="Footer Placeholder 6">
            <a:extLst>
              <a:ext uri="{FF2B5EF4-FFF2-40B4-BE49-F238E27FC236}">
                <a16:creationId xmlns:a16="http://schemas.microsoft.com/office/drawing/2014/main" id="{DBEE75F0-AFF5-2C24-0129-B41E84080B82}"/>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3EFB43E8-08D0-2E69-B700-A356AF6C9210}"/>
              </a:ext>
            </a:extLst>
          </p:cNvPr>
          <p:cNvSpPr>
            <a:spLocks noGrp="1"/>
          </p:cNvSpPr>
          <p:nvPr>
            <p:ph type="sldNum" sz="quarter" idx="12"/>
          </p:nvPr>
        </p:nvSpPr>
        <p:spPr/>
        <p:txBody>
          <a:bodyPr/>
          <a:lstStyle/>
          <a:p>
            <a:fld id="{AB04D121-DA08-4356-BA63-FD8314FB2C81}" type="slidenum">
              <a:rPr lang="en-IN" smtClean="0"/>
              <a:t>4</a:t>
            </a:fld>
            <a:endParaRPr lang="en-IN"/>
          </a:p>
        </p:txBody>
      </p:sp>
    </p:spTree>
    <p:extLst>
      <p:ext uri="{BB962C8B-B14F-4D97-AF65-F5344CB8AC3E}">
        <p14:creationId xmlns:p14="http://schemas.microsoft.com/office/powerpoint/2010/main" val="234733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8856592" cy="707886"/>
          </a:xfrm>
          <a:prstGeom prst="rect">
            <a:avLst/>
          </a:prstGeom>
        </p:spPr>
        <p:txBody>
          <a:bodyPr wrap="none">
            <a:spAutoFit/>
          </a:bodyPr>
          <a:lstStyle/>
          <a:p>
            <a:r>
              <a:rPr lang="en-US" sz="4000" b="1" dirty="0"/>
              <a:t>C++20 Lambda – Parameter pack capture</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048" y="5887071"/>
            <a:ext cx="351563" cy="360000"/>
          </a:xfrm>
          <a:prstGeom prst="rect">
            <a:avLst/>
          </a:prstGeom>
        </p:spPr>
      </p:pic>
      <p:sp>
        <p:nvSpPr>
          <p:cNvPr id="9" name="Footer Placeholder 8">
            <a:extLst>
              <a:ext uri="{FF2B5EF4-FFF2-40B4-BE49-F238E27FC236}">
                <a16:creationId xmlns:a16="http://schemas.microsoft.com/office/drawing/2014/main" id="{345CCD9C-95FB-CB64-1B8B-4EFA1C490368}"/>
              </a:ext>
            </a:extLst>
          </p:cNvPr>
          <p:cNvSpPr>
            <a:spLocks noGrp="1"/>
          </p:cNvSpPr>
          <p:nvPr>
            <p:ph type="ftr" sz="quarter" idx="11"/>
          </p:nvPr>
        </p:nvSpPr>
        <p:spPr/>
        <p:txBody>
          <a:bodyPr/>
          <a:lstStyle/>
          <a:p>
            <a:r>
              <a:rPr lang="en-US"/>
              <a:t>Insight Of Lambda | Ratnesh Tiwari | CppIndia</a:t>
            </a:r>
            <a:endParaRPr lang="en-IN"/>
          </a:p>
        </p:txBody>
      </p:sp>
      <p:sp>
        <p:nvSpPr>
          <p:cNvPr id="10" name="Slide Number Placeholder 9">
            <a:extLst>
              <a:ext uri="{FF2B5EF4-FFF2-40B4-BE49-F238E27FC236}">
                <a16:creationId xmlns:a16="http://schemas.microsoft.com/office/drawing/2014/main" id="{1052F5ED-1C83-CD97-F4D1-045EBE582626}"/>
              </a:ext>
            </a:extLst>
          </p:cNvPr>
          <p:cNvSpPr>
            <a:spLocks noGrp="1"/>
          </p:cNvSpPr>
          <p:nvPr>
            <p:ph type="sldNum" sz="quarter" idx="12"/>
          </p:nvPr>
        </p:nvSpPr>
        <p:spPr/>
        <p:txBody>
          <a:bodyPr/>
          <a:lstStyle/>
          <a:p>
            <a:fld id="{AB04D121-DA08-4356-BA63-FD8314FB2C81}" type="slidenum">
              <a:rPr lang="en-IN" smtClean="0"/>
              <a:t>40</a:t>
            </a:fld>
            <a:endParaRPr lang="en-IN"/>
          </a:p>
        </p:txBody>
      </p:sp>
      <p:sp>
        <p:nvSpPr>
          <p:cNvPr id="8" name="TextBox 7">
            <a:extLst>
              <a:ext uri="{FF2B5EF4-FFF2-40B4-BE49-F238E27FC236}">
                <a16:creationId xmlns:a16="http://schemas.microsoft.com/office/drawing/2014/main" id="{459529EC-15B0-1D74-DA0D-7DAEBF0F3817}"/>
              </a:ext>
            </a:extLst>
          </p:cNvPr>
          <p:cNvSpPr txBox="1"/>
          <p:nvPr/>
        </p:nvSpPr>
        <p:spPr>
          <a:xfrm>
            <a:off x="761048" y="970929"/>
            <a:ext cx="5514022" cy="5632311"/>
          </a:xfrm>
          <a:prstGeom prst="rect">
            <a:avLst/>
          </a:prstGeom>
          <a:noFill/>
        </p:spPr>
        <p:txBody>
          <a:bodyPr wrap="square">
            <a:spAutoFit/>
          </a:bodyPr>
          <a:lstStyle/>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iostream</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utility</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string</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 Ts&gt;</a:t>
            </a:r>
          </a:p>
          <a:p>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display(Ts ...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std::</a:t>
            </a:r>
            <a:r>
              <a:rPr lang="en-IN" b="0" dirty="0" err="1">
                <a:solidFill>
                  <a:srgbClr val="000000"/>
                </a:solidFill>
                <a:effectLst/>
                <a:latin typeface="Consolas" panose="020B0609020204030204" pitchFamily="49" charset="0"/>
              </a:rPr>
              <a:t>initializer_list</a:t>
            </a:r>
            <a:r>
              <a:rPr lang="en-IN" b="0" dirty="0">
                <a:solidFill>
                  <a:srgbClr val="000000"/>
                </a:solidFill>
                <a:effectLst/>
                <a:latin typeface="Consolas" panose="020B0609020204030204" pitchFamily="49" charset="0"/>
              </a:rPr>
              <a:t>{ (std::clog &lt;&lt;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 &lt;&lt; </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Callable, </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&gt;</a:t>
            </a:r>
          </a:p>
          <a:p>
            <a:r>
              <a:rPr lang="en-IN" b="0" dirty="0">
                <a:solidFill>
                  <a:srgbClr val="808080"/>
                </a:solidFill>
                <a:effectLst/>
                <a:latin typeface="Consolas" panose="020B0609020204030204" pitchFamily="49" charset="0"/>
              </a:rPr>
              <a:t>[[</a:t>
            </a:r>
            <a:r>
              <a:rPr lang="en-IN" b="0" dirty="0" err="1">
                <a:solidFill>
                  <a:srgbClr val="808080"/>
                </a:solidFill>
                <a:effectLst/>
                <a:latin typeface="Consolas" panose="020B0609020204030204" pitchFamily="49" charset="0"/>
              </a:rPr>
              <a:t>nodiscard</a:t>
            </a:r>
            <a:r>
              <a:rPr lang="en-IN" b="0" dirty="0">
                <a:solidFill>
                  <a:srgbClr val="808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fun(Callable </a:t>
            </a:r>
            <a:r>
              <a:rPr lang="en-IN" b="0" dirty="0" err="1">
                <a:solidFill>
                  <a:srgbClr val="000000"/>
                </a:solidFill>
                <a:effectLst/>
                <a:latin typeface="Consolas" panose="020B0609020204030204" pitchFamily="49" charset="0"/>
              </a:rPr>
              <a:t>callable</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lambda = [callable = std::move(callable), ... </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 = std::move(</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callable(</a:t>
            </a:r>
            <a:r>
              <a:rPr lang="en-IN" b="0" dirty="0" err="1">
                <a:solidFill>
                  <a:srgbClr val="000000"/>
                </a:solidFill>
                <a:effectLst/>
                <a:latin typeface="Consolas" panose="020B0609020204030204" pitchFamily="49" charset="0"/>
              </a:rPr>
              <a:t>args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lambda;</a:t>
            </a:r>
          </a:p>
          <a:p>
            <a:r>
              <a:rPr lang="en-IN" b="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7FCD4764-FFF7-90C4-544C-13CCD669E4F2}"/>
              </a:ext>
            </a:extLst>
          </p:cNvPr>
          <p:cNvSpPr txBox="1"/>
          <p:nvPr/>
        </p:nvSpPr>
        <p:spPr>
          <a:xfrm>
            <a:off x="6683574" y="751344"/>
            <a:ext cx="4812426" cy="5355312"/>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 = </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 n = </a:t>
            </a:r>
            <a:r>
              <a:rPr lang="en-IN" b="0" dirty="0">
                <a:solidFill>
                  <a:srgbClr val="098658"/>
                </a:solidFill>
                <a:effectLst/>
                <a:latin typeface="Consolas" panose="020B0609020204030204" pitchFamily="49" charset="0"/>
              </a:rPr>
              <a:t>6</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std::string </a:t>
            </a:r>
            <a:r>
              <a:rPr lang="en-IN" b="0" dirty="0" err="1">
                <a:solidFill>
                  <a:srgbClr val="000000"/>
                </a:solidFill>
                <a:effectLst/>
                <a:latin typeface="Consolas" panose="020B0609020204030204" pitchFamily="49" charset="0"/>
              </a:rPr>
              <a:t>msg</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c++</a:t>
            </a:r>
            <a:r>
              <a:rPr lang="en-IN" b="0" dirty="0">
                <a:solidFill>
                  <a:srgbClr val="A31515"/>
                </a:solidFill>
                <a:effectLst/>
                <a:latin typeface="Consolas" panose="020B0609020204030204" pitchFamily="49" charset="0"/>
              </a:rPr>
              <a:t> 20 parameter pack"</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l11 = fun(display&lt;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&gt;, m, 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l12 = fun(display&lt;</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std::string&gt;, m, </a:t>
            </a:r>
            <a:r>
              <a:rPr lang="en-IN" b="0" dirty="0" err="1">
                <a:solidFill>
                  <a:srgbClr val="000000"/>
                </a:solidFill>
                <a:effectLst/>
                <a:latin typeface="Consolas" panose="020B0609020204030204" pitchFamily="49" charset="0"/>
              </a:rPr>
              <a:t>msg</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m = </a:t>
            </a:r>
            <a:r>
              <a:rPr lang="en-IN" b="0" dirty="0">
                <a:solidFill>
                  <a:srgbClr val="098658"/>
                </a:solidFill>
                <a:effectLst/>
                <a:latin typeface="Consolas" panose="020B0609020204030204" pitchFamily="49" charset="0"/>
              </a:rPr>
              <a:t>15</a:t>
            </a:r>
            <a:r>
              <a:rPr lang="en-IN" b="0" dirty="0">
                <a:solidFill>
                  <a:srgbClr val="000000"/>
                </a:solidFill>
                <a:effectLst/>
                <a:latin typeface="Consolas" panose="020B0609020204030204" pitchFamily="49" charset="0"/>
              </a:rPr>
              <a:t>; n = </a:t>
            </a:r>
            <a:r>
              <a:rPr lang="en-IN" b="0" dirty="0">
                <a:solidFill>
                  <a:srgbClr val="098658"/>
                </a:solidFill>
                <a:effectLst/>
                <a:latin typeface="Consolas" panose="020B0609020204030204" pitchFamily="49" charset="0"/>
              </a:rPr>
              <a:t>16</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msg</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"Nothing"</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l11(); std::clog &lt;&lt; </a:t>
            </a:r>
            <a:r>
              <a:rPr lang="en-IN" b="0" dirty="0">
                <a:solidFill>
                  <a:srgbClr val="A31515"/>
                </a:solidFill>
                <a:effectLst/>
                <a:latin typeface="Consolas" panose="020B0609020204030204" pitchFamily="49" charset="0"/>
              </a:rPr>
              <a:t>'\n'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l12(); std::clog &lt;&lt; </a:t>
            </a:r>
            <a:r>
              <a:rPr lang="en-IN" b="0" dirty="0">
                <a:solidFill>
                  <a:srgbClr val="A31515"/>
                </a:solidFill>
                <a:effectLst/>
                <a:latin typeface="Consolas" panose="020B0609020204030204" pitchFamily="49" charset="0"/>
              </a:rPr>
              <a:t>'\n'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2680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3720890" cy="707886"/>
          </a:xfrm>
          <a:prstGeom prst="rect">
            <a:avLst/>
          </a:prstGeom>
        </p:spPr>
        <p:txBody>
          <a:bodyPr wrap="none">
            <a:spAutoFit/>
          </a:bodyPr>
          <a:lstStyle/>
          <a:p>
            <a:r>
              <a:rPr lang="en-US" sz="4000" b="1" dirty="0"/>
              <a:t>Lambda on heap</a:t>
            </a:r>
            <a:endParaRPr lang="en-IN" sz="4000" dirty="0"/>
          </a:p>
        </p:txBody>
      </p:sp>
      <p:pic>
        <p:nvPicPr>
          <p:cNvPr id="6" name="Picture 5">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99" y="5763470"/>
            <a:ext cx="351563" cy="360000"/>
          </a:xfrm>
          <a:prstGeom prst="rect">
            <a:avLst/>
          </a:prstGeom>
        </p:spPr>
      </p:pic>
      <p:sp>
        <p:nvSpPr>
          <p:cNvPr id="13" name="TextBox 12">
            <a:extLst>
              <a:ext uri="{FF2B5EF4-FFF2-40B4-BE49-F238E27FC236}">
                <a16:creationId xmlns:a16="http://schemas.microsoft.com/office/drawing/2014/main" id="{9BC0DCDF-422F-82E5-6900-7F1CD2477D8E}"/>
              </a:ext>
            </a:extLst>
          </p:cNvPr>
          <p:cNvSpPr txBox="1"/>
          <p:nvPr/>
        </p:nvSpPr>
        <p:spPr>
          <a:xfrm>
            <a:off x="881743" y="970929"/>
            <a:ext cx="10494516" cy="5355312"/>
          </a:xfrm>
          <a:prstGeom prst="rect">
            <a:avLst/>
          </a:prstGeom>
          <a:noFill/>
        </p:spPr>
        <p:txBody>
          <a:bodyPr wrap="square">
            <a:spAutoFit/>
          </a:bodyPr>
          <a:lstStyle/>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iostream</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a:solidFill>
                  <a:srgbClr val="A31515"/>
                </a:solidFill>
                <a:effectLst/>
                <a:latin typeface="Consolas" panose="020B0609020204030204" pitchFamily="49" charset="0"/>
              </a:rPr>
              <a:t>memory</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template</a:t>
            </a:r>
            <a:r>
              <a:rPr lang="en-IN" b="0" dirty="0">
                <a:solidFill>
                  <a:srgbClr val="000000"/>
                </a:solidFill>
                <a:effectLst/>
                <a:latin typeface="Consolas" panose="020B0609020204030204" pitchFamily="49" charset="0"/>
              </a:rPr>
              <a:t>&lt;</a:t>
            </a:r>
            <a:r>
              <a:rPr lang="en-IN" b="0" dirty="0" err="1">
                <a:solidFill>
                  <a:srgbClr val="0000FF"/>
                </a:solidFill>
                <a:effectLst/>
                <a:latin typeface="Consolas" panose="020B0609020204030204" pitchFamily="49" charset="0"/>
              </a:rPr>
              <a:t>typename</a:t>
            </a:r>
            <a:r>
              <a:rPr lang="en-IN" b="0" dirty="0">
                <a:solidFill>
                  <a:srgbClr val="000000"/>
                </a:solidFill>
                <a:effectLst/>
                <a:latin typeface="Consolas" panose="020B0609020204030204" pitchFamily="49" charset="0"/>
              </a:rPr>
              <a:t> Lambda&gt;</a:t>
            </a:r>
          </a:p>
          <a:p>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lambda_with_smart_pointer</a:t>
            </a:r>
            <a:r>
              <a:rPr lang="en-IN" b="0" dirty="0">
                <a:solidFill>
                  <a:srgbClr val="000000"/>
                </a:solidFill>
                <a:effectLst/>
                <a:latin typeface="Consolas" panose="020B0609020204030204" pitchFamily="49" charset="0"/>
              </a:rPr>
              <a:t>(Lambda &amp;&amp; lambda) -&gt; std::</a:t>
            </a:r>
            <a:r>
              <a:rPr lang="en-IN" b="0" dirty="0" err="1">
                <a:solidFill>
                  <a:srgbClr val="000000"/>
                </a:solidFill>
                <a:effectLst/>
                <a:latin typeface="Consolas" panose="020B0609020204030204" pitchFamily="49" charset="0"/>
              </a:rPr>
              <a:t>unique_ptr</a:t>
            </a:r>
            <a:r>
              <a:rPr lang="en-IN" b="0" dirty="0">
                <a:solidFill>
                  <a:srgbClr val="000000"/>
                </a:solidFill>
                <a:effectLst/>
                <a:latin typeface="Consolas" panose="020B0609020204030204" pitchFamily="49" charset="0"/>
              </a:rPr>
              <a:t>&lt;Lambda&gt;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std::</a:t>
            </a:r>
            <a:r>
              <a:rPr lang="en-IN" b="0" dirty="0" err="1">
                <a:solidFill>
                  <a:srgbClr val="000000"/>
                </a:solidFill>
                <a:effectLst/>
                <a:latin typeface="Consolas" panose="020B0609020204030204" pitchFamily="49" charset="0"/>
              </a:rPr>
              <a:t>unique_ptr</a:t>
            </a:r>
            <a:r>
              <a:rPr lang="en-IN" b="0" dirty="0">
                <a:solidFill>
                  <a:srgbClr val="000000"/>
                </a:solidFill>
                <a:effectLst/>
                <a:latin typeface="Consolas" panose="020B0609020204030204" pitchFamily="49" charset="0"/>
              </a:rPr>
              <a:t>&lt;Lambda&gt;(</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Lambda(std::forward&lt;Lambda&gt;(lambda)));</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//std::</a:t>
            </a:r>
            <a:r>
              <a:rPr lang="en-IN" b="0" dirty="0" err="1">
                <a:solidFill>
                  <a:srgbClr val="008000"/>
                </a:solidFill>
                <a:effectLst/>
                <a:latin typeface="Consolas" panose="020B0609020204030204" pitchFamily="49" charset="0"/>
              </a:rPr>
              <a:t>unique_ptr</a:t>
            </a:r>
            <a:r>
              <a:rPr lang="en-IN" b="0" dirty="0">
                <a:solidFill>
                  <a:srgbClr val="008000"/>
                </a:solidFill>
                <a:effectLst/>
                <a:latin typeface="Consolas" panose="020B0609020204030204" pitchFamily="49" charset="0"/>
              </a:rPr>
              <a:t>&lt;Lambda&gt; </a:t>
            </a:r>
            <a:r>
              <a:rPr lang="en-IN" b="0" dirty="0" err="1">
                <a:solidFill>
                  <a:srgbClr val="008000"/>
                </a:solidFill>
                <a:effectLst/>
                <a:latin typeface="Consolas" panose="020B0609020204030204" pitchFamily="49" charset="0"/>
              </a:rPr>
              <a:t>up_lambda</a:t>
            </a:r>
            <a:r>
              <a:rPr lang="en-IN" b="0" dirty="0">
                <a:solidFill>
                  <a:srgbClr val="008000"/>
                </a:solidFill>
                <a:effectLst/>
                <a:latin typeface="Consolas" panose="020B0609020204030204" pitchFamily="49" charset="0"/>
              </a:rPr>
              <a:t>(new Lambda(std::forward&lt;Lambda&gt;(lambda)));</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//return </a:t>
            </a:r>
            <a:r>
              <a:rPr lang="en-IN" b="0" dirty="0" err="1">
                <a:solidFill>
                  <a:srgbClr val="008000"/>
                </a:solidFill>
                <a:effectLst/>
                <a:latin typeface="Consolas" panose="020B0609020204030204" pitchFamily="49" charset="0"/>
              </a:rPr>
              <a:t>up_lambda</a:t>
            </a:r>
            <a:r>
              <a:rPr lang="en-IN" b="0" dirty="0">
                <a:solidFill>
                  <a:srgbClr val="00800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multiplier = </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lambda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([multiplier](</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x){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x * multiplier;});</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retval</a:t>
            </a:r>
            <a:r>
              <a:rPr lang="en-IN" b="0" dirty="0">
                <a:solidFill>
                  <a:srgbClr val="000000"/>
                </a:solidFill>
                <a:effectLst/>
                <a:latin typeface="Consolas" panose="020B0609020204030204" pitchFamily="49" charset="0"/>
              </a:rPr>
              <a:t> = (*lambda)(</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delete</a:t>
            </a:r>
            <a:r>
              <a:rPr lang="en-IN" b="0" dirty="0">
                <a:solidFill>
                  <a:srgbClr val="000000"/>
                </a:solidFill>
                <a:effectLst/>
                <a:latin typeface="Consolas" panose="020B0609020204030204" pitchFamily="49" charset="0"/>
              </a:rPr>
              <a:t> lambda;</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auto</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smartp_lambda</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lambda_with_smart_pointer</a:t>
            </a:r>
            <a:r>
              <a:rPr lang="en-IN" b="0" dirty="0">
                <a:solidFill>
                  <a:srgbClr val="000000"/>
                </a:solidFill>
                <a:effectLst/>
                <a:latin typeface="Consolas" panose="020B0609020204030204" pitchFamily="49" charset="0"/>
              </a:rPr>
              <a:t>([multiplier](</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x){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x * multiplier;});</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retval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smartp_lambda</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retval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
        <p:nvSpPr>
          <p:cNvPr id="14" name="Footer Placeholder 13">
            <a:extLst>
              <a:ext uri="{FF2B5EF4-FFF2-40B4-BE49-F238E27FC236}">
                <a16:creationId xmlns:a16="http://schemas.microsoft.com/office/drawing/2014/main" id="{AD7BCE15-C070-7EAA-5272-40FEDDD4A65D}"/>
              </a:ext>
            </a:extLst>
          </p:cNvPr>
          <p:cNvSpPr>
            <a:spLocks noGrp="1"/>
          </p:cNvSpPr>
          <p:nvPr>
            <p:ph type="ftr" sz="quarter" idx="11"/>
          </p:nvPr>
        </p:nvSpPr>
        <p:spPr/>
        <p:txBody>
          <a:bodyPr/>
          <a:lstStyle/>
          <a:p>
            <a:r>
              <a:rPr lang="en-US"/>
              <a:t>Insight Of Lambda | Ratnesh Tiwari | CppIndia</a:t>
            </a:r>
            <a:endParaRPr lang="en-IN"/>
          </a:p>
        </p:txBody>
      </p:sp>
      <p:sp>
        <p:nvSpPr>
          <p:cNvPr id="15" name="Slide Number Placeholder 14">
            <a:extLst>
              <a:ext uri="{FF2B5EF4-FFF2-40B4-BE49-F238E27FC236}">
                <a16:creationId xmlns:a16="http://schemas.microsoft.com/office/drawing/2014/main" id="{9B2094BD-DF20-9ECB-12D5-4ABE5EF24373}"/>
              </a:ext>
            </a:extLst>
          </p:cNvPr>
          <p:cNvSpPr>
            <a:spLocks noGrp="1"/>
          </p:cNvSpPr>
          <p:nvPr>
            <p:ph type="sldNum" sz="quarter" idx="12"/>
          </p:nvPr>
        </p:nvSpPr>
        <p:spPr/>
        <p:txBody>
          <a:bodyPr/>
          <a:lstStyle/>
          <a:p>
            <a:fld id="{AB04D121-DA08-4356-BA63-FD8314FB2C81}" type="slidenum">
              <a:rPr lang="en-IN" smtClean="0"/>
              <a:t>41</a:t>
            </a:fld>
            <a:endParaRPr lang="en-IN"/>
          </a:p>
        </p:txBody>
      </p:sp>
    </p:spTree>
    <p:extLst>
      <p:ext uri="{BB962C8B-B14F-4D97-AF65-F5344CB8AC3E}">
        <p14:creationId xmlns:p14="http://schemas.microsoft.com/office/powerpoint/2010/main" val="2103391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2217915" cy="707886"/>
          </a:xfrm>
          <a:prstGeom prst="rect">
            <a:avLst/>
          </a:prstGeom>
        </p:spPr>
        <p:txBody>
          <a:bodyPr wrap="none">
            <a:spAutoFit/>
          </a:bodyPr>
          <a:lstStyle/>
          <a:p>
            <a:r>
              <a:rPr lang="en-US" sz="4000" b="1" dirty="0"/>
              <a:t>Summary</a:t>
            </a:r>
            <a:endParaRPr lang="en-IN" sz="4000" dirty="0"/>
          </a:p>
        </p:txBody>
      </p:sp>
      <p:sp>
        <p:nvSpPr>
          <p:cNvPr id="13" name="TextBox 12">
            <a:extLst>
              <a:ext uri="{FF2B5EF4-FFF2-40B4-BE49-F238E27FC236}">
                <a16:creationId xmlns:a16="http://schemas.microsoft.com/office/drawing/2014/main" id="{9BC0DCDF-422F-82E5-6900-7F1CD2477D8E}"/>
              </a:ext>
            </a:extLst>
          </p:cNvPr>
          <p:cNvSpPr txBox="1"/>
          <p:nvPr/>
        </p:nvSpPr>
        <p:spPr>
          <a:xfrm>
            <a:off x="881743" y="970929"/>
            <a:ext cx="10494516" cy="5078313"/>
          </a:xfrm>
          <a:prstGeom prst="rect">
            <a:avLst/>
          </a:prstGeom>
          <a:noFill/>
        </p:spPr>
        <p:txBody>
          <a:bodyPr wrap="square">
            <a:spAutoFit/>
          </a:bodyPr>
          <a:lstStyle/>
          <a:p>
            <a:r>
              <a:rPr lang="en-IN" b="1" dirty="0">
                <a:solidFill>
                  <a:srgbClr val="000000"/>
                </a:solidFill>
                <a:effectLst/>
                <a:latin typeface="Consolas" panose="020B0609020204030204" pitchFamily="49" charset="0"/>
              </a:rPr>
              <a:t>C++11</a:t>
            </a:r>
          </a:p>
          <a:p>
            <a:r>
              <a:rPr lang="en-IN" dirty="0">
                <a:solidFill>
                  <a:srgbClr val="000000"/>
                </a:solidFill>
                <a:latin typeface="Consolas" panose="020B0609020204030204" pitchFamily="49" charset="0"/>
              </a:rPr>
              <a:t>	Introduced lambda</a:t>
            </a:r>
            <a:endParaRPr lang="en-IN" b="0" dirty="0">
              <a:solidFill>
                <a:srgbClr val="000000"/>
              </a:solidFill>
              <a:effectLst/>
              <a:latin typeface="Consolas" panose="020B0609020204030204" pitchFamily="49" charset="0"/>
            </a:endParaRPr>
          </a:p>
          <a:p>
            <a:r>
              <a:rPr lang="en-IN" b="1" dirty="0">
                <a:solidFill>
                  <a:srgbClr val="000000"/>
                </a:solidFill>
                <a:latin typeface="Consolas" panose="020B0609020204030204" pitchFamily="49" charset="0"/>
              </a:rPr>
              <a:t>C++14</a:t>
            </a:r>
          </a:p>
          <a:p>
            <a:r>
              <a:rPr lang="en-IN" dirty="0">
                <a:solidFill>
                  <a:srgbClr val="000000"/>
                </a:solidFill>
                <a:latin typeface="Consolas" panose="020B0609020204030204" pitchFamily="49" charset="0"/>
              </a:rPr>
              <a:t>	generalized lambda capture</a:t>
            </a:r>
          </a:p>
          <a:p>
            <a:r>
              <a:rPr lang="en-IN" dirty="0">
                <a:solidFill>
                  <a:srgbClr val="000000"/>
                </a:solidFill>
                <a:latin typeface="Consolas" panose="020B0609020204030204" pitchFamily="49" charset="0"/>
              </a:rPr>
              <a:t>	generic lambda</a:t>
            </a:r>
          </a:p>
          <a:p>
            <a:r>
              <a:rPr lang="en-IN" dirty="0">
                <a:solidFill>
                  <a:srgbClr val="000000"/>
                </a:solidFill>
                <a:latin typeface="Consolas" panose="020B0609020204030204" pitchFamily="49" charset="0"/>
              </a:rPr>
              <a:t>	default parameter value</a:t>
            </a:r>
          </a:p>
          <a:p>
            <a:r>
              <a:rPr lang="en-IN" dirty="0">
                <a:solidFill>
                  <a:srgbClr val="000000"/>
                </a:solidFill>
                <a:latin typeface="Consolas" panose="020B0609020204030204" pitchFamily="49" charset="0"/>
              </a:rPr>
              <a:t>	variadic lambda</a:t>
            </a:r>
          </a:p>
          <a:p>
            <a:r>
              <a:rPr lang="en-IN" b="1" dirty="0">
                <a:solidFill>
                  <a:srgbClr val="000000"/>
                </a:solidFill>
                <a:effectLst/>
                <a:latin typeface="Consolas" panose="020B0609020204030204" pitchFamily="49" charset="0"/>
              </a:rPr>
              <a:t>C++17</a:t>
            </a:r>
          </a:p>
          <a:p>
            <a:r>
              <a:rPr lang="en-IN" dirty="0">
                <a:solidFill>
                  <a:srgbClr val="000000"/>
                </a:solidFill>
                <a:latin typeface="Consolas" panose="020B0609020204030204" pitchFamily="49" charset="0"/>
              </a:rPr>
              <a:t>	default implicit </a:t>
            </a:r>
            <a:r>
              <a:rPr lang="en-IN" dirty="0" err="1">
                <a:solidFill>
                  <a:srgbClr val="000000"/>
                </a:solidFill>
                <a:latin typeface="Consolas" panose="020B0609020204030204" pitchFamily="49" charset="0"/>
              </a:rPr>
              <a:t>constexpr</a:t>
            </a:r>
            <a:r>
              <a:rPr lang="en-IN" dirty="0">
                <a:solidFill>
                  <a:srgbClr val="000000"/>
                </a:solidFill>
                <a:latin typeface="Consolas" panose="020B0609020204030204" pitchFamily="49" charset="0"/>
              </a:rPr>
              <a:t> lambda</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constexpr</a:t>
            </a:r>
            <a:r>
              <a:rPr lang="en-IN" b="0" dirty="0">
                <a:solidFill>
                  <a:srgbClr val="000000"/>
                </a:solidFill>
                <a:effectLst/>
                <a:latin typeface="Consolas" panose="020B0609020204030204" pitchFamily="49" charset="0"/>
              </a:rPr>
              <a:t> specifi</a:t>
            </a:r>
            <a:r>
              <a:rPr lang="en-IN" dirty="0">
                <a:solidFill>
                  <a:srgbClr val="000000"/>
                </a:solidFill>
                <a:latin typeface="Consolas" panose="020B0609020204030204" pitchFamily="49" charset="0"/>
              </a:rPr>
              <a:t>er</a:t>
            </a:r>
          </a:p>
          <a:p>
            <a:r>
              <a:rPr lang="en-IN" b="0" dirty="0">
                <a:solidFill>
                  <a:srgbClr val="000000"/>
                </a:solidFill>
                <a:effectLst/>
                <a:latin typeface="Consolas" panose="020B0609020204030204" pitchFamily="49" charset="0"/>
              </a:rPr>
              <a:t>	capture *this</a:t>
            </a:r>
          </a:p>
          <a:p>
            <a:r>
              <a:rPr lang="en-IN" b="1" dirty="0">
                <a:solidFill>
                  <a:srgbClr val="000000"/>
                </a:solidFill>
                <a:latin typeface="Consolas" panose="020B0609020204030204" pitchFamily="49" charset="0"/>
              </a:rPr>
              <a:t>C++20</a:t>
            </a:r>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templated lambda</a:t>
            </a:r>
          </a:p>
          <a:p>
            <a:r>
              <a:rPr lang="en-IN" dirty="0">
                <a:solidFill>
                  <a:srgbClr val="000000"/>
                </a:solidFill>
                <a:latin typeface="Consolas" panose="020B0609020204030204" pitchFamily="49" charset="0"/>
              </a:rPr>
              <a:t>	default </a:t>
            </a:r>
            <a:r>
              <a:rPr lang="en-IN" dirty="0" err="1">
                <a:solidFill>
                  <a:srgbClr val="000000"/>
                </a:solidFill>
                <a:latin typeface="Consolas" panose="020B0609020204030204" pitchFamily="49" charset="0"/>
              </a:rPr>
              <a:t>constrcutible</a:t>
            </a:r>
            <a:r>
              <a:rPr lang="en-IN" dirty="0">
                <a:solidFill>
                  <a:srgbClr val="000000"/>
                </a:solidFill>
                <a:latin typeface="Consolas" panose="020B0609020204030204" pitchFamily="49" charset="0"/>
              </a:rPr>
              <a:t> and assignable of stateless lambda</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consteval</a:t>
            </a:r>
            <a:r>
              <a:rPr lang="en-IN" dirty="0">
                <a:solidFill>
                  <a:srgbClr val="000000"/>
                </a:solidFill>
                <a:latin typeface="Consolas" panose="020B0609020204030204" pitchFamily="49" charset="0"/>
              </a:rPr>
              <a:t> specifier</a:t>
            </a:r>
          </a:p>
          <a:p>
            <a:r>
              <a:rPr lang="en-IN" dirty="0">
                <a:solidFill>
                  <a:srgbClr val="000000"/>
                </a:solidFill>
                <a:latin typeface="Consolas" panose="020B0609020204030204" pitchFamily="49" charset="0"/>
              </a:rPr>
              <a:t>	deprecated implicit capture of this</a:t>
            </a:r>
          </a:p>
          <a:p>
            <a:r>
              <a:rPr lang="en-IN" dirty="0">
                <a:solidFill>
                  <a:srgbClr val="000000"/>
                </a:solidFill>
                <a:latin typeface="Consolas" panose="020B0609020204030204" pitchFamily="49" charset="0"/>
              </a:rPr>
              <a:t>	stateless lambda in unevaluated context</a:t>
            </a:r>
          </a:p>
          <a:p>
            <a:r>
              <a:rPr lang="en-IN" dirty="0">
                <a:solidFill>
                  <a:srgbClr val="000000"/>
                </a:solidFill>
                <a:latin typeface="Consolas" panose="020B0609020204030204" pitchFamily="49" charset="0"/>
              </a:rPr>
              <a:t>	parameter pack capture</a:t>
            </a:r>
          </a:p>
        </p:txBody>
      </p:sp>
      <p:sp>
        <p:nvSpPr>
          <p:cNvPr id="14" name="Footer Placeholder 13">
            <a:extLst>
              <a:ext uri="{FF2B5EF4-FFF2-40B4-BE49-F238E27FC236}">
                <a16:creationId xmlns:a16="http://schemas.microsoft.com/office/drawing/2014/main" id="{AD7BCE15-C070-7EAA-5272-40FEDDD4A65D}"/>
              </a:ext>
            </a:extLst>
          </p:cNvPr>
          <p:cNvSpPr>
            <a:spLocks noGrp="1"/>
          </p:cNvSpPr>
          <p:nvPr>
            <p:ph type="ftr" sz="quarter" idx="11"/>
          </p:nvPr>
        </p:nvSpPr>
        <p:spPr/>
        <p:txBody>
          <a:bodyPr/>
          <a:lstStyle/>
          <a:p>
            <a:r>
              <a:rPr lang="en-US"/>
              <a:t>Insight Of Lambda | Ratnesh Tiwari | CppIndia</a:t>
            </a:r>
            <a:endParaRPr lang="en-IN"/>
          </a:p>
        </p:txBody>
      </p:sp>
      <p:sp>
        <p:nvSpPr>
          <p:cNvPr id="15" name="Slide Number Placeholder 14">
            <a:extLst>
              <a:ext uri="{FF2B5EF4-FFF2-40B4-BE49-F238E27FC236}">
                <a16:creationId xmlns:a16="http://schemas.microsoft.com/office/drawing/2014/main" id="{9B2094BD-DF20-9ECB-12D5-4ABE5EF24373}"/>
              </a:ext>
            </a:extLst>
          </p:cNvPr>
          <p:cNvSpPr>
            <a:spLocks noGrp="1"/>
          </p:cNvSpPr>
          <p:nvPr>
            <p:ph type="sldNum" sz="quarter" idx="12"/>
          </p:nvPr>
        </p:nvSpPr>
        <p:spPr/>
        <p:txBody>
          <a:bodyPr/>
          <a:lstStyle/>
          <a:p>
            <a:fld id="{AB04D121-DA08-4356-BA63-FD8314FB2C81}" type="slidenum">
              <a:rPr lang="en-IN" smtClean="0"/>
              <a:t>42</a:t>
            </a:fld>
            <a:endParaRPr lang="en-IN"/>
          </a:p>
        </p:txBody>
      </p:sp>
    </p:spTree>
    <p:extLst>
      <p:ext uri="{BB962C8B-B14F-4D97-AF65-F5344CB8AC3E}">
        <p14:creationId xmlns:p14="http://schemas.microsoft.com/office/powerpoint/2010/main" val="2880574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2519792" cy="707886"/>
          </a:xfrm>
          <a:prstGeom prst="rect">
            <a:avLst/>
          </a:prstGeom>
        </p:spPr>
        <p:txBody>
          <a:bodyPr wrap="none">
            <a:spAutoFit/>
          </a:bodyPr>
          <a:lstStyle/>
          <a:p>
            <a:r>
              <a:rPr lang="en-US" sz="4000" b="1" dirty="0"/>
              <a:t>References</a:t>
            </a:r>
            <a:endParaRPr lang="en-IN" sz="4000" dirty="0"/>
          </a:p>
        </p:txBody>
      </p:sp>
      <p:sp>
        <p:nvSpPr>
          <p:cNvPr id="14" name="Footer Placeholder 13">
            <a:extLst>
              <a:ext uri="{FF2B5EF4-FFF2-40B4-BE49-F238E27FC236}">
                <a16:creationId xmlns:a16="http://schemas.microsoft.com/office/drawing/2014/main" id="{AD7BCE15-C070-7EAA-5272-40FEDDD4A65D}"/>
              </a:ext>
            </a:extLst>
          </p:cNvPr>
          <p:cNvSpPr>
            <a:spLocks noGrp="1"/>
          </p:cNvSpPr>
          <p:nvPr>
            <p:ph type="ftr" sz="quarter" idx="11"/>
          </p:nvPr>
        </p:nvSpPr>
        <p:spPr/>
        <p:txBody>
          <a:bodyPr/>
          <a:lstStyle/>
          <a:p>
            <a:r>
              <a:rPr lang="en-US"/>
              <a:t>Insight Of Lambda | Ratnesh Tiwari | CppIndia</a:t>
            </a:r>
            <a:endParaRPr lang="en-IN"/>
          </a:p>
        </p:txBody>
      </p:sp>
      <p:sp>
        <p:nvSpPr>
          <p:cNvPr id="15" name="Slide Number Placeholder 14">
            <a:extLst>
              <a:ext uri="{FF2B5EF4-FFF2-40B4-BE49-F238E27FC236}">
                <a16:creationId xmlns:a16="http://schemas.microsoft.com/office/drawing/2014/main" id="{9B2094BD-DF20-9ECB-12D5-4ABE5EF24373}"/>
              </a:ext>
            </a:extLst>
          </p:cNvPr>
          <p:cNvSpPr>
            <a:spLocks noGrp="1"/>
          </p:cNvSpPr>
          <p:nvPr>
            <p:ph type="sldNum" sz="quarter" idx="12"/>
          </p:nvPr>
        </p:nvSpPr>
        <p:spPr/>
        <p:txBody>
          <a:bodyPr/>
          <a:lstStyle/>
          <a:p>
            <a:fld id="{AB04D121-DA08-4356-BA63-FD8314FB2C81}" type="slidenum">
              <a:rPr lang="en-IN" smtClean="0"/>
              <a:t>43</a:t>
            </a:fld>
            <a:endParaRPr lang="en-IN"/>
          </a:p>
        </p:txBody>
      </p:sp>
      <p:sp>
        <p:nvSpPr>
          <p:cNvPr id="2" name="Content Placeholder 2">
            <a:extLst>
              <a:ext uri="{FF2B5EF4-FFF2-40B4-BE49-F238E27FC236}">
                <a16:creationId xmlns:a16="http://schemas.microsoft.com/office/drawing/2014/main" id="{35FDBFE7-6F6A-3B8F-03E5-C8199412076F}"/>
              </a:ext>
            </a:extLst>
          </p:cNvPr>
          <p:cNvSpPr txBox="1">
            <a:spLocks/>
          </p:cNvSpPr>
          <p:nvPr/>
        </p:nvSpPr>
        <p:spPr>
          <a:xfrm>
            <a:off x="696000" y="1085396"/>
            <a:ext cx="10515600" cy="5086801"/>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C++17 - The Complete Guide | </a:t>
            </a:r>
            <a:r>
              <a:rPr lang="en-IN" dirty="0"/>
              <a:t>Nicolai M. </a:t>
            </a:r>
            <a:r>
              <a:rPr lang="en-IN" dirty="0" err="1"/>
              <a:t>Josuttis</a:t>
            </a:r>
            <a:endParaRPr lang="en-IN" dirty="0"/>
          </a:p>
          <a:p>
            <a:r>
              <a:rPr lang="en-IN" dirty="0"/>
              <a:t>Effective Modern C++ | Scott Meyers</a:t>
            </a:r>
          </a:p>
          <a:p>
            <a:r>
              <a:rPr lang="en-IN" dirty="0"/>
              <a:t>The C++ Standard Library Second Edition | Nicolai M. </a:t>
            </a:r>
            <a:r>
              <a:rPr lang="en-IN" dirty="0" err="1"/>
              <a:t>Josuttis</a:t>
            </a:r>
            <a:endParaRPr lang="en-IN" dirty="0"/>
          </a:p>
          <a:p>
            <a:r>
              <a:rPr lang="en-US" dirty="0"/>
              <a:t>The C++ Programming Language Fourth Edition | Bjarne </a:t>
            </a:r>
            <a:r>
              <a:rPr lang="en-US" dirty="0" err="1"/>
              <a:t>Stroustrup</a:t>
            </a:r>
            <a:endParaRPr lang="en-US" dirty="0"/>
          </a:p>
          <a:p>
            <a:r>
              <a:rPr lang="en-US" dirty="0">
                <a:hlinkClick r:id="rId3"/>
              </a:rPr>
              <a:t>https://en.cppreference.com/w/cpp/language/lambda</a:t>
            </a:r>
            <a:endParaRPr lang="en-US" dirty="0"/>
          </a:p>
          <a:p>
            <a:r>
              <a:rPr lang="en-US" dirty="0">
                <a:hlinkClick r:id="rId4"/>
              </a:rPr>
              <a:t>https://shafik.github.io/c++/2022/09/20/init-lambdas-array-ohmy.html</a:t>
            </a:r>
            <a:endParaRPr lang="en-US" dirty="0"/>
          </a:p>
          <a:p>
            <a:r>
              <a:rPr lang="en-US" dirty="0">
                <a:hlinkClick r:id="rId5"/>
              </a:rPr>
              <a:t>https://eel.is/c++draft/dcl.attr.grammar#7</a:t>
            </a:r>
            <a:endParaRPr lang="en-US" dirty="0"/>
          </a:p>
          <a:p>
            <a:r>
              <a:rPr lang="en-US" dirty="0">
                <a:hlinkClick r:id="rId6"/>
              </a:rPr>
              <a:t>https://www.modernescpp.com/index.php/more-powerful-lambdas-with-c-20</a:t>
            </a:r>
            <a:endParaRPr lang="en-US" dirty="0"/>
          </a:p>
          <a:p>
            <a:r>
              <a:rPr lang="en-US" dirty="0">
                <a:hlinkClick r:id="rId7"/>
              </a:rPr>
              <a:t>https://www.modernescpp.com/index.php/more-lambdas-features-with-c-20</a:t>
            </a:r>
            <a:endParaRPr lang="en-US" dirty="0"/>
          </a:p>
          <a:p>
            <a:r>
              <a:rPr lang="en-IN" dirty="0"/>
              <a:t>Lambda Expressions - Barbara Geller &amp; Ansel </a:t>
            </a:r>
            <a:r>
              <a:rPr lang="en-IN" dirty="0" err="1"/>
              <a:t>Sermersheim</a:t>
            </a:r>
            <a:r>
              <a:rPr lang="en-IN" dirty="0"/>
              <a:t> - </a:t>
            </a:r>
            <a:r>
              <a:rPr lang="en-IN" dirty="0" err="1"/>
              <a:t>CppCon</a:t>
            </a:r>
            <a:r>
              <a:rPr lang="en-IN" dirty="0"/>
              <a:t> 2020 | </a:t>
            </a:r>
            <a:r>
              <a:rPr lang="en-IN" dirty="0">
                <a:hlinkClick r:id="rId8"/>
              </a:rPr>
              <a:t>https://youtu.be/ZIPNFcw6V9o?t=3102</a:t>
            </a:r>
            <a:endParaRPr lang="en-IN" dirty="0"/>
          </a:p>
          <a:p>
            <a:r>
              <a:rPr lang="en-US" dirty="0"/>
              <a:t>C++ Weekly - Ep 171 - C++20's Parameter Packs In Captures | https://www.youtube.com/watch?v=UwYYc5dpvqk</a:t>
            </a:r>
          </a:p>
          <a:p>
            <a:endParaRPr lang="en-US" dirty="0"/>
          </a:p>
          <a:p>
            <a:endParaRPr lang="en-US" dirty="0"/>
          </a:p>
        </p:txBody>
      </p:sp>
    </p:spTree>
    <p:extLst>
      <p:ext uri="{BB962C8B-B14F-4D97-AF65-F5344CB8AC3E}">
        <p14:creationId xmlns:p14="http://schemas.microsoft.com/office/powerpoint/2010/main" val="3862751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3784" y="991448"/>
            <a:ext cx="3944433" cy="4875104"/>
          </a:xfrm>
          <a:prstGeom prst="rect">
            <a:avLst/>
          </a:prstGeom>
        </p:spPr>
      </p:pic>
      <p:sp>
        <p:nvSpPr>
          <p:cNvPr id="2" name="TextBox 1"/>
          <p:cNvSpPr txBox="1"/>
          <p:nvPr/>
        </p:nvSpPr>
        <p:spPr>
          <a:xfrm>
            <a:off x="894735" y="1632153"/>
            <a:ext cx="10746659" cy="3046988"/>
          </a:xfrm>
          <a:prstGeom prst="rect">
            <a:avLst/>
          </a:prstGeom>
          <a:noFill/>
        </p:spPr>
        <p:txBody>
          <a:bodyPr wrap="square" rtlCol="0">
            <a:spAutoFit/>
          </a:bodyPr>
          <a:lstStyle/>
          <a:p>
            <a:r>
              <a:rPr lang="en-US" sz="9600" b="1" dirty="0">
                <a:ln w="9525">
                  <a:solidFill>
                    <a:schemeClr val="bg1"/>
                  </a:solidFill>
                  <a:prstDash val="solid"/>
                </a:ln>
                <a:effectLst>
                  <a:outerShdw blurRad="12700" dist="38100" dir="2700000" algn="tl" rotWithShape="0">
                    <a:schemeClr val="bg1">
                      <a:lumMod val="50000"/>
                    </a:schemeClr>
                  </a:outerShdw>
                </a:effectLst>
              </a:rPr>
              <a:t>Thanks for joining …</a:t>
            </a:r>
          </a:p>
          <a:p>
            <a:r>
              <a:rPr lang="en-US" sz="9600" b="1" dirty="0">
                <a:ln w="9525">
                  <a:solidFill>
                    <a:schemeClr val="bg1"/>
                  </a:solidFill>
                  <a:prstDash val="solid"/>
                </a:ln>
                <a:effectLst>
                  <a:outerShdw blurRad="12700" dist="38100" dir="2700000" algn="tl" rotWithShape="0">
                    <a:schemeClr val="bg1">
                      <a:lumMod val="50000"/>
                    </a:schemeClr>
                  </a:outerShdw>
                </a:effectLst>
              </a:rPr>
              <a:t>		Happy Learning !</a:t>
            </a:r>
            <a:endParaRPr lang="en-IN" sz="9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6" name="Footer Placeholder 5">
            <a:extLst>
              <a:ext uri="{FF2B5EF4-FFF2-40B4-BE49-F238E27FC236}">
                <a16:creationId xmlns:a16="http://schemas.microsoft.com/office/drawing/2014/main" id="{3EAF203E-28F0-377E-E2B1-58D02E68CF60}"/>
              </a:ext>
            </a:extLst>
          </p:cNvPr>
          <p:cNvSpPr>
            <a:spLocks noGrp="1"/>
          </p:cNvSpPr>
          <p:nvPr>
            <p:ph type="ftr" sz="quarter" idx="11"/>
          </p:nvPr>
        </p:nvSpPr>
        <p:spPr/>
        <p:txBody>
          <a:bodyPr/>
          <a:lstStyle/>
          <a:p>
            <a:r>
              <a:rPr lang="en-US"/>
              <a:t>Insight Of Lambda | Ratnesh Tiwari | CppIndia</a:t>
            </a:r>
            <a:endParaRPr lang="en-IN"/>
          </a:p>
        </p:txBody>
      </p:sp>
      <p:sp>
        <p:nvSpPr>
          <p:cNvPr id="7" name="Slide Number Placeholder 6">
            <a:extLst>
              <a:ext uri="{FF2B5EF4-FFF2-40B4-BE49-F238E27FC236}">
                <a16:creationId xmlns:a16="http://schemas.microsoft.com/office/drawing/2014/main" id="{F81632A1-F1B4-D68D-6702-374C8D036E13}"/>
              </a:ext>
            </a:extLst>
          </p:cNvPr>
          <p:cNvSpPr>
            <a:spLocks noGrp="1"/>
          </p:cNvSpPr>
          <p:nvPr>
            <p:ph type="sldNum" sz="quarter" idx="12"/>
          </p:nvPr>
        </p:nvSpPr>
        <p:spPr/>
        <p:txBody>
          <a:bodyPr/>
          <a:lstStyle/>
          <a:p>
            <a:fld id="{AB04D121-DA08-4356-BA63-FD8314FB2C81}" type="slidenum">
              <a:rPr lang="en-IN" smtClean="0"/>
              <a:t>44</a:t>
            </a:fld>
            <a:endParaRPr lang="en-IN"/>
          </a:p>
        </p:txBody>
      </p:sp>
    </p:spTree>
    <p:extLst>
      <p:ext uri="{BB962C8B-B14F-4D97-AF65-F5344CB8AC3E}">
        <p14:creationId xmlns:p14="http://schemas.microsoft.com/office/powerpoint/2010/main" val="350717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4007315" cy="707886"/>
          </a:xfrm>
          <a:prstGeom prst="rect">
            <a:avLst/>
          </a:prstGeom>
        </p:spPr>
        <p:txBody>
          <a:bodyPr wrap="none">
            <a:spAutoFit/>
          </a:bodyPr>
          <a:lstStyle/>
          <a:p>
            <a:r>
              <a:rPr lang="en-US" sz="4000" b="1" dirty="0"/>
              <a:t>Details of Lambda</a:t>
            </a:r>
            <a:endParaRPr lang="en-IN" dirty="0"/>
          </a:p>
        </p:txBody>
      </p:sp>
      <p:sp>
        <p:nvSpPr>
          <p:cNvPr id="5" name="Rectangle 4"/>
          <p:cNvSpPr/>
          <p:nvPr/>
        </p:nvSpPr>
        <p:spPr>
          <a:xfrm>
            <a:off x="696000" y="1206513"/>
            <a:ext cx="10800000" cy="5078313"/>
          </a:xfrm>
          <a:prstGeom prst="rect">
            <a:avLst/>
          </a:prstGeom>
        </p:spPr>
        <p:txBody>
          <a:bodyPr wrap="square">
            <a:spAutoFit/>
          </a:bodyPr>
          <a:lstStyle/>
          <a:p>
            <a:pPr algn="just"/>
            <a:r>
              <a:rPr lang="en-US" b="1" dirty="0"/>
              <a:t>Capture list [ captures ]</a:t>
            </a:r>
            <a:endParaRPr lang="en-US" dirty="0"/>
          </a:p>
          <a:p>
            <a:pPr algn="just"/>
            <a:r>
              <a:rPr lang="en-US" dirty="0"/>
              <a:t>	It specifies what names from the definition environment can be used in the lambda expression’s body, and whether those are copied or accessed by reference</a:t>
            </a:r>
          </a:p>
          <a:p>
            <a:pPr algn="just"/>
            <a:r>
              <a:rPr lang="en-US" b="1" dirty="0"/>
              <a:t>Parameter list (</a:t>
            </a:r>
            <a:r>
              <a:rPr lang="en-US" b="1" dirty="0" err="1"/>
              <a:t>params</a:t>
            </a:r>
            <a:r>
              <a:rPr lang="en-US" b="1" dirty="0"/>
              <a:t>)</a:t>
            </a:r>
          </a:p>
          <a:p>
            <a:pPr algn="just"/>
            <a:r>
              <a:rPr lang="en-US" dirty="0"/>
              <a:t>	It is the list of parameters lambda expression required at the time of calling lambda function</a:t>
            </a:r>
          </a:p>
          <a:p>
            <a:pPr algn="just"/>
            <a:r>
              <a:rPr lang="en-US" dirty="0"/>
              <a:t>	It is like list of parameters in normal functions</a:t>
            </a:r>
          </a:p>
          <a:p>
            <a:pPr algn="just"/>
            <a:r>
              <a:rPr lang="en-US" dirty="0"/>
              <a:t>	It can be omitted if no parameter is required</a:t>
            </a:r>
          </a:p>
          <a:p>
            <a:pPr algn="just"/>
            <a:r>
              <a:rPr lang="en-US" dirty="0"/>
              <a:t>	it is mandatory when any specs is present (until C++23)</a:t>
            </a:r>
          </a:p>
          <a:p>
            <a:pPr algn="just"/>
            <a:r>
              <a:rPr lang="en-US" b="1" dirty="0"/>
              <a:t>Body {}</a:t>
            </a:r>
          </a:p>
          <a:p>
            <a:pPr algn="just"/>
            <a:r>
              <a:rPr lang="en-US" dirty="0"/>
              <a:t>	It is function body, it contains the code that will be executed when lambda function is invoked</a:t>
            </a:r>
          </a:p>
          <a:p>
            <a:pPr algn="just"/>
            <a:r>
              <a:rPr lang="en-US" b="1" dirty="0"/>
              <a:t>Specs</a:t>
            </a:r>
          </a:p>
          <a:p>
            <a:pPr algn="just"/>
            <a:r>
              <a:rPr lang="en-US" dirty="0"/>
              <a:t>	It consists of specifiers, exception, </a:t>
            </a:r>
            <a:r>
              <a:rPr lang="en-US" dirty="0" err="1"/>
              <a:t>attr</a:t>
            </a:r>
            <a:r>
              <a:rPr lang="en-US" dirty="0"/>
              <a:t> and trailing-return-type in that order</a:t>
            </a:r>
          </a:p>
          <a:p>
            <a:pPr algn="just"/>
            <a:r>
              <a:rPr lang="en-US" dirty="0"/>
              <a:t>	It is optional and differs across different C++ versions</a:t>
            </a:r>
          </a:p>
          <a:p>
            <a:pPr algn="just"/>
            <a:r>
              <a:rPr lang="en-US" b="1" dirty="0"/>
              <a:t>Template parameters </a:t>
            </a:r>
            <a:r>
              <a:rPr lang="en-IN" b="1" dirty="0"/>
              <a:t>&lt;</a:t>
            </a:r>
            <a:r>
              <a:rPr lang="en-IN" b="1" dirty="0" err="1"/>
              <a:t>tparams</a:t>
            </a:r>
            <a:r>
              <a:rPr lang="en-IN" b="1" dirty="0"/>
              <a:t>&gt;</a:t>
            </a:r>
            <a:r>
              <a:rPr lang="en-IN" dirty="0"/>
              <a:t>	(since C++20)</a:t>
            </a:r>
          </a:p>
          <a:p>
            <a:pPr algn="just"/>
            <a:r>
              <a:rPr lang="en-IN" dirty="0"/>
              <a:t>	It is </a:t>
            </a:r>
            <a:r>
              <a:rPr lang="en-US" dirty="0"/>
              <a:t>a non-empty comma-separated list of template parameters for a generic lambda</a:t>
            </a:r>
          </a:p>
          <a:p>
            <a:pPr algn="just"/>
            <a:r>
              <a:rPr lang="en-US" b="1" dirty="0"/>
              <a:t>requires</a:t>
            </a:r>
            <a:r>
              <a:rPr lang="en-US" dirty="0"/>
              <a:t> </a:t>
            </a:r>
            <a:r>
              <a:rPr lang="en-IN" dirty="0"/>
              <a:t>(since C++20)</a:t>
            </a:r>
          </a:p>
          <a:p>
            <a:pPr algn="just"/>
            <a:r>
              <a:rPr lang="en-US" dirty="0"/>
              <a:t>	It is used to </a:t>
            </a:r>
            <a:r>
              <a:rPr lang="en-IN" dirty="0"/>
              <a:t>constraint the types of operator() of lambda </a:t>
            </a:r>
            <a:endParaRPr lang="en-US" dirty="0"/>
          </a:p>
          <a:p>
            <a:pPr algn="just"/>
            <a:endParaRPr lang="en-US" dirty="0"/>
          </a:p>
        </p:txBody>
      </p:sp>
      <p:sp>
        <p:nvSpPr>
          <p:cNvPr id="7" name="Footer Placeholder 6">
            <a:extLst>
              <a:ext uri="{FF2B5EF4-FFF2-40B4-BE49-F238E27FC236}">
                <a16:creationId xmlns:a16="http://schemas.microsoft.com/office/drawing/2014/main" id="{86C1941B-5224-034D-47BA-83E13E3ED5B0}"/>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F0A47130-D92E-A13B-74FD-B7B1F8B2E087}"/>
              </a:ext>
            </a:extLst>
          </p:cNvPr>
          <p:cNvSpPr>
            <a:spLocks noGrp="1"/>
          </p:cNvSpPr>
          <p:nvPr>
            <p:ph type="sldNum" sz="quarter" idx="12"/>
          </p:nvPr>
        </p:nvSpPr>
        <p:spPr/>
        <p:txBody>
          <a:bodyPr/>
          <a:lstStyle/>
          <a:p>
            <a:fld id="{AB04D121-DA08-4356-BA63-FD8314FB2C81}" type="slidenum">
              <a:rPr lang="en-IN" smtClean="0"/>
              <a:t>5</a:t>
            </a:fld>
            <a:endParaRPr lang="en-IN"/>
          </a:p>
        </p:txBody>
      </p:sp>
    </p:spTree>
    <p:extLst>
      <p:ext uri="{BB962C8B-B14F-4D97-AF65-F5344CB8AC3E}">
        <p14:creationId xmlns:p14="http://schemas.microsoft.com/office/powerpoint/2010/main" val="320710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6925678" cy="707886"/>
          </a:xfrm>
          <a:prstGeom prst="rect">
            <a:avLst/>
          </a:prstGeom>
        </p:spPr>
        <p:txBody>
          <a:bodyPr wrap="none">
            <a:spAutoFit/>
          </a:bodyPr>
          <a:lstStyle/>
          <a:p>
            <a:r>
              <a:rPr lang="en-US" sz="4000" b="1" dirty="0"/>
              <a:t>Details of Lambda – Capture list</a:t>
            </a:r>
            <a:endParaRPr lang="en-IN" dirty="0"/>
          </a:p>
        </p:txBody>
      </p:sp>
      <p:sp>
        <p:nvSpPr>
          <p:cNvPr id="5" name="Rectangle 4"/>
          <p:cNvSpPr/>
          <p:nvPr/>
        </p:nvSpPr>
        <p:spPr>
          <a:xfrm>
            <a:off x="696000" y="1078697"/>
            <a:ext cx="10800000" cy="4801314"/>
          </a:xfrm>
          <a:prstGeom prst="rect">
            <a:avLst/>
          </a:prstGeom>
        </p:spPr>
        <p:txBody>
          <a:bodyPr wrap="square">
            <a:spAutoFit/>
          </a:bodyPr>
          <a:lstStyle/>
          <a:p>
            <a:pPr algn="just"/>
            <a:r>
              <a:rPr lang="en-US" b="1" dirty="0"/>
              <a:t>[]</a:t>
            </a:r>
            <a:endParaRPr lang="en-US" dirty="0"/>
          </a:p>
          <a:p>
            <a:pPr algn="just"/>
            <a:r>
              <a:rPr lang="en-US" dirty="0"/>
              <a:t>empty capture list, no local variable can be used in lambda only non-local variables and argument to lambda can be used</a:t>
            </a:r>
          </a:p>
          <a:p>
            <a:pPr algn="just"/>
            <a:r>
              <a:rPr lang="en-US" b="1" dirty="0"/>
              <a:t>[&amp;]</a:t>
            </a:r>
            <a:endParaRPr lang="en-US" dirty="0"/>
          </a:p>
          <a:p>
            <a:pPr algn="just"/>
            <a:r>
              <a:rPr lang="en-US" dirty="0"/>
              <a:t>implicitly capture by reference, all local variables are accessed by reference</a:t>
            </a:r>
          </a:p>
          <a:p>
            <a:pPr algn="just"/>
            <a:r>
              <a:rPr lang="en-US" b="1" dirty="0"/>
              <a:t>[=]</a:t>
            </a:r>
            <a:endParaRPr lang="en-US" dirty="0"/>
          </a:p>
          <a:p>
            <a:pPr algn="just"/>
            <a:r>
              <a:rPr lang="en-US" dirty="0"/>
              <a:t>implicitly capture by value, all local variables are accessed by value at the point of call of the lambda expression</a:t>
            </a:r>
          </a:p>
          <a:p>
            <a:pPr algn="just"/>
            <a:r>
              <a:rPr lang="en-US" b="1" dirty="0"/>
              <a:t>[capture-list]</a:t>
            </a:r>
            <a:endParaRPr lang="en-US" dirty="0"/>
          </a:p>
          <a:p>
            <a:pPr algn="just"/>
            <a:r>
              <a:rPr lang="en-US" dirty="0"/>
              <a:t>explicit capture; list of local variables to be captured by value or reference</a:t>
            </a:r>
          </a:p>
          <a:p>
            <a:pPr algn="just"/>
            <a:r>
              <a:rPr lang="en-US" dirty="0"/>
              <a:t>Variables with names preceded by &amp; are captured by reference otherwise by value, this and </a:t>
            </a:r>
            <a:r>
              <a:rPr lang="en-US" dirty="0" err="1"/>
              <a:t>variadic</a:t>
            </a:r>
            <a:r>
              <a:rPr lang="en-US" dirty="0"/>
              <a:t> can also be captured</a:t>
            </a:r>
          </a:p>
          <a:p>
            <a:pPr algn="just"/>
            <a:r>
              <a:rPr lang="en-US" b="1" dirty="0"/>
              <a:t>[&amp;, capture-list]</a:t>
            </a:r>
            <a:endParaRPr lang="en-US" dirty="0"/>
          </a:p>
          <a:p>
            <a:pPr algn="just"/>
            <a:r>
              <a:rPr lang="en-US" dirty="0"/>
              <a:t>implicitly capture by reference all variables except mentioned in the capture-list, variables present in capture list are captured by value. The capture-list can contain this. Variables in capture-list cannot be preceded by &amp;</a:t>
            </a:r>
          </a:p>
          <a:p>
            <a:pPr algn="just"/>
            <a:r>
              <a:rPr lang="en-US" b="1" dirty="0"/>
              <a:t>[=, capture-list]</a:t>
            </a:r>
            <a:endParaRPr lang="en-US" dirty="0"/>
          </a:p>
          <a:p>
            <a:pPr algn="just"/>
            <a:r>
              <a:rPr lang="en-US" dirty="0"/>
              <a:t>implicitly capture by value all variables except mentioned in the capture-list, variables present in capture list are captured by reference. The capture-list cannot contain this. Variables in capture-list must be </a:t>
            </a:r>
            <a:r>
              <a:rPr lang="en-US" dirty="0" err="1"/>
              <a:t>be</a:t>
            </a:r>
            <a:r>
              <a:rPr lang="en-US" dirty="0"/>
              <a:t> preceded by &amp;</a:t>
            </a:r>
          </a:p>
        </p:txBody>
      </p:sp>
      <p:sp>
        <p:nvSpPr>
          <p:cNvPr id="7" name="Footer Placeholder 6">
            <a:extLst>
              <a:ext uri="{FF2B5EF4-FFF2-40B4-BE49-F238E27FC236}">
                <a16:creationId xmlns:a16="http://schemas.microsoft.com/office/drawing/2014/main" id="{E46C8FE4-0279-0111-462A-4BB9A6FB30D7}"/>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D170658B-5AA4-1032-E192-86DF8EC7C51E}"/>
              </a:ext>
            </a:extLst>
          </p:cNvPr>
          <p:cNvSpPr>
            <a:spLocks noGrp="1"/>
          </p:cNvSpPr>
          <p:nvPr>
            <p:ph type="sldNum" sz="quarter" idx="12"/>
          </p:nvPr>
        </p:nvSpPr>
        <p:spPr/>
        <p:txBody>
          <a:bodyPr/>
          <a:lstStyle/>
          <a:p>
            <a:fld id="{AB04D121-DA08-4356-BA63-FD8314FB2C81}" type="slidenum">
              <a:rPr lang="en-IN" smtClean="0"/>
              <a:t>6</a:t>
            </a:fld>
            <a:endParaRPr lang="en-IN"/>
          </a:p>
        </p:txBody>
      </p:sp>
    </p:spTree>
    <p:extLst>
      <p:ext uri="{BB962C8B-B14F-4D97-AF65-F5344CB8AC3E}">
        <p14:creationId xmlns:p14="http://schemas.microsoft.com/office/powerpoint/2010/main" val="227213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6925678" cy="707886"/>
          </a:xfrm>
          <a:prstGeom prst="rect">
            <a:avLst/>
          </a:prstGeom>
        </p:spPr>
        <p:txBody>
          <a:bodyPr wrap="none">
            <a:spAutoFit/>
          </a:bodyPr>
          <a:lstStyle/>
          <a:p>
            <a:r>
              <a:rPr lang="en-US" sz="4000" b="1" dirty="0"/>
              <a:t>Details of Lambda – Capture list</a:t>
            </a:r>
            <a:endParaRPr lang="en-IN" dirty="0"/>
          </a:p>
        </p:txBody>
      </p:sp>
      <p:sp>
        <p:nvSpPr>
          <p:cNvPr id="5" name="Rectangle 4"/>
          <p:cNvSpPr/>
          <p:nvPr/>
        </p:nvSpPr>
        <p:spPr>
          <a:xfrm>
            <a:off x="696000" y="1078697"/>
            <a:ext cx="10800000" cy="3139321"/>
          </a:xfrm>
          <a:prstGeom prst="rect">
            <a:avLst/>
          </a:prstGeom>
        </p:spPr>
        <p:txBody>
          <a:bodyPr wrap="square">
            <a:spAutoFit/>
          </a:bodyPr>
          <a:lstStyle/>
          <a:p>
            <a:pPr algn="just"/>
            <a:r>
              <a:rPr lang="en-US" dirty="0"/>
              <a:t>A lambda expression can use a variable without capturing it if the variable</a:t>
            </a:r>
          </a:p>
          <a:p>
            <a:pPr marL="742950" lvl="1" indent="-285750" algn="just">
              <a:buFont typeface="Arial" panose="020B0604020202020204" pitchFamily="34" charset="0"/>
              <a:buChar char="•"/>
            </a:pPr>
            <a:r>
              <a:rPr lang="en-US" dirty="0"/>
              <a:t>is a non-local variable or has static or thread local storage duration (in which case the variable cannot be captured), or</a:t>
            </a:r>
          </a:p>
          <a:p>
            <a:pPr marL="742950" lvl="1" indent="-285750" algn="just">
              <a:buFont typeface="Arial" panose="020B0604020202020204" pitchFamily="34" charset="0"/>
              <a:buChar char="•"/>
            </a:pPr>
            <a:r>
              <a:rPr lang="en-US" dirty="0"/>
              <a:t>is a reference that has been initialized with a constant expression.</a:t>
            </a:r>
          </a:p>
          <a:p>
            <a:pPr algn="just"/>
            <a:endParaRPr lang="en-US" dirty="0"/>
          </a:p>
          <a:p>
            <a:pPr algn="just"/>
            <a:r>
              <a:rPr lang="en-US" dirty="0"/>
              <a:t>A lambda expression can read the value of a variable without capturing it if the variable</a:t>
            </a:r>
          </a:p>
          <a:p>
            <a:pPr marL="742950" lvl="1" indent="-285750" algn="just">
              <a:buFont typeface="Arial" panose="020B0604020202020204" pitchFamily="34" charset="0"/>
              <a:buChar char="•"/>
            </a:pPr>
            <a:r>
              <a:rPr lang="en-US" dirty="0"/>
              <a:t>has </a:t>
            </a:r>
            <a:r>
              <a:rPr lang="en-US" dirty="0" err="1"/>
              <a:t>const</a:t>
            </a:r>
            <a:r>
              <a:rPr lang="en-US" dirty="0"/>
              <a:t> non-volatile integral or enumeration type and has been initialized with a constant expression, or</a:t>
            </a:r>
          </a:p>
          <a:p>
            <a:pPr marL="742950" lvl="1" indent="-285750" algn="just">
              <a:buFont typeface="Arial" panose="020B0604020202020204" pitchFamily="34" charset="0"/>
              <a:buChar char="•"/>
            </a:pPr>
            <a:r>
              <a:rPr lang="en-US" dirty="0"/>
              <a:t>is </a:t>
            </a:r>
            <a:r>
              <a:rPr lang="en-US" dirty="0" err="1"/>
              <a:t>constexpr</a:t>
            </a:r>
            <a:r>
              <a:rPr lang="en-US" dirty="0"/>
              <a:t> and has no mutable members.</a:t>
            </a:r>
          </a:p>
          <a:p>
            <a:pPr lvl="1" algn="just"/>
            <a:endParaRPr lang="en-US" dirty="0"/>
          </a:p>
          <a:p>
            <a:pPr algn="just"/>
            <a:r>
              <a:rPr lang="en-US" dirty="0"/>
              <a:t>If a lambda potentially captures every local variable by reference (using the capture list [&amp;]), the closure may be optimized to simply contain a pointer to the enclosing stack frame.</a:t>
            </a:r>
          </a:p>
        </p:txBody>
      </p:sp>
      <p:sp>
        <p:nvSpPr>
          <p:cNvPr id="7" name="Footer Placeholder 6">
            <a:extLst>
              <a:ext uri="{FF2B5EF4-FFF2-40B4-BE49-F238E27FC236}">
                <a16:creationId xmlns:a16="http://schemas.microsoft.com/office/drawing/2014/main" id="{B80BE24E-0E79-894F-72CC-91097B7A825F}"/>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623C1404-41EA-E32C-7C64-72C6B35C27BB}"/>
              </a:ext>
            </a:extLst>
          </p:cNvPr>
          <p:cNvSpPr>
            <a:spLocks noGrp="1"/>
          </p:cNvSpPr>
          <p:nvPr>
            <p:ph type="sldNum" sz="quarter" idx="12"/>
          </p:nvPr>
        </p:nvSpPr>
        <p:spPr/>
        <p:txBody>
          <a:bodyPr/>
          <a:lstStyle/>
          <a:p>
            <a:fld id="{AB04D121-DA08-4356-BA63-FD8314FB2C81}" type="slidenum">
              <a:rPr lang="en-IN" smtClean="0"/>
              <a:t>7</a:t>
            </a:fld>
            <a:endParaRPr lang="en-IN"/>
          </a:p>
        </p:txBody>
      </p:sp>
    </p:spTree>
    <p:extLst>
      <p:ext uri="{BB962C8B-B14F-4D97-AF65-F5344CB8AC3E}">
        <p14:creationId xmlns:p14="http://schemas.microsoft.com/office/powerpoint/2010/main" val="96835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4122732" cy="707886"/>
          </a:xfrm>
          <a:prstGeom prst="rect">
            <a:avLst/>
          </a:prstGeom>
        </p:spPr>
        <p:txBody>
          <a:bodyPr wrap="none">
            <a:spAutoFit/>
          </a:bodyPr>
          <a:lstStyle/>
          <a:p>
            <a:r>
              <a:rPr lang="en-US" sz="4000" b="1" dirty="0"/>
              <a:t>Details of Lambda</a:t>
            </a:r>
            <a:endParaRPr lang="en-IN" dirty="0"/>
          </a:p>
        </p:txBody>
      </p:sp>
      <p:sp>
        <p:nvSpPr>
          <p:cNvPr id="5" name="Rectangle 4"/>
          <p:cNvSpPr/>
          <p:nvPr/>
        </p:nvSpPr>
        <p:spPr>
          <a:xfrm>
            <a:off x="696000" y="1029536"/>
            <a:ext cx="10800000" cy="5078313"/>
          </a:xfrm>
          <a:prstGeom prst="rect">
            <a:avLst/>
          </a:prstGeom>
        </p:spPr>
        <p:txBody>
          <a:bodyPr wrap="square">
            <a:spAutoFit/>
          </a:bodyPr>
          <a:lstStyle/>
          <a:p>
            <a:pPr algn="just"/>
            <a:r>
              <a:rPr lang="en-US" b="1" dirty="0"/>
              <a:t>Lambda and Lifetime</a:t>
            </a:r>
          </a:p>
          <a:p>
            <a:pPr lvl="1" algn="just"/>
            <a:r>
              <a:rPr lang="en-US" dirty="0"/>
              <a:t>In case a lambda is passed to a different thread or if the callee stores away the lambda for later use, the lambda might outlive its caller.</a:t>
            </a:r>
          </a:p>
          <a:p>
            <a:pPr lvl="1" algn="just"/>
            <a:r>
              <a:rPr lang="en-US" dirty="0"/>
              <a:t>In such case always, copy value into the closure object and return value using return mechanism, or through a suitable argument.</a:t>
            </a:r>
          </a:p>
          <a:p>
            <a:pPr algn="just"/>
            <a:r>
              <a:rPr lang="en-US" b="1" dirty="0"/>
              <a:t>Namespace Names</a:t>
            </a:r>
          </a:p>
          <a:p>
            <a:pPr algn="just"/>
            <a:r>
              <a:rPr lang="en-US" dirty="0"/>
              <a:t>	In case namespace variables (including global variables) are in scope, there is no need to capture them.</a:t>
            </a:r>
          </a:p>
          <a:p>
            <a:pPr algn="just"/>
            <a:r>
              <a:rPr lang="en-US" b="1" dirty="0"/>
              <a:t>Lambda and this</a:t>
            </a:r>
          </a:p>
          <a:p>
            <a:pPr lvl="1" algn="just"/>
            <a:r>
              <a:rPr lang="en-US" dirty="0"/>
              <a:t>In case a lambda is used inside a member function and we want to access a class object from inside that lambda. We can capture this to access class object inside lambda.</a:t>
            </a:r>
          </a:p>
          <a:p>
            <a:pPr lvl="1" algn="just"/>
            <a:r>
              <a:rPr lang="en-US" dirty="0"/>
              <a:t>Members are always captured by reference. That is, [this] implies that members are accessed through this rather than copied into the lambda. </a:t>
            </a:r>
          </a:p>
          <a:p>
            <a:pPr lvl="1" algn="just"/>
            <a:r>
              <a:rPr lang="en-US" dirty="0"/>
              <a:t>Unfortunately, [this] and [=] are incompatible. </a:t>
            </a:r>
          </a:p>
          <a:p>
            <a:pPr lvl="1" algn="just"/>
            <a:r>
              <a:rPr lang="en-US" dirty="0"/>
              <a:t>This implies that incautious use can lead to race conditions in multi-threaded programs.</a:t>
            </a:r>
          </a:p>
          <a:p>
            <a:pPr lvl="1" algn="just"/>
            <a:r>
              <a:rPr lang="en-US" dirty="0"/>
              <a:t>NOTE</a:t>
            </a:r>
            <a:r>
              <a:rPr lang="en-US" i="1" dirty="0"/>
              <a:t>: this can be captured in C++17</a:t>
            </a:r>
          </a:p>
          <a:p>
            <a:pPr algn="just"/>
            <a:r>
              <a:rPr lang="en-US" b="1" dirty="0"/>
              <a:t>Mutable Lambdas</a:t>
            </a:r>
          </a:p>
          <a:p>
            <a:pPr lvl="1" algn="just"/>
            <a:r>
              <a:rPr lang="en-US" dirty="0"/>
              <a:t>Declare a lambda </a:t>
            </a:r>
            <a:r>
              <a:rPr lang="en-US" b="1" i="1" dirty="0"/>
              <a:t>mutable</a:t>
            </a:r>
            <a:r>
              <a:rPr lang="en-US" i="1" dirty="0"/>
              <a:t>, </a:t>
            </a:r>
            <a:r>
              <a:rPr lang="en-US" dirty="0"/>
              <a:t>In case you want to modify the state (as opposed to modifying the state of some variable captured by reference)</a:t>
            </a:r>
          </a:p>
        </p:txBody>
      </p:sp>
      <p:sp>
        <p:nvSpPr>
          <p:cNvPr id="7" name="Footer Placeholder 6">
            <a:extLst>
              <a:ext uri="{FF2B5EF4-FFF2-40B4-BE49-F238E27FC236}">
                <a16:creationId xmlns:a16="http://schemas.microsoft.com/office/drawing/2014/main" id="{5E32B737-8A23-6A3D-A9C3-3F56C76D4668}"/>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3C839D02-01FE-5996-E99B-E012EDFC0126}"/>
              </a:ext>
            </a:extLst>
          </p:cNvPr>
          <p:cNvSpPr>
            <a:spLocks noGrp="1"/>
          </p:cNvSpPr>
          <p:nvPr>
            <p:ph type="sldNum" sz="quarter" idx="12"/>
          </p:nvPr>
        </p:nvSpPr>
        <p:spPr/>
        <p:txBody>
          <a:bodyPr/>
          <a:lstStyle/>
          <a:p>
            <a:fld id="{AB04D121-DA08-4356-BA63-FD8314FB2C81}" type="slidenum">
              <a:rPr lang="en-IN" smtClean="0"/>
              <a:t>8</a:t>
            </a:fld>
            <a:endParaRPr lang="en-IN"/>
          </a:p>
        </p:txBody>
      </p:sp>
    </p:spTree>
    <p:extLst>
      <p:ext uri="{BB962C8B-B14F-4D97-AF65-F5344CB8AC3E}">
        <p14:creationId xmlns:p14="http://schemas.microsoft.com/office/powerpoint/2010/main" val="364087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696000" y="970929"/>
            <a:ext cx="108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000" y="263043"/>
            <a:ext cx="3558988" cy="707886"/>
          </a:xfrm>
          <a:prstGeom prst="rect">
            <a:avLst/>
          </a:prstGeom>
        </p:spPr>
        <p:txBody>
          <a:bodyPr wrap="none">
            <a:spAutoFit/>
          </a:bodyPr>
          <a:lstStyle/>
          <a:p>
            <a:r>
              <a:rPr lang="en-US" sz="4000" b="1" dirty="0"/>
              <a:t>Type of Lambda</a:t>
            </a:r>
            <a:endParaRPr lang="en-IN" dirty="0"/>
          </a:p>
        </p:txBody>
      </p:sp>
      <p:sp>
        <p:nvSpPr>
          <p:cNvPr id="5" name="Rectangle 4"/>
          <p:cNvSpPr/>
          <p:nvPr/>
        </p:nvSpPr>
        <p:spPr>
          <a:xfrm>
            <a:off x="696000" y="1009873"/>
            <a:ext cx="10800000" cy="5355312"/>
          </a:xfrm>
          <a:prstGeom prst="rect">
            <a:avLst/>
          </a:prstGeom>
        </p:spPr>
        <p:txBody>
          <a:bodyPr wrap="square">
            <a:spAutoFit/>
          </a:bodyPr>
          <a:lstStyle/>
          <a:p>
            <a:pPr algn="just"/>
            <a:r>
              <a:rPr lang="en-US" dirty="0"/>
              <a:t>The type of a lambda is an anonymous function object (or functor). To declare objects of that type, you need templates or auto. If you need the type, you can use </a:t>
            </a:r>
            <a:r>
              <a:rPr lang="en-US" dirty="0" err="1"/>
              <a:t>decltype</a:t>
            </a:r>
            <a:r>
              <a:rPr lang="en-US" dirty="0"/>
              <a:t>().</a:t>
            </a:r>
          </a:p>
          <a:p>
            <a:pPr algn="just"/>
            <a:endParaRPr lang="en-US" dirty="0"/>
          </a:p>
          <a:p>
            <a:pPr algn="just"/>
            <a:r>
              <a:rPr lang="en-US" dirty="0"/>
              <a:t>To allow for optimized versions of lambda expressions, the type of a lambda expression is not defined.</a:t>
            </a:r>
          </a:p>
          <a:p>
            <a:pPr algn="just"/>
            <a:endParaRPr lang="en-US" dirty="0"/>
          </a:p>
          <a:p>
            <a:pPr algn="just"/>
            <a:r>
              <a:rPr lang="en-US" dirty="0"/>
              <a:t>Alternatively, you can use the std::function&lt;&gt; class template, provided by the C++ standard library, to specify a general type for functional programming. That class template provides the only way to specify the return type of a function returning a lambda.</a:t>
            </a:r>
          </a:p>
          <a:p>
            <a:pPr algn="just"/>
            <a:endParaRPr lang="en-US" dirty="0"/>
          </a:p>
          <a:p>
            <a:pPr algn="just"/>
            <a:r>
              <a:rPr lang="en-US" dirty="0"/>
              <a:t>This type, called the closure type, is unique to the lambda, so no two lambdas have the same type. Had two lambdas had the same type, the template instantiation mechanism might have gotten confused.</a:t>
            </a:r>
          </a:p>
          <a:p>
            <a:pPr algn="just"/>
            <a:endParaRPr lang="en-US" dirty="0"/>
          </a:p>
          <a:p>
            <a:pPr algn="just"/>
            <a:r>
              <a:rPr lang="en-US" dirty="0"/>
              <a:t>A lambda is of a local class type with a constructor and a const member function operator()().</a:t>
            </a:r>
          </a:p>
          <a:p>
            <a:pPr algn="just"/>
            <a:endParaRPr lang="en-US" dirty="0"/>
          </a:p>
          <a:p>
            <a:pPr algn="just"/>
            <a:r>
              <a:rPr lang="en-US" dirty="0"/>
              <a:t>In addition to using a lambda as an argument, we can use it to initialize a variable declared auto or std::function&lt;R(AL)&gt; where R is the lambda’s return type and AL is its argument list of types.</a:t>
            </a:r>
          </a:p>
          <a:p>
            <a:pPr algn="just"/>
            <a:endParaRPr lang="en-US" dirty="0"/>
          </a:p>
          <a:p>
            <a:pPr algn="just"/>
            <a:r>
              <a:rPr lang="en-US" dirty="0"/>
              <a:t>If we just want to name a lambda, rather than using it recursively, auto can be used.</a:t>
            </a:r>
          </a:p>
          <a:p>
            <a:pPr algn="just"/>
            <a:r>
              <a:rPr lang="en-US" dirty="0"/>
              <a:t>A lambda that captures nothing can be assigned to a pointer to function of an appropriate type.</a:t>
            </a:r>
          </a:p>
        </p:txBody>
      </p:sp>
      <p:sp>
        <p:nvSpPr>
          <p:cNvPr id="7" name="Footer Placeholder 6">
            <a:extLst>
              <a:ext uri="{FF2B5EF4-FFF2-40B4-BE49-F238E27FC236}">
                <a16:creationId xmlns:a16="http://schemas.microsoft.com/office/drawing/2014/main" id="{A0BBD707-E278-A683-44EE-BF78DEE8B874}"/>
              </a:ext>
            </a:extLst>
          </p:cNvPr>
          <p:cNvSpPr>
            <a:spLocks noGrp="1"/>
          </p:cNvSpPr>
          <p:nvPr>
            <p:ph type="ftr" sz="quarter" idx="11"/>
          </p:nvPr>
        </p:nvSpPr>
        <p:spPr/>
        <p:txBody>
          <a:bodyPr/>
          <a:lstStyle/>
          <a:p>
            <a:r>
              <a:rPr lang="en-US"/>
              <a:t>Insight Of Lambda | Ratnesh Tiwari | CppIndia</a:t>
            </a:r>
            <a:endParaRPr lang="en-IN"/>
          </a:p>
        </p:txBody>
      </p:sp>
      <p:sp>
        <p:nvSpPr>
          <p:cNvPr id="8" name="Slide Number Placeholder 7">
            <a:extLst>
              <a:ext uri="{FF2B5EF4-FFF2-40B4-BE49-F238E27FC236}">
                <a16:creationId xmlns:a16="http://schemas.microsoft.com/office/drawing/2014/main" id="{72CB9ADF-2EEF-452D-945A-521EC06F488B}"/>
              </a:ext>
            </a:extLst>
          </p:cNvPr>
          <p:cNvSpPr>
            <a:spLocks noGrp="1"/>
          </p:cNvSpPr>
          <p:nvPr>
            <p:ph type="sldNum" sz="quarter" idx="12"/>
          </p:nvPr>
        </p:nvSpPr>
        <p:spPr/>
        <p:txBody>
          <a:bodyPr/>
          <a:lstStyle/>
          <a:p>
            <a:fld id="{AB04D121-DA08-4356-BA63-FD8314FB2C81}" type="slidenum">
              <a:rPr lang="en-IN" smtClean="0"/>
              <a:t>9</a:t>
            </a:fld>
            <a:endParaRPr lang="en-IN"/>
          </a:p>
        </p:txBody>
      </p:sp>
    </p:spTree>
    <p:extLst>
      <p:ext uri="{BB962C8B-B14F-4D97-AF65-F5344CB8AC3E}">
        <p14:creationId xmlns:p14="http://schemas.microsoft.com/office/powerpoint/2010/main" val="190657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2151</TotalTime>
  <Words>7414</Words>
  <Application>Microsoft Office PowerPoint</Application>
  <PresentationFormat>Widescreen</PresentationFormat>
  <Paragraphs>1009</Paragraphs>
  <Slides>44</Slides>
  <Notes>43</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44</vt:i4>
      </vt:variant>
    </vt:vector>
  </HeadingPairs>
  <TitlesOfParts>
    <vt:vector size="53" baseType="lpstr">
      <vt:lpstr>Arial</vt:lpstr>
      <vt:lpstr>Calibri</vt:lpstr>
      <vt:lpstr>Calibri Light</vt:lpstr>
      <vt:lpstr>Consolas</vt:lpstr>
      <vt:lpstr>Office Theme</vt:lpstr>
      <vt:lpstr>Custom Design</vt:lpstr>
      <vt:lpstr>1_Custom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Ratnesh1 Tiwari</dc:creator>
  <cp:lastModifiedBy>Ratnesh Tiwari</cp:lastModifiedBy>
  <cp:revision>242</cp:revision>
  <dcterms:created xsi:type="dcterms:W3CDTF">2022-09-22T11:37:42Z</dcterms:created>
  <dcterms:modified xsi:type="dcterms:W3CDTF">2022-11-12T06:59:09Z</dcterms:modified>
</cp:coreProperties>
</file>