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4000" r:id="rId5"/>
  </p:sldMasterIdLst>
  <p:notesMasterIdLst>
    <p:notesMasterId r:id="rId12"/>
  </p:notesMasterIdLst>
  <p:handoutMasterIdLst>
    <p:handoutMasterId r:id="rId13"/>
  </p:handoutMasterIdLst>
  <p:sldIdLst>
    <p:sldId id="12308" r:id="rId6"/>
    <p:sldId id="12151" r:id="rId7"/>
    <p:sldId id="12304" r:id="rId8"/>
    <p:sldId id="12305" r:id="rId9"/>
    <p:sldId id="12307" r:id="rId10"/>
    <p:sldId id="12306" r:id="rId11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raham Lopez" initials="GL" lastIdx="1" clrIdx="6">
    <p:extLst>
      <p:ext uri="{19B8F6BF-5375-455C-9EA6-DF929625EA0E}">
        <p15:presenceInfo xmlns:p15="http://schemas.microsoft.com/office/powerpoint/2012/main" userId="Graham Lopez" providerId="None"/>
      </p:ext>
    </p:extLst>
  </p:cmAuthor>
  <p:cmAuthor id="1" name="Bryce Lelbach" initials="BL" lastIdx="6" clrIdx="0">
    <p:extLst>
      <p:ext uri="{19B8F6BF-5375-455C-9EA6-DF929625EA0E}">
        <p15:presenceInfo xmlns:p15="http://schemas.microsoft.com/office/powerpoint/2012/main" userId="3eacd6781488d7af" providerId="Windows Live"/>
      </p:ext>
    </p:extLst>
  </p:cmAuthor>
  <p:cmAuthor id="8" name="Scott Biersdorff" initials="SB" lastIdx="1" clrIdx="7">
    <p:extLst>
      <p:ext uri="{19B8F6BF-5375-455C-9EA6-DF929625EA0E}">
        <p15:presenceInfo xmlns:p15="http://schemas.microsoft.com/office/powerpoint/2012/main" userId="S::sbiersdorff@nvidia.com::84bdc421-fd88-4564-bd6d-03085382cfaf" providerId="AD"/>
      </p:ext>
    </p:extLst>
  </p:cmAuthor>
  <p:cmAuthor id="2" name="Bryce Lelbach" initials="BL [2]" lastIdx="39" clrIdx="1">
    <p:extLst>
      <p:ext uri="{19B8F6BF-5375-455C-9EA6-DF929625EA0E}">
        <p15:presenceInfo xmlns:p15="http://schemas.microsoft.com/office/powerpoint/2012/main" userId="Bryce Lelbach" providerId="None"/>
      </p:ext>
    </p:extLst>
  </p:cmAuthor>
  <p:cmAuthor id="3" name="Jeff Hammond" initials="JH" lastIdx="3" clrIdx="2">
    <p:extLst>
      <p:ext uri="{19B8F6BF-5375-455C-9EA6-DF929625EA0E}">
        <p15:presenceInfo xmlns:p15="http://schemas.microsoft.com/office/powerpoint/2012/main" userId="S::jehammond@nvidia.com::64532211-6004-4136-aa56-87c59ef720fa" providerId="AD"/>
      </p:ext>
    </p:extLst>
  </p:cmAuthor>
  <p:cmAuthor id="4" name="Timothy Costa" initials="TC" lastIdx="1" clrIdx="3">
    <p:extLst>
      <p:ext uri="{19B8F6BF-5375-455C-9EA6-DF929625EA0E}">
        <p15:presenceInfo xmlns:p15="http://schemas.microsoft.com/office/powerpoint/2012/main" userId="S::tcosta@nvidia.com::6b456145-b020-45d3-9e29-134a735169e6" providerId="AD"/>
      </p:ext>
    </p:extLst>
  </p:cmAuthor>
  <p:cmAuthor id="5" name="Jeff Larkin" initials="JL" lastIdx="4" clrIdx="4">
    <p:extLst>
      <p:ext uri="{19B8F6BF-5375-455C-9EA6-DF929625EA0E}">
        <p15:presenceInfo xmlns:p15="http://schemas.microsoft.com/office/powerpoint/2012/main" userId="S::jlarkin@nvidia.com::ce98338c-1e3a-4647-bb99-230eea1158f3" providerId="AD"/>
      </p:ext>
    </p:extLst>
  </p:cmAuthor>
  <p:cmAuthor id="6" name="Timothy Costa" initials="TC [2]" lastIdx="2" clrIdx="5">
    <p:extLst>
      <p:ext uri="{19B8F6BF-5375-455C-9EA6-DF929625EA0E}">
        <p15:presenceInfo xmlns:p15="http://schemas.microsoft.com/office/powerpoint/2012/main" userId="Timothy Co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BC8F00"/>
    <a:srgbClr val="C402A8"/>
    <a:srgbClr val="0071C5"/>
    <a:srgbClr val="7E6000"/>
    <a:srgbClr val="9966FF"/>
    <a:srgbClr val="CC66FF"/>
    <a:srgbClr val="FF00FF"/>
    <a:srgbClr val="FF913F"/>
    <a:srgbClr val="FFC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3816" autoAdjust="0"/>
  </p:normalViewPr>
  <p:slideViewPr>
    <p:cSldViewPr snapToGrid="0">
      <p:cViewPr>
        <p:scale>
          <a:sx n="75" d="100"/>
          <a:sy n="75" d="100"/>
        </p:scale>
        <p:origin x="1474" y="336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04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2021-07-02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A261C62-0A7F-4BBD-8ED1-6D3123B82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8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ryce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052BCF-9854-4013-83C5-313DF3AF7A3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77989" y="2077850"/>
            <a:ext cx="10213848" cy="1609344"/>
          </a:xfrm>
        </p:spPr>
        <p:txBody>
          <a:bodyPr/>
          <a:lstStyle>
            <a:lvl1pPr algn="ctr">
              <a:defRPr sz="4800" cap="all" baseline="0"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marL="1546225" indent="0" algn="ctr">
              <a:buNone/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</a:t>
            </a:r>
          </a:p>
          <a:p>
            <a:pPr lvl="0"/>
            <a:r>
              <a:rPr lang="en-US" dirty="0"/>
              <a:t>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763DAA-5071-4F00-B83B-D2C7E5495A05}"/>
              </a:ext>
            </a:extLst>
          </p:cNvPr>
          <p:cNvGrpSpPr/>
          <p:nvPr userDrawn="1"/>
        </p:nvGrpSpPr>
        <p:grpSpPr>
          <a:xfrm>
            <a:off x="377989" y="4313147"/>
            <a:ext cx="6139189" cy="1538883"/>
            <a:chOff x="377989" y="4313147"/>
            <a:chExt cx="6139189" cy="15388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C68EEB-4B29-408C-A90C-F8E82E5224BF}"/>
                </a:ext>
              </a:extLst>
            </p:cNvPr>
            <p:cNvSpPr txBox="1"/>
            <p:nvPr userDrawn="1"/>
          </p:nvSpPr>
          <p:spPr>
            <a:xfrm>
              <a:off x="377989" y="4313147"/>
              <a:ext cx="6139189" cy="153888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800" b="1" dirty="0"/>
                <a:t>Bryce Adelstein Lelbach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b="1" dirty="0"/>
                <a:t>     @blelbach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endParaRPr lang="en-US" sz="1400" b="1" dirty="0"/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b="1" i="0" dirty="0"/>
                <a:t>                      HPC Programming Models Architect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b="1" i="0" dirty="0"/>
                <a:t>Standard C++ Library Evolution Chair, US Programming Languages Chair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CB735D-0E25-4CFF-85F4-AA3F17249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41592" y="4660038"/>
              <a:ext cx="320284" cy="3202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11379A-4C7B-4DC7-A3CC-5A2BF659CE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89" y="5286489"/>
              <a:ext cx="1071216" cy="231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0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9250-3DD8-444F-BFDD-14F7E6755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8ED7C-B5A6-4BB8-80C6-7D15F3BD06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1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Include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9250-3DD8-444F-BFDD-14F7E6755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8ED7C-B5A6-4BB8-80C6-7D15F3BD06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1D25C8-61E7-44CB-A24E-EBD92E1D77E5}"/>
              </a:ext>
            </a:extLst>
          </p:cNvPr>
          <p:cNvSpPr/>
          <p:nvPr userDrawn="1"/>
        </p:nvSpPr>
        <p:spPr>
          <a:xfrm>
            <a:off x="0" y="5770054"/>
            <a:ext cx="1845425" cy="402146"/>
          </a:xfrm>
          <a:prstGeom prst="rect">
            <a:avLst/>
          </a:prstGeom>
          <a:solidFill>
            <a:schemeClr val="bg1"/>
          </a:solidFill>
          <a:ln w="381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310641"/>
            <a:ext cx="9948672" cy="4176040"/>
          </a:xfrm>
        </p:spPr>
        <p:txBody>
          <a:bodyPr anchor="ctr" anchorCtr="0"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310641"/>
            <a:ext cx="9948672" cy="4178808"/>
          </a:xfrm>
        </p:spPr>
        <p:txBody>
          <a:bodyPr anchor="ctr" anchorCtr="0"/>
          <a:lstStyle>
            <a:lvl1pPr marL="230188" indent="-230188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9250-3DD8-444F-BFDD-14F7E6755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8ED7C-B5A6-4BB8-80C6-7D15F3BD06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310641"/>
            <a:ext cx="9948672" cy="4178808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2" y="1307592"/>
            <a:ext cx="4795082" cy="4178808"/>
          </a:xfrm>
        </p:spPr>
        <p:txBody>
          <a:bodyPr anchor="ctr" anchorCtr="0"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7BFFBD-8424-465F-A07E-15607989DC1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60966" y="1307592"/>
            <a:ext cx="4795082" cy="4178808"/>
          </a:xfrm>
        </p:spPr>
        <p:txBody>
          <a:bodyPr anchor="ctr" anchorCtr="0"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75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2" y="1307592"/>
            <a:ext cx="4795082" cy="4178808"/>
          </a:xfrm>
        </p:spPr>
        <p:txBody>
          <a:bodyPr anchor="ctr" anchorCtr="0"/>
          <a:lstStyle>
            <a:lvl1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1pPr>
            <a:lvl2pPr marL="8572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2pPr>
            <a:lvl3pPr marL="1374775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7BFFBD-8424-465F-A07E-15607989DC1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60966" y="1307592"/>
            <a:ext cx="4795082" cy="4178808"/>
          </a:xfrm>
        </p:spPr>
        <p:txBody>
          <a:bodyPr anchor="ctr" anchorCtr="0"/>
          <a:lstStyle>
            <a:lvl1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1pPr>
            <a:lvl2pPr marL="8572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2pPr>
            <a:lvl3pPr marL="1374775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0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16"/>
            <a:ext cx="9976104" cy="769441"/>
          </a:xfrm>
        </p:spPr>
        <p:txBody>
          <a:bodyPr>
            <a:spAutoFit/>
          </a:bodyPr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2" y="1307592"/>
            <a:ext cx="4795082" cy="4178808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7BFFBD-8424-465F-A07E-15607989DC1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60966" y="1307591"/>
            <a:ext cx="4795082" cy="4178808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31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543833"/>
            <a:ext cx="9948672" cy="5084534"/>
          </a:xfrm>
        </p:spPr>
        <p:txBody>
          <a:bodyPr anchor="ctr" anchorCtr="0"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543833"/>
            <a:ext cx="9948672" cy="508453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16AB-2A1D-463E-9F4F-11D6ED40C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F654-CA64-4022-BA25-6C711E7825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4D898-A91F-4943-878B-ED985E0E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4101" y="5770054"/>
            <a:ext cx="206734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D56BB5-3061-446C-8933-086D56C9C7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348" y="254116"/>
            <a:ext cx="99733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750" y="1310641"/>
            <a:ext cx="9948931" cy="41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9ED2A-128B-41FE-AED0-09DCBB69D60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77860" y="5861151"/>
            <a:ext cx="1443782" cy="14641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B0A63-A643-4249-9437-4FE0BD3BA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2633" y="5775668"/>
            <a:ext cx="3727533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(C) 2021 Bryce Adelstein 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04" r:id="rId1"/>
    <p:sldLayoutId id="2147483896" r:id="rId2"/>
    <p:sldLayoutId id="2147483981" r:id="rId3"/>
    <p:sldLayoutId id="2147483991" r:id="rId4"/>
    <p:sldLayoutId id="2147483995" r:id="rId5"/>
    <p:sldLayoutId id="2147483999" r:id="rId6"/>
    <p:sldLayoutId id="2147483996" r:id="rId7"/>
    <p:sldLayoutId id="2147483992" r:id="rId8"/>
    <p:sldLayoutId id="2147483993" r:id="rId9"/>
    <p:sldLayoutId id="2147483997" r:id="rId10"/>
    <p:sldLayoutId id="2147483994" r:id="rId11"/>
    <p:sldLayoutId id="2147484005" r:id="rId12"/>
  </p:sldLayoutIdLst>
  <p:hf hdr="0" dt="0"/>
  <p:txStyles>
    <p:titleStyle>
      <a:lvl1pPr algn="ctr" rtl="0" fontAlgn="base">
        <a:lnSpc>
          <a:spcPct val="100000"/>
        </a:lnSpc>
        <a:spcBef>
          <a:spcPct val="0"/>
        </a:spcBef>
        <a:spcAft>
          <a:spcPct val="0"/>
        </a:spcAft>
        <a:defRPr sz="4400" b="1" cap="none" baseline="0">
          <a:solidFill>
            <a:schemeClr val="tx1"/>
          </a:solidFill>
          <a:latin typeface="Source Sans Pro Black" panose="020B0803030403020204" pitchFamily="34" charset="0"/>
          <a:ea typeface="Source Sans Pro Black" panose="020B0803030403020204" pitchFamily="34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10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10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662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01" r:id="rId1"/>
  </p:sldLayoutIdLst>
  <p:hf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5E705A-E48F-4641-B28E-2CB2F5590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India</a:t>
            </a:r>
          </a:p>
          <a:p>
            <a:r>
              <a:rPr lang="en-US" dirty="0"/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20053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22CB0-7155-4D09-8BC9-F1D7F0983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A589A-4A69-4696-B19B-32B11FD48B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15356-DC40-4E04-9EA6-4F5CD9BAC5AF}"/>
              </a:ext>
            </a:extLst>
          </p:cNvPr>
          <p:cNvGrpSpPr/>
          <p:nvPr/>
        </p:nvGrpSpPr>
        <p:grpSpPr>
          <a:xfrm>
            <a:off x="412454" y="675872"/>
            <a:ext cx="10144710" cy="4872637"/>
            <a:chOff x="313520" y="675872"/>
            <a:chExt cx="10144710" cy="4872637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6D6BF95F-CA5D-4375-AE12-5CAF3F6653CD}"/>
                </a:ext>
              </a:extLst>
            </p:cNvPr>
            <p:cNvSpPr txBox="1">
              <a:spLocks/>
            </p:cNvSpPr>
            <p:nvPr/>
          </p:nvSpPr>
          <p:spPr>
            <a:xfrm>
              <a:off x="313520" y="675872"/>
              <a:ext cx="10144710" cy="2355653"/>
            </a:xfrm>
            <a:prstGeom prst="rect">
              <a:avLst/>
            </a:prstGeom>
          </p:spPr>
          <p:txBody>
            <a:bodyPr anchor="t" anchorCtr="0"/>
            <a:lstStyle>
              <a:lvl1pPr marL="0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800" b="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1pPr>
              <a:lvl2pPr marL="571500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600" b="0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089025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400" b="0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774825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</a:defRPr>
              </a:lvl4pPr>
              <a:lvl5pPr marL="21177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5pPr>
              <a:lvl6pPr marL="25749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6pPr>
              <a:lvl7pPr marL="30321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7pPr>
              <a:lvl8pPr marL="34893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8pPr>
              <a:lvl9pPr marL="39465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9pPr>
            </a:lstStyle>
            <a:p>
              <a:pPr algn="ctr" defTabSz="914400"/>
              <a:r>
                <a:rPr lang="en-US" sz="4800" b="1" kern="0" dirty="0">
                  <a:latin typeface="Verdana Pro Cond Black" panose="020B0604020202020204" pitchFamily="34" charset="0"/>
                  <a:cs typeface="Times New Roman" panose="02020603050405020304" pitchFamily="18" charset="0"/>
                </a:rPr>
                <a:t>What is the C++ Standard Library?</a:t>
              </a:r>
            </a:p>
            <a:p>
              <a:pPr algn="ctr" defTabSz="914400"/>
              <a:r>
                <a:rPr lang="en-US" sz="4000" kern="0" dirty="0"/>
                <a:t>The home for C++ library facilities that can’t live elsewhere.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8C5F34-3857-46D6-B4B2-EA385370CAF2}"/>
                </a:ext>
              </a:extLst>
            </p:cNvPr>
            <p:cNvSpPr txBox="1"/>
            <p:nvPr/>
          </p:nvSpPr>
          <p:spPr>
            <a:xfrm>
              <a:off x="2927349" y="3147852"/>
              <a:ext cx="4917052" cy="240065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marL="640080" indent="-571500"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/>
                <a:t>Language Support</a:t>
              </a:r>
            </a:p>
            <a:p>
              <a:pPr marL="640080" indent="-571500"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/>
                <a:t>Portability</a:t>
              </a:r>
            </a:p>
            <a:p>
              <a:pPr marL="640080" indent="-571500"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/>
                <a:t>Vocabulary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892DF-261B-4598-9BE0-35734A947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E52FB-BCE8-4188-9808-484573DD64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B898191D-9FFB-4976-A34B-42C4817E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809625"/>
            <a:ext cx="9515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28C4D-47CB-4D06-955D-A289886A9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74ED-74FF-4A81-8C99-BB5391DA21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6F375B-2D4B-431B-BEF3-24637690B75B}"/>
              </a:ext>
            </a:extLst>
          </p:cNvPr>
          <p:cNvGrpSpPr/>
          <p:nvPr/>
        </p:nvGrpSpPr>
        <p:grpSpPr>
          <a:xfrm>
            <a:off x="1507298" y="599440"/>
            <a:ext cx="7967728" cy="4973320"/>
            <a:chOff x="1507298" y="599440"/>
            <a:chExt cx="7967728" cy="4973320"/>
          </a:xfrm>
        </p:grpSpPr>
        <p:pic>
          <p:nvPicPr>
            <p:cNvPr id="11" name="Content Placeholder 5">
              <a:extLst>
                <a:ext uri="{FF2B5EF4-FFF2-40B4-BE49-F238E27FC236}">
                  <a16:creationId xmlns:a16="http://schemas.microsoft.com/office/drawing/2014/main" id="{952153AB-58FF-4541-9A7E-197A868D9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298" y="599440"/>
              <a:ext cx="7967728" cy="49733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D593AD-47F9-479D-8C2E-3177FCD09724}"/>
                </a:ext>
              </a:extLst>
            </p:cNvPr>
            <p:cNvSpPr txBox="1"/>
            <p:nvPr/>
          </p:nvSpPr>
          <p:spPr>
            <a:xfrm>
              <a:off x="6598066" y="919135"/>
              <a:ext cx="2409635" cy="7017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400" dirty="0">
                  <a:solidFill>
                    <a:schemeClr val="tx1"/>
                  </a:solidFill>
                  <a:latin typeface="Verdana Pro Cond Black" panose="020B0A06030504040204" pitchFamily="34" charset="0"/>
                </a:rPr>
                <a:t>Stability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1F0A1D-DCB4-4611-A3A2-5A0730EB98B4}"/>
                </a:ext>
              </a:extLst>
            </p:cNvPr>
            <p:cNvSpPr txBox="1"/>
            <p:nvPr/>
          </p:nvSpPr>
          <p:spPr>
            <a:xfrm>
              <a:off x="2001953" y="2087535"/>
              <a:ext cx="2274983" cy="70173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400" dirty="0">
                  <a:solidFill>
                    <a:schemeClr val="tx1"/>
                  </a:solidFill>
                  <a:latin typeface="Verdana Pro Cond Black" panose="020B0A06030504040204" pitchFamily="34" charset="0"/>
                </a:rPr>
                <a:t>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241D-82FB-43E0-B7A9-7FE1C2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438782"/>
            <a:ext cx="9976104" cy="584775"/>
          </a:xfrm>
        </p:spPr>
        <p:txBody>
          <a:bodyPr/>
          <a:lstStyle/>
          <a:p>
            <a:r>
              <a:rPr lang="en-US" sz="3200" dirty="0"/>
              <a:t>The C++ Standard Library Is Not A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1304-F990-4864-A5B4-ED9B88A4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92" y="1310641"/>
            <a:ext cx="8585988" cy="4176040"/>
          </a:xfrm>
        </p:spPr>
        <p:txBody>
          <a:bodyPr/>
          <a:lstStyle/>
          <a:p>
            <a:pPr algn="ctr"/>
            <a:r>
              <a:rPr lang="en-US" sz="2400" dirty="0"/>
              <a:t>Using external libraries in C++ should be an order of magnitude easier than it is today.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This should be the primary goal for C++ in the next decade.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C40E-A1B9-46BE-A602-D07668564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C095-8E12-4F95-A517-4ED7743B1D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995BF-A78C-4D59-B734-3C18A6D575E4}"/>
              </a:ext>
            </a:extLst>
          </p:cNvPr>
          <p:cNvGrpSpPr/>
          <p:nvPr/>
        </p:nvGrpSpPr>
        <p:grpSpPr>
          <a:xfrm>
            <a:off x="3149600" y="2553008"/>
            <a:ext cx="4677178" cy="2213032"/>
            <a:chOff x="3149600" y="2481888"/>
            <a:chExt cx="4677178" cy="2213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63459B0-32EF-46CB-8527-D0255B7D9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600" y="2487238"/>
              <a:ext cx="992835" cy="99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1ACFAC6-1AE5-4C8A-B7E6-C616ED762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3149600" y="3699359"/>
              <a:ext cx="992835" cy="99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EC387D-6BA5-4DD1-A9DF-85BD1BCC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244" y="2481888"/>
              <a:ext cx="1003534" cy="1003534"/>
            </a:xfrm>
            <a:prstGeom prst="rect">
              <a:avLst/>
            </a:prstGeom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E8CDB4F-821F-4326-8C48-5FE1AD41D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 bwMode="auto">
            <a:xfrm>
              <a:off x="6828593" y="3699359"/>
              <a:ext cx="992835" cy="99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116762A-D966-462F-AC4F-E70D5FDD4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4986421" y="2487238"/>
              <a:ext cx="992835" cy="99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31819-0538-4BBA-8688-804CFF899B4E}"/>
                </a:ext>
              </a:extLst>
            </p:cNvPr>
            <p:cNvSpPr/>
            <p:nvPr/>
          </p:nvSpPr>
          <p:spPr>
            <a:xfrm>
              <a:off x="4983695" y="3696633"/>
              <a:ext cx="998288" cy="998287"/>
            </a:xfrm>
            <a:prstGeom prst="rect">
              <a:avLst/>
            </a:prstGeom>
            <a:noFill/>
            <a:ln w="381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b |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06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DB1CD-265E-45E6-BEC8-3D0113D0D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56BB5-3061-446C-8933-086D56C9C75B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CC57A-B89B-4678-8A5B-61CDD33304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(C) 2021 Bryce Adelstein Lelbach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766E80-8AB9-48D9-82AD-5F6E1270C3E3}"/>
              </a:ext>
            </a:extLst>
          </p:cNvPr>
          <p:cNvGrpSpPr/>
          <p:nvPr/>
        </p:nvGrpSpPr>
        <p:grpSpPr>
          <a:xfrm>
            <a:off x="622300" y="1136650"/>
            <a:ext cx="9726377" cy="3894074"/>
            <a:chOff x="622300" y="1136650"/>
            <a:chExt cx="9726377" cy="38940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1C5552-248D-4FE8-ACAA-B15D5CEA13FF}"/>
                </a:ext>
              </a:extLst>
            </p:cNvPr>
            <p:cNvSpPr txBox="1"/>
            <p:nvPr/>
          </p:nvSpPr>
          <p:spPr>
            <a:xfrm>
              <a:off x="1495956" y="2029903"/>
              <a:ext cx="7979065" cy="300082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pPr marL="571500" indent="-571500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Asynchrony &amp; Parallelism</a:t>
              </a:r>
            </a:p>
            <a:p>
              <a:pPr marL="571500" indent="-571500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Input &amp; Output</a:t>
              </a:r>
            </a:p>
            <a:p>
              <a:pPr marL="571500" indent="-571500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Text Processing</a:t>
              </a:r>
            </a:p>
            <a:p>
              <a:pPr marL="571500" indent="-571500">
                <a:lnSpc>
                  <a:spcPct val="9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Font typeface="Wingdings" panose="05000000000000000000" pitchFamily="2" charset="2"/>
                <a:buChar char="Ø"/>
              </a:pPr>
              <a:r>
                <a:rPr lang="en-US" sz="40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Metaprogramming &amp; Reflection</a:t>
              </a:r>
            </a:p>
          </p:txBody>
        </p: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C81E3DCC-746C-40EC-AA18-859B22B526D5}"/>
                </a:ext>
              </a:extLst>
            </p:cNvPr>
            <p:cNvSpPr txBox="1">
              <a:spLocks/>
            </p:cNvSpPr>
            <p:nvPr/>
          </p:nvSpPr>
          <p:spPr>
            <a:xfrm>
              <a:off x="622300" y="1136650"/>
              <a:ext cx="9726377" cy="822037"/>
            </a:xfrm>
            <a:prstGeom prst="rect">
              <a:avLst/>
            </a:prstGeom>
          </p:spPr>
          <p:txBody>
            <a:bodyPr anchor="t" anchorCtr="0"/>
            <a:lstStyle>
              <a:lvl1pPr marL="0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800" b="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1pPr>
              <a:lvl2pPr marL="571500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600" b="0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089025" indent="0" algn="l" rtl="0" fontAlgn="base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bg2"/>
                </a:buClr>
                <a:buSzPct val="100000"/>
                <a:buFontTx/>
                <a:buNone/>
                <a:defRPr sz="1400" b="0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774825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</a:defRPr>
              </a:lvl4pPr>
              <a:lvl5pPr marL="21177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5pPr>
              <a:lvl6pPr marL="25749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6pPr>
              <a:lvl7pPr marL="30321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7pPr>
              <a:lvl8pPr marL="34893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8pPr>
              <a:lvl9pPr marL="39465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9pPr>
            </a:lstStyle>
            <a:p>
              <a:pPr defTabSz="914400"/>
              <a:r>
                <a:rPr lang="en-US" sz="4000" kern="0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C++ Standard Library priorities for 2020s: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307142"/>
      </p:ext>
    </p:extLst>
  </p:cSld>
  <p:clrMapOvr>
    <a:masterClrMapping/>
  </p:clrMapOvr>
</p:sld>
</file>

<file path=ppt/theme/theme1.xml><?xml version="1.0" encoding="utf-8"?>
<a:theme xmlns:a="http://schemas.openxmlformats.org/drawingml/2006/main" name="NVIDIA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 w="38100" cap="rnd">
          <a:solidFill>
            <a:schemeClr val="tx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err="1" smtClean="0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 w="38100" cap="rnd">
          <a:solidFill>
            <a:schemeClr val="tx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err="1" smtClean="0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79fe3f67-c003-4a3f-a95f-eafcf63ba40a">
      <UserInfo>
        <DisplayName>Stephen Jones (SW)</DisplayName>
        <AccountId>34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5D170789B834C95418CBDFAC91391" ma:contentTypeVersion="6" ma:contentTypeDescription="Create a new document." ma:contentTypeScope="" ma:versionID="901c9bf251076a52f2ef9a8afd7c60ec">
  <xsd:schema xmlns:xsd="http://www.w3.org/2001/XMLSchema" xmlns:xs="http://www.w3.org/2001/XMLSchema" xmlns:p="http://schemas.microsoft.com/office/2006/metadata/properties" xmlns:ns2="4a8b2df3-7f33-4a74-98c2-7d8fd9dc4aab" xmlns:ns3="79fe3f67-c003-4a3f-a95f-eafcf63ba40a" targetNamespace="http://schemas.microsoft.com/office/2006/metadata/properties" ma:root="true" ma:fieldsID="452cf6328f9a37f6315d23a9f32b0e8a" ns2:_="" ns3:_="">
    <xsd:import namespace="4a8b2df3-7f33-4a74-98c2-7d8fd9dc4aab"/>
    <xsd:import namespace="79fe3f67-c003-4a3f-a95f-eafcf63ba4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b2df3-7f33-4a74-98c2-7d8fd9dc4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e3f67-c003-4a3f-a95f-eafcf63ba4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79fe3f67-c003-4a3f-a95f-eafcf63ba40a"/>
    <ds:schemaRef ds:uri="http://schemas.microsoft.com/office/infopath/2007/PartnerControls"/>
    <ds:schemaRef ds:uri="http://purl.org/dc/terms/"/>
    <ds:schemaRef ds:uri="http://schemas.microsoft.com/office/2006/documentManagement/types"/>
    <ds:schemaRef ds:uri="4a8b2df3-7f33-4a74-98c2-7d8fd9dc4aab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7449E7-5F5F-4AA9-97B0-64B1701A38FB}">
  <ds:schemaRefs>
    <ds:schemaRef ds:uri="4a8b2df3-7f33-4a74-98c2-7d8fd9dc4aab"/>
    <ds:schemaRef ds:uri="79fe3f67-c003-4a3f-a95f-eafcf63ba4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37693</TotalTime>
  <Words>142</Words>
  <Application>Microsoft Office PowerPoint</Application>
  <PresentationFormat>Custom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Roboto</vt:lpstr>
      <vt:lpstr>Source Sans Pro Black</vt:lpstr>
      <vt:lpstr>Trebuchet MS</vt:lpstr>
      <vt:lpstr>Verdana Pro Cond Black</vt:lpstr>
      <vt:lpstr>Wingdings</vt:lpstr>
      <vt:lpstr>NVIDIA</vt:lpstr>
      <vt:lpstr>Blank</vt:lpstr>
      <vt:lpstr>PowerPoint Presentation</vt:lpstr>
      <vt:lpstr>PowerPoint Presentation</vt:lpstr>
      <vt:lpstr>PowerPoint Presentation</vt:lpstr>
      <vt:lpstr>PowerPoint Presentation</vt:lpstr>
      <vt:lpstr>The C++ Standard Library Is Not A Package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Bryce Lelbach</dc:creator>
  <cp:lastModifiedBy>Bryce Lelbach</cp:lastModifiedBy>
  <cp:revision>605</cp:revision>
  <dcterms:created xsi:type="dcterms:W3CDTF">2008-01-24T03:11:41Z</dcterms:created>
  <dcterms:modified xsi:type="dcterms:W3CDTF">2021-07-02T23:59:35Z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0x010100AEF5D170789B834C95418CBDFAC91391</vt:lpwstr>
  </property>
</Properties>
</file>