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8" r:id="rId2"/>
    <p:sldId id="286" r:id="rId3"/>
    <p:sldId id="287" r:id="rId4"/>
    <p:sldId id="265" r:id="rId5"/>
    <p:sldId id="259" r:id="rId6"/>
    <p:sldId id="288" r:id="rId7"/>
    <p:sldId id="271" r:id="rId8"/>
    <p:sldId id="272" r:id="rId9"/>
    <p:sldId id="273" r:id="rId10"/>
    <p:sldId id="274" r:id="rId11"/>
    <p:sldId id="275" r:id="rId12"/>
    <p:sldId id="276" r:id="rId13"/>
    <p:sldId id="282" r:id="rId14"/>
    <p:sldId id="277" r:id="rId15"/>
    <p:sldId id="278" r:id="rId16"/>
    <p:sldId id="285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2BD5E"/>
    <a:srgbClr val="6699FF"/>
    <a:srgbClr val="00CC99"/>
    <a:srgbClr val="33CCCC"/>
    <a:srgbClr val="FF7C80"/>
    <a:srgbClr val="6666FF"/>
    <a:srgbClr val="FF9933"/>
    <a:srgbClr val="339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BF2FA-DE54-4AA6-8646-7B1A447580F7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C702-C368-441D-80A2-5EB7CF0B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4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F165312-137A-41CD-8D8F-9369EF2A3442}" type="datetime1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39F5CCC-E46B-4647-A56A-E1E571FA2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1823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6EEB-20CF-4240-9716-50D7051C7B7A}" type="datetime1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CCC-E46B-4647-A56A-E1E571FA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8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14A9-BB0A-4B4B-BCE5-F827CE4A57FB}" type="datetime1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CCC-E46B-4647-A56A-E1E571FA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3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DB9CD-533A-45C4-AFB5-B7F7D4B05B11}" type="datetime1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CCC-E46B-4647-A56A-E1E571FA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3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2271-47E6-432C-BDEA-BF88DCA3276F}" type="datetime1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CCC-E46B-4647-A56A-E1E571FA2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290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9D25-1C05-4C48-9195-A2B5A58517FB}" type="datetime1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CCC-E46B-4647-A56A-E1E571FA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1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0F5E-4BE0-4DA8-8351-3C8C7C011FA3}" type="datetime1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CCC-E46B-4647-A56A-E1E571FA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7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5353-AAA9-4F7E-838C-9E3EF940AA21}" type="datetime1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CCC-E46B-4647-A56A-E1E571FA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6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393C-D3AC-4D75-BA2F-73E837BF57CE}" type="datetime1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CCC-E46B-4647-A56A-E1E571FA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3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07FC-4B81-4A77-8769-9E25CC1740CB}" type="datetime1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CCC-E46B-4647-A56A-E1E571FA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9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73F7-9BD5-469F-8739-ED23ECFF1707}" type="datetime1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5CCC-E46B-4647-A56A-E1E571FA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F6E62AF-0452-4A14-96F8-8AA002FB2872}" type="datetime1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39F5CCC-E46B-4647-A56A-E1E571FA2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5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svg"/><Relationship Id="rId7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nan.io/2020/09/24/New-conan-training-series.html" TargetMode="External"/><Relationship Id="rId7" Type="http://schemas.openxmlformats.org/officeDocument/2006/relationships/hyperlink" Target="https://commons.wikimedia.org/wiki/File:Handshake_Flat_Icon.svg" TargetMode="External"/><Relationship Id="rId2" Type="http://schemas.openxmlformats.org/officeDocument/2006/relationships/hyperlink" Target="https://conan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in.linkedin.com/in/kunalsharmaaa" TargetMode="External"/><Relationship Id="rId4" Type="http://schemas.openxmlformats.org/officeDocument/2006/relationships/hyperlink" Target="https://www.youtube.com/watch?v=S4QSKLXdT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blog.conan.io/2020/09/24/New-conan-training-seri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106E-3ED1-4267-8ACA-6E7069A74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65760"/>
            <a:ext cx="9418320" cy="404164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Dependency Management for C++ Applications using CMake + Conan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022E2-121D-471A-B743-81822E6FA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Kunal Sharma</a:t>
            </a:r>
          </a:p>
          <a:p>
            <a:pPr algn="ctr"/>
            <a:r>
              <a:rPr lang="en-US" dirty="0"/>
              <a:t>Software Engineer at Infineon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A07B6-0961-4321-9144-3037BD50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D7D534-F566-4B1F-B6B7-6B58F56B47F7}"/>
              </a:ext>
            </a:extLst>
          </p:cNvPr>
          <p:cNvSpPr/>
          <p:nvPr/>
        </p:nvSpPr>
        <p:spPr>
          <a:xfrm>
            <a:off x="1359017" y="1971413"/>
            <a:ext cx="9219500" cy="23405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3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16C36-F554-4B75-8A64-EDEC255D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Conan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36FA7-ECC9-48E5-A210-9CE8BC2F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679510"/>
            <a:ext cx="10254714" cy="4500627"/>
          </a:xfrm>
        </p:spPr>
        <p:txBody>
          <a:bodyPr/>
          <a:lstStyle/>
          <a:p>
            <a:r>
              <a:rPr lang="en-US" dirty="0"/>
              <a:t>Simple to write Conan files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Python</a:t>
            </a:r>
          </a:p>
          <a:p>
            <a:r>
              <a:rPr lang="en-US" dirty="0"/>
              <a:t>Works with a wide pool of </a:t>
            </a:r>
            <a:r>
              <a:rPr lang="en-US" dirty="0">
                <a:solidFill>
                  <a:srgbClr val="0070C0"/>
                </a:solidFill>
              </a:rPr>
              <a:t>build systems</a:t>
            </a:r>
          </a:p>
          <a:p>
            <a:r>
              <a:rPr lang="en-US" dirty="0">
                <a:solidFill>
                  <a:srgbClr val="0070C0"/>
                </a:solidFill>
              </a:rPr>
              <a:t>Platform independent</a:t>
            </a:r>
          </a:p>
          <a:p>
            <a:r>
              <a:rPr lang="en-US" dirty="0"/>
              <a:t>Multiple packages with </a:t>
            </a:r>
            <a:r>
              <a:rPr lang="en-US" dirty="0">
                <a:solidFill>
                  <a:srgbClr val="0070C0"/>
                </a:solidFill>
              </a:rPr>
              <a:t>same name </a:t>
            </a:r>
            <a:r>
              <a:rPr lang="en-US" dirty="0"/>
              <a:t>can exist</a:t>
            </a:r>
          </a:p>
          <a:p>
            <a:pPr lvl="1"/>
            <a:r>
              <a:rPr lang="en-US" dirty="0"/>
              <a:t>they are unique since their configs are different</a:t>
            </a:r>
          </a:p>
          <a:p>
            <a:r>
              <a:rPr lang="en-US" dirty="0">
                <a:solidFill>
                  <a:srgbClr val="0070C0"/>
                </a:solidFill>
              </a:rPr>
              <a:t>JFROG</a:t>
            </a:r>
            <a:r>
              <a:rPr lang="en-US" dirty="0"/>
              <a:t> supports Conan Artifactories</a:t>
            </a:r>
          </a:p>
          <a:p>
            <a:pPr lvl="1"/>
            <a:r>
              <a:rPr lang="en-US" dirty="0"/>
              <a:t>easy to set up and elegant UI</a:t>
            </a:r>
          </a:p>
          <a:p>
            <a:r>
              <a:rPr lang="en-US" dirty="0"/>
              <a:t>Great community and contributors</a:t>
            </a:r>
          </a:p>
          <a:p>
            <a:pPr lvl="1"/>
            <a:r>
              <a:rPr lang="en-US" dirty="0"/>
              <a:t>packages being updated in no time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265D4A-75C0-4E61-A882-B7D4AE7F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7772" y="1846802"/>
            <a:ext cx="2237937" cy="316439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F6A872-F223-4B65-81E3-B7168B1B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16C36-F554-4B75-8A64-EDEC255D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How to use Conan?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36FA7-ECC9-48E5-A210-9CE8BC2F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679511"/>
            <a:ext cx="10254714" cy="4596162"/>
          </a:xfrm>
        </p:spPr>
        <p:txBody>
          <a:bodyPr/>
          <a:lstStyle/>
          <a:p>
            <a:r>
              <a:rPr lang="en-US" dirty="0"/>
              <a:t>Conan follows a package naming convention: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package_name/package_version@user/channel</a:t>
            </a:r>
          </a:p>
          <a:p>
            <a:r>
              <a:rPr lang="en-US" dirty="0"/>
              <a:t>Use this naming info in your Conan files(</a:t>
            </a:r>
            <a:r>
              <a:rPr lang="en-US" dirty="0">
                <a:solidFill>
                  <a:srgbClr val="0070C0"/>
                </a:solidFill>
              </a:rPr>
              <a:t>recipes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conanfile.txt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conanfile.py</a:t>
            </a:r>
          </a:p>
          <a:p>
            <a:r>
              <a:rPr lang="en-US" dirty="0"/>
              <a:t>For fetching the packages from the artifactory: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conan install </a:t>
            </a:r>
            <a:r>
              <a:rPr lang="en-US" i="1" dirty="0">
                <a:solidFill>
                  <a:srgbClr val="0070C0"/>
                </a:solidFill>
              </a:rPr>
              <a:t>path_to_your_conanfile</a:t>
            </a:r>
          </a:p>
          <a:p>
            <a:r>
              <a:rPr lang="en-US" dirty="0"/>
              <a:t>Generate conanfile.py template using: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conan new package_name/package_version</a:t>
            </a:r>
          </a:p>
          <a:p>
            <a:r>
              <a:rPr lang="en-US" dirty="0"/>
              <a:t>To search for a package in a remote: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conan search package_name/package_version –r conan_remote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By default, the open source remote is </a:t>
            </a:r>
            <a:r>
              <a:rPr lang="en-US" dirty="0">
                <a:solidFill>
                  <a:srgbClr val="0070C0"/>
                </a:solidFill>
              </a:rPr>
              <a:t>conan-center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E25326-58D8-4F75-A8B2-31FF7ECF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11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1540531-CCAC-454D-B9C9-3B6C564FA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7772" y="1846802"/>
            <a:ext cx="2237937" cy="316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6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16C36-F554-4B75-8A64-EDEC255D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Conanfile Attributes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36FA7-ECC9-48E5-A210-9CE8BC2F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679510"/>
            <a:ext cx="10254714" cy="450062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settings</a:t>
            </a:r>
          </a:p>
          <a:p>
            <a:pPr lvl="1"/>
            <a:r>
              <a:rPr lang="en-US" dirty="0"/>
              <a:t>Compiler, OS, architecture, etc.</a:t>
            </a:r>
          </a:p>
          <a:p>
            <a:r>
              <a:rPr lang="en-US" dirty="0">
                <a:solidFill>
                  <a:srgbClr val="0070C0"/>
                </a:solidFill>
              </a:rPr>
              <a:t>options</a:t>
            </a:r>
          </a:p>
          <a:p>
            <a:pPr lvl="1"/>
            <a:r>
              <a:rPr lang="en-US" dirty="0"/>
              <a:t>Shared, custom options,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requires</a:t>
            </a:r>
          </a:p>
          <a:p>
            <a:pPr lvl="1"/>
            <a:r>
              <a:rPr lang="en-US" dirty="0"/>
              <a:t>represents package dependencies</a:t>
            </a:r>
          </a:p>
          <a:p>
            <a:r>
              <a:rPr lang="en-US" dirty="0">
                <a:solidFill>
                  <a:srgbClr val="0070C0"/>
                </a:solidFill>
              </a:rPr>
              <a:t>generators</a:t>
            </a:r>
          </a:p>
          <a:p>
            <a:pPr lvl="1"/>
            <a:r>
              <a:rPr lang="en-US" dirty="0"/>
              <a:t>Provide information about dependencies that is understandable to the build system</a:t>
            </a:r>
          </a:p>
          <a:p>
            <a:pPr lvl="1"/>
            <a:r>
              <a:rPr lang="en-US" dirty="0"/>
              <a:t>Not needed if your package doesn’t have a dependency</a:t>
            </a:r>
          </a:p>
          <a:p>
            <a:r>
              <a:rPr lang="en-US" dirty="0">
                <a:solidFill>
                  <a:srgbClr val="0070C0"/>
                </a:solidFill>
              </a:rPr>
              <a:t>Methods</a:t>
            </a:r>
            <a:r>
              <a:rPr lang="en-US" dirty="0"/>
              <a:t> to manage packaging flow</a:t>
            </a:r>
          </a:p>
          <a:p>
            <a:pPr lvl="1"/>
            <a:r>
              <a:rPr lang="en-US" dirty="0"/>
              <a:t>source(), build(), package(), package_info(), etc.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265D4A-75C0-4E61-A882-B7D4AE7F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7772" y="1846802"/>
            <a:ext cx="2237937" cy="31643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F055FD-174E-4437-9BB0-A99BE0505E3C}"/>
              </a:ext>
            </a:extLst>
          </p:cNvPr>
          <p:cNvSpPr txBox="1"/>
          <p:nvPr/>
        </p:nvSpPr>
        <p:spPr>
          <a:xfrm>
            <a:off x="2284631" y="3560491"/>
            <a:ext cx="33066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“option”: [“value1”, “value2”]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FCBC2B-C356-4E02-9676-75907AC5F7A2}"/>
              </a:ext>
            </a:extLst>
          </p:cNvPr>
          <p:cNvCxnSpPr/>
          <p:nvPr/>
        </p:nvCxnSpPr>
        <p:spPr>
          <a:xfrm>
            <a:off x="3038764" y="3057236"/>
            <a:ext cx="461818" cy="3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C6909-E255-43EA-9707-D97F4926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8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A2936FA7-ECC9-48E5-A210-9CE8BC2F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679511"/>
            <a:ext cx="10254714" cy="45961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886AB85-1594-4232-8F4B-E6705ADDB5FC}"/>
              </a:ext>
            </a:extLst>
          </p:cNvPr>
          <p:cNvSpPr txBox="1">
            <a:spLocks/>
          </p:cNvSpPr>
          <p:nvPr/>
        </p:nvSpPr>
        <p:spPr>
          <a:xfrm>
            <a:off x="699797" y="1679510"/>
            <a:ext cx="10254714" cy="4500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CMAKE_TOOLCHAIN_FILE</a:t>
            </a:r>
          </a:p>
          <a:p>
            <a:pPr lvl="1"/>
            <a:r>
              <a:rPr lang="en-US" dirty="0"/>
              <a:t>Provide information to our build system about packages fetched Conan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316C36-F554-4B75-8A64-EDEC255D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Consume a Conan Package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E25326-58D8-4F75-A8B2-31FF7ECF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13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1540531-CCAC-454D-B9C9-3B6C564FA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4668" y="2434032"/>
            <a:ext cx="2237937" cy="3164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F370A-58FA-4B42-9846-6B786DF3F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97" y="2386917"/>
            <a:ext cx="3159934" cy="181968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4AAF53-0A0C-4476-B36B-FBDEE2E56134}"/>
              </a:ext>
            </a:extLst>
          </p:cNvPr>
          <p:cNvSpPr txBox="1"/>
          <p:nvPr/>
        </p:nvSpPr>
        <p:spPr>
          <a:xfrm>
            <a:off x="1204272" y="1803312"/>
            <a:ext cx="17532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conanfile.txt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CD49F-4E86-4493-AFC1-F612BCE1E7C0}"/>
              </a:ext>
            </a:extLst>
          </p:cNvPr>
          <p:cNvSpPr txBox="1"/>
          <p:nvPr/>
        </p:nvSpPr>
        <p:spPr>
          <a:xfrm>
            <a:off x="5567945" y="1803312"/>
            <a:ext cx="17532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conanfile.py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C24BCC-0A10-4E5F-A9AF-624A96AAC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404" y="2594041"/>
            <a:ext cx="4440848" cy="1405437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81653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16C36-F554-4B75-8A64-EDEC255D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Conan Profiles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36FA7-ECC9-48E5-A210-9CE8BC2F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679510"/>
            <a:ext cx="10254714" cy="4500627"/>
          </a:xfrm>
        </p:spPr>
        <p:txBody>
          <a:bodyPr>
            <a:normAutofit/>
          </a:bodyPr>
          <a:lstStyle/>
          <a:p>
            <a:r>
              <a:rPr lang="en-US" dirty="0"/>
              <a:t>Mentioning all these configurations in a conanfile or in the command line is too much of a repetitive task</a:t>
            </a:r>
          </a:p>
          <a:p>
            <a:r>
              <a:rPr lang="en-US" dirty="0">
                <a:solidFill>
                  <a:srgbClr val="0070C0"/>
                </a:solidFill>
              </a:rPr>
              <a:t>Profiles</a:t>
            </a:r>
          </a:p>
          <a:p>
            <a:pPr lvl="1"/>
            <a:r>
              <a:rPr lang="en-US" dirty="0"/>
              <a:t>Specify all the configurations like settings, options, environment variables,</a:t>
            </a:r>
          </a:p>
          <a:p>
            <a:pPr marL="274320" lvl="1" indent="0">
              <a:buNone/>
            </a:pPr>
            <a:r>
              <a:rPr lang="en-US" dirty="0"/>
              <a:t>   etc. in a single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265D4A-75C0-4E61-A882-B7D4AE7F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7398" y="2014095"/>
            <a:ext cx="2237937" cy="316439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3F5F6FD-153C-4429-AD30-EB105FCEB853}"/>
              </a:ext>
            </a:extLst>
          </p:cNvPr>
          <p:cNvGrpSpPr/>
          <p:nvPr/>
        </p:nvGrpSpPr>
        <p:grpSpPr>
          <a:xfrm>
            <a:off x="2100302" y="3514987"/>
            <a:ext cx="5644876" cy="1231853"/>
            <a:chOff x="2100302" y="3514987"/>
            <a:chExt cx="5644876" cy="12318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C654BF-3485-4AD4-9AEF-E1C9324DFDAE}"/>
                </a:ext>
              </a:extLst>
            </p:cNvPr>
            <p:cNvSpPr txBox="1"/>
            <p:nvPr/>
          </p:nvSpPr>
          <p:spPr>
            <a:xfrm>
              <a:off x="4009377" y="3514987"/>
              <a:ext cx="1437712" cy="369332"/>
            </a:xfrm>
            <a:prstGeom prst="rect">
              <a:avLst/>
            </a:prstGeom>
            <a:noFill/>
            <a:ln>
              <a:solidFill>
                <a:srgbClr val="6699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Profiles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B65315-9FE9-4398-A3BC-8DEC1525CC11}"/>
                </a:ext>
              </a:extLst>
            </p:cNvPr>
            <p:cNvSpPr txBox="1"/>
            <p:nvPr/>
          </p:nvSpPr>
          <p:spPr>
            <a:xfrm>
              <a:off x="2100302" y="4377508"/>
              <a:ext cx="729842" cy="369332"/>
            </a:xfrm>
            <a:prstGeom prst="rect">
              <a:avLst/>
            </a:prstGeom>
            <a:noFill/>
            <a:ln>
              <a:solidFill>
                <a:srgbClr val="00CC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GCC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A9427F-5F31-4A87-ADF5-5BC2737A6435}"/>
                </a:ext>
              </a:extLst>
            </p:cNvPr>
            <p:cNvSpPr txBox="1"/>
            <p:nvPr/>
          </p:nvSpPr>
          <p:spPr>
            <a:xfrm>
              <a:off x="4230649" y="4377508"/>
              <a:ext cx="1057012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Clang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1C9106-54CF-4269-B5A9-19DAA757412F}"/>
                </a:ext>
              </a:extLst>
            </p:cNvPr>
            <p:cNvSpPr txBox="1"/>
            <p:nvPr/>
          </p:nvSpPr>
          <p:spPr>
            <a:xfrm>
              <a:off x="6688166" y="4377508"/>
              <a:ext cx="1057012" cy="369332"/>
            </a:xfrm>
            <a:prstGeom prst="rect">
              <a:avLst/>
            </a:prstGeom>
            <a:noFill/>
            <a:ln>
              <a:solidFill>
                <a:srgbClr val="C2BD5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MSVC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C828B0-44FC-49A9-A950-95FC87ACDD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3200" y="3884319"/>
              <a:ext cx="1197013" cy="402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1657C91-546C-435F-A312-9E7115FBF91F}"/>
                </a:ext>
              </a:extLst>
            </p:cNvPr>
            <p:cNvCxnSpPr>
              <a:cxnSpLocks/>
            </p:cNvCxnSpPr>
            <p:nvPr/>
          </p:nvCxnSpPr>
          <p:spPr>
            <a:xfrm>
              <a:off x="5516254" y="3884319"/>
              <a:ext cx="1270440" cy="402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03C46CF-C362-4C68-9A03-275274561F6E}"/>
                </a:ext>
              </a:extLst>
            </p:cNvPr>
            <p:cNvCxnSpPr/>
            <p:nvPr/>
          </p:nvCxnSpPr>
          <p:spPr>
            <a:xfrm>
              <a:off x="4728233" y="3929823"/>
              <a:ext cx="0" cy="356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BDA6943-EA6D-4AE0-841E-1EEA5ADF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14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7204B9D-4226-4F47-A7EE-7F8D8156DAE5}"/>
              </a:ext>
            </a:extLst>
          </p:cNvPr>
          <p:cNvGrpSpPr/>
          <p:nvPr/>
        </p:nvGrpSpPr>
        <p:grpSpPr>
          <a:xfrm>
            <a:off x="1589629" y="4746840"/>
            <a:ext cx="6526049" cy="972956"/>
            <a:chOff x="1589629" y="4746840"/>
            <a:chExt cx="6526049" cy="97295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ABB32B6-0940-4470-8600-ED2A52C73EDD}"/>
                </a:ext>
              </a:extLst>
            </p:cNvPr>
            <p:cNvGrpSpPr/>
            <p:nvPr/>
          </p:nvGrpSpPr>
          <p:grpSpPr>
            <a:xfrm>
              <a:off x="1589629" y="5350464"/>
              <a:ext cx="6526049" cy="369332"/>
              <a:chOff x="1589629" y="5350464"/>
              <a:chExt cx="6526049" cy="369332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BE15B9F-F797-4A0F-9F71-157B1714D932}"/>
                  </a:ext>
                </a:extLst>
              </p:cNvPr>
              <p:cNvGrpSpPr/>
              <p:nvPr/>
            </p:nvGrpSpPr>
            <p:grpSpPr>
              <a:xfrm>
                <a:off x="1589629" y="5350464"/>
                <a:ext cx="1798013" cy="369332"/>
                <a:chOff x="1589629" y="5350464"/>
                <a:chExt cx="1798013" cy="369332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CE1F8B1-C194-4B50-8B52-E3060056F451}"/>
                    </a:ext>
                  </a:extLst>
                </p:cNvPr>
                <p:cNvSpPr txBox="1"/>
                <p:nvPr/>
              </p:nvSpPr>
              <p:spPr>
                <a:xfrm>
                  <a:off x="1589629" y="5350464"/>
                  <a:ext cx="729842" cy="369332"/>
                </a:xfrm>
                <a:prstGeom prst="rect">
                  <a:avLst/>
                </a:prstGeom>
                <a:noFill/>
                <a:ln>
                  <a:solidFill>
                    <a:srgbClr val="00CC99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x86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DBF0CD6-2A5D-4471-A04F-C6CC29336BB4}"/>
                    </a:ext>
                  </a:extLst>
                </p:cNvPr>
                <p:cNvSpPr txBox="1"/>
                <p:nvPr/>
              </p:nvSpPr>
              <p:spPr>
                <a:xfrm>
                  <a:off x="2657800" y="5350464"/>
                  <a:ext cx="729842" cy="369332"/>
                </a:xfrm>
                <a:prstGeom prst="rect">
                  <a:avLst/>
                </a:prstGeom>
                <a:noFill/>
                <a:ln>
                  <a:solidFill>
                    <a:srgbClr val="00CC99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x64</a:t>
                  </a:r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B000374-A45B-4DBA-8F9E-B23814A8A5B3}"/>
                  </a:ext>
                </a:extLst>
              </p:cNvPr>
              <p:cNvSpPr txBox="1"/>
              <p:nvPr/>
            </p:nvSpPr>
            <p:spPr>
              <a:xfrm>
                <a:off x="3865728" y="5350464"/>
                <a:ext cx="729842" cy="36933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x86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4E5CBF7-FFE4-4CF1-B62F-A543ABB0826A}"/>
                  </a:ext>
                </a:extLst>
              </p:cNvPr>
              <p:cNvSpPr txBox="1"/>
              <p:nvPr/>
            </p:nvSpPr>
            <p:spPr>
              <a:xfrm>
                <a:off x="4922740" y="5350464"/>
                <a:ext cx="729842" cy="36933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x64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88E4155-1ACA-4E56-9DE0-3F4E7971BE82}"/>
                  </a:ext>
                </a:extLst>
              </p:cNvPr>
              <p:cNvGrpSpPr/>
              <p:nvPr/>
            </p:nvGrpSpPr>
            <p:grpSpPr>
              <a:xfrm>
                <a:off x="6317665" y="5350464"/>
                <a:ext cx="1798013" cy="369332"/>
                <a:chOff x="1589629" y="5350464"/>
                <a:chExt cx="1798013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8FC02CE-33D2-433E-BAE2-4EDC673A0474}"/>
                    </a:ext>
                  </a:extLst>
                </p:cNvPr>
                <p:cNvSpPr txBox="1"/>
                <p:nvPr/>
              </p:nvSpPr>
              <p:spPr>
                <a:xfrm>
                  <a:off x="1589629" y="5350464"/>
                  <a:ext cx="729842" cy="369332"/>
                </a:xfrm>
                <a:prstGeom prst="rect">
                  <a:avLst/>
                </a:prstGeom>
                <a:noFill/>
                <a:ln>
                  <a:solidFill>
                    <a:srgbClr val="C2BD5E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x86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60AC6D5-0EB7-4B93-A0ED-A86570CBA4B7}"/>
                    </a:ext>
                  </a:extLst>
                </p:cNvPr>
                <p:cNvSpPr txBox="1"/>
                <p:nvPr/>
              </p:nvSpPr>
              <p:spPr>
                <a:xfrm>
                  <a:off x="2657800" y="5350464"/>
                  <a:ext cx="729842" cy="369332"/>
                </a:xfrm>
                <a:prstGeom prst="rect">
                  <a:avLst/>
                </a:prstGeom>
                <a:noFill/>
                <a:ln>
                  <a:solidFill>
                    <a:srgbClr val="C2BD5E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x64</a:t>
                  </a:r>
                </a:p>
              </p:txBody>
            </p:sp>
          </p:grp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FBEE63F-2445-4D27-975A-A432B6017CC8}"/>
                </a:ext>
              </a:extLst>
            </p:cNvPr>
            <p:cNvCxnSpPr>
              <a:stCxn id="8" idx="2"/>
              <a:endCxn id="25" idx="0"/>
            </p:cNvCxnSpPr>
            <p:nvPr/>
          </p:nvCxnSpPr>
          <p:spPr>
            <a:xfrm flipH="1">
              <a:off x="1954550" y="4746840"/>
              <a:ext cx="510673" cy="603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00AA479-55AE-47CC-B2D6-A15F3D92EFC2}"/>
                </a:ext>
              </a:extLst>
            </p:cNvPr>
            <p:cNvCxnSpPr>
              <a:stCxn id="8" idx="2"/>
              <a:endCxn id="26" idx="0"/>
            </p:cNvCxnSpPr>
            <p:nvPr/>
          </p:nvCxnSpPr>
          <p:spPr>
            <a:xfrm>
              <a:off x="2465223" y="4746840"/>
              <a:ext cx="557498" cy="603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B6D7B7D-ADC0-4530-9FD4-49588BF45CC6}"/>
                </a:ext>
              </a:extLst>
            </p:cNvPr>
            <p:cNvCxnSpPr>
              <a:stCxn id="11" idx="2"/>
              <a:endCxn id="27" idx="0"/>
            </p:cNvCxnSpPr>
            <p:nvPr/>
          </p:nvCxnSpPr>
          <p:spPr>
            <a:xfrm flipH="1">
              <a:off x="4230649" y="4746840"/>
              <a:ext cx="528506" cy="603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3B59A98-79DF-47A2-8116-76C2521E38DB}"/>
                </a:ext>
              </a:extLst>
            </p:cNvPr>
            <p:cNvCxnSpPr>
              <a:stCxn id="11" idx="2"/>
              <a:endCxn id="28" idx="0"/>
            </p:cNvCxnSpPr>
            <p:nvPr/>
          </p:nvCxnSpPr>
          <p:spPr>
            <a:xfrm>
              <a:off x="4759155" y="4746840"/>
              <a:ext cx="528506" cy="603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2B488CA-9F04-4643-80E3-FAAD52078D4D}"/>
                </a:ext>
              </a:extLst>
            </p:cNvPr>
            <p:cNvCxnSpPr>
              <a:stCxn id="12" idx="2"/>
              <a:endCxn id="31" idx="0"/>
            </p:cNvCxnSpPr>
            <p:nvPr/>
          </p:nvCxnSpPr>
          <p:spPr>
            <a:xfrm flipH="1">
              <a:off x="6682586" y="4746840"/>
              <a:ext cx="534086" cy="603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B7CE727-4288-469C-BBD7-5EDB87008A9A}"/>
                </a:ext>
              </a:extLst>
            </p:cNvPr>
            <p:cNvCxnSpPr>
              <a:stCxn id="12" idx="2"/>
              <a:endCxn id="32" idx="0"/>
            </p:cNvCxnSpPr>
            <p:nvPr/>
          </p:nvCxnSpPr>
          <p:spPr>
            <a:xfrm>
              <a:off x="7216672" y="4746840"/>
              <a:ext cx="534085" cy="603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855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16C36-F554-4B75-8A64-EDEC255D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Conan Package Creation and Upload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36FA7-ECC9-48E5-A210-9CE8BC2F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679510"/>
            <a:ext cx="10254714" cy="4500627"/>
          </a:xfrm>
        </p:spPr>
        <p:txBody>
          <a:bodyPr>
            <a:normAutofit/>
          </a:bodyPr>
          <a:lstStyle/>
          <a:p>
            <a:r>
              <a:rPr lang="en-US" dirty="0"/>
              <a:t>To create a package: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conan create path_to_conan_recipe user/channel</a:t>
            </a:r>
          </a:p>
          <a:p>
            <a:r>
              <a:rPr lang="en-US" dirty="0"/>
              <a:t>To list remotes: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conan remote list</a:t>
            </a:r>
          </a:p>
          <a:p>
            <a:r>
              <a:rPr lang="en-US" dirty="0"/>
              <a:t>To add a remote: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Conan remote add remote_name</a:t>
            </a:r>
          </a:p>
          <a:p>
            <a:r>
              <a:rPr lang="en-US" dirty="0"/>
              <a:t>To upload a package: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conan upload package_name/package_version@user/channel --all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265D4A-75C0-4E61-A882-B7D4AE7F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7398" y="1846802"/>
            <a:ext cx="2237937" cy="316439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C60B02-0DDC-4385-B4FB-5FBC92AB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6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16C36-F554-4B75-8A64-EDEC255D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conanfile.py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36FA7-ECC9-48E5-A210-9CE8BC2F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679510"/>
            <a:ext cx="10254714" cy="4500627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265D4A-75C0-4E61-A882-B7D4AE7F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7398" y="1846802"/>
            <a:ext cx="2237937" cy="316439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C60B02-0DDC-4385-B4FB-5FBC92AB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00EB52-8068-4CBE-95BD-9EDF74CDA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79" y="1592302"/>
            <a:ext cx="7370143" cy="4838591"/>
          </a:xfrm>
          <a:prstGeom prst="rect">
            <a:avLst/>
          </a:prstGeom>
          <a:ln w="38100">
            <a:solidFill>
              <a:srgbClr val="00CC00"/>
            </a:solidFill>
          </a:ln>
        </p:spPr>
      </p:pic>
    </p:spTree>
    <p:extLst>
      <p:ext uri="{BB962C8B-B14F-4D97-AF65-F5344CB8AC3E}">
        <p14:creationId xmlns:p14="http://schemas.microsoft.com/office/powerpoint/2010/main" val="1582153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16C36-F554-4B75-8A64-EDEC255D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Handling Transitive Dependency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36FA7-ECC9-48E5-A210-9CE8BC2F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679510"/>
            <a:ext cx="10254714" cy="4500627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 algn="ctr"/>
            <a:endParaRPr lang="en-US" dirty="0"/>
          </a:p>
          <a:p>
            <a:pPr lvl="1" algn="ctr"/>
            <a:r>
              <a:rPr lang="en-US" dirty="0"/>
              <a:t>Handles transitive dependencies effortlessly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265D4A-75C0-4E61-A882-B7D4AE7F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7398" y="1846802"/>
            <a:ext cx="2237937" cy="316439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C60B02-0DDC-4385-B4FB-5FBC92AB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17</a:t>
            </a:fld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54B0B55-7877-4292-B9E0-30C8526851DA}"/>
              </a:ext>
            </a:extLst>
          </p:cNvPr>
          <p:cNvGrpSpPr/>
          <p:nvPr/>
        </p:nvGrpSpPr>
        <p:grpSpPr>
          <a:xfrm>
            <a:off x="1591853" y="2410777"/>
            <a:ext cx="4265500" cy="2066848"/>
            <a:chOff x="874023" y="2258377"/>
            <a:chExt cx="4265500" cy="206684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1895EC-60DE-4459-83EF-A1C10A8D2C72}"/>
                </a:ext>
              </a:extLst>
            </p:cNvPr>
            <p:cNvSpPr/>
            <p:nvPr/>
          </p:nvSpPr>
          <p:spPr>
            <a:xfrm>
              <a:off x="1544286" y="3376260"/>
              <a:ext cx="327259" cy="26950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37658FC-924B-4E19-B45C-FA2D476DF58F}"/>
                </a:ext>
              </a:extLst>
            </p:cNvPr>
            <p:cNvGrpSpPr/>
            <p:nvPr/>
          </p:nvGrpSpPr>
          <p:grpSpPr>
            <a:xfrm>
              <a:off x="874023" y="2258377"/>
              <a:ext cx="4265500" cy="2066848"/>
              <a:chOff x="874023" y="2258377"/>
              <a:chExt cx="4265500" cy="2066848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786422C-FE8D-4E83-8FDC-89BC2FDB8675}"/>
                  </a:ext>
                </a:extLst>
              </p:cNvPr>
              <p:cNvSpPr/>
              <p:nvPr/>
            </p:nvSpPr>
            <p:spPr>
              <a:xfrm>
                <a:off x="2766239" y="2788533"/>
                <a:ext cx="327259" cy="26950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EE2CEC7-87B5-4D4B-BCBB-2C62912F5232}"/>
                  </a:ext>
                </a:extLst>
              </p:cNvPr>
              <p:cNvCxnSpPr>
                <a:stCxn id="8" idx="4"/>
                <a:endCxn id="12" idx="0"/>
              </p:cNvCxnSpPr>
              <p:nvPr/>
            </p:nvCxnSpPr>
            <p:spPr>
              <a:xfrm>
                <a:off x="2929869" y="3058041"/>
                <a:ext cx="638883" cy="3383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807E6E3-53C4-4082-9311-FB4221D35EFF}"/>
                  </a:ext>
                </a:extLst>
              </p:cNvPr>
              <p:cNvCxnSpPr>
                <a:stCxn id="12" idx="4"/>
                <a:endCxn id="20" idx="0"/>
              </p:cNvCxnSpPr>
              <p:nvPr/>
            </p:nvCxnSpPr>
            <p:spPr>
              <a:xfrm>
                <a:off x="3568752" y="3665912"/>
                <a:ext cx="0" cy="3898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0FD9D491-2302-48DF-A76C-BDDF5893CCE2}"/>
                  </a:ext>
                </a:extLst>
              </p:cNvPr>
              <p:cNvGrpSpPr/>
              <p:nvPr/>
            </p:nvGrpSpPr>
            <p:grpSpPr>
              <a:xfrm>
                <a:off x="874023" y="2258377"/>
                <a:ext cx="4265500" cy="2066848"/>
                <a:chOff x="874023" y="2258377"/>
                <a:chExt cx="4265500" cy="2066848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91F3F056-AFD3-419A-8883-2404DBEB5A5B}"/>
                    </a:ext>
                  </a:extLst>
                </p:cNvPr>
                <p:cNvSpPr/>
                <p:nvPr/>
              </p:nvSpPr>
              <p:spPr>
                <a:xfrm>
                  <a:off x="2035250" y="2808601"/>
                  <a:ext cx="327259" cy="269508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4FF6349-C6F7-48A5-AAC1-531A514C7009}"/>
                    </a:ext>
                  </a:extLst>
                </p:cNvPr>
                <p:cNvSpPr/>
                <p:nvPr/>
              </p:nvSpPr>
              <p:spPr>
                <a:xfrm>
                  <a:off x="2763386" y="2258377"/>
                  <a:ext cx="327259" cy="269508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5D416F0-7381-423D-ABAF-9E1CE094EC58}"/>
                    </a:ext>
                  </a:extLst>
                </p:cNvPr>
                <p:cNvSpPr/>
                <p:nvPr/>
              </p:nvSpPr>
              <p:spPr>
                <a:xfrm>
                  <a:off x="3519736" y="2803563"/>
                  <a:ext cx="327259" cy="269508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C516A4D-5AF2-487F-A4F5-FF2D54BD3AE2}"/>
                    </a:ext>
                  </a:extLst>
                </p:cNvPr>
                <p:cNvSpPr/>
                <p:nvPr/>
              </p:nvSpPr>
              <p:spPr>
                <a:xfrm>
                  <a:off x="2140059" y="3376260"/>
                  <a:ext cx="327259" cy="269508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85B6A93-63F0-4D2C-953F-E56AF91A772F}"/>
                    </a:ext>
                  </a:extLst>
                </p:cNvPr>
                <p:cNvSpPr/>
                <p:nvPr/>
              </p:nvSpPr>
              <p:spPr>
                <a:xfrm>
                  <a:off x="3405122" y="3396404"/>
                  <a:ext cx="327259" cy="269508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CE7D493-57E6-4D92-BFD6-7B6776C571D5}"/>
                    </a:ext>
                  </a:extLst>
                </p:cNvPr>
                <p:cNvSpPr/>
                <p:nvPr/>
              </p:nvSpPr>
              <p:spPr>
                <a:xfrm>
                  <a:off x="4058146" y="3396404"/>
                  <a:ext cx="327259" cy="269508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5FF75F0-9BB7-4833-B44A-ECDE16E658EF}"/>
                    </a:ext>
                  </a:extLst>
                </p:cNvPr>
                <p:cNvSpPr/>
                <p:nvPr/>
              </p:nvSpPr>
              <p:spPr>
                <a:xfrm>
                  <a:off x="2763386" y="3376260"/>
                  <a:ext cx="327259" cy="269508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206ECEB-8C69-40AD-B5BD-A9EBD185AF0E}"/>
                    </a:ext>
                  </a:extLst>
                </p:cNvPr>
                <p:cNvSpPr/>
                <p:nvPr/>
              </p:nvSpPr>
              <p:spPr>
                <a:xfrm>
                  <a:off x="1441458" y="4043071"/>
                  <a:ext cx="327259" cy="269508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35A09E1-A291-48B0-8A25-8E506DB0D650}"/>
                    </a:ext>
                  </a:extLst>
                </p:cNvPr>
                <p:cNvSpPr/>
                <p:nvPr/>
              </p:nvSpPr>
              <p:spPr>
                <a:xfrm>
                  <a:off x="874023" y="4043071"/>
                  <a:ext cx="327259" cy="269508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5C84EB1-9415-4873-AED9-B336B9447C73}"/>
                    </a:ext>
                  </a:extLst>
                </p:cNvPr>
                <p:cNvSpPr/>
                <p:nvPr/>
              </p:nvSpPr>
              <p:spPr>
                <a:xfrm>
                  <a:off x="2763386" y="4055717"/>
                  <a:ext cx="327259" cy="269508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B8F6C694-781B-4FB2-AA8D-FC030F93BA5F}"/>
                    </a:ext>
                  </a:extLst>
                </p:cNvPr>
                <p:cNvSpPr/>
                <p:nvPr/>
              </p:nvSpPr>
              <p:spPr>
                <a:xfrm>
                  <a:off x="3405122" y="4055717"/>
                  <a:ext cx="327259" cy="269508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A2EDD93-09C3-4AB8-8FDB-8726EB811E75}"/>
                    </a:ext>
                  </a:extLst>
                </p:cNvPr>
                <p:cNvSpPr/>
                <p:nvPr/>
              </p:nvSpPr>
              <p:spPr>
                <a:xfrm>
                  <a:off x="2036436" y="4043071"/>
                  <a:ext cx="327259" cy="269508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F2546067-6F25-419F-A547-AC8F91D6EE0C}"/>
                    </a:ext>
                  </a:extLst>
                </p:cNvPr>
                <p:cNvSpPr/>
                <p:nvPr/>
              </p:nvSpPr>
              <p:spPr>
                <a:xfrm>
                  <a:off x="4085314" y="4043071"/>
                  <a:ext cx="327259" cy="269508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7976945-8375-48F3-A7BF-91259369F0CE}"/>
                    </a:ext>
                  </a:extLst>
                </p:cNvPr>
                <p:cNvSpPr/>
                <p:nvPr/>
              </p:nvSpPr>
              <p:spPr>
                <a:xfrm>
                  <a:off x="4812264" y="4043071"/>
                  <a:ext cx="327259" cy="269508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90AA672-40F5-4A11-B1DA-CE8F788819CF}"/>
                    </a:ext>
                  </a:extLst>
                </p:cNvPr>
                <p:cNvCxnSpPr>
                  <a:stCxn id="9" idx="3"/>
                  <a:endCxn id="3" idx="7"/>
                </p:cNvCxnSpPr>
                <p:nvPr/>
              </p:nvCxnSpPr>
              <p:spPr>
                <a:xfrm flipH="1">
                  <a:off x="2314583" y="2488416"/>
                  <a:ext cx="496729" cy="3596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C105D3D-B9B9-4633-B972-840963473880}"/>
                    </a:ext>
                  </a:extLst>
                </p:cNvPr>
                <p:cNvCxnSpPr>
                  <a:stCxn id="9" idx="4"/>
                  <a:endCxn id="8" idx="0"/>
                </p:cNvCxnSpPr>
                <p:nvPr/>
              </p:nvCxnSpPr>
              <p:spPr>
                <a:xfrm>
                  <a:off x="2927016" y="2527885"/>
                  <a:ext cx="2853" cy="2606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93238F5-5956-44F0-9E79-6DD13A008F07}"/>
                    </a:ext>
                  </a:extLst>
                </p:cNvPr>
                <p:cNvCxnSpPr>
                  <a:stCxn id="9" idx="5"/>
                  <a:endCxn id="14" idx="0"/>
                </p:cNvCxnSpPr>
                <p:nvPr/>
              </p:nvCxnSpPr>
              <p:spPr>
                <a:xfrm>
                  <a:off x="3042719" y="2488416"/>
                  <a:ext cx="640647" cy="3151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E607005D-9248-4635-BDB1-CEF0BC49E8FB}"/>
                    </a:ext>
                  </a:extLst>
                </p:cNvPr>
                <p:cNvCxnSpPr>
                  <a:cxnSpLocks/>
                  <a:stCxn id="3" idx="3"/>
                  <a:endCxn id="11" idx="0"/>
                </p:cNvCxnSpPr>
                <p:nvPr/>
              </p:nvCxnSpPr>
              <p:spPr>
                <a:xfrm flipH="1">
                  <a:off x="1707916" y="3038640"/>
                  <a:ext cx="375260" cy="337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30A78A8-5F55-488A-BEEA-1222A49752C5}"/>
                    </a:ext>
                  </a:extLst>
                </p:cNvPr>
                <p:cNvCxnSpPr>
                  <a:stCxn id="3" idx="4"/>
                  <a:endCxn id="10" idx="0"/>
                </p:cNvCxnSpPr>
                <p:nvPr/>
              </p:nvCxnSpPr>
              <p:spPr>
                <a:xfrm>
                  <a:off x="2198880" y="3078109"/>
                  <a:ext cx="104809" cy="2981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6A0DA7D-A00E-42CC-827C-0A006ABFFAAC}"/>
                    </a:ext>
                  </a:extLst>
                </p:cNvPr>
                <p:cNvCxnSpPr>
                  <a:stCxn id="8" idx="4"/>
                  <a:endCxn id="15" idx="0"/>
                </p:cNvCxnSpPr>
                <p:nvPr/>
              </p:nvCxnSpPr>
              <p:spPr>
                <a:xfrm flipH="1">
                  <a:off x="2927016" y="3058041"/>
                  <a:ext cx="2853" cy="3182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9038EFF7-59D1-4CED-89C7-0F37804BF349}"/>
                    </a:ext>
                  </a:extLst>
                </p:cNvPr>
                <p:cNvCxnSpPr>
                  <a:stCxn id="14" idx="5"/>
                  <a:endCxn id="13" idx="0"/>
                </p:cNvCxnSpPr>
                <p:nvPr/>
              </p:nvCxnSpPr>
              <p:spPr>
                <a:xfrm>
                  <a:off x="3799069" y="3033602"/>
                  <a:ext cx="422707" cy="3628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53F37B2A-FAA3-4E2A-9A34-C386E281266E}"/>
                    </a:ext>
                  </a:extLst>
                </p:cNvPr>
                <p:cNvCxnSpPr>
                  <a:stCxn id="11" idx="3"/>
                  <a:endCxn id="18" idx="0"/>
                </p:cNvCxnSpPr>
                <p:nvPr/>
              </p:nvCxnSpPr>
              <p:spPr>
                <a:xfrm flipH="1">
                  <a:off x="1037653" y="3606299"/>
                  <a:ext cx="554559" cy="4367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9A30C55-8883-4833-B02D-C6D997EB23D0}"/>
                    </a:ext>
                  </a:extLst>
                </p:cNvPr>
                <p:cNvCxnSpPr>
                  <a:stCxn id="11" idx="3"/>
                  <a:endCxn id="17" idx="0"/>
                </p:cNvCxnSpPr>
                <p:nvPr/>
              </p:nvCxnSpPr>
              <p:spPr>
                <a:xfrm>
                  <a:off x="1592212" y="3606299"/>
                  <a:ext cx="12876" cy="4367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80C84D6-ECBF-4AF8-97B3-69AB9A076DC8}"/>
                    </a:ext>
                  </a:extLst>
                </p:cNvPr>
                <p:cNvCxnSpPr>
                  <a:cxnSpLocks/>
                  <a:stCxn id="11" idx="3"/>
                  <a:endCxn id="21" idx="0"/>
                </p:cNvCxnSpPr>
                <p:nvPr/>
              </p:nvCxnSpPr>
              <p:spPr>
                <a:xfrm>
                  <a:off x="1592212" y="3606299"/>
                  <a:ext cx="607854" cy="4367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5E580A5E-7DCB-4900-807A-2845DAF40AA8}"/>
                    </a:ext>
                  </a:extLst>
                </p:cNvPr>
                <p:cNvCxnSpPr>
                  <a:stCxn id="15" idx="4"/>
                  <a:endCxn id="19" idx="0"/>
                </p:cNvCxnSpPr>
                <p:nvPr/>
              </p:nvCxnSpPr>
              <p:spPr>
                <a:xfrm>
                  <a:off x="2927016" y="3645768"/>
                  <a:ext cx="0" cy="4099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12285C0-8EF0-405E-BAEE-259483166A1C}"/>
                    </a:ext>
                  </a:extLst>
                </p:cNvPr>
                <p:cNvCxnSpPr>
                  <a:stCxn id="12" idx="4"/>
                  <a:endCxn id="22" idx="1"/>
                </p:cNvCxnSpPr>
                <p:nvPr/>
              </p:nvCxnSpPr>
              <p:spPr>
                <a:xfrm>
                  <a:off x="3568752" y="3665912"/>
                  <a:ext cx="564488" cy="4166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F05B12E2-1520-47D6-A8AB-75EE253C8CD9}"/>
                    </a:ext>
                  </a:extLst>
                </p:cNvPr>
                <p:cNvCxnSpPr>
                  <a:stCxn id="13" idx="5"/>
                  <a:endCxn id="23" idx="1"/>
                </p:cNvCxnSpPr>
                <p:nvPr/>
              </p:nvCxnSpPr>
              <p:spPr>
                <a:xfrm>
                  <a:off x="4337479" y="3626443"/>
                  <a:ext cx="522711" cy="45609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C9CEA1-1604-46A0-B66B-97F00109C8F9}"/>
              </a:ext>
            </a:extLst>
          </p:cNvPr>
          <p:cNvCxnSpPr>
            <a:stCxn id="10" idx="4"/>
            <a:endCxn id="21" idx="0"/>
          </p:cNvCxnSpPr>
          <p:nvPr/>
        </p:nvCxnSpPr>
        <p:spPr>
          <a:xfrm flipH="1">
            <a:off x="2917896" y="3798168"/>
            <a:ext cx="103623" cy="397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FBB701F-6EB4-4ADD-91B7-295C790AD80F}"/>
              </a:ext>
            </a:extLst>
          </p:cNvPr>
          <p:cNvSpPr/>
          <p:nvPr/>
        </p:nvSpPr>
        <p:spPr>
          <a:xfrm>
            <a:off x="5499895" y="1712048"/>
            <a:ext cx="327259" cy="26950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063BAB-10B9-4A25-A15A-67BC24B7F661}"/>
              </a:ext>
            </a:extLst>
          </p:cNvPr>
          <p:cNvSpPr txBox="1"/>
          <p:nvPr/>
        </p:nvSpPr>
        <p:spPr>
          <a:xfrm>
            <a:off x="5831464" y="1647716"/>
            <a:ext cx="135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Dependency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17D302D-357C-4265-8067-2718C6E06282}"/>
              </a:ext>
            </a:extLst>
          </p:cNvPr>
          <p:cNvSpPr/>
          <p:nvPr/>
        </p:nvSpPr>
        <p:spPr>
          <a:xfrm>
            <a:off x="5319498" y="1614278"/>
            <a:ext cx="1865692" cy="465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E63B956-765C-48F9-9898-73A3DD1A6637}"/>
              </a:ext>
            </a:extLst>
          </p:cNvPr>
          <p:cNvSpPr/>
          <p:nvPr/>
        </p:nvSpPr>
        <p:spPr>
          <a:xfrm>
            <a:off x="3481216" y="2390633"/>
            <a:ext cx="327259" cy="269508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alpha val="9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3FA83D5-C5DD-488F-A55B-9126A601C124}"/>
              </a:ext>
            </a:extLst>
          </p:cNvPr>
          <p:cNvSpPr/>
          <p:nvPr/>
        </p:nvSpPr>
        <p:spPr>
          <a:xfrm>
            <a:off x="1441458" y="2895776"/>
            <a:ext cx="4575677" cy="17258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2972311-CF14-4A0F-BBB0-77870F038531}"/>
              </a:ext>
            </a:extLst>
          </p:cNvPr>
          <p:cNvCxnSpPr/>
          <p:nvPr/>
        </p:nvCxnSpPr>
        <p:spPr>
          <a:xfrm flipV="1">
            <a:off x="2110551" y="2535173"/>
            <a:ext cx="1121489" cy="252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EC7AAAB-DDF7-4D86-8693-5C16DFF676DB}"/>
              </a:ext>
            </a:extLst>
          </p:cNvPr>
          <p:cNvCxnSpPr/>
          <p:nvPr/>
        </p:nvCxnSpPr>
        <p:spPr>
          <a:xfrm flipH="1" flipV="1">
            <a:off x="3999189" y="2538983"/>
            <a:ext cx="1104046" cy="269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1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16C36-F554-4B75-8A64-EDEC255D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Final Picture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36FA7-ECC9-48E5-A210-9CE8BC2F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679510"/>
            <a:ext cx="10254714" cy="4500627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265D4A-75C0-4E61-A882-B7D4AE7F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7398" y="1846802"/>
            <a:ext cx="2237937" cy="316439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C60B02-0DDC-4385-B4FB-5FBC92AB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A6D5F-6D26-4F3E-9AE7-D8A35EC13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68" y="1970008"/>
            <a:ext cx="4662549" cy="230360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7FDE8979-7741-409E-901C-8243D8631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829" y="2682621"/>
            <a:ext cx="1552311" cy="87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E1371F-F02B-4C8D-B0E3-89314EB31207}"/>
              </a:ext>
            </a:extLst>
          </p:cNvPr>
          <p:cNvCxnSpPr/>
          <p:nvPr/>
        </p:nvCxnSpPr>
        <p:spPr>
          <a:xfrm>
            <a:off x="5255394" y="3051208"/>
            <a:ext cx="714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Add">
            <a:extLst>
              <a:ext uri="{FF2B5EF4-FFF2-40B4-BE49-F238E27FC236}">
                <a16:creationId xmlns:a16="http://schemas.microsoft.com/office/drawing/2014/main" id="{0568C30B-0005-44BD-8CF9-BED4BBC3D7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140" y="2966247"/>
            <a:ext cx="311127" cy="31112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58DB4B-F6F8-4E92-BEA8-22137C00F727}"/>
              </a:ext>
            </a:extLst>
          </p:cNvPr>
          <p:cNvSpPr/>
          <p:nvPr/>
        </p:nvSpPr>
        <p:spPr>
          <a:xfrm>
            <a:off x="6314173" y="1970006"/>
            <a:ext cx="4662549" cy="23036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B3DB98-C84F-4A1C-B9BF-3A500C51B0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88" y="4664863"/>
            <a:ext cx="3265169" cy="16384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BA6A1E6-434E-4E0E-BAAF-EBF919491BEF}"/>
              </a:ext>
            </a:extLst>
          </p:cNvPr>
          <p:cNvSpPr txBox="1"/>
          <p:nvPr/>
        </p:nvSpPr>
        <p:spPr>
          <a:xfrm>
            <a:off x="6601661" y="3666832"/>
            <a:ext cx="1151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CMake</a:t>
            </a:r>
          </a:p>
        </p:txBody>
      </p:sp>
    </p:spTree>
    <p:extLst>
      <p:ext uri="{BB962C8B-B14F-4D97-AF65-F5344CB8AC3E}">
        <p14:creationId xmlns:p14="http://schemas.microsoft.com/office/powerpoint/2010/main" val="314142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A2936FA7-ECC9-48E5-A210-9CE8BC2F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98" y="1455990"/>
            <a:ext cx="10254714" cy="4500627"/>
          </a:xfrm>
        </p:spPr>
        <p:txBody>
          <a:bodyPr anchor="ctr">
            <a:normAutofit/>
          </a:bodyPr>
          <a:lstStyle/>
          <a:p>
            <a:pPr lvl="1"/>
            <a:r>
              <a:rPr lang="en-US" sz="1200" dirty="0">
                <a:solidFill>
                  <a:schemeClr val="tx1"/>
                </a:solidFill>
              </a:rPr>
              <a:t>Conan: </a:t>
            </a:r>
            <a:r>
              <a:rPr lang="en-US" sz="1200" dirty="0">
                <a:solidFill>
                  <a:schemeClr val="tx1"/>
                </a:solidFill>
                <a:hlinkClick r:id="rId2"/>
              </a:rPr>
              <a:t>https://conan.io/</a:t>
            </a:r>
            <a:endParaRPr lang="en-US" sz="1200" dirty="0">
              <a:solidFill>
                <a:schemeClr val="tx1"/>
              </a:solidFill>
            </a:endParaRP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Conan trainings: </a:t>
            </a:r>
            <a:r>
              <a:rPr lang="en-US" sz="1200" dirty="0">
                <a:solidFill>
                  <a:schemeClr val="tx1"/>
                </a:solidFill>
                <a:hlinkClick r:id="rId3"/>
              </a:rPr>
              <a:t>https://blog.conan.io/2020/09/24/New-conan-training-series.html</a:t>
            </a:r>
            <a:endParaRPr lang="en-US" sz="1200" dirty="0">
              <a:solidFill>
                <a:schemeClr val="tx1"/>
              </a:solidFill>
            </a:endParaRP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Git, CMake, Conan at CppCon: </a:t>
            </a:r>
            <a:r>
              <a:rPr lang="en-US" sz="1200" dirty="0">
                <a:solidFill>
                  <a:schemeClr val="tx1"/>
                </a:solidFill>
                <a:hlinkClick r:id="rId4"/>
              </a:rPr>
              <a:t>https://www.youtube.com/watch?v=S4QSKLXdTtA</a:t>
            </a:r>
            <a:endParaRPr lang="en-US" sz="1200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Connect with me: </a:t>
            </a:r>
            <a:r>
              <a:rPr lang="en-US" sz="1200" dirty="0">
                <a:solidFill>
                  <a:schemeClr val="tx1"/>
                </a:solidFill>
                <a:hlinkClick r:id="rId5"/>
              </a:rPr>
              <a:t>https://in.linkedin.com/in/kunalsharmaaa</a:t>
            </a:r>
            <a:endParaRPr lang="en-US" sz="1200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pPr lvl="1"/>
            <a:endParaRPr lang="en-US" sz="1200" dirty="0">
              <a:solidFill>
                <a:schemeClr val="tx1"/>
              </a:solidFill>
            </a:endParaRPr>
          </a:p>
          <a:p>
            <a:pPr lvl="1"/>
            <a:endParaRPr lang="en-US" sz="1200" dirty="0">
              <a:solidFill>
                <a:schemeClr val="tx1"/>
              </a:solidFill>
            </a:endParaRPr>
          </a:p>
          <a:p>
            <a:pPr lvl="1"/>
            <a:endParaRPr lang="en-US" sz="1200" dirty="0">
              <a:solidFill>
                <a:schemeClr val="tx1"/>
              </a:solidFill>
            </a:endParaRPr>
          </a:p>
          <a:p>
            <a:pPr lvl="1"/>
            <a:endParaRPr lang="en-US" sz="1200" dirty="0">
              <a:solidFill>
                <a:schemeClr val="tx1"/>
              </a:solidFill>
            </a:endParaRPr>
          </a:p>
          <a:p>
            <a:pPr lvl="1"/>
            <a:endParaRPr lang="en-US" sz="1200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C60B02-0DDC-4385-B4FB-5FBC92AB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AEAB7C3-FECB-48D2-ABCA-6D653C361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References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D11990-D63E-44BD-9704-81DB4975FE85}"/>
              </a:ext>
            </a:extLst>
          </p:cNvPr>
          <p:cNvGrpSpPr/>
          <p:nvPr/>
        </p:nvGrpSpPr>
        <p:grpSpPr>
          <a:xfrm>
            <a:off x="3909795" y="3429000"/>
            <a:ext cx="3994484" cy="2442410"/>
            <a:chOff x="3919955" y="3554835"/>
            <a:chExt cx="3994484" cy="244241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92E8351-8BCA-4C32-943F-06B0A1AB9FEA}"/>
                </a:ext>
              </a:extLst>
            </p:cNvPr>
            <p:cNvGrpSpPr/>
            <p:nvPr/>
          </p:nvGrpSpPr>
          <p:grpSpPr>
            <a:xfrm>
              <a:off x="3919955" y="3554835"/>
              <a:ext cx="3994484" cy="2442410"/>
              <a:chOff x="3936733" y="1879333"/>
              <a:chExt cx="3994484" cy="244241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8FED30E-0ECF-48A1-9CC3-0F04420F45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5069098" y="1953321"/>
                <a:ext cx="1549667" cy="1549667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79E70E8-7981-4042-8A93-08FA934169F2}"/>
                  </a:ext>
                </a:extLst>
              </p:cNvPr>
              <p:cNvSpPr/>
              <p:nvPr/>
            </p:nvSpPr>
            <p:spPr>
              <a:xfrm>
                <a:off x="3936733" y="1879333"/>
                <a:ext cx="3994484" cy="2442410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94D6A46-1C9E-4767-B4B6-17C30F87FE0D}"/>
                </a:ext>
              </a:extLst>
            </p:cNvPr>
            <p:cNvSpPr txBox="1"/>
            <p:nvPr/>
          </p:nvSpPr>
          <p:spPr>
            <a:xfrm>
              <a:off x="4386206" y="5104502"/>
              <a:ext cx="3061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04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A022E2-121D-471A-B743-81822E6F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55" y="1178686"/>
            <a:ext cx="10254714" cy="450062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Quick Recap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1CACC-0402-43B0-ABBE-DAD2DAA7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6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0384C-BA87-4AAC-A666-75DA91C8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What can you expect?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022E2-121D-471A-B743-81822E6F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679510"/>
            <a:ext cx="10254714" cy="45006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Write a CMake file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Install/Consume CMake packages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Write a Conan file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Create/Fetch Conan packages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Utilize open source efficiently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1CACC-0402-43B0-ABBE-DAD2DAA7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3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0384C-BA87-4AAC-A666-75DA91C8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Need for Dependency Management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CE47DF-8E80-4D25-8D6B-1981539DFAFE}"/>
              </a:ext>
            </a:extLst>
          </p:cNvPr>
          <p:cNvGrpSpPr/>
          <p:nvPr/>
        </p:nvGrpSpPr>
        <p:grpSpPr>
          <a:xfrm>
            <a:off x="370430" y="3390607"/>
            <a:ext cx="2132530" cy="1507835"/>
            <a:chOff x="361193" y="2949190"/>
            <a:chExt cx="2132530" cy="1507835"/>
          </a:xfrm>
        </p:grpSpPr>
        <p:pic>
          <p:nvPicPr>
            <p:cNvPr id="2076" name="Picture 28" descr="The Standard Logo">
              <a:extLst>
                <a:ext uri="{FF2B5EF4-FFF2-40B4-BE49-F238E27FC236}">
                  <a16:creationId xmlns:a16="http://schemas.microsoft.com/office/drawing/2014/main" id="{DC8415E3-E53C-4F21-9DFA-CD680F9150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618" y="3112655"/>
              <a:ext cx="1064105" cy="1276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 descr="Free Eyes Cartoon Png, Download Free Clip Art, Free Clip Art on Clipart  Library">
              <a:extLst>
                <a:ext uri="{FF2B5EF4-FFF2-40B4-BE49-F238E27FC236}">
                  <a16:creationId xmlns:a16="http://schemas.microsoft.com/office/drawing/2014/main" id="{E75DF85C-2C2F-47BF-AFB3-84A8E9813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93" y="3592945"/>
              <a:ext cx="677208" cy="32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159640-D304-4908-A7F2-F0F7F72358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4122" y="2949190"/>
              <a:ext cx="0" cy="1507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BC66BF8-864E-412C-88CC-B72771076715}"/>
              </a:ext>
            </a:extLst>
          </p:cNvPr>
          <p:cNvGrpSpPr/>
          <p:nvPr/>
        </p:nvGrpSpPr>
        <p:grpSpPr>
          <a:xfrm>
            <a:off x="3648364" y="1849774"/>
            <a:ext cx="2960048" cy="1155129"/>
            <a:chOff x="3306475" y="1591301"/>
            <a:chExt cx="3446768" cy="1357889"/>
          </a:xfrm>
        </p:grpSpPr>
        <p:pic>
          <p:nvPicPr>
            <p:cNvPr id="2074" name="Picture 26" descr="Open position at ICOS Carbon Portal for a Software Developer – ENVRI  Community">
              <a:extLst>
                <a:ext uri="{FF2B5EF4-FFF2-40B4-BE49-F238E27FC236}">
                  <a16:creationId xmlns:a16="http://schemas.microsoft.com/office/drawing/2014/main" id="{F9A7E161-E62B-4D2C-BDEA-4445EF228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475" y="1591301"/>
              <a:ext cx="1357889" cy="1357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1AF824-BA3D-4177-80B8-B7497948C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757" y="1591301"/>
              <a:ext cx="1314486" cy="13578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199046-356A-4FDA-9AA2-3B85B3963381}"/>
              </a:ext>
            </a:extLst>
          </p:cNvPr>
          <p:cNvCxnSpPr>
            <a:stCxn id="2074" idx="3"/>
            <a:endCxn id="7" idx="1"/>
          </p:cNvCxnSpPr>
          <p:nvPr/>
        </p:nvCxnSpPr>
        <p:spPr>
          <a:xfrm>
            <a:off x="4814505" y="2427339"/>
            <a:ext cx="66504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3" name="Graphic 22" descr="Question mark">
            <a:extLst>
              <a:ext uri="{FF2B5EF4-FFF2-40B4-BE49-F238E27FC236}">
                <a16:creationId xmlns:a16="http://schemas.microsoft.com/office/drawing/2014/main" id="{091160B3-71BD-4A88-8161-D2047DFD2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5956" y="2233154"/>
            <a:ext cx="366131" cy="36267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F8C9893-B137-4BD9-BD1B-9F757FA402E5}"/>
              </a:ext>
            </a:extLst>
          </p:cNvPr>
          <p:cNvGrpSpPr/>
          <p:nvPr/>
        </p:nvGrpSpPr>
        <p:grpSpPr>
          <a:xfrm>
            <a:off x="7885931" y="3180099"/>
            <a:ext cx="2105891" cy="1718343"/>
            <a:chOff x="7093527" y="3057236"/>
            <a:chExt cx="3500581" cy="260465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B3821F4-7EA4-45BB-898D-573BDD04B0C3}"/>
                </a:ext>
              </a:extLst>
            </p:cNvPr>
            <p:cNvSpPr/>
            <p:nvPr/>
          </p:nvSpPr>
          <p:spPr>
            <a:xfrm>
              <a:off x="7093527" y="3057236"/>
              <a:ext cx="3500581" cy="26046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9E48A57-E49F-4304-916B-D6F5E48C5DB4}"/>
                </a:ext>
              </a:extLst>
            </p:cNvPr>
            <p:cNvSpPr/>
            <p:nvPr/>
          </p:nvSpPr>
          <p:spPr>
            <a:xfrm>
              <a:off x="8119343" y="3210088"/>
              <a:ext cx="1319631" cy="662227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9050">
              <a:solidFill>
                <a:srgbClr val="00206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62A36AE-28E6-4706-A3F5-03943F1B96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7406" y="3982027"/>
              <a:ext cx="706387" cy="68050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60E2D5F-2004-4503-BC24-ED67DDDE9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3793" y="4014490"/>
              <a:ext cx="283064" cy="75137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DB788BC-00C2-48B2-A919-3424F3EECF5B}"/>
                </a:ext>
              </a:extLst>
            </p:cNvPr>
            <p:cNvCxnSpPr>
              <a:cxnSpLocks/>
            </p:cNvCxnSpPr>
            <p:nvPr/>
          </p:nvCxnSpPr>
          <p:spPr>
            <a:xfrm>
              <a:off x="9163244" y="4014490"/>
              <a:ext cx="314060" cy="75137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946D2E1-CE64-4EBD-8432-B93450EFBEDD}"/>
                </a:ext>
              </a:extLst>
            </p:cNvPr>
            <p:cNvCxnSpPr>
              <a:cxnSpLocks/>
            </p:cNvCxnSpPr>
            <p:nvPr/>
          </p:nvCxnSpPr>
          <p:spPr>
            <a:xfrm>
              <a:off x="9471353" y="3986885"/>
              <a:ext cx="606556" cy="63360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13AABCB-96BB-43AB-BC16-09465DBCC06E}"/>
                </a:ext>
              </a:extLst>
            </p:cNvPr>
            <p:cNvCxnSpPr/>
            <p:nvPr/>
          </p:nvCxnSpPr>
          <p:spPr>
            <a:xfrm>
              <a:off x="8779160" y="3982027"/>
              <a:ext cx="0" cy="83011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C502A76-5EEC-4A61-BF89-7BC0D0DAB76B}"/>
                </a:ext>
              </a:extLst>
            </p:cNvPr>
            <p:cNvSpPr/>
            <p:nvPr/>
          </p:nvSpPr>
          <p:spPr>
            <a:xfrm>
              <a:off x="7286718" y="4765862"/>
              <a:ext cx="346554" cy="14961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00E63DF-A2A6-4F84-B95D-7002B0BD17C3}"/>
                </a:ext>
              </a:extLst>
            </p:cNvPr>
            <p:cNvSpPr/>
            <p:nvPr/>
          </p:nvSpPr>
          <p:spPr>
            <a:xfrm>
              <a:off x="7969289" y="4853171"/>
              <a:ext cx="346554" cy="14961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EAC6750-CA26-411A-ACB3-AE5413AC40D0}"/>
                </a:ext>
              </a:extLst>
            </p:cNvPr>
            <p:cNvSpPr/>
            <p:nvPr/>
          </p:nvSpPr>
          <p:spPr>
            <a:xfrm>
              <a:off x="8605883" y="4900602"/>
              <a:ext cx="346554" cy="149610"/>
            </a:xfrm>
            <a:prstGeom prst="rect">
              <a:avLst/>
            </a:prstGeom>
            <a:ln>
              <a:solidFill>
                <a:schemeClr val="accent6">
                  <a:alpha val="9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989975E-50DA-4710-A349-5F7BB0B0FA4A}"/>
                </a:ext>
              </a:extLst>
            </p:cNvPr>
            <p:cNvSpPr/>
            <p:nvPr/>
          </p:nvSpPr>
          <p:spPr>
            <a:xfrm>
              <a:off x="9290713" y="4812145"/>
              <a:ext cx="346554" cy="1496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8179BB-9AB0-4B91-B0A2-BCDCD82E1B37}"/>
                </a:ext>
              </a:extLst>
            </p:cNvPr>
            <p:cNvSpPr/>
            <p:nvPr/>
          </p:nvSpPr>
          <p:spPr>
            <a:xfrm>
              <a:off x="9904632" y="4691057"/>
              <a:ext cx="346554" cy="1496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Man">
              <a:extLst>
                <a:ext uri="{FF2B5EF4-FFF2-40B4-BE49-F238E27FC236}">
                  <a16:creationId xmlns:a16="http://schemas.microsoft.com/office/drawing/2014/main" id="{EC54C928-E25C-462F-990D-29972B64D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49168" y="4958761"/>
              <a:ext cx="474173" cy="474173"/>
            </a:xfrm>
            <a:prstGeom prst="rect">
              <a:avLst/>
            </a:prstGeom>
          </p:spPr>
        </p:pic>
        <p:pic>
          <p:nvPicPr>
            <p:cNvPr id="70" name="Graphic 69" descr="Man">
              <a:extLst>
                <a:ext uri="{FF2B5EF4-FFF2-40B4-BE49-F238E27FC236}">
                  <a16:creationId xmlns:a16="http://schemas.microsoft.com/office/drawing/2014/main" id="{2C23D1A6-04A5-4863-A8DA-A801BED6F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95620" y="5050212"/>
              <a:ext cx="474173" cy="474173"/>
            </a:xfrm>
            <a:prstGeom prst="rect">
              <a:avLst/>
            </a:prstGeom>
          </p:spPr>
        </p:pic>
        <p:pic>
          <p:nvPicPr>
            <p:cNvPr id="71" name="Graphic 70" descr="Man">
              <a:extLst>
                <a:ext uri="{FF2B5EF4-FFF2-40B4-BE49-F238E27FC236}">
                  <a16:creationId xmlns:a16="http://schemas.microsoft.com/office/drawing/2014/main" id="{78B0E95A-9A3B-456B-8C17-1F130169C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42073" y="5093357"/>
              <a:ext cx="474173" cy="474173"/>
            </a:xfrm>
            <a:prstGeom prst="rect">
              <a:avLst/>
            </a:prstGeom>
          </p:spPr>
        </p:pic>
        <p:pic>
          <p:nvPicPr>
            <p:cNvPr id="72" name="Graphic 71" descr="Man">
              <a:extLst>
                <a:ext uri="{FF2B5EF4-FFF2-40B4-BE49-F238E27FC236}">
                  <a16:creationId xmlns:a16="http://schemas.microsoft.com/office/drawing/2014/main" id="{E8B8ED02-B9A5-4C03-997A-A1BD9C2AB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40218" y="4997643"/>
              <a:ext cx="474173" cy="474173"/>
            </a:xfrm>
            <a:prstGeom prst="rect">
              <a:avLst/>
            </a:prstGeom>
          </p:spPr>
        </p:pic>
        <p:pic>
          <p:nvPicPr>
            <p:cNvPr id="73" name="Graphic 72" descr="Man">
              <a:extLst>
                <a:ext uri="{FF2B5EF4-FFF2-40B4-BE49-F238E27FC236}">
                  <a16:creationId xmlns:a16="http://schemas.microsoft.com/office/drawing/2014/main" id="{A2C0AD56-F8F4-42A1-8FDD-9D8A547EE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861239" y="4900602"/>
              <a:ext cx="474173" cy="474173"/>
            </a:xfrm>
            <a:prstGeom prst="rect">
              <a:avLst/>
            </a:prstGeom>
          </p:spPr>
        </p:pic>
      </p:grp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BD5553A1-BD9E-4A6F-94F9-AC9042C897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10139" y="5266699"/>
            <a:ext cx="914400" cy="91440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3EA7CDA-51C2-4995-B1E9-788FDE1FDA3F}"/>
              </a:ext>
            </a:extLst>
          </p:cNvPr>
          <p:cNvCxnSpPr/>
          <p:nvPr/>
        </p:nvCxnSpPr>
        <p:spPr>
          <a:xfrm>
            <a:off x="5051560" y="5061527"/>
            <a:ext cx="0" cy="1330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AFB1026-28BA-4571-A0E9-762E880CB2B3}"/>
              </a:ext>
            </a:extLst>
          </p:cNvPr>
          <p:cNvSpPr txBox="1"/>
          <p:nvPr/>
        </p:nvSpPr>
        <p:spPr>
          <a:xfrm>
            <a:off x="4094867" y="6050294"/>
            <a:ext cx="544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Lib 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B61362-EEDD-4011-83A0-E7BF07615599}"/>
              </a:ext>
            </a:extLst>
          </p:cNvPr>
          <p:cNvSpPr txBox="1"/>
          <p:nvPr/>
        </p:nvSpPr>
        <p:spPr>
          <a:xfrm>
            <a:off x="3010757" y="5061527"/>
            <a:ext cx="9909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Present</a:t>
            </a:r>
          </a:p>
        </p:txBody>
      </p:sp>
      <p:pic>
        <p:nvPicPr>
          <p:cNvPr id="92" name="Graphic 91" descr="User">
            <a:extLst>
              <a:ext uri="{FF2B5EF4-FFF2-40B4-BE49-F238E27FC236}">
                <a16:creationId xmlns:a16="http://schemas.microsoft.com/office/drawing/2014/main" id="{B44C85D6-4EF6-42D3-80FB-E92D8F16E2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38252" y="5266699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3B07CB1-7B42-448F-B923-6B7BEA1C60FD}"/>
              </a:ext>
            </a:extLst>
          </p:cNvPr>
          <p:cNvSpPr txBox="1"/>
          <p:nvPr/>
        </p:nvSpPr>
        <p:spPr>
          <a:xfrm>
            <a:off x="6119019" y="5049160"/>
            <a:ext cx="9909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Future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A0FBB10-1776-4CA4-9D09-7FD22F80D101}"/>
              </a:ext>
            </a:extLst>
          </p:cNvPr>
          <p:cNvSpPr txBox="1"/>
          <p:nvPr/>
        </p:nvSpPr>
        <p:spPr>
          <a:xfrm>
            <a:off x="5420285" y="6050294"/>
            <a:ext cx="544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Lib A</a:t>
            </a:r>
          </a:p>
        </p:txBody>
      </p:sp>
      <p:pic>
        <p:nvPicPr>
          <p:cNvPr id="2084" name="Picture 36" descr="Reload - Free arrows icons">
            <a:extLst>
              <a:ext uri="{FF2B5EF4-FFF2-40B4-BE49-F238E27FC236}">
                <a16:creationId xmlns:a16="http://schemas.microsoft.com/office/drawing/2014/main" id="{7C540DED-0C02-4923-A638-C82774354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810" y="6311904"/>
            <a:ext cx="148512" cy="14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518B240E-D040-457D-AE95-87C7EC414249}"/>
              </a:ext>
            </a:extLst>
          </p:cNvPr>
          <p:cNvSpPr txBox="1"/>
          <p:nvPr/>
        </p:nvSpPr>
        <p:spPr>
          <a:xfrm>
            <a:off x="3796689" y="3611632"/>
            <a:ext cx="2520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Dependency Management</a:t>
            </a:r>
          </a:p>
        </p:txBody>
      </p:sp>
      <p:pic>
        <p:nvPicPr>
          <p:cNvPr id="78" name="Graphic 77" descr="Checkmark">
            <a:extLst>
              <a:ext uri="{FF2B5EF4-FFF2-40B4-BE49-F238E27FC236}">
                <a16:creationId xmlns:a16="http://schemas.microsoft.com/office/drawing/2014/main" id="{2E830076-5F00-459F-9692-680BB935D6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99043" y="2801316"/>
            <a:ext cx="479623" cy="479623"/>
          </a:xfrm>
          <a:prstGeom prst="rect">
            <a:avLst/>
          </a:prstGeom>
        </p:spPr>
      </p:pic>
      <p:pic>
        <p:nvPicPr>
          <p:cNvPr id="100" name="Graphic 99" descr="Checkmark">
            <a:extLst>
              <a:ext uri="{FF2B5EF4-FFF2-40B4-BE49-F238E27FC236}">
                <a16:creationId xmlns:a16="http://schemas.microsoft.com/office/drawing/2014/main" id="{A3C8DDEF-430A-4430-8921-7139C31B5D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07212" y="1259361"/>
            <a:ext cx="479623" cy="479623"/>
          </a:xfrm>
          <a:prstGeom prst="rect">
            <a:avLst/>
          </a:prstGeom>
        </p:spPr>
      </p:pic>
      <p:pic>
        <p:nvPicPr>
          <p:cNvPr id="101" name="Graphic 100" descr="Checkmark">
            <a:extLst>
              <a:ext uri="{FF2B5EF4-FFF2-40B4-BE49-F238E27FC236}">
                <a16:creationId xmlns:a16="http://schemas.microsoft.com/office/drawing/2014/main" id="{3F67A3C1-019D-4F88-997C-4B231D6706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88120" y="2639801"/>
            <a:ext cx="479623" cy="479623"/>
          </a:xfrm>
          <a:prstGeom prst="rect">
            <a:avLst/>
          </a:prstGeom>
        </p:spPr>
      </p:pic>
      <p:pic>
        <p:nvPicPr>
          <p:cNvPr id="102" name="Graphic 101" descr="Checkmark">
            <a:extLst>
              <a:ext uri="{FF2B5EF4-FFF2-40B4-BE49-F238E27FC236}">
                <a16:creationId xmlns:a16="http://schemas.microsoft.com/office/drawing/2014/main" id="{5631C794-D8DD-40F0-9A05-7BE9607E1D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99209" y="6369291"/>
            <a:ext cx="479623" cy="479623"/>
          </a:xfrm>
          <a:prstGeom prst="rect">
            <a:avLst/>
          </a:prstGeom>
        </p:spPr>
      </p:pic>
      <p:sp>
        <p:nvSpPr>
          <p:cNvPr id="79" name="Slide Number Placeholder 78">
            <a:extLst>
              <a:ext uri="{FF2B5EF4-FFF2-40B4-BE49-F238E27FC236}">
                <a16:creationId xmlns:a16="http://schemas.microsoft.com/office/drawing/2014/main" id="{15C0C5F3-DAE2-4794-9EBD-86488768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0384C-BA87-4AAC-A666-75DA91C8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Quick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022E2-121D-471A-B743-81822E6F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679510"/>
            <a:ext cx="10254714" cy="4500627"/>
          </a:xfrm>
        </p:spPr>
        <p:txBody>
          <a:bodyPr/>
          <a:lstStyle/>
          <a:p>
            <a:r>
              <a:rPr lang="en-US" b="1" dirty="0"/>
              <a:t>What is </a:t>
            </a:r>
            <a:r>
              <a:rPr lang="en-US" b="1" dirty="0">
                <a:solidFill>
                  <a:srgbClr val="0070C0"/>
                </a:solidFill>
              </a:rPr>
              <a:t>Dependency Management</a:t>
            </a:r>
            <a:r>
              <a:rPr lang="en-US" b="1" dirty="0"/>
              <a:t>?</a:t>
            </a:r>
          </a:p>
          <a:p>
            <a:r>
              <a:rPr lang="en-US" b="0" i="0" dirty="0">
                <a:effectLst/>
              </a:rPr>
              <a:t>Dependency management is a technique for declaring, resolving and using dependencies required by the project in an automated fashion.</a:t>
            </a:r>
          </a:p>
          <a:p>
            <a:r>
              <a:rPr lang="en-US" b="1" dirty="0"/>
              <a:t>What is a </a:t>
            </a:r>
            <a:r>
              <a:rPr lang="en-US" b="1" dirty="0">
                <a:solidFill>
                  <a:srgbClr val="0070C0"/>
                </a:solidFill>
              </a:rPr>
              <a:t>Package Manager</a:t>
            </a:r>
            <a:r>
              <a:rPr lang="en-US" b="1" dirty="0"/>
              <a:t>?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A </a:t>
            </a:r>
            <a:r>
              <a:rPr lang="en-US" i="0" dirty="0">
                <a:solidFill>
                  <a:srgbClr val="202124"/>
                </a:solidFill>
                <a:effectLst/>
              </a:rPr>
              <a:t>package manager </a:t>
            </a:r>
            <a:r>
              <a:rPr lang="en-US" b="0" i="0" dirty="0">
                <a:solidFill>
                  <a:srgbClr val="202124"/>
                </a:solidFill>
                <a:effectLst/>
              </a:rPr>
              <a:t>or </a:t>
            </a:r>
            <a:r>
              <a:rPr lang="en-US" i="0" dirty="0">
                <a:solidFill>
                  <a:srgbClr val="202124"/>
                </a:solidFill>
                <a:effectLst/>
              </a:rPr>
              <a:t>package-management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system is a collection of software tools that automates the process of installing, upgrading, configuring, and removing computer programs for a computer's operating system in a consistent manner.</a:t>
            </a:r>
          </a:p>
          <a:p>
            <a:r>
              <a:rPr lang="en-US" b="1" dirty="0">
                <a:solidFill>
                  <a:srgbClr val="202124"/>
                </a:solidFill>
              </a:rPr>
              <a:t>What is a </a:t>
            </a:r>
            <a:r>
              <a:rPr lang="en-US" b="1" dirty="0">
                <a:solidFill>
                  <a:srgbClr val="0070C0"/>
                </a:solidFill>
              </a:rPr>
              <a:t>Build System</a:t>
            </a:r>
            <a:r>
              <a:rPr lang="en-US" b="1" dirty="0">
                <a:solidFill>
                  <a:srgbClr val="202124"/>
                </a:solidFill>
              </a:rPr>
              <a:t>?</a:t>
            </a:r>
          </a:p>
          <a:p>
            <a:r>
              <a:rPr lang="en-US" dirty="0">
                <a:solidFill>
                  <a:srgbClr val="202124"/>
                </a:solidFill>
              </a:rPr>
              <a:t>A build system allows you to transform your project assets into a final usable product that can be consumed by a consumer.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1CACC-0402-43B0-ABBE-DAD2DAA7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4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0384C-BA87-4AAC-A666-75DA91C8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Highlights from CMake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022E2-121D-471A-B743-81822E6F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679510"/>
            <a:ext cx="10254714" cy="450062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Build System Generator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Producing </a:t>
            </a:r>
            <a:r>
              <a:rPr lang="en-US" sz="2000" dirty="0">
                <a:solidFill>
                  <a:srgbClr val="0070C0"/>
                </a:solidFill>
              </a:rPr>
              <a:t>binaries</a:t>
            </a:r>
            <a:r>
              <a:rPr lang="en-US" sz="2000" dirty="0"/>
              <a:t> (libs, exe)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Running unit tests with </a:t>
            </a:r>
            <a:r>
              <a:rPr lang="en-US" sz="2000" dirty="0">
                <a:solidFill>
                  <a:srgbClr val="0070C0"/>
                </a:solidFill>
              </a:rPr>
              <a:t>CTest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Creating/Consuming packages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rgbClr val="0070C0"/>
                </a:solidFill>
              </a:rPr>
              <a:t>Install/Export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rgbClr val="0070C0"/>
                </a:solidFill>
              </a:rPr>
              <a:t>find_package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Handling </a:t>
            </a:r>
            <a:r>
              <a:rPr lang="en-US" sz="2000" dirty="0">
                <a:solidFill>
                  <a:srgbClr val="0070C0"/>
                </a:solidFill>
              </a:rPr>
              <a:t>transitive</a:t>
            </a:r>
            <a:r>
              <a:rPr lang="en-US" sz="2000" dirty="0"/>
              <a:t> dependencies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rgbClr val="0070C0"/>
                </a:solidFill>
              </a:rPr>
              <a:t>find_dependency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1CACC-0402-43B0-ABBE-DAD2DAA7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4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16C36-F554-4B75-8A64-EDEC255D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Better way of Distribution?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36FA7-ECC9-48E5-A210-9CE8BC2F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679510"/>
            <a:ext cx="10254714" cy="4500627"/>
          </a:xfrm>
        </p:spPr>
        <p:txBody>
          <a:bodyPr/>
          <a:lstStyle/>
          <a:p>
            <a:pPr marL="0" indent="0" algn="ctr">
              <a:buNone/>
            </a:pPr>
            <a:r>
              <a:rPr lang="en-US" b="0" i="0" dirty="0">
                <a:solidFill>
                  <a:srgbClr val="202124"/>
                </a:solidFill>
                <a:effectLst/>
              </a:rPr>
              <a:t>A </a:t>
            </a:r>
            <a:r>
              <a:rPr lang="en-US" i="0" dirty="0">
                <a:solidFill>
                  <a:srgbClr val="0070C0"/>
                </a:solidFill>
                <a:effectLst/>
              </a:rPr>
              <a:t>package manager </a:t>
            </a:r>
            <a:r>
              <a:rPr lang="en-US" b="0" i="0" dirty="0">
                <a:solidFill>
                  <a:srgbClr val="202124"/>
                </a:solidFill>
                <a:effectLst/>
              </a:rPr>
              <a:t>or </a:t>
            </a:r>
            <a:r>
              <a:rPr lang="en-US" i="0" dirty="0">
                <a:solidFill>
                  <a:srgbClr val="202124"/>
                </a:solidFill>
                <a:effectLst/>
              </a:rPr>
              <a:t>package-management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system is a collection of software tools that automates the process of installing, upgrading, configuring, and removing computer programs for a computer's operating system in a consistent manner.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2E2550-E5FA-4602-BA55-84806F3FF80A}"/>
              </a:ext>
            </a:extLst>
          </p:cNvPr>
          <p:cNvSpPr/>
          <p:nvPr/>
        </p:nvSpPr>
        <p:spPr>
          <a:xfrm>
            <a:off x="424874" y="1606543"/>
            <a:ext cx="10686472" cy="1090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05F1A3-7B44-4667-8EA6-229E10AD8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345" y="2728359"/>
            <a:ext cx="8419525" cy="401418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44F8A2E-BB10-4A4C-97C4-FBF7776C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16C36-F554-4B75-8A64-EDEC255D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An Ideal Package Manager</a:t>
            </a:r>
          </a:p>
        </p:txBody>
      </p:sp>
      <p:pic>
        <p:nvPicPr>
          <p:cNvPr id="20" name="Content Placeholder 19" descr="User">
            <a:extLst>
              <a:ext uri="{FF2B5EF4-FFF2-40B4-BE49-F238E27FC236}">
                <a16:creationId xmlns:a16="http://schemas.microsoft.com/office/drawing/2014/main" id="{B902F874-E73D-4C05-9656-414ED3EB8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0693" y="5634170"/>
            <a:ext cx="914400" cy="914400"/>
          </a:xfrm>
          <a:noFill/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E2C465B-02E3-4BEB-B907-FB3C12825DBD}"/>
              </a:ext>
            </a:extLst>
          </p:cNvPr>
          <p:cNvGrpSpPr/>
          <p:nvPr/>
        </p:nvGrpSpPr>
        <p:grpSpPr>
          <a:xfrm>
            <a:off x="6627083" y="2424294"/>
            <a:ext cx="1413168" cy="1508971"/>
            <a:chOff x="4160974" y="2063192"/>
            <a:chExt cx="1413168" cy="150897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F6065D4-A6E4-4196-BFFB-143855C203AA}"/>
                </a:ext>
              </a:extLst>
            </p:cNvPr>
            <p:cNvSpPr/>
            <p:nvPr/>
          </p:nvSpPr>
          <p:spPr>
            <a:xfrm>
              <a:off x="4160979" y="2066635"/>
              <a:ext cx="1413163" cy="1505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4E021EE-B972-4592-94B0-907C4734EA58}"/>
                </a:ext>
              </a:extLst>
            </p:cNvPr>
            <p:cNvGrpSpPr/>
            <p:nvPr/>
          </p:nvGrpSpPr>
          <p:grpSpPr>
            <a:xfrm>
              <a:off x="4160974" y="2063192"/>
              <a:ext cx="1413168" cy="1508971"/>
              <a:chOff x="4160974" y="2063192"/>
              <a:chExt cx="1413168" cy="150897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3B816B-911E-44DD-85D1-043A7560F7ED}"/>
                  </a:ext>
                </a:extLst>
              </p:cNvPr>
              <p:cNvSpPr txBox="1"/>
              <p:nvPr/>
            </p:nvSpPr>
            <p:spPr>
              <a:xfrm>
                <a:off x="4160978" y="2063192"/>
                <a:ext cx="1413164" cy="276999"/>
              </a:xfrm>
              <a:prstGeom prst="rect">
                <a:avLst/>
              </a:prstGeom>
              <a:solidFill>
                <a:srgbClr val="00CC99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Lib 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5038DD-5EEF-4041-8111-0BD8BF1755A9}"/>
                  </a:ext>
                </a:extLst>
              </p:cNvPr>
              <p:cNvSpPr txBox="1"/>
              <p:nvPr/>
            </p:nvSpPr>
            <p:spPr>
              <a:xfrm>
                <a:off x="4160977" y="2316201"/>
                <a:ext cx="1413163" cy="276999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Lib B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4459A1-405F-405F-AA77-D7DD55AE3A6B}"/>
                  </a:ext>
                </a:extLst>
              </p:cNvPr>
              <p:cNvSpPr txBox="1"/>
              <p:nvPr/>
            </p:nvSpPr>
            <p:spPr>
              <a:xfrm>
                <a:off x="4160974" y="3295164"/>
                <a:ext cx="1413163" cy="276999"/>
              </a:xfrm>
              <a:prstGeom prst="rect">
                <a:avLst/>
              </a:prstGeom>
              <a:solidFill>
                <a:srgbClr val="FA26CD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Lib n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B32036-1E65-479F-BD5A-6F9705BB76B1}"/>
                  </a:ext>
                </a:extLst>
              </p:cNvPr>
              <p:cNvSpPr txBox="1"/>
              <p:nvPr/>
            </p:nvSpPr>
            <p:spPr>
              <a:xfrm>
                <a:off x="4160974" y="2600981"/>
                <a:ext cx="1413165" cy="276999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Lib C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1DAF599-1127-469B-8E9A-A550531080AF}"/>
                  </a:ext>
                </a:extLst>
              </p:cNvPr>
              <p:cNvCxnSpPr>
                <a:endCxn id="12" idx="0"/>
              </p:cNvCxnSpPr>
              <p:nvPr/>
            </p:nvCxnSpPr>
            <p:spPr>
              <a:xfrm>
                <a:off x="4867555" y="2877980"/>
                <a:ext cx="1" cy="417184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DBB8E73-549C-4C43-BB07-DD831D758990}"/>
              </a:ext>
            </a:extLst>
          </p:cNvPr>
          <p:cNvSpPr txBox="1"/>
          <p:nvPr/>
        </p:nvSpPr>
        <p:spPr>
          <a:xfrm>
            <a:off x="6363846" y="1897073"/>
            <a:ext cx="1939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Artifactory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7F2850-E276-4EDB-B030-E03EB98DEFA1}"/>
              </a:ext>
            </a:extLst>
          </p:cNvPr>
          <p:cNvCxnSpPr>
            <a:cxnSpLocks/>
          </p:cNvCxnSpPr>
          <p:nvPr/>
        </p:nvCxnSpPr>
        <p:spPr>
          <a:xfrm>
            <a:off x="5227783" y="4264115"/>
            <a:ext cx="0" cy="135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209F53-F5EF-421D-A75B-8980BEA8949F}"/>
              </a:ext>
            </a:extLst>
          </p:cNvPr>
          <p:cNvSpPr txBox="1"/>
          <p:nvPr/>
        </p:nvSpPr>
        <p:spPr>
          <a:xfrm>
            <a:off x="3089553" y="4718310"/>
            <a:ext cx="1306763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Dependency</a:t>
            </a:r>
          </a:p>
          <a:p>
            <a:pPr algn="ctr"/>
            <a:r>
              <a:rPr lang="en-US" sz="1200" dirty="0"/>
              <a:t>Description</a:t>
            </a:r>
          </a:p>
        </p:txBody>
      </p:sp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EBFC8326-56D4-4547-A254-FF866B204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1011" y="4643999"/>
            <a:ext cx="610288" cy="610288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45DB43-1267-4C66-99F0-F74E44F61A82}"/>
              </a:ext>
            </a:extLst>
          </p:cNvPr>
          <p:cNvCxnSpPr>
            <a:cxnSpLocks/>
          </p:cNvCxnSpPr>
          <p:nvPr/>
        </p:nvCxnSpPr>
        <p:spPr>
          <a:xfrm flipV="1">
            <a:off x="7592291" y="4019306"/>
            <a:ext cx="0" cy="42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2407A2-1101-4BA5-BF08-3216500A3D09}"/>
              </a:ext>
            </a:extLst>
          </p:cNvPr>
          <p:cNvGrpSpPr/>
          <p:nvPr/>
        </p:nvGrpSpPr>
        <p:grpSpPr>
          <a:xfrm>
            <a:off x="2719917" y="2424294"/>
            <a:ext cx="1413168" cy="1508971"/>
            <a:chOff x="4160974" y="2063192"/>
            <a:chExt cx="1413168" cy="150897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EC79FBC-3F88-4310-AF7D-AD1435405A31}"/>
                </a:ext>
              </a:extLst>
            </p:cNvPr>
            <p:cNvSpPr/>
            <p:nvPr/>
          </p:nvSpPr>
          <p:spPr>
            <a:xfrm>
              <a:off x="4160979" y="2066635"/>
              <a:ext cx="1413163" cy="1505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13E43F8-5EE0-461D-99AB-A0B5B6FB5806}"/>
                </a:ext>
              </a:extLst>
            </p:cNvPr>
            <p:cNvGrpSpPr/>
            <p:nvPr/>
          </p:nvGrpSpPr>
          <p:grpSpPr>
            <a:xfrm>
              <a:off x="4160974" y="2063192"/>
              <a:ext cx="1413168" cy="1508971"/>
              <a:chOff x="4160974" y="2063192"/>
              <a:chExt cx="1413168" cy="150897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158133-1D79-46FC-BA93-330C7D890315}"/>
                  </a:ext>
                </a:extLst>
              </p:cNvPr>
              <p:cNvSpPr txBox="1"/>
              <p:nvPr/>
            </p:nvSpPr>
            <p:spPr>
              <a:xfrm>
                <a:off x="4160978" y="2063192"/>
                <a:ext cx="1413164" cy="276999"/>
              </a:xfrm>
              <a:prstGeom prst="rect">
                <a:avLst/>
              </a:prstGeom>
              <a:solidFill>
                <a:srgbClr val="C2BD5E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Lib X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F550CA-D2B3-48A7-B5D6-036848929E24}"/>
                  </a:ext>
                </a:extLst>
              </p:cNvPr>
              <p:cNvSpPr txBox="1"/>
              <p:nvPr/>
            </p:nvSpPr>
            <p:spPr>
              <a:xfrm>
                <a:off x="4160977" y="2316201"/>
                <a:ext cx="1413163" cy="276999"/>
              </a:xfrm>
              <a:prstGeom prst="rect">
                <a:avLst/>
              </a:prstGeom>
              <a:solidFill>
                <a:srgbClr val="FF9999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Lib Y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7EE5D9-75D5-4F1F-827F-C1E4B652EC97}"/>
                  </a:ext>
                </a:extLst>
              </p:cNvPr>
              <p:cNvSpPr txBox="1"/>
              <p:nvPr/>
            </p:nvSpPr>
            <p:spPr>
              <a:xfrm>
                <a:off x="4160974" y="3295164"/>
                <a:ext cx="1413163" cy="276999"/>
              </a:xfrm>
              <a:prstGeom prst="rect">
                <a:avLst/>
              </a:prstGeom>
              <a:solidFill>
                <a:srgbClr val="FF9933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Lib n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D1D56E-28A1-4634-8543-5379D4F76D57}"/>
                  </a:ext>
                </a:extLst>
              </p:cNvPr>
              <p:cNvSpPr txBox="1"/>
              <p:nvPr/>
            </p:nvSpPr>
            <p:spPr>
              <a:xfrm>
                <a:off x="4160974" y="2600981"/>
                <a:ext cx="1413165" cy="276999"/>
              </a:xfrm>
              <a:prstGeom prst="rect">
                <a:avLst/>
              </a:prstGeom>
              <a:solidFill>
                <a:srgbClr val="33CCCC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Lib Z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D194174-E890-476E-A735-8795F9792C1A}"/>
                  </a:ext>
                </a:extLst>
              </p:cNvPr>
              <p:cNvCxnSpPr>
                <a:endCxn id="33" idx="0"/>
              </p:cNvCxnSpPr>
              <p:nvPr/>
            </p:nvCxnSpPr>
            <p:spPr>
              <a:xfrm>
                <a:off x="4867555" y="2877980"/>
                <a:ext cx="1" cy="417184"/>
              </a:xfrm>
              <a:prstGeom prst="line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A416E66-A9CF-48B8-BB4E-C5C687A829C3}"/>
              </a:ext>
            </a:extLst>
          </p:cNvPr>
          <p:cNvSpPr txBox="1"/>
          <p:nvPr/>
        </p:nvSpPr>
        <p:spPr>
          <a:xfrm>
            <a:off x="2456680" y="1775266"/>
            <a:ext cx="1939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Open Source</a:t>
            </a:r>
          </a:p>
          <a:p>
            <a:pPr algn="ctr"/>
            <a:r>
              <a:rPr lang="en-US" sz="1600" dirty="0"/>
              <a:t>Artifactory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0DFDBA-5C18-4910-8554-A3F7FA81D5A8}"/>
              </a:ext>
            </a:extLst>
          </p:cNvPr>
          <p:cNvCxnSpPr>
            <a:cxnSpLocks/>
          </p:cNvCxnSpPr>
          <p:nvPr/>
        </p:nvCxnSpPr>
        <p:spPr>
          <a:xfrm flipH="1">
            <a:off x="3423788" y="3947067"/>
            <a:ext cx="2716" cy="31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86EC34C-BDF2-4E06-A437-E71C9CCC3F47}"/>
              </a:ext>
            </a:extLst>
          </p:cNvPr>
          <p:cNvCxnSpPr/>
          <p:nvPr/>
        </p:nvCxnSpPr>
        <p:spPr>
          <a:xfrm flipH="1">
            <a:off x="7330948" y="3946853"/>
            <a:ext cx="2716" cy="31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DAD475-01D0-45A2-B5FA-74BBBCA56A94}"/>
              </a:ext>
            </a:extLst>
          </p:cNvPr>
          <p:cNvCxnSpPr>
            <a:cxnSpLocks/>
          </p:cNvCxnSpPr>
          <p:nvPr/>
        </p:nvCxnSpPr>
        <p:spPr>
          <a:xfrm>
            <a:off x="5227783" y="4264115"/>
            <a:ext cx="2105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33BCB8-CA9F-45FA-A81C-F12B38A010BD}"/>
              </a:ext>
            </a:extLst>
          </p:cNvPr>
          <p:cNvCxnSpPr>
            <a:cxnSpLocks/>
          </p:cNvCxnSpPr>
          <p:nvPr/>
        </p:nvCxnSpPr>
        <p:spPr>
          <a:xfrm flipH="1">
            <a:off x="5523345" y="4442691"/>
            <a:ext cx="2068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27AAE6A-C114-4414-9FC7-D7BD8174B7A2}"/>
              </a:ext>
            </a:extLst>
          </p:cNvPr>
          <p:cNvCxnSpPr/>
          <p:nvPr/>
        </p:nvCxnSpPr>
        <p:spPr>
          <a:xfrm>
            <a:off x="5523345" y="4442691"/>
            <a:ext cx="0" cy="114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07D5F0A-E5BC-4C56-A993-343C7575C989}"/>
              </a:ext>
            </a:extLst>
          </p:cNvPr>
          <p:cNvSpPr txBox="1"/>
          <p:nvPr/>
        </p:nvSpPr>
        <p:spPr>
          <a:xfrm>
            <a:off x="5671126" y="4792210"/>
            <a:ext cx="552013" cy="2462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Lib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BDBA8A95-27A2-440D-BAA8-B3DEF911F6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6828" y="2930460"/>
            <a:ext cx="1662011" cy="2350048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384F2F2-A3F2-4EFF-B2AA-1EF97B32C033}"/>
              </a:ext>
            </a:extLst>
          </p:cNvPr>
          <p:cNvSpPr/>
          <p:nvPr/>
        </p:nvSpPr>
        <p:spPr>
          <a:xfrm>
            <a:off x="1690785" y="1450109"/>
            <a:ext cx="7222306" cy="5219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5644EF6-73FC-48A3-8C36-B0B1371DDBD6}"/>
              </a:ext>
            </a:extLst>
          </p:cNvPr>
          <p:cNvCxnSpPr>
            <a:cxnSpLocks/>
          </p:cNvCxnSpPr>
          <p:nvPr/>
        </p:nvCxnSpPr>
        <p:spPr>
          <a:xfrm>
            <a:off x="9098175" y="3674739"/>
            <a:ext cx="442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C647CD-9024-4C15-9F5B-B9E1CD21835E}"/>
              </a:ext>
            </a:extLst>
          </p:cNvPr>
          <p:cNvCxnSpPr/>
          <p:nvPr/>
        </p:nvCxnSpPr>
        <p:spPr>
          <a:xfrm>
            <a:off x="3423788" y="4264115"/>
            <a:ext cx="1803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6502A537-695D-470C-8D38-BE0B8515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3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 animBg="1"/>
      <p:bldP spid="36" grpId="0"/>
      <p:bldP spid="54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16C36-F554-4B75-8A64-EDEC255D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7" y="188479"/>
            <a:ext cx="10254715" cy="115513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Conan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36FA7-ECC9-48E5-A210-9CE8BC2F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7" y="1679510"/>
            <a:ext cx="10254714" cy="450062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Decentralized</a:t>
            </a:r>
            <a:r>
              <a:rPr lang="en-US" dirty="0"/>
              <a:t> package manager with client – server architecture</a:t>
            </a:r>
          </a:p>
          <a:p>
            <a:pPr lvl="1"/>
            <a:r>
              <a:rPr lang="en-US" dirty="0"/>
              <a:t>OSS, Corporate, Private, etc.</a:t>
            </a:r>
          </a:p>
          <a:p>
            <a:r>
              <a:rPr lang="en-US" dirty="0"/>
              <a:t>Located </a:t>
            </a:r>
            <a:r>
              <a:rPr lang="en-US" dirty="0">
                <a:solidFill>
                  <a:srgbClr val="0070C0"/>
                </a:solidFill>
              </a:rPr>
              <a:t>Cache</a:t>
            </a:r>
          </a:p>
          <a:p>
            <a:pPr lvl="1"/>
            <a:r>
              <a:rPr lang="en-US" dirty="0"/>
              <a:t>allows sharing of dependencies among multiple projects</a:t>
            </a:r>
          </a:p>
          <a:p>
            <a:r>
              <a:rPr lang="en-US" dirty="0"/>
              <a:t>Supports: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sources only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sources + binaries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binaries only</a:t>
            </a:r>
          </a:p>
          <a:p>
            <a:r>
              <a:rPr lang="en-US" dirty="0">
                <a:solidFill>
                  <a:srgbClr val="0070C0"/>
                </a:solidFill>
              </a:rPr>
              <a:t>Offline</a:t>
            </a:r>
            <a:r>
              <a:rPr lang="en-US" dirty="0"/>
              <a:t> use</a:t>
            </a:r>
          </a:p>
          <a:p>
            <a:r>
              <a:rPr lang="en-US" dirty="0">
                <a:solidFill>
                  <a:srgbClr val="FF0000"/>
                </a:solidFill>
              </a:rPr>
              <a:t>Free available trainings!!!</a:t>
            </a:r>
          </a:p>
          <a:p>
            <a:pPr lvl="1"/>
            <a:r>
              <a:rPr lang="en-US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https://blog.conan.io/2020/09/24/New-conan-training-series.html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265D4A-75C0-4E61-A882-B7D4AE7F5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7772" y="1846802"/>
            <a:ext cx="2237937" cy="316439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D8C125-8A8A-4A05-8781-170121A3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39F5CCC-E46B-4647-A56A-E1E571FA2D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9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34931</TotalTime>
  <Words>777</Words>
  <Application>Microsoft Office PowerPoint</Application>
  <PresentationFormat>Widescreen</PresentationFormat>
  <Paragraphs>200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Schoolbook</vt:lpstr>
      <vt:lpstr>Wingdings</vt:lpstr>
      <vt:lpstr>Wingdings 2</vt:lpstr>
      <vt:lpstr>View</vt:lpstr>
      <vt:lpstr>Dependency Management for C++ Applications using CMake + Conan </vt:lpstr>
      <vt:lpstr>PowerPoint Presentation</vt:lpstr>
      <vt:lpstr>What can you expect?</vt:lpstr>
      <vt:lpstr>Need for Dependency Management</vt:lpstr>
      <vt:lpstr>Quick Questions</vt:lpstr>
      <vt:lpstr>Highlights from CMake</vt:lpstr>
      <vt:lpstr>Better way of Distribution?</vt:lpstr>
      <vt:lpstr>An Ideal Package Manager</vt:lpstr>
      <vt:lpstr>Conan</vt:lpstr>
      <vt:lpstr>Conan</vt:lpstr>
      <vt:lpstr>How to use Conan?</vt:lpstr>
      <vt:lpstr>Conanfile Attributes</vt:lpstr>
      <vt:lpstr>Consume a Conan Package</vt:lpstr>
      <vt:lpstr>Conan Profiles</vt:lpstr>
      <vt:lpstr>Conan Package Creation and Upload</vt:lpstr>
      <vt:lpstr>conanfile.py</vt:lpstr>
      <vt:lpstr>Handling Transitive Dependency</vt:lpstr>
      <vt:lpstr>Final Picture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Management for C++ Applications using CMake and Conan - Part 2</dc:title>
  <dc:creator>Kunal Sharma</dc:creator>
  <cp:lastModifiedBy>Ankur Satle</cp:lastModifiedBy>
  <cp:revision>246</cp:revision>
  <dcterms:created xsi:type="dcterms:W3CDTF">2020-12-06T07:01:47Z</dcterms:created>
  <dcterms:modified xsi:type="dcterms:W3CDTF">2021-01-16T08:22:59Z</dcterms:modified>
</cp:coreProperties>
</file>