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Patrick Hand"/>
      <p:regular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Clicker Script"/>
      <p:regular r:id="rId36"/>
    </p:embeddedFont>
    <p:embeddedFont>
      <p:font typeface="Roboto Slab Regular"/>
      <p:bold r:id="rId37"/>
    </p:embeddedFon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E33C8E-1B72-45B8-BBE5-36336DAD592B}">
  <a:tblStyle styleId="{C2E33C8E-1B72-45B8-BBE5-36336DAD59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Montserrat-regular.fntdata"/><Relationship Id="rId27" Type="http://schemas.openxmlformats.org/officeDocument/2006/relationships/font" Target="fonts/PatrickH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SlabRegular-bold.fntdata"/><Relationship Id="rId14" Type="http://schemas.openxmlformats.org/officeDocument/2006/relationships/slide" Target="slides/slide9.xml"/><Relationship Id="rId36" Type="http://schemas.openxmlformats.org/officeDocument/2006/relationships/font" Target="fonts/ClickerScript-regular.fntdata"/><Relationship Id="rId17" Type="http://schemas.openxmlformats.org/officeDocument/2006/relationships/slide" Target="slides/slide12.xml"/><Relationship Id="rId39" Type="http://schemas.openxmlformats.org/officeDocument/2006/relationships/font" Target="fonts/Comfortaa-bold.fntdata"/><Relationship Id="rId16" Type="http://schemas.openxmlformats.org/officeDocument/2006/relationships/slide" Target="slides/slide11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d69c37ea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d69c37ea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8356e69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8356e69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68356e692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68356e692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d549154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d549154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8356e69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8356e69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68356e692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68356e692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68356e692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68356e692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e60789a6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e60789a6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e60789a6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e60789a6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d5491541e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d5491541e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e60789a6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e60789a6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d69c37ea5_0_5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d69c37ea5_0_5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e60789a6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e60789a6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d54915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d54915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8356e69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8356e69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e60789a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e60789a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8356e69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8356e69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8356e69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8356e69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1302600" y="2145450"/>
            <a:ext cx="6538800" cy="1069800"/>
          </a:xfrm>
          <a:prstGeom prst="rect">
            <a:avLst/>
          </a:prstGeom>
          <a:effectLst>
            <a:outerShdw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0"/>
              <a:buFont typeface="Consolas"/>
              <a:buNone/>
              <a:defRPr sz="110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940400" y="3913050"/>
            <a:ext cx="526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311700" y="1410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BIG_NUMBER_1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935263" y="1267567"/>
            <a:ext cx="22059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2338013" y="763667"/>
            <a:ext cx="1400400" cy="6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935263" y="1785442"/>
            <a:ext cx="22059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title"/>
          </p:nvPr>
        </p:nvSpPr>
        <p:spPr>
          <a:xfrm>
            <a:off x="1935263" y="3333817"/>
            <a:ext cx="22059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4" type="title"/>
          </p:nvPr>
        </p:nvSpPr>
        <p:spPr>
          <a:xfrm>
            <a:off x="2338013" y="2829917"/>
            <a:ext cx="1400400" cy="6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1935263" y="3851692"/>
            <a:ext cx="22059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6" type="title"/>
          </p:nvPr>
        </p:nvSpPr>
        <p:spPr>
          <a:xfrm>
            <a:off x="5002838" y="1267567"/>
            <a:ext cx="22059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7" type="title"/>
          </p:nvPr>
        </p:nvSpPr>
        <p:spPr>
          <a:xfrm>
            <a:off x="5405588" y="763667"/>
            <a:ext cx="1400400" cy="6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5002838" y="1785442"/>
            <a:ext cx="22059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title"/>
          </p:nvPr>
        </p:nvSpPr>
        <p:spPr>
          <a:xfrm>
            <a:off x="5002838" y="3333817"/>
            <a:ext cx="22059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3" type="title"/>
          </p:nvPr>
        </p:nvSpPr>
        <p:spPr>
          <a:xfrm>
            <a:off x="5405588" y="2829917"/>
            <a:ext cx="1400400" cy="6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5002838" y="3851692"/>
            <a:ext cx="22059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BIG_NUMBER_1_1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934581" y="310285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934581" y="3620725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title"/>
          </p:nvPr>
        </p:nvSpPr>
        <p:spPr>
          <a:xfrm>
            <a:off x="3534144" y="310285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3" type="subTitle"/>
          </p:nvPr>
        </p:nvSpPr>
        <p:spPr>
          <a:xfrm>
            <a:off x="3534144" y="3620725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4" type="title"/>
          </p:nvPr>
        </p:nvSpPr>
        <p:spPr>
          <a:xfrm>
            <a:off x="6133719" y="310285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6133719" y="3620725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6"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 ">
  <p:cSld name="BIG_NUMBER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700968" y="317905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700975" y="3696925"/>
            <a:ext cx="20757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5367332" y="317905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3" type="subTitle"/>
          </p:nvPr>
        </p:nvSpPr>
        <p:spPr>
          <a:xfrm>
            <a:off x="5367330" y="3696925"/>
            <a:ext cx="20757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4"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MAIN_POINT_1"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612652" y="3457438"/>
            <a:ext cx="3722700" cy="8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2" type="title"/>
          </p:nvPr>
        </p:nvSpPr>
        <p:spPr>
          <a:xfrm>
            <a:off x="4306375" y="1983425"/>
            <a:ext cx="4029000" cy="18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Clicker Script"/>
              <a:buNone/>
              <a:defRPr b="1" sz="7200">
                <a:solidFill>
                  <a:schemeClr val="accent4"/>
                </a:solidFill>
                <a:latin typeface="Clicker Script"/>
                <a:ea typeface="Clicker Script"/>
                <a:cs typeface="Clicker Script"/>
                <a:sym typeface="Clicker Scrip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">
  <p:cSld name="BIG_NUMBER_1_1_1_1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49627" y="3120875"/>
            <a:ext cx="17301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749633" y="3638750"/>
            <a:ext cx="1730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2"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3" type="title"/>
          </p:nvPr>
        </p:nvSpPr>
        <p:spPr>
          <a:xfrm>
            <a:off x="2721174" y="3120875"/>
            <a:ext cx="17301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4" type="subTitle"/>
          </p:nvPr>
        </p:nvSpPr>
        <p:spPr>
          <a:xfrm>
            <a:off x="2721180" y="3638750"/>
            <a:ext cx="1730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5" type="title"/>
          </p:nvPr>
        </p:nvSpPr>
        <p:spPr>
          <a:xfrm>
            <a:off x="4692720" y="3120875"/>
            <a:ext cx="17301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6" type="subTitle"/>
          </p:nvPr>
        </p:nvSpPr>
        <p:spPr>
          <a:xfrm>
            <a:off x="4692726" y="3638750"/>
            <a:ext cx="1730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7" type="title"/>
          </p:nvPr>
        </p:nvSpPr>
        <p:spPr>
          <a:xfrm>
            <a:off x="6664267" y="3120875"/>
            <a:ext cx="17301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8" type="subTitle"/>
          </p:nvPr>
        </p:nvSpPr>
        <p:spPr>
          <a:xfrm>
            <a:off x="6664273" y="3638750"/>
            <a:ext cx="1730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1">
  <p:cSld name="MAIN_POINT_1_1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46975" y="1367388"/>
            <a:ext cx="3722700" cy="8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46975" y="-106625"/>
            <a:ext cx="4029000" cy="18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Clicker Script"/>
              <a:buNone/>
              <a:defRPr b="1" sz="7200">
                <a:solidFill>
                  <a:schemeClr val="accent4"/>
                </a:solidFill>
                <a:latin typeface="Clicker Script"/>
                <a:ea typeface="Clicker Script"/>
                <a:cs typeface="Clicker Script"/>
                <a:sym typeface="Clicker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1">
  <p:cSld name="SECTION_TITLE_AND_DESCRIPTION_1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5076175" y="1460100"/>
            <a:ext cx="40452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5076175" y="2235625"/>
            <a:ext cx="37038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">
  <p:cSld name="BIG_NUMBER_1_1_2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934581" y="316740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934581" y="3685275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2" type="title"/>
          </p:nvPr>
        </p:nvSpPr>
        <p:spPr>
          <a:xfrm>
            <a:off x="3534144" y="316740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3" type="subTitle"/>
          </p:nvPr>
        </p:nvSpPr>
        <p:spPr>
          <a:xfrm>
            <a:off x="3534144" y="3685275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4" type="title"/>
          </p:nvPr>
        </p:nvSpPr>
        <p:spPr>
          <a:xfrm>
            <a:off x="6133719" y="3167400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5" type="subTitle"/>
          </p:nvPr>
        </p:nvSpPr>
        <p:spPr>
          <a:xfrm>
            <a:off x="6133719" y="3685275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6"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7" type="title"/>
          </p:nvPr>
        </p:nvSpPr>
        <p:spPr>
          <a:xfrm>
            <a:off x="934581" y="1706475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8" type="subTitle"/>
          </p:nvPr>
        </p:nvSpPr>
        <p:spPr>
          <a:xfrm>
            <a:off x="934581" y="2224350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9" type="title"/>
          </p:nvPr>
        </p:nvSpPr>
        <p:spPr>
          <a:xfrm>
            <a:off x="3534144" y="1706475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3" type="subTitle"/>
          </p:nvPr>
        </p:nvSpPr>
        <p:spPr>
          <a:xfrm>
            <a:off x="3534144" y="2224350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4" type="title"/>
          </p:nvPr>
        </p:nvSpPr>
        <p:spPr>
          <a:xfrm>
            <a:off x="6133719" y="1706475"/>
            <a:ext cx="20757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5" type="subTitle"/>
          </p:nvPr>
        </p:nvSpPr>
        <p:spPr>
          <a:xfrm>
            <a:off x="6133719" y="2224350"/>
            <a:ext cx="207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2137800" y="1974050"/>
            <a:ext cx="486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Clicker Script"/>
              <a:buNone/>
              <a:defRPr b="1" sz="9600">
                <a:solidFill>
                  <a:schemeClr val="accent4"/>
                </a:solidFill>
                <a:latin typeface="Clicker Script"/>
                <a:ea typeface="Clicker Script"/>
                <a:cs typeface="Clicker Script"/>
                <a:sym typeface="Clicker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2" type="title"/>
          </p:nvPr>
        </p:nvSpPr>
        <p:spPr>
          <a:xfrm>
            <a:off x="3258750" y="2797600"/>
            <a:ext cx="232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b="1"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Patrick Hand"/>
              <a:buNone/>
              <a:defRPr sz="6000"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3" type="title"/>
          </p:nvPr>
        </p:nvSpPr>
        <p:spPr>
          <a:xfrm>
            <a:off x="311700" y="1029925"/>
            <a:ext cx="8520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2758500" y="3840975"/>
            <a:ext cx="362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ONE_COLUMN_TEXT_1"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422775" y="2373900"/>
            <a:ext cx="27117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CAPTION_ONLY_1"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56575" y="1448000"/>
            <a:ext cx="29667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/>
        </p:nvSpPr>
        <p:spPr>
          <a:xfrm>
            <a:off x="656575" y="3585125"/>
            <a:ext cx="3532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58825" y="549150"/>
            <a:ext cx="74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4"/>
          <p:cNvCxnSpPr/>
          <p:nvPr/>
        </p:nvCxnSpPr>
        <p:spPr>
          <a:xfrm>
            <a:off x="863850" y="4594350"/>
            <a:ext cx="74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14025" y="945000"/>
            <a:ext cx="7515900" cy="325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56700" y="1323500"/>
            <a:ext cx="74604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56575" y="1451100"/>
            <a:ext cx="35868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749975" y="412325"/>
            <a:ext cx="35868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16500" y="1249200"/>
            <a:ext cx="329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3600"/>
              <a:buNone/>
              <a:defRPr sz="3600">
                <a:solidFill>
                  <a:srgbClr val="FF9E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16500" y="2053900"/>
            <a:ext cx="32916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05125" y="297750"/>
            <a:ext cx="23040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656575" y="1460100"/>
            <a:ext cx="40452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Patrick Hand"/>
              <a:buNone/>
              <a:defRPr sz="240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56575" y="2235625"/>
            <a:ext cx="37038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56575" y="2613525"/>
            <a:ext cx="29667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656575" y="339500"/>
            <a:ext cx="81756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E98"/>
              </a:buClr>
              <a:buSzPts val="4800"/>
              <a:buNone/>
              <a:defRPr sz="4800">
                <a:solidFill>
                  <a:srgbClr val="FF9E98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3650" y="416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FA7B"/>
              </a:buClr>
              <a:buSzPts val="2800"/>
              <a:buFont typeface="Roboto Slab Regular"/>
              <a:buNone/>
              <a:defRPr sz="2800">
                <a:solidFill>
                  <a:srgbClr val="50FA7B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800"/>
              <a:buFont typeface="Roboto Slab Regular"/>
              <a:buNone/>
              <a:defRPr sz="2800">
                <a:solidFill>
                  <a:srgbClr val="93C47D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3650" y="112442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771525" rotWithShape="0" algn="bl" dir="1440000" dist="9525">
              <a:srgbClr val="000000">
                <a:alpha val="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fortaa"/>
              <a:buChar char="●"/>
              <a:defRPr b="1" sz="18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○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■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●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○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■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●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fortaa"/>
              <a:buChar char="○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Comfortaa"/>
              <a:buChar char="■"/>
              <a:defRPr b="1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72569" y="4627422"/>
            <a:ext cx="1457646" cy="441415"/>
            <a:chOff x="1696958" y="1701100"/>
            <a:chExt cx="5750082" cy="1741284"/>
          </a:xfrm>
        </p:grpSpPr>
        <p:sp>
          <p:nvSpPr>
            <p:cNvPr id="9" name="Google Shape;9;p1"/>
            <p:cNvSpPr/>
            <p:nvPr/>
          </p:nvSpPr>
          <p:spPr>
            <a:xfrm>
              <a:off x="1696958" y="1701100"/>
              <a:ext cx="5750082" cy="1741284"/>
            </a:xfrm>
            <a:prstGeom prst="flowChartTerminator">
              <a:avLst/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2400000" dist="1905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1890273" y="2042566"/>
              <a:ext cx="1097733" cy="1075973"/>
              <a:chOff x="874770" y="1683129"/>
              <a:chExt cx="1813237" cy="1777292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1082617" y="2884934"/>
                <a:ext cx="995009" cy="575486"/>
              </a:xfrm>
              <a:custGeom>
                <a:rect b="b" l="l" r="r" t="t"/>
                <a:pathLst>
                  <a:path extrusionOk="0" h="67784" w="114864">
                    <a:moveTo>
                      <a:pt x="106357" y="13065"/>
                    </a:moveTo>
                    <a:cubicBezTo>
                      <a:pt x="104189" y="14178"/>
                      <a:pt x="101932" y="15164"/>
                      <a:pt x="99610" y="15997"/>
                    </a:cubicBezTo>
                    <a:cubicBezTo>
                      <a:pt x="99509" y="16034"/>
                      <a:pt x="99407" y="16071"/>
                      <a:pt x="99307" y="16108"/>
                    </a:cubicBezTo>
                    <a:lnTo>
                      <a:pt x="99307" y="16108"/>
                    </a:lnTo>
                    <a:cubicBezTo>
                      <a:pt x="101716" y="15259"/>
                      <a:pt x="104072" y="14244"/>
                      <a:pt x="106357" y="13065"/>
                    </a:cubicBezTo>
                    <a:close/>
                    <a:moveTo>
                      <a:pt x="28508" y="0"/>
                    </a:moveTo>
                    <a:cubicBezTo>
                      <a:pt x="24492" y="0"/>
                      <a:pt x="20462" y="1024"/>
                      <a:pt x="16807" y="3134"/>
                    </a:cubicBezTo>
                    <a:lnTo>
                      <a:pt x="16196" y="3489"/>
                    </a:lnTo>
                    <a:cubicBezTo>
                      <a:pt x="1800" y="11798"/>
                      <a:pt x="1" y="31827"/>
                      <a:pt x="12628" y="42646"/>
                    </a:cubicBezTo>
                    <a:cubicBezTo>
                      <a:pt x="28344" y="56100"/>
                      <a:pt x="48088" y="64977"/>
                      <a:pt x="69813" y="67214"/>
                    </a:cubicBezTo>
                    <a:cubicBezTo>
                      <a:pt x="70015" y="67229"/>
                      <a:pt x="70217" y="67254"/>
                      <a:pt x="70424" y="67273"/>
                    </a:cubicBezTo>
                    <a:cubicBezTo>
                      <a:pt x="70803" y="67313"/>
                      <a:pt x="71193" y="67347"/>
                      <a:pt x="71572" y="67377"/>
                    </a:cubicBezTo>
                    <a:cubicBezTo>
                      <a:pt x="72085" y="67421"/>
                      <a:pt x="72592" y="67465"/>
                      <a:pt x="73100" y="67500"/>
                    </a:cubicBezTo>
                    <a:lnTo>
                      <a:pt x="73445" y="67525"/>
                    </a:lnTo>
                    <a:cubicBezTo>
                      <a:pt x="75888" y="67697"/>
                      <a:pt x="78340" y="67783"/>
                      <a:pt x="80797" y="67783"/>
                    </a:cubicBezTo>
                    <a:cubicBezTo>
                      <a:pt x="92212" y="67783"/>
                      <a:pt x="103723" y="65913"/>
                      <a:pt x="114864" y="62044"/>
                    </a:cubicBezTo>
                    <a:lnTo>
                      <a:pt x="114864" y="62044"/>
                    </a:lnTo>
                    <a:cubicBezTo>
                      <a:pt x="112427" y="62820"/>
                      <a:pt x="109978" y="63185"/>
                      <a:pt x="107581" y="63185"/>
                    </a:cubicBezTo>
                    <a:cubicBezTo>
                      <a:pt x="94740" y="63185"/>
                      <a:pt x="83396" y="52710"/>
                      <a:pt x="83396" y="38875"/>
                    </a:cubicBezTo>
                    <a:cubicBezTo>
                      <a:pt x="83396" y="28688"/>
                      <a:pt x="89785" y="19663"/>
                      <a:pt x="99307" y="16108"/>
                    </a:cubicBezTo>
                    <a:lnTo>
                      <a:pt x="99307" y="16108"/>
                    </a:lnTo>
                    <a:cubicBezTo>
                      <a:pt x="93355" y="18205"/>
                      <a:pt x="87080" y="19284"/>
                      <a:pt x="80750" y="19284"/>
                    </a:cubicBezTo>
                    <a:cubicBezTo>
                      <a:pt x="79680" y="19284"/>
                      <a:pt x="78608" y="19253"/>
                      <a:pt x="77536" y="19191"/>
                    </a:cubicBezTo>
                    <a:cubicBezTo>
                      <a:pt x="77230" y="19171"/>
                      <a:pt x="76920" y="19146"/>
                      <a:pt x="76609" y="19127"/>
                    </a:cubicBezTo>
                    <a:cubicBezTo>
                      <a:pt x="76077" y="19092"/>
                      <a:pt x="75554" y="19048"/>
                      <a:pt x="75022" y="18999"/>
                    </a:cubicBezTo>
                    <a:cubicBezTo>
                      <a:pt x="74948" y="18994"/>
                      <a:pt x="74869" y="18979"/>
                      <a:pt x="74795" y="18974"/>
                    </a:cubicBezTo>
                    <a:cubicBezTo>
                      <a:pt x="73346" y="18821"/>
                      <a:pt x="71912" y="18609"/>
                      <a:pt x="70483" y="18353"/>
                    </a:cubicBezTo>
                    <a:cubicBezTo>
                      <a:pt x="70414" y="18338"/>
                      <a:pt x="70340" y="18333"/>
                      <a:pt x="70276" y="18323"/>
                    </a:cubicBezTo>
                    <a:cubicBezTo>
                      <a:pt x="60651" y="16515"/>
                      <a:pt x="51671" y="12222"/>
                      <a:pt x="44234" y="5859"/>
                    </a:cubicBezTo>
                    <a:cubicBezTo>
                      <a:pt x="39736" y="2011"/>
                      <a:pt x="34136" y="0"/>
                      <a:pt x="285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E9FB"/>
                  </a:gs>
                  <a:gs pos="100000">
                    <a:srgbClr val="6E9BE7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1804961" y="2594810"/>
                <a:ext cx="865947" cy="826501"/>
              </a:xfrm>
              <a:custGeom>
                <a:rect b="b" l="l" r="r" t="t"/>
                <a:pathLst>
                  <a:path extrusionOk="0" h="97350" w="99965">
                    <a:moveTo>
                      <a:pt x="53376" y="1"/>
                    </a:moveTo>
                    <a:lnTo>
                      <a:pt x="53376" y="6"/>
                    </a:lnTo>
                    <a:cubicBezTo>
                      <a:pt x="52883" y="9853"/>
                      <a:pt x="49823" y="19400"/>
                      <a:pt x="44500" y="27694"/>
                    </a:cubicBezTo>
                    <a:lnTo>
                      <a:pt x="44495" y="27689"/>
                    </a:lnTo>
                    <a:cubicBezTo>
                      <a:pt x="39162" y="35945"/>
                      <a:pt x="31740" y="42706"/>
                      <a:pt x="22962" y="47236"/>
                    </a:cubicBezTo>
                    <a:cubicBezTo>
                      <a:pt x="20794" y="48354"/>
                      <a:pt x="18537" y="49335"/>
                      <a:pt x="16215" y="50168"/>
                    </a:cubicBezTo>
                    <a:cubicBezTo>
                      <a:pt x="6526" y="53643"/>
                      <a:pt x="1" y="62751"/>
                      <a:pt x="1" y="73041"/>
                    </a:cubicBezTo>
                    <a:cubicBezTo>
                      <a:pt x="1" y="86877"/>
                      <a:pt x="11338" y="97350"/>
                      <a:pt x="24179" y="97350"/>
                    </a:cubicBezTo>
                    <a:cubicBezTo>
                      <a:pt x="26579" y="97350"/>
                      <a:pt x="29032" y="96984"/>
                      <a:pt x="31474" y="96205"/>
                    </a:cubicBezTo>
                    <a:cubicBezTo>
                      <a:pt x="31730" y="96126"/>
                      <a:pt x="31977" y="96043"/>
                      <a:pt x="32223" y="95954"/>
                    </a:cubicBezTo>
                    <a:cubicBezTo>
                      <a:pt x="49305" y="89907"/>
                      <a:pt x="64347" y="79542"/>
                      <a:pt x="76047" y="66176"/>
                    </a:cubicBezTo>
                    <a:cubicBezTo>
                      <a:pt x="76333" y="65870"/>
                      <a:pt x="76609" y="65575"/>
                      <a:pt x="76880" y="65254"/>
                    </a:cubicBezTo>
                    <a:cubicBezTo>
                      <a:pt x="88664" y="51450"/>
                      <a:pt x="96520" y="34919"/>
                      <a:pt x="99965" y="17468"/>
                    </a:cubicBezTo>
                    <a:lnTo>
                      <a:pt x="99965" y="17468"/>
                    </a:lnTo>
                    <a:cubicBezTo>
                      <a:pt x="97249" y="28811"/>
                      <a:pt x="87103" y="36062"/>
                      <a:pt x="76340" y="36062"/>
                    </a:cubicBezTo>
                    <a:cubicBezTo>
                      <a:pt x="72278" y="36062"/>
                      <a:pt x="68129" y="35030"/>
                      <a:pt x="64258" y="32795"/>
                    </a:cubicBezTo>
                    <a:cubicBezTo>
                      <a:pt x="55426" y="27694"/>
                      <a:pt x="50641" y="17596"/>
                      <a:pt x="52509" y="7571"/>
                    </a:cubicBezTo>
                    <a:cubicBezTo>
                      <a:pt x="52977" y="5067"/>
                      <a:pt x="53268" y="2534"/>
                      <a:pt x="5339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CECD5"/>
                  </a:gs>
                  <a:gs pos="100000">
                    <a:srgbClr val="93BC81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365054" y="1892037"/>
                <a:ext cx="27746" cy="25962"/>
              </a:xfrm>
              <a:custGeom>
                <a:rect b="b" l="l" r="r" t="t"/>
                <a:pathLst>
                  <a:path extrusionOk="0" h="3058" w="3203">
                    <a:moveTo>
                      <a:pt x="21" y="0"/>
                    </a:moveTo>
                    <a:cubicBezTo>
                      <a:pt x="0" y="0"/>
                      <a:pt x="1234" y="1124"/>
                      <a:pt x="3203" y="3058"/>
                    </a:cubicBezTo>
                    <a:cubicBezTo>
                      <a:pt x="2429" y="2170"/>
                      <a:pt x="1576" y="1328"/>
                      <a:pt x="645" y="529"/>
                    </a:cubicBezTo>
                    <a:cubicBezTo>
                      <a:pt x="227" y="170"/>
                      <a:pt x="29" y="0"/>
                      <a:pt x="2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101183" y="1917989"/>
                <a:ext cx="586824" cy="983066"/>
              </a:xfrm>
              <a:custGeom>
                <a:rect b="b" l="l" r="r" t="t"/>
                <a:pathLst>
                  <a:path extrusionOk="0" h="115791" w="67743">
                    <a:moveTo>
                      <a:pt x="33667" y="1"/>
                    </a:moveTo>
                    <a:cubicBezTo>
                      <a:pt x="43405" y="11169"/>
                      <a:pt x="40882" y="28926"/>
                      <a:pt x="27541" y="36624"/>
                    </a:cubicBezTo>
                    <a:lnTo>
                      <a:pt x="26934" y="36974"/>
                    </a:lnTo>
                    <a:cubicBezTo>
                      <a:pt x="23278" y="39085"/>
                      <a:pt x="19248" y="40109"/>
                      <a:pt x="15233" y="40109"/>
                    </a:cubicBezTo>
                    <a:cubicBezTo>
                      <a:pt x="9809" y="40109"/>
                      <a:pt x="4413" y="38242"/>
                      <a:pt x="0" y="34668"/>
                    </a:cubicBezTo>
                    <a:lnTo>
                      <a:pt x="0" y="34668"/>
                    </a:lnTo>
                    <a:cubicBezTo>
                      <a:pt x="4658" y="38719"/>
                      <a:pt x="8625" y="43529"/>
                      <a:pt x="11725" y="48916"/>
                    </a:cubicBezTo>
                    <a:cubicBezTo>
                      <a:pt x="12179" y="49709"/>
                      <a:pt x="12617" y="50513"/>
                      <a:pt x="13026" y="51316"/>
                    </a:cubicBezTo>
                    <a:cubicBezTo>
                      <a:pt x="13090" y="51439"/>
                      <a:pt x="13150" y="51568"/>
                      <a:pt x="13219" y="51691"/>
                    </a:cubicBezTo>
                    <a:cubicBezTo>
                      <a:pt x="13460" y="52169"/>
                      <a:pt x="13692" y="52642"/>
                      <a:pt x="13913" y="53125"/>
                    </a:cubicBezTo>
                    <a:cubicBezTo>
                      <a:pt x="14047" y="53396"/>
                      <a:pt x="14175" y="53672"/>
                      <a:pt x="14298" y="53948"/>
                    </a:cubicBezTo>
                    <a:cubicBezTo>
                      <a:pt x="14569" y="54544"/>
                      <a:pt x="14835" y="55151"/>
                      <a:pt x="15081" y="55752"/>
                    </a:cubicBezTo>
                    <a:cubicBezTo>
                      <a:pt x="15165" y="55964"/>
                      <a:pt x="15244" y="56171"/>
                      <a:pt x="15328" y="56383"/>
                    </a:cubicBezTo>
                    <a:cubicBezTo>
                      <a:pt x="15525" y="56880"/>
                      <a:pt x="15712" y="57378"/>
                      <a:pt x="15900" y="57886"/>
                    </a:cubicBezTo>
                    <a:cubicBezTo>
                      <a:pt x="18438" y="64904"/>
                      <a:pt x="19547" y="72326"/>
                      <a:pt x="19187" y="79729"/>
                    </a:cubicBezTo>
                    <a:cubicBezTo>
                      <a:pt x="19064" y="82262"/>
                      <a:pt x="18778" y="84795"/>
                      <a:pt x="18310" y="87304"/>
                    </a:cubicBezTo>
                    <a:cubicBezTo>
                      <a:pt x="16442" y="97324"/>
                      <a:pt x="21227" y="107422"/>
                      <a:pt x="30054" y="112523"/>
                    </a:cubicBezTo>
                    <a:cubicBezTo>
                      <a:pt x="33927" y="114758"/>
                      <a:pt x="38077" y="115790"/>
                      <a:pt x="42139" y="115790"/>
                    </a:cubicBezTo>
                    <a:cubicBezTo>
                      <a:pt x="52903" y="115790"/>
                      <a:pt x="63049" y="108539"/>
                      <a:pt x="65761" y="97196"/>
                    </a:cubicBezTo>
                    <a:cubicBezTo>
                      <a:pt x="66717" y="92366"/>
                      <a:pt x="67328" y="87462"/>
                      <a:pt x="67594" y="82533"/>
                    </a:cubicBezTo>
                    <a:cubicBezTo>
                      <a:pt x="67644" y="81602"/>
                      <a:pt x="67678" y="80665"/>
                      <a:pt x="67703" y="79739"/>
                    </a:cubicBezTo>
                    <a:cubicBezTo>
                      <a:pt x="67728" y="78832"/>
                      <a:pt x="67742" y="77920"/>
                      <a:pt x="67742" y="77013"/>
                    </a:cubicBezTo>
                    <a:cubicBezTo>
                      <a:pt x="67737" y="58916"/>
                      <a:pt x="63144" y="41893"/>
                      <a:pt x="55061" y="27043"/>
                    </a:cubicBezTo>
                    <a:lnTo>
                      <a:pt x="55047" y="27058"/>
                    </a:lnTo>
                    <a:cubicBezTo>
                      <a:pt x="54613" y="26255"/>
                      <a:pt x="54169" y="25461"/>
                      <a:pt x="53716" y="24673"/>
                    </a:cubicBezTo>
                    <a:cubicBezTo>
                      <a:pt x="47915" y="14623"/>
                      <a:pt x="38541" y="4811"/>
                      <a:pt x="3366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DECDB"/>
                  </a:gs>
                  <a:gs pos="100000">
                    <a:srgbClr val="F0A963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044830" y="2170778"/>
                <a:ext cx="11625" cy="7539"/>
              </a:xfrm>
              <a:custGeom>
                <a:rect b="b" l="l" r="r" t="t"/>
                <a:pathLst>
                  <a:path extrusionOk="0" h="888" w="1342">
                    <a:moveTo>
                      <a:pt x="1" y="1"/>
                    </a:moveTo>
                    <a:cubicBezTo>
                      <a:pt x="449" y="291"/>
                      <a:pt x="898" y="587"/>
                      <a:pt x="1341" y="888"/>
                    </a:cubicBezTo>
                    <a:cubicBezTo>
                      <a:pt x="898" y="587"/>
                      <a:pt x="449" y="291"/>
                      <a:pt x="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58489" y="2179734"/>
                <a:ext cx="1334" cy="968"/>
              </a:xfrm>
              <a:custGeom>
                <a:rect b="b" l="l" r="r" t="t"/>
                <a:pathLst>
                  <a:path extrusionOk="0" h="114" w="154">
                    <a:moveTo>
                      <a:pt x="1" y="0"/>
                    </a:moveTo>
                    <a:lnTo>
                      <a:pt x="1" y="0"/>
                    </a:lnTo>
                    <a:cubicBezTo>
                      <a:pt x="50" y="40"/>
                      <a:pt x="104" y="74"/>
                      <a:pt x="154" y="114"/>
                    </a:cubicBezTo>
                    <a:cubicBezTo>
                      <a:pt x="104" y="74"/>
                      <a:pt x="55" y="40"/>
                      <a:pt x="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2059815" y="2180693"/>
                <a:ext cx="41381" cy="31600"/>
              </a:xfrm>
              <a:custGeom>
                <a:rect b="b" l="l" r="r" t="t"/>
                <a:pathLst>
                  <a:path extrusionOk="0" h="3722" w="4777">
                    <a:moveTo>
                      <a:pt x="1" y="1"/>
                    </a:moveTo>
                    <a:lnTo>
                      <a:pt x="1" y="1"/>
                    </a:lnTo>
                    <a:cubicBezTo>
                      <a:pt x="1479" y="1026"/>
                      <a:pt x="2908" y="2135"/>
                      <a:pt x="4283" y="3313"/>
                    </a:cubicBezTo>
                    <a:cubicBezTo>
                      <a:pt x="4441" y="3456"/>
                      <a:pt x="4609" y="3589"/>
                      <a:pt x="4776" y="3722"/>
                    </a:cubicBezTo>
                    <a:cubicBezTo>
                      <a:pt x="3253" y="2396"/>
                      <a:pt x="1666" y="1149"/>
                      <a:pt x="1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056402" y="2178308"/>
                <a:ext cx="2096" cy="1435"/>
              </a:xfrm>
              <a:custGeom>
                <a:rect b="b" l="l" r="r" t="t"/>
                <a:pathLst>
                  <a:path extrusionOk="0" h="169" w="242">
                    <a:moveTo>
                      <a:pt x="0" y="1"/>
                    </a:moveTo>
                    <a:lnTo>
                      <a:pt x="201" y="140"/>
                    </a:lnTo>
                    <a:lnTo>
                      <a:pt x="201" y="140"/>
                    </a:lnTo>
                    <a:cubicBezTo>
                      <a:pt x="137" y="95"/>
                      <a:pt x="74" y="50"/>
                      <a:pt x="0" y="1"/>
                    </a:cubicBezTo>
                    <a:close/>
                    <a:moveTo>
                      <a:pt x="201" y="140"/>
                    </a:moveTo>
                    <a:cubicBezTo>
                      <a:pt x="215" y="150"/>
                      <a:pt x="228" y="159"/>
                      <a:pt x="242" y="168"/>
                    </a:cubicBezTo>
                    <a:lnTo>
                      <a:pt x="201" y="140"/>
                    </a:lnTo>
                    <a:close/>
                  </a:path>
                </a:pathLst>
              </a:custGeom>
              <a:solidFill>
                <a:srgbClr val="CFD9E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1485387" y="1683129"/>
                <a:ext cx="994715" cy="575410"/>
              </a:xfrm>
              <a:custGeom>
                <a:rect b="b" l="l" r="r" t="t"/>
                <a:pathLst>
                  <a:path extrusionOk="0" h="67775" w="114830">
                    <a:moveTo>
                      <a:pt x="15387" y="51713"/>
                    </a:moveTo>
                    <a:cubicBezTo>
                      <a:pt x="13025" y="52552"/>
                      <a:pt x="10715" y="53552"/>
                      <a:pt x="8473" y="54709"/>
                    </a:cubicBezTo>
                    <a:lnTo>
                      <a:pt x="8473" y="54709"/>
                    </a:lnTo>
                    <a:cubicBezTo>
                      <a:pt x="10647" y="53591"/>
                      <a:pt x="12899" y="52605"/>
                      <a:pt x="15225" y="51772"/>
                    </a:cubicBezTo>
                    <a:cubicBezTo>
                      <a:pt x="15279" y="51753"/>
                      <a:pt x="15333" y="51733"/>
                      <a:pt x="15387" y="51713"/>
                    </a:cubicBezTo>
                    <a:close/>
                    <a:moveTo>
                      <a:pt x="34032" y="1"/>
                    </a:moveTo>
                    <a:cubicBezTo>
                      <a:pt x="22630" y="1"/>
                      <a:pt x="11132" y="1868"/>
                      <a:pt x="1" y="5720"/>
                    </a:cubicBezTo>
                    <a:cubicBezTo>
                      <a:pt x="2428" y="4951"/>
                      <a:pt x="4866" y="4589"/>
                      <a:pt x="7253" y="4589"/>
                    </a:cubicBezTo>
                    <a:cubicBezTo>
                      <a:pt x="20092" y="4589"/>
                      <a:pt x="31430" y="15063"/>
                      <a:pt x="31430" y="28899"/>
                    </a:cubicBezTo>
                    <a:cubicBezTo>
                      <a:pt x="31430" y="39137"/>
                      <a:pt x="24982" y="48196"/>
                      <a:pt x="15387" y="51713"/>
                    </a:cubicBezTo>
                    <a:lnTo>
                      <a:pt x="15387" y="51713"/>
                    </a:lnTo>
                    <a:cubicBezTo>
                      <a:pt x="21370" y="49588"/>
                      <a:pt x="27683" y="48494"/>
                      <a:pt x="34053" y="48494"/>
                    </a:cubicBezTo>
                    <a:cubicBezTo>
                      <a:pt x="35131" y="48494"/>
                      <a:pt x="36210" y="48525"/>
                      <a:pt x="37290" y="48588"/>
                    </a:cubicBezTo>
                    <a:cubicBezTo>
                      <a:pt x="37605" y="48608"/>
                      <a:pt x="37911" y="48632"/>
                      <a:pt x="38221" y="48647"/>
                    </a:cubicBezTo>
                    <a:cubicBezTo>
                      <a:pt x="38749" y="48687"/>
                      <a:pt x="39276" y="48731"/>
                      <a:pt x="39803" y="48780"/>
                    </a:cubicBezTo>
                    <a:cubicBezTo>
                      <a:pt x="39877" y="48785"/>
                      <a:pt x="39956" y="48795"/>
                      <a:pt x="40030" y="48805"/>
                    </a:cubicBezTo>
                    <a:cubicBezTo>
                      <a:pt x="41479" y="48958"/>
                      <a:pt x="42913" y="49165"/>
                      <a:pt x="44343" y="49426"/>
                    </a:cubicBezTo>
                    <a:cubicBezTo>
                      <a:pt x="44412" y="49436"/>
                      <a:pt x="44485" y="49446"/>
                      <a:pt x="44554" y="49456"/>
                    </a:cubicBezTo>
                    <a:cubicBezTo>
                      <a:pt x="51706" y="50801"/>
                      <a:pt x="58507" y="53517"/>
                      <a:pt x="64584" y="57440"/>
                    </a:cubicBezTo>
                    <a:cubicBezTo>
                      <a:pt x="65032" y="57730"/>
                      <a:pt x="65481" y="58026"/>
                      <a:pt x="65924" y="58332"/>
                    </a:cubicBezTo>
                    <a:lnTo>
                      <a:pt x="66166" y="58499"/>
                    </a:lnTo>
                    <a:cubicBezTo>
                      <a:pt x="66215" y="58539"/>
                      <a:pt x="66269" y="58573"/>
                      <a:pt x="66319" y="58613"/>
                    </a:cubicBezTo>
                    <a:cubicBezTo>
                      <a:pt x="67975" y="59771"/>
                      <a:pt x="69571" y="61008"/>
                      <a:pt x="71094" y="62334"/>
                    </a:cubicBezTo>
                    <a:cubicBezTo>
                      <a:pt x="75504" y="65908"/>
                      <a:pt x="80901" y="67775"/>
                      <a:pt x="86325" y="67775"/>
                    </a:cubicBezTo>
                    <a:cubicBezTo>
                      <a:pt x="90341" y="67775"/>
                      <a:pt x="94372" y="66751"/>
                      <a:pt x="98028" y="64640"/>
                    </a:cubicBezTo>
                    <a:lnTo>
                      <a:pt x="98640" y="64290"/>
                    </a:lnTo>
                    <a:cubicBezTo>
                      <a:pt x="113036" y="55981"/>
                      <a:pt x="114830" y="35951"/>
                      <a:pt x="102203" y="25138"/>
                    </a:cubicBezTo>
                    <a:cubicBezTo>
                      <a:pt x="98028" y="21560"/>
                      <a:pt x="93563" y="18307"/>
                      <a:pt x="88857" y="15419"/>
                    </a:cubicBezTo>
                    <a:cubicBezTo>
                      <a:pt x="75850" y="7435"/>
                      <a:pt x="60966" y="2216"/>
                      <a:pt x="45018" y="570"/>
                    </a:cubicBezTo>
                    <a:cubicBezTo>
                      <a:pt x="44811" y="555"/>
                      <a:pt x="44609" y="530"/>
                      <a:pt x="44407" y="511"/>
                    </a:cubicBezTo>
                    <a:cubicBezTo>
                      <a:pt x="44022" y="471"/>
                      <a:pt x="43643" y="437"/>
                      <a:pt x="43253" y="407"/>
                    </a:cubicBezTo>
                    <a:cubicBezTo>
                      <a:pt x="42741" y="363"/>
                      <a:pt x="42238" y="318"/>
                      <a:pt x="41726" y="284"/>
                    </a:cubicBezTo>
                    <a:lnTo>
                      <a:pt x="41381" y="259"/>
                    </a:lnTo>
                    <a:cubicBezTo>
                      <a:pt x="38938" y="87"/>
                      <a:pt x="36487" y="1"/>
                      <a:pt x="3403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D0D0"/>
                  </a:gs>
                  <a:gs pos="100000">
                    <a:srgbClr val="D96868"/>
                  </a:gs>
                </a:gsLst>
                <a:lin ang="5400012" scaled="0"/>
              </a:gradFill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874978" y="2491803"/>
                <a:ext cx="3422" cy="56713"/>
              </a:xfrm>
              <a:custGeom>
                <a:rect b="b" l="l" r="r" t="t"/>
                <a:pathLst>
                  <a:path extrusionOk="0" h="6680" w="395">
                    <a:moveTo>
                      <a:pt x="395" y="1"/>
                    </a:moveTo>
                    <a:cubicBezTo>
                      <a:pt x="193" y="2219"/>
                      <a:pt x="65" y="4447"/>
                      <a:pt x="1" y="6679"/>
                    </a:cubicBezTo>
                    <a:lnTo>
                      <a:pt x="15" y="6679"/>
                    </a:lnTo>
                    <a:cubicBezTo>
                      <a:pt x="70" y="4447"/>
                      <a:pt x="198" y="2224"/>
                      <a:pt x="395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891115" y="1722077"/>
                <a:ext cx="866588" cy="826518"/>
              </a:xfrm>
              <a:custGeom>
                <a:rect b="b" l="l" r="r" t="t"/>
                <a:pathLst>
                  <a:path extrusionOk="0" h="97352" w="100039">
                    <a:moveTo>
                      <a:pt x="75862" y="1"/>
                    </a:moveTo>
                    <a:cubicBezTo>
                      <a:pt x="73475" y="1"/>
                      <a:pt x="71037" y="363"/>
                      <a:pt x="68610" y="1132"/>
                    </a:cubicBezTo>
                    <a:cubicBezTo>
                      <a:pt x="68344" y="1221"/>
                      <a:pt x="68088" y="1304"/>
                      <a:pt x="67821" y="1398"/>
                    </a:cubicBezTo>
                    <a:cubicBezTo>
                      <a:pt x="50739" y="7450"/>
                      <a:pt x="35693" y="17810"/>
                      <a:pt x="23992" y="31181"/>
                    </a:cubicBezTo>
                    <a:cubicBezTo>
                      <a:pt x="23712" y="31482"/>
                      <a:pt x="23436" y="31782"/>
                      <a:pt x="23164" y="32098"/>
                    </a:cubicBezTo>
                    <a:cubicBezTo>
                      <a:pt x="11277" y="46021"/>
                      <a:pt x="3391" y="62709"/>
                      <a:pt x="1" y="80328"/>
                    </a:cubicBezTo>
                    <a:cubicBezTo>
                      <a:pt x="2554" y="68739"/>
                      <a:pt x="12822" y="61297"/>
                      <a:pt x="23723" y="61297"/>
                    </a:cubicBezTo>
                    <a:cubicBezTo>
                      <a:pt x="27782" y="61297"/>
                      <a:pt x="31928" y="62329"/>
                      <a:pt x="35796" y="64562"/>
                    </a:cubicBezTo>
                    <a:cubicBezTo>
                      <a:pt x="44628" y="69658"/>
                      <a:pt x="49414" y="79756"/>
                      <a:pt x="47546" y="89781"/>
                    </a:cubicBezTo>
                    <a:cubicBezTo>
                      <a:pt x="47077" y="92285"/>
                      <a:pt x="46787" y="94818"/>
                      <a:pt x="46663" y="97351"/>
                    </a:cubicBezTo>
                    <a:lnTo>
                      <a:pt x="46673" y="97351"/>
                    </a:lnTo>
                    <a:cubicBezTo>
                      <a:pt x="47166" y="87504"/>
                      <a:pt x="50227" y="77957"/>
                      <a:pt x="55550" y="69663"/>
                    </a:cubicBezTo>
                    <a:lnTo>
                      <a:pt x="55554" y="69673"/>
                    </a:lnTo>
                    <a:cubicBezTo>
                      <a:pt x="60882" y="61417"/>
                      <a:pt x="68309" y="54651"/>
                      <a:pt x="77082" y="50131"/>
                    </a:cubicBezTo>
                    <a:cubicBezTo>
                      <a:pt x="79251" y="49007"/>
                      <a:pt x="81503" y="48027"/>
                      <a:pt x="83834" y="47189"/>
                    </a:cubicBezTo>
                    <a:cubicBezTo>
                      <a:pt x="93523" y="43714"/>
                      <a:pt x="100039" y="34611"/>
                      <a:pt x="100039" y="24316"/>
                    </a:cubicBezTo>
                    <a:cubicBezTo>
                      <a:pt x="100039" y="10476"/>
                      <a:pt x="88701" y="1"/>
                      <a:pt x="758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78391" y="2403949"/>
                <a:ext cx="12734" cy="87872"/>
              </a:xfrm>
              <a:custGeom>
                <a:rect b="b" l="l" r="r" t="t"/>
                <a:pathLst>
                  <a:path extrusionOk="0" h="10350" w="1470">
                    <a:moveTo>
                      <a:pt x="1470" y="0"/>
                    </a:moveTo>
                    <a:lnTo>
                      <a:pt x="1470" y="0"/>
                    </a:lnTo>
                    <a:cubicBezTo>
                      <a:pt x="1401" y="306"/>
                      <a:pt x="1337" y="611"/>
                      <a:pt x="1282" y="917"/>
                    </a:cubicBezTo>
                    <a:cubicBezTo>
                      <a:pt x="711" y="4042"/>
                      <a:pt x="287" y="7191"/>
                      <a:pt x="1" y="10350"/>
                    </a:cubicBezTo>
                    <a:cubicBezTo>
                      <a:pt x="316" y="6875"/>
                      <a:pt x="809" y="3421"/>
                      <a:pt x="147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74770" y="2242401"/>
                <a:ext cx="589336" cy="1082365"/>
              </a:xfrm>
              <a:custGeom>
                <a:rect b="b" l="l" r="r" t="t"/>
                <a:pathLst>
                  <a:path extrusionOk="0" h="127487" w="68033">
                    <a:moveTo>
                      <a:pt x="25602" y="1"/>
                    </a:moveTo>
                    <a:cubicBezTo>
                      <a:pt x="14703" y="1"/>
                      <a:pt x="4439" y="7441"/>
                      <a:pt x="1883" y="19035"/>
                    </a:cubicBezTo>
                    <a:cubicBezTo>
                      <a:pt x="1227" y="22455"/>
                      <a:pt x="734" y="25910"/>
                      <a:pt x="419" y="29385"/>
                    </a:cubicBezTo>
                    <a:cubicBezTo>
                      <a:pt x="222" y="31603"/>
                      <a:pt x="94" y="33835"/>
                      <a:pt x="35" y="36063"/>
                    </a:cubicBezTo>
                    <a:cubicBezTo>
                      <a:pt x="10" y="36975"/>
                      <a:pt x="0" y="37887"/>
                      <a:pt x="0" y="38798"/>
                    </a:cubicBezTo>
                    <a:cubicBezTo>
                      <a:pt x="0" y="56881"/>
                      <a:pt x="4588" y="73904"/>
                      <a:pt x="12671" y="88749"/>
                    </a:cubicBezTo>
                    <a:lnTo>
                      <a:pt x="12691" y="88739"/>
                    </a:lnTo>
                    <a:cubicBezTo>
                      <a:pt x="13125" y="89537"/>
                      <a:pt x="13568" y="90331"/>
                      <a:pt x="14022" y="91119"/>
                    </a:cubicBezTo>
                    <a:cubicBezTo>
                      <a:pt x="22883" y="106467"/>
                      <a:pt x="35042" y="118709"/>
                      <a:pt x="49088" y="127487"/>
                    </a:cubicBezTo>
                    <a:cubicBezTo>
                      <a:pt x="44716" y="124746"/>
                      <a:pt x="40552" y="121676"/>
                      <a:pt x="36624" y="118320"/>
                    </a:cubicBezTo>
                    <a:cubicBezTo>
                      <a:pt x="23997" y="107507"/>
                      <a:pt x="25796" y="87482"/>
                      <a:pt x="40192" y="79163"/>
                    </a:cubicBezTo>
                    <a:lnTo>
                      <a:pt x="40803" y="78813"/>
                    </a:lnTo>
                    <a:cubicBezTo>
                      <a:pt x="44454" y="76704"/>
                      <a:pt x="48478" y="75683"/>
                      <a:pt x="52488" y="75683"/>
                    </a:cubicBezTo>
                    <a:cubicBezTo>
                      <a:pt x="58037" y="75683"/>
                      <a:pt x="63561" y="77639"/>
                      <a:pt x="68033" y="81376"/>
                    </a:cubicBezTo>
                    <a:cubicBezTo>
                      <a:pt x="63232" y="77255"/>
                      <a:pt x="59166" y="72352"/>
                      <a:pt x="56012" y="66871"/>
                    </a:cubicBezTo>
                    <a:cubicBezTo>
                      <a:pt x="55559" y="66078"/>
                      <a:pt x="55120" y="65279"/>
                      <a:pt x="54706" y="64471"/>
                    </a:cubicBezTo>
                    <a:cubicBezTo>
                      <a:pt x="54642" y="64348"/>
                      <a:pt x="54583" y="64220"/>
                      <a:pt x="54514" y="64096"/>
                    </a:cubicBezTo>
                    <a:cubicBezTo>
                      <a:pt x="54272" y="63618"/>
                      <a:pt x="54041" y="63145"/>
                      <a:pt x="53819" y="62667"/>
                    </a:cubicBezTo>
                    <a:cubicBezTo>
                      <a:pt x="53691" y="62396"/>
                      <a:pt x="53558" y="62115"/>
                      <a:pt x="53435" y="61839"/>
                    </a:cubicBezTo>
                    <a:cubicBezTo>
                      <a:pt x="53164" y="61243"/>
                      <a:pt x="52902" y="60637"/>
                      <a:pt x="52656" y="60035"/>
                    </a:cubicBezTo>
                    <a:cubicBezTo>
                      <a:pt x="52567" y="59823"/>
                      <a:pt x="52488" y="59616"/>
                      <a:pt x="52409" y="59399"/>
                    </a:cubicBezTo>
                    <a:cubicBezTo>
                      <a:pt x="52212" y="58902"/>
                      <a:pt x="52020" y="58404"/>
                      <a:pt x="51843" y="57901"/>
                    </a:cubicBezTo>
                    <a:cubicBezTo>
                      <a:pt x="49305" y="50888"/>
                      <a:pt x="48196" y="43461"/>
                      <a:pt x="48550" y="36058"/>
                    </a:cubicBezTo>
                    <a:cubicBezTo>
                      <a:pt x="48674" y="33525"/>
                      <a:pt x="48964" y="30992"/>
                      <a:pt x="49433" y="28488"/>
                    </a:cubicBezTo>
                    <a:cubicBezTo>
                      <a:pt x="51301" y="18463"/>
                      <a:pt x="46510" y="8365"/>
                      <a:pt x="37683" y="3269"/>
                    </a:cubicBezTo>
                    <a:cubicBezTo>
                      <a:pt x="33812" y="1033"/>
                      <a:pt x="29663" y="1"/>
                      <a:pt x="2560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D4EB"/>
                  </a:gs>
                  <a:gs pos="100000">
                    <a:srgbClr val="9180BB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2400000" dist="19050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" name="Google Shape;24;p1"/>
            <p:cNvSpPr/>
            <p:nvPr/>
          </p:nvSpPr>
          <p:spPr>
            <a:xfrm>
              <a:off x="3184775" y="2202250"/>
              <a:ext cx="3817024" cy="9564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434343"/>
                  </a:solidFill>
                  <a:latin typeface="EB Garamond;500"/>
                </a:rPr>
                <a:t>CppIndia</a:t>
              </a:r>
            </a:p>
          </p:txBody>
        </p:sp>
      </p:grp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vishalchovatiya.com" TargetMode="External"/><Relationship Id="rId4" Type="http://schemas.openxmlformats.org/officeDocument/2006/relationships/hyperlink" Target="https://www.linkedin.com/in/vishal-chovatiya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814025" y="945000"/>
            <a:ext cx="7515900" cy="32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200">
                <a:solidFill>
                  <a:srgbClr val="50FA7B"/>
                </a:solidFill>
              </a:rPr>
              <a:t>Demystifying C++</a:t>
            </a:r>
            <a:br>
              <a:rPr b="1" lang="en"/>
            </a:br>
            <a:br>
              <a:rPr b="1" lang="en"/>
            </a:br>
            <a:r>
              <a:rPr b="1" lang="en"/>
              <a:t>By</a:t>
            </a:r>
            <a:br>
              <a:rPr b="1" lang="en"/>
            </a:br>
            <a:r>
              <a:rPr b="1" lang="en"/>
              <a:t>Vishal Chovatiya</a:t>
            </a:r>
            <a:endParaRPr b="1"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0" name="Google Shape;330;p34"/>
          <p:cNvGrpSpPr/>
          <p:nvPr/>
        </p:nvGrpSpPr>
        <p:grpSpPr>
          <a:xfrm>
            <a:off x="-8" y="-10"/>
            <a:ext cx="4171569" cy="833810"/>
            <a:chOff x="2511285" y="2744050"/>
            <a:chExt cx="4475453" cy="894550"/>
          </a:xfrm>
        </p:grpSpPr>
        <p:sp>
          <p:nvSpPr>
            <p:cNvPr id="331" name="Google Shape;331;p34"/>
            <p:cNvSpPr/>
            <p:nvPr/>
          </p:nvSpPr>
          <p:spPr>
            <a:xfrm>
              <a:off x="2874358" y="2744064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0"/>
                  </a:lnTo>
                  <a:lnTo>
                    <a:pt x="114717" y="14490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Memory layout of objects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2511285" y="3227614"/>
              <a:ext cx="714338" cy="410987"/>
            </a:xfrm>
            <a:custGeom>
              <a:rect b="b" l="l" r="r" t="t"/>
              <a:pathLst>
                <a:path extrusionOk="0" h="14502" w="25206">
                  <a:moveTo>
                    <a:pt x="0" y="0"/>
                  </a:moveTo>
                  <a:lnTo>
                    <a:pt x="0" y="14502"/>
                  </a:lnTo>
                  <a:lnTo>
                    <a:pt x="25206" y="1450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2511597" y="2744064"/>
              <a:ext cx="362780" cy="894524"/>
            </a:xfrm>
            <a:custGeom>
              <a:rect b="b" l="l" r="r" t="t"/>
              <a:pathLst>
                <a:path extrusionOk="0" h="31564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 txBox="1"/>
            <p:nvPr/>
          </p:nvSpPr>
          <p:spPr>
            <a:xfrm>
              <a:off x="6125438" y="274405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4949E7"/>
                </a:solidFill>
              </a:endParaRPr>
            </a:p>
          </p:txBody>
        </p:sp>
      </p:grpSp>
      <p:sp>
        <p:nvSpPr>
          <p:cNvPr id="335" name="Google Shape;335;p34"/>
          <p:cNvSpPr txBox="1"/>
          <p:nvPr/>
        </p:nvSpPr>
        <p:spPr>
          <a:xfrm>
            <a:off x="1078825" y="1043400"/>
            <a:ext cx="2623500" cy="31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xx;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10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~X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printInt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printFloat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printCount</a:t>
            </a: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10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4493650" y="410650"/>
            <a:ext cx="3798600" cy="451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&lt;------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memory layout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x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stack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xx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|-------|--------------------------|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_vptr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type_info X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|/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o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address of </a:t>
            </a:r>
            <a:r>
              <a:rPr i="1" lang="en" sz="6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~X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o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o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address of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------|------------------------|------------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count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/|\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o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data segment           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o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\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|/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------|------------------------|------------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~X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\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|/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text segment</a:t>
            </a:r>
            <a:endParaRPr sz="6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printInt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printFloat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6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printCount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6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6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4793000" y="0"/>
            <a:ext cx="435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With Virtual Function &amp; Static Data Member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3" name="Google Shape;343;p35"/>
          <p:cNvGrpSpPr/>
          <p:nvPr/>
        </p:nvGrpSpPr>
        <p:grpSpPr>
          <a:xfrm>
            <a:off x="-8" y="-10"/>
            <a:ext cx="4171569" cy="833810"/>
            <a:chOff x="2511285" y="2744050"/>
            <a:chExt cx="4475453" cy="894550"/>
          </a:xfrm>
        </p:grpSpPr>
        <p:sp>
          <p:nvSpPr>
            <p:cNvPr id="344" name="Google Shape;344;p35"/>
            <p:cNvSpPr/>
            <p:nvPr/>
          </p:nvSpPr>
          <p:spPr>
            <a:xfrm>
              <a:off x="2874358" y="2744064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0"/>
                  </a:lnTo>
                  <a:lnTo>
                    <a:pt x="114717" y="14490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Memory layout of objects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511285" y="3227614"/>
              <a:ext cx="714338" cy="410987"/>
            </a:xfrm>
            <a:custGeom>
              <a:rect b="b" l="l" r="r" t="t"/>
              <a:pathLst>
                <a:path extrusionOk="0" h="14502" w="25206">
                  <a:moveTo>
                    <a:pt x="0" y="0"/>
                  </a:moveTo>
                  <a:lnTo>
                    <a:pt x="0" y="14502"/>
                  </a:lnTo>
                  <a:lnTo>
                    <a:pt x="25206" y="1450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511597" y="2744064"/>
              <a:ext cx="362780" cy="894524"/>
            </a:xfrm>
            <a:custGeom>
              <a:rect b="b" l="l" r="r" t="t"/>
              <a:pathLst>
                <a:path extrusionOk="0" h="31564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 txBox="1"/>
            <p:nvPr/>
          </p:nvSpPr>
          <p:spPr>
            <a:xfrm>
              <a:off x="6125438" y="274405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4949E7"/>
                </a:solidFill>
              </a:endParaRPr>
            </a:p>
          </p:txBody>
        </p:sp>
      </p:grpSp>
      <p:sp>
        <p:nvSpPr>
          <p:cNvPr id="348" name="Google Shape;348;p35"/>
          <p:cNvSpPr txBox="1"/>
          <p:nvPr/>
        </p:nvSpPr>
        <p:spPr>
          <a:xfrm>
            <a:off x="1155025" y="730500"/>
            <a:ext cx="2670000" cy="371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9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9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str;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9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~X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9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9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9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~Y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4493650" y="410650"/>
            <a:ext cx="3798600" cy="451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&lt;------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memory layout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x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stack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len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string 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str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str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|/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_vptr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type_info Y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y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address of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~Y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address of 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------|------------------------------|--------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~X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\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|/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text segment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~Y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printAll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~string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string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10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4793000" y="0"/>
            <a:ext cx="435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With Inheritance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-8" y="-10"/>
            <a:ext cx="4171569" cy="833810"/>
            <a:chOff x="2511285" y="2744050"/>
            <a:chExt cx="4475453" cy="894550"/>
          </a:xfrm>
        </p:grpSpPr>
        <p:sp>
          <p:nvSpPr>
            <p:cNvPr id="357" name="Google Shape;357;p36"/>
            <p:cNvSpPr/>
            <p:nvPr/>
          </p:nvSpPr>
          <p:spPr>
            <a:xfrm>
              <a:off x="2874358" y="2744064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0"/>
                  </a:lnTo>
                  <a:lnTo>
                    <a:pt x="114717" y="14490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Memory layout of objects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2511285" y="3227614"/>
              <a:ext cx="714338" cy="410987"/>
            </a:xfrm>
            <a:custGeom>
              <a:rect b="b" l="l" r="r" t="t"/>
              <a:pathLst>
                <a:path extrusionOk="0" h="14502" w="25206">
                  <a:moveTo>
                    <a:pt x="0" y="0"/>
                  </a:moveTo>
                  <a:lnTo>
                    <a:pt x="0" y="14502"/>
                  </a:lnTo>
                  <a:lnTo>
                    <a:pt x="25206" y="1450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2511597" y="2744064"/>
              <a:ext cx="362780" cy="894524"/>
            </a:xfrm>
            <a:custGeom>
              <a:rect b="b" l="l" r="r" t="t"/>
              <a:pathLst>
                <a:path extrusionOk="0" h="31564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 txBox="1"/>
            <p:nvPr/>
          </p:nvSpPr>
          <p:spPr>
            <a:xfrm>
              <a:off x="6125438" y="274405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4949E7"/>
                </a:solidFill>
              </a:endParaRPr>
            </a:p>
          </p:txBody>
        </p:sp>
      </p:grpSp>
      <p:sp>
        <p:nvSpPr>
          <p:cNvPr id="361" name="Google Shape;361;p36"/>
          <p:cNvSpPr txBox="1"/>
          <p:nvPr/>
        </p:nvSpPr>
        <p:spPr>
          <a:xfrm>
            <a:off x="1307425" y="910000"/>
            <a:ext cx="1979100" cy="3371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7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~X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printX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7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~Y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printY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7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i="1" lang="en" sz="7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7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z;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~Z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printX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printY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printZ</a:t>
            </a: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{}</a:t>
            </a:r>
            <a:endParaRPr sz="7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7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4417450" y="439225"/>
            <a:ext cx="3798600" cy="425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&lt;------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memory layout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stack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x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_vptr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|-----------------&gt;|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type_info Z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|/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y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address of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~Z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_vptr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address of 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printX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z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GUARD_AREA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o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|----------&gt;|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type_info Z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o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o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address of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~Z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------|------------------------------|---------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address of 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printY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550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~X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X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printX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~Y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\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|/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text segment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Y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printY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" sz="5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~Z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printX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printY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Z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5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printZ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()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|------------------------------|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o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sz="5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5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" sz="5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endParaRPr sz="10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4793000" y="0"/>
            <a:ext cx="435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With Multiple Inheritance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9" name="Google Shape;369;p37"/>
          <p:cNvGrpSpPr/>
          <p:nvPr/>
        </p:nvGrpSpPr>
        <p:grpSpPr>
          <a:xfrm>
            <a:off x="-11" y="-5"/>
            <a:ext cx="4171597" cy="833798"/>
            <a:chOff x="2862880" y="3227614"/>
            <a:chExt cx="4475482" cy="894537"/>
          </a:xfrm>
        </p:grpSpPr>
        <p:sp>
          <p:nvSpPr>
            <p:cNvPr id="370" name="Google Shape;370;p37"/>
            <p:cNvSpPr/>
            <p:nvPr/>
          </p:nvSpPr>
          <p:spPr>
            <a:xfrm>
              <a:off x="3225614" y="3227614"/>
              <a:ext cx="3251448" cy="410987"/>
            </a:xfrm>
            <a:custGeom>
              <a:rect b="b" l="l" r="r" t="t"/>
              <a:pathLst>
                <a:path extrusionOk="0" h="14502" w="114730">
                  <a:moveTo>
                    <a:pt x="1" y="0"/>
                  </a:moveTo>
                  <a:lnTo>
                    <a:pt x="1" y="14502"/>
                  </a:lnTo>
                  <a:lnTo>
                    <a:pt x="114729" y="14502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Variadic templates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862880" y="3711475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862880" y="3227614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0" y="17074"/>
                  </a:lnTo>
                  <a:lnTo>
                    <a:pt x="0" y="31564"/>
                  </a:lnTo>
                  <a:lnTo>
                    <a:pt x="12800" y="14502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 txBox="1"/>
            <p:nvPr/>
          </p:nvSpPr>
          <p:spPr>
            <a:xfrm>
              <a:off x="6477063" y="32277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869FB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rgbClr val="869FB2"/>
                </a:solidFill>
              </a:endParaRPr>
            </a:p>
          </p:txBody>
        </p:sp>
      </p:grpSp>
      <p:sp>
        <p:nvSpPr>
          <p:cNvPr id="374" name="Google Shape;374;p37"/>
          <p:cNvSpPr txBox="1"/>
          <p:nvPr/>
        </p:nvSpPr>
        <p:spPr>
          <a:xfrm>
            <a:off x="4793000" y="0"/>
            <a:ext cx="435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Defining Variadic Template</a:t>
            </a:r>
            <a:endParaRPr b="1" sz="1100">
              <a:solidFill>
                <a:srgbClr val="FFFFFF"/>
              </a:solidFill>
            </a:endParaRPr>
          </a:p>
        </p:txBody>
      </p:sp>
      <p:grpSp>
        <p:nvGrpSpPr>
          <p:cNvPr id="375" name="Google Shape;375;p37"/>
          <p:cNvGrpSpPr/>
          <p:nvPr/>
        </p:nvGrpSpPr>
        <p:grpSpPr>
          <a:xfrm>
            <a:off x="557288" y="1945300"/>
            <a:ext cx="3361800" cy="1194750"/>
            <a:chOff x="481088" y="1945300"/>
            <a:chExt cx="3361800" cy="1194750"/>
          </a:xfrm>
        </p:grpSpPr>
        <p:sp>
          <p:nvSpPr>
            <p:cNvPr id="376" name="Google Shape;376;p37"/>
            <p:cNvSpPr txBox="1"/>
            <p:nvPr/>
          </p:nvSpPr>
          <p:spPr>
            <a:xfrm>
              <a:off x="481088" y="2306350"/>
              <a:ext cx="3361800" cy="833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                t1(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9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   t2(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n" sz="950">
                  <a:solidFill>
                    <a:srgbClr val="F1FA8C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1FA8C"/>
                  </a:solidFill>
                  <a:latin typeface="Consolas"/>
                  <a:ea typeface="Consolas"/>
                  <a:cs typeface="Consolas"/>
                  <a:sym typeface="Consolas"/>
                </a:rPr>
                <a:t>ABC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7" name="Google Shape;377;p37"/>
            <p:cNvSpPr txBox="1"/>
            <p:nvPr/>
          </p:nvSpPr>
          <p:spPr>
            <a:xfrm>
              <a:off x="752000" y="1945300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Use-cases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4983575" y="522225"/>
            <a:ext cx="2820000" cy="979300"/>
            <a:chOff x="4793000" y="532600"/>
            <a:chExt cx="2820000" cy="979300"/>
          </a:xfrm>
        </p:grpSpPr>
        <p:sp>
          <p:nvSpPr>
            <p:cNvPr id="379" name="Google Shape;379;p37"/>
            <p:cNvSpPr txBox="1"/>
            <p:nvPr/>
          </p:nvSpPr>
          <p:spPr>
            <a:xfrm>
              <a:off x="5118725" y="910100"/>
              <a:ext cx="2244900" cy="601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...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{};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Google Shape;380;p37"/>
            <p:cNvSpPr txBox="1"/>
            <p:nvPr/>
          </p:nvSpPr>
          <p:spPr>
            <a:xfrm>
              <a:off x="4793000" y="532600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Base case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81" name="Google Shape;381;p37"/>
          <p:cNvGrpSpPr/>
          <p:nvPr/>
        </p:nvGrpSpPr>
        <p:grpSpPr>
          <a:xfrm>
            <a:off x="4331075" y="1752350"/>
            <a:ext cx="4125000" cy="3057200"/>
            <a:chOff x="4331075" y="1752350"/>
            <a:chExt cx="4125000" cy="3057200"/>
          </a:xfrm>
        </p:grpSpPr>
        <p:sp>
          <p:nvSpPr>
            <p:cNvPr id="382" name="Google Shape;382;p37"/>
            <p:cNvSpPr txBox="1"/>
            <p:nvPr/>
          </p:nvSpPr>
          <p:spPr>
            <a:xfrm>
              <a:off x="4331075" y="2096650"/>
              <a:ext cx="4125000" cy="2712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...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9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// Template parameter pack</a:t>
              </a:r>
              <a:endParaRPr sz="9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&gt;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9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...&gt;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n" sz="9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  // Class parameter pack</a:t>
              </a:r>
              <a:endParaRPr sz="9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first;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rest;</a:t>
              </a:r>
              <a:r>
                <a:rPr lang="en" sz="9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// Parameter pack expansion</a:t>
              </a:r>
              <a:endParaRPr sz="9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... 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: first(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, rest(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...)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3" name="Google Shape;383;p37"/>
            <p:cNvSpPr txBox="1"/>
            <p:nvPr/>
          </p:nvSpPr>
          <p:spPr>
            <a:xfrm>
              <a:off x="4983575" y="1752350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Recursive case specialization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38"/>
          <p:cNvGrpSpPr/>
          <p:nvPr/>
        </p:nvGrpSpPr>
        <p:grpSpPr>
          <a:xfrm>
            <a:off x="-11" y="-5"/>
            <a:ext cx="4171597" cy="833798"/>
            <a:chOff x="2862880" y="3227614"/>
            <a:chExt cx="4475482" cy="894537"/>
          </a:xfrm>
        </p:grpSpPr>
        <p:sp>
          <p:nvSpPr>
            <p:cNvPr id="390" name="Google Shape;390;p38"/>
            <p:cNvSpPr/>
            <p:nvPr/>
          </p:nvSpPr>
          <p:spPr>
            <a:xfrm>
              <a:off x="3225614" y="3227614"/>
              <a:ext cx="3251448" cy="410987"/>
            </a:xfrm>
            <a:custGeom>
              <a:rect b="b" l="l" r="r" t="t"/>
              <a:pathLst>
                <a:path extrusionOk="0" h="14502" w="114730">
                  <a:moveTo>
                    <a:pt x="1" y="0"/>
                  </a:moveTo>
                  <a:lnTo>
                    <a:pt x="1" y="14502"/>
                  </a:lnTo>
                  <a:lnTo>
                    <a:pt x="114729" y="14502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Variadic templates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2862880" y="3711475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2862880" y="3227614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0" y="17074"/>
                  </a:lnTo>
                  <a:lnTo>
                    <a:pt x="0" y="31564"/>
                  </a:lnTo>
                  <a:lnTo>
                    <a:pt x="12800" y="14502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 txBox="1"/>
            <p:nvPr/>
          </p:nvSpPr>
          <p:spPr>
            <a:xfrm>
              <a:off x="6477063" y="32277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869FB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rgbClr val="869FB2"/>
                </a:solidFill>
              </a:endParaRPr>
            </a:p>
          </p:txBody>
        </p:sp>
      </p:grpSp>
      <p:grpSp>
        <p:nvGrpSpPr>
          <p:cNvPr id="394" name="Google Shape;394;p38"/>
          <p:cNvGrpSpPr/>
          <p:nvPr/>
        </p:nvGrpSpPr>
        <p:grpSpPr>
          <a:xfrm>
            <a:off x="1535125" y="2191225"/>
            <a:ext cx="1902600" cy="761050"/>
            <a:chOff x="1687525" y="2191225"/>
            <a:chExt cx="1902600" cy="761050"/>
          </a:xfrm>
        </p:grpSpPr>
        <p:sp>
          <p:nvSpPr>
            <p:cNvPr id="395" name="Google Shape;395;p38"/>
            <p:cNvSpPr txBox="1"/>
            <p:nvPr/>
          </p:nvSpPr>
          <p:spPr>
            <a:xfrm>
              <a:off x="1687525" y="2558675"/>
              <a:ext cx="1902600" cy="3936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t1(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6" name="Google Shape;396;p38"/>
            <p:cNvSpPr txBox="1"/>
            <p:nvPr/>
          </p:nvSpPr>
          <p:spPr>
            <a:xfrm>
              <a:off x="1740625" y="2191225"/>
              <a:ext cx="1796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U</a:t>
              </a: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se-case #1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4611850" y="833800"/>
            <a:ext cx="2984100" cy="2421513"/>
            <a:chOff x="4110950" y="946625"/>
            <a:chExt cx="2984100" cy="2421513"/>
          </a:xfrm>
        </p:grpSpPr>
        <p:sp>
          <p:nvSpPr>
            <p:cNvPr id="398" name="Google Shape;398;p38"/>
            <p:cNvSpPr txBox="1"/>
            <p:nvPr/>
          </p:nvSpPr>
          <p:spPr>
            <a:xfrm>
              <a:off x="4110950" y="1231838"/>
              <a:ext cx="2984100" cy="2136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first;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Tuple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&lt;&gt;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rest;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10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: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first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{f},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&lt;&gt;()}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38"/>
            <p:cNvSpPr txBox="1"/>
            <p:nvPr/>
          </p:nvSpPr>
          <p:spPr>
            <a:xfrm>
              <a:off x="4704800" y="946625"/>
              <a:ext cx="1796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Specialization</a:t>
              </a: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 1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5205700" y="3606625"/>
            <a:ext cx="1796400" cy="963475"/>
            <a:chOff x="5119575" y="3491325"/>
            <a:chExt cx="1796400" cy="963475"/>
          </a:xfrm>
        </p:grpSpPr>
        <p:sp>
          <p:nvSpPr>
            <p:cNvPr id="401" name="Google Shape;401;p38"/>
            <p:cNvSpPr txBox="1"/>
            <p:nvPr/>
          </p:nvSpPr>
          <p:spPr>
            <a:xfrm>
              <a:off x="5220525" y="3853000"/>
              <a:ext cx="1594500" cy="601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&lt;&gt; { };</a:t>
              </a:r>
              <a:endParaRPr i="1" sz="10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2" name="Google Shape;402;p38"/>
            <p:cNvSpPr txBox="1"/>
            <p:nvPr/>
          </p:nvSpPr>
          <p:spPr>
            <a:xfrm>
              <a:off x="5119575" y="3491325"/>
              <a:ext cx="1796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Specialization 2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39"/>
          <p:cNvGrpSpPr/>
          <p:nvPr/>
        </p:nvGrpSpPr>
        <p:grpSpPr>
          <a:xfrm>
            <a:off x="-11" y="-5"/>
            <a:ext cx="4171597" cy="833798"/>
            <a:chOff x="2862880" y="3227614"/>
            <a:chExt cx="4475482" cy="894537"/>
          </a:xfrm>
        </p:grpSpPr>
        <p:sp>
          <p:nvSpPr>
            <p:cNvPr id="409" name="Google Shape;409;p39"/>
            <p:cNvSpPr/>
            <p:nvPr/>
          </p:nvSpPr>
          <p:spPr>
            <a:xfrm>
              <a:off x="3225614" y="3227614"/>
              <a:ext cx="3251448" cy="410987"/>
            </a:xfrm>
            <a:custGeom>
              <a:rect b="b" l="l" r="r" t="t"/>
              <a:pathLst>
                <a:path extrusionOk="0" h="14502" w="114730">
                  <a:moveTo>
                    <a:pt x="1" y="0"/>
                  </a:moveTo>
                  <a:lnTo>
                    <a:pt x="1" y="14502"/>
                  </a:lnTo>
                  <a:lnTo>
                    <a:pt x="114729" y="14502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Variadic templates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862880" y="3711475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862880" y="3227614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0" y="17074"/>
                  </a:lnTo>
                  <a:lnTo>
                    <a:pt x="0" y="31564"/>
                  </a:lnTo>
                  <a:lnTo>
                    <a:pt x="12800" y="14502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 txBox="1"/>
            <p:nvPr/>
          </p:nvSpPr>
          <p:spPr>
            <a:xfrm>
              <a:off x="6477063" y="32277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869FB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rgbClr val="869FB2"/>
                </a:solidFill>
              </a:endParaRPr>
            </a:p>
          </p:txBody>
        </p:sp>
      </p:grpSp>
      <p:sp>
        <p:nvSpPr>
          <p:cNvPr id="413" name="Google Shape;413;p39"/>
          <p:cNvSpPr txBox="1"/>
          <p:nvPr/>
        </p:nvSpPr>
        <p:spPr>
          <a:xfrm>
            <a:off x="1340288" y="1822200"/>
            <a:ext cx="1491000" cy="531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&lt;&gt;</a:t>
            </a:r>
            <a:endParaRPr sz="950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" sz="9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&lt;&gt; { };</a:t>
            </a:r>
            <a:endParaRPr i="1" sz="950">
              <a:solidFill>
                <a:srgbClr val="8BE9F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4" name="Google Shape;414;p39"/>
          <p:cNvGrpSpPr/>
          <p:nvPr/>
        </p:nvGrpSpPr>
        <p:grpSpPr>
          <a:xfrm>
            <a:off x="617375" y="694825"/>
            <a:ext cx="3095100" cy="832300"/>
            <a:chOff x="617375" y="734625"/>
            <a:chExt cx="3095100" cy="832300"/>
          </a:xfrm>
        </p:grpSpPr>
        <p:sp>
          <p:nvSpPr>
            <p:cNvPr id="415" name="Google Shape;415;p39"/>
            <p:cNvSpPr txBox="1"/>
            <p:nvPr/>
          </p:nvSpPr>
          <p:spPr>
            <a:xfrm>
              <a:off x="617375" y="1079425"/>
              <a:ext cx="3095100" cy="4875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t2(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n" sz="950">
                  <a:solidFill>
                    <a:srgbClr val="F1FA8C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1FA8C"/>
                  </a:solidFill>
                  <a:latin typeface="Consolas"/>
                  <a:ea typeface="Consolas"/>
                  <a:cs typeface="Consolas"/>
                  <a:sym typeface="Consolas"/>
                </a:rPr>
                <a:t>ABC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7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6" name="Google Shape;416;p39"/>
            <p:cNvSpPr txBox="1"/>
            <p:nvPr/>
          </p:nvSpPr>
          <p:spPr>
            <a:xfrm>
              <a:off x="1266725" y="734625"/>
              <a:ext cx="1796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Use-case #2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4371000" y="519100"/>
            <a:ext cx="4279500" cy="2009824"/>
            <a:chOff x="4371000" y="595300"/>
            <a:chExt cx="4279500" cy="2009824"/>
          </a:xfrm>
        </p:grpSpPr>
        <p:sp>
          <p:nvSpPr>
            <p:cNvPr id="418" name="Google Shape;418;p39"/>
            <p:cNvSpPr txBox="1"/>
            <p:nvPr/>
          </p:nvSpPr>
          <p:spPr>
            <a:xfrm>
              <a:off x="4371000" y="973124"/>
              <a:ext cx="4279500" cy="1632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first;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Tuple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rest;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__r1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__r2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: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first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{f},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&gt;(__r1, __r2)}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5612550" y="595300"/>
              <a:ext cx="1796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Specialization 1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5012250" y="2728863"/>
            <a:ext cx="2997000" cy="2007613"/>
            <a:chOff x="5166350" y="2742238"/>
            <a:chExt cx="2997000" cy="2007613"/>
          </a:xfrm>
        </p:grpSpPr>
        <p:sp>
          <p:nvSpPr>
            <p:cNvPr id="421" name="Google Shape;421;p39"/>
            <p:cNvSpPr txBox="1"/>
            <p:nvPr/>
          </p:nvSpPr>
          <p:spPr>
            <a:xfrm>
              <a:off x="5166350" y="3117850"/>
              <a:ext cx="2997000" cy="1632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first;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Tuple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rest;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__r1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: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first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{f},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&gt;(__r1)}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2" name="Google Shape;422;p39"/>
            <p:cNvSpPr txBox="1"/>
            <p:nvPr/>
          </p:nvSpPr>
          <p:spPr>
            <a:xfrm>
              <a:off x="5766650" y="2742238"/>
              <a:ext cx="1796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Specialization 2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732275" y="2605113"/>
            <a:ext cx="2865300" cy="1943563"/>
            <a:chOff x="732275" y="2605113"/>
            <a:chExt cx="2865300" cy="1943563"/>
          </a:xfrm>
        </p:grpSpPr>
        <p:sp>
          <p:nvSpPr>
            <p:cNvPr id="424" name="Google Shape;424;p39"/>
            <p:cNvSpPr txBox="1"/>
            <p:nvPr/>
          </p:nvSpPr>
          <p:spPr>
            <a:xfrm>
              <a:off x="732275" y="2916675"/>
              <a:ext cx="2865300" cy="1632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&lt;&gt;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first;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Tuple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&lt;&gt;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rest;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: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first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(f)},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rest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Tuple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&lt;&gt;()}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5" name="Google Shape;425;p39"/>
            <p:cNvSpPr txBox="1"/>
            <p:nvPr/>
          </p:nvSpPr>
          <p:spPr>
            <a:xfrm>
              <a:off x="1266713" y="2605113"/>
              <a:ext cx="1796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Specialization 3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1" name="Google Shape;431;p40"/>
          <p:cNvGrpSpPr/>
          <p:nvPr/>
        </p:nvGrpSpPr>
        <p:grpSpPr>
          <a:xfrm>
            <a:off x="0" y="-9"/>
            <a:ext cx="4171282" cy="833836"/>
            <a:chOff x="3209743" y="3711463"/>
            <a:chExt cx="4475145" cy="894578"/>
          </a:xfrm>
        </p:grpSpPr>
        <p:sp>
          <p:nvSpPr>
            <p:cNvPr id="432" name="Google Shape;432;p40"/>
            <p:cNvSpPr/>
            <p:nvPr/>
          </p:nvSpPr>
          <p:spPr>
            <a:xfrm>
              <a:off x="3572505" y="3711475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Lambda transformation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3209743" y="4195366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0"/>
                  </a:moveTo>
                  <a:lnTo>
                    <a:pt x="1" y="14490"/>
                  </a:lnTo>
                  <a:lnTo>
                    <a:pt x="25195" y="14490"/>
                  </a:lnTo>
                  <a:lnTo>
                    <a:pt x="25195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209743" y="3711475"/>
              <a:ext cx="362780" cy="894552"/>
            </a:xfrm>
            <a:custGeom>
              <a:rect b="b" l="l" r="r" t="t"/>
              <a:pathLst>
                <a:path extrusionOk="0" h="31565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 txBox="1"/>
            <p:nvPr/>
          </p:nvSpPr>
          <p:spPr>
            <a:xfrm>
              <a:off x="6823588" y="37114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5EB2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>
                <a:solidFill>
                  <a:srgbClr val="5EB2FC"/>
                </a:solidFill>
              </a:endParaRPr>
            </a:p>
          </p:txBody>
        </p:sp>
      </p:grpSp>
      <p:grpSp>
        <p:nvGrpSpPr>
          <p:cNvPr id="436" name="Google Shape;436;p40"/>
          <p:cNvGrpSpPr/>
          <p:nvPr/>
        </p:nvGrpSpPr>
        <p:grpSpPr>
          <a:xfrm>
            <a:off x="1063950" y="1502025"/>
            <a:ext cx="2941500" cy="2139450"/>
            <a:chOff x="5014675" y="395375"/>
            <a:chExt cx="2941500" cy="2139450"/>
          </a:xfrm>
        </p:grpSpPr>
        <p:sp>
          <p:nvSpPr>
            <p:cNvPr id="437" name="Google Shape;437;p40"/>
            <p:cNvSpPr txBox="1"/>
            <p:nvPr/>
          </p:nvSpPr>
          <p:spPr>
            <a:xfrm>
              <a:off x="5014675" y="647525"/>
              <a:ext cx="2941500" cy="1887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incr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]() {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i; };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// is equivalent to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anonymous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m_i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anonymous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: 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m_i(</a:t>
              </a:r>
              <a:r>
                <a:rPr i="1" lang="en" sz="8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inline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operator()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{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i; 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8" name="Google Shape;438;p40"/>
            <p:cNvSpPr txBox="1"/>
            <p:nvPr/>
          </p:nvSpPr>
          <p:spPr>
            <a:xfrm>
              <a:off x="5413525" y="395375"/>
              <a:ext cx="21438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Lambda Transformation</a:t>
              </a:r>
              <a:endParaRPr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39" name="Google Shape;439;p40"/>
          <p:cNvGrpSpPr/>
          <p:nvPr/>
        </p:nvGrpSpPr>
        <p:grpSpPr>
          <a:xfrm>
            <a:off x="4986925" y="370313"/>
            <a:ext cx="2941500" cy="2139438"/>
            <a:chOff x="4980175" y="2700863"/>
            <a:chExt cx="2941500" cy="2139438"/>
          </a:xfrm>
        </p:grpSpPr>
        <p:sp>
          <p:nvSpPr>
            <p:cNvPr id="440" name="Google Shape;440;p40"/>
            <p:cNvSpPr txBox="1"/>
            <p:nvPr/>
          </p:nvSpPr>
          <p:spPr>
            <a:xfrm>
              <a:off x="4980175" y="2953000"/>
              <a:ext cx="2941500" cy="1887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incr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i="1"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BD93F9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]()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mutable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i; };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// is equivalent to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anonymous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m_i;</a:t>
              </a:r>
              <a:endParaRPr sz="850">
                <a:solidFill>
                  <a:srgbClr val="F8F8F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anonymous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: 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m_i(</a:t>
              </a:r>
              <a:r>
                <a:rPr i="1" lang="en" sz="8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inline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operator()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{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i; 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1" name="Google Shape;441;p40"/>
            <p:cNvSpPr txBox="1"/>
            <p:nvPr/>
          </p:nvSpPr>
          <p:spPr>
            <a:xfrm>
              <a:off x="5224375" y="2700863"/>
              <a:ext cx="24531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Declaring Variable in Capture List</a:t>
              </a:r>
              <a:endParaRPr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42" name="Google Shape;442;p40"/>
          <p:cNvGrpSpPr/>
          <p:nvPr/>
        </p:nvGrpSpPr>
        <p:grpSpPr>
          <a:xfrm>
            <a:off x="4986925" y="2766475"/>
            <a:ext cx="2941500" cy="1973050"/>
            <a:chOff x="946100" y="1469925"/>
            <a:chExt cx="2941500" cy="1973050"/>
          </a:xfrm>
        </p:grpSpPr>
        <p:sp>
          <p:nvSpPr>
            <p:cNvPr id="443" name="Google Shape;443;p40"/>
            <p:cNvSpPr txBox="1"/>
            <p:nvPr/>
          </p:nvSpPr>
          <p:spPr>
            <a:xfrm>
              <a:off x="946100" y="1743175"/>
              <a:ext cx="2941500" cy="1699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l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[](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{};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// is equivalent to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anonymous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T0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T1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T2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operator()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T0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T1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T2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4" name="Google Shape;444;p40"/>
            <p:cNvSpPr txBox="1"/>
            <p:nvPr/>
          </p:nvSpPr>
          <p:spPr>
            <a:xfrm>
              <a:off x="1344950" y="1469925"/>
              <a:ext cx="21438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Generic Lambda</a:t>
              </a:r>
              <a:endParaRPr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0" name="Google Shape;450;p41"/>
          <p:cNvGrpSpPr/>
          <p:nvPr/>
        </p:nvGrpSpPr>
        <p:grpSpPr>
          <a:xfrm>
            <a:off x="9" y="4"/>
            <a:ext cx="4171282" cy="833836"/>
            <a:chOff x="3209743" y="3711463"/>
            <a:chExt cx="4475145" cy="894578"/>
          </a:xfrm>
        </p:grpSpPr>
        <p:sp>
          <p:nvSpPr>
            <p:cNvPr id="451" name="Google Shape;451;p41"/>
            <p:cNvSpPr/>
            <p:nvPr/>
          </p:nvSpPr>
          <p:spPr>
            <a:xfrm>
              <a:off x="3572505" y="3711475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C49EFA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OOPs to Procedural alteration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3209743" y="4195366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0"/>
                  </a:moveTo>
                  <a:lnTo>
                    <a:pt x="1" y="14490"/>
                  </a:lnTo>
                  <a:lnTo>
                    <a:pt x="25195" y="14490"/>
                  </a:lnTo>
                  <a:lnTo>
                    <a:pt x="25195" y="0"/>
                  </a:lnTo>
                  <a:close/>
                </a:path>
              </a:pathLst>
            </a:custGeom>
            <a:solidFill>
              <a:srgbClr val="A28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3209743" y="3711475"/>
              <a:ext cx="362780" cy="894552"/>
            </a:xfrm>
            <a:custGeom>
              <a:rect b="b" l="l" r="r" t="t"/>
              <a:pathLst>
                <a:path extrusionOk="0" h="31565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E6D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 txBox="1"/>
            <p:nvPr/>
          </p:nvSpPr>
          <p:spPr>
            <a:xfrm>
              <a:off x="6823588" y="37114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BD93F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>
                <a:solidFill>
                  <a:srgbClr val="BD93F9"/>
                </a:solidFill>
              </a:endParaRPr>
            </a:p>
          </p:txBody>
        </p:sp>
      </p:grpSp>
      <p:grpSp>
        <p:nvGrpSpPr>
          <p:cNvPr id="455" name="Google Shape;455;p41"/>
          <p:cNvGrpSpPr/>
          <p:nvPr/>
        </p:nvGrpSpPr>
        <p:grpSpPr>
          <a:xfrm>
            <a:off x="1005050" y="921125"/>
            <a:ext cx="2161200" cy="2377013"/>
            <a:chOff x="893250" y="1058350"/>
            <a:chExt cx="2161200" cy="2377013"/>
          </a:xfrm>
        </p:grpSpPr>
        <p:sp>
          <p:nvSpPr>
            <p:cNvPr id="456" name="Google Shape;456;p41"/>
            <p:cNvSpPr txBox="1"/>
            <p:nvPr/>
          </p:nvSpPr>
          <p:spPr>
            <a:xfrm>
              <a:off x="893250" y="1364463"/>
              <a:ext cx="2161200" cy="2070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foobar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xx;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px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// foo() is virtual function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xx.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px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-&gt;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delete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px;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xx;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7" name="Google Shape;457;p41"/>
            <p:cNvSpPr txBox="1"/>
            <p:nvPr/>
          </p:nvSpPr>
          <p:spPr>
            <a:xfrm>
              <a:off x="917700" y="1058350"/>
              <a:ext cx="2112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C++ Function with Object Model</a:t>
              </a:r>
              <a:endParaRPr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58" name="Google Shape;458;p41"/>
          <p:cNvGrpSpPr/>
          <p:nvPr/>
        </p:nvGrpSpPr>
        <p:grpSpPr>
          <a:xfrm>
            <a:off x="1029500" y="3531200"/>
            <a:ext cx="2112300" cy="691175"/>
            <a:chOff x="917700" y="3668425"/>
            <a:chExt cx="2112300" cy="691175"/>
          </a:xfrm>
        </p:grpSpPr>
        <p:sp>
          <p:nvSpPr>
            <p:cNvPr id="459" name="Google Shape;459;p41"/>
            <p:cNvSpPr txBox="1"/>
            <p:nvPr/>
          </p:nvSpPr>
          <p:spPr>
            <a:xfrm>
              <a:off x="1239000" y="3966000"/>
              <a:ext cx="1469700" cy="393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result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foobar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8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0" name="Google Shape;460;p41"/>
            <p:cNvSpPr txBox="1"/>
            <p:nvPr/>
          </p:nvSpPr>
          <p:spPr>
            <a:xfrm>
              <a:off x="917700" y="3668425"/>
              <a:ext cx="2112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Calling Site</a:t>
              </a:r>
              <a:endParaRPr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461" name="Google Shape;461;p41"/>
          <p:cNvGrpSpPr/>
          <p:nvPr/>
        </p:nvGrpSpPr>
        <p:grpSpPr>
          <a:xfrm>
            <a:off x="4261225" y="800150"/>
            <a:ext cx="3866700" cy="3543200"/>
            <a:chOff x="4555650" y="636850"/>
            <a:chExt cx="3866700" cy="3543200"/>
          </a:xfrm>
        </p:grpSpPr>
        <p:sp>
          <p:nvSpPr>
            <p:cNvPr id="462" name="Google Shape;462;p41"/>
            <p:cNvSpPr txBox="1"/>
            <p:nvPr/>
          </p:nvSpPr>
          <p:spPr>
            <a:xfrm>
              <a:off x="4555650" y="963450"/>
              <a:ext cx="3866700" cy="3216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foobar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result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850">
                  <a:solidFill>
                    <a:srgbClr val="50FA7B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result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// Constructor call, NRVO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px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_new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sizeof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8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// expand X *px = new X;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(px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i="1" lang="en" sz="8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850">
                  <a:solidFill>
                    <a:srgbClr val="50FA7B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px);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8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8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result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// xx.foo(): replaced xx with result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-&gt;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_vtbl[</a:t>
              </a:r>
              <a:r>
                <a:rPr lang="en" sz="850">
                  <a:solidFill>
                    <a:srgbClr val="BD93F9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)(</a:t>
              </a:r>
              <a:r>
                <a:rPr lang="en" sz="8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// px-&gt;foo(): using dynamic dispatch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// Expand delete px;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(px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8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(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-&gt;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_vtbl[</a:t>
              </a:r>
              <a:r>
                <a:rPr lang="en" sz="8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])(px);</a:t>
              </a: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// Virtual destructor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" sz="8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_delete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(px);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// replace named return statement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// no need to destroy local object xx</a:t>
              </a:r>
              <a:endParaRPr sz="8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8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8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i="1" sz="850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3" name="Google Shape;463;p41"/>
            <p:cNvSpPr txBox="1"/>
            <p:nvPr/>
          </p:nvSpPr>
          <p:spPr>
            <a:xfrm>
              <a:off x="5432850" y="636850"/>
              <a:ext cx="2112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Procedural Transformation</a:t>
              </a:r>
              <a:endParaRPr sz="9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2"/>
          <p:cNvSpPr txBox="1"/>
          <p:nvPr>
            <p:ph idx="1" type="body"/>
          </p:nvPr>
        </p:nvSpPr>
        <p:spPr>
          <a:xfrm>
            <a:off x="2670450" y="1351950"/>
            <a:ext cx="38031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FF9E98"/>
                </a:solidFill>
              </a:rPr>
              <a:t>Questions?</a:t>
            </a:r>
            <a:endParaRPr b="1" sz="4200">
              <a:solidFill>
                <a:srgbClr val="FF9E98"/>
              </a:solidFill>
            </a:endParaRPr>
          </a:p>
        </p:txBody>
      </p:sp>
      <p:grpSp>
        <p:nvGrpSpPr>
          <p:cNvPr id="470" name="Google Shape;470;p42"/>
          <p:cNvGrpSpPr/>
          <p:nvPr/>
        </p:nvGrpSpPr>
        <p:grpSpPr>
          <a:xfrm>
            <a:off x="3157023" y="3136968"/>
            <a:ext cx="224440" cy="230371"/>
            <a:chOff x="-6696925" y="3272575"/>
            <a:chExt cx="307200" cy="291425"/>
          </a:xfrm>
        </p:grpSpPr>
        <p:sp>
          <p:nvSpPr>
            <p:cNvPr id="471" name="Google Shape;471;p42"/>
            <p:cNvSpPr/>
            <p:nvPr/>
          </p:nvSpPr>
          <p:spPr>
            <a:xfrm>
              <a:off x="-6696925" y="3371400"/>
              <a:ext cx="220575" cy="192600"/>
            </a:xfrm>
            <a:custGeom>
              <a:rect b="b" l="l" r="r" t="t"/>
              <a:pathLst>
                <a:path extrusionOk="0" h="7704" w="8823">
                  <a:moveTo>
                    <a:pt x="7531" y="1"/>
                  </a:moveTo>
                  <a:lnTo>
                    <a:pt x="6333" y="1167"/>
                  </a:lnTo>
                  <a:cubicBezTo>
                    <a:pt x="6207" y="1293"/>
                    <a:pt x="6207" y="1513"/>
                    <a:pt x="6333" y="1639"/>
                  </a:cubicBezTo>
                  <a:cubicBezTo>
                    <a:pt x="6743" y="2017"/>
                    <a:pt x="6743" y="2710"/>
                    <a:pt x="6333" y="3088"/>
                  </a:cubicBezTo>
                  <a:lnTo>
                    <a:pt x="4096" y="5325"/>
                  </a:lnTo>
                  <a:cubicBezTo>
                    <a:pt x="3892" y="5530"/>
                    <a:pt x="3624" y="5632"/>
                    <a:pt x="3360" y="5632"/>
                  </a:cubicBezTo>
                  <a:cubicBezTo>
                    <a:pt x="3096" y="5632"/>
                    <a:pt x="2836" y="5530"/>
                    <a:pt x="2647" y="5325"/>
                  </a:cubicBezTo>
                  <a:cubicBezTo>
                    <a:pt x="2238" y="4947"/>
                    <a:pt x="2238" y="4286"/>
                    <a:pt x="2647" y="3876"/>
                  </a:cubicBezTo>
                  <a:lnTo>
                    <a:pt x="3309" y="3214"/>
                  </a:lnTo>
                  <a:cubicBezTo>
                    <a:pt x="2994" y="2679"/>
                    <a:pt x="2836" y="2017"/>
                    <a:pt x="2836" y="1387"/>
                  </a:cubicBezTo>
                  <a:cubicBezTo>
                    <a:pt x="2836" y="1167"/>
                    <a:pt x="2868" y="978"/>
                    <a:pt x="2899" y="726"/>
                  </a:cubicBezTo>
                  <a:lnTo>
                    <a:pt x="2899" y="726"/>
                  </a:lnTo>
                  <a:lnTo>
                    <a:pt x="1230" y="2427"/>
                  </a:lnTo>
                  <a:cubicBezTo>
                    <a:pt x="1" y="3592"/>
                    <a:pt x="1" y="5577"/>
                    <a:pt x="1230" y="6806"/>
                  </a:cubicBezTo>
                  <a:cubicBezTo>
                    <a:pt x="1820" y="7396"/>
                    <a:pt x="2621" y="7704"/>
                    <a:pt x="3423" y="7704"/>
                  </a:cubicBezTo>
                  <a:cubicBezTo>
                    <a:pt x="4204" y="7704"/>
                    <a:pt x="4986" y="7412"/>
                    <a:pt x="5577" y="6806"/>
                  </a:cubicBezTo>
                  <a:cubicBezTo>
                    <a:pt x="7531" y="4884"/>
                    <a:pt x="8003" y="4506"/>
                    <a:pt x="8350" y="3813"/>
                  </a:cubicBezTo>
                  <a:cubicBezTo>
                    <a:pt x="8822" y="2994"/>
                    <a:pt x="8822" y="1986"/>
                    <a:pt x="8381" y="1104"/>
                  </a:cubicBezTo>
                  <a:cubicBezTo>
                    <a:pt x="8161" y="568"/>
                    <a:pt x="7877" y="253"/>
                    <a:pt x="753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50FA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0FA7B"/>
                </a:solidFill>
              </a:endParaRPr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6621300" y="3272575"/>
              <a:ext cx="231575" cy="194950"/>
            </a:xfrm>
            <a:custGeom>
              <a:rect b="b" l="l" r="r" t="t"/>
              <a:pathLst>
                <a:path extrusionOk="0" h="7798" w="9263">
                  <a:moveTo>
                    <a:pt x="5868" y="0"/>
                  </a:moveTo>
                  <a:cubicBezTo>
                    <a:pt x="5073" y="0"/>
                    <a:pt x="4269" y="299"/>
                    <a:pt x="3655" y="898"/>
                  </a:cubicBezTo>
                  <a:lnTo>
                    <a:pt x="1387" y="3229"/>
                  </a:lnTo>
                  <a:cubicBezTo>
                    <a:pt x="0" y="4615"/>
                    <a:pt x="315" y="6852"/>
                    <a:pt x="1670" y="7797"/>
                  </a:cubicBezTo>
                  <a:lnTo>
                    <a:pt x="2836" y="6632"/>
                  </a:lnTo>
                  <a:cubicBezTo>
                    <a:pt x="2962" y="6506"/>
                    <a:pt x="2962" y="6317"/>
                    <a:pt x="2836" y="6159"/>
                  </a:cubicBezTo>
                  <a:cubicBezTo>
                    <a:pt x="2552" y="5907"/>
                    <a:pt x="2489" y="5466"/>
                    <a:pt x="2552" y="5372"/>
                  </a:cubicBezTo>
                  <a:cubicBezTo>
                    <a:pt x="2552" y="4742"/>
                    <a:pt x="3214" y="4332"/>
                    <a:pt x="5167" y="2379"/>
                  </a:cubicBezTo>
                  <a:cubicBezTo>
                    <a:pt x="5384" y="2162"/>
                    <a:pt x="5630" y="2071"/>
                    <a:pt x="5869" y="2071"/>
                  </a:cubicBezTo>
                  <a:cubicBezTo>
                    <a:pt x="6673" y="2071"/>
                    <a:pt x="7393" y="3099"/>
                    <a:pt x="6616" y="3828"/>
                  </a:cubicBezTo>
                  <a:lnTo>
                    <a:pt x="5923" y="4521"/>
                  </a:lnTo>
                  <a:cubicBezTo>
                    <a:pt x="6364" y="5372"/>
                    <a:pt x="6522" y="6159"/>
                    <a:pt x="6364" y="7010"/>
                  </a:cubicBezTo>
                  <a:lnTo>
                    <a:pt x="8097" y="5277"/>
                  </a:lnTo>
                  <a:cubicBezTo>
                    <a:pt x="9263" y="4048"/>
                    <a:pt x="9263" y="2127"/>
                    <a:pt x="8034" y="898"/>
                  </a:cubicBezTo>
                  <a:cubicBezTo>
                    <a:pt x="7451" y="299"/>
                    <a:pt x="6664" y="0"/>
                    <a:pt x="58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50FA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0FA7B"/>
                </a:solidFill>
              </a:endParaRPr>
            </a:p>
          </p:txBody>
        </p:sp>
      </p:grpSp>
      <p:sp>
        <p:nvSpPr>
          <p:cNvPr id="473" name="Google Shape;473;p42"/>
          <p:cNvSpPr txBox="1"/>
          <p:nvPr/>
        </p:nvSpPr>
        <p:spPr>
          <a:xfrm>
            <a:off x="3409081" y="3043675"/>
            <a:ext cx="258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FA7B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www.vishalchovatiya.com</a:t>
            </a:r>
            <a:endParaRPr>
              <a:solidFill>
                <a:srgbClr val="50FA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74" name="Google Shape;474;p42"/>
          <p:cNvGrpSpPr/>
          <p:nvPr/>
        </p:nvGrpSpPr>
        <p:grpSpPr>
          <a:xfrm>
            <a:off x="3166347" y="3987078"/>
            <a:ext cx="205791" cy="144955"/>
            <a:chOff x="-1199300" y="3279250"/>
            <a:chExt cx="293025" cy="206400"/>
          </a:xfrm>
        </p:grpSpPr>
        <p:sp>
          <p:nvSpPr>
            <p:cNvPr id="475" name="Google Shape;475;p42"/>
            <p:cNvSpPr/>
            <p:nvPr/>
          </p:nvSpPr>
          <p:spPr>
            <a:xfrm>
              <a:off x="-1183550" y="3395050"/>
              <a:ext cx="261525" cy="90600"/>
            </a:xfrm>
            <a:custGeom>
              <a:rect b="b" l="l" r="r" t="t"/>
              <a:pathLst>
                <a:path extrusionOk="0" h="3624" w="10461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79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1184325" y="3279250"/>
              <a:ext cx="261500" cy="129400"/>
            </a:xfrm>
            <a:custGeom>
              <a:rect b="b" l="l" r="r" t="t"/>
              <a:pathLst>
                <a:path extrusionOk="0" h="5176" w="1046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79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1199300" y="3294225"/>
              <a:ext cx="90600" cy="175650"/>
            </a:xfrm>
            <a:custGeom>
              <a:rect b="b" l="l" r="r" t="t"/>
              <a:pathLst>
                <a:path extrusionOk="0" h="7026" w="3624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79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-996875" y="3294225"/>
              <a:ext cx="90600" cy="177225"/>
            </a:xfrm>
            <a:custGeom>
              <a:rect b="b" l="l" r="r" t="t"/>
              <a:pathLst>
                <a:path extrusionOk="0" h="7089" w="3624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79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42"/>
          <p:cNvSpPr txBox="1"/>
          <p:nvPr/>
        </p:nvSpPr>
        <p:spPr>
          <a:xfrm>
            <a:off x="3409081" y="38441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9C6"/>
                </a:solidFill>
                <a:latin typeface="Roboto Slab"/>
                <a:ea typeface="Roboto Slab"/>
                <a:cs typeface="Roboto Slab"/>
                <a:sym typeface="Roboto Slab"/>
              </a:rPr>
              <a:t>vishalchovatiya@ymail.com </a:t>
            </a:r>
            <a:endParaRPr>
              <a:solidFill>
                <a:srgbClr val="FF79C6"/>
              </a:solidFill>
            </a:endParaRPr>
          </a:p>
        </p:txBody>
      </p:sp>
      <p:grpSp>
        <p:nvGrpSpPr>
          <p:cNvPr id="480" name="Google Shape;480;p42"/>
          <p:cNvGrpSpPr/>
          <p:nvPr/>
        </p:nvGrpSpPr>
        <p:grpSpPr>
          <a:xfrm>
            <a:off x="3166190" y="3534597"/>
            <a:ext cx="206105" cy="206145"/>
            <a:chOff x="1379798" y="1723250"/>
            <a:chExt cx="397887" cy="397887"/>
          </a:xfrm>
        </p:grpSpPr>
        <p:sp>
          <p:nvSpPr>
            <p:cNvPr id="481" name="Google Shape;481;p42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42"/>
          <p:cNvSpPr txBox="1"/>
          <p:nvPr/>
        </p:nvSpPr>
        <p:spPr>
          <a:xfrm>
            <a:off x="3409081" y="3437275"/>
            <a:ext cx="3959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BD24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linkedin.com/in/vishal-chovatiya</a:t>
            </a:r>
            <a:endParaRPr>
              <a:solidFill>
                <a:srgbClr val="FCBD2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2528975" y="1191274"/>
            <a:ext cx="4088099" cy="26912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>
                    <a:alpha val="50280"/>
                  </a:srgbClr>
                </a:solidFill>
                <a:latin typeface="Lora"/>
              </a:rPr>
              <a:t>Thank</a:t>
            </a:r>
            <a:br>
              <a:rPr b="1" i="0">
                <a:ln>
                  <a:noFill/>
                </a:ln>
                <a:solidFill>
                  <a:srgbClr val="FFFFFF">
                    <a:alpha val="50280"/>
                  </a:srgbClr>
                </a:solidFill>
                <a:latin typeface="Lora"/>
              </a:rPr>
            </a:br>
            <a:r>
              <a:rPr b="1" i="0">
                <a:ln>
                  <a:noFill/>
                </a:ln>
                <a:solidFill>
                  <a:srgbClr val="FFFFFF">
                    <a:alpha val="50280"/>
                  </a:srgbClr>
                </a:solidFill>
                <a:latin typeface="Lora"/>
              </a:rPr>
              <a:t>You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16500" y="263300"/>
            <a:ext cx="79110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50FA7B"/>
                </a:solidFill>
                <a:latin typeface="Comfortaa"/>
                <a:ea typeface="Comfortaa"/>
                <a:cs typeface="Comfortaa"/>
                <a:sym typeface="Comfortaa"/>
              </a:rPr>
              <a:t>CONTENTS</a:t>
            </a:r>
            <a:endParaRPr b="1" sz="3600">
              <a:solidFill>
                <a:srgbClr val="93C47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1466534" y="1183385"/>
            <a:ext cx="4171893" cy="833509"/>
            <a:chOff x="1459163" y="1293100"/>
            <a:chExt cx="4475800" cy="894227"/>
          </a:xfrm>
        </p:grpSpPr>
        <p:sp>
          <p:nvSpPr>
            <p:cNvPr id="168" name="Google Shape;168;p26"/>
            <p:cNvSpPr/>
            <p:nvPr/>
          </p:nvSpPr>
          <p:spPr>
            <a:xfrm>
              <a:off x="1822236" y="129310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`this` pointer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459163" y="1776652"/>
              <a:ext cx="714338" cy="410675"/>
            </a:xfrm>
            <a:custGeom>
              <a:rect b="b" l="l" r="r" t="t"/>
              <a:pathLst>
                <a:path extrusionOk="0" h="14491" w="25206">
                  <a:moveTo>
                    <a:pt x="0" y="0"/>
                  </a:moveTo>
                  <a:lnTo>
                    <a:pt x="0" y="14490"/>
                  </a:lnTo>
                  <a:lnTo>
                    <a:pt x="25206" y="14490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459162" y="1293102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800" y="1"/>
                  </a:moveTo>
                  <a:lnTo>
                    <a:pt x="0" y="17062"/>
                  </a:lnTo>
                  <a:lnTo>
                    <a:pt x="0" y="31552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073663" y="129310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CBD24"/>
                </a:solidFill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1794256" y="1634104"/>
            <a:ext cx="4171268" cy="833798"/>
            <a:chOff x="1810758" y="1776652"/>
            <a:chExt cx="4475130" cy="894537"/>
          </a:xfrm>
        </p:grpSpPr>
        <p:sp>
          <p:nvSpPr>
            <p:cNvPr id="173" name="Google Shape;173;p26"/>
            <p:cNvSpPr/>
            <p:nvPr/>
          </p:nvSpPr>
          <p:spPr>
            <a:xfrm>
              <a:off x="2173491" y="177665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1" y="0"/>
                  </a:moveTo>
                  <a:lnTo>
                    <a:pt x="1" y="14490"/>
                  </a:lnTo>
                  <a:lnTo>
                    <a:pt x="114718" y="14490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Range-based for loop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1810758" y="2260514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1"/>
                  </a:moveTo>
                  <a:lnTo>
                    <a:pt x="1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810758" y="1776652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1" y="17074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5424588" y="177681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EC3A3B"/>
                </a:solidFill>
              </a:endParaRPr>
            </a:p>
          </p:txBody>
        </p:sp>
      </p:grpSp>
      <p:grpSp>
        <p:nvGrpSpPr>
          <p:cNvPr id="177" name="Google Shape;177;p26"/>
          <p:cNvGrpSpPr/>
          <p:nvPr/>
        </p:nvGrpSpPr>
        <p:grpSpPr>
          <a:xfrm>
            <a:off x="2121053" y="2084947"/>
            <a:ext cx="4171288" cy="833671"/>
            <a:chOff x="2161362" y="2260338"/>
            <a:chExt cx="4475151" cy="894401"/>
          </a:xfrm>
        </p:grpSpPr>
        <p:sp>
          <p:nvSpPr>
            <p:cNvPr id="178" name="Google Shape;178;p26"/>
            <p:cNvSpPr/>
            <p:nvPr/>
          </p:nvSpPr>
          <p:spPr>
            <a:xfrm>
              <a:off x="2524095" y="2260514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`</a:t>
              </a: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std::move` &amp; `std::forward`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161362" y="2744064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0"/>
                  </a:lnTo>
                  <a:lnTo>
                    <a:pt x="25194" y="14490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161362" y="2260514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799" y="1"/>
                  </a:moveTo>
                  <a:lnTo>
                    <a:pt x="0" y="17063"/>
                  </a:lnTo>
                  <a:lnTo>
                    <a:pt x="0" y="31552"/>
                  </a:lnTo>
                  <a:lnTo>
                    <a:pt x="12799" y="14491"/>
                  </a:lnTo>
                  <a:lnTo>
                    <a:pt x="12799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>
              <a:off x="5775213" y="2260338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69E781"/>
                </a:solidFill>
              </a:endParaRPr>
            </a:p>
          </p:txBody>
        </p:sp>
      </p:grpSp>
      <p:grpSp>
        <p:nvGrpSpPr>
          <p:cNvPr id="182" name="Google Shape;182;p26"/>
          <p:cNvGrpSpPr/>
          <p:nvPr/>
        </p:nvGrpSpPr>
        <p:grpSpPr>
          <a:xfrm>
            <a:off x="2447217" y="2535815"/>
            <a:ext cx="4171569" cy="833810"/>
            <a:chOff x="2511285" y="2744050"/>
            <a:chExt cx="4475453" cy="894550"/>
          </a:xfrm>
        </p:grpSpPr>
        <p:sp>
          <p:nvSpPr>
            <p:cNvPr id="183" name="Google Shape;183;p26"/>
            <p:cNvSpPr/>
            <p:nvPr/>
          </p:nvSpPr>
          <p:spPr>
            <a:xfrm>
              <a:off x="2874358" y="2744064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0"/>
                  </a:lnTo>
                  <a:lnTo>
                    <a:pt x="114717" y="14490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Memory layout of objects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511285" y="3227614"/>
              <a:ext cx="714338" cy="410987"/>
            </a:xfrm>
            <a:custGeom>
              <a:rect b="b" l="l" r="r" t="t"/>
              <a:pathLst>
                <a:path extrusionOk="0" h="14502" w="25206">
                  <a:moveTo>
                    <a:pt x="0" y="0"/>
                  </a:moveTo>
                  <a:lnTo>
                    <a:pt x="0" y="14502"/>
                  </a:lnTo>
                  <a:lnTo>
                    <a:pt x="25206" y="14502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2511597" y="2744064"/>
              <a:ext cx="362780" cy="894524"/>
            </a:xfrm>
            <a:custGeom>
              <a:rect b="b" l="l" r="r" t="t"/>
              <a:pathLst>
                <a:path extrusionOk="0" h="31564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6125438" y="274405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4949E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4949E7"/>
                </a:solidFill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2774939" y="2986545"/>
            <a:ext cx="4171597" cy="833798"/>
            <a:chOff x="2862880" y="3227614"/>
            <a:chExt cx="4475482" cy="894537"/>
          </a:xfrm>
        </p:grpSpPr>
        <p:sp>
          <p:nvSpPr>
            <p:cNvPr id="188" name="Google Shape;188;p26"/>
            <p:cNvSpPr/>
            <p:nvPr/>
          </p:nvSpPr>
          <p:spPr>
            <a:xfrm>
              <a:off x="3225614" y="3227614"/>
              <a:ext cx="3251448" cy="410987"/>
            </a:xfrm>
            <a:custGeom>
              <a:rect b="b" l="l" r="r" t="t"/>
              <a:pathLst>
                <a:path extrusionOk="0" h="14502" w="114730">
                  <a:moveTo>
                    <a:pt x="1" y="0"/>
                  </a:moveTo>
                  <a:lnTo>
                    <a:pt x="1" y="14502"/>
                  </a:lnTo>
                  <a:lnTo>
                    <a:pt x="114729" y="14502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Variadic templates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862880" y="3711475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862880" y="3227614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0" y="17074"/>
                  </a:lnTo>
                  <a:lnTo>
                    <a:pt x="0" y="31564"/>
                  </a:lnTo>
                  <a:lnTo>
                    <a:pt x="12800" y="14502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6477063" y="32277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869FB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>
                <a:solidFill>
                  <a:srgbClr val="869FB2"/>
                </a:solidFill>
              </a:endParaRPr>
            </a:p>
          </p:txBody>
        </p:sp>
      </p:grpSp>
      <p:grpSp>
        <p:nvGrpSpPr>
          <p:cNvPr id="192" name="Google Shape;192;p26"/>
          <p:cNvGrpSpPr/>
          <p:nvPr/>
        </p:nvGrpSpPr>
        <p:grpSpPr>
          <a:xfrm>
            <a:off x="3098250" y="3437541"/>
            <a:ext cx="4171282" cy="833836"/>
            <a:chOff x="3209743" y="3711463"/>
            <a:chExt cx="4475145" cy="894578"/>
          </a:xfrm>
        </p:grpSpPr>
        <p:sp>
          <p:nvSpPr>
            <p:cNvPr id="193" name="Google Shape;193;p26"/>
            <p:cNvSpPr/>
            <p:nvPr/>
          </p:nvSpPr>
          <p:spPr>
            <a:xfrm>
              <a:off x="3572505" y="3711475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Lambda transformation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3209743" y="4195366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0"/>
                  </a:moveTo>
                  <a:lnTo>
                    <a:pt x="1" y="14490"/>
                  </a:lnTo>
                  <a:lnTo>
                    <a:pt x="25195" y="14490"/>
                  </a:lnTo>
                  <a:lnTo>
                    <a:pt x="25195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3209743" y="3711475"/>
              <a:ext cx="362780" cy="894552"/>
            </a:xfrm>
            <a:custGeom>
              <a:rect b="b" l="l" r="r" t="t"/>
              <a:pathLst>
                <a:path extrusionOk="0" h="31565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6823588" y="37114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5EB2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>
                <a:solidFill>
                  <a:srgbClr val="5EB2FC"/>
                </a:solidFill>
              </a:endParaRPr>
            </a:p>
          </p:txBody>
        </p:sp>
      </p:grpSp>
      <p:grpSp>
        <p:nvGrpSpPr>
          <p:cNvPr id="197" name="Google Shape;197;p26"/>
          <p:cNvGrpSpPr/>
          <p:nvPr/>
        </p:nvGrpSpPr>
        <p:grpSpPr>
          <a:xfrm>
            <a:off x="3426034" y="3888279"/>
            <a:ext cx="4171282" cy="833836"/>
            <a:chOff x="3209743" y="3711463"/>
            <a:chExt cx="4475145" cy="894578"/>
          </a:xfrm>
        </p:grpSpPr>
        <p:sp>
          <p:nvSpPr>
            <p:cNvPr id="198" name="Google Shape;198;p26"/>
            <p:cNvSpPr/>
            <p:nvPr/>
          </p:nvSpPr>
          <p:spPr>
            <a:xfrm>
              <a:off x="3572505" y="3711475"/>
              <a:ext cx="3251080" cy="410675"/>
            </a:xfrm>
            <a:custGeom>
              <a:rect b="b" l="l" r="r" t="t"/>
              <a:pathLst>
                <a:path extrusionOk="0" h="14491" w="114717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C49EFA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OOPs to </a:t>
              </a: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Procedural</a:t>
              </a: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alteration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209743" y="4195366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0"/>
                  </a:moveTo>
                  <a:lnTo>
                    <a:pt x="1" y="14490"/>
                  </a:lnTo>
                  <a:lnTo>
                    <a:pt x="25195" y="14490"/>
                  </a:lnTo>
                  <a:lnTo>
                    <a:pt x="25195" y="0"/>
                  </a:lnTo>
                  <a:close/>
                </a:path>
              </a:pathLst>
            </a:custGeom>
            <a:solidFill>
              <a:srgbClr val="A287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209743" y="3711475"/>
              <a:ext cx="362780" cy="894552"/>
            </a:xfrm>
            <a:custGeom>
              <a:rect b="b" l="l" r="r" t="t"/>
              <a:pathLst>
                <a:path extrusionOk="0" h="31565" w="12801">
                  <a:moveTo>
                    <a:pt x="12800" y="1"/>
                  </a:moveTo>
                  <a:lnTo>
                    <a:pt x="1" y="17062"/>
                  </a:lnTo>
                  <a:lnTo>
                    <a:pt x="1" y="31564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E6D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6823588" y="371146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BD93F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>
                <a:solidFill>
                  <a:srgbClr val="BD93F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967759" y="1630811"/>
            <a:ext cx="7208483" cy="2501514"/>
          </a:xfrm>
          <a:custGeom>
            <a:rect b="b" l="l" r="r" t="t"/>
            <a:pathLst>
              <a:path extrusionOk="0" h="3199" w="16911">
                <a:moveTo>
                  <a:pt x="1" y="1"/>
                </a:moveTo>
                <a:lnTo>
                  <a:pt x="1" y="3198"/>
                </a:lnTo>
                <a:lnTo>
                  <a:pt x="16911" y="3198"/>
                </a:lnTo>
                <a:lnTo>
                  <a:pt x="16911" y="1"/>
                </a:ln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C++ standard does not define the implementation. </a:t>
            </a:r>
            <a:b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It states the behaviour only.</a:t>
            </a:r>
            <a:b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Implementation may varies compiler-to-compiler.</a:t>
            </a:r>
            <a:endParaRPr b="1" sz="1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967774" y="1042775"/>
            <a:ext cx="1937897" cy="1091323"/>
          </a:xfrm>
          <a:custGeom>
            <a:rect b="b" l="l" r="r" t="t"/>
            <a:pathLst>
              <a:path extrusionOk="0" h="3199" w="5809">
                <a:moveTo>
                  <a:pt x="1" y="1"/>
                </a:moveTo>
                <a:lnTo>
                  <a:pt x="1" y="3198"/>
                </a:lnTo>
                <a:lnTo>
                  <a:pt x="5809" y="3198"/>
                </a:lnTo>
                <a:lnTo>
                  <a:pt x="4195" y="1"/>
                </a:lnTo>
                <a:close/>
              </a:path>
            </a:pathLst>
          </a:custGeom>
          <a:solidFill>
            <a:srgbClr val="F1C3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1725112" y="1436134"/>
            <a:ext cx="38073" cy="194657"/>
          </a:xfrm>
          <a:custGeom>
            <a:rect b="b" l="l" r="r" t="t"/>
            <a:pathLst>
              <a:path extrusionOk="0" h="5650" w="1130">
                <a:moveTo>
                  <a:pt x="566" y="1"/>
                </a:moveTo>
                <a:cubicBezTo>
                  <a:pt x="253" y="1"/>
                  <a:pt x="0" y="254"/>
                  <a:pt x="0" y="567"/>
                </a:cubicBezTo>
                <a:lnTo>
                  <a:pt x="0" y="5087"/>
                </a:lnTo>
                <a:cubicBezTo>
                  <a:pt x="0" y="5397"/>
                  <a:pt x="253" y="5650"/>
                  <a:pt x="566" y="5650"/>
                </a:cubicBezTo>
                <a:cubicBezTo>
                  <a:pt x="877" y="5650"/>
                  <a:pt x="1130" y="5397"/>
                  <a:pt x="1130" y="5087"/>
                </a:cubicBezTo>
                <a:lnTo>
                  <a:pt x="1130" y="567"/>
                </a:lnTo>
                <a:cubicBezTo>
                  <a:pt x="1130" y="254"/>
                  <a:pt x="877" y="1"/>
                  <a:pt x="56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1396487" y="1285646"/>
            <a:ext cx="695413" cy="617389"/>
          </a:xfrm>
          <a:custGeom>
            <a:rect b="b" l="l" r="r" t="t"/>
            <a:pathLst>
              <a:path extrusionOk="0" h="17920" w="20640">
                <a:moveTo>
                  <a:pt x="10320" y="3240"/>
                </a:moveTo>
                <a:cubicBezTo>
                  <a:pt x="11254" y="3240"/>
                  <a:pt x="12013" y="3998"/>
                  <a:pt x="12013" y="4935"/>
                </a:cubicBezTo>
                <a:lnTo>
                  <a:pt x="12013" y="9452"/>
                </a:lnTo>
                <a:cubicBezTo>
                  <a:pt x="12013" y="10385"/>
                  <a:pt x="11254" y="11144"/>
                  <a:pt x="10320" y="11144"/>
                </a:cubicBezTo>
                <a:cubicBezTo>
                  <a:pt x="9384" y="11144"/>
                  <a:pt x="8625" y="10385"/>
                  <a:pt x="8625" y="9452"/>
                </a:cubicBezTo>
                <a:lnTo>
                  <a:pt x="8625" y="4935"/>
                </a:lnTo>
                <a:cubicBezTo>
                  <a:pt x="8625" y="3998"/>
                  <a:pt x="9384" y="3240"/>
                  <a:pt x="10320" y="3240"/>
                </a:cubicBezTo>
                <a:close/>
                <a:moveTo>
                  <a:pt x="10320" y="12274"/>
                </a:moveTo>
                <a:cubicBezTo>
                  <a:pt x="10538" y="12274"/>
                  <a:pt x="10758" y="12316"/>
                  <a:pt x="10968" y="12403"/>
                </a:cubicBezTo>
                <a:cubicBezTo>
                  <a:pt x="11600" y="12665"/>
                  <a:pt x="12013" y="13282"/>
                  <a:pt x="12013" y="13969"/>
                </a:cubicBezTo>
                <a:cubicBezTo>
                  <a:pt x="12013" y="14902"/>
                  <a:pt x="11254" y="15661"/>
                  <a:pt x="10320" y="15661"/>
                </a:cubicBezTo>
                <a:cubicBezTo>
                  <a:pt x="9634" y="15661"/>
                  <a:pt x="9017" y="15248"/>
                  <a:pt x="8755" y="14616"/>
                </a:cubicBezTo>
                <a:cubicBezTo>
                  <a:pt x="8493" y="13984"/>
                  <a:pt x="8637" y="13255"/>
                  <a:pt x="9122" y="12770"/>
                </a:cubicBezTo>
                <a:cubicBezTo>
                  <a:pt x="9446" y="12446"/>
                  <a:pt x="9880" y="12274"/>
                  <a:pt x="10320" y="12274"/>
                </a:cubicBezTo>
                <a:close/>
                <a:moveTo>
                  <a:pt x="10319" y="1"/>
                </a:moveTo>
                <a:cubicBezTo>
                  <a:pt x="9352" y="1"/>
                  <a:pt x="8386" y="487"/>
                  <a:pt x="7848" y="1460"/>
                </a:cubicBezTo>
                <a:lnTo>
                  <a:pt x="1040" y="13731"/>
                </a:lnTo>
                <a:cubicBezTo>
                  <a:pt x="1" y="15613"/>
                  <a:pt x="1359" y="17919"/>
                  <a:pt x="3509" y="17919"/>
                </a:cubicBezTo>
                <a:lnTo>
                  <a:pt x="17129" y="17919"/>
                </a:lnTo>
                <a:cubicBezTo>
                  <a:pt x="19279" y="17919"/>
                  <a:pt x="20640" y="15616"/>
                  <a:pt x="19598" y="13731"/>
                </a:cubicBezTo>
                <a:lnTo>
                  <a:pt x="12790" y="1460"/>
                </a:lnTo>
                <a:cubicBezTo>
                  <a:pt x="12252" y="487"/>
                  <a:pt x="11286" y="1"/>
                  <a:pt x="10319" y="1"/>
                </a:cubicBezTo>
                <a:close/>
              </a:path>
            </a:pathLst>
          </a:custGeom>
          <a:solidFill>
            <a:srgbClr val="FF6B65"/>
          </a:solidFill>
          <a:ln cap="flat" cmpd="sng" w="1905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1725112" y="1747377"/>
            <a:ext cx="38073" cy="38931"/>
          </a:xfrm>
          <a:custGeom>
            <a:rect b="b" l="l" r="r" t="t"/>
            <a:pathLst>
              <a:path extrusionOk="0" h="1130" w="1130">
                <a:moveTo>
                  <a:pt x="566" y="1"/>
                </a:moveTo>
                <a:cubicBezTo>
                  <a:pt x="253" y="1"/>
                  <a:pt x="0" y="253"/>
                  <a:pt x="0" y="567"/>
                </a:cubicBezTo>
                <a:cubicBezTo>
                  <a:pt x="0" y="877"/>
                  <a:pt x="253" y="1130"/>
                  <a:pt x="566" y="1130"/>
                </a:cubicBezTo>
                <a:cubicBezTo>
                  <a:pt x="877" y="1130"/>
                  <a:pt x="1130" y="877"/>
                  <a:pt x="1130" y="567"/>
                </a:cubicBezTo>
                <a:cubicBezTo>
                  <a:pt x="1130" y="253"/>
                  <a:pt x="877" y="1"/>
                  <a:pt x="566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9" y="10"/>
            <a:ext cx="4171893" cy="833509"/>
            <a:chOff x="1459163" y="1293100"/>
            <a:chExt cx="4475800" cy="894227"/>
          </a:xfrm>
        </p:grpSpPr>
        <p:sp>
          <p:nvSpPr>
            <p:cNvPr id="218" name="Google Shape;218;p28"/>
            <p:cNvSpPr/>
            <p:nvPr/>
          </p:nvSpPr>
          <p:spPr>
            <a:xfrm>
              <a:off x="1822236" y="129310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`this` pointer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459163" y="1776652"/>
              <a:ext cx="714338" cy="410675"/>
            </a:xfrm>
            <a:custGeom>
              <a:rect b="b" l="l" r="r" t="t"/>
              <a:pathLst>
                <a:path extrusionOk="0" h="14491" w="25206">
                  <a:moveTo>
                    <a:pt x="0" y="0"/>
                  </a:moveTo>
                  <a:lnTo>
                    <a:pt x="0" y="14490"/>
                  </a:lnTo>
                  <a:lnTo>
                    <a:pt x="25206" y="14490"/>
                  </a:lnTo>
                  <a:lnTo>
                    <a:pt x="25206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459162" y="1293102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800" y="1"/>
                  </a:moveTo>
                  <a:lnTo>
                    <a:pt x="0" y="17062"/>
                  </a:lnTo>
                  <a:lnTo>
                    <a:pt x="0" y="31552"/>
                  </a:lnTo>
                  <a:lnTo>
                    <a:pt x="12800" y="14491"/>
                  </a:lnTo>
                  <a:lnTo>
                    <a:pt x="12800" y="1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5073663" y="1293100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CBD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CBD24"/>
                </a:solidFill>
              </a:endParaRPr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596300" y="1487050"/>
            <a:ext cx="3131700" cy="1794175"/>
            <a:chOff x="520100" y="1487050"/>
            <a:chExt cx="3131700" cy="1794175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520100" y="1808525"/>
              <a:ext cx="3131700" cy="1472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var;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set_var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 var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 }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get_var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var; }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1090925" y="1487050"/>
              <a:ext cx="19287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Typical Class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25" name="Google Shape;225;p28"/>
          <p:cNvGrpSpPr/>
          <p:nvPr/>
        </p:nvGrpSpPr>
        <p:grpSpPr>
          <a:xfrm>
            <a:off x="4315975" y="519500"/>
            <a:ext cx="4054500" cy="1763025"/>
            <a:chOff x="4315975" y="519500"/>
            <a:chExt cx="4054500" cy="1763025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4315975" y="809825"/>
              <a:ext cx="4054500" cy="1472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var;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set_var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0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i="1" lang="en" sz="10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 </a:t>
              </a:r>
              <a:r>
                <a:rPr i="1" lang="en" sz="1050">
                  <a:solidFill>
                    <a:srgbClr val="BD93F9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-&gt;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var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x; }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get_var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i="1" lang="en" sz="10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BD93F9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-&gt;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var; }</a:t>
              </a:r>
              <a:endParaRPr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5069375" y="519500"/>
              <a:ext cx="25095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Probable Transformation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28" name="Google Shape;228;p28"/>
          <p:cNvGrpSpPr/>
          <p:nvPr/>
        </p:nvGrpSpPr>
        <p:grpSpPr>
          <a:xfrm>
            <a:off x="4315975" y="2673300"/>
            <a:ext cx="4054500" cy="1992025"/>
            <a:chOff x="4315975" y="2673300"/>
            <a:chExt cx="4054500" cy="1992025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4315975" y="3011425"/>
              <a:ext cx="4054500" cy="1653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...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get_var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const_cast&lt;</a:t>
              </a:r>
              <a:r>
                <a:rPr i="1" lang="en" sz="10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*&gt;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050">
                  <a:solidFill>
                    <a:srgbClr val="BD93F9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this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-&gt;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var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BD93F9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en" sz="10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050">
                <a:solidFill>
                  <a:srgbClr val="F8F8F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var;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0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28"/>
            <p:cNvSpPr txBox="1"/>
            <p:nvPr/>
          </p:nvSpPr>
          <p:spPr>
            <a:xfrm>
              <a:off x="5088475" y="2673300"/>
              <a:ext cx="25095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Dealing `const this`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9"/>
          <p:cNvGrpSpPr/>
          <p:nvPr/>
        </p:nvGrpSpPr>
        <p:grpSpPr>
          <a:xfrm>
            <a:off x="6" y="4"/>
            <a:ext cx="4171268" cy="833798"/>
            <a:chOff x="1810758" y="1776652"/>
            <a:chExt cx="4475130" cy="894537"/>
          </a:xfrm>
        </p:grpSpPr>
        <p:sp>
          <p:nvSpPr>
            <p:cNvPr id="237" name="Google Shape;237;p29"/>
            <p:cNvSpPr/>
            <p:nvPr/>
          </p:nvSpPr>
          <p:spPr>
            <a:xfrm>
              <a:off x="2173491" y="177665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1" y="0"/>
                  </a:moveTo>
                  <a:lnTo>
                    <a:pt x="1" y="14490"/>
                  </a:lnTo>
                  <a:lnTo>
                    <a:pt x="114718" y="14490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Range-based for loop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1810758" y="2260514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1"/>
                  </a:moveTo>
                  <a:lnTo>
                    <a:pt x="1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810758" y="1776652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1" y="17074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5424588" y="177681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EC3A3B"/>
                </a:solidFill>
              </a:endParaRPr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848350" y="1891475"/>
            <a:ext cx="2613300" cy="1081975"/>
            <a:chOff x="848350" y="1891475"/>
            <a:chExt cx="2613300" cy="1081975"/>
          </a:xfrm>
        </p:grpSpPr>
        <p:sp>
          <p:nvSpPr>
            <p:cNvPr id="242" name="Google Shape;242;p29"/>
            <p:cNvSpPr txBox="1"/>
            <p:nvPr/>
          </p:nvSpPr>
          <p:spPr>
            <a:xfrm>
              <a:off x="848350" y="2207250"/>
              <a:ext cx="2613300" cy="766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n : {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std::cout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n;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00"/>
            </a:p>
          </p:txBody>
        </p:sp>
        <p:sp>
          <p:nvSpPr>
            <p:cNvPr id="243" name="Google Shape;243;p29"/>
            <p:cNvSpPr txBox="1"/>
            <p:nvPr/>
          </p:nvSpPr>
          <p:spPr>
            <a:xfrm>
              <a:off x="1190650" y="1891475"/>
              <a:ext cx="19287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Loop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44" name="Google Shape;244;p29"/>
          <p:cNvGrpSpPr/>
          <p:nvPr/>
        </p:nvGrpSpPr>
        <p:grpSpPr>
          <a:xfrm>
            <a:off x="3948475" y="498300"/>
            <a:ext cx="4396800" cy="1907700"/>
            <a:chOff x="4177075" y="498300"/>
            <a:chExt cx="4396800" cy="1907700"/>
          </a:xfrm>
        </p:grpSpPr>
        <p:sp>
          <p:nvSpPr>
            <p:cNvPr id="245" name="Google Shape;245;p29"/>
            <p:cNvSpPr txBox="1"/>
            <p:nvPr/>
          </p:nvSpPr>
          <p:spPr>
            <a:xfrm>
              <a:off x="4177075" y="498300"/>
              <a:ext cx="4396800" cy="1907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_range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initializer_list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&lt;int&gt;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__begin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__range.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(), 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__end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__range.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__begin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__end;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__begin)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n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__begin;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cout.operator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(n);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500"/>
            </a:p>
          </p:txBody>
        </p:sp>
        <p:sp>
          <p:nvSpPr>
            <p:cNvPr id="246" name="Google Shape;246;p29"/>
            <p:cNvSpPr txBox="1"/>
            <p:nvPr/>
          </p:nvSpPr>
          <p:spPr>
            <a:xfrm>
              <a:off x="6628075" y="2129975"/>
              <a:ext cx="19287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C++11 Transformation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3961075" y="2890425"/>
            <a:ext cx="4367100" cy="1907700"/>
            <a:chOff x="4189675" y="2890425"/>
            <a:chExt cx="4367100" cy="1907700"/>
          </a:xfrm>
        </p:grpSpPr>
        <p:sp>
          <p:nvSpPr>
            <p:cNvPr id="248" name="Google Shape;248;p29"/>
            <p:cNvSpPr txBox="1"/>
            <p:nvPr/>
          </p:nvSpPr>
          <p:spPr>
            <a:xfrm>
              <a:off x="4189675" y="2890425"/>
              <a:ext cx="4367100" cy="1907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__range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initializer_list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&lt;int&gt;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9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__begin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__range.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__end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__range.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(; __begin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__end;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__begin)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n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__begin;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cout.operator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(n);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950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6628075" y="4511350"/>
              <a:ext cx="19287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C++17 Transformation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p30"/>
          <p:cNvGrpSpPr/>
          <p:nvPr/>
        </p:nvGrpSpPr>
        <p:grpSpPr>
          <a:xfrm>
            <a:off x="6" y="4"/>
            <a:ext cx="4171268" cy="833798"/>
            <a:chOff x="1810758" y="1776652"/>
            <a:chExt cx="4475130" cy="894537"/>
          </a:xfrm>
        </p:grpSpPr>
        <p:sp>
          <p:nvSpPr>
            <p:cNvPr id="256" name="Google Shape;256;p30"/>
            <p:cNvSpPr/>
            <p:nvPr/>
          </p:nvSpPr>
          <p:spPr>
            <a:xfrm>
              <a:off x="2173491" y="1776652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1" y="0"/>
                  </a:moveTo>
                  <a:lnTo>
                    <a:pt x="1" y="14490"/>
                  </a:lnTo>
                  <a:lnTo>
                    <a:pt x="114718" y="14490"/>
                  </a:lnTo>
                  <a:lnTo>
                    <a:pt x="10689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Range-based for loop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1810758" y="2260514"/>
              <a:ext cx="714026" cy="410675"/>
            </a:xfrm>
            <a:custGeom>
              <a:rect b="b" l="l" r="r" t="t"/>
              <a:pathLst>
                <a:path extrusionOk="0" h="14491" w="25195">
                  <a:moveTo>
                    <a:pt x="1" y="1"/>
                  </a:moveTo>
                  <a:lnTo>
                    <a:pt x="1" y="14491"/>
                  </a:lnTo>
                  <a:lnTo>
                    <a:pt x="25194" y="14491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1810758" y="1776652"/>
              <a:ext cx="362752" cy="894524"/>
            </a:xfrm>
            <a:custGeom>
              <a:rect b="b" l="l" r="r" t="t"/>
              <a:pathLst>
                <a:path extrusionOk="0" h="31564" w="12800">
                  <a:moveTo>
                    <a:pt x="12800" y="0"/>
                  </a:moveTo>
                  <a:lnTo>
                    <a:pt x="1" y="17074"/>
                  </a:lnTo>
                  <a:lnTo>
                    <a:pt x="1" y="31564"/>
                  </a:lnTo>
                  <a:lnTo>
                    <a:pt x="12800" y="14490"/>
                  </a:lnTo>
                  <a:lnTo>
                    <a:pt x="12800" y="0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 txBox="1"/>
            <p:nvPr/>
          </p:nvSpPr>
          <p:spPr>
            <a:xfrm>
              <a:off x="5424588" y="1776813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EC3A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EC3A3B"/>
                </a:solidFill>
              </a:endParaRPr>
            </a:p>
          </p:txBody>
        </p:sp>
      </p:grpSp>
      <p:grpSp>
        <p:nvGrpSpPr>
          <p:cNvPr id="260" name="Google Shape;260;p30"/>
          <p:cNvGrpSpPr/>
          <p:nvPr/>
        </p:nvGrpSpPr>
        <p:grpSpPr>
          <a:xfrm>
            <a:off x="5646775" y="2137550"/>
            <a:ext cx="2820000" cy="1134100"/>
            <a:chOff x="5646775" y="1908950"/>
            <a:chExt cx="2820000" cy="1134100"/>
          </a:xfrm>
        </p:grpSpPr>
        <p:sp>
          <p:nvSpPr>
            <p:cNvPr id="261" name="Google Shape;261;p30"/>
            <p:cNvSpPr txBox="1"/>
            <p:nvPr/>
          </p:nvSpPr>
          <p:spPr>
            <a:xfrm>
              <a:off x="5785375" y="2271450"/>
              <a:ext cx="2647800" cy="7716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c : 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SpecialString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()) { 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cout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c;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2" name="Google Shape;262;p30"/>
            <p:cNvSpPr txBox="1"/>
            <p:nvPr/>
          </p:nvSpPr>
          <p:spPr>
            <a:xfrm>
              <a:off x="5646775" y="1908950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Will not compile in C++11/14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63" name="Google Shape;263;p30"/>
          <p:cNvGrpSpPr/>
          <p:nvPr/>
        </p:nvGrpSpPr>
        <p:grpSpPr>
          <a:xfrm>
            <a:off x="520650" y="921125"/>
            <a:ext cx="4811400" cy="3459525"/>
            <a:chOff x="520650" y="921125"/>
            <a:chExt cx="4811400" cy="3459525"/>
          </a:xfrm>
        </p:grpSpPr>
        <p:sp>
          <p:nvSpPr>
            <p:cNvPr id="264" name="Google Shape;264;p30"/>
            <p:cNvSpPr txBox="1"/>
            <p:nvPr/>
          </p:nvSpPr>
          <p:spPr>
            <a:xfrm>
              <a:off x="722700" y="1297250"/>
              <a:ext cx="4407300" cy="30834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SpecialString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str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1FA8C"/>
                  </a:solidFill>
                  <a:latin typeface="Consolas"/>
                  <a:ea typeface="Consolas"/>
                  <a:cs typeface="Consolas"/>
                  <a:sym typeface="Consolas"/>
                </a:rPr>
                <a:t>abc0xyz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Iterator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curr_ptr;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operator*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{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curr_ptr;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operator!=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rhs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) {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curr_ptr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rhs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; }</a:t>
              </a:r>
              <a:endParaRPr sz="950">
                <a:solidFill>
                  <a:srgbClr val="F8F8F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operator++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{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curr_ptr;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};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Iterator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&lt;const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char&gt;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{str};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()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E9F284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n" sz="950">
                  <a:solidFill>
                    <a:srgbClr val="F1FA8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950">
                  <a:solidFill>
                    <a:srgbClr val="E9F284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520650" y="921125"/>
              <a:ext cx="4811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Class/Range that breaks</a:t>
              </a:r>
              <a:r>
                <a:rPr lang="en" sz="10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 C++11/14 range-based for loop</a:t>
              </a:r>
              <a:endParaRPr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3" y="-3"/>
            <a:ext cx="4171288" cy="833671"/>
            <a:chOff x="2161362" y="2260338"/>
            <a:chExt cx="4475151" cy="894401"/>
          </a:xfrm>
        </p:grpSpPr>
        <p:sp>
          <p:nvSpPr>
            <p:cNvPr id="272" name="Google Shape;272;p31"/>
            <p:cNvSpPr/>
            <p:nvPr/>
          </p:nvSpPr>
          <p:spPr>
            <a:xfrm>
              <a:off x="2524095" y="2260514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`std::move` &amp; `std::forward`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161362" y="2744064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0"/>
                  </a:lnTo>
                  <a:lnTo>
                    <a:pt x="25194" y="14490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161362" y="2260514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799" y="1"/>
                  </a:moveTo>
                  <a:lnTo>
                    <a:pt x="0" y="17063"/>
                  </a:lnTo>
                  <a:lnTo>
                    <a:pt x="0" y="31552"/>
                  </a:lnTo>
                  <a:lnTo>
                    <a:pt x="12799" y="14491"/>
                  </a:lnTo>
                  <a:lnTo>
                    <a:pt x="12799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 txBox="1"/>
            <p:nvPr/>
          </p:nvSpPr>
          <p:spPr>
            <a:xfrm>
              <a:off x="5775213" y="2260338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69E781"/>
                </a:solidFill>
              </a:endParaRPr>
            </a:p>
          </p:txBody>
        </p:sp>
      </p:grpSp>
      <p:grpSp>
        <p:nvGrpSpPr>
          <p:cNvPr id="276" name="Google Shape;276;p31"/>
          <p:cNvGrpSpPr/>
          <p:nvPr/>
        </p:nvGrpSpPr>
        <p:grpSpPr>
          <a:xfrm>
            <a:off x="798200" y="1822375"/>
            <a:ext cx="2373900" cy="1645175"/>
            <a:chOff x="645800" y="1822375"/>
            <a:chExt cx="2373900" cy="1645175"/>
          </a:xfrm>
        </p:grpSpPr>
        <p:sp>
          <p:nvSpPr>
            <p:cNvPr id="277" name="Google Shape;277;p31"/>
            <p:cNvSpPr txBox="1"/>
            <p:nvPr/>
          </p:nvSpPr>
          <p:spPr>
            <a:xfrm>
              <a:off x="645800" y="2140350"/>
              <a:ext cx="2373900" cy="13272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vector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v;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str;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getline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(cin, str))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v.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push_back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move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(str));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78" name="Google Shape;278;p31"/>
            <p:cNvSpPr txBox="1"/>
            <p:nvPr/>
          </p:nvSpPr>
          <p:spPr>
            <a:xfrm>
              <a:off x="645800" y="1822375"/>
              <a:ext cx="23739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std::move use-case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79" name="Google Shape;279;p31"/>
          <p:cNvGrpSpPr/>
          <p:nvPr/>
        </p:nvGrpSpPr>
        <p:grpSpPr>
          <a:xfrm>
            <a:off x="3295650" y="823775"/>
            <a:ext cx="4867500" cy="1132675"/>
            <a:chOff x="3295650" y="595175"/>
            <a:chExt cx="4867500" cy="1132675"/>
          </a:xfrm>
        </p:grpSpPr>
        <p:sp>
          <p:nvSpPr>
            <p:cNvPr id="280" name="Google Shape;280;p31"/>
            <p:cNvSpPr txBox="1"/>
            <p:nvPr/>
          </p:nvSpPr>
          <p:spPr>
            <a:xfrm>
              <a:off x="3295650" y="894150"/>
              <a:ext cx="4867500" cy="833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i="1" lang="en" sz="9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move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static_cast&lt;typename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i="1" lang="en" sz="9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4444350" y="595175"/>
              <a:ext cx="2601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std::move implementation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82" name="Google Shape;282;p31"/>
          <p:cNvGrpSpPr/>
          <p:nvPr/>
        </p:nvGrpSpPr>
        <p:grpSpPr>
          <a:xfrm>
            <a:off x="3311250" y="3367975"/>
            <a:ext cx="4836300" cy="1143400"/>
            <a:chOff x="3326850" y="3367975"/>
            <a:chExt cx="4836300" cy="1143400"/>
          </a:xfrm>
        </p:grpSpPr>
        <p:sp>
          <p:nvSpPr>
            <p:cNvPr id="283" name="Google Shape;283;p31"/>
            <p:cNvSpPr txBox="1"/>
            <p:nvPr/>
          </p:nvSpPr>
          <p:spPr>
            <a:xfrm>
              <a:off x="3326850" y="3677675"/>
              <a:ext cx="4836300" cy="8337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using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 };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using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 };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struct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950">
                  <a:solidFill>
                    <a:srgbClr val="F8F8F2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{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using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 };</a:t>
              </a:r>
              <a:endParaRPr sz="13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84" name="Google Shape;284;p31"/>
            <p:cNvSpPr txBox="1"/>
            <p:nvPr/>
          </p:nvSpPr>
          <p:spPr>
            <a:xfrm>
              <a:off x="4085850" y="3367975"/>
              <a:ext cx="3318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</a:t>
              </a: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td::remove_reference implementation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3" y="-3"/>
            <a:ext cx="4171288" cy="833671"/>
            <a:chOff x="2161362" y="2260338"/>
            <a:chExt cx="4475151" cy="894401"/>
          </a:xfrm>
        </p:grpSpPr>
        <p:sp>
          <p:nvSpPr>
            <p:cNvPr id="291" name="Google Shape;291;p32"/>
            <p:cNvSpPr/>
            <p:nvPr/>
          </p:nvSpPr>
          <p:spPr>
            <a:xfrm>
              <a:off x="2524095" y="2260514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`std::move` &amp; `std::forward`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2161362" y="2744064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0"/>
                  </a:lnTo>
                  <a:lnTo>
                    <a:pt x="25194" y="14490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2161362" y="2260514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799" y="1"/>
                  </a:moveTo>
                  <a:lnTo>
                    <a:pt x="0" y="17063"/>
                  </a:lnTo>
                  <a:lnTo>
                    <a:pt x="0" y="31552"/>
                  </a:lnTo>
                  <a:lnTo>
                    <a:pt x="12799" y="14491"/>
                  </a:lnTo>
                  <a:lnTo>
                    <a:pt x="12799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5775213" y="2260338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69E781"/>
                </a:solidFill>
              </a:endParaRPr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541300" y="1047775"/>
            <a:ext cx="3878400" cy="2234425"/>
            <a:chOff x="541300" y="1047775"/>
            <a:chExt cx="3878400" cy="2234425"/>
          </a:xfrm>
        </p:grpSpPr>
        <p:sp>
          <p:nvSpPr>
            <p:cNvPr id="296" name="Google Shape;296;p32"/>
            <p:cNvSpPr txBox="1"/>
            <p:nvPr/>
          </p:nvSpPr>
          <p:spPr>
            <a:xfrm>
              <a:off x="541300" y="1395800"/>
              <a:ext cx="3878400" cy="18864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 cout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1FA8C"/>
                  </a:solidFill>
                  <a:latin typeface="Consolas"/>
                  <a:ea typeface="Consolas"/>
                  <a:cs typeface="Consolas"/>
                  <a:sym typeface="Consolas"/>
                </a:rPr>
                <a:t>lvalue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endl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 cout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1FA8C"/>
                  </a:solidFill>
                  <a:latin typeface="Consolas"/>
                  <a:ea typeface="Consolas"/>
                  <a:cs typeface="Consolas"/>
                  <a:sym typeface="Consolas"/>
                </a:rPr>
                <a:t>rvalue</a:t>
              </a:r>
              <a:r>
                <a:rPr lang="en" sz="950">
                  <a:solidFill>
                    <a:srgbClr val="E9F284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endl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 }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wrapper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arg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arg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r>
                <a:rPr lang="en" sz="9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   // Calls lvalue overload</a:t>
              </a:r>
              <a:endParaRPr sz="9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foo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forward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&gt;(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arg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r>
                <a:rPr lang="en" sz="950">
                  <a:solidFill>
                    <a:srgbClr val="6272A4"/>
                  </a:solidFill>
                  <a:latin typeface="Consolas"/>
                  <a:ea typeface="Consolas"/>
                  <a:cs typeface="Consolas"/>
                  <a:sym typeface="Consolas"/>
                </a:rPr>
                <a:t> // Forward properly</a:t>
              </a:r>
              <a:endParaRPr sz="950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1070500" y="1047775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std::forward use-case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298" name="Google Shape;298;p32"/>
          <p:cNvGrpSpPr/>
          <p:nvPr/>
        </p:nvGrpSpPr>
        <p:grpSpPr>
          <a:xfrm>
            <a:off x="4754675" y="2848150"/>
            <a:ext cx="3982200" cy="1237300"/>
            <a:chOff x="4754675" y="1552750"/>
            <a:chExt cx="3982200" cy="1237300"/>
          </a:xfrm>
        </p:grpSpPr>
        <p:sp>
          <p:nvSpPr>
            <p:cNvPr id="299" name="Google Shape;299;p32"/>
            <p:cNvSpPr txBox="1"/>
            <p:nvPr/>
          </p:nvSpPr>
          <p:spPr>
            <a:xfrm>
              <a:off x="4754675" y="1887950"/>
              <a:ext cx="3982200" cy="902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9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forward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static_cast&lt;</a:t>
              </a:r>
              <a:r>
                <a:rPr i="1" lang="en" sz="9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9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&amp;&amp;&gt;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9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9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00" name="Google Shape;300;p32"/>
            <p:cNvSpPr txBox="1"/>
            <p:nvPr/>
          </p:nvSpPr>
          <p:spPr>
            <a:xfrm>
              <a:off x="5335775" y="1552750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std::forward implementation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01" name="Google Shape;301;p32"/>
          <p:cNvGrpSpPr/>
          <p:nvPr/>
        </p:nvGrpSpPr>
        <p:grpSpPr>
          <a:xfrm>
            <a:off x="2516325" y="3512675"/>
            <a:ext cx="1679400" cy="998850"/>
            <a:chOff x="2059125" y="3512675"/>
            <a:chExt cx="1679400" cy="998850"/>
          </a:xfrm>
        </p:grpSpPr>
        <p:sp>
          <p:nvSpPr>
            <p:cNvPr id="302" name="Google Shape;302;p32"/>
            <p:cNvSpPr txBox="1"/>
            <p:nvPr/>
          </p:nvSpPr>
          <p:spPr>
            <a:xfrm>
              <a:off x="2321775" y="3859625"/>
              <a:ext cx="1154100" cy="6519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var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050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wrapper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03" name="Google Shape;303;p32"/>
            <p:cNvSpPr txBox="1"/>
            <p:nvPr/>
          </p:nvSpPr>
          <p:spPr>
            <a:xfrm>
              <a:off x="2059125" y="3512675"/>
              <a:ext cx="1679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Lvalue case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04" name="Google Shape;304;p32"/>
          <p:cNvGrpSpPr/>
          <p:nvPr/>
        </p:nvGrpSpPr>
        <p:grpSpPr>
          <a:xfrm>
            <a:off x="698050" y="3512675"/>
            <a:ext cx="1679400" cy="652050"/>
            <a:chOff x="240850" y="3512675"/>
            <a:chExt cx="1679400" cy="652050"/>
          </a:xfrm>
        </p:grpSpPr>
        <p:sp>
          <p:nvSpPr>
            <p:cNvPr id="305" name="Google Shape;305;p32"/>
            <p:cNvSpPr txBox="1"/>
            <p:nvPr/>
          </p:nvSpPr>
          <p:spPr>
            <a:xfrm>
              <a:off x="541300" y="3844325"/>
              <a:ext cx="1078500" cy="3204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wrapper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50">
                  <a:solidFill>
                    <a:srgbClr val="BD93F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240850" y="3512675"/>
              <a:ext cx="16794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R</a:t>
              </a: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value case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aphicFrame>
        <p:nvGraphicFramePr>
          <p:cNvPr id="307" name="Google Shape;307;p32"/>
          <p:cNvGraphicFramePr/>
          <p:nvPr/>
        </p:nvGraphicFramePr>
        <p:xfrm>
          <a:off x="6186175" y="15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{C2E33C8E-1B72-45B8-BBE5-36336DAD592B}</a:tableStyleId>
              </a:tblPr>
              <a:tblGrid>
                <a:gridCol w="933550"/>
                <a:gridCol w="933550"/>
                <a:gridCol w="9335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Argument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Parameter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Deduction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T&amp;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T&amp;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T&amp;&amp;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C49EFA"/>
                          </a:solidFill>
                        </a:rPr>
                        <a:t>T&amp;&amp;</a:t>
                      </a:r>
                      <a:endParaRPr b="1" sz="1100">
                        <a:solidFill>
                          <a:srgbClr val="C49E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49EFA"/>
                          </a:solidFill>
                        </a:rPr>
                        <a:t>&amp;&amp;</a:t>
                      </a:r>
                      <a:endParaRPr b="1" sz="1100">
                        <a:solidFill>
                          <a:srgbClr val="C49E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49EFA"/>
                          </a:solidFill>
                        </a:rPr>
                        <a:t>&amp;&amp;</a:t>
                      </a:r>
                      <a:endParaRPr b="1" sz="1100">
                        <a:solidFill>
                          <a:srgbClr val="C49E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3" name="Google Shape;313;p33"/>
          <p:cNvGrpSpPr/>
          <p:nvPr/>
        </p:nvGrpSpPr>
        <p:grpSpPr>
          <a:xfrm>
            <a:off x="3" y="-3"/>
            <a:ext cx="4171288" cy="833671"/>
            <a:chOff x="2161362" y="2260338"/>
            <a:chExt cx="4475151" cy="894401"/>
          </a:xfrm>
        </p:grpSpPr>
        <p:sp>
          <p:nvSpPr>
            <p:cNvPr id="314" name="Google Shape;314;p33"/>
            <p:cNvSpPr/>
            <p:nvPr/>
          </p:nvSpPr>
          <p:spPr>
            <a:xfrm>
              <a:off x="2524095" y="2260514"/>
              <a:ext cx="3251108" cy="410675"/>
            </a:xfrm>
            <a:custGeom>
              <a:rect b="b" l="l" r="r" t="t"/>
              <a:pathLst>
                <a:path extrusionOk="0" h="14491" w="114718">
                  <a:moveTo>
                    <a:pt x="0" y="1"/>
                  </a:moveTo>
                  <a:lnTo>
                    <a:pt x="0" y="14491"/>
                  </a:lnTo>
                  <a:lnTo>
                    <a:pt x="114717" y="14491"/>
                  </a:lnTo>
                  <a:lnTo>
                    <a:pt x="10689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`std::move` &amp; `std::forward`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2161362" y="2744064"/>
              <a:ext cx="713998" cy="410675"/>
            </a:xfrm>
            <a:custGeom>
              <a:rect b="b" l="l" r="r" t="t"/>
              <a:pathLst>
                <a:path extrusionOk="0" h="14491" w="25194">
                  <a:moveTo>
                    <a:pt x="0" y="1"/>
                  </a:moveTo>
                  <a:lnTo>
                    <a:pt x="0" y="14490"/>
                  </a:lnTo>
                  <a:lnTo>
                    <a:pt x="25194" y="14490"/>
                  </a:lnTo>
                  <a:lnTo>
                    <a:pt x="2519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2161362" y="2260514"/>
              <a:ext cx="362752" cy="894212"/>
            </a:xfrm>
            <a:custGeom>
              <a:rect b="b" l="l" r="r" t="t"/>
              <a:pathLst>
                <a:path extrusionOk="0" h="31553" w="12800">
                  <a:moveTo>
                    <a:pt x="12799" y="1"/>
                  </a:moveTo>
                  <a:lnTo>
                    <a:pt x="0" y="17063"/>
                  </a:lnTo>
                  <a:lnTo>
                    <a:pt x="0" y="31552"/>
                  </a:lnTo>
                  <a:lnTo>
                    <a:pt x="12799" y="14491"/>
                  </a:lnTo>
                  <a:lnTo>
                    <a:pt x="12799" y="1"/>
                  </a:ln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5775213" y="2260338"/>
              <a:ext cx="8613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69E78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69E781"/>
                </a:solidFill>
              </a:endParaRPr>
            </a:p>
          </p:txBody>
        </p:sp>
      </p:grpSp>
      <p:grpSp>
        <p:nvGrpSpPr>
          <p:cNvPr id="318" name="Google Shape;318;p33"/>
          <p:cNvGrpSpPr/>
          <p:nvPr/>
        </p:nvGrpSpPr>
        <p:grpSpPr>
          <a:xfrm>
            <a:off x="633725" y="2782150"/>
            <a:ext cx="5361300" cy="1249550"/>
            <a:chOff x="633725" y="2782150"/>
            <a:chExt cx="5361300" cy="1249550"/>
          </a:xfrm>
        </p:grpSpPr>
        <p:sp>
          <p:nvSpPr>
            <p:cNvPr id="319" name="Google Shape;319;p33"/>
            <p:cNvSpPr txBox="1"/>
            <p:nvPr/>
          </p:nvSpPr>
          <p:spPr>
            <a:xfrm>
              <a:off x="633725" y="3129600"/>
              <a:ext cx="5361300" cy="902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move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i="1" lang="en" sz="10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static_cast&lt;typename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&amp;&amp;&gt;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0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1904375" y="2782150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std::move implementation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1090925" y="1271250"/>
            <a:ext cx="4376100" cy="1249550"/>
            <a:chOff x="1090925" y="1271250"/>
            <a:chExt cx="4376100" cy="1249550"/>
          </a:xfrm>
        </p:grpSpPr>
        <p:sp>
          <p:nvSpPr>
            <p:cNvPr id="322" name="Google Shape;322;p33"/>
            <p:cNvSpPr txBox="1"/>
            <p:nvPr/>
          </p:nvSpPr>
          <p:spPr>
            <a:xfrm>
              <a:off x="1090925" y="1618700"/>
              <a:ext cx="4376100" cy="9021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template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&lt;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</a:t>
              </a:r>
              <a:r>
                <a:rPr lang="en" sz="1050">
                  <a:solidFill>
                    <a:srgbClr val="50FA7B"/>
                  </a:solidFill>
                  <a:latin typeface="Consolas"/>
                  <a:ea typeface="Consolas"/>
                  <a:cs typeface="Consolas"/>
                  <a:sym typeface="Consolas"/>
                </a:rPr>
                <a:t>forward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typename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std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remove_reference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type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&amp;</a:t>
              </a:r>
              <a:r>
                <a:rPr i="1" lang="en" sz="1050">
                  <a:solidFill>
                    <a:srgbClr val="FFB86C"/>
                  </a:solidFill>
                  <a:highlight>
                    <a:schemeClr val="accent6"/>
                  </a:highlight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static_cast&lt;</a:t>
              </a:r>
              <a:r>
                <a:rPr i="1" lang="en" sz="1050">
                  <a:solidFill>
                    <a:srgbClr val="8BE9FD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050">
                  <a:solidFill>
                    <a:srgbClr val="FF79C6"/>
                  </a:solidFill>
                  <a:latin typeface="Consolas"/>
                  <a:ea typeface="Consolas"/>
                  <a:cs typeface="Consolas"/>
                  <a:sym typeface="Consolas"/>
                </a:rPr>
                <a:t>&amp;&amp;&gt;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050">
                  <a:solidFill>
                    <a:srgbClr val="FFB86C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050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F8F8F2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23" name="Google Shape;323;p33"/>
            <p:cNvSpPr txBox="1"/>
            <p:nvPr/>
          </p:nvSpPr>
          <p:spPr>
            <a:xfrm>
              <a:off x="1868975" y="1271250"/>
              <a:ext cx="28200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std::forward implementation</a:t>
              </a:r>
              <a:endParaRPr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aphicFrame>
        <p:nvGraphicFramePr>
          <p:cNvPr id="324" name="Google Shape;324;p33"/>
          <p:cNvGraphicFramePr/>
          <p:nvPr/>
        </p:nvGraphicFramePr>
        <p:xfrm>
          <a:off x="6186175" y="15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{C2E33C8E-1B72-45B8-BBE5-36336DAD592B}</a:tableStyleId>
              </a:tblPr>
              <a:tblGrid>
                <a:gridCol w="933550"/>
                <a:gridCol w="933550"/>
                <a:gridCol w="9335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Argument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Parameter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Deduction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T&amp;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T&amp;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T&amp;&amp;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</a:rPr>
                        <a:t>&amp;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C49EFA"/>
                          </a:solidFill>
                        </a:rPr>
                        <a:t>T&amp;&amp;</a:t>
                      </a:r>
                      <a:endParaRPr b="1" sz="1100">
                        <a:solidFill>
                          <a:srgbClr val="C49E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49EFA"/>
                          </a:solidFill>
                        </a:rPr>
                        <a:t>&amp;&amp;</a:t>
                      </a:r>
                      <a:endParaRPr b="1" sz="1100">
                        <a:solidFill>
                          <a:srgbClr val="C49E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C49EFA"/>
                          </a:solidFill>
                        </a:rPr>
                        <a:t>&amp;&amp;</a:t>
                      </a:r>
                      <a:endParaRPr b="1" sz="1100">
                        <a:solidFill>
                          <a:srgbClr val="C49EFA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D1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ettering Portfoli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4D4D4D"/>
      </a:accent1>
      <a:accent2>
        <a:srgbClr val="FFFFFF"/>
      </a:accent2>
      <a:accent3>
        <a:srgbClr val="F1C36A"/>
      </a:accent3>
      <a:accent4>
        <a:srgbClr val="ABE5D9"/>
      </a:accent4>
      <a:accent5>
        <a:srgbClr val="FF9E98"/>
      </a:accent5>
      <a:accent6>
        <a:srgbClr val="33333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