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Montserrat Medium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DD8EE4-590D-432F-B61C-C834A6E165FF}">
  <a:tblStyle styleId="{F4DD8EE4-590D-432F-B61C-C834A6E16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85a966705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85a966705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85a966705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85a966705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5a96670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5a96670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85a966705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85a966705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e05fc5ea3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e05fc5ea3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9437d8b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9437d8b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3a2b7a083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3a2b7a083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e05fc5ea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e05fc5ea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9437d8b0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9437d8b0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4854c2f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4854c2f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437d40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437d40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a6e7b50a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a6e7b50a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9437d8b05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9437d8b05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9437d8b05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9437d8b05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600"/>
              <a:buFont typeface="Arial"/>
              <a:buChar char="❏"/>
            </a:pPr>
            <a:endParaRPr sz="1600">
              <a:solidFill>
                <a:srgbClr val="D4D4D4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a6e7b50a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a6e7b50a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https://godbolt.org/z/oodc4r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a6e7b50a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a6e7b50a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https://godbolt.org/z/8o4Tj5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a6e7b50a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a6e7b50a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4cc956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4cc956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5a966705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85a966705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5a966705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5a966705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df11f1b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df11f1b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3a2b7a0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3a2b7a0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85a966705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85a966705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cadc9091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cadc9091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3a2b7a0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3a2b7a0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43750" y="2420525"/>
            <a:ext cx="5477400" cy="14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2"/>
                </a:solidFill>
              </a:rPr>
              <a:t>SMART POINTERS - PART 1</a:t>
            </a:r>
            <a:endParaRPr sz="310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2"/>
                </a:solidFill>
              </a:rPr>
              <a:t>(std::unique_ptr)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2894250" y="485825"/>
            <a:ext cx="34614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Scoped LifeTime</a:t>
            </a:r>
            <a:endParaRPr sz="2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5754725" y="1340825"/>
            <a:ext cx="2789100" cy="28920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Entity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(!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Validation(e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69CD6"/>
              </a:solidFill>
              <a:highlight>
                <a:srgbClr val="1E1E1E"/>
              </a:highlight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754500" y="1272275"/>
            <a:ext cx="3040200" cy="29604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!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Validation(e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50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9CD6"/>
              </a:solidFill>
              <a:highlight>
                <a:srgbClr val="1E1E1E"/>
              </a:highlight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3840500" y="2460975"/>
            <a:ext cx="1914300" cy="412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CF3E7"/>
              </a:gs>
              <a:gs pos="100000">
                <a:srgbClr val="E8BA7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754500" y="4350700"/>
            <a:ext cx="7740900" cy="5997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Prefer Scoped Lifetime by default (Local and Member Objects)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E1E1E"/>
                </a:solidFill>
                <a:latin typeface="Lato"/>
                <a:ea typeface="Lato"/>
                <a:cs typeface="Lato"/>
                <a:sym typeface="Lato"/>
              </a:rPr>
              <a:t>-- Herb Sutter, “Leak Freedom in c++ .. By default”, 2016</a:t>
            </a:r>
            <a:endParaRPr sz="1400">
              <a:solidFill>
                <a:srgbClr val="1E1E1E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840500" y="4579025"/>
            <a:ext cx="4654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ctrTitle"/>
          </p:nvPr>
        </p:nvSpPr>
        <p:spPr>
          <a:xfrm>
            <a:off x="3580825" y="2177100"/>
            <a:ext cx="50175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SMART POINTERS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1145100" y="2437650"/>
            <a:ext cx="7038900" cy="9141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Ensure objects are destroyed in the 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appropriate</a:t>
            </a: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manner at the </a:t>
            </a:r>
            <a:r>
              <a:rPr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appropriate</a:t>
            </a: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time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1145100" y="507000"/>
            <a:ext cx="70389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Smart Pointers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6285450" y="1266825"/>
            <a:ext cx="2086500" cy="986700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FAFAFA"/>
              </a:gs>
              <a:gs pos="100000">
                <a:srgbClr val="B9B9B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RAII</a:t>
            </a:r>
            <a:endParaRPr sz="1900"/>
          </a:p>
        </p:txBody>
      </p:sp>
      <p:sp>
        <p:nvSpPr>
          <p:cNvPr id="237" name="Google Shape;2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1297500" y="586650"/>
            <a:ext cx="70389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Smart Pointers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1221300" y="1761308"/>
            <a:ext cx="7038900" cy="30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std::unique_ptr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Exclusive ownership 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Lightweight pointer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Destroys the object when goes out of scope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std::shared_ptr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Shared ownership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Destroys the object when the last reference is released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std::weak_ptr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Breaks cyclic references</a:t>
            </a:r>
            <a:endParaRPr sz="1400"/>
          </a:p>
        </p:txBody>
      </p:sp>
      <p:sp>
        <p:nvSpPr>
          <p:cNvPr id="244" name="Google Shape;244;p25"/>
          <p:cNvSpPr txBox="1"/>
          <p:nvPr/>
        </p:nvSpPr>
        <p:spPr>
          <a:xfrm>
            <a:off x="1221300" y="1323600"/>
            <a:ext cx="70389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std::auto_ptr (deprecated in c++11, removed in c++17)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ctrTitle"/>
          </p:nvPr>
        </p:nvSpPr>
        <p:spPr>
          <a:xfrm>
            <a:off x="4057525" y="2177100"/>
            <a:ext cx="44148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std::unique_ptr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title" idx="4294967295"/>
          </p:nvPr>
        </p:nvSpPr>
        <p:spPr>
          <a:xfrm>
            <a:off x="898300" y="307900"/>
            <a:ext cx="70389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std::unique_ptr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5623400" y="1253250"/>
            <a:ext cx="2195400" cy="263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27"/>
          <p:cNvCxnSpPr/>
          <p:nvPr/>
        </p:nvCxnSpPr>
        <p:spPr>
          <a:xfrm>
            <a:off x="5622500" y="2270988"/>
            <a:ext cx="21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7"/>
          <p:cNvSpPr txBox="1"/>
          <p:nvPr/>
        </p:nvSpPr>
        <p:spPr>
          <a:xfrm>
            <a:off x="6889400" y="1253250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6889400" y="2271000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5742075" y="3473525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up1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742075" y="1875125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" name="Google Shape;263;p27"/>
          <p:cNvCxnSpPr>
            <a:endCxn id="262" idx="2"/>
          </p:cNvCxnSpPr>
          <p:nvPr/>
        </p:nvCxnSpPr>
        <p:spPr>
          <a:xfrm rot="10800000">
            <a:off x="5982525" y="2210825"/>
            <a:ext cx="4500" cy="12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27"/>
          <p:cNvSpPr txBox="1"/>
          <p:nvPr/>
        </p:nvSpPr>
        <p:spPr>
          <a:xfrm>
            <a:off x="5632900" y="1520250"/>
            <a:ext cx="930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898300" y="1602750"/>
            <a:ext cx="4302900" cy="15261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#include &lt;memory&gt;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b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std::unique_ptr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lt1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4294967295"/>
          </p:nvPr>
        </p:nvSpPr>
        <p:spPr>
          <a:xfrm>
            <a:off x="898300" y="4234375"/>
            <a:ext cx="6921300" cy="6627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Unique pointer recognizes it points to single object, hence</a:t>
            </a:r>
            <a:r>
              <a:rPr lang="en" sz="1400" i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delete </a:t>
            </a:r>
            <a:r>
              <a:rPr lang="en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used to free the memory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68" name="Google Shape;268;p27"/>
          <p:cNvCxnSpPr/>
          <p:nvPr/>
        </p:nvCxnSpPr>
        <p:spPr>
          <a:xfrm>
            <a:off x="947950" y="2079650"/>
            <a:ext cx="42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 idx="4294967295"/>
          </p:nvPr>
        </p:nvSpPr>
        <p:spPr>
          <a:xfrm>
            <a:off x="898300" y="307900"/>
            <a:ext cx="70389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std::unique_ptr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4" name="Google Shape;27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570325" y="2286225"/>
            <a:ext cx="4586400" cy="10362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(up1)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(up1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570325" y="1084350"/>
            <a:ext cx="4586400" cy="8259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(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up1)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getX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70325" y="3577500"/>
            <a:ext cx="4586400" cy="8259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up1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reset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5405900" y="1084350"/>
            <a:ext cx="3227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Use like pointers 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-&gt; and * operators availaable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5532050" y="2459325"/>
            <a:ext cx="32277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Check for null-ness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532050" y="3653425"/>
            <a:ext cx="32277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frees up the memory and sets to nullptr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 idx="4294967295"/>
          </p:nvPr>
        </p:nvSpPr>
        <p:spPr>
          <a:xfrm>
            <a:off x="1052550" y="578850"/>
            <a:ext cx="70389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Enforcement of exclusive ownership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1793250" y="1779113"/>
            <a:ext cx="4225800" cy="7920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up2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up1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6451800" y="1825938"/>
            <a:ext cx="866100" cy="7080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1793250" y="3108700"/>
            <a:ext cx="4193100" cy="6627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up1;</a:t>
            </a:r>
            <a:b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6451800" y="3118313"/>
            <a:ext cx="866100" cy="7080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title" idx="4294967295"/>
          </p:nvPr>
        </p:nvSpPr>
        <p:spPr>
          <a:xfrm>
            <a:off x="970975" y="4421825"/>
            <a:ext cx="7192500" cy="4857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copy constructor, No copy assignment operator(Compiler Error)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1174850" y="437300"/>
            <a:ext cx="6843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Transfer ownership of std::unique_ptr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070150" y="1651650"/>
            <a:ext cx="4866900" cy="11907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std::unique_ptr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//auto up2 = up1;  // won't compile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up2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move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(up1)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117850" y="4481450"/>
            <a:ext cx="6957600" cy="4206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std::unique_ptr is move-only type(non-copyable)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6140550" y="1355075"/>
            <a:ext cx="2195400" cy="253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0"/>
          <p:cNvCxnSpPr/>
          <p:nvPr/>
        </p:nvCxnSpPr>
        <p:spPr>
          <a:xfrm>
            <a:off x="6130150" y="2210838"/>
            <a:ext cx="21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0"/>
          <p:cNvSpPr txBox="1"/>
          <p:nvPr/>
        </p:nvSpPr>
        <p:spPr>
          <a:xfrm>
            <a:off x="7397050" y="1355075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7397050" y="2210850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6249725" y="3413375"/>
            <a:ext cx="548700" cy="34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6249725" y="1814975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5" name="Google Shape;305;p30"/>
          <p:cNvCxnSpPr>
            <a:endCxn id="304" idx="2"/>
          </p:cNvCxnSpPr>
          <p:nvPr/>
        </p:nvCxnSpPr>
        <p:spPr>
          <a:xfrm rot="10800000">
            <a:off x="6490175" y="2150675"/>
            <a:ext cx="4500" cy="12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" name="Google Shape;306;p30"/>
          <p:cNvSpPr txBox="1"/>
          <p:nvPr/>
        </p:nvSpPr>
        <p:spPr>
          <a:xfrm>
            <a:off x="6140550" y="1460100"/>
            <a:ext cx="930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7250375" y="3413375"/>
            <a:ext cx="606300" cy="34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8" name="Google Shape;308;p30"/>
          <p:cNvCxnSpPr/>
          <p:nvPr/>
        </p:nvCxnSpPr>
        <p:spPr>
          <a:xfrm rot="10800000">
            <a:off x="6642713" y="2124425"/>
            <a:ext cx="606300" cy="130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30"/>
          <p:cNvCxnSpPr>
            <a:stCxn id="303" idx="3"/>
            <a:endCxn id="307" idx="1"/>
          </p:cNvCxnSpPr>
          <p:nvPr/>
        </p:nvCxnSpPr>
        <p:spPr>
          <a:xfrm>
            <a:off x="6798425" y="3588125"/>
            <a:ext cx="452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0" name="Google Shape;310;p30"/>
          <p:cNvSpPr/>
          <p:nvPr/>
        </p:nvSpPr>
        <p:spPr>
          <a:xfrm>
            <a:off x="6251975" y="2601813"/>
            <a:ext cx="480900" cy="4206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1174850" y="437300"/>
            <a:ext cx="6843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Transfer ownership of std::unique_ptr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1274150" y="1337925"/>
            <a:ext cx="6645000" cy="25716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std::vector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vectorOfEntity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CDCFE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std::uniqu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vectorOfEntity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push_back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(up1)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// Compile error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vectorOfEntity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push_back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// Compile error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CDCFE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vectorOfEntity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push_back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move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(up1))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// transfer the ownership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vectorOfEntity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emplace_back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// create in-place object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20025" y="254248"/>
            <a:ext cx="7038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Raw Pointer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41400" y="4510325"/>
            <a:ext cx="6661200" cy="4212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pointer is a mechanism to indirectly reference the data.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5651963" y="1279888"/>
            <a:ext cx="2195400" cy="258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>
            <a:off x="5641563" y="2233450"/>
            <a:ext cx="21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 txBox="1"/>
          <p:nvPr/>
        </p:nvSpPr>
        <p:spPr>
          <a:xfrm>
            <a:off x="6917063" y="1279888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6917063" y="2223663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Stack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5749663" y="3489613"/>
            <a:ext cx="411900" cy="29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5749663" y="2786875"/>
            <a:ext cx="411900" cy="29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0x56</a:t>
            </a:r>
            <a:endParaRPr sz="800"/>
          </a:p>
        </p:txBody>
      </p:sp>
      <p:sp>
        <p:nvSpPr>
          <p:cNvPr id="148" name="Google Shape;148;p14"/>
          <p:cNvSpPr/>
          <p:nvPr/>
        </p:nvSpPr>
        <p:spPr>
          <a:xfrm>
            <a:off x="5749663" y="2352925"/>
            <a:ext cx="411900" cy="29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0x60</a:t>
            </a:r>
            <a:endParaRPr sz="800"/>
          </a:p>
        </p:txBody>
      </p:sp>
      <p:cxnSp>
        <p:nvCxnSpPr>
          <p:cNvPr id="149" name="Google Shape;149;p14"/>
          <p:cNvCxnSpPr>
            <a:stCxn id="147" idx="2"/>
            <a:endCxn id="146" idx="0"/>
          </p:cNvCxnSpPr>
          <p:nvPr/>
        </p:nvCxnSpPr>
        <p:spPr>
          <a:xfrm>
            <a:off x="5955613" y="3086575"/>
            <a:ext cx="0" cy="4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4"/>
          <p:cNvSpPr/>
          <p:nvPr/>
        </p:nvSpPr>
        <p:spPr>
          <a:xfrm>
            <a:off x="5749663" y="1572313"/>
            <a:ext cx="411900" cy="29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" name="Google Shape;151;p14"/>
          <p:cNvCxnSpPr>
            <a:stCxn id="148" idx="0"/>
            <a:endCxn id="150" idx="2"/>
          </p:cNvCxnSpPr>
          <p:nvPr/>
        </p:nvCxnSpPr>
        <p:spPr>
          <a:xfrm rot="10800000">
            <a:off x="5955613" y="1872025"/>
            <a:ext cx="0" cy="48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1296638" y="1274013"/>
            <a:ext cx="3964200" cy="25896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6161575" y="3489625"/>
            <a:ext cx="2553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6161575" y="2711688"/>
            <a:ext cx="2553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6161575" y="2322713"/>
            <a:ext cx="2553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 idx="4294967295"/>
          </p:nvPr>
        </p:nvSpPr>
        <p:spPr>
          <a:xfrm>
            <a:off x="1013250" y="438325"/>
            <a:ext cx="71175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Make smart pointer DUMB again!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5934450" y="1368175"/>
            <a:ext cx="2195400" cy="284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5" name="Google Shape;325;p32"/>
          <p:cNvCxnSpPr/>
          <p:nvPr/>
        </p:nvCxnSpPr>
        <p:spPr>
          <a:xfrm rot="10800000" flipH="1">
            <a:off x="5946600" y="2565950"/>
            <a:ext cx="1953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2"/>
          <p:cNvSpPr txBox="1"/>
          <p:nvPr/>
        </p:nvSpPr>
        <p:spPr>
          <a:xfrm>
            <a:off x="7200450" y="1368175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7200450" y="2554375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6053125" y="3756900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up1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6053125" y="2158500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0" name="Google Shape;330;p32"/>
          <p:cNvCxnSpPr>
            <a:endCxn id="329" idx="2"/>
          </p:cNvCxnSpPr>
          <p:nvPr/>
        </p:nvCxnSpPr>
        <p:spPr>
          <a:xfrm rot="10800000">
            <a:off x="6293575" y="2494200"/>
            <a:ext cx="4500" cy="12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32"/>
          <p:cNvSpPr txBox="1"/>
          <p:nvPr/>
        </p:nvSpPr>
        <p:spPr>
          <a:xfrm>
            <a:off x="5943950" y="1803625"/>
            <a:ext cx="930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6613750" y="3756900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up2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2"/>
          <p:cNvCxnSpPr>
            <a:stCxn id="332" idx="0"/>
          </p:cNvCxnSpPr>
          <p:nvPr/>
        </p:nvCxnSpPr>
        <p:spPr>
          <a:xfrm rot="10800000">
            <a:off x="6488500" y="2532300"/>
            <a:ext cx="365700" cy="12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32"/>
          <p:cNvSpPr/>
          <p:nvPr/>
        </p:nvSpPr>
        <p:spPr>
          <a:xfrm>
            <a:off x="6053125" y="2801638"/>
            <a:ext cx="866100" cy="7080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1030050" y="2442225"/>
            <a:ext cx="4673100" cy="10245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(e)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up2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(e)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7" name="Google Shape;337;p32"/>
          <p:cNvSpPr txBox="1"/>
          <p:nvPr/>
        </p:nvSpPr>
        <p:spPr>
          <a:xfrm>
            <a:off x="1030050" y="1654925"/>
            <a:ext cx="4673100" cy="4599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</a:endParaRPr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 idx="4294967295"/>
          </p:nvPr>
        </p:nvSpPr>
        <p:spPr>
          <a:xfrm>
            <a:off x="975750" y="4480825"/>
            <a:ext cx="7192500" cy="4857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 not use raw pointers to initialize the unique_ptr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1030050" y="3706325"/>
            <a:ext cx="4673100" cy="570300"/>
          </a:xfrm>
          <a:prstGeom prst="rect">
            <a:avLst/>
          </a:prstGeom>
          <a:solidFill>
            <a:srgbClr val="1E1E1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auto up1 = std::make_unique&lt;Entity&gt;(</a:t>
            </a:r>
            <a:r>
              <a:rPr lang="en" sz="1300">
                <a:solidFill>
                  <a:srgbClr val="B5CEA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30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300">
                <a:solidFill>
                  <a:srgbClr val="505050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6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title"/>
          </p:nvPr>
        </p:nvSpPr>
        <p:spPr>
          <a:xfrm>
            <a:off x="921625" y="549025"/>
            <a:ext cx="7038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std::unique_ptr for arrays</a:t>
            </a:r>
            <a:endParaRPr sz="2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2"/>
              </a:solidFill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570275" y="1953675"/>
            <a:ext cx="5031000" cy="21423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::unique_ptr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[]&gt;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OR</a:t>
            </a:r>
            <a:b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arrayOfUniquePtrs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make_unique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[]&gt;(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Array will be destroyed using delete[]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indexing [] operator available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5848525" y="1706325"/>
            <a:ext cx="2195400" cy="263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7" name="Google Shape;347;p33"/>
          <p:cNvCxnSpPr/>
          <p:nvPr/>
        </p:nvCxnSpPr>
        <p:spPr>
          <a:xfrm>
            <a:off x="5838125" y="2659888"/>
            <a:ext cx="21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33"/>
          <p:cNvSpPr txBox="1"/>
          <p:nvPr/>
        </p:nvSpPr>
        <p:spPr>
          <a:xfrm>
            <a:off x="7105025" y="1706325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7105025" y="2659900"/>
            <a:ext cx="9303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5957700" y="3862425"/>
            <a:ext cx="6294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5957700" y="2264025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2" name="Google Shape;352;p33"/>
          <p:cNvCxnSpPr>
            <a:endCxn id="351" idx="2"/>
          </p:cNvCxnSpPr>
          <p:nvPr/>
        </p:nvCxnSpPr>
        <p:spPr>
          <a:xfrm rot="10800000">
            <a:off x="6198150" y="2599725"/>
            <a:ext cx="4500" cy="12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33"/>
          <p:cNvSpPr txBox="1"/>
          <p:nvPr/>
        </p:nvSpPr>
        <p:spPr>
          <a:xfrm>
            <a:off x="5848525" y="1909150"/>
            <a:ext cx="930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int[]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6438600" y="2264025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6919500" y="2264025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827" y="472350"/>
            <a:ext cx="629301" cy="58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Handling Non-Memory Resources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1"/>
          </p:nvPr>
        </p:nvSpPr>
        <p:spPr>
          <a:xfrm>
            <a:off x="3345900" y="1500251"/>
            <a:ext cx="5263800" cy="20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Resource is not supposed to be deleted  </a:t>
            </a:r>
            <a:endParaRPr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1233400" y="2112500"/>
            <a:ext cx="1823700" cy="2033700"/>
          </a:xfrm>
          <a:prstGeom prst="round1Rect">
            <a:avLst>
              <a:gd name="adj" fmla="val 16667"/>
            </a:avLst>
          </a:prstGeom>
          <a:gradFill>
            <a:gsLst>
              <a:gs pos="0">
                <a:srgbClr val="344055"/>
              </a:gs>
              <a:gs pos="100000">
                <a:srgbClr val="030304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Dynamically allocated objects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1233400" y="3686900"/>
            <a:ext cx="1823700" cy="45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Memory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25" y="2000925"/>
            <a:ext cx="2256850" cy="22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3864900" y="2292000"/>
            <a:ext cx="4225800" cy="10278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FILE* fp = std::fopen(“dummy.txt”, “w”);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Write something to file</a:t>
            </a:r>
            <a:b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fclose(fp);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body" idx="1"/>
          </p:nvPr>
        </p:nvSpPr>
        <p:spPr>
          <a:xfrm>
            <a:off x="3345900" y="3533950"/>
            <a:ext cx="52638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Custom functions provided by the library are to be used to create and destroy the object like Create() and Destory()</a:t>
            </a:r>
            <a:endParaRPr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1191250" y="393750"/>
            <a:ext cx="70389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Custom deleters with std::unique_ptr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76" name="Google Shape;376;p35"/>
          <p:cNvSpPr txBox="1"/>
          <p:nvPr/>
        </p:nvSpPr>
        <p:spPr>
          <a:xfrm>
            <a:off x="483850" y="1395450"/>
            <a:ext cx="5760300" cy="33291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Library Functions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Destroy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solidFill>
                <a:srgbClr val="608B4E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struct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StatelessFunctorDeleter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operator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()(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Destroy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(e)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::unique_ptr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StatelessFunctorDeleter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35"/>
          <p:cNvCxnSpPr/>
          <p:nvPr/>
        </p:nvCxnSpPr>
        <p:spPr>
          <a:xfrm>
            <a:off x="442775" y="2423000"/>
            <a:ext cx="57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Google Shape;378;p35"/>
          <p:cNvSpPr/>
          <p:nvPr/>
        </p:nvSpPr>
        <p:spPr>
          <a:xfrm>
            <a:off x="6436900" y="1697850"/>
            <a:ext cx="1980600" cy="302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35"/>
          <p:cNvCxnSpPr>
            <a:endCxn id="380" idx="0"/>
          </p:cNvCxnSpPr>
          <p:nvPr/>
        </p:nvCxnSpPr>
        <p:spPr>
          <a:xfrm>
            <a:off x="6436097" y="2715651"/>
            <a:ext cx="156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5"/>
          <p:cNvSpPr txBox="1"/>
          <p:nvPr/>
        </p:nvSpPr>
        <p:spPr>
          <a:xfrm>
            <a:off x="7578947" y="2715651"/>
            <a:ext cx="8391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6555575" y="3918125"/>
            <a:ext cx="8211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6555575" y="2319725"/>
            <a:ext cx="4809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3" name="Google Shape;383;p35"/>
          <p:cNvCxnSpPr>
            <a:endCxn id="382" idx="2"/>
          </p:cNvCxnSpPr>
          <p:nvPr/>
        </p:nvCxnSpPr>
        <p:spPr>
          <a:xfrm rot="10800000" flipH="1">
            <a:off x="6770525" y="2655425"/>
            <a:ext cx="25500" cy="143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6446400" y="1964850"/>
            <a:ext cx="930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6555750" y="4262825"/>
            <a:ext cx="8211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deleter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7578947" y="1694850"/>
            <a:ext cx="839100" cy="34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6501150" y="3844975"/>
            <a:ext cx="930300" cy="81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 txBox="1"/>
          <p:nvPr/>
        </p:nvSpPr>
        <p:spPr>
          <a:xfrm>
            <a:off x="7431450" y="4262825"/>
            <a:ext cx="480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1215050" y="457925"/>
            <a:ext cx="7038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Custom deleters with std::unique_ptr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998300" y="1484050"/>
            <a:ext cx="7472400" cy="21504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LambdaDeleter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[](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Destroy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(e)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::unique_ptr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decltype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(LambdaDeleter)&gt;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up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), LamdaDeleter())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608B4E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998300" y="4356225"/>
            <a:ext cx="7472400" cy="4698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Cannot use std::make_unique with custom deleters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96" name="Google Shape;39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02" name="Google Shape;402;p37"/>
          <p:cNvSpPr txBox="1">
            <a:spLocks noGrp="1"/>
          </p:cNvSpPr>
          <p:nvPr>
            <p:ph type="title"/>
          </p:nvPr>
        </p:nvSpPr>
        <p:spPr>
          <a:xfrm>
            <a:off x="1215050" y="457925"/>
            <a:ext cx="7038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Memory footprint of std::unique_ptr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403" name="Google Shape;403;p37"/>
          <p:cNvGraphicFramePr/>
          <p:nvPr/>
        </p:nvGraphicFramePr>
        <p:xfrm>
          <a:off x="1354450" y="1555450"/>
          <a:ext cx="6760075" cy="2646002"/>
        </p:xfrm>
        <a:graphic>
          <a:graphicData uri="http://schemas.openxmlformats.org/drawingml/2006/table">
            <a:tbl>
              <a:tblPr>
                <a:noFill/>
                <a:tableStyleId>{F4DD8EE4-590D-432F-B61C-C834A6E165FF}</a:tableStyleId>
              </a:tblPr>
              <a:tblGrid>
                <a:gridCol w="57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Entity * 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unique_ptr&lt;Entity&gt;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unique_ptr&lt;Entity, StatelessFunctorDeleter&gt;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unique_ptr&lt;Entity, LamdaDeleter&gt;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unique_ptr&lt;Entity, void(*)(Entity*)&gt;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std::unique_ptr&lt;Entity, std::function&lt;void(Entity *)&gt;&gt;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4" name="Google Shape;404;p37"/>
          <p:cNvSpPr txBox="1"/>
          <p:nvPr/>
        </p:nvSpPr>
        <p:spPr>
          <a:xfrm>
            <a:off x="5729150" y="4322800"/>
            <a:ext cx="2524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https://godbolt.org/z/3v9Ksd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10" name="Google Shape;4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900" y="332375"/>
            <a:ext cx="6398208" cy="44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3606525" y="2230950"/>
            <a:ext cx="50175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2"/>
                </a:solidFill>
              </a:rPr>
              <a:t>POINTER PITFALLS</a:t>
            </a:r>
            <a:endParaRPr sz="3700">
              <a:solidFill>
                <a:schemeClr val="accent2"/>
              </a:solidFill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2815650" y="495225"/>
            <a:ext cx="3512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Pointer Pitfalls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549600" y="1252975"/>
            <a:ext cx="4022400" cy="37257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endParaRPr sz="1500">
              <a:solidFill>
                <a:srgbClr val="4EC9B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public :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num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: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num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{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 std</a:t>
            </a:r>
            <a:r>
              <a:rPr lang="en" sz="15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cout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&lt;&lt;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&lt;&lt;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500">
                <a:solidFill>
                  <a:srgbClr val="D7BA7D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\n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getX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private :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900250" y="1252900"/>
            <a:ext cx="4022400" cy="37257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Validation(e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 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5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// .......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// .......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5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69CD6"/>
              </a:solidFill>
              <a:highlight>
                <a:srgbClr val="1E1E1E"/>
              </a:highlight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6029250" y="2204250"/>
            <a:ext cx="2108100" cy="367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memory leak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375" y="965925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2815650" y="495225"/>
            <a:ext cx="3512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Pointer Pitfalls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549600" y="1252975"/>
            <a:ext cx="4022400" cy="37257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endParaRPr sz="1500">
              <a:solidFill>
                <a:srgbClr val="4EC9B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public :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num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: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num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{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 std</a:t>
            </a:r>
            <a:r>
              <a:rPr lang="en" sz="15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cout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&lt;&lt;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&lt;&lt;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500">
                <a:solidFill>
                  <a:srgbClr val="D7BA7D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\n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getX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private :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900250" y="1252900"/>
            <a:ext cx="4022400" cy="37257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4EC9B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(!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Validation(e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5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// .......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// .......</a:t>
            </a:r>
            <a:endParaRPr sz="15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5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 sz="15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5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69CD6"/>
              </a:solidFill>
              <a:highlight>
                <a:srgbClr val="1E1E1E"/>
              </a:highlight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070775" y="2251650"/>
            <a:ext cx="2108100" cy="320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memory leak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6186950" y="4018725"/>
            <a:ext cx="2351100" cy="408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dangling pointer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1297500" y="598550"/>
            <a:ext cx="70389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Pointer Pitfalls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71400" y="1692625"/>
            <a:ext cx="4329900" cy="25980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// pointer cannot differentiate between single object or array of objects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C586C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C586C0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latin typeface="Montserrat"/>
                <a:ea typeface="Montserrat"/>
                <a:cs typeface="Montserrat"/>
                <a:sym typeface="Montserrat"/>
              </a:rPr>
              <a:t> // single object</a:t>
            </a:r>
            <a:endParaRPr>
              <a:solidFill>
                <a:srgbClr val="5050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C586C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p </a:t>
            </a:r>
            <a:r>
              <a:rPr lang="en">
                <a:solidFill>
                  <a:srgbClr val="C586C0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>
                <a:solidFill>
                  <a:srgbClr val="B5CEA8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r>
              <a:rPr lang="en">
                <a:solidFill>
                  <a:srgbClr val="505050"/>
                </a:solidFill>
                <a:latin typeface="Montserrat"/>
                <a:ea typeface="Montserrat"/>
                <a:cs typeface="Montserrat"/>
                <a:sym typeface="Montserrat"/>
              </a:rPr>
              <a:t> // array of 5 int </a:t>
            </a:r>
            <a:endParaRPr>
              <a:solidFill>
                <a:srgbClr val="5050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50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Different ways to delete memory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p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// single object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 []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p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// array of 5 int</a:t>
            </a:r>
            <a:endParaRPr>
              <a:solidFill>
                <a:srgbClr val="50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5018250" y="1676738"/>
            <a:ext cx="4002900" cy="25980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Ownership issue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f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f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1297500" y="598550"/>
            <a:ext cx="70389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Summary</a:t>
            </a:r>
            <a:endParaRPr sz="2800">
              <a:solidFill>
                <a:schemeClr val="accent2"/>
              </a:solidFill>
            </a:endParaRPr>
          </a:p>
        </p:txBody>
      </p:sp>
      <p:graphicFrame>
        <p:nvGraphicFramePr>
          <p:cNvPr id="201" name="Google Shape;201;p20"/>
          <p:cNvGraphicFramePr/>
          <p:nvPr/>
        </p:nvGraphicFramePr>
        <p:xfrm>
          <a:off x="368575" y="2186850"/>
          <a:ext cx="2377625" cy="914370"/>
        </p:xfrm>
        <a:graphic>
          <a:graphicData uri="http://schemas.openxmlformats.org/drawingml/2006/table">
            <a:tbl>
              <a:tblPr>
                <a:noFill/>
                <a:tableStyleId>{F4DD8EE4-590D-432F-B61C-C834A6E165FF}</a:tableStyleId>
              </a:tblPr>
              <a:tblGrid>
                <a:gridCol w="237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Memory</a:t>
                      </a:r>
                      <a:r>
                        <a:rPr lang="en" sz="19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br>
                        <a:rPr lang="en" sz="19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24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Leak</a:t>
                      </a:r>
                      <a:endParaRPr sz="2400">
                        <a:solidFill>
                          <a:srgbClr val="1E1E1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202;p20"/>
          <p:cNvGraphicFramePr/>
          <p:nvPr/>
        </p:nvGraphicFramePr>
        <p:xfrm>
          <a:off x="3021288" y="2186850"/>
          <a:ext cx="2672825" cy="914370"/>
        </p:xfrm>
        <a:graphic>
          <a:graphicData uri="http://schemas.openxmlformats.org/drawingml/2006/table">
            <a:tbl>
              <a:tblPr>
                <a:noFill/>
                <a:tableStyleId>{F4DD8EE4-590D-432F-B61C-C834A6E165FF}</a:tableStyleId>
              </a:tblPr>
              <a:tblGrid>
                <a:gridCol w="267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Dangling</a:t>
                      </a:r>
                      <a:br>
                        <a:rPr lang="en" sz="24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24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Pointers</a:t>
                      </a:r>
                      <a:endParaRPr sz="2400">
                        <a:solidFill>
                          <a:srgbClr val="1E1E1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203;p20"/>
          <p:cNvGraphicFramePr/>
          <p:nvPr/>
        </p:nvGraphicFramePr>
        <p:xfrm>
          <a:off x="5969225" y="2186850"/>
          <a:ext cx="2745025" cy="914370"/>
        </p:xfrm>
        <a:graphic>
          <a:graphicData uri="http://schemas.openxmlformats.org/drawingml/2006/table">
            <a:tbl>
              <a:tblPr>
                <a:noFill/>
                <a:tableStyleId>{F4DD8EE4-590D-432F-B61C-C834A6E165FF}</a:tableStyleId>
              </a:tblPr>
              <a:tblGrid>
                <a:gridCol w="274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Ownership issues</a:t>
                      </a:r>
                      <a:endParaRPr sz="2400">
                        <a:solidFill>
                          <a:srgbClr val="1E1E1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204;p20"/>
          <p:cNvGraphicFramePr/>
          <p:nvPr/>
        </p:nvGraphicFramePr>
        <p:xfrm>
          <a:off x="399163" y="3283950"/>
          <a:ext cx="8345675" cy="689700"/>
        </p:xfrm>
        <a:graphic>
          <a:graphicData uri="http://schemas.openxmlformats.org/drawingml/2006/table">
            <a:tbl>
              <a:tblPr>
                <a:noFill/>
                <a:tableStyleId>{F4DD8EE4-590D-432F-B61C-C834A6E165FF}</a:tableStyleId>
              </a:tblPr>
              <a:tblGrid>
                <a:gridCol w="834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E1E1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Dynamic Memory Management</a:t>
                      </a:r>
                      <a:endParaRPr sz="2400">
                        <a:solidFill>
                          <a:srgbClr val="1E1E1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/>
        </p:nvSpPr>
        <p:spPr>
          <a:xfrm>
            <a:off x="754500" y="1431875"/>
            <a:ext cx="3040200" cy="30411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(!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Validation(e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	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50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9CD6"/>
              </a:solidFill>
              <a:highlight>
                <a:srgbClr val="1E1E1E"/>
              </a:highlight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2771550" y="379875"/>
            <a:ext cx="36009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What’s wrong ?</a:t>
            </a:r>
            <a:endParaRPr sz="2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On-screen Show (16:9)</PresentationFormat>
  <Paragraphs>298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Montserrat Medium</vt:lpstr>
      <vt:lpstr>Courier New</vt:lpstr>
      <vt:lpstr>Arial</vt:lpstr>
      <vt:lpstr>Lato</vt:lpstr>
      <vt:lpstr>Montserrat</vt:lpstr>
      <vt:lpstr>Focus</vt:lpstr>
      <vt:lpstr>SMART POINTERS - PART 1 (std::unique_ptr)</vt:lpstr>
      <vt:lpstr>Raw Pointer</vt:lpstr>
      <vt:lpstr>POINTER PITFALLS</vt:lpstr>
      <vt:lpstr>Pointer Pitfalls</vt:lpstr>
      <vt:lpstr>PowerPoint Presentation</vt:lpstr>
      <vt:lpstr>Pointer Pitfalls</vt:lpstr>
      <vt:lpstr>Pointer Pitfalls</vt:lpstr>
      <vt:lpstr>Summary</vt:lpstr>
      <vt:lpstr>PowerPoint Presentation</vt:lpstr>
      <vt:lpstr>Scoped LifeTime</vt:lpstr>
      <vt:lpstr>SMART POINTERS</vt:lpstr>
      <vt:lpstr>Ensure objects are destroyed in the  appropriate manner at the appropriate time</vt:lpstr>
      <vt:lpstr>Smart Pointers</vt:lpstr>
      <vt:lpstr>std::unique_ptr</vt:lpstr>
      <vt:lpstr>std::unique_ptr</vt:lpstr>
      <vt:lpstr>std::unique_ptr</vt:lpstr>
      <vt:lpstr>Enforcement of exclusive ownership</vt:lpstr>
      <vt:lpstr>Transfer ownership of std::unique_ptr</vt:lpstr>
      <vt:lpstr>Transfer ownership of std::unique_ptr</vt:lpstr>
      <vt:lpstr>Make smart pointer DUMB again!</vt:lpstr>
      <vt:lpstr>std::unique_ptr for arrays </vt:lpstr>
      <vt:lpstr>Handling Non-Memory Resources</vt:lpstr>
      <vt:lpstr>Custom deleters with std::unique_ptr </vt:lpstr>
      <vt:lpstr>Custom deleters with std::unique_ptr </vt:lpstr>
      <vt:lpstr>Memory footprint of std::unique_ptr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 - PART 1 (std::unique_ptr)</dc:title>
  <cp:lastModifiedBy>Shilpa Dodeja</cp:lastModifiedBy>
  <cp:revision>1</cp:revision>
  <dcterms:modified xsi:type="dcterms:W3CDTF">2020-10-24T08:00:45Z</dcterms:modified>
</cp:coreProperties>
</file>