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40"/>
  </p:notesMasterIdLst>
  <p:sldIdLst>
    <p:sldId id="329" r:id="rId2"/>
    <p:sldId id="330" r:id="rId3"/>
    <p:sldId id="362" r:id="rId4"/>
    <p:sldId id="364" r:id="rId5"/>
    <p:sldId id="363" r:id="rId6"/>
    <p:sldId id="361" r:id="rId7"/>
    <p:sldId id="338" r:id="rId8"/>
    <p:sldId id="339" r:id="rId9"/>
    <p:sldId id="340" r:id="rId10"/>
    <p:sldId id="341" r:id="rId11"/>
    <p:sldId id="343" r:id="rId12"/>
    <p:sldId id="344" r:id="rId13"/>
    <p:sldId id="345" r:id="rId14"/>
    <p:sldId id="356" r:id="rId15"/>
    <p:sldId id="357" r:id="rId16"/>
    <p:sldId id="355" r:id="rId17"/>
    <p:sldId id="346" r:id="rId18"/>
    <p:sldId id="347" r:id="rId19"/>
    <p:sldId id="348" r:id="rId20"/>
    <p:sldId id="375" r:id="rId21"/>
    <p:sldId id="349" r:id="rId22"/>
    <p:sldId id="350" r:id="rId23"/>
    <p:sldId id="351" r:id="rId24"/>
    <p:sldId id="352" r:id="rId25"/>
    <p:sldId id="353" r:id="rId26"/>
    <p:sldId id="373" r:id="rId27"/>
    <p:sldId id="374" r:id="rId28"/>
    <p:sldId id="376" r:id="rId29"/>
    <p:sldId id="367" r:id="rId30"/>
    <p:sldId id="369" r:id="rId31"/>
    <p:sldId id="370" r:id="rId32"/>
    <p:sldId id="372" r:id="rId33"/>
    <p:sldId id="371" r:id="rId34"/>
    <p:sldId id="368" r:id="rId35"/>
    <p:sldId id="354" r:id="rId36"/>
    <p:sldId id="358" r:id="rId37"/>
    <p:sldId id="359" r:id="rId38"/>
    <p:sldId id="360" r:id="rId39"/>
  </p:sldIdLst>
  <p:sldSz cx="12192000" cy="6858000"/>
  <p:notesSz cx="6858000" cy="9144000"/>
  <p:embeddedFontLst>
    <p:embeddedFont>
      <p:font typeface="맑은 고딕" panose="020B0503020000020004" pitchFamily="34" charset="-127"/>
      <p:regular r:id="rId41"/>
      <p:bold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Cambria Math" panose="02040503050406030204" pitchFamily="18" charset="0"/>
      <p:regular r:id="rId47"/>
    </p:embeddedFont>
    <p:embeddedFont>
      <p:font typeface="Consolas" panose="020B0609020204030204" pitchFamily="49" charset="0"/>
      <p:regular r:id="rId48"/>
      <p:bold r:id="rId49"/>
      <p:italic r:id="rId50"/>
      <p:boldItalic r:id="rId51"/>
    </p:embeddedFont>
    <p:embeddedFont>
      <p:font typeface="Segoe UI" panose="020B0502040204020203" pitchFamily="34" charset="0"/>
      <p:regular r:id="rId52"/>
      <p:bold r:id="rId53"/>
      <p:italic r:id="rId54"/>
      <p:boldItalic r:id="rId55"/>
    </p:embeddedFont>
    <p:embeddedFont>
      <p:font typeface="Segoe UI Light" panose="020B0502040204020203" pitchFamily="34" charset="0"/>
      <p:regular r:id="rId56"/>
      <p:italic r:id="rId57"/>
    </p:embeddedFont>
    <p:embeddedFont>
      <p:font typeface="서울남산체 M" panose="02020503020101020101" pitchFamily="18" charset="-127"/>
      <p:regular r:id="rId5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84551" autoAdjust="0"/>
  </p:normalViewPr>
  <p:slideViewPr>
    <p:cSldViewPr snapToGrid="0">
      <p:cViewPr varScale="1">
        <p:scale>
          <a:sx n="102" d="100"/>
          <a:sy n="102" d="100"/>
        </p:scale>
        <p:origin x="78" y="19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57" d="100"/>
          <a:sy n="157" d="100"/>
        </p:scale>
        <p:origin x="5214" y="108"/>
      </p:cViewPr>
      <p:guideLst/>
    </p:cSldViewPr>
  </p:notesViewPr>
  <p:gridSpacing cx="147600" cy="147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font" Target="fonts/font17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11E2-7637-42C8-8B47-ACDEF4E701D2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5F7B1-A22B-4383-89B4-FA12AEED2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3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10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1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70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12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94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21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64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62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71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1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31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409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142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93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339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469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399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839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801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185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2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986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122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023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734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247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688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49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10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22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48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10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11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0" y="2192642"/>
            <a:ext cx="10240453" cy="914096"/>
          </a:xfrm>
        </p:spPr>
        <p:txBody>
          <a:bodyPr anchor="b" anchorCtr="0"/>
          <a:lstStyle>
            <a:lvl1pPr>
              <a:defRPr sz="6600" spc="-15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0" y="3425825"/>
            <a:ext cx="10240453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solidFill>
                  <a:schemeClr val="tx2">
                    <a:lumMod val="40000"/>
                    <a:lumOff val="60000"/>
                    <a:alpha val="99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452" name="Rectangle 451"/>
          <p:cNvSpPr/>
          <p:nvPr/>
        </p:nvSpPr>
        <p:spPr bwMode="auto">
          <a:xfrm>
            <a:off x="9850545" y="-160540"/>
            <a:ext cx="1829276" cy="1828800"/>
          </a:xfrm>
          <a:prstGeom prst="rect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3" name="Rectangle 452"/>
          <p:cNvSpPr/>
          <p:nvPr/>
        </p:nvSpPr>
        <p:spPr bwMode="auto">
          <a:xfrm>
            <a:off x="9264932" y="1298576"/>
            <a:ext cx="1171221" cy="1170916"/>
          </a:xfrm>
          <a:prstGeom prst="rect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4" name="Rectangle 453"/>
          <p:cNvSpPr/>
          <p:nvPr/>
        </p:nvSpPr>
        <p:spPr bwMode="auto">
          <a:xfrm>
            <a:off x="9264934" y="-160540"/>
            <a:ext cx="875237" cy="875010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5" name="Rectangle 454"/>
          <p:cNvSpPr/>
          <p:nvPr/>
        </p:nvSpPr>
        <p:spPr bwMode="auto">
          <a:xfrm>
            <a:off x="8221248" y="1423060"/>
            <a:ext cx="665605" cy="665432"/>
          </a:xfrm>
          <a:prstGeom prst="rect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6" name="Rectangle 455"/>
          <p:cNvSpPr/>
          <p:nvPr/>
        </p:nvSpPr>
        <p:spPr bwMode="auto">
          <a:xfrm>
            <a:off x="9264932" y="5753556"/>
            <a:ext cx="1171221" cy="1170916"/>
          </a:xfrm>
          <a:prstGeom prst="rect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>
            <a:off x="10530565" y="5081417"/>
            <a:ext cx="774113" cy="773912"/>
          </a:xfrm>
          <a:prstGeom prst="rect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8" name="Rectangle 457"/>
          <p:cNvSpPr/>
          <p:nvPr/>
        </p:nvSpPr>
        <p:spPr bwMode="auto">
          <a:xfrm>
            <a:off x="11219403" y="5610291"/>
            <a:ext cx="316795" cy="316712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9" name="Rectangle 458"/>
          <p:cNvSpPr/>
          <p:nvPr/>
        </p:nvSpPr>
        <p:spPr bwMode="auto">
          <a:xfrm>
            <a:off x="10625650" y="6339014"/>
            <a:ext cx="2361901" cy="2361286"/>
          </a:xfrm>
          <a:prstGeom prst="rect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0" name="Rectangle 459"/>
          <p:cNvSpPr/>
          <p:nvPr/>
        </p:nvSpPr>
        <p:spPr bwMode="auto">
          <a:xfrm>
            <a:off x="682124" y="442110"/>
            <a:ext cx="1255901" cy="1255574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1866929" y="-160540"/>
            <a:ext cx="513324" cy="513190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2" name="Rectangle 461"/>
          <p:cNvSpPr/>
          <p:nvPr/>
        </p:nvSpPr>
        <p:spPr bwMode="auto">
          <a:xfrm>
            <a:off x="11752928" y="1234418"/>
            <a:ext cx="244537" cy="244474"/>
          </a:xfrm>
          <a:prstGeom prst="rect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3" name="Rectangle 462"/>
          <p:cNvSpPr/>
          <p:nvPr/>
        </p:nvSpPr>
        <p:spPr bwMode="auto">
          <a:xfrm>
            <a:off x="5826072" y="1918422"/>
            <a:ext cx="875237" cy="875010"/>
          </a:xfrm>
          <a:prstGeom prst="rect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4974748" y="5410281"/>
            <a:ext cx="603561" cy="603404"/>
          </a:xfrm>
          <a:prstGeom prst="rect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5" name="Rectangle 464"/>
          <p:cNvSpPr/>
          <p:nvPr/>
        </p:nvSpPr>
        <p:spPr bwMode="auto">
          <a:xfrm>
            <a:off x="5630899" y="4681875"/>
            <a:ext cx="1030376" cy="1030108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5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74295" y="3602038"/>
            <a:ext cx="74434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1894114" y="2152038"/>
            <a:ext cx="8403772" cy="747897"/>
          </a:xfrm>
        </p:spPr>
        <p:txBody>
          <a:bodyPr/>
          <a:lstStyle>
            <a:lvl1pPr algn="just">
              <a:defRPr/>
            </a:lvl1pPr>
          </a:lstStyle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Programming</a:t>
            </a:r>
          </a:p>
        </p:txBody>
      </p:sp>
    </p:spTree>
    <p:extLst>
      <p:ext uri="{BB962C8B-B14F-4D97-AF65-F5344CB8AC3E}">
        <p14:creationId xmlns:p14="http://schemas.microsoft.com/office/powerpoint/2010/main" val="182921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971952"/>
            <a:ext cx="11151917" cy="914096"/>
          </a:xfrm>
        </p:spPr>
        <p:txBody>
          <a:bodyPr anchor="ctr" anchorCtr="0"/>
          <a:lstStyle>
            <a:lvl1pPr>
              <a:defRPr sz="66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0205079" y="-383422"/>
            <a:ext cx="1829276" cy="1828800"/>
          </a:xfrm>
          <a:prstGeom prst="ellipse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9619468" y="1075694"/>
            <a:ext cx="1171221" cy="1170916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619468" y="-383422"/>
            <a:ext cx="875237" cy="875010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575783" y="1200178"/>
            <a:ext cx="665605" cy="665432"/>
          </a:xfrm>
          <a:prstGeom prst="ellipse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492687" y="5499901"/>
            <a:ext cx="1171221" cy="1170916"/>
          </a:xfrm>
          <a:prstGeom prst="ellipse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0758320" y="4827762"/>
            <a:ext cx="774113" cy="773912"/>
          </a:xfrm>
          <a:prstGeom prst="ellipse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447157" y="5356636"/>
            <a:ext cx="316795" cy="316712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853404" y="6085359"/>
            <a:ext cx="2361901" cy="2361286"/>
          </a:xfrm>
          <a:prstGeom prst="ellipse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503860" y="1115602"/>
            <a:ext cx="1255901" cy="1255574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88663" y="512952"/>
            <a:ext cx="513324" cy="513190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07464" y="1011536"/>
            <a:ext cx="244537" cy="244474"/>
          </a:xfrm>
          <a:prstGeom prst="ellipse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1159118" y="1879032"/>
            <a:ext cx="875237" cy="875010"/>
          </a:xfrm>
          <a:prstGeom prst="ellipse">
            <a:avLst/>
          </a:prstGeom>
          <a:noFill/>
          <a:ln w="9525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974748" y="5410281"/>
            <a:ext cx="603561" cy="603404"/>
          </a:xfrm>
          <a:prstGeom prst="ellipse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630899" y="4681875"/>
            <a:ext cx="1030376" cy="1030108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3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ardrop 7"/>
          <p:cNvSpPr/>
          <p:nvPr/>
        </p:nvSpPr>
        <p:spPr bwMode="auto">
          <a:xfrm>
            <a:off x="9850545" y="-160540"/>
            <a:ext cx="1829276" cy="1828800"/>
          </a:xfrm>
          <a:prstGeom prst="teardrop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ardrop 8"/>
          <p:cNvSpPr/>
          <p:nvPr/>
        </p:nvSpPr>
        <p:spPr bwMode="auto">
          <a:xfrm>
            <a:off x="9264932" y="1298576"/>
            <a:ext cx="1171221" cy="1170916"/>
          </a:xfrm>
          <a:prstGeom prst="teardrop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ardrop 9"/>
          <p:cNvSpPr/>
          <p:nvPr/>
        </p:nvSpPr>
        <p:spPr bwMode="auto">
          <a:xfrm>
            <a:off x="9264934" y="-160540"/>
            <a:ext cx="875237" cy="875010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ardrop 10"/>
          <p:cNvSpPr/>
          <p:nvPr/>
        </p:nvSpPr>
        <p:spPr bwMode="auto">
          <a:xfrm>
            <a:off x="8221248" y="1423060"/>
            <a:ext cx="665605" cy="665432"/>
          </a:xfrm>
          <a:prstGeom prst="teardrop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ardrop 11"/>
          <p:cNvSpPr/>
          <p:nvPr/>
        </p:nvSpPr>
        <p:spPr bwMode="auto">
          <a:xfrm>
            <a:off x="9264932" y="5753556"/>
            <a:ext cx="1171221" cy="1170916"/>
          </a:xfrm>
          <a:prstGeom prst="teardrop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ardrop 12"/>
          <p:cNvSpPr/>
          <p:nvPr/>
        </p:nvSpPr>
        <p:spPr bwMode="auto">
          <a:xfrm>
            <a:off x="10530565" y="5081417"/>
            <a:ext cx="774113" cy="773912"/>
          </a:xfrm>
          <a:prstGeom prst="teardrop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ardrop 13"/>
          <p:cNvSpPr/>
          <p:nvPr/>
        </p:nvSpPr>
        <p:spPr bwMode="auto">
          <a:xfrm>
            <a:off x="11219403" y="5610291"/>
            <a:ext cx="316795" cy="316712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ardrop 14"/>
          <p:cNvSpPr/>
          <p:nvPr/>
        </p:nvSpPr>
        <p:spPr bwMode="auto">
          <a:xfrm>
            <a:off x="10625650" y="6339014"/>
            <a:ext cx="2361901" cy="2361286"/>
          </a:xfrm>
          <a:prstGeom prst="teardrop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ardrop 15"/>
          <p:cNvSpPr/>
          <p:nvPr/>
        </p:nvSpPr>
        <p:spPr bwMode="auto">
          <a:xfrm>
            <a:off x="682124" y="442110"/>
            <a:ext cx="1255901" cy="1255574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ardrop 16"/>
          <p:cNvSpPr/>
          <p:nvPr/>
        </p:nvSpPr>
        <p:spPr bwMode="auto">
          <a:xfrm>
            <a:off x="1866929" y="-160540"/>
            <a:ext cx="513324" cy="513190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ardrop 17"/>
          <p:cNvSpPr/>
          <p:nvPr/>
        </p:nvSpPr>
        <p:spPr bwMode="auto">
          <a:xfrm>
            <a:off x="11752928" y="1234418"/>
            <a:ext cx="244537" cy="244474"/>
          </a:xfrm>
          <a:prstGeom prst="teardrop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ardrop 18"/>
          <p:cNvSpPr/>
          <p:nvPr/>
        </p:nvSpPr>
        <p:spPr bwMode="auto">
          <a:xfrm>
            <a:off x="5826072" y="1918422"/>
            <a:ext cx="875237" cy="875010"/>
          </a:xfrm>
          <a:prstGeom prst="teardrop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ardrop 19"/>
          <p:cNvSpPr/>
          <p:nvPr/>
        </p:nvSpPr>
        <p:spPr bwMode="auto">
          <a:xfrm>
            <a:off x="4974748" y="5410281"/>
            <a:ext cx="603561" cy="603404"/>
          </a:xfrm>
          <a:prstGeom prst="teardrop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ardrop 20"/>
          <p:cNvSpPr/>
          <p:nvPr/>
        </p:nvSpPr>
        <p:spPr bwMode="auto">
          <a:xfrm>
            <a:off x="5630899" y="4681875"/>
            <a:ext cx="1030376" cy="1030108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2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6567" y="2739678"/>
            <a:ext cx="1024521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2599" y="1447800"/>
            <a:ext cx="10240453" cy="914096"/>
          </a:xfrm>
        </p:spPr>
        <p:txBody>
          <a:bodyPr wrap="square" anchor="ctr">
            <a:noAutofit/>
          </a:bodyPr>
          <a:lstStyle>
            <a:lvl1pPr marL="0" indent="0">
              <a:buNone/>
              <a:defRPr sz="6600" spc="-15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89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4000">
                <a:latin typeface="+mn-lt"/>
              </a:defRPr>
            </a:lvl1pPr>
            <a:lvl2pPr marL="517525" indent="-233363">
              <a:buFont typeface="Wingdings" pitchFamily="2" charset="2"/>
              <a:buChar char=""/>
              <a:defRPr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49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99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87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99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6" name="직선 연결선 25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4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99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14292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14292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36810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36810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4292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292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36810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36810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8" name="직선 연결선 27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40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99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75745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5745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35359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35359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98263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198263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3" name="직사각형 2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32" name="직선 연결선 31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33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1004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38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59743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0"/>
            <a:ext cx="11155093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722" r:id="rId10"/>
  </p:sldLayoutIdLst>
  <p:hf hdr="0" ftr="0" dt="0"/>
  <p:txStyles>
    <p:titleStyle>
      <a:lvl1pPr algn="l" defTabSz="914363" rtl="0" eaLnBrk="1" latinLnBrk="1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solidFill>
            <a:schemeClr val="bg2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-7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1pPr>
      <a:lvl2pPr marL="573088" marR="0" indent="-233363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4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xeus.com/wp-content/uploads/2014/08/Data_Structure_Orange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411" y="2563064"/>
            <a:ext cx="2332737" cy="233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3" y="1252353"/>
            <a:ext cx="8403772" cy="747897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F9800">
                    <a:alpha val="99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Data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253" y="2601118"/>
            <a:ext cx="9144000" cy="2256631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ea typeface="서울남산체 M" panose="02020603020101020101" pitchFamily="18" charset="-127"/>
              </a:rPr>
              <a:t>1</a:t>
            </a:r>
            <a:r>
              <a:rPr lang="en-US" sz="3600" baseline="30000" dirty="0">
                <a:ea typeface="서울남산체 M" panose="02020603020101020101" pitchFamily="18" charset="-127"/>
              </a:rPr>
              <a:t>st</a:t>
            </a:r>
            <a:r>
              <a:rPr lang="en-US" sz="3600" dirty="0">
                <a:ea typeface="서울남산체 M" panose="02020603020101020101" pitchFamily="18" charset="-127"/>
              </a:rPr>
              <a:t> Study: Basic Concepts</a:t>
            </a:r>
            <a:endParaRPr lang="en-US" altLang="ko-KR" sz="3600" dirty="0">
              <a:ea typeface="서울남산체 M" panose="02020603020101020101" pitchFamily="18" charset="-127"/>
            </a:endParaRPr>
          </a:p>
          <a:p>
            <a:pPr algn="l"/>
            <a:endParaRPr lang="en-US" altLang="ko-KR" sz="2000" dirty="0">
              <a:ea typeface="서울남산체 M" panose="02020603020101020101" pitchFamily="18" charset="-127"/>
            </a:endParaRPr>
          </a:p>
          <a:p>
            <a:pPr marL="342900" indent="-342900" algn="l">
              <a:buFontTx/>
              <a:buChar char="-"/>
            </a:pPr>
            <a:r>
              <a:rPr lang="en-US" sz="3000" dirty="0">
                <a:ea typeface="서울남산체 M" panose="02020603020101020101" pitchFamily="18" charset="-127"/>
              </a:rPr>
              <a:t>Course Introduction</a:t>
            </a:r>
          </a:p>
          <a:p>
            <a:pPr marL="342900" indent="-342900" algn="l">
              <a:buFontTx/>
              <a:buChar char="-"/>
            </a:pPr>
            <a:r>
              <a:rPr lang="en-US" sz="3000" dirty="0">
                <a:ea typeface="서울남산체 M" panose="02020603020101020101" pitchFamily="18" charset="-127"/>
              </a:rPr>
              <a:t>Performance Analysis and Measurement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56253" y="6155658"/>
            <a:ext cx="9144000" cy="4367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ctr" defTabSz="914363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-7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marR="0" indent="0" algn="ctr" defTabSz="914363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marR="0" indent="0" algn="ctr" defTabSz="914363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1800" kern="1200" spc="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marR="0" indent="0" algn="ctr" defTabSz="914363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1600" kern="1200" spc="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marR="0" indent="0" algn="ctr" defTabSz="914363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1600" kern="1200" spc="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63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63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63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63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C++ Korea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옥찬호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(utilForever@gmail.com)</a:t>
            </a:r>
            <a:endParaRPr lang="en-US" sz="30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378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Space Complexity : Sum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19248" y="144744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en-US" altLang="ko-KR" sz="36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sz="36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sz="36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함수 </a:t>
                </a:r>
                <a:r>
                  <a:rPr lang="en-US" altLang="ko-KR" sz="36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Sum</a:t>
                </a:r>
                <a:r>
                  <a:rPr lang="ko-KR" altLang="en-US" sz="36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필요한 공간은</a:t>
                </a:r>
                <a:r>
                  <a:rPr lang="en-US" altLang="ko-KR" sz="36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?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ko-KR" altLang="en-US" sz="300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이</m:t>
                    </m:r>
                  </m:oMath>
                </a14:m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값에 의한 전달로 복사됨 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1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워드</a:t>
                </a:r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a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a[0]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주소 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1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워드</a:t>
                </a:r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ko-KR" altLang="en-US" sz="3000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그</m:t>
                    </m:r>
                  </m:oMath>
                </a14:m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러므로 함수에 필요한 공간은 </a:t>
                </a:r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ko-KR" altLang="en-US" sz="300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에</m:t>
                    </m:r>
                  </m:oMath>
                </a14:m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무관함 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𝑆</m:t>
                        </m:r>
                      </m:e>
                      <m:sub>
                        <m: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e>
                    </m:d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=0</m:t>
                    </m:r>
                  </m:oMath>
                </a14:m>
                <a:endParaRPr lang="en-US" altLang="ko-KR" sz="3000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s, </a:t>
                </a:r>
                <a:r>
                  <a:rPr lang="en-US" altLang="ko-KR" sz="3000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i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sz="3000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반환값이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필요 → 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Sum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필요한 공간은 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5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워드</a:t>
                </a:r>
                <a:endParaRPr lang="en-US" altLang="ko-KR" sz="3000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9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2077" b="-1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543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en-US" altLang="ko-KR" sz="36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sz="55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sz="36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함수 </a:t>
                </a:r>
                <a:r>
                  <a:rPr lang="en-US" altLang="ko-KR" sz="3600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Rsum</a:t>
                </a:r>
                <a:r>
                  <a:rPr lang="ko-KR" altLang="en-US" sz="36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필요한 공간은</a:t>
                </a:r>
                <a:r>
                  <a:rPr lang="en-US" altLang="ko-KR" sz="36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?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</m:oMath>
                </a14:m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입력되었을 때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재귀 함수의 깊이는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+1</m:t>
                    </m:r>
                  </m:oMath>
                </a14:m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ko-KR" sz="3000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0 ~ </m:t>
                    </m:r>
                    <m:r>
                      <a:rPr lang="en-US" altLang="ko-KR" sz="3000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</m:oMath>
                </a14:m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함수를 호출할 때마다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</m:oMath>
                </a14:m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𝑎</m:t>
                    </m:r>
                  </m:oMath>
                </a14:m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sz="3000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반환값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반환 주소가 필요함</a:t>
                </a:r>
                <a:b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→ 4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개의 워드 필요</a:t>
                </a:r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따라서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en-US" altLang="ko-KR" sz="3000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Rsum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필요한 공간은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4(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+1)</m:t>
                    </m:r>
                  </m:oMath>
                </a14:m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워드</a:t>
                </a:r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9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519248" y="144744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Rsum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0)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else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(Rsum(</a:t>
            </a:r>
            <a:r>
              <a:rPr lang="pt-B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- 1) + </a:t>
            </a:r>
            <a:r>
              <a:rPr lang="pt-B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- 1]);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Space Complexity : </a:t>
            </a:r>
            <a:r>
              <a:rPr lang="en-US" dirty="0" err="1">
                <a:solidFill>
                  <a:srgbClr val="FF9800">
                    <a:alpha val="99000"/>
                  </a:srgbClr>
                </a:solidFill>
              </a:rPr>
              <a:t>Rsum</a:t>
            </a:r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75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Time Complexity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𝑇</m:t>
                    </m:r>
                    <m:d>
                      <m:d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𝑃</m:t>
                        </m:r>
                      </m:e>
                    </m:d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𝑐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sSub>
                      <m:sSub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𝑇</m:t>
                        </m:r>
                      </m:e>
                      <m:sub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sub>
                    </m:sSub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endParaRPr lang="en-US" altLang="ko-KR" sz="36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𝑇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𝑃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프로그램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𝑃</m:t>
                    </m:r>
                    <m:r>
                      <a:rPr lang="ko-KR" altLang="en-US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를</m:t>
                    </m:r>
                  </m:oMath>
                </a14:m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수행하는데 걸리는 시간</a:t>
                </a:r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𝑐</m:t>
                    </m:r>
                  </m:oMath>
                </a14:m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컴파일 시간</a:t>
                </a:r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𝑇</m:t>
                        </m:r>
                      </m:e>
                      <m:sub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실행 시간</a:t>
                </a:r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3000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</m:oMath>
                </a14:m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인스턴스 특성</a:t>
                </a:r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9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102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Program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3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프로그램 단계는 정확하지는 않지만 인스턴스 특성에</a:t>
            </a:r>
            <a:br>
              <a:rPr lang="en-US" altLang="ko-KR" sz="3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sz="3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독립적인 실행 시간을 갖는 프로그램의 세그먼트</a:t>
            </a:r>
            <a:r>
              <a:rPr lang="en-US" altLang="ko-KR" sz="3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(Segment)</a:t>
            </a:r>
          </a:p>
          <a:p>
            <a:pPr>
              <a:lnSpc>
                <a:spcPct val="100000"/>
              </a:lnSpc>
            </a:pPr>
            <a:r>
              <a:rPr lang="ko-KR" altLang="en-US" sz="3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실행 시간은 인스턴스 특성과 무관함</a:t>
            </a:r>
            <a:endParaRPr lang="en-US" altLang="ko-KR" sz="36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3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프로그램 명령문의 단계 수는 명령문의 특성에 의존함</a:t>
            </a:r>
            <a:endParaRPr lang="en-US" altLang="ko-KR" sz="36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36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1598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Number of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4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주석 </a:t>
            </a:r>
            <a:r>
              <a:rPr lang="en-US" altLang="ko-KR" sz="24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 0 (</a:t>
            </a:r>
            <a:r>
              <a:rPr lang="ko-KR" altLang="en-US" sz="24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비실행</a:t>
            </a:r>
            <a:r>
              <a:rPr lang="ko-KR" altLang="en-US" sz="24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명령문</a:t>
            </a:r>
            <a:r>
              <a:rPr lang="en-US" altLang="ko-KR" sz="24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sz="24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선언문 </a:t>
            </a:r>
            <a:r>
              <a:rPr lang="en-US" altLang="ko-KR" sz="24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 0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변수나 상수를 정의하는 모든 명령문</a:t>
            </a: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</a:t>
            </a:r>
            <a:r>
              <a:rPr lang="en-US" altLang="ko-KR" sz="16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int</a:t>
            </a: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long, short, char, float, double, </a:t>
            </a:r>
            <a:r>
              <a:rPr lang="en-US" altLang="ko-KR" sz="16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const</a:t>
            </a: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en-US" altLang="ko-KR" sz="16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enum</a:t>
            </a: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signed, unsigned, static, extern)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사용자</a:t>
            </a: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정의 데이터 타입을 정의하는 모든 명령문</a:t>
            </a: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(class, </a:t>
            </a:r>
            <a:r>
              <a:rPr lang="en-US" altLang="ko-KR" sz="16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struct</a:t>
            </a: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union, template)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접근을</a:t>
            </a: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결정하는 모든 명령문</a:t>
            </a: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(private, public, protected, friend)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함수의 타입을 결정하는 모든 명령문</a:t>
            </a: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(void, virtual)</a:t>
            </a:r>
          </a:p>
          <a:p>
            <a:pPr>
              <a:lnSpc>
                <a:spcPct val="100000"/>
              </a:lnSpc>
            </a:pPr>
            <a:r>
              <a:rPr lang="ko-KR" altLang="en-US" sz="24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산술식</a:t>
            </a:r>
            <a:r>
              <a:rPr lang="ko-KR" altLang="en-US" sz="24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및 </a:t>
            </a:r>
            <a:r>
              <a:rPr lang="ko-KR" altLang="en-US" sz="24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지정문</a:t>
            </a:r>
            <a:endParaRPr lang="en-US" altLang="ko-KR" sz="24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대부분의 </a:t>
            </a:r>
            <a:r>
              <a:rPr lang="ko-KR" altLang="en-US" sz="16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산술식은</a:t>
            </a: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1, </a:t>
            </a: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다만 함수 호출을 포함하는 </a:t>
            </a:r>
            <a:r>
              <a:rPr lang="ko-KR" altLang="en-US" sz="16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산술식은</a:t>
            </a: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예외</a:t>
            </a: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(</a:t>
            </a: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잠시 후에 예제로 살펴볼 예정</a:t>
            </a: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지정문</a:t>
            </a: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&lt;variable&gt; = &lt;expr&gt;</a:t>
            </a: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은 </a:t>
            </a: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&lt;variable&gt;</a:t>
            </a: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크기가 인스턴스 특성의 함수가 아니라면 </a:t>
            </a: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&lt;expr&gt;</a:t>
            </a: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단계 수와 같음</a:t>
            </a:r>
            <a:endParaRPr lang="en-US" altLang="ko-KR" sz="16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하지만 인스턴스 특성의 함수라면</a:t>
            </a: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&lt;expr&gt;</a:t>
            </a: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단계 수에 </a:t>
            </a: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&lt;variable&gt;</a:t>
            </a: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크기를 더한 값이 됨</a:t>
            </a:r>
            <a:endParaRPr lang="en-US" altLang="ko-KR" sz="16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함수 호출</a:t>
            </a:r>
            <a:endParaRPr lang="en-US" altLang="ko-KR" sz="24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호출이 인스턴스 특성에 의존하는 인자를 포함하지 않으면 </a:t>
            </a: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1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인자를 포함한다면</a:t>
            </a: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단계 수는 인자 크기의 합이 됨</a:t>
            </a:r>
            <a:endParaRPr lang="en-US" altLang="ko-KR" sz="16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호출되는 함수가 재귀 함수라면 호출되는 함수에서 지역 변수도 고려해야 함</a:t>
            </a:r>
            <a:b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인스턴스에 관련된 지역 변수의 크기는 단계 수에 </a:t>
            </a:r>
            <a:r>
              <a:rPr lang="ko-KR" altLang="en-US" sz="16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합쳐짐</a:t>
            </a:r>
            <a:endParaRPr lang="en-US" altLang="ko-KR" sz="16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2375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29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Number of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4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반복문</a:t>
            </a:r>
            <a:endParaRPr lang="en-US" altLang="ko-KR" sz="24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for (&lt;</a:t>
            </a:r>
            <a:r>
              <a:rPr lang="en-US" altLang="ko-KR" sz="16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init-stmt</a:t>
            </a: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&gt;; &lt;expr1&gt;; &lt;expr2&gt;</a:t>
            </a:r>
          </a:p>
          <a:p>
            <a:pPr lvl="2">
              <a:lnSpc>
                <a:spcPct val="100000"/>
              </a:lnSpc>
            </a:pP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&lt;</a:t>
            </a:r>
            <a:r>
              <a:rPr lang="en-US" altLang="ko-KR" sz="16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init_stmt</a:t>
            </a: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&gt;, &lt;expr1&gt;, </a:t>
            </a: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또는 </a:t>
            </a: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&lt;expr2&gt;</a:t>
            </a: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 인스턴스 특성의 함수가 아니라면 </a:t>
            </a: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1</a:t>
            </a:r>
          </a:p>
          <a:p>
            <a:pPr lvl="2">
              <a:lnSpc>
                <a:spcPct val="100000"/>
              </a:lnSpc>
            </a:pP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인스턴스 특성의 함수라면</a:t>
            </a: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for </a:t>
            </a: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명령문의 첫 번째 실행은 </a:t>
            </a: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&lt;</a:t>
            </a:r>
            <a:r>
              <a:rPr lang="en-US" altLang="ko-KR" sz="16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init-stmt</a:t>
            </a: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&gt;</a:t>
            </a: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와 </a:t>
            </a: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&lt;expr1&gt;</a:t>
            </a: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단계 수의 합과 같음</a:t>
            </a:r>
            <a:b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그 다음 실행 단계 수는 </a:t>
            </a: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&lt;expr1&gt;</a:t>
            </a: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과 </a:t>
            </a: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&lt;expr2&gt;</a:t>
            </a: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단계 수의 합과 같음</a:t>
            </a:r>
            <a:endParaRPr lang="en-US" altLang="ko-KR" sz="16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while &lt;expr&gt; do : &lt;expr&gt;</a:t>
            </a: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 할당된 단계 수와 같음</a:t>
            </a:r>
            <a:endParaRPr lang="en-US" altLang="ko-KR" sz="16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do ... while &lt;expr&gt; : &lt;expr&gt;</a:t>
            </a: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 할당된 단계 수와 같음</a:t>
            </a:r>
            <a:endParaRPr lang="en-US" altLang="ko-KR" sz="16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switch </a:t>
            </a:r>
            <a:r>
              <a:rPr lang="ko-KR" altLang="en-US" sz="24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문</a:t>
            </a:r>
            <a:endParaRPr lang="en-US" altLang="ko-KR" sz="24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switch (&lt;expr&gt;) {</a:t>
            </a:r>
            <a:b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	case cond1: &lt;statement1&gt;</a:t>
            </a:r>
            <a:b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	case cond2: &lt;statement2&gt;</a:t>
            </a:r>
            <a:b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	…</a:t>
            </a:r>
            <a:b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	default: &lt;statement&gt;</a:t>
            </a:r>
            <a:b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}</a:t>
            </a:r>
          </a:p>
          <a:p>
            <a:pPr lvl="2">
              <a:lnSpc>
                <a:spcPct val="100000"/>
              </a:lnSpc>
            </a:pP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switch(&lt;expr&gt;)</a:t>
            </a: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비용은 </a:t>
            </a: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&lt;expr&gt;</a:t>
            </a: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 할당된 비용과 같음</a:t>
            </a:r>
            <a:endParaRPr lang="en-US" altLang="ko-KR" sz="16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조건의 비용은 자기의 비용 </a:t>
            </a: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+ </a:t>
            </a: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앞에서 나온 모든 조건의 비용</a:t>
            </a:r>
            <a:endParaRPr lang="en-US" altLang="ko-KR" sz="16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2375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84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Number of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4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if-else </a:t>
            </a:r>
            <a:r>
              <a:rPr lang="ko-KR" altLang="en-US" sz="24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문</a:t>
            </a:r>
            <a:endParaRPr lang="en-US" altLang="ko-KR" sz="24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if (&lt;expr&gt;) &lt;statement1&gt;;</a:t>
            </a:r>
            <a:b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else &lt;statement2&gt;;</a:t>
            </a:r>
          </a:p>
          <a:p>
            <a:pPr lvl="2">
              <a:lnSpc>
                <a:spcPct val="100000"/>
              </a:lnSpc>
            </a:pP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&lt;expr&gt;, &lt;statement1&gt;, &lt;statement2&gt;</a:t>
            </a: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 따라 각 단계 수가 할당됨</a:t>
            </a:r>
            <a:endParaRPr lang="en-US" altLang="ko-KR" sz="16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만약 </a:t>
            </a: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else</a:t>
            </a: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문이 없다면 거기에 해당되는 비용도 없음</a:t>
            </a:r>
            <a:endParaRPr lang="en-US" altLang="ko-KR" sz="16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메모리 관리 명령문</a:t>
            </a:r>
            <a:endParaRPr lang="en-US" altLang="ko-KR" sz="24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new object, delete, </a:t>
            </a:r>
            <a:r>
              <a:rPr lang="en-US" altLang="ko-KR" sz="16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sizeof</a:t>
            </a: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</a:t>
            </a: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포함</a:t>
            </a:r>
            <a:endParaRPr lang="en-US" altLang="ko-KR" sz="16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명령문은 </a:t>
            </a: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1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묵시적으로 </a:t>
            </a: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new</a:t>
            </a: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와 </a:t>
            </a: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delete</a:t>
            </a: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 호출되는 경우 함수 호출과 같은 방법으로 계산됨</a:t>
            </a:r>
            <a:endParaRPr lang="en-US" altLang="ko-KR" sz="16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함수 명령문 </a:t>
            </a:r>
            <a:r>
              <a:rPr lang="en-US" altLang="ko-KR" sz="24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 0 (</a:t>
            </a:r>
            <a:r>
              <a:rPr lang="ko-KR" altLang="en-US" sz="24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비용이 이미 </a:t>
            </a:r>
            <a:r>
              <a:rPr lang="ko-KR" altLang="en-US" sz="24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호출문에</a:t>
            </a:r>
            <a:r>
              <a:rPr lang="ko-KR" altLang="en-US" sz="24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할당됨</a:t>
            </a:r>
            <a:r>
              <a:rPr lang="en-US" altLang="ko-KR" sz="24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sz="24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분기 명령문</a:t>
            </a:r>
            <a:endParaRPr lang="en-US" altLang="ko-KR" sz="24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continue, break, </a:t>
            </a:r>
            <a:r>
              <a:rPr lang="en-US" altLang="ko-KR" sz="16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goto</a:t>
            </a: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return, return &lt;expr&gt;</a:t>
            </a: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을 포함</a:t>
            </a:r>
            <a:endParaRPr lang="en-US" altLang="ko-KR" sz="16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return &lt;expr&gt;</a:t>
            </a: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을 제외하면 모두 </a:t>
            </a: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1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return &lt;expr&gt;</a:t>
            </a: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에서도</a:t>
            </a: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&lt;expr&gt;</a:t>
            </a: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단계 수가 인스턴스 특성의 함수가 아니라면 </a:t>
            </a: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1</a:t>
            </a:r>
            <a:b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인스턴스 특성의 함수라면 </a:t>
            </a:r>
            <a:r>
              <a:rPr lang="en-US" altLang="ko-KR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&lt;expr&gt;</a:t>
            </a: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비용과 같음</a:t>
            </a:r>
            <a:endParaRPr lang="en-US" altLang="ko-KR" sz="16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sz="8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2375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259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Program Steps : Sum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19248" y="144744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  }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5555883"/>
                  </p:ext>
                </p:extLst>
              </p:nvPr>
            </p:nvGraphicFramePr>
            <p:xfrm>
              <a:off x="5842017" y="3253544"/>
              <a:ext cx="5829148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57287">
                      <a:extLst>
                        <a:ext uri="{9D8B030D-6E8A-4147-A177-3AD203B41FA5}">
                          <a16:colId xmlns:a16="http://schemas.microsoft.com/office/drawing/2014/main" val="2696073231"/>
                        </a:ext>
                      </a:extLst>
                    </a:gridCol>
                    <a:gridCol w="1457287">
                      <a:extLst>
                        <a:ext uri="{9D8B030D-6E8A-4147-A177-3AD203B41FA5}">
                          <a16:colId xmlns:a16="http://schemas.microsoft.com/office/drawing/2014/main" val="2934594653"/>
                        </a:ext>
                      </a:extLst>
                    </a:gridCol>
                    <a:gridCol w="1457287">
                      <a:extLst>
                        <a:ext uri="{9D8B030D-6E8A-4147-A177-3AD203B41FA5}">
                          <a16:colId xmlns:a16="http://schemas.microsoft.com/office/drawing/2014/main" val="2514626465"/>
                        </a:ext>
                      </a:extLst>
                    </a:gridCol>
                    <a:gridCol w="1457287">
                      <a:extLst>
                        <a:ext uri="{9D8B030D-6E8A-4147-A177-3AD203B41FA5}">
                          <a16:colId xmlns:a16="http://schemas.microsoft.com/office/drawing/2014/main" val="4181351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행 번호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s/e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빈도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단계 수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53166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263275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0430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  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𝑛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  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𝑛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1889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  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  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78754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3846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2273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총 단계 수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2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𝑛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+3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5831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5555883"/>
                  </p:ext>
                </p:extLst>
              </p:nvPr>
            </p:nvGraphicFramePr>
            <p:xfrm>
              <a:off x="5842017" y="3253544"/>
              <a:ext cx="5829148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57287">
                      <a:extLst>
                        <a:ext uri="{9D8B030D-6E8A-4147-A177-3AD203B41FA5}">
                          <a16:colId xmlns:a16="http://schemas.microsoft.com/office/drawing/2014/main" val="2696073231"/>
                        </a:ext>
                      </a:extLst>
                    </a:gridCol>
                    <a:gridCol w="1457287">
                      <a:extLst>
                        <a:ext uri="{9D8B030D-6E8A-4147-A177-3AD203B41FA5}">
                          <a16:colId xmlns:a16="http://schemas.microsoft.com/office/drawing/2014/main" val="2934594653"/>
                        </a:ext>
                      </a:extLst>
                    </a:gridCol>
                    <a:gridCol w="1457287">
                      <a:extLst>
                        <a:ext uri="{9D8B030D-6E8A-4147-A177-3AD203B41FA5}">
                          <a16:colId xmlns:a16="http://schemas.microsoft.com/office/drawing/2014/main" val="2514626465"/>
                        </a:ext>
                      </a:extLst>
                    </a:gridCol>
                    <a:gridCol w="1457287">
                      <a:extLst>
                        <a:ext uri="{9D8B030D-6E8A-4147-A177-3AD203B41FA5}">
                          <a16:colId xmlns:a16="http://schemas.microsoft.com/office/drawing/2014/main" val="4181351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행 번호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s/e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빈도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단계 수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53166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263275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2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0430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3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418" t="-304918" r="-100418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418" t="-304918" r="-418" b="-4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1889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4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418" t="-404918" r="-100418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418" t="-404918" r="-418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8754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5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3846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6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2273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총 단계 수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418" t="-704918" r="-418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8318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/>
          <p:cNvSpPr txBox="1"/>
          <p:nvPr/>
        </p:nvSpPr>
        <p:spPr>
          <a:xfrm>
            <a:off x="7577096" y="2949170"/>
            <a:ext cx="40940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s/e : </a:t>
            </a:r>
            <a:r>
              <a:rPr lang="ko-KR" altLang="en-US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실행당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단계 수 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(Step per Execution)</a:t>
            </a:r>
            <a:endParaRPr lang="en-US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270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3645696"/>
                  </p:ext>
                </p:extLst>
              </p:nvPr>
            </p:nvGraphicFramePr>
            <p:xfrm>
              <a:off x="4014443" y="3050344"/>
              <a:ext cx="7656722" cy="3169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3048">
                      <a:extLst>
                        <a:ext uri="{9D8B030D-6E8A-4147-A177-3AD203B41FA5}">
                          <a16:colId xmlns:a16="http://schemas.microsoft.com/office/drawing/2014/main" val="1607490698"/>
                        </a:ext>
                      </a:extLst>
                    </a:gridCol>
                    <a:gridCol w="2000793">
                      <a:extLst>
                        <a:ext uri="{9D8B030D-6E8A-4147-A177-3AD203B41FA5}">
                          <a16:colId xmlns:a16="http://schemas.microsoft.com/office/drawing/2014/main" val="3046092563"/>
                        </a:ext>
                      </a:extLst>
                    </a:gridCol>
                    <a:gridCol w="908741">
                      <a:extLst>
                        <a:ext uri="{9D8B030D-6E8A-4147-A177-3AD203B41FA5}">
                          <a16:colId xmlns:a16="http://schemas.microsoft.com/office/drawing/2014/main" val="1106595843"/>
                        </a:ext>
                      </a:extLst>
                    </a:gridCol>
                    <a:gridCol w="908741">
                      <a:extLst>
                        <a:ext uri="{9D8B030D-6E8A-4147-A177-3AD203B41FA5}">
                          <a16:colId xmlns:a16="http://schemas.microsoft.com/office/drawing/2014/main" val="3758500794"/>
                        </a:ext>
                      </a:extLst>
                    </a:gridCol>
                    <a:gridCol w="908741">
                      <a:extLst>
                        <a:ext uri="{9D8B030D-6E8A-4147-A177-3AD203B41FA5}">
                          <a16:colId xmlns:a16="http://schemas.microsoft.com/office/drawing/2014/main" val="4167699081"/>
                        </a:ext>
                      </a:extLst>
                    </a:gridCol>
                    <a:gridCol w="1876658">
                      <a:extLst>
                        <a:ext uri="{9D8B030D-6E8A-4147-A177-3AD203B41FA5}">
                          <a16:colId xmlns:a16="http://schemas.microsoft.com/office/drawing/2014/main" val="1400065379"/>
                        </a:ext>
                      </a:extLst>
                    </a:gridCol>
                  </a:tblGrid>
                  <a:tr h="396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행 번호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s/e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빈도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단계 수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6993165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8358897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218652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2(a)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6989722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2(b)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834172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𝑅𝑠𝑢𝑚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𝑅𝑠𝑢𝑚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583761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80078376"/>
                      </a:ext>
                    </a:extLst>
                  </a:tr>
                  <a:tr h="3962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총 단계 수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2+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𝑅𝑠𝑢𝑚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466017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3645696"/>
                  </p:ext>
                </p:extLst>
              </p:nvPr>
            </p:nvGraphicFramePr>
            <p:xfrm>
              <a:off x="4014443" y="3050344"/>
              <a:ext cx="7656722" cy="3169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3048">
                      <a:extLst>
                        <a:ext uri="{9D8B030D-6E8A-4147-A177-3AD203B41FA5}">
                          <a16:colId xmlns:a16="http://schemas.microsoft.com/office/drawing/2014/main" val="1607490698"/>
                        </a:ext>
                      </a:extLst>
                    </a:gridCol>
                    <a:gridCol w="2000793">
                      <a:extLst>
                        <a:ext uri="{9D8B030D-6E8A-4147-A177-3AD203B41FA5}">
                          <a16:colId xmlns:a16="http://schemas.microsoft.com/office/drawing/2014/main" val="3046092563"/>
                        </a:ext>
                      </a:extLst>
                    </a:gridCol>
                    <a:gridCol w="908741">
                      <a:extLst>
                        <a:ext uri="{9D8B030D-6E8A-4147-A177-3AD203B41FA5}">
                          <a16:colId xmlns:a16="http://schemas.microsoft.com/office/drawing/2014/main" val="1106595843"/>
                        </a:ext>
                      </a:extLst>
                    </a:gridCol>
                    <a:gridCol w="908741">
                      <a:extLst>
                        <a:ext uri="{9D8B030D-6E8A-4147-A177-3AD203B41FA5}">
                          <a16:colId xmlns:a16="http://schemas.microsoft.com/office/drawing/2014/main" val="3758500794"/>
                        </a:ext>
                      </a:extLst>
                    </a:gridCol>
                    <a:gridCol w="908741">
                      <a:extLst>
                        <a:ext uri="{9D8B030D-6E8A-4147-A177-3AD203B41FA5}">
                          <a16:colId xmlns:a16="http://schemas.microsoft.com/office/drawing/2014/main" val="4167699081"/>
                        </a:ext>
                      </a:extLst>
                    </a:gridCol>
                    <a:gridCol w="1876658">
                      <a:extLst>
                        <a:ext uri="{9D8B030D-6E8A-4147-A177-3AD203B41FA5}">
                          <a16:colId xmlns:a16="http://schemas.microsoft.com/office/drawing/2014/main" val="1400065379"/>
                        </a:ext>
                      </a:extLst>
                    </a:gridCol>
                  </a:tblGrid>
                  <a:tr h="396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행 번호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s/e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빈도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단계 수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6993165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4000" t="-103077" r="-404667" b="-6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36913" t="-103077" r="-307383" b="-6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6913" t="-103077" r="-207383" b="-6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8117" t="-103077" r="-325" b="-6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358897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218652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2(a)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6989722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2(b)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834172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3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2744" t="-504615" r="-230793" b="-22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8117" t="-504615" r="-325" b="-22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583761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4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80078376"/>
                      </a:ext>
                    </a:extLst>
                  </a:tr>
                  <a:tr h="3962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총 단계 수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2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8117" t="-704615" r="-325" b="-2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66017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Program Steps : </a:t>
            </a:r>
            <a:r>
              <a:rPr lang="en-US" dirty="0" err="1">
                <a:solidFill>
                  <a:srgbClr val="FF9800">
                    <a:alpha val="99000"/>
                  </a:srgbClr>
                </a:solidFill>
              </a:rPr>
              <a:t>Rsum</a:t>
            </a:r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9248" y="144744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Rsum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0)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else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(Rsum(</a:t>
            </a:r>
            <a:r>
              <a:rPr lang="pt-B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- 1) + </a:t>
            </a:r>
            <a:r>
              <a:rPr lang="pt-B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- 1]);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  }</a:t>
            </a:r>
            <a:endParaRPr lang="en-US" dirty="0"/>
          </a:p>
        </p:txBody>
      </p:sp>
      <p:sp>
        <p:nvSpPr>
          <p:cNvPr id="12" name="직사각형 11"/>
          <p:cNvSpPr/>
          <p:nvPr/>
        </p:nvSpPr>
        <p:spPr bwMode="auto">
          <a:xfrm>
            <a:off x="1465243" y="2027104"/>
            <a:ext cx="1421176" cy="308472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941503" y="2027104"/>
            <a:ext cx="1211856" cy="308472"/>
          </a:xfrm>
          <a:prstGeom prst="rect">
            <a:avLst/>
          </a:prstGeom>
          <a:noFill/>
          <a:ln w="19050">
            <a:solidFill>
              <a:srgbClr val="0000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261110" y="4282764"/>
            <a:ext cx="547924" cy="308472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261110" y="4667400"/>
            <a:ext cx="547924" cy="308472"/>
          </a:xfrm>
          <a:prstGeom prst="rect">
            <a:avLst/>
          </a:prstGeom>
          <a:noFill/>
          <a:ln w="19050">
            <a:solidFill>
              <a:srgbClr val="0000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77096" y="2745970"/>
            <a:ext cx="40940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s/e : </a:t>
            </a:r>
            <a:r>
              <a:rPr lang="ko-KR" altLang="en-US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실행당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단계 수 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(Step per Execution)</a:t>
            </a:r>
            <a:endParaRPr lang="en-US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434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Program Steps : </a:t>
            </a:r>
            <a:r>
              <a:rPr lang="en-US" dirty="0" err="1">
                <a:solidFill>
                  <a:srgbClr val="FF9800">
                    <a:alpha val="99000"/>
                  </a:srgbClr>
                </a:solidFill>
              </a:rPr>
              <a:t>Rsum</a:t>
            </a:r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3600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rsum</m:t>
                        </m:r>
                      </m:sub>
                    </m:sSub>
                    <m:d>
                      <m:d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e>
                    </m:d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=2+</m:t>
                    </m:r>
                    <m:sSub>
                      <m:sSubPr>
                        <m:ctrlPr>
                          <a:rPr lang="en-US" altLang="ko-KR" sz="36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360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rsum</m:t>
                        </m:r>
                      </m:sub>
                    </m:sSub>
                    <m:d>
                      <m:d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−1</m:t>
                        </m:r>
                      </m:e>
                    </m:d>
                  </m:oMath>
                </a14:m>
                <a:br>
                  <a:rPr lang="en-US" altLang="ko-KR" sz="3600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sz="3600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	        </a:t>
                </a:r>
                <a14:m>
                  <m:oMath xmlns:m="http://schemas.openxmlformats.org/officeDocument/2006/math"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=2+2+</m:t>
                    </m:r>
                    <m:sSub>
                      <m:sSubPr>
                        <m:ctrlPr>
                          <a:rPr lang="en-US" altLang="ko-KR" sz="36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360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rsum</m:t>
                        </m:r>
                      </m:sub>
                    </m:sSub>
                    <m:d>
                      <m:d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−2</m:t>
                        </m:r>
                      </m:e>
                    </m:d>
                  </m:oMath>
                </a14:m>
                <a:br>
                  <a:rPr lang="en-US" altLang="ko-KR" sz="3600" b="0" i="1" dirty="0">
                    <a:latin typeface="Cambria Math" panose="02040503050406030204" pitchFamily="18" charset="0"/>
                    <a:ea typeface="서울남산체 M" panose="02020603020101020101" pitchFamily="18" charset="-127"/>
                  </a:rPr>
                </a:br>
                <a:r>
                  <a:rPr lang="en-US" altLang="ko-KR" sz="3600" b="0" i="1" dirty="0">
                    <a:latin typeface="Cambria Math" panose="02040503050406030204" pitchFamily="18" charset="0"/>
                    <a:ea typeface="서울남산체 M" panose="02020603020101020101" pitchFamily="18" charset="-127"/>
                  </a:rPr>
                  <a:t>	            </a:t>
                </a:r>
                <a:r>
                  <a:rPr lang="en-US" altLang="ko-KR" sz="1000" b="0" i="1" dirty="0">
                    <a:latin typeface="Cambria Math" panose="02040503050406030204" pitchFamily="18" charset="0"/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=2∗2+</m:t>
                    </m:r>
                    <m:sSub>
                      <m:sSubPr>
                        <m:ctrlPr>
                          <a:rPr lang="en-US" altLang="ko-KR" sz="36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360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rsum</m:t>
                        </m:r>
                      </m:sub>
                    </m:sSub>
                    <m:d>
                      <m:d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−2</m:t>
                        </m:r>
                      </m:e>
                    </m:d>
                  </m:oMath>
                </a14:m>
                <a:br>
                  <a:rPr lang="en-US" altLang="ko-KR" sz="3600" b="0" i="1" dirty="0">
                    <a:latin typeface="Cambria Math" panose="02040503050406030204" pitchFamily="18" charset="0"/>
                    <a:ea typeface="서울남산체 M" panose="02020603020101020101" pitchFamily="18" charset="-127"/>
                  </a:rPr>
                </a:br>
                <a:r>
                  <a:rPr lang="en-US" altLang="ko-KR" sz="3600" b="0" i="1" dirty="0">
                    <a:latin typeface="Cambria Math" panose="02040503050406030204" pitchFamily="18" charset="0"/>
                    <a:ea typeface="서울남산체 M" panose="02020603020101020101" pitchFamily="18" charset="-127"/>
                  </a:rPr>
                  <a:t>	            </a:t>
                </a:r>
                <a:r>
                  <a:rPr lang="en-US" altLang="ko-KR" sz="1000" b="0" i="1" dirty="0">
                    <a:latin typeface="Cambria Math" panose="02040503050406030204" pitchFamily="18" charset="0"/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=…</m:t>
                    </m:r>
                  </m:oMath>
                </a14:m>
                <a:br>
                  <a:rPr lang="en-US" altLang="ko-KR" sz="3600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sz="3600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	       </a:t>
                </a:r>
                <a:r>
                  <a:rPr lang="en-US" altLang="ko-KR" sz="3000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=2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sSub>
                      <m:sSubPr>
                        <m:ctrlPr>
                          <a:rPr lang="en-US" altLang="ko-KR" sz="36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360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rsum</m:t>
                        </m:r>
                      </m:sub>
                    </m:sSub>
                    <m:d>
                      <m:d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0</m:t>
                        </m:r>
                      </m:e>
                    </m:d>
                  </m:oMath>
                </a14:m>
                <a:br>
                  <a:rPr lang="en-US" altLang="ko-KR" sz="3600" b="0" i="1" dirty="0">
                    <a:latin typeface="Cambria Math" panose="02040503050406030204" pitchFamily="18" charset="0"/>
                    <a:ea typeface="서울남산체 M" panose="02020603020101020101" pitchFamily="18" charset="-127"/>
                  </a:rPr>
                </a:br>
                <a:r>
                  <a:rPr lang="en-US" altLang="ko-KR" sz="3600" b="0" i="1" dirty="0">
                    <a:latin typeface="Cambria Math" panose="02040503050406030204" pitchFamily="18" charset="0"/>
                    <a:ea typeface="서울남산체 M" panose="02020603020101020101" pitchFamily="18" charset="-127"/>
                  </a:rPr>
                  <a:t>	            </a:t>
                </a:r>
                <a14:m>
                  <m:oMath xmlns:m="http://schemas.openxmlformats.org/officeDocument/2006/math"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=2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+2</m:t>
                    </m:r>
                  </m:oMath>
                </a14:m>
                <a:endParaRPr lang="en-US" altLang="ko-KR" sz="3600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01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972599" y="1447800"/>
            <a:ext cx="10240453" cy="1855124"/>
          </a:xfrm>
        </p:spPr>
        <p:txBody>
          <a:bodyPr anchor="t"/>
          <a:lstStyle/>
          <a:p>
            <a:r>
              <a:rPr lang="en-US" dirty="0"/>
              <a:t>Course Introduction</a:t>
            </a:r>
          </a:p>
        </p:txBody>
      </p:sp>
    </p:spTree>
    <p:extLst>
      <p:ext uri="{BB962C8B-B14F-4D97-AF65-F5344CB8AC3E}">
        <p14:creationId xmlns:p14="http://schemas.microsoft.com/office/powerpoint/2010/main" val="306832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Program Steps : Add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19247" y="1447443"/>
            <a:ext cx="67800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pl-PL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l-PL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pl-PL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pl-PL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l-PL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pl-PL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+ </a:t>
            </a:r>
            <a:r>
              <a:rPr lang="pl-PL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l-PL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pl-PL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  }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3833930"/>
                  </p:ext>
                </p:extLst>
              </p:nvPr>
            </p:nvGraphicFramePr>
            <p:xfrm>
              <a:off x="5842017" y="3624384"/>
              <a:ext cx="5829149" cy="2595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96652">
                      <a:extLst>
                        <a:ext uri="{9D8B030D-6E8A-4147-A177-3AD203B41FA5}">
                          <a16:colId xmlns:a16="http://schemas.microsoft.com/office/drawing/2014/main" val="2696073231"/>
                        </a:ext>
                      </a:extLst>
                    </a:gridCol>
                    <a:gridCol w="1396652">
                      <a:extLst>
                        <a:ext uri="{9D8B030D-6E8A-4147-A177-3AD203B41FA5}">
                          <a16:colId xmlns:a16="http://schemas.microsoft.com/office/drawing/2014/main" val="2934594653"/>
                        </a:ext>
                      </a:extLst>
                    </a:gridCol>
                    <a:gridCol w="1396652">
                      <a:extLst>
                        <a:ext uri="{9D8B030D-6E8A-4147-A177-3AD203B41FA5}">
                          <a16:colId xmlns:a16="http://schemas.microsoft.com/office/drawing/2014/main" val="2514626465"/>
                        </a:ext>
                      </a:extLst>
                    </a:gridCol>
                    <a:gridCol w="1639193">
                      <a:extLst>
                        <a:ext uri="{9D8B030D-6E8A-4147-A177-3AD203B41FA5}">
                          <a16:colId xmlns:a16="http://schemas.microsoft.com/office/drawing/2014/main" val="4181351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행 번호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s/e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빈도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단계 수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53166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263275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𝑚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6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𝑚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0430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𝑚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𝑛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+1)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6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𝑚𝑛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+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1889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  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𝑚𝑛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  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𝑚𝑛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78754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3846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총 단계 수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2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𝑚𝑛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+2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𝑚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5831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3833930"/>
                  </p:ext>
                </p:extLst>
              </p:nvPr>
            </p:nvGraphicFramePr>
            <p:xfrm>
              <a:off x="5842017" y="3624384"/>
              <a:ext cx="5829149" cy="2595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96652">
                      <a:extLst>
                        <a:ext uri="{9D8B030D-6E8A-4147-A177-3AD203B41FA5}">
                          <a16:colId xmlns:a16="http://schemas.microsoft.com/office/drawing/2014/main" val="2696073231"/>
                        </a:ext>
                      </a:extLst>
                    </a:gridCol>
                    <a:gridCol w="1396652">
                      <a:extLst>
                        <a:ext uri="{9D8B030D-6E8A-4147-A177-3AD203B41FA5}">
                          <a16:colId xmlns:a16="http://schemas.microsoft.com/office/drawing/2014/main" val="2934594653"/>
                        </a:ext>
                      </a:extLst>
                    </a:gridCol>
                    <a:gridCol w="1396652">
                      <a:extLst>
                        <a:ext uri="{9D8B030D-6E8A-4147-A177-3AD203B41FA5}">
                          <a16:colId xmlns:a16="http://schemas.microsoft.com/office/drawing/2014/main" val="2514626465"/>
                        </a:ext>
                      </a:extLst>
                    </a:gridCol>
                    <a:gridCol w="1639193">
                      <a:extLst>
                        <a:ext uri="{9D8B030D-6E8A-4147-A177-3AD203B41FA5}">
                          <a16:colId xmlns:a16="http://schemas.microsoft.com/office/drawing/2014/main" val="4181351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행 번호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s/e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빈도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단계 수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53166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263275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2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437" t="-206557" r="-117904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5762" t="-206557" r="-372" b="-4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430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3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437" t="-306557" r="-117904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5762" t="-306557" r="-372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1889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4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437" t="-406557" r="-117904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5762" t="-406557" r="-372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8754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5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3846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총 단계 수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5762" t="-606557" r="-372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8318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/>
          <p:cNvSpPr txBox="1"/>
          <p:nvPr/>
        </p:nvSpPr>
        <p:spPr>
          <a:xfrm>
            <a:off x="7577096" y="3320955"/>
            <a:ext cx="40940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s/e : </a:t>
            </a:r>
            <a:r>
              <a:rPr lang="ko-KR" altLang="en-US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실행당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단계 수 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(Step per Execution)</a:t>
            </a:r>
            <a:endParaRPr lang="en-US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03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Three Kinds of Step Counts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ko-KR" altLang="en-US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최</m:t>
                    </m:r>
                  </m:oMath>
                </a14:m>
                <a:r>
                  <a:rPr lang="ko-KR" altLang="en-US" sz="3600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상의 경우</a:t>
                </a:r>
                <a:r>
                  <a:rPr lang="en-US" altLang="ko-KR" sz="3600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(Best Case) : </a:t>
                </a:r>
                <a:r>
                  <a:rPr lang="ko-KR" altLang="en-US" sz="3600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주어진 매개변수에 대해</a:t>
                </a:r>
                <a:br>
                  <a:rPr lang="en-US" altLang="ko-KR" sz="3600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sz="3600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실행될 수 있는 단계 수가 최소인 경우</a:t>
                </a:r>
                <a:endParaRPr lang="en-US" altLang="ko-KR" sz="3600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sz="36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최악의 경우</a:t>
                </a:r>
                <a:r>
                  <a:rPr lang="en-US" altLang="ko-KR" sz="36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(Worst Case) : </a:t>
                </a:r>
                <a:r>
                  <a:rPr lang="ko-KR" altLang="en-US" sz="36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주어진 매개변수에 대해</a:t>
                </a:r>
                <a:br>
                  <a:rPr lang="en-US" altLang="ko-KR" sz="36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sz="36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실행될 수 있는 단계 수가 최대인 경우</a:t>
                </a:r>
                <a:endParaRPr lang="en-US" altLang="ko-KR" sz="36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sz="3600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평균</a:t>
                </a:r>
                <a:r>
                  <a:rPr lang="en-US" altLang="ko-KR" sz="3600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(Average Case) : </a:t>
                </a:r>
                <a:r>
                  <a:rPr lang="ko-KR" altLang="en-US" sz="3600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주어진 매개변수에 대해</a:t>
                </a:r>
                <a:br>
                  <a:rPr lang="en-US" altLang="ko-KR" sz="3600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sz="3600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인스턴스가 실행되는 평균 단계 수</a:t>
                </a:r>
                <a:endParaRPr lang="en-US" altLang="ko-KR" sz="3600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2077" t="-2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376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Asymptotic Notation (O, </a:t>
            </a:r>
            <a:r>
              <a:rPr lang="el-GR" dirty="0">
                <a:solidFill>
                  <a:srgbClr val="FF9800">
                    <a:alpha val="99000"/>
                  </a:srgbClr>
                </a:solidFill>
              </a:rPr>
              <a:t>Ω, Θ</a:t>
            </a:r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3600" b="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프로그램의 정확한 단계 수를 결정하는 작업은 매우 어려움</a:t>
            </a:r>
            <a:endParaRPr lang="en-US" altLang="ko-KR" sz="3600" b="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단계 수를 정확하게 결정하는데 드는 노력은</a:t>
            </a:r>
            <a:b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개념 자체가 부정확하기 때문에 낭비를 초래할 수 있음</a:t>
            </a:r>
            <a:endParaRPr lang="en-US" altLang="ko-KR" sz="30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3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점근 표기법은 어떤 함수의 증가 양상을 다른 함수와</a:t>
            </a:r>
            <a:br>
              <a:rPr lang="en-US" altLang="ko-KR" sz="3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sz="3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비교로 표현하는 </a:t>
            </a:r>
            <a:r>
              <a:rPr lang="ko-KR" altLang="en-US" sz="36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수론과</a:t>
            </a:r>
            <a:r>
              <a:rPr lang="ko-KR" altLang="en-US" sz="3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해석학의 방법</a:t>
            </a:r>
            <a:br>
              <a:rPr lang="en-US" altLang="ko-KR" sz="3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sz="3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→ </a:t>
            </a:r>
            <a:r>
              <a:rPr lang="ko-KR" altLang="en-US" sz="3600" b="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알고리즘의 복잡도를 단순화할 때 사용</a:t>
            </a:r>
            <a:endParaRPr lang="en-US" altLang="ko-KR" sz="3600" b="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대문자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O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표기법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sz="3000" b="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소문자 </a:t>
            </a:r>
            <a:r>
              <a:rPr lang="en-US" altLang="ko-KR" sz="3000" b="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o </a:t>
            </a:r>
            <a:r>
              <a:rPr lang="ko-KR" altLang="en-US" sz="3000" b="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표기법</a:t>
            </a:r>
            <a:endParaRPr lang="en-US" altLang="ko-KR" sz="3000" b="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대문자 </a:t>
            </a:r>
            <a:r>
              <a:rPr lang="el-GR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Ω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표기법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소문자 </a:t>
            </a:r>
            <a:r>
              <a:rPr lang="el-GR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ω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표기법</a:t>
            </a:r>
            <a:endParaRPr lang="en-US" altLang="ko-KR" sz="30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3000" b="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대문자 </a:t>
            </a:r>
            <a:r>
              <a:rPr lang="el-GR" altLang="ko-KR" sz="3000" b="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Θ</a:t>
            </a:r>
            <a:r>
              <a:rPr lang="en-US" altLang="ko-KR" sz="3000" b="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표기법</a:t>
            </a:r>
            <a:endParaRPr lang="en-US" altLang="ko-KR" sz="3000" b="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1943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Definition of Big “oh” (O)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6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모든 </a:t>
                </a:r>
                <a14:m>
                  <m:oMath xmlns:m="http://schemas.openxmlformats.org/officeDocument/2006/math"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</m:oMath>
                </a14:m>
                <a:r>
                  <a:rPr lang="en-US" altLang="ko-KR" sz="3600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sz="3600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≥</m:t>
                    </m:r>
                    <m:sSub>
                      <m:sSub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e>
                      <m:sub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3600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대해 </a:t>
                </a:r>
                <a14:m>
                  <m:oMath xmlns:m="http://schemas.openxmlformats.org/officeDocument/2006/math"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𝑓</m:t>
                    </m:r>
                    <m:d>
                      <m:d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e>
                    </m:d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≤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𝑐𝑔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sz="3600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인 조건을 만족시키는 두 양의 상수 </a:t>
                </a:r>
                <a14:m>
                  <m:oMath xmlns:m="http://schemas.openxmlformats.org/officeDocument/2006/math"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𝑐</m:t>
                    </m:r>
                    <m:r>
                      <a:rPr lang="ko-KR" altLang="en-US" sz="36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와</m:t>
                    </m:r>
                  </m:oMath>
                </a14:m>
                <a:r>
                  <a:rPr lang="en-US" altLang="ko-KR" sz="3600" b="0" i="1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e>
                      <m:sub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0</m:t>
                        </m:r>
                      </m:sub>
                    </m:sSub>
                    <m:r>
                      <a:rPr lang="ko-KR" altLang="en-US" sz="36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가</m:t>
                    </m:r>
                  </m:oMath>
                </a14:m>
                <a:r>
                  <a:rPr lang="en-US" altLang="ko-KR" sz="3600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sz="3600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존재하기만 하면</a:t>
                </a:r>
                <a:r>
                  <a:rPr lang="en-US" altLang="ko-KR" sz="36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𝑓</m:t>
                    </m:r>
                    <m:d>
                      <m:d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e>
                    </m:d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3600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O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𝑔</m:t>
                    </m:r>
                    <m:d>
                      <m:d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e>
                    </m:d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endParaRPr lang="en-US" altLang="ko-KR" sz="3600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3000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sz="3000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≥2</m:t>
                    </m:r>
                  </m:oMath>
                </a14:m>
                <a:r>
                  <a:rPr lang="ko-KR" altLang="en-US" sz="3000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일 때</a:t>
                </a:r>
                <a:r>
                  <a:rPr lang="en-US" altLang="ko-KR" sz="3000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3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+2≤4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</m:oMath>
                </a14:m>
                <a:r>
                  <a:rPr lang="ko-KR" altLang="en-US" sz="3000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이므로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3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+2=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𝑂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endParaRPr lang="en-US" altLang="ko-KR" sz="3000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3000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sz="3000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≥5</m:t>
                    </m:r>
                  </m:oMath>
                </a14:m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일 때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3000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10</m:t>
                    </m:r>
                    <m:sSup>
                      <m:sSup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e>
                      <m:sup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p>
                    </m:sSup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+4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≤11</m:t>
                    </m:r>
                    <m:sSup>
                      <m:sSup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e>
                      <m:sup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이므로 </a:t>
                </a:r>
                <a14:m>
                  <m:oMath xmlns:m="http://schemas.openxmlformats.org/officeDocument/2006/math">
                    <m:r>
                      <a:rPr lang="en-US" altLang="ko-KR" sz="300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1</m:t>
                    </m:r>
                    <m:r>
                      <a:rPr lang="en-US" altLang="ko-KR" sz="3000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0</m:t>
                    </m:r>
                    <m:sSup>
                      <m:sSupPr>
                        <m:ctrlPr>
                          <a:rPr lang="en-US" altLang="ko-KR" sz="3000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e>
                      <m:sup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p>
                    </m:sSup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+4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𝑂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sSup>
                      <m:sSup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e>
                      <m:sup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p>
                    </m:sSup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3000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sz="3000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≥2</m:t>
                    </m:r>
                  </m:oMath>
                </a14:m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일 때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300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10</m:t>
                    </m:r>
                    <m:sSup>
                      <m:sSupPr>
                        <m:ctrlP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e>
                      <m:sup>
                        <m: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p>
                    </m:sSup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+4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≤10</m:t>
                    </m:r>
                    <m:sSup>
                      <m:sSupPr>
                        <m:ctrlP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e>
                      <m:sup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4</m:t>
                        </m:r>
                      </m:sup>
                    </m:sSup>
                  </m:oMath>
                </a14:m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이므로 </a:t>
                </a:r>
                <a14:m>
                  <m:oMath xmlns:m="http://schemas.openxmlformats.org/officeDocument/2006/math">
                    <m:r>
                      <a:rPr lang="en-US" altLang="ko-KR" sz="3000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10</m:t>
                    </m:r>
                    <m:sSup>
                      <m:sSupPr>
                        <m:ctrlPr>
                          <a:rPr lang="en-US" altLang="ko-KR" sz="3000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e>
                      <m:sup>
                        <m: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p>
                    </m:sSup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+4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𝑂</m:t>
                    </m:r>
                    <m:d>
                      <m:dPr>
                        <m:ctrlP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3000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3000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sz="36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모든 </a:t>
                </a:r>
                <a14:m>
                  <m:oMath xmlns:m="http://schemas.openxmlformats.org/officeDocument/2006/math">
                    <m:r>
                      <a:rPr lang="en-US" altLang="ko-KR" sz="3600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</m:oMath>
                </a14:m>
                <a:r>
                  <a:rPr lang="ko-KR" altLang="en-US" sz="36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대해 </a:t>
                </a:r>
                <a14:m>
                  <m:oMath xmlns:m="http://schemas.openxmlformats.org/officeDocument/2006/math">
                    <m:r>
                      <a:rPr lang="en-US" altLang="ko-KR" sz="36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𝑔</m:t>
                    </m:r>
                    <m:d>
                      <m:dPr>
                        <m:ctrlPr>
                          <a:rPr lang="en-US" altLang="ko-KR" sz="36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sz="36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값은 </a:t>
                </a:r>
                <a14:m>
                  <m:oMath xmlns:m="http://schemas.openxmlformats.org/officeDocument/2006/math">
                    <m:r>
                      <a:rPr lang="en-US" altLang="ko-KR" sz="36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𝑓</m:t>
                    </m:r>
                    <m:d>
                      <m:dPr>
                        <m:ctrlPr>
                          <a:rPr lang="en-US" altLang="ko-KR" sz="36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sz="36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</a:t>
                </a:r>
                <a:r>
                  <a:rPr lang="ko-KR" altLang="en-US" sz="3600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상한값</a:t>
                </a:r>
                <a:r>
                  <a:rPr lang="en-US" altLang="ko-KR" sz="36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(Upper Bound)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의미상으로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유익하기 위해서는 </a:t>
                </a:r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𝑔</m:t>
                    </m:r>
                    <m:d>
                      <m:dPr>
                        <m:ctrlP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가능한 작아야 함</a:t>
                </a:r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3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+2=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이라고 하지만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3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+2=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이라고 하지는 않음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물론 후자가 틀린 것은 아님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2">
                  <a:lnSpc>
                    <a:spcPct val="100000"/>
                  </a:lnSpc>
                </a:pPr>
                <a:endParaRPr lang="en-US" altLang="ko-KR" sz="2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2077" t="-2836" r="-929" b="-1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821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Definition of Omega (</a:t>
            </a:r>
            <a:r>
              <a:rPr lang="el-GR" dirty="0">
                <a:solidFill>
                  <a:srgbClr val="FF9800">
                    <a:alpha val="99000"/>
                  </a:srgbClr>
                </a:solidFill>
              </a:rPr>
              <a:t>Ω</a:t>
            </a:r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6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모든 </a:t>
                </a:r>
                <a14:m>
                  <m:oMath xmlns:m="http://schemas.openxmlformats.org/officeDocument/2006/math"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</m:oMath>
                </a14:m>
                <a:r>
                  <a:rPr lang="en-US" altLang="ko-KR" sz="3600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sz="3600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≥</m:t>
                    </m:r>
                    <m:sSub>
                      <m:sSub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e>
                      <m:sub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3600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대해 </a:t>
                </a:r>
                <a14:m>
                  <m:oMath xmlns:m="http://schemas.openxmlformats.org/officeDocument/2006/math"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𝑓</m:t>
                    </m:r>
                    <m:d>
                      <m:d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e>
                    </m:d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≥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𝑐𝑔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sz="3600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인 조건을 만족시키는 두 양의 상수 </a:t>
                </a:r>
                <a14:m>
                  <m:oMath xmlns:m="http://schemas.openxmlformats.org/officeDocument/2006/math"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𝑐</m:t>
                    </m:r>
                    <m:r>
                      <a:rPr lang="ko-KR" altLang="en-US" sz="36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와</m:t>
                    </m:r>
                  </m:oMath>
                </a14:m>
                <a:r>
                  <a:rPr lang="en-US" altLang="ko-KR" sz="3600" b="0" i="1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e>
                      <m:sub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0</m:t>
                        </m:r>
                      </m:sub>
                    </m:sSub>
                    <m:r>
                      <a:rPr lang="ko-KR" altLang="en-US" sz="36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가</m:t>
                    </m:r>
                  </m:oMath>
                </a14:m>
                <a:r>
                  <a:rPr lang="en-US" altLang="ko-KR" sz="3600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sz="3600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존재하기만 하면</a:t>
                </a:r>
                <a:r>
                  <a:rPr lang="en-US" altLang="ko-KR" sz="36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𝑓</m:t>
                    </m:r>
                    <m:d>
                      <m:d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e>
                    </m:d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sz="360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Ω</m:t>
                    </m:r>
                    <m:r>
                      <a:rPr lang="en-US" altLang="ko-KR" sz="3600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𝑔</m:t>
                    </m:r>
                    <m:d>
                      <m:d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e>
                    </m:d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endParaRPr lang="en-US" altLang="ko-KR" sz="3600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3000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sz="3000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≥1</m:t>
                    </m:r>
                  </m:oMath>
                </a14:m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일 때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3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+2≥3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</m:oMath>
                </a14:m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이므로 </a:t>
                </a:r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3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+2=</m:t>
                    </m:r>
                    <m:r>
                      <m:rPr>
                        <m:sty m:val="p"/>
                      </m:rPr>
                      <a:rPr lang="el-GR" altLang="ko-KR" sz="320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Ω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3000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sz="3000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≥1</m:t>
                    </m:r>
                  </m:oMath>
                </a14:m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일 때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300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10</m:t>
                    </m:r>
                    <m:sSup>
                      <m:sSupPr>
                        <m:ctrlP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e>
                      <m:sup>
                        <m: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p>
                    </m:sSup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+4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≥</m:t>
                    </m:r>
                    <m:sSup>
                      <m:sSupPr>
                        <m:ctrlP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e>
                      <m:sup>
                        <m: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이므로 </a:t>
                </a:r>
                <a14:m>
                  <m:oMath xmlns:m="http://schemas.openxmlformats.org/officeDocument/2006/math">
                    <m:r>
                      <a:rPr lang="en-US" altLang="ko-KR" sz="3000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10</m:t>
                    </m:r>
                    <m:sSup>
                      <m:sSupPr>
                        <m:ctrlPr>
                          <a:rPr lang="en-US" altLang="ko-KR" sz="3000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e>
                      <m:sup>
                        <m: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p>
                    </m:sSup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+4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sz="320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Ω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sSup>
                      <m:sSupPr>
                        <m:ctrlP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e>
                      <m:sup>
                        <m: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p>
                    </m:sSup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3000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sz="3000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≥1</m:t>
                    </m:r>
                  </m:oMath>
                </a14:m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일 때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300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10</m:t>
                    </m:r>
                    <m:sSup>
                      <m:sSupPr>
                        <m:ctrlP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e>
                      <m:sup>
                        <m: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p>
                    </m:sSup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+4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≥1</m:t>
                    </m:r>
                  </m:oMath>
                </a14:m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이므로 </a:t>
                </a:r>
                <a14:m>
                  <m:oMath xmlns:m="http://schemas.openxmlformats.org/officeDocument/2006/math">
                    <m:r>
                      <a:rPr lang="en-US" altLang="ko-KR" sz="3000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10</m:t>
                    </m:r>
                    <m:sSup>
                      <m:sSupPr>
                        <m:ctrlPr>
                          <a:rPr lang="en-US" altLang="ko-KR" sz="3000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e>
                      <m:sup>
                        <m: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p>
                    </m:sSup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+4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sz="320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Ω</m:t>
                    </m:r>
                    <m:d>
                      <m:dPr>
                        <m:ctrlP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</m:t>
                        </m:r>
                      </m:e>
                    </m:d>
                  </m:oMath>
                </a14:m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sz="36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모든 </a:t>
                </a:r>
                <a14:m>
                  <m:oMath xmlns:m="http://schemas.openxmlformats.org/officeDocument/2006/math">
                    <m:r>
                      <a:rPr lang="en-US" altLang="ko-KR" sz="3600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</m:oMath>
                </a14:m>
                <a:r>
                  <a:rPr lang="ko-KR" altLang="en-US" sz="36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대해 </a:t>
                </a:r>
                <a14:m>
                  <m:oMath xmlns:m="http://schemas.openxmlformats.org/officeDocument/2006/math">
                    <m:r>
                      <a:rPr lang="en-US" altLang="ko-KR" sz="36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𝑔</m:t>
                    </m:r>
                    <m:d>
                      <m:dPr>
                        <m:ctrlPr>
                          <a:rPr lang="en-US" altLang="ko-KR" sz="36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sz="36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값은 </a:t>
                </a:r>
                <a14:m>
                  <m:oMath xmlns:m="http://schemas.openxmlformats.org/officeDocument/2006/math">
                    <m:r>
                      <a:rPr lang="en-US" altLang="ko-KR" sz="36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𝑓</m:t>
                    </m:r>
                    <m:d>
                      <m:dPr>
                        <m:ctrlPr>
                          <a:rPr lang="en-US" altLang="ko-KR" sz="36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sz="36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</a:t>
                </a:r>
                <a:r>
                  <a:rPr lang="ko-KR" altLang="en-US" sz="3600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하한값</a:t>
                </a:r>
                <a:r>
                  <a:rPr lang="en-US" altLang="ko-KR" sz="36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(Lower Bound)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의미상으로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유익하기 위해서는 </a:t>
                </a:r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𝑔</m:t>
                    </m:r>
                    <m:d>
                      <m:dPr>
                        <m:ctrlP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가능한 커야 함</a:t>
                </a:r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3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+2=</m:t>
                    </m:r>
                    <m:r>
                      <m:rPr>
                        <m:sty m:val="p"/>
                      </m:rPr>
                      <a:rPr lang="el-GR" altLang="ko-KR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Ω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이라고 하지만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3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+2=</m:t>
                    </m:r>
                    <m:r>
                      <m:rPr>
                        <m:sty m:val="p"/>
                      </m:rPr>
                      <a:rPr lang="el-GR" altLang="ko-KR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Ω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1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이라고 하지는 않음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물론 후자가 틀린 것은 아님</a:t>
                </a:r>
                <a:endParaRPr lang="en-US" altLang="ko-KR" sz="3600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sz="3600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2077" t="-2836" r="-929" b="-1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808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Definition of Theta (</a:t>
            </a:r>
            <a:r>
              <a:rPr lang="el-GR" dirty="0">
                <a:solidFill>
                  <a:srgbClr val="FF9800">
                    <a:alpha val="99000"/>
                  </a:srgbClr>
                </a:solidFill>
              </a:rPr>
              <a:t>Θ</a:t>
            </a:r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6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모든 </a:t>
                </a:r>
                <a14:m>
                  <m:oMath xmlns:m="http://schemas.openxmlformats.org/officeDocument/2006/math"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</m:oMath>
                </a14:m>
                <a:r>
                  <a:rPr lang="en-US" altLang="ko-KR" sz="3600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sz="3600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≥</m:t>
                    </m:r>
                    <m:sSub>
                      <m:sSub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e>
                      <m:sub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3600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대해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3600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c</m:t>
                        </m:r>
                      </m:e>
                      <m:sub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</m:t>
                        </m:r>
                      </m:sub>
                    </m:sSub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𝑔</m:t>
                    </m:r>
                    <m:d>
                      <m:d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e>
                    </m:d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≤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𝑓</m:t>
                    </m:r>
                    <m:d>
                      <m:d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e>
                    </m:d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≤</m:t>
                    </m:r>
                    <m:sSub>
                      <m:sSub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𝑐</m:t>
                        </m:r>
                      </m:e>
                      <m:sub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b>
                    </m:sSub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𝑔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sz="3600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인 조건을 만족시키는 세 양의 상수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𝑐</m:t>
                        </m:r>
                      </m:e>
                      <m:sub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3600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𝑐</m:t>
                        </m:r>
                      </m:e>
                      <m:sub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3600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</a:t>
                </a:r>
                <a:r>
                  <a:rPr lang="en-US" altLang="ko-KR" sz="3600" b="0" i="1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e>
                      <m:sub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0</m:t>
                        </m:r>
                      </m:sub>
                    </m:sSub>
                    <m:r>
                      <a:rPr lang="ko-KR" altLang="en-US" sz="36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가</m:t>
                    </m:r>
                  </m:oMath>
                </a14:m>
                <a:r>
                  <a:rPr lang="en-US" altLang="ko-KR" sz="3600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sz="3600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존재하기만 하면</a:t>
                </a:r>
                <a:r>
                  <a:rPr lang="en-US" altLang="ko-KR" sz="36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𝑓</m:t>
                    </m:r>
                    <m:d>
                      <m:d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e>
                    </m:d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sz="36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Θ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𝑔</m:t>
                    </m:r>
                    <m:d>
                      <m:d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e>
                    </m:d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endParaRPr lang="en-US" altLang="ko-KR" sz="3600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3000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sz="3000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≥2</m:t>
                    </m:r>
                  </m:oMath>
                </a14:m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일 때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3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+2≥3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</m:oMath>
                </a14:m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이고 </a:t>
                </a:r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3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+2≤4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</m:oMath>
                </a14:m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이므로 </a:t>
                </a:r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3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+2=</m:t>
                    </m:r>
                    <m:r>
                      <m:rPr>
                        <m:sty m:val="p"/>
                      </m:rPr>
                      <a:rPr lang="el-GR" altLang="ko-KR" sz="32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Θ</m:t>
                    </m:r>
                    <m:d>
                      <m:dPr>
                        <m:ctrlP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e>
                    </m:d>
                  </m:oMath>
                </a14:m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sz="36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모든 </a:t>
                </a:r>
                <a14:m>
                  <m:oMath xmlns:m="http://schemas.openxmlformats.org/officeDocument/2006/math">
                    <m:r>
                      <a:rPr lang="en-US" altLang="ko-KR" sz="3600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</m:oMath>
                </a14:m>
                <a:r>
                  <a:rPr lang="ko-KR" altLang="en-US" sz="36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대해 </a:t>
                </a:r>
                <a14:m>
                  <m:oMath xmlns:m="http://schemas.openxmlformats.org/officeDocument/2006/math">
                    <m:r>
                      <a:rPr lang="en-US" altLang="ko-KR" sz="36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𝑔</m:t>
                    </m:r>
                    <m:d>
                      <m:dPr>
                        <m:ctrlPr>
                          <a:rPr lang="en-US" altLang="ko-KR" sz="36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sz="36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값은 </a:t>
                </a:r>
                <a14:m>
                  <m:oMath xmlns:m="http://schemas.openxmlformats.org/officeDocument/2006/math">
                    <m:r>
                      <a:rPr lang="en-US" altLang="ko-KR" sz="36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𝑓</m:t>
                    </m:r>
                    <m:d>
                      <m:dPr>
                        <m:ctrlPr>
                          <a:rPr lang="en-US" altLang="ko-KR" sz="36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sz="36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</a:t>
                </a:r>
                <a:r>
                  <a:rPr lang="ko-KR" altLang="en-US" sz="3600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상한값이자</a:t>
                </a:r>
                <a:r>
                  <a:rPr lang="ko-KR" altLang="en-US" sz="36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sz="3600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하한값</a:t>
                </a:r>
                <a:endParaRPr lang="en-US" altLang="ko-KR" sz="36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sz="46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sz="3000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sz="3000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2077" t="-2836" r="-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acl.cs.qc.edu/~lhuang/teaching/cs570/big_thet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888" y="4526732"/>
            <a:ext cx="5538511" cy="188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801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Asymptotic Notation : Sum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19248" y="144744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  }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9726967"/>
                  </p:ext>
                </p:extLst>
              </p:nvPr>
            </p:nvGraphicFramePr>
            <p:xfrm>
              <a:off x="5842017" y="3253544"/>
              <a:ext cx="5829148" cy="30464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57287">
                      <a:extLst>
                        <a:ext uri="{9D8B030D-6E8A-4147-A177-3AD203B41FA5}">
                          <a16:colId xmlns:a16="http://schemas.microsoft.com/office/drawing/2014/main" val="2696073231"/>
                        </a:ext>
                      </a:extLst>
                    </a:gridCol>
                    <a:gridCol w="1457287">
                      <a:extLst>
                        <a:ext uri="{9D8B030D-6E8A-4147-A177-3AD203B41FA5}">
                          <a16:colId xmlns:a16="http://schemas.microsoft.com/office/drawing/2014/main" val="2934594653"/>
                        </a:ext>
                      </a:extLst>
                    </a:gridCol>
                    <a:gridCol w="1457287">
                      <a:extLst>
                        <a:ext uri="{9D8B030D-6E8A-4147-A177-3AD203B41FA5}">
                          <a16:colId xmlns:a16="http://schemas.microsoft.com/office/drawing/2014/main" val="2514626465"/>
                        </a:ext>
                      </a:extLst>
                    </a:gridCol>
                    <a:gridCol w="1457287">
                      <a:extLst>
                        <a:ext uri="{9D8B030D-6E8A-4147-A177-3AD203B41FA5}">
                          <a16:colId xmlns:a16="http://schemas.microsoft.com/office/drawing/2014/main" val="4181351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행 번호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s/e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빈도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단계 수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53166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263275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0430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  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𝑛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1889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  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78754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3846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2273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𝑆𝑢𝑚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1≤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≤6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en-US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{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})=</m:t>
                                    </m:r>
                                  </m:e>
                                </m:func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5831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9726967"/>
                  </p:ext>
                </p:extLst>
              </p:nvPr>
            </p:nvGraphicFramePr>
            <p:xfrm>
              <a:off x="5842017" y="3253544"/>
              <a:ext cx="5829148" cy="30464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57287">
                      <a:extLst>
                        <a:ext uri="{9D8B030D-6E8A-4147-A177-3AD203B41FA5}">
                          <a16:colId xmlns:a16="http://schemas.microsoft.com/office/drawing/2014/main" val="2696073231"/>
                        </a:ext>
                      </a:extLst>
                    </a:gridCol>
                    <a:gridCol w="1457287">
                      <a:extLst>
                        <a:ext uri="{9D8B030D-6E8A-4147-A177-3AD203B41FA5}">
                          <a16:colId xmlns:a16="http://schemas.microsoft.com/office/drawing/2014/main" val="2934594653"/>
                        </a:ext>
                      </a:extLst>
                    </a:gridCol>
                    <a:gridCol w="1457287">
                      <a:extLst>
                        <a:ext uri="{9D8B030D-6E8A-4147-A177-3AD203B41FA5}">
                          <a16:colId xmlns:a16="http://schemas.microsoft.com/office/drawing/2014/main" val="2514626465"/>
                        </a:ext>
                      </a:extLst>
                    </a:gridCol>
                    <a:gridCol w="1457287">
                      <a:extLst>
                        <a:ext uri="{9D8B030D-6E8A-4147-A177-3AD203B41FA5}">
                          <a16:colId xmlns:a16="http://schemas.microsoft.com/office/drawing/2014/main" val="4181351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행 번호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s/e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빈도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단계 수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53166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00418" t="-104918" r="-418" b="-6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3275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2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418" t="-204918" r="-418" b="-5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430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3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418" t="-304918" r="-100418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418" t="-304918" r="-418" b="-4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1889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4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418" t="-404918" r="-100418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418" t="-404918" r="-418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8754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5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418" t="-504918" r="-418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846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6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418" t="-604918" r="-418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273394"/>
                      </a:ext>
                    </a:extLst>
                  </a:tr>
                  <a:tr h="450596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287" t="-581081" r="-139" b="-40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58318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/>
          <p:cNvSpPr txBox="1"/>
          <p:nvPr/>
        </p:nvSpPr>
        <p:spPr>
          <a:xfrm>
            <a:off x="7577096" y="2949170"/>
            <a:ext cx="40940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s/e : </a:t>
            </a:r>
            <a:r>
              <a:rPr lang="ko-KR" altLang="en-US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실행당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단계 수 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(Step per Execution)</a:t>
            </a:r>
            <a:endParaRPr lang="en-US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3239774"/>
                  </p:ext>
                </p:extLst>
              </p:nvPr>
            </p:nvGraphicFramePr>
            <p:xfrm>
              <a:off x="4014443" y="3050344"/>
              <a:ext cx="7819903" cy="3169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75490">
                      <a:extLst>
                        <a:ext uri="{9D8B030D-6E8A-4147-A177-3AD203B41FA5}">
                          <a16:colId xmlns:a16="http://schemas.microsoft.com/office/drawing/2014/main" val="1607490698"/>
                        </a:ext>
                      </a:extLst>
                    </a:gridCol>
                    <a:gridCol w="1934562">
                      <a:extLst>
                        <a:ext uri="{9D8B030D-6E8A-4147-A177-3AD203B41FA5}">
                          <a16:colId xmlns:a16="http://schemas.microsoft.com/office/drawing/2014/main" val="3046092563"/>
                        </a:ext>
                      </a:extLst>
                    </a:gridCol>
                    <a:gridCol w="847450">
                      <a:extLst>
                        <a:ext uri="{9D8B030D-6E8A-4147-A177-3AD203B41FA5}">
                          <a16:colId xmlns:a16="http://schemas.microsoft.com/office/drawing/2014/main" val="1106595843"/>
                        </a:ext>
                      </a:extLst>
                    </a:gridCol>
                    <a:gridCol w="847450">
                      <a:extLst>
                        <a:ext uri="{9D8B030D-6E8A-4147-A177-3AD203B41FA5}">
                          <a16:colId xmlns:a16="http://schemas.microsoft.com/office/drawing/2014/main" val="3758500794"/>
                        </a:ext>
                      </a:extLst>
                    </a:gridCol>
                    <a:gridCol w="847450">
                      <a:extLst>
                        <a:ext uri="{9D8B030D-6E8A-4147-A177-3AD203B41FA5}">
                          <a16:colId xmlns:a16="http://schemas.microsoft.com/office/drawing/2014/main" val="4167699081"/>
                        </a:ext>
                      </a:extLst>
                    </a:gridCol>
                    <a:gridCol w="2267501">
                      <a:extLst>
                        <a:ext uri="{9D8B030D-6E8A-4147-A177-3AD203B41FA5}">
                          <a16:colId xmlns:a16="http://schemas.microsoft.com/office/drawing/2014/main" val="1400065379"/>
                        </a:ext>
                      </a:extLst>
                    </a:gridCol>
                  </a:tblGrid>
                  <a:tr h="396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행 번호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s/e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빈도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단계 수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6993165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8358897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218652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2(a)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6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6989722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2(b)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6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834172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𝑅𝑠𝑢𝑚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𝑅𝑠𝑢𝑚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583761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6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80078376"/>
                      </a:ext>
                    </a:extLst>
                  </a:tr>
                  <a:tr h="396240">
                    <a:tc gridSpan="4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𝑅𝑠𝑢𝑚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𝑅𝑠𝑢𝑚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466017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3239774"/>
                  </p:ext>
                </p:extLst>
              </p:nvPr>
            </p:nvGraphicFramePr>
            <p:xfrm>
              <a:off x="4014443" y="3050344"/>
              <a:ext cx="7819903" cy="3169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75490">
                      <a:extLst>
                        <a:ext uri="{9D8B030D-6E8A-4147-A177-3AD203B41FA5}">
                          <a16:colId xmlns:a16="http://schemas.microsoft.com/office/drawing/2014/main" val="1607490698"/>
                        </a:ext>
                      </a:extLst>
                    </a:gridCol>
                    <a:gridCol w="1934562">
                      <a:extLst>
                        <a:ext uri="{9D8B030D-6E8A-4147-A177-3AD203B41FA5}">
                          <a16:colId xmlns:a16="http://schemas.microsoft.com/office/drawing/2014/main" val="3046092563"/>
                        </a:ext>
                      </a:extLst>
                    </a:gridCol>
                    <a:gridCol w="847450">
                      <a:extLst>
                        <a:ext uri="{9D8B030D-6E8A-4147-A177-3AD203B41FA5}">
                          <a16:colId xmlns:a16="http://schemas.microsoft.com/office/drawing/2014/main" val="1106595843"/>
                        </a:ext>
                      </a:extLst>
                    </a:gridCol>
                    <a:gridCol w="847450">
                      <a:extLst>
                        <a:ext uri="{9D8B030D-6E8A-4147-A177-3AD203B41FA5}">
                          <a16:colId xmlns:a16="http://schemas.microsoft.com/office/drawing/2014/main" val="3758500794"/>
                        </a:ext>
                      </a:extLst>
                    </a:gridCol>
                    <a:gridCol w="847450">
                      <a:extLst>
                        <a:ext uri="{9D8B030D-6E8A-4147-A177-3AD203B41FA5}">
                          <a16:colId xmlns:a16="http://schemas.microsoft.com/office/drawing/2014/main" val="4167699081"/>
                        </a:ext>
                      </a:extLst>
                    </a:gridCol>
                    <a:gridCol w="2267501">
                      <a:extLst>
                        <a:ext uri="{9D8B030D-6E8A-4147-A177-3AD203B41FA5}">
                          <a16:colId xmlns:a16="http://schemas.microsoft.com/office/drawing/2014/main" val="1400065379"/>
                        </a:ext>
                      </a:extLst>
                    </a:gridCol>
                  </a:tblGrid>
                  <a:tr h="396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행 번호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s/e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빈도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단계 수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6993165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5396" t="-103077" r="-469065" b="-6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2143" t="-103077" r="-365714" b="-6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56115" t="-103077" r="-268345" b="-6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161" t="-103077" r="-269" b="-6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358897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45161" t="-203077" r="-269" b="-5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652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2(a)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161" t="-298485" r="-269" b="-4151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989722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2(b)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161" t="-404615" r="-269" b="-32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834172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3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836" t="-504615" r="-249527" b="-22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161" t="-504615" r="-269" b="-22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583761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4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161" t="-604615" r="-269" b="-12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0078376"/>
                      </a:ext>
                    </a:extLst>
                  </a:tr>
                  <a:tr h="39624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704615" r="-66235" b="-2153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2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161" t="-704615" r="-269" b="-2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66017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Asymptotic Notation : </a:t>
            </a:r>
            <a:r>
              <a:rPr lang="en-US" dirty="0" err="1">
                <a:solidFill>
                  <a:srgbClr val="FF9800">
                    <a:alpha val="99000"/>
                  </a:srgbClr>
                </a:solidFill>
              </a:rPr>
              <a:t>Rsum</a:t>
            </a:r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9248" y="144744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Rsum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0)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else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(Rsum(</a:t>
            </a:r>
            <a:r>
              <a:rPr lang="pt-B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- 1) + </a:t>
            </a:r>
            <a:r>
              <a:rPr lang="pt-B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- 1]);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  }</a:t>
            </a:r>
            <a:endParaRPr lang="en-US" dirty="0"/>
          </a:p>
        </p:txBody>
      </p:sp>
      <p:sp>
        <p:nvSpPr>
          <p:cNvPr id="12" name="직사각형 11"/>
          <p:cNvSpPr/>
          <p:nvPr/>
        </p:nvSpPr>
        <p:spPr bwMode="auto">
          <a:xfrm>
            <a:off x="1465243" y="2027104"/>
            <a:ext cx="1421176" cy="308472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941503" y="2027104"/>
            <a:ext cx="1211856" cy="308472"/>
          </a:xfrm>
          <a:prstGeom prst="rect">
            <a:avLst/>
          </a:prstGeom>
          <a:noFill/>
          <a:ln w="19050">
            <a:solidFill>
              <a:srgbClr val="0000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261110" y="4282764"/>
            <a:ext cx="547924" cy="308472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261110" y="4667400"/>
            <a:ext cx="547924" cy="308472"/>
          </a:xfrm>
          <a:prstGeom prst="rect">
            <a:avLst/>
          </a:prstGeom>
          <a:noFill/>
          <a:ln w="19050">
            <a:solidFill>
              <a:srgbClr val="0000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77096" y="2745970"/>
            <a:ext cx="40940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s/e : </a:t>
            </a:r>
            <a:r>
              <a:rPr lang="ko-KR" altLang="en-US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실행당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단계 수 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(Step per Execution)</a:t>
            </a:r>
            <a:endParaRPr lang="en-US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746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Asymptotic Notation : Add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19247" y="1447443"/>
            <a:ext cx="67800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pl-PL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l-PL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pl-PL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pl-PL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l-PL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pl-PL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+ </a:t>
            </a:r>
            <a:r>
              <a:rPr lang="pl-PL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l-PL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pl-PL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  }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8221419"/>
                  </p:ext>
                </p:extLst>
              </p:nvPr>
            </p:nvGraphicFramePr>
            <p:xfrm>
              <a:off x="5842017" y="3624384"/>
              <a:ext cx="5829149" cy="2595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96652">
                      <a:extLst>
                        <a:ext uri="{9D8B030D-6E8A-4147-A177-3AD203B41FA5}">
                          <a16:colId xmlns:a16="http://schemas.microsoft.com/office/drawing/2014/main" val="2696073231"/>
                        </a:ext>
                      </a:extLst>
                    </a:gridCol>
                    <a:gridCol w="1396652">
                      <a:extLst>
                        <a:ext uri="{9D8B030D-6E8A-4147-A177-3AD203B41FA5}">
                          <a16:colId xmlns:a16="http://schemas.microsoft.com/office/drawing/2014/main" val="2934594653"/>
                        </a:ext>
                      </a:extLst>
                    </a:gridCol>
                    <a:gridCol w="1396652">
                      <a:extLst>
                        <a:ext uri="{9D8B030D-6E8A-4147-A177-3AD203B41FA5}">
                          <a16:colId xmlns:a16="http://schemas.microsoft.com/office/drawing/2014/main" val="2514626465"/>
                        </a:ext>
                      </a:extLst>
                    </a:gridCol>
                    <a:gridCol w="1639193">
                      <a:extLst>
                        <a:ext uri="{9D8B030D-6E8A-4147-A177-3AD203B41FA5}">
                          <a16:colId xmlns:a16="http://schemas.microsoft.com/office/drawing/2014/main" val="4181351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행 번호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s/e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빈도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단계 수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53166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6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263275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6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6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0430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6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𝑚𝑛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6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𝑚𝑛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1889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𝑚𝑛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𝑚𝑛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78754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3846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총 단계 수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𝑚𝑛</m:t>
                                </m:r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5831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8221419"/>
                  </p:ext>
                </p:extLst>
              </p:nvPr>
            </p:nvGraphicFramePr>
            <p:xfrm>
              <a:off x="5842017" y="3624384"/>
              <a:ext cx="5829149" cy="2595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96652">
                      <a:extLst>
                        <a:ext uri="{9D8B030D-6E8A-4147-A177-3AD203B41FA5}">
                          <a16:colId xmlns:a16="http://schemas.microsoft.com/office/drawing/2014/main" val="2696073231"/>
                        </a:ext>
                      </a:extLst>
                    </a:gridCol>
                    <a:gridCol w="1396652">
                      <a:extLst>
                        <a:ext uri="{9D8B030D-6E8A-4147-A177-3AD203B41FA5}">
                          <a16:colId xmlns:a16="http://schemas.microsoft.com/office/drawing/2014/main" val="2934594653"/>
                        </a:ext>
                      </a:extLst>
                    </a:gridCol>
                    <a:gridCol w="1396652">
                      <a:extLst>
                        <a:ext uri="{9D8B030D-6E8A-4147-A177-3AD203B41FA5}">
                          <a16:colId xmlns:a16="http://schemas.microsoft.com/office/drawing/2014/main" val="2514626465"/>
                        </a:ext>
                      </a:extLst>
                    </a:gridCol>
                    <a:gridCol w="1639193">
                      <a:extLst>
                        <a:ext uri="{9D8B030D-6E8A-4147-A177-3AD203B41FA5}">
                          <a16:colId xmlns:a16="http://schemas.microsoft.com/office/drawing/2014/main" val="4181351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행 번호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s/e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빈도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단계 수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53166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55762" t="-106557" r="-372" b="-5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3275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2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437" t="-206557" r="-117904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5762" t="-206557" r="-372" b="-4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430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3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437" t="-306557" r="-117904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5762" t="-306557" r="-372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1889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4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437" t="-406557" r="-117904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5762" t="-406557" r="-372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8754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5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0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1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5762" t="-506557" r="-372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846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 smtClean="0">
                              <a:solidFill>
                                <a:sysClr val="windowText" lastClr="000000"/>
                              </a:solidFill>
                              <a:latin typeface="서울남산체 M" panose="02020603020101020101" pitchFamily="18" charset="-127"/>
                              <a:ea typeface="서울남산체 M" panose="02020603020101020101" pitchFamily="18" charset="-127"/>
                            </a:rPr>
                            <a:t>총 단계 수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ysClr val="windowText" lastClr="000000"/>
                            </a:solidFill>
                            <a:latin typeface="서울남산체 M" panose="02020603020101020101" pitchFamily="18" charset="-127"/>
                            <a:ea typeface="서울남산체 M" panose="02020603020101020101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5762" t="-606557" r="-372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8318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/>
          <p:cNvSpPr txBox="1"/>
          <p:nvPr/>
        </p:nvSpPr>
        <p:spPr>
          <a:xfrm>
            <a:off x="7577096" y="3320955"/>
            <a:ext cx="40940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s/e : </a:t>
            </a:r>
            <a:r>
              <a:rPr lang="ko-KR" altLang="en-US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실행당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단계 수 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(Step per Execution)</a:t>
            </a:r>
            <a:endParaRPr lang="en-US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46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Asymptotic Notation : Binary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19248" y="1289632"/>
            <a:ext cx="69681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BinarySearch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Search the sorted array a[0], ... , a[n-1] for x.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There are more elements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/ 2;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of while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-1;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Not found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23935" y="2809298"/>
            <a:ext cx="473046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값이 정렬된 배열이 있을 때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, Best Case</a:t>
            </a:r>
            <a:r>
              <a:rPr lang="ko-KR" altLang="en-US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</a:t>
            </a:r>
            <a:endParaRPr lang="en-US" altLang="ko-KR" sz="20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찾는 값이 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middle</a:t>
            </a:r>
            <a:r>
              <a:rPr lang="ko-KR" altLang="en-US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 바로 있는 경우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(9</a:t>
            </a:r>
            <a:r>
              <a:rPr lang="ko-KR" altLang="en-US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검색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  <a:endParaRPr lang="en-US" sz="20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223935" y="2161789"/>
            <a:ext cx="2949336" cy="491556"/>
            <a:chOff x="7352199" y="3920067"/>
            <a:chExt cx="2949336" cy="491556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2</a:t>
              </a: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5</a:t>
              </a: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9</a:t>
              </a: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8826867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11</a:t>
              </a: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9318423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15</a:t>
              </a: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980997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18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223935" y="3620600"/>
            <a:ext cx="2949336" cy="491556"/>
            <a:chOff x="7352199" y="3920067"/>
            <a:chExt cx="2949336" cy="491556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2</a:t>
              </a: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5</a:t>
              </a: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8826867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11</a:t>
              </a: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9318423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15</a:t>
              </a: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980997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18</a:t>
              </a: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9</a:t>
              </a:r>
            </a:p>
          </p:txBody>
        </p:sp>
      </p:grpSp>
      <p:cxnSp>
        <p:nvCxnSpPr>
          <p:cNvPr id="26" name="직선 화살표 연결선 25"/>
          <p:cNvCxnSpPr>
            <a:stCxn id="32" idx="0"/>
            <a:endCxn id="20" idx="2"/>
          </p:cNvCxnSpPr>
          <p:nvPr/>
        </p:nvCxnSpPr>
        <p:spPr>
          <a:xfrm flipV="1">
            <a:off x="7469713" y="4112156"/>
            <a:ext cx="0" cy="22596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22781" y="4338119"/>
            <a:ext cx="29386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left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(0)</a:t>
            </a:r>
          </a:p>
        </p:txBody>
      </p:sp>
      <p:cxnSp>
        <p:nvCxnSpPr>
          <p:cNvPr id="35" name="직선 화살표 연결선 34"/>
          <p:cNvCxnSpPr>
            <a:stCxn id="36" idx="0"/>
            <a:endCxn id="25" idx="2"/>
          </p:cNvCxnSpPr>
          <p:nvPr/>
        </p:nvCxnSpPr>
        <p:spPr>
          <a:xfrm flipV="1">
            <a:off x="9927493" y="4112156"/>
            <a:ext cx="0" cy="22596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714293" y="4338119"/>
            <a:ext cx="42639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right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(5)</a:t>
            </a:r>
          </a:p>
        </p:txBody>
      </p:sp>
      <p:cxnSp>
        <p:nvCxnSpPr>
          <p:cNvPr id="42" name="직선 화살표 연결선 41"/>
          <p:cNvCxnSpPr>
            <a:stCxn id="43" idx="0"/>
          </p:cNvCxnSpPr>
          <p:nvPr/>
        </p:nvCxnSpPr>
        <p:spPr>
          <a:xfrm flipV="1">
            <a:off x="8461362" y="4112157"/>
            <a:ext cx="1" cy="225962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792910" y="4338119"/>
            <a:ext cx="133690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middle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(0+5)/2=2.5≈2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223935" y="5641220"/>
                <a:ext cx="28564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때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시간 복잡도는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𝑂</m:t>
                    </m:r>
                    <m:r>
                      <a:rPr lang="en-US" altLang="ko-K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(1)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!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935" y="5641220"/>
                <a:ext cx="2856423" cy="307777"/>
              </a:xfrm>
              <a:prstGeom prst="rect">
                <a:avLst/>
              </a:prstGeom>
              <a:blipFill>
                <a:blip r:embed="rId3"/>
                <a:stretch>
                  <a:fillRect l="-5330" t="-25490" r="-4478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7223935" y="5025667"/>
            <a:ext cx="3675686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x = 9, a[middle] = a[2] = 9</a:t>
            </a:r>
            <a:r>
              <a:rPr lang="ko-KR" altLang="en-US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이므로</a:t>
            </a:r>
            <a:b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9</a:t>
            </a:r>
            <a:r>
              <a:rPr lang="ko-KR" altLang="en-US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 있는 위치 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2</a:t>
            </a:r>
            <a:r>
              <a:rPr lang="ko-KR" altLang="en-US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반환</a:t>
            </a:r>
            <a:endParaRPr lang="en-US" sz="20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505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Course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주 교재</a:t>
            </a:r>
            <a:endParaRPr lang="en-US" altLang="ko-KR" sz="30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Horowitz,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Sahni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Mehta, “Fundamentals of Data Structures in C++”</a:t>
            </a:r>
          </a:p>
          <a:p>
            <a:pPr>
              <a:lnSpc>
                <a:spcPct val="100000"/>
              </a:lnSpc>
            </a:pP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보충 교재</a:t>
            </a:r>
            <a:endParaRPr lang="en-US" altLang="ko-KR" sz="30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Goodrich,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Tamassia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“Data Structures and Algorithms in C++”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Cormen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Leiserson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“Introduction to Algorithms, 3</a:t>
            </a:r>
            <a:r>
              <a:rPr lang="en-US" altLang="ko-KR" baseline="30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rd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Edition”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Heineman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Pollice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“Algorithms in a Nutshell”</a:t>
            </a:r>
          </a:p>
          <a:p>
            <a:pPr lvl="1">
              <a:lnSpc>
                <a:spcPct val="100000"/>
              </a:lnSpc>
            </a:pPr>
            <a:endParaRPr lang="en-US" altLang="ko-KR" sz="28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208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Asymptotic Notation : Binary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19248" y="1289632"/>
            <a:ext cx="69681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BinarySearch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Search the sorted array a[0], ... , a[n-1] for x.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There are more elements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/ 2;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of while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-1;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Not found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23935" y="2161789"/>
            <a:ext cx="4438716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Worst Case</a:t>
            </a:r>
            <a:r>
              <a:rPr lang="ko-KR" altLang="en-US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배열에 없는 값을 검색할 때</a:t>
            </a:r>
            <a:b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(24</a:t>
            </a:r>
            <a:r>
              <a:rPr lang="ko-KR" altLang="en-US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검색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  <a:endParaRPr lang="en-US" sz="20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7223935" y="2869336"/>
            <a:ext cx="2949336" cy="491556"/>
            <a:chOff x="7352199" y="3920067"/>
            <a:chExt cx="2949336" cy="491556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2</a:t>
              </a: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5</a:t>
              </a: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8826867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11</a:t>
              </a: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9318423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15</a:t>
              </a: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980997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18</a:t>
              </a: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9</a:t>
              </a:r>
            </a:p>
          </p:txBody>
        </p:sp>
      </p:grpSp>
      <p:cxnSp>
        <p:nvCxnSpPr>
          <p:cNvPr id="26" name="직선 화살표 연결선 25"/>
          <p:cNvCxnSpPr>
            <a:stCxn id="32" idx="0"/>
            <a:endCxn id="20" idx="2"/>
          </p:cNvCxnSpPr>
          <p:nvPr/>
        </p:nvCxnSpPr>
        <p:spPr>
          <a:xfrm flipV="1">
            <a:off x="7469713" y="3360892"/>
            <a:ext cx="0" cy="22596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22781" y="3586855"/>
            <a:ext cx="29386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left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(0)</a:t>
            </a:r>
          </a:p>
        </p:txBody>
      </p:sp>
      <p:cxnSp>
        <p:nvCxnSpPr>
          <p:cNvPr id="35" name="직선 화살표 연결선 34"/>
          <p:cNvCxnSpPr>
            <a:stCxn id="36" idx="0"/>
            <a:endCxn id="25" idx="2"/>
          </p:cNvCxnSpPr>
          <p:nvPr/>
        </p:nvCxnSpPr>
        <p:spPr>
          <a:xfrm flipV="1">
            <a:off x="9927493" y="3360892"/>
            <a:ext cx="0" cy="22596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714293" y="3586855"/>
            <a:ext cx="42639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right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(5)</a:t>
            </a:r>
          </a:p>
        </p:txBody>
      </p:sp>
      <p:cxnSp>
        <p:nvCxnSpPr>
          <p:cNvPr id="42" name="직선 화살표 연결선 41"/>
          <p:cNvCxnSpPr>
            <a:stCxn id="43" idx="0"/>
          </p:cNvCxnSpPr>
          <p:nvPr/>
        </p:nvCxnSpPr>
        <p:spPr>
          <a:xfrm flipV="1">
            <a:off x="8461362" y="3360893"/>
            <a:ext cx="1" cy="225962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792910" y="3586855"/>
            <a:ext cx="133690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middle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(0+5)/2=2.5≈2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23935" y="4182393"/>
            <a:ext cx="3803926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x = 24, a[middle] = a[2] = 9</a:t>
            </a:r>
            <a:r>
              <a:rPr lang="ko-KR" altLang="en-US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이므로</a:t>
            </a:r>
            <a:b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left</a:t>
            </a:r>
            <a:r>
              <a:rPr lang="ko-KR" altLang="en-US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3</a:t>
            </a:r>
            <a:r>
              <a:rPr lang="ko-KR" altLang="en-US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으로 바꾼 뒤 다시 수행</a:t>
            </a:r>
            <a:endParaRPr lang="en-US" sz="20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262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Asymptotic Notation : Binary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19248" y="1289632"/>
            <a:ext cx="69681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BinarySearch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Search the sorted array a[0], ... , a[n-1] for x.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There are more elements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/ 2;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of while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-1;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Not found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7223935" y="2161789"/>
            <a:ext cx="2949336" cy="491556"/>
            <a:chOff x="7352199" y="3920067"/>
            <a:chExt cx="2949336" cy="491556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2</a:t>
              </a: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5</a:t>
              </a: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8826867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11</a:t>
              </a: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980997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18</a:t>
              </a: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9</a:t>
              </a: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9318423" y="3920067"/>
              <a:ext cx="491556" cy="49155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15</a:t>
              </a:r>
            </a:p>
          </p:txBody>
        </p:sp>
      </p:grpSp>
      <p:cxnSp>
        <p:nvCxnSpPr>
          <p:cNvPr id="26" name="직선 화살표 연결선 25"/>
          <p:cNvCxnSpPr>
            <a:stCxn id="32" idx="0"/>
            <a:endCxn id="23" idx="2"/>
          </p:cNvCxnSpPr>
          <p:nvPr/>
        </p:nvCxnSpPr>
        <p:spPr>
          <a:xfrm flipV="1">
            <a:off x="8940206" y="2653345"/>
            <a:ext cx="4175" cy="22596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93274" y="2879308"/>
            <a:ext cx="29386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left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(3)</a:t>
            </a:r>
          </a:p>
        </p:txBody>
      </p:sp>
      <p:cxnSp>
        <p:nvCxnSpPr>
          <p:cNvPr id="35" name="직선 화살표 연결선 34"/>
          <p:cNvCxnSpPr>
            <a:stCxn id="36" idx="0"/>
            <a:endCxn id="25" idx="2"/>
          </p:cNvCxnSpPr>
          <p:nvPr/>
        </p:nvCxnSpPr>
        <p:spPr>
          <a:xfrm flipV="1">
            <a:off x="9927493" y="2653345"/>
            <a:ext cx="0" cy="22596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714293" y="2879308"/>
            <a:ext cx="42639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right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(5)</a:t>
            </a:r>
          </a:p>
        </p:txBody>
      </p:sp>
      <p:cxnSp>
        <p:nvCxnSpPr>
          <p:cNvPr id="42" name="직선 화살표 연결선 41"/>
          <p:cNvCxnSpPr>
            <a:stCxn id="43" idx="0"/>
            <a:endCxn id="24" idx="2"/>
          </p:cNvCxnSpPr>
          <p:nvPr/>
        </p:nvCxnSpPr>
        <p:spPr>
          <a:xfrm flipV="1">
            <a:off x="9435937" y="2653345"/>
            <a:ext cx="0" cy="791221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971066" y="3444566"/>
            <a:ext cx="92974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middle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(3+5)/2=4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23935" y="4009824"/>
            <a:ext cx="3932167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x = 24, a[middle] = a[4] = 15</a:t>
            </a:r>
            <a:r>
              <a:rPr lang="ko-KR" altLang="en-US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이므로</a:t>
            </a:r>
            <a:b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left</a:t>
            </a:r>
            <a:r>
              <a:rPr lang="ko-KR" altLang="en-US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5</a:t>
            </a:r>
            <a:r>
              <a:rPr lang="ko-KR" altLang="en-US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로 바꾼 뒤 다시 수행</a:t>
            </a:r>
            <a:endParaRPr lang="en-US" altLang="ko-KR" sz="20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3061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Asymptotic Notation : Binary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19248" y="1289632"/>
            <a:ext cx="69681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BinarySearch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Search the sorted array a[0], ... , a[n-1] for x.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There are more elements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/ 2;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of while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-1;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Not found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7223935" y="2161789"/>
            <a:ext cx="2949336" cy="491556"/>
            <a:chOff x="7352199" y="3920067"/>
            <a:chExt cx="2949336" cy="491556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2</a:t>
              </a: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5</a:t>
              </a: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8826867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11</a:t>
              </a: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9</a:t>
              </a: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9318423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15</a:t>
              </a: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9809979" y="3920067"/>
              <a:ext cx="491556" cy="49155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18</a:t>
              </a:r>
            </a:p>
          </p:txBody>
        </p:sp>
      </p:grpSp>
      <p:cxnSp>
        <p:nvCxnSpPr>
          <p:cNvPr id="35" name="직선 화살표 연결선 34"/>
          <p:cNvCxnSpPr>
            <a:stCxn id="36" idx="0"/>
            <a:endCxn id="25" idx="2"/>
          </p:cNvCxnSpPr>
          <p:nvPr/>
        </p:nvCxnSpPr>
        <p:spPr>
          <a:xfrm flipV="1">
            <a:off x="9927493" y="2653345"/>
            <a:ext cx="0" cy="22596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440728" y="2879308"/>
            <a:ext cx="97353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left = right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(5)</a:t>
            </a:r>
          </a:p>
        </p:txBody>
      </p:sp>
      <p:cxnSp>
        <p:nvCxnSpPr>
          <p:cNvPr id="42" name="직선 화살표 연결선 41"/>
          <p:cNvCxnSpPr>
            <a:stCxn id="43" idx="0"/>
            <a:endCxn id="25" idx="3"/>
          </p:cNvCxnSpPr>
          <p:nvPr/>
        </p:nvCxnSpPr>
        <p:spPr>
          <a:xfrm rot="16200000" flipV="1">
            <a:off x="10358924" y="2221914"/>
            <a:ext cx="471740" cy="843045"/>
          </a:xfrm>
          <a:prstGeom prst="bentConnector2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551445" y="2879307"/>
            <a:ext cx="92974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middle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(5+5)/2=5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23935" y="3461286"/>
            <a:ext cx="4156587" cy="24622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x = 24, a[middle] = a[5] = 18</a:t>
            </a:r>
            <a:r>
              <a:rPr lang="ko-KR" altLang="en-US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이므로</a:t>
            </a:r>
            <a:b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left</a:t>
            </a:r>
            <a:r>
              <a:rPr lang="ko-KR" altLang="en-US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6</a:t>
            </a:r>
            <a:r>
              <a:rPr lang="ko-KR" altLang="en-US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로 바꾼 뒤 다시 수행</a:t>
            </a:r>
            <a:b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b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하지만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, while (left &lt;= right) </a:t>
            </a:r>
            <a:r>
              <a:rPr lang="ko-KR" altLang="en-US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문에서</a:t>
            </a:r>
            <a:b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left = 6, right = 5</a:t>
            </a:r>
            <a:r>
              <a:rPr lang="ko-KR" altLang="en-US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이므로 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while (false),</a:t>
            </a:r>
            <a:b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while </a:t>
            </a:r>
            <a:r>
              <a:rPr lang="ko-KR" altLang="en-US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문을 빠져나오게 되어 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-1</a:t>
            </a:r>
            <a:r>
              <a:rPr lang="ko-KR" altLang="en-US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을 반환</a:t>
            </a:r>
            <a:endParaRPr lang="en-US" altLang="ko-KR" sz="20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때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시간 복잡도는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69173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Asymptotic Notation : Binary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19248" y="1289632"/>
            <a:ext cx="69681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BinarySearch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Search the sorted array a[0], ... , a[n-1] for x.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– 1;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There are more elements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/ 2;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– 1;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of while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-1;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Not found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7223935" y="4367253"/>
            <a:ext cx="2949336" cy="491556"/>
            <a:chOff x="7352199" y="3920067"/>
            <a:chExt cx="2949336" cy="491556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2</a:t>
              </a: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5</a:t>
              </a: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8826867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11</a:t>
              </a: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9</a:t>
              </a: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9318423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15</a:t>
              </a: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9809979" y="3920067"/>
              <a:ext cx="491556" cy="49155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18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7223935" y="3266944"/>
            <a:ext cx="2949336" cy="491556"/>
            <a:chOff x="7352199" y="3920067"/>
            <a:chExt cx="2949336" cy="491556"/>
          </a:xfrm>
        </p:grpSpPr>
        <p:sp>
          <p:nvSpPr>
            <p:cNvPr id="29" name="직사각형 28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2</a:t>
              </a: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5</a:t>
              </a: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8826867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11</a:t>
              </a: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980997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18</a:t>
              </a: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9</a:t>
              </a: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9318423" y="3920067"/>
              <a:ext cx="491556" cy="49155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15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7223935" y="2159150"/>
            <a:ext cx="2949336" cy="491556"/>
            <a:chOff x="7352199" y="3920067"/>
            <a:chExt cx="2949336" cy="491556"/>
          </a:xfrm>
        </p:grpSpPr>
        <p:sp>
          <p:nvSpPr>
            <p:cNvPr id="39" name="직사각형 38"/>
            <p:cNvSpPr/>
            <p:nvPr/>
          </p:nvSpPr>
          <p:spPr bwMode="auto">
            <a:xfrm>
              <a:off x="735219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2</a:t>
              </a: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7843755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5</a:t>
              </a: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8826867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11</a:t>
              </a: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9318423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15</a:t>
              </a: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9809979" y="3920067"/>
              <a:ext cx="491556" cy="49155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18</a:t>
              </a: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8335311" y="3920067"/>
              <a:ext cx="491556" cy="49155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itchFamily="34" charset="0"/>
                </a:rPr>
                <a:t>9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19248" y="4851604"/>
                <a:ext cx="667490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시간 복잡도 계산의 핵심은 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“while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문이 얼마나 반복되었는가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?”</a:t>
                </a:r>
              </a:p>
              <a:p>
                <a:r>
                  <a:rPr lang="en-US" altLang="ko-KR" sz="20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   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부분이 얼마나 많이 </a:t>
                </a:r>
                <a:r>
                  <a:rPr lang="ko-KR" altLang="en-US" sz="2000" dirty="0" err="1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수행되었느냐가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관건</a:t>
                </a:r>
                <a:endParaRPr lang="en-US" altLang="ko-KR" sz="2000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r>
                  <a:rPr lang="en-US" altLang="ko-KR" sz="20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   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부분은 상수 시간에 수행되므로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𝑂</m:t>
                    </m:r>
                    <m:r>
                      <a:rPr lang="en-US" altLang="ko-K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(1)</m:t>
                    </m:r>
                  </m:oMath>
                </a14:m>
                <a:endParaRPr lang="en-US" altLang="ko-KR" sz="2000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48" y="4851604"/>
                <a:ext cx="6674904" cy="923330"/>
              </a:xfrm>
              <a:prstGeom prst="rect">
                <a:avLst/>
              </a:prstGeom>
              <a:blipFill>
                <a:blip r:embed="rId3"/>
                <a:stretch>
                  <a:fillRect l="-2283" t="-8609" b="-15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직사각형 47"/>
          <p:cNvSpPr/>
          <p:nvPr/>
        </p:nvSpPr>
        <p:spPr bwMode="auto">
          <a:xfrm>
            <a:off x="1590950" y="2714243"/>
            <a:ext cx="5274976" cy="1086067"/>
          </a:xfrm>
          <a:prstGeom prst="rect">
            <a:avLst/>
          </a:prstGeom>
          <a:noFill/>
          <a:ln w="19050">
            <a:solidFill>
              <a:srgbClr val="0000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1088823" y="4106871"/>
            <a:ext cx="2965193" cy="240608"/>
          </a:xfrm>
          <a:prstGeom prst="rect">
            <a:avLst/>
          </a:prstGeom>
          <a:noFill/>
          <a:ln w="19050">
            <a:solidFill>
              <a:srgbClr val="0000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1088823" y="1915895"/>
            <a:ext cx="3525461" cy="240608"/>
          </a:xfrm>
          <a:prstGeom prst="rect">
            <a:avLst/>
          </a:prstGeom>
          <a:noFill/>
          <a:ln w="19050">
            <a:solidFill>
              <a:srgbClr val="0000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088823" y="2156503"/>
            <a:ext cx="5798247" cy="1950367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1" name="직선 화살표 연결선 50"/>
          <p:cNvCxnSpPr>
            <a:stCxn id="52" idx="0"/>
            <a:endCxn id="39" idx="2"/>
          </p:cNvCxnSpPr>
          <p:nvPr/>
        </p:nvCxnSpPr>
        <p:spPr>
          <a:xfrm flipV="1">
            <a:off x="7469712" y="2650706"/>
            <a:ext cx="1" cy="22596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322781" y="2876669"/>
            <a:ext cx="29386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left</a:t>
            </a:r>
          </a:p>
        </p:txBody>
      </p:sp>
      <p:cxnSp>
        <p:nvCxnSpPr>
          <p:cNvPr id="53" name="직선 화살표 연결선 52"/>
          <p:cNvCxnSpPr>
            <a:stCxn id="54" idx="0"/>
            <a:endCxn id="45" idx="2"/>
          </p:cNvCxnSpPr>
          <p:nvPr/>
        </p:nvCxnSpPr>
        <p:spPr>
          <a:xfrm flipV="1">
            <a:off x="9927493" y="2650706"/>
            <a:ext cx="0" cy="22596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14293" y="2876669"/>
            <a:ext cx="42639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10294298" y="2220262"/>
                <a:ext cx="718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4298" y="2220262"/>
                <a:ext cx="71872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직사각형 54"/>
          <p:cNvSpPr/>
          <p:nvPr/>
        </p:nvSpPr>
        <p:spPr bwMode="auto">
          <a:xfrm flipV="1">
            <a:off x="524534" y="5217159"/>
            <a:ext cx="334982" cy="213364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직사각형 55"/>
          <p:cNvSpPr/>
          <p:nvPr/>
        </p:nvSpPr>
        <p:spPr bwMode="auto">
          <a:xfrm flipV="1">
            <a:off x="524534" y="5516541"/>
            <a:ext cx="334982" cy="213364"/>
          </a:xfrm>
          <a:prstGeom prst="rect">
            <a:avLst/>
          </a:prstGeom>
          <a:noFill/>
          <a:ln w="19050">
            <a:solidFill>
              <a:srgbClr val="0000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8" name="직선 화살표 연결선 57"/>
          <p:cNvCxnSpPr>
            <a:stCxn id="59" idx="0"/>
            <a:endCxn id="31" idx="2"/>
          </p:cNvCxnSpPr>
          <p:nvPr/>
        </p:nvCxnSpPr>
        <p:spPr>
          <a:xfrm flipV="1">
            <a:off x="8941869" y="3758500"/>
            <a:ext cx="2512" cy="22321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794938" y="3981713"/>
            <a:ext cx="29386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left</a:t>
            </a:r>
          </a:p>
        </p:txBody>
      </p:sp>
      <p:cxnSp>
        <p:nvCxnSpPr>
          <p:cNvPr id="60" name="직선 화살표 연결선 59"/>
          <p:cNvCxnSpPr>
            <a:stCxn id="61" idx="0"/>
            <a:endCxn id="33" idx="2"/>
          </p:cNvCxnSpPr>
          <p:nvPr/>
        </p:nvCxnSpPr>
        <p:spPr>
          <a:xfrm flipV="1">
            <a:off x="9927493" y="3758500"/>
            <a:ext cx="0" cy="22596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714293" y="3984463"/>
            <a:ext cx="42639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직사각형 61"/>
              <p:cNvSpPr/>
              <p:nvPr/>
            </p:nvSpPr>
            <p:spPr>
              <a:xfrm>
                <a:off x="10173271" y="3328056"/>
                <a:ext cx="9607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직사각형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3271" y="3328056"/>
                <a:ext cx="960776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/>
              <p:cNvSpPr/>
              <p:nvPr/>
            </p:nvSpPr>
            <p:spPr>
              <a:xfrm>
                <a:off x="10173271" y="4428365"/>
                <a:ext cx="9607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/4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직사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3271" y="4428365"/>
                <a:ext cx="960776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/>
          <p:cNvCxnSpPr>
            <a:stCxn id="65" idx="0"/>
            <a:endCxn id="25" idx="2"/>
          </p:cNvCxnSpPr>
          <p:nvPr/>
        </p:nvCxnSpPr>
        <p:spPr>
          <a:xfrm flipV="1">
            <a:off x="9927493" y="4858809"/>
            <a:ext cx="0" cy="238534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440725" y="5097343"/>
            <a:ext cx="97353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left = right</a:t>
            </a:r>
          </a:p>
        </p:txBody>
      </p:sp>
      <p:cxnSp>
        <p:nvCxnSpPr>
          <p:cNvPr id="68" name="직선 화살표 연결선 67"/>
          <p:cNvCxnSpPr>
            <a:stCxn id="13" idx="2"/>
            <a:endCxn id="62" idx="0"/>
          </p:cNvCxnSpPr>
          <p:nvPr/>
        </p:nvCxnSpPr>
        <p:spPr>
          <a:xfrm>
            <a:off x="10653659" y="2589594"/>
            <a:ext cx="0" cy="738462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62" idx="2"/>
            <a:endCxn id="63" idx="0"/>
          </p:cNvCxnSpPr>
          <p:nvPr/>
        </p:nvCxnSpPr>
        <p:spPr>
          <a:xfrm>
            <a:off x="10653659" y="3697388"/>
            <a:ext cx="0" cy="730977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직사각형 73"/>
              <p:cNvSpPr/>
              <p:nvPr/>
            </p:nvSpPr>
            <p:spPr>
              <a:xfrm>
                <a:off x="10636008" y="2774086"/>
                <a:ext cx="9020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4" name="직사각형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6008" y="2774086"/>
                <a:ext cx="902042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10636008" y="3881852"/>
                <a:ext cx="9020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6008" y="3881852"/>
                <a:ext cx="902042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/>
              <p:cNvSpPr/>
              <p:nvPr/>
            </p:nvSpPr>
            <p:spPr>
              <a:xfrm>
                <a:off x="7190098" y="5475133"/>
                <a:ext cx="2532809" cy="86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따라서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시간 복잡도는</a:t>
                </a:r>
                <a:br>
                  <a:rPr lang="en-US" altLang="ko-KR" sz="20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76" name="직사각형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098" y="5475133"/>
                <a:ext cx="2532809" cy="860748"/>
              </a:xfrm>
              <a:prstGeom prst="rect">
                <a:avLst/>
              </a:prstGeom>
              <a:blipFill>
                <a:blip r:embed="rId9"/>
                <a:stretch>
                  <a:fillRect l="-2404" t="-3546" r="-1683" b="-2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6910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Asymptotic Notation : Binary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9248" y="1291848"/>
                <a:ext cx="3317831" cy="2636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=…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𝑘𝑂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sz="28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48" y="1291848"/>
                <a:ext cx="3317831" cy="26362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4741639" y="1291848"/>
                <a:ext cx="4032194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sSup>
                      <m:sSupPr>
                        <m:ctrlPr>
                          <a:rPr lang="en-US" altLang="ko-KR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e>
                      <m:sup>
                        <m:r>
                          <a:rPr lang="en-US" altLang="ko-KR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28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𝑇</m:t>
                    </m:r>
                    <m:d>
                      <m:dPr>
                        <m:ctrlP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</m:t>
                        </m:r>
                      </m:e>
                    </m:d>
                    <m:r>
                      <a:rPr lang="en-US" altLang="ko-K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a:rPr lang="en-US" altLang="ko-K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𝑂</m:t>
                    </m:r>
                    <m:r>
                      <a:rPr lang="en-US" altLang="ko-K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(1)</m:t>
                    </m:r>
                  </m:oMath>
                </a14:m>
                <a:r>
                  <a:rPr lang="ko-KR" altLang="en-US" sz="28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라면</a:t>
                </a:r>
                <a:endParaRPr lang="en-US" sz="2800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639" y="1291848"/>
                <a:ext cx="4032194" cy="530915"/>
              </a:xfrm>
              <a:prstGeom prst="rect">
                <a:avLst/>
              </a:prstGeom>
              <a:blipFill>
                <a:blip r:embed="rId4"/>
                <a:stretch>
                  <a:fillRect t="-11494" r="-1967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41639" y="1822763"/>
                <a:ext cx="3693575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𝑘𝑂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sz="28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639" y="1822763"/>
                <a:ext cx="3693575" cy="8617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4741639" y="3278881"/>
                <a:ext cx="4029949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sSup>
                      <m:sSupPr>
                        <m:ctrlPr>
                          <a:rPr lang="en-US" altLang="ko-KR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e>
                      <m:sup>
                        <m:r>
                          <a:rPr lang="en-US" altLang="ko-KR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ko-KR" altLang="en-US" sz="28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이므로 </a:t>
                </a:r>
                <a14:m>
                  <m:oMath xmlns:m="http://schemas.openxmlformats.org/officeDocument/2006/math">
                    <m:r>
                      <a:rPr lang="en-US" altLang="ko-KR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𝑘</m:t>
                    </m:r>
                    <m:r>
                      <a:rPr lang="en-US" altLang="ko-KR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func>
                      <m:funcPr>
                        <m:ctrlPr>
                          <a:rPr lang="en-US" altLang="ko-KR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2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8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2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e>
                    </m:func>
                  </m:oMath>
                </a14:m>
                <a:endParaRPr lang="en-US" sz="2800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639" y="3278881"/>
                <a:ext cx="4029949" cy="530915"/>
              </a:xfrm>
              <a:prstGeom prst="rect">
                <a:avLst/>
              </a:prstGeom>
              <a:blipFill>
                <a:blip r:embed="rId6"/>
                <a:stretch>
                  <a:fillRect t="-11494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741639" y="3809796"/>
                <a:ext cx="4194160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func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639" y="3809796"/>
                <a:ext cx="4194160" cy="8617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385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Orders of Common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338944" y="5871850"/>
            <a:ext cx="47181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https://en.wikipedia.org/wiki/Big_O_notation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http://bigocheatsheet.com/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62382"/>
          <a:stretch/>
        </p:blipFill>
        <p:spPr>
          <a:xfrm>
            <a:off x="519248" y="1321636"/>
            <a:ext cx="3315690" cy="4797591"/>
          </a:xfrm>
          <a:prstGeom prst="rect">
            <a:avLst/>
          </a:prstGeom>
        </p:spPr>
      </p:pic>
      <p:pic>
        <p:nvPicPr>
          <p:cNvPr id="1037" name="Picture 13" descr="Big O Complexity Grap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988" y="1784967"/>
            <a:ext cx="6713177" cy="389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222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Data Structure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100700" y="6149017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http://bigocheatsheet.com/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461" y="1324881"/>
            <a:ext cx="8175490" cy="479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95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Array Sorting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100700" y="6149017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http://bigocheatsheet.com/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906" y="1501107"/>
            <a:ext cx="93726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020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Graph &amp; Heap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100700" y="6149017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http://bigocheatsheet.com/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1425144"/>
            <a:ext cx="9391650" cy="1895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175" y="3453916"/>
            <a:ext cx="93916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8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Prerequisites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3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C++ </a:t>
            </a:r>
            <a:r>
              <a:rPr lang="ko-KR" altLang="en-US" sz="3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프로그래밍</a:t>
            </a:r>
            <a:endParaRPr lang="en-US" altLang="ko-KR" sz="36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명령문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연산자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데이터 선언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sz="30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주석문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입출력</a:t>
            </a:r>
            <a:endParaRPr lang="en-US" altLang="ko-KR" sz="30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함수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매개변수 전달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함수 오버로딩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인라인 함수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동적 메모리 할당</a:t>
            </a:r>
            <a:endParaRPr lang="en-US" altLang="ko-KR" sz="30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객체 지향 설계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데이터 추상화와 캡슐화</a:t>
            </a:r>
            <a:endParaRPr lang="en-US" altLang="ko-KR" sz="30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클래스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객체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상속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sz="30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다형성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템플릿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예외 처리</a:t>
            </a:r>
            <a:endParaRPr lang="en-US" altLang="ko-KR" sz="30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STL (Standard Library)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96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Schedules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3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07/14 : </a:t>
            </a:r>
            <a:r>
              <a:rPr lang="ko-KR" altLang="en-US" sz="3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수업 소개</a:t>
            </a:r>
            <a:r>
              <a:rPr lang="en-US" altLang="ko-KR" sz="3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sz="3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성능 분석과 측정</a:t>
            </a:r>
            <a:r>
              <a:rPr lang="en-US" altLang="ko-KR" sz="3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sz="3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배열</a:t>
            </a:r>
            <a:endParaRPr lang="en-US" altLang="ko-KR" sz="36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3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07/22 : </a:t>
            </a:r>
            <a:r>
              <a:rPr lang="ko-KR" altLang="en-US" sz="3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큐</a:t>
            </a:r>
            <a:r>
              <a:rPr lang="en-US" altLang="ko-KR" sz="3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sz="3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스택</a:t>
            </a:r>
            <a:r>
              <a:rPr lang="en-US" altLang="ko-KR" sz="3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sz="3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링크드 리스트</a:t>
            </a:r>
            <a:endParaRPr lang="en-US" altLang="ko-KR" sz="36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3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07/29 : </a:t>
            </a:r>
            <a:r>
              <a:rPr lang="ko-KR" altLang="en-US" sz="3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그래프</a:t>
            </a:r>
            <a:endParaRPr lang="en-US" altLang="ko-KR" sz="36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3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08/11 : </a:t>
            </a:r>
            <a:r>
              <a:rPr lang="ko-KR" altLang="en-US" sz="3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트리</a:t>
            </a:r>
            <a:endParaRPr lang="en-US" altLang="ko-KR" sz="36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3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08/25 : </a:t>
            </a:r>
            <a:r>
              <a:rPr lang="ko-KR" altLang="en-US" sz="3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정렬</a:t>
            </a:r>
            <a:r>
              <a:rPr lang="en-US" altLang="ko-KR" sz="3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/ </a:t>
            </a:r>
            <a:r>
              <a:rPr lang="ko-KR" altLang="en-US" sz="3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검색 알고리즘</a:t>
            </a:r>
            <a:endParaRPr lang="en-US" altLang="ko-KR" sz="36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3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09/01 : </a:t>
            </a:r>
            <a:r>
              <a:rPr lang="ko-KR" altLang="en-US" sz="3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해싱</a:t>
            </a:r>
            <a:r>
              <a:rPr lang="en-US" altLang="ko-KR" sz="3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sz="3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균형 이진 트리</a:t>
            </a:r>
            <a:endParaRPr lang="en-US" altLang="ko-KR" sz="30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19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972599" y="1447800"/>
            <a:ext cx="10240453" cy="1855124"/>
          </a:xfrm>
        </p:spPr>
        <p:txBody>
          <a:bodyPr anchor="t"/>
          <a:lstStyle/>
          <a:p>
            <a:r>
              <a:rPr lang="en-US" dirty="0"/>
              <a:t>Performance Analysis</a:t>
            </a:r>
            <a:br>
              <a:rPr lang="en-US" dirty="0"/>
            </a:br>
            <a:r>
              <a:rPr lang="en-US" dirty="0"/>
              <a:t>and Measurement</a:t>
            </a:r>
          </a:p>
        </p:txBody>
      </p:sp>
    </p:spTree>
    <p:extLst>
      <p:ext uri="{BB962C8B-B14F-4D97-AF65-F5344CB8AC3E}">
        <p14:creationId xmlns:p14="http://schemas.microsoft.com/office/powerpoint/2010/main" val="285492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Program Complexity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3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프로그램 복잡도에는 크게 두 종류가 있음</a:t>
            </a:r>
            <a:endParaRPr lang="en-US" altLang="ko-KR" sz="36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27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공간 복잡도</a:t>
            </a:r>
            <a:r>
              <a:rPr lang="en-US" altLang="ko-KR" sz="27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(Space Complexity) : </a:t>
            </a:r>
            <a:r>
              <a:rPr lang="ko-KR" altLang="en-US" sz="27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프로그램을 수행하는데 필요한 </a:t>
            </a:r>
            <a:r>
              <a:rPr lang="ko-KR" altLang="en-US" sz="27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메모리량</a:t>
            </a:r>
            <a:endParaRPr lang="en-US" altLang="ko-KR" sz="27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27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시간 복잡도</a:t>
            </a:r>
            <a:r>
              <a:rPr lang="en-US" altLang="ko-KR" sz="27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(Time Complexity) : </a:t>
            </a:r>
            <a:r>
              <a:rPr lang="ko-KR" altLang="en-US" sz="27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프로그램을 수행하는데 필요한 시간</a:t>
            </a:r>
            <a:endParaRPr lang="en-US" altLang="ko-KR" sz="27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3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성능 평가 단계</a:t>
            </a:r>
            <a:endParaRPr lang="en-US" altLang="ko-KR" sz="36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성능 분석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(Performance Analysis) :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사전 예측</a:t>
            </a:r>
            <a:endParaRPr lang="en-US" altLang="ko-KR" sz="30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성능 측정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(Performance Measurement) : </a:t>
            </a:r>
            <a:r>
              <a:rPr lang="ko-KR" alt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사후 검사</a:t>
            </a:r>
            <a:endParaRPr lang="en-US" altLang="ko-KR" sz="30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514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Space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6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고정 부분 </a:t>
                </a:r>
                <a:r>
                  <a:rPr lang="en-US" altLang="ko-KR" sz="36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</a:t>
                </a:r>
                <a:r>
                  <a:rPr lang="ko-KR" altLang="en-US" sz="36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프로그램의 입출력 특성과 관계 없음</a:t>
                </a:r>
                <a:endParaRPr lang="en-US" altLang="ko-KR" sz="36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명령어 공간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단순 변수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일정 크기의 변수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상수들을 위한 공간 등</a:t>
                </a:r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sz="36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가변 부분 </a:t>
                </a:r>
                <a:r>
                  <a:rPr lang="en-US" altLang="ko-KR" sz="36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</a:t>
                </a:r>
                <a:r>
                  <a:rPr lang="ko-KR" altLang="en-US" sz="36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문제의 인스턴스를 통해 크기가 결정됨</a:t>
                </a:r>
                <a:endParaRPr lang="en-US" altLang="ko-KR" sz="36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인스턴스를 통해 크기가 결정되는 변수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재귀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함수를 위한 공간 등</a:t>
                </a:r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𝑆</m:t>
                    </m:r>
                    <m:d>
                      <m:d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𝑃</m:t>
                        </m:r>
                      </m:e>
                    </m:d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𝑐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sSub>
                      <m:sSub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𝑆</m:t>
                        </m:r>
                      </m:e>
                      <m:sub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𝑃</m:t>
                        </m:r>
                      </m:sub>
                    </m:sSub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endParaRPr lang="en-US" altLang="ko-KR" sz="36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𝑆</m:t>
                    </m:r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프로그램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𝑃</m:t>
                    </m:r>
                  </m:oMath>
                </a14:m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필요한 공간</a:t>
                </a:r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𝑐</m:t>
                    </m:r>
                  </m:oMath>
                </a14:m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상수</a:t>
                </a:r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</m:oMath>
                </a14:m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인스턴스 특성 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예 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입출력 크기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숫자 등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2077" t="-2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153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en-US" altLang="ko-KR" sz="36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sz="36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sz="36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함수 </a:t>
                </a:r>
                <a:r>
                  <a:rPr lang="en-US" altLang="ko-KR" sz="36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ABC</a:t>
                </a:r>
                <a:r>
                  <a:rPr lang="ko-KR" altLang="en-US" sz="36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필요한 공간은</a:t>
                </a:r>
                <a:r>
                  <a:rPr lang="en-US" altLang="ko-KR" sz="36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?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3000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𝑎</m:t>
                    </m:r>
                  </m:oMath>
                </a14:m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𝑏</m:t>
                    </m:r>
                  </m:oMath>
                </a14:m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𝑐</m:t>
                    </m:r>
                  </m:oMath>
                </a14:m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그리고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sz="3000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반환값이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필요</a:t>
                </a:r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따라서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ABC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필요한 공간은 </a:t>
                </a:r>
                <a:r>
                  <a:rPr lang="en-US" altLang="ko-KR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4 </a:t>
                </a:r>
                <a:r>
                  <a:rPr lang="ko-KR" altLang="en-US" sz="3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워드</a:t>
                </a:r>
                <a:endParaRPr lang="en-US" altLang="ko-KR" sz="300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solidFill>
                  <a:srgbClr val="FF9800">
                    <a:alpha val="99000"/>
                  </a:srgbClr>
                </a:solidFill>
              </a:rPr>
              <a:t>Space Complexity : ABC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19248" y="1447801"/>
            <a:ext cx="70925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ABC(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/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+ 4.0;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4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tro_TT_Blue_16x9_02-12">
  <a:themeElements>
    <a:clrScheme name="DPE">
      <a:dk1>
        <a:srgbClr val="000000"/>
      </a:dk1>
      <a:lt1>
        <a:srgbClr val="FFFFFF"/>
      </a:lt1>
      <a:dk2>
        <a:srgbClr val="0072C6"/>
      </a:dk2>
      <a:lt2>
        <a:srgbClr val="61DDFF"/>
      </a:lt2>
      <a:accent1>
        <a:srgbClr val="00BCF2"/>
      </a:accent1>
      <a:accent2>
        <a:srgbClr val="7FBA00"/>
      </a:accent2>
      <a:accent3>
        <a:srgbClr val="FF8C00"/>
      </a:accent3>
      <a:accent4>
        <a:srgbClr val="B4009E"/>
      </a:accent4>
      <a:accent5>
        <a:srgbClr val="55D455"/>
      </a:accent5>
      <a:accent6>
        <a:srgbClr val="FFB900"/>
      </a:accent6>
      <a:hlink>
        <a:srgbClr val="003963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11704</TotalTime>
  <Words>3149</Words>
  <Application>Microsoft Office PowerPoint</Application>
  <PresentationFormat>Widescreen</PresentationFormat>
  <Paragraphs>642</Paragraphs>
  <Slides>38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Segoe UI</vt:lpstr>
      <vt:lpstr>Cambria Math</vt:lpstr>
      <vt:lpstr>Segoe UI Light</vt:lpstr>
      <vt:lpstr>Arial</vt:lpstr>
      <vt:lpstr>Calibri</vt:lpstr>
      <vt:lpstr>맑은 고딕</vt:lpstr>
      <vt:lpstr>Wingdings</vt:lpstr>
      <vt:lpstr>Consolas</vt:lpstr>
      <vt:lpstr>서울남산체 M</vt:lpstr>
      <vt:lpstr>Metro_TT_Blue_16x9_02-12</vt:lpstr>
      <vt:lpstr>Data Structure</vt:lpstr>
      <vt:lpstr>PowerPoint Presentation</vt:lpstr>
      <vt:lpstr>Course Overview</vt:lpstr>
      <vt:lpstr>Prerequisites</vt:lpstr>
      <vt:lpstr>Schedules</vt:lpstr>
      <vt:lpstr>PowerPoint Presentation</vt:lpstr>
      <vt:lpstr>Program Complexity</vt:lpstr>
      <vt:lpstr>Space Complexity</vt:lpstr>
      <vt:lpstr>Space Complexity : ABC Function</vt:lpstr>
      <vt:lpstr>Space Complexity : Sum Function</vt:lpstr>
      <vt:lpstr>Space Complexity : Rsum Function</vt:lpstr>
      <vt:lpstr>Time Complexity</vt:lpstr>
      <vt:lpstr>Program Steps</vt:lpstr>
      <vt:lpstr>Number of Steps</vt:lpstr>
      <vt:lpstr>Number of Steps</vt:lpstr>
      <vt:lpstr>Number of Steps</vt:lpstr>
      <vt:lpstr>Program Steps : Sum Function</vt:lpstr>
      <vt:lpstr>Program Steps : Rsum Function</vt:lpstr>
      <vt:lpstr>Program Steps : Rsum Function</vt:lpstr>
      <vt:lpstr>Program Steps : Add Function</vt:lpstr>
      <vt:lpstr>Three Kinds of Step Counts</vt:lpstr>
      <vt:lpstr>Asymptotic Notation (O, Ω, Θ)</vt:lpstr>
      <vt:lpstr>Definition of Big “oh” (O)</vt:lpstr>
      <vt:lpstr>Definition of Omega (Ω)</vt:lpstr>
      <vt:lpstr>Definition of Theta (Θ)</vt:lpstr>
      <vt:lpstr>Asymptotic Notation : Sum Function</vt:lpstr>
      <vt:lpstr>Asymptotic Notation : Rsum Function</vt:lpstr>
      <vt:lpstr>Asymptotic Notation : Add Function</vt:lpstr>
      <vt:lpstr>Asymptotic Notation : Binary Search</vt:lpstr>
      <vt:lpstr>Asymptotic Notation : Binary Search</vt:lpstr>
      <vt:lpstr>Asymptotic Notation : Binary Search</vt:lpstr>
      <vt:lpstr>Asymptotic Notation : Binary Search</vt:lpstr>
      <vt:lpstr>Asymptotic Notation : Binary Search</vt:lpstr>
      <vt:lpstr>Asymptotic Notation : Binary Search</vt:lpstr>
      <vt:lpstr>Orders of Common Functions</vt:lpstr>
      <vt:lpstr>Data Structure Operations</vt:lpstr>
      <vt:lpstr>Array Sorting Algorithms</vt:lpstr>
      <vt:lpstr>Graph &amp; Heap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 Jin Koo</dc:creator>
  <cp:lastModifiedBy>옥 찬호</cp:lastModifiedBy>
  <cp:revision>226</cp:revision>
  <dcterms:created xsi:type="dcterms:W3CDTF">2014-11-18T06:53:54Z</dcterms:created>
  <dcterms:modified xsi:type="dcterms:W3CDTF">2018-07-14T00:47:27Z</dcterms:modified>
</cp:coreProperties>
</file>