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70"/>
  </p:notesMasterIdLst>
  <p:sldIdLst>
    <p:sldId id="329" r:id="rId2"/>
    <p:sldId id="361" r:id="rId3"/>
    <p:sldId id="338" r:id="rId4"/>
    <p:sldId id="366" r:id="rId5"/>
    <p:sldId id="367" r:id="rId6"/>
    <p:sldId id="368" r:id="rId7"/>
    <p:sldId id="370" r:id="rId8"/>
    <p:sldId id="371" r:id="rId9"/>
    <p:sldId id="372" r:id="rId10"/>
    <p:sldId id="373" r:id="rId11"/>
    <p:sldId id="374" r:id="rId12"/>
    <p:sldId id="410" r:id="rId13"/>
    <p:sldId id="411" r:id="rId14"/>
    <p:sldId id="413" r:id="rId15"/>
    <p:sldId id="412" r:id="rId16"/>
    <p:sldId id="414" r:id="rId17"/>
    <p:sldId id="415" r:id="rId18"/>
    <p:sldId id="416" r:id="rId19"/>
    <p:sldId id="362" r:id="rId20"/>
    <p:sldId id="363" r:id="rId21"/>
    <p:sldId id="377" r:id="rId22"/>
    <p:sldId id="378" r:id="rId23"/>
    <p:sldId id="382" r:id="rId24"/>
    <p:sldId id="383" r:id="rId25"/>
    <p:sldId id="379" r:id="rId26"/>
    <p:sldId id="384" r:id="rId27"/>
    <p:sldId id="380" r:id="rId28"/>
    <p:sldId id="381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3" r:id="rId46"/>
    <p:sldId id="402" r:id="rId47"/>
    <p:sldId id="404" r:id="rId48"/>
    <p:sldId id="405" r:id="rId49"/>
    <p:sldId id="406" r:id="rId50"/>
    <p:sldId id="407" r:id="rId51"/>
    <p:sldId id="408" r:id="rId52"/>
    <p:sldId id="409" r:id="rId53"/>
    <p:sldId id="364" r:id="rId54"/>
    <p:sldId id="365" r:id="rId55"/>
    <p:sldId id="419" r:id="rId56"/>
    <p:sldId id="418" r:id="rId57"/>
    <p:sldId id="420" r:id="rId58"/>
    <p:sldId id="375" r:id="rId59"/>
    <p:sldId id="422" r:id="rId60"/>
    <p:sldId id="423" r:id="rId61"/>
    <p:sldId id="425" r:id="rId62"/>
    <p:sldId id="424" r:id="rId63"/>
    <p:sldId id="421" r:id="rId64"/>
    <p:sldId id="426" r:id="rId65"/>
    <p:sldId id="427" r:id="rId66"/>
    <p:sldId id="417" r:id="rId67"/>
    <p:sldId id="428" r:id="rId68"/>
    <p:sldId id="429" r:id="rId69"/>
  </p:sldIdLst>
  <p:sldSz cx="12192000" cy="6858000"/>
  <p:notesSz cx="6858000" cy="9144000"/>
  <p:embeddedFontLs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Cambria Math" panose="02040503050406030204" pitchFamily="18" charset="0"/>
      <p:regular r:id="rId75"/>
    </p:embeddedFont>
    <p:embeddedFont>
      <p:font typeface="Consolas" panose="020B0609020204030204" pitchFamily="49" charset="0"/>
      <p:regular r:id="rId76"/>
      <p:bold r:id="rId77"/>
      <p:italic r:id="rId78"/>
      <p:boldItalic r:id="rId79"/>
    </p:embeddedFont>
    <p:embeddedFont>
      <p:font typeface="Segoe UI" panose="020B0502040204020203" pitchFamily="34" charset="0"/>
      <p:regular r:id="rId80"/>
      <p:bold r:id="rId81"/>
      <p:italic r:id="rId82"/>
      <p:boldItalic r:id="rId83"/>
    </p:embeddedFont>
    <p:embeddedFont>
      <p:font typeface="Segoe UI Light" panose="020B0502040204020203" pitchFamily="34" charset="0"/>
      <p:regular r:id="rId84"/>
      <p:italic r:id="rId85"/>
    </p:embeddedFont>
    <p:embeddedFont>
      <p:font typeface="맑은 고딕" panose="020B0503020000020004" pitchFamily="50" charset="-127"/>
      <p:regular r:id="rId86"/>
      <p:bold r:id="rId87"/>
    </p:embeddedFont>
    <p:embeddedFont>
      <p:font typeface="서울남산체 M" panose="02020503020101020101" pitchFamily="18" charset="-127"/>
      <p:regular r:id="rId8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4551" autoAdjust="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7" d="100"/>
          <a:sy n="157" d="100"/>
        </p:scale>
        <p:origin x="5214" y="108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6.fntdata"/><Relationship Id="rId84" Type="http://schemas.openxmlformats.org/officeDocument/2006/relationships/font" Target="fonts/font14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87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2.fntdata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font" Target="fonts/font18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1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7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9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7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9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3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30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7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30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8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5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6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2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7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31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7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60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7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18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0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8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4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6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24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3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9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90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86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83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4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64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432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05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52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59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42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566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76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30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778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28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548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25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11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7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00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7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702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3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28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684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6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4295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894114" y="2152038"/>
            <a:ext cx="8403772" cy="747897"/>
          </a:xfrm>
        </p:spPr>
        <p:txBody>
          <a:bodyPr/>
          <a:lstStyle>
            <a:lvl1pPr algn="just">
              <a:defRPr/>
            </a:lvl1pPr>
          </a:lstStyle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chemeClr val="bg2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xeus.com/wp-content/uploads/2014/08/Data_Structure_Oran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11" y="2563064"/>
            <a:ext cx="2332737" cy="23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1252353"/>
            <a:ext cx="8403772" cy="747897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9800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253" y="2601118"/>
            <a:ext cx="9144000" cy="2256631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a typeface="서울남산체 M" panose="02020603020101020101" pitchFamily="18" charset="-127"/>
              </a:rPr>
              <a:t>2</a:t>
            </a:r>
            <a:r>
              <a:rPr lang="en-US" sz="3600" baseline="30000" dirty="0">
                <a:ea typeface="서울남산체 M" panose="02020603020101020101" pitchFamily="18" charset="-127"/>
              </a:rPr>
              <a:t>nd</a:t>
            </a:r>
            <a:r>
              <a:rPr lang="en-US" sz="3600" dirty="0">
                <a:ea typeface="서울남산체 M" panose="02020603020101020101" pitchFamily="18" charset="-127"/>
              </a:rPr>
              <a:t> Study: Array</a:t>
            </a:r>
            <a:endParaRPr lang="en-US" altLang="ko-KR" sz="3600" dirty="0">
              <a:ea typeface="서울남산체 M" panose="02020603020101020101" pitchFamily="18" charset="-127"/>
            </a:endParaRPr>
          </a:p>
          <a:p>
            <a:pPr algn="l"/>
            <a:endParaRPr lang="en-US" altLang="ko-KR" sz="2000" dirty="0">
              <a:ea typeface="서울남산체 M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sz="3000" dirty="0">
                <a:ea typeface="서울남산체 M" panose="02020603020101020101" pitchFamily="18" charset="-127"/>
              </a:rPr>
              <a:t>Polynomial</a:t>
            </a:r>
          </a:p>
          <a:p>
            <a:pPr marL="342900" indent="-342900" algn="l">
              <a:buFontTx/>
              <a:buChar char="-"/>
            </a:pPr>
            <a:r>
              <a:rPr lang="en-US" sz="3000" dirty="0">
                <a:ea typeface="서울남산체 M" panose="02020603020101020101" pitchFamily="18" charset="-127"/>
              </a:rPr>
              <a:t>Sparse Matrix</a:t>
            </a:r>
          </a:p>
          <a:p>
            <a:pPr marL="342900" indent="-342900" algn="l">
              <a:buFontTx/>
              <a:buChar char="-"/>
            </a:pPr>
            <a:r>
              <a:rPr lang="en-US" sz="3000" dirty="0">
                <a:ea typeface="서울남산체 M" panose="02020603020101020101" pitchFamily="18" charset="-127"/>
              </a:rPr>
              <a:t>String Pattern Match: KMP Algorithm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56253" y="6155658"/>
            <a:ext cx="9144000" cy="4367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-7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18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16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16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C++ Korea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(utilForever@gmail.com)</a:t>
            </a:r>
            <a:endParaRPr lang="en-US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19247" y="1294022"/>
            <a:ext cx="90317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new term into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 element of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Expand the size of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twice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capacity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Term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New array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delete[]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original array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++].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30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Addition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519248" y="1291848"/>
            <a:ext cx="9404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</p:txBody>
      </p:sp>
      <p:grpSp>
        <p:nvGrpSpPr>
          <p:cNvPr id="50" name="그룹 10"/>
          <p:cNvGrpSpPr/>
          <p:nvPr/>
        </p:nvGrpSpPr>
        <p:grpSpPr>
          <a:xfrm>
            <a:off x="10022402" y="1472921"/>
            <a:ext cx="1474668" cy="491556"/>
            <a:chOff x="7352199" y="3920067"/>
            <a:chExt cx="1474668" cy="491556"/>
          </a:xfrm>
        </p:grpSpPr>
        <p:sp>
          <p:nvSpPr>
            <p:cNvPr id="51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52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53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-4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394832" y="1564810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55" name="그룹 10"/>
          <p:cNvGrpSpPr/>
          <p:nvPr/>
        </p:nvGrpSpPr>
        <p:grpSpPr>
          <a:xfrm>
            <a:off x="10022402" y="1964478"/>
            <a:ext cx="1474668" cy="491556"/>
            <a:chOff x="7352199" y="3920067"/>
            <a:chExt cx="1474668" cy="491556"/>
          </a:xfrm>
        </p:grpSpPr>
        <p:sp>
          <p:nvSpPr>
            <p:cNvPr id="56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57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58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502233" y="2056367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𝑎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=3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그룹 10"/>
          <p:cNvGrpSpPr/>
          <p:nvPr/>
        </p:nvGrpSpPr>
        <p:grpSpPr>
          <a:xfrm>
            <a:off x="9530846" y="3399365"/>
            <a:ext cx="1966224" cy="491556"/>
            <a:chOff x="7352199" y="3920067"/>
            <a:chExt cx="1966224" cy="491556"/>
          </a:xfrm>
        </p:grpSpPr>
        <p:sp>
          <p:nvSpPr>
            <p:cNvPr id="62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63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  <p:sp>
          <p:nvSpPr>
            <p:cNvPr id="64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-3</a:t>
              </a:r>
            </a:p>
          </p:txBody>
        </p:sp>
        <p:sp>
          <p:nvSpPr>
            <p:cNvPr id="65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903276" y="34912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67" name="그룹 10"/>
          <p:cNvGrpSpPr/>
          <p:nvPr/>
        </p:nvGrpSpPr>
        <p:grpSpPr>
          <a:xfrm>
            <a:off x="9530846" y="3890922"/>
            <a:ext cx="1966224" cy="491556"/>
            <a:chOff x="7352199" y="3920067"/>
            <a:chExt cx="1966224" cy="491556"/>
          </a:xfrm>
        </p:grpSpPr>
        <p:sp>
          <p:nvSpPr>
            <p:cNvPr id="68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69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70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71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010677" y="39828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𝑏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−3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 bwMode="auto">
          <a:xfrm>
            <a:off x="10022402" y="1469843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072613" y="2646706"/>
            <a:ext cx="39113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76" name="Straight Arrow Connector 75"/>
          <p:cNvCxnSpPr>
            <a:stCxn id="75" idx="0"/>
            <a:endCxn id="74" idx="2"/>
          </p:cNvCxnSpPr>
          <p:nvPr/>
        </p:nvCxnSpPr>
        <p:spPr>
          <a:xfrm flipV="1">
            <a:off x="10268180" y="2456034"/>
            <a:ext cx="0" cy="19067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9530846" y="3399365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574055" y="4564805"/>
            <a:ext cx="399148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79" name="Straight Arrow Connector 78"/>
          <p:cNvCxnSpPr>
            <a:stCxn id="78" idx="0"/>
            <a:endCxn id="77" idx="2"/>
          </p:cNvCxnSpPr>
          <p:nvPr/>
        </p:nvCxnSpPr>
        <p:spPr>
          <a:xfrm flipV="1">
            <a:off x="9773629" y="4385556"/>
            <a:ext cx="2995" cy="179249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그룹 10"/>
          <p:cNvGrpSpPr/>
          <p:nvPr/>
        </p:nvGrpSpPr>
        <p:grpSpPr>
          <a:xfrm>
            <a:off x="9530846" y="5327265"/>
            <a:ext cx="1966224" cy="491556"/>
            <a:chOff x="7352199" y="3920067"/>
            <a:chExt cx="1966224" cy="491556"/>
          </a:xfrm>
        </p:grpSpPr>
        <p:sp>
          <p:nvSpPr>
            <p:cNvPr id="82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83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84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85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22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Addition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7" name="그룹 10"/>
          <p:cNvGrpSpPr/>
          <p:nvPr/>
        </p:nvGrpSpPr>
        <p:grpSpPr>
          <a:xfrm>
            <a:off x="10022402" y="1472921"/>
            <a:ext cx="1474668" cy="491556"/>
            <a:chOff x="7352199" y="3920067"/>
            <a:chExt cx="1474668" cy="491556"/>
          </a:xfrm>
        </p:grpSpPr>
        <p:sp>
          <p:nvSpPr>
            <p:cNvPr id="8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9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0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94832" y="1564810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12" name="그룹 10"/>
          <p:cNvGrpSpPr/>
          <p:nvPr/>
        </p:nvGrpSpPr>
        <p:grpSpPr>
          <a:xfrm>
            <a:off x="10022402" y="1964478"/>
            <a:ext cx="1474668" cy="491556"/>
            <a:chOff x="7352199" y="3920067"/>
            <a:chExt cx="1474668" cy="491556"/>
          </a:xfrm>
        </p:grpSpPr>
        <p:sp>
          <p:nvSpPr>
            <p:cNvPr id="13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14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5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502233" y="2056367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𝑎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=3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0"/>
          <p:cNvGrpSpPr/>
          <p:nvPr/>
        </p:nvGrpSpPr>
        <p:grpSpPr>
          <a:xfrm>
            <a:off x="9530846" y="3399365"/>
            <a:ext cx="1966224" cy="491556"/>
            <a:chOff x="7352199" y="3920067"/>
            <a:chExt cx="1966224" cy="491556"/>
          </a:xfrm>
        </p:grpSpPr>
        <p:sp>
          <p:nvSpPr>
            <p:cNvPr id="1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2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  <p:sp>
          <p:nvSpPr>
            <p:cNvPr id="2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-3</a:t>
              </a:r>
            </a:p>
          </p:txBody>
        </p:sp>
        <p:sp>
          <p:nvSpPr>
            <p:cNvPr id="2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03276" y="34912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24" name="그룹 10"/>
          <p:cNvGrpSpPr/>
          <p:nvPr/>
        </p:nvGrpSpPr>
        <p:grpSpPr>
          <a:xfrm>
            <a:off x="9530846" y="3890922"/>
            <a:ext cx="1966224" cy="491556"/>
            <a:chOff x="7352199" y="3920067"/>
            <a:chExt cx="1966224" cy="491556"/>
          </a:xfrm>
        </p:grpSpPr>
        <p:sp>
          <p:nvSpPr>
            <p:cNvPr id="25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26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27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28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010677" y="39828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𝑏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−3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9248" y="1291848"/>
            <a:ext cx="94047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s-E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E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0022402" y="1469843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72613" y="2646706"/>
            <a:ext cx="39113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5" name="Straight Arrow Connector 34"/>
          <p:cNvCxnSpPr>
            <a:stCxn id="33" idx="0"/>
            <a:endCxn id="32" idx="2"/>
          </p:cNvCxnSpPr>
          <p:nvPr/>
        </p:nvCxnSpPr>
        <p:spPr>
          <a:xfrm flipV="1">
            <a:off x="10268180" y="2456034"/>
            <a:ext cx="0" cy="19067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10022402" y="3399365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68606" y="4564805"/>
            <a:ext cx="399148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9" name="Straight Arrow Connector 38"/>
          <p:cNvCxnSpPr>
            <a:stCxn id="38" idx="0"/>
            <a:endCxn id="37" idx="2"/>
          </p:cNvCxnSpPr>
          <p:nvPr/>
        </p:nvCxnSpPr>
        <p:spPr>
          <a:xfrm flipV="1">
            <a:off x="10268180" y="4385556"/>
            <a:ext cx="0" cy="179249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1014825" y="2807033"/>
            <a:ext cx="6837466" cy="988398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248" y="5363732"/>
            <a:ext cx="568905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3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8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∴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&lt;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en-US" altLang="ko-KR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41" name="그룹 10"/>
          <p:cNvGrpSpPr/>
          <p:nvPr/>
        </p:nvGrpSpPr>
        <p:grpSpPr>
          <a:xfrm>
            <a:off x="9530846" y="5327265"/>
            <a:ext cx="1966224" cy="491556"/>
            <a:chOff x="7352199" y="3920067"/>
            <a:chExt cx="1966224" cy="491556"/>
          </a:xfrm>
        </p:grpSpPr>
        <p:sp>
          <p:nvSpPr>
            <p:cNvPr id="42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3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4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5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400541" y="54191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47" name="그룹 10"/>
          <p:cNvGrpSpPr/>
          <p:nvPr/>
        </p:nvGrpSpPr>
        <p:grpSpPr>
          <a:xfrm>
            <a:off x="9039290" y="5327265"/>
            <a:ext cx="2457780" cy="983113"/>
            <a:chOff x="6860643" y="3428510"/>
            <a:chExt cx="2457780" cy="983113"/>
          </a:xfrm>
        </p:grpSpPr>
        <p:sp>
          <p:nvSpPr>
            <p:cNvPr id="4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4" name="직사각형 9"/>
            <p:cNvSpPr/>
            <p:nvPr/>
          </p:nvSpPr>
          <p:spPr bwMode="auto">
            <a:xfrm>
              <a:off x="686064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55" name="직사각형 9"/>
            <p:cNvSpPr/>
            <p:nvPr/>
          </p:nvSpPr>
          <p:spPr bwMode="auto">
            <a:xfrm>
              <a:off x="6860643" y="3428510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507942" y="59107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92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Addition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7" name="그룹 10"/>
          <p:cNvGrpSpPr/>
          <p:nvPr/>
        </p:nvGrpSpPr>
        <p:grpSpPr>
          <a:xfrm>
            <a:off x="10022402" y="1472921"/>
            <a:ext cx="1474668" cy="491556"/>
            <a:chOff x="7352199" y="3920067"/>
            <a:chExt cx="1474668" cy="491556"/>
          </a:xfrm>
        </p:grpSpPr>
        <p:sp>
          <p:nvSpPr>
            <p:cNvPr id="8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9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0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94832" y="1564810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12" name="그룹 10"/>
          <p:cNvGrpSpPr/>
          <p:nvPr/>
        </p:nvGrpSpPr>
        <p:grpSpPr>
          <a:xfrm>
            <a:off x="10022402" y="1964478"/>
            <a:ext cx="1474668" cy="491556"/>
            <a:chOff x="7352199" y="3920067"/>
            <a:chExt cx="1474668" cy="491556"/>
          </a:xfrm>
        </p:grpSpPr>
        <p:sp>
          <p:nvSpPr>
            <p:cNvPr id="13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14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5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502233" y="2056367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𝑎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=3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0"/>
          <p:cNvGrpSpPr/>
          <p:nvPr/>
        </p:nvGrpSpPr>
        <p:grpSpPr>
          <a:xfrm>
            <a:off x="9530846" y="3399365"/>
            <a:ext cx="1966224" cy="491556"/>
            <a:chOff x="7352199" y="3920067"/>
            <a:chExt cx="1966224" cy="491556"/>
          </a:xfrm>
        </p:grpSpPr>
        <p:sp>
          <p:nvSpPr>
            <p:cNvPr id="1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2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  <p:sp>
          <p:nvSpPr>
            <p:cNvPr id="2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-3</a:t>
              </a:r>
            </a:p>
          </p:txBody>
        </p:sp>
        <p:sp>
          <p:nvSpPr>
            <p:cNvPr id="2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03276" y="34912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24" name="그룹 10"/>
          <p:cNvGrpSpPr/>
          <p:nvPr/>
        </p:nvGrpSpPr>
        <p:grpSpPr>
          <a:xfrm>
            <a:off x="9530846" y="3890922"/>
            <a:ext cx="1966224" cy="491556"/>
            <a:chOff x="7352199" y="3920067"/>
            <a:chExt cx="1966224" cy="491556"/>
          </a:xfrm>
        </p:grpSpPr>
        <p:sp>
          <p:nvSpPr>
            <p:cNvPr id="25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26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27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28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010677" y="39828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𝑏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−3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9248" y="1291848"/>
            <a:ext cx="94047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s-E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E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0022402" y="1469843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72613" y="2646706"/>
            <a:ext cx="39113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5" name="Straight Arrow Connector 34"/>
          <p:cNvCxnSpPr>
            <a:stCxn id="33" idx="0"/>
            <a:endCxn id="32" idx="2"/>
          </p:cNvCxnSpPr>
          <p:nvPr/>
        </p:nvCxnSpPr>
        <p:spPr>
          <a:xfrm flipV="1">
            <a:off x="10268180" y="2456034"/>
            <a:ext cx="0" cy="19067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10513958" y="3398038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60162" y="4564805"/>
            <a:ext cx="399148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9" name="Straight Arrow Connector 38"/>
          <p:cNvCxnSpPr>
            <a:stCxn id="38" idx="0"/>
            <a:endCxn id="37" idx="2"/>
          </p:cNvCxnSpPr>
          <p:nvPr/>
        </p:nvCxnSpPr>
        <p:spPr>
          <a:xfrm flipV="1">
            <a:off x="10759736" y="4384229"/>
            <a:ext cx="0" cy="180576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1014825" y="2807033"/>
            <a:ext cx="6837466" cy="988398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248" y="5363732"/>
            <a:ext cx="568905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3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[1].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5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∴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&lt;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en-US" altLang="ko-KR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41" name="그룹 10"/>
          <p:cNvGrpSpPr/>
          <p:nvPr/>
        </p:nvGrpSpPr>
        <p:grpSpPr>
          <a:xfrm>
            <a:off x="9530846" y="5327265"/>
            <a:ext cx="1966224" cy="491556"/>
            <a:chOff x="7352199" y="3920067"/>
            <a:chExt cx="1966224" cy="491556"/>
          </a:xfrm>
        </p:grpSpPr>
        <p:sp>
          <p:nvSpPr>
            <p:cNvPr id="43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4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5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2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400541" y="54191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47" name="그룹 10"/>
          <p:cNvGrpSpPr/>
          <p:nvPr/>
        </p:nvGrpSpPr>
        <p:grpSpPr>
          <a:xfrm>
            <a:off x="9039290" y="5327265"/>
            <a:ext cx="2457780" cy="983113"/>
            <a:chOff x="6860643" y="3428510"/>
            <a:chExt cx="2457780" cy="983113"/>
          </a:xfrm>
        </p:grpSpPr>
        <p:sp>
          <p:nvSpPr>
            <p:cNvPr id="5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4" name="직사각형 9"/>
            <p:cNvSpPr/>
            <p:nvPr/>
          </p:nvSpPr>
          <p:spPr bwMode="auto">
            <a:xfrm>
              <a:off x="686064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55" name="직사각형 9"/>
            <p:cNvSpPr/>
            <p:nvPr/>
          </p:nvSpPr>
          <p:spPr bwMode="auto">
            <a:xfrm>
              <a:off x="6860643" y="3428510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4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507942" y="59107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35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Addition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7" name="그룹 10"/>
          <p:cNvGrpSpPr/>
          <p:nvPr/>
        </p:nvGrpSpPr>
        <p:grpSpPr>
          <a:xfrm>
            <a:off x="10022402" y="1472921"/>
            <a:ext cx="1474668" cy="491556"/>
            <a:chOff x="7352199" y="3920067"/>
            <a:chExt cx="1474668" cy="491556"/>
          </a:xfrm>
        </p:grpSpPr>
        <p:sp>
          <p:nvSpPr>
            <p:cNvPr id="8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9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0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94832" y="1564810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12" name="그룹 10"/>
          <p:cNvGrpSpPr/>
          <p:nvPr/>
        </p:nvGrpSpPr>
        <p:grpSpPr>
          <a:xfrm>
            <a:off x="10022402" y="1964478"/>
            <a:ext cx="1474668" cy="491556"/>
            <a:chOff x="7352199" y="3920067"/>
            <a:chExt cx="1474668" cy="491556"/>
          </a:xfrm>
        </p:grpSpPr>
        <p:sp>
          <p:nvSpPr>
            <p:cNvPr id="13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14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5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502233" y="2056367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𝑎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=3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0"/>
          <p:cNvGrpSpPr/>
          <p:nvPr/>
        </p:nvGrpSpPr>
        <p:grpSpPr>
          <a:xfrm>
            <a:off x="9530846" y="3399365"/>
            <a:ext cx="1966224" cy="491556"/>
            <a:chOff x="7352199" y="3920067"/>
            <a:chExt cx="1966224" cy="491556"/>
          </a:xfrm>
        </p:grpSpPr>
        <p:sp>
          <p:nvSpPr>
            <p:cNvPr id="1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2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  <p:sp>
          <p:nvSpPr>
            <p:cNvPr id="2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-3</a:t>
              </a:r>
            </a:p>
          </p:txBody>
        </p:sp>
        <p:sp>
          <p:nvSpPr>
            <p:cNvPr id="2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03276" y="34912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24" name="그룹 10"/>
          <p:cNvGrpSpPr/>
          <p:nvPr/>
        </p:nvGrpSpPr>
        <p:grpSpPr>
          <a:xfrm>
            <a:off x="9530846" y="3890922"/>
            <a:ext cx="1966224" cy="491556"/>
            <a:chOff x="7352199" y="3920067"/>
            <a:chExt cx="1966224" cy="491556"/>
          </a:xfrm>
        </p:grpSpPr>
        <p:sp>
          <p:nvSpPr>
            <p:cNvPr id="25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26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27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28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010677" y="39828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𝑏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−3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9248" y="1291848"/>
            <a:ext cx="94047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s-E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E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0513958" y="1469843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64169" y="2646706"/>
            <a:ext cx="39113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5" name="Straight Arrow Connector 34"/>
          <p:cNvCxnSpPr>
            <a:stCxn id="33" idx="0"/>
            <a:endCxn id="32" idx="2"/>
          </p:cNvCxnSpPr>
          <p:nvPr/>
        </p:nvCxnSpPr>
        <p:spPr>
          <a:xfrm flipV="1">
            <a:off x="10759736" y="2456034"/>
            <a:ext cx="0" cy="19067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11005514" y="3398038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051718" y="4564805"/>
            <a:ext cx="399148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9" name="Straight Arrow Connector 38"/>
          <p:cNvCxnSpPr>
            <a:stCxn id="38" idx="0"/>
            <a:endCxn id="37" idx="2"/>
          </p:cNvCxnSpPr>
          <p:nvPr/>
        </p:nvCxnSpPr>
        <p:spPr>
          <a:xfrm flipV="1">
            <a:off x="11251292" y="4384229"/>
            <a:ext cx="0" cy="180576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1014825" y="1606806"/>
            <a:ext cx="6837466" cy="1205103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248" y="5363732"/>
            <a:ext cx="5839740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3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3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∴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en-US" altLang="ko-KR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41" name="그룹 10"/>
          <p:cNvGrpSpPr/>
          <p:nvPr/>
        </p:nvGrpSpPr>
        <p:grpSpPr>
          <a:xfrm>
            <a:off x="9530846" y="5327265"/>
            <a:ext cx="1966224" cy="491556"/>
            <a:chOff x="7352199" y="3920067"/>
            <a:chExt cx="1966224" cy="491556"/>
          </a:xfrm>
        </p:grpSpPr>
        <p:sp>
          <p:nvSpPr>
            <p:cNvPr id="43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4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5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2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400541" y="54191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47" name="그룹 10"/>
          <p:cNvGrpSpPr/>
          <p:nvPr/>
        </p:nvGrpSpPr>
        <p:grpSpPr>
          <a:xfrm>
            <a:off x="9039290" y="5327265"/>
            <a:ext cx="2457780" cy="983113"/>
            <a:chOff x="6860643" y="3428510"/>
            <a:chExt cx="2457780" cy="983113"/>
          </a:xfrm>
        </p:grpSpPr>
        <p:sp>
          <p:nvSpPr>
            <p:cNvPr id="5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4" name="직사각형 9"/>
            <p:cNvSpPr/>
            <p:nvPr/>
          </p:nvSpPr>
          <p:spPr bwMode="auto">
            <a:xfrm>
              <a:off x="686064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55" name="직사각형 9"/>
            <p:cNvSpPr/>
            <p:nvPr/>
          </p:nvSpPr>
          <p:spPr bwMode="auto">
            <a:xfrm>
              <a:off x="6860643" y="3428510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4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507942" y="59107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464166" y="2060890"/>
            <a:ext cx="4593073" cy="275326"/>
          </a:xfrm>
          <a:prstGeom prst="rect">
            <a:avLst/>
          </a:prstGeom>
          <a:noFill/>
          <a:ln w="19050">
            <a:solidFill>
              <a:srgbClr val="0000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82815" y="2354615"/>
            <a:ext cx="354263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T = 3 – 3 = 0</a:t>
            </a:r>
            <a:r>
              <a:rPr lang="ko-KR" altLang="en-US" sz="15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이므로 새 항은 만들어지지 않음</a:t>
            </a:r>
            <a:endParaRPr lang="en-US" altLang="ko-KR" sz="15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30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Addition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7" name="그룹 10"/>
          <p:cNvGrpSpPr/>
          <p:nvPr/>
        </p:nvGrpSpPr>
        <p:grpSpPr>
          <a:xfrm>
            <a:off x="10022402" y="1472921"/>
            <a:ext cx="1474668" cy="491556"/>
            <a:chOff x="7352199" y="3920067"/>
            <a:chExt cx="1474668" cy="491556"/>
          </a:xfrm>
        </p:grpSpPr>
        <p:sp>
          <p:nvSpPr>
            <p:cNvPr id="8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9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0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94832" y="1564810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12" name="그룹 10"/>
          <p:cNvGrpSpPr/>
          <p:nvPr/>
        </p:nvGrpSpPr>
        <p:grpSpPr>
          <a:xfrm>
            <a:off x="10022402" y="1964478"/>
            <a:ext cx="1474668" cy="491556"/>
            <a:chOff x="7352199" y="3920067"/>
            <a:chExt cx="1474668" cy="491556"/>
          </a:xfrm>
        </p:grpSpPr>
        <p:sp>
          <p:nvSpPr>
            <p:cNvPr id="13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14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5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502233" y="2056367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𝑎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=3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0"/>
          <p:cNvGrpSpPr/>
          <p:nvPr/>
        </p:nvGrpSpPr>
        <p:grpSpPr>
          <a:xfrm>
            <a:off x="9530846" y="3399365"/>
            <a:ext cx="1966224" cy="491556"/>
            <a:chOff x="7352199" y="3920067"/>
            <a:chExt cx="1966224" cy="491556"/>
          </a:xfrm>
        </p:grpSpPr>
        <p:sp>
          <p:nvSpPr>
            <p:cNvPr id="1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2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  <p:sp>
          <p:nvSpPr>
            <p:cNvPr id="2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-3</a:t>
              </a:r>
            </a:p>
          </p:txBody>
        </p:sp>
        <p:sp>
          <p:nvSpPr>
            <p:cNvPr id="2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03276" y="34912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24" name="그룹 10"/>
          <p:cNvGrpSpPr/>
          <p:nvPr/>
        </p:nvGrpSpPr>
        <p:grpSpPr>
          <a:xfrm>
            <a:off x="9530846" y="3890922"/>
            <a:ext cx="1966224" cy="491556"/>
            <a:chOff x="7352199" y="3920067"/>
            <a:chExt cx="1966224" cy="491556"/>
          </a:xfrm>
        </p:grpSpPr>
        <p:sp>
          <p:nvSpPr>
            <p:cNvPr id="25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26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27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28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010677" y="39828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𝑏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−3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9248" y="1291848"/>
            <a:ext cx="94047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s-E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E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1005514" y="1469843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55726" y="2646706"/>
            <a:ext cx="39113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5" name="Straight Arrow Connector 34"/>
          <p:cNvCxnSpPr>
            <a:stCxn id="33" idx="0"/>
            <a:endCxn id="32" idx="2"/>
          </p:cNvCxnSpPr>
          <p:nvPr/>
        </p:nvCxnSpPr>
        <p:spPr>
          <a:xfrm flipH="1" flipV="1">
            <a:off x="11251292" y="2456034"/>
            <a:ext cx="1" cy="19067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11005514" y="3403324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051718" y="4564805"/>
            <a:ext cx="399148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9" name="Straight Arrow Connector 38"/>
          <p:cNvCxnSpPr>
            <a:stCxn id="38" idx="0"/>
            <a:endCxn id="37" idx="2"/>
          </p:cNvCxnSpPr>
          <p:nvPr/>
        </p:nvCxnSpPr>
        <p:spPr>
          <a:xfrm flipV="1">
            <a:off x="11251292" y="4389515"/>
            <a:ext cx="0" cy="17529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519248" y="5363732"/>
            <a:ext cx="568905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[1].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2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0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∴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&gt;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en-US" altLang="ko-KR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41" name="그룹 10"/>
          <p:cNvGrpSpPr/>
          <p:nvPr/>
        </p:nvGrpSpPr>
        <p:grpSpPr>
          <a:xfrm>
            <a:off x="9530846" y="5327265"/>
            <a:ext cx="1966224" cy="491556"/>
            <a:chOff x="7352199" y="3920067"/>
            <a:chExt cx="1966224" cy="491556"/>
          </a:xfrm>
        </p:grpSpPr>
        <p:sp>
          <p:nvSpPr>
            <p:cNvPr id="42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  <p:sp>
          <p:nvSpPr>
            <p:cNvPr id="44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5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3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400541" y="54191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47" name="그룹 10"/>
          <p:cNvGrpSpPr/>
          <p:nvPr/>
        </p:nvGrpSpPr>
        <p:grpSpPr>
          <a:xfrm>
            <a:off x="9039290" y="5327265"/>
            <a:ext cx="2457780" cy="983113"/>
            <a:chOff x="6860643" y="3428510"/>
            <a:chExt cx="2457780" cy="983113"/>
          </a:xfrm>
        </p:grpSpPr>
        <p:sp>
          <p:nvSpPr>
            <p:cNvPr id="5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4" name="직사각형 9"/>
            <p:cNvSpPr/>
            <p:nvPr/>
          </p:nvSpPr>
          <p:spPr bwMode="auto">
            <a:xfrm>
              <a:off x="686064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55" name="직사각형 9"/>
            <p:cNvSpPr/>
            <p:nvPr/>
          </p:nvSpPr>
          <p:spPr bwMode="auto">
            <a:xfrm>
              <a:off x="6860643" y="3428510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4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5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507942" y="59107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014825" y="3785817"/>
            <a:ext cx="6395515" cy="988398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9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Addition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7" name="그룹 10"/>
          <p:cNvGrpSpPr/>
          <p:nvPr/>
        </p:nvGrpSpPr>
        <p:grpSpPr>
          <a:xfrm>
            <a:off x="10022402" y="1472921"/>
            <a:ext cx="1474668" cy="491556"/>
            <a:chOff x="7352199" y="3920067"/>
            <a:chExt cx="1474668" cy="491556"/>
          </a:xfrm>
        </p:grpSpPr>
        <p:sp>
          <p:nvSpPr>
            <p:cNvPr id="8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9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0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94832" y="1564810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12" name="그룹 10"/>
          <p:cNvGrpSpPr/>
          <p:nvPr/>
        </p:nvGrpSpPr>
        <p:grpSpPr>
          <a:xfrm>
            <a:off x="10022402" y="1964478"/>
            <a:ext cx="1474668" cy="491556"/>
            <a:chOff x="7352199" y="3920067"/>
            <a:chExt cx="1474668" cy="491556"/>
          </a:xfrm>
        </p:grpSpPr>
        <p:sp>
          <p:nvSpPr>
            <p:cNvPr id="13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14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5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502233" y="2056367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𝑎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=3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0"/>
          <p:cNvGrpSpPr/>
          <p:nvPr/>
        </p:nvGrpSpPr>
        <p:grpSpPr>
          <a:xfrm>
            <a:off x="9530846" y="3399365"/>
            <a:ext cx="1966224" cy="491556"/>
            <a:chOff x="7352199" y="3920067"/>
            <a:chExt cx="1966224" cy="491556"/>
          </a:xfrm>
        </p:grpSpPr>
        <p:sp>
          <p:nvSpPr>
            <p:cNvPr id="1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2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  <p:sp>
          <p:nvSpPr>
            <p:cNvPr id="2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-3</a:t>
              </a:r>
            </a:p>
          </p:txBody>
        </p:sp>
        <p:sp>
          <p:nvSpPr>
            <p:cNvPr id="2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03276" y="34912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24" name="그룹 10"/>
          <p:cNvGrpSpPr/>
          <p:nvPr/>
        </p:nvGrpSpPr>
        <p:grpSpPr>
          <a:xfrm>
            <a:off x="9530846" y="3890922"/>
            <a:ext cx="1966224" cy="491556"/>
            <a:chOff x="7352199" y="3920067"/>
            <a:chExt cx="1966224" cy="491556"/>
          </a:xfrm>
        </p:grpSpPr>
        <p:sp>
          <p:nvSpPr>
            <p:cNvPr id="25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26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27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28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010677" y="39828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𝑏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−3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9248" y="1291848"/>
            <a:ext cx="94047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s-E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E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1497070" y="1469843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7281" y="2646706"/>
            <a:ext cx="39113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5" name="Straight Arrow Connector 34"/>
          <p:cNvCxnSpPr>
            <a:stCxn id="33" idx="0"/>
            <a:endCxn id="32" idx="2"/>
          </p:cNvCxnSpPr>
          <p:nvPr/>
        </p:nvCxnSpPr>
        <p:spPr>
          <a:xfrm flipV="1">
            <a:off x="11742848" y="2456034"/>
            <a:ext cx="0" cy="19067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11005514" y="3403324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051718" y="4564805"/>
            <a:ext cx="399148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9" name="Straight Arrow Connector 38"/>
          <p:cNvCxnSpPr>
            <a:stCxn id="38" idx="0"/>
            <a:endCxn id="37" idx="2"/>
          </p:cNvCxnSpPr>
          <p:nvPr/>
        </p:nvCxnSpPr>
        <p:spPr>
          <a:xfrm flipV="1">
            <a:off x="11251292" y="4389515"/>
            <a:ext cx="0" cy="17529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519248" y="5363732"/>
            <a:ext cx="568905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1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0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∴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&gt;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b.termArray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].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en-US" altLang="ko-KR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41" name="그룹 10"/>
          <p:cNvGrpSpPr/>
          <p:nvPr/>
        </p:nvGrpSpPr>
        <p:grpSpPr>
          <a:xfrm>
            <a:off x="9530846" y="5327265"/>
            <a:ext cx="1966224" cy="491556"/>
            <a:chOff x="7352199" y="3920067"/>
            <a:chExt cx="1966224" cy="491556"/>
          </a:xfrm>
        </p:grpSpPr>
        <p:sp>
          <p:nvSpPr>
            <p:cNvPr id="42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  <p:sp>
          <p:nvSpPr>
            <p:cNvPr id="45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43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44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-4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400541" y="54191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47" name="그룹 10"/>
          <p:cNvGrpSpPr/>
          <p:nvPr/>
        </p:nvGrpSpPr>
        <p:grpSpPr>
          <a:xfrm>
            <a:off x="9039290" y="5327265"/>
            <a:ext cx="2457780" cy="983113"/>
            <a:chOff x="6860643" y="3428510"/>
            <a:chExt cx="2457780" cy="983113"/>
          </a:xfrm>
        </p:grpSpPr>
        <p:sp>
          <p:nvSpPr>
            <p:cNvPr id="5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itchFamily="34" charset="0"/>
              </a:endParaRPr>
            </a:p>
          </p:txBody>
        </p:sp>
        <p:sp>
          <p:nvSpPr>
            <p:cNvPr id="54" name="직사각형 9"/>
            <p:cNvSpPr/>
            <p:nvPr/>
          </p:nvSpPr>
          <p:spPr bwMode="auto">
            <a:xfrm>
              <a:off x="686064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55" name="직사각형 9"/>
            <p:cNvSpPr/>
            <p:nvPr/>
          </p:nvSpPr>
          <p:spPr bwMode="auto">
            <a:xfrm>
              <a:off x="6860643" y="3428510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4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5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5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507942" y="59107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014825" y="3785817"/>
            <a:ext cx="6395515" cy="988398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Addition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𝑎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=3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349" y="1025613"/>
                <a:ext cx="255781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0"/>
          <p:cNvGrpSpPr/>
          <p:nvPr/>
        </p:nvGrpSpPr>
        <p:grpSpPr>
          <a:xfrm>
            <a:off x="9530846" y="3399365"/>
            <a:ext cx="1966224" cy="491556"/>
            <a:chOff x="7352199" y="3920067"/>
            <a:chExt cx="1966224" cy="491556"/>
          </a:xfrm>
        </p:grpSpPr>
        <p:sp>
          <p:nvSpPr>
            <p:cNvPr id="1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2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  <p:sp>
          <p:nvSpPr>
            <p:cNvPr id="2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-3</a:t>
              </a:r>
            </a:p>
          </p:txBody>
        </p:sp>
        <p:sp>
          <p:nvSpPr>
            <p:cNvPr id="2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03276" y="34912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24" name="그룹 10"/>
          <p:cNvGrpSpPr/>
          <p:nvPr/>
        </p:nvGrpSpPr>
        <p:grpSpPr>
          <a:xfrm>
            <a:off x="9530846" y="3890922"/>
            <a:ext cx="1966224" cy="491556"/>
            <a:chOff x="7352199" y="3920067"/>
            <a:chExt cx="1966224" cy="491556"/>
          </a:xfrm>
        </p:grpSpPr>
        <p:sp>
          <p:nvSpPr>
            <p:cNvPr id="25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26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27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28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010677" y="39828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𝑏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−3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96" y="2952057"/>
                <a:ext cx="3070969" cy="3724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9248" y="1291848"/>
            <a:ext cx="9404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rest terms of *this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rest terms of b(x)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11497069" y="3398038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39266" y="4564805"/>
            <a:ext cx="399148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9" name="Straight Arrow Connector 38"/>
          <p:cNvCxnSpPr>
            <a:stCxn id="38" idx="0"/>
            <a:endCxn id="37" idx="2"/>
          </p:cNvCxnSpPr>
          <p:nvPr/>
        </p:nvCxnSpPr>
        <p:spPr>
          <a:xfrm flipV="1">
            <a:off x="11738840" y="4384229"/>
            <a:ext cx="4007" cy="180576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10" y="4872797"/>
                <a:ext cx="3588355" cy="372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10"/>
          <p:cNvGrpSpPr/>
          <p:nvPr/>
        </p:nvGrpSpPr>
        <p:grpSpPr>
          <a:xfrm>
            <a:off x="9530846" y="5327265"/>
            <a:ext cx="1966224" cy="491556"/>
            <a:chOff x="7352199" y="3920067"/>
            <a:chExt cx="1966224" cy="491556"/>
          </a:xfrm>
        </p:grpSpPr>
        <p:sp>
          <p:nvSpPr>
            <p:cNvPr id="42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  <p:sp>
          <p:nvSpPr>
            <p:cNvPr id="45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43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44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-4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400541" y="5419154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47" name="그룹 10"/>
          <p:cNvGrpSpPr/>
          <p:nvPr/>
        </p:nvGrpSpPr>
        <p:grpSpPr>
          <a:xfrm>
            <a:off x="9039290" y="5327265"/>
            <a:ext cx="2457780" cy="983113"/>
            <a:chOff x="6860643" y="3428510"/>
            <a:chExt cx="2457780" cy="983113"/>
          </a:xfrm>
        </p:grpSpPr>
        <p:sp>
          <p:nvSpPr>
            <p:cNvPr id="52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0</a:t>
              </a:r>
            </a:p>
          </p:txBody>
        </p:sp>
        <p:sp>
          <p:nvSpPr>
            <p:cNvPr id="54" name="직사각형 9"/>
            <p:cNvSpPr/>
            <p:nvPr/>
          </p:nvSpPr>
          <p:spPr bwMode="auto">
            <a:xfrm>
              <a:off x="686064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55" name="직사각형 9"/>
            <p:cNvSpPr/>
            <p:nvPr/>
          </p:nvSpPr>
          <p:spPr bwMode="auto">
            <a:xfrm>
              <a:off x="6860643" y="3428510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49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50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51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507942" y="5910711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6509" y="2075399"/>
            <a:ext cx="6817974" cy="736513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6" name="그룹 10"/>
          <p:cNvGrpSpPr/>
          <p:nvPr/>
        </p:nvGrpSpPr>
        <p:grpSpPr>
          <a:xfrm>
            <a:off x="10022402" y="1472921"/>
            <a:ext cx="1474668" cy="491556"/>
            <a:chOff x="7352199" y="3920067"/>
            <a:chExt cx="1474668" cy="491556"/>
          </a:xfrm>
        </p:grpSpPr>
        <p:sp>
          <p:nvSpPr>
            <p:cNvPr id="57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58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60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-4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9394832" y="1564810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62" name="그룹 10"/>
          <p:cNvGrpSpPr/>
          <p:nvPr/>
        </p:nvGrpSpPr>
        <p:grpSpPr>
          <a:xfrm>
            <a:off x="10022402" y="1964478"/>
            <a:ext cx="1474668" cy="491556"/>
            <a:chOff x="7352199" y="3920067"/>
            <a:chExt cx="1474668" cy="491556"/>
          </a:xfrm>
        </p:grpSpPr>
        <p:sp>
          <p:nvSpPr>
            <p:cNvPr id="63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64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65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9502233" y="2056367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1497070" y="1469843"/>
            <a:ext cx="491556" cy="98619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8" name="Straight Arrow Connector 67"/>
          <p:cNvCxnSpPr>
            <a:endCxn id="67" idx="2"/>
          </p:cNvCxnSpPr>
          <p:nvPr/>
        </p:nvCxnSpPr>
        <p:spPr>
          <a:xfrm flipV="1">
            <a:off x="11742848" y="2456034"/>
            <a:ext cx="0" cy="19067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547281" y="2646706"/>
            <a:ext cx="39113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aPos</a:t>
            </a:r>
            <a:endParaRPr lang="ko-KR" altLang="en-US" sz="15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83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Addition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add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함수의 분석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𝑚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항의 수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항의 수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while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문을 반복할 때마다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aPos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나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bPos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또는 둘 다 값이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씩 증가함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while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문은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aPos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a.terms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같거나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bPos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b.terms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같을 때 종료됨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반복문의 반복 횟수는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가장 오랜 시간이 걸림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(Worst-Case)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for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문도 전체적으로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시간이 걸림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이 알고리즘의 점근적 연산 시간은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장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리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간</m:t>
                        </m:r>
                      </m:e>
                    </m:d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0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782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1855124"/>
          </a:xfrm>
        </p:spPr>
        <p:txBody>
          <a:bodyPr anchor="t"/>
          <a:lstStyle/>
          <a:p>
            <a:r>
              <a:rPr lang="en-US" dirty="0"/>
              <a:t>Sparse Matrix</a:t>
            </a:r>
          </a:p>
        </p:txBody>
      </p:sp>
    </p:spTree>
    <p:extLst>
      <p:ext uri="{BB962C8B-B14F-4D97-AF65-F5344CB8AC3E}">
        <p14:creationId xmlns:p14="http://schemas.microsoft.com/office/powerpoint/2010/main" val="58957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1855124"/>
          </a:xfrm>
        </p:spPr>
        <p:txBody>
          <a:bodyPr anchor="t"/>
          <a:lstStyle/>
          <a:p>
            <a:r>
              <a:rPr lang="en-US" dirty="0"/>
              <a:t>Polynomial</a:t>
            </a:r>
          </a:p>
        </p:txBody>
      </p:sp>
    </p:spTree>
    <p:extLst>
      <p:ext uri="{BB962C8B-B14F-4D97-AF65-F5344CB8AC3E}">
        <p14:creationId xmlns:p14="http://schemas.microsoft.com/office/powerpoint/2010/main" val="285492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What is matrix?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행렬은 숫자가 </a:t>
                </a:r>
                <a14:m>
                  <m:oMath xmlns:m="http://schemas.openxmlformats.org/officeDocument/2006/math">
                    <m:r>
                      <a:rPr lang="en-US" altLang="ko-KR" sz="300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𝑚</m:t>
                    </m:r>
                  </m:oMath>
                </a14:m>
                <a:r>
                  <a:rPr lang="ko-KR" altLang="en-US" sz="3000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개의 행과  </a:t>
                </a:r>
                <a14:m>
                  <m:oMath xmlns:m="http://schemas.openxmlformats.org/officeDocument/2006/math">
                    <m:r>
                      <a:rPr lang="en-US" altLang="ko-KR" sz="300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z="3000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개의 열로 구성됨</a:t>
                </a:r>
                <a:endParaRPr lang="en-US" altLang="ko-KR" sz="3000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82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109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−64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sz="1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각각 </a:t>
                </a:r>
                <a:r>
                  <a:rPr lang="en-US" altLang="ko-KR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개의 행과 </a:t>
                </a:r>
                <a:r>
                  <a:rPr lang="en-US" altLang="ko-KR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개의 열을 가지는 행렬임</a:t>
                </a:r>
                <a:endParaRPr lang="en-US" altLang="ko-KR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이와 같이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𝑚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같은 행렬을 정방 행렬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(Square Matrix)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이라고 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행렬은 보통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차원 배열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]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으로 저장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첫 번째 행렬과 달리 두 번째 행렬은 많은 항들이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이러한 행렬을 희소 행렬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(Sparse Matrix)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라고 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5000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×5000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행렬에서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아닌 원소가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5000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 뿐인 경우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아닌 원소만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저장하는 다른 표현을 사용한다면 상당한 시간과 공간을 절약할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2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Sparse Matrix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19248" y="1291848"/>
            <a:ext cx="117537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Three elements: &lt;row, column, value&gt;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row, column: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(not negative)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&lt;row, column&gt; is a unique pair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Create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with r rows, c columns, t terms (not 0)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Transpose all elements of *this and return it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Transpose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If the dimension of *this equals to b, add/subtract *this and b and return result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Otherwise, throw exception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Subtract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If the column of *this equals to the row of b,</a:t>
            </a:r>
            <a:b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multiply *this and b and return result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Otherwise, throw exception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50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Sparse Matrix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519248" y="12918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Forward Declaration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MatrixTerm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friend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19248" y="38771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MatrixTerm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b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2323"/>
              </p:ext>
            </p:extLst>
          </p:nvPr>
        </p:nvGraphicFramePr>
        <p:xfrm>
          <a:off x="6615248" y="2981881"/>
          <a:ext cx="5177492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[7]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1112360"/>
            <a:ext cx="3019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9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Matrix : Add / Subtract / Multiply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행렬의 덧셈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뺄셈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행렬의 행과 열의 크기가 같다면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행렬을 서로 더하거나 뺄 수  있음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행렬의 곱셈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A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행렬이고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B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행렬이라면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라면 두 행렬을 곱할 수 있고 결과는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행렬이 됨</a:t>
                </a:r>
                <a:br>
                  <a:rPr lang="en-US" altLang="ko-KR" sz="14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AB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𝑖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𝑗</m:t>
                    </m:r>
                    <m:r>
                      <a:rPr lang="ko-KR" altLang="en-US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열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성분은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(A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𝑖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행의 성분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(B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𝑗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열의 성분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합과 같음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3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×2+0×0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3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×0+0×(−4)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×2+2×0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×0+2×(−4)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94" t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39681" y="2991621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2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39992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Matrix :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행렬의 전치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원래 행렬에서 열은 행으로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행은 열로 바꾼 행렬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39681" y="2991621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2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22328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Matrix Transpose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19248" y="1291848"/>
            <a:ext cx="98140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the transpose matrix of *this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size of 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b.smArray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terms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not 0-matrix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Transpose each column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Find element from column c and move it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currentB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++].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if (terms &gt; 0)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1667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Transpose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함수의 분석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(cols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열 수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rows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 수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terms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원소 수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첫 번째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for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cols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수행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번째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for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terms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수행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Transpose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함수의 총 실행 시간은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𝑡𝑒𝑟𝑚𝑠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원소 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𝑟𝑜𝑤𝑠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 있는 경우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가장 오랜 시간이 걸림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(Worst-Case)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𝑟𝑜𝑤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공간을 절약을 위해 시간을 희생한 결과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메모리를 조금 더 사용해서 개선된 알고리즘을 만들 수는 없을까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?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𝑡𝑒𝑟𝑚𝑠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𝑐𝑜𝑙𝑠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가능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!</a:t>
                </a: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3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519247" y="1291848"/>
            <a:ext cx="109715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FastTranspose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the transpose matrix of *this in O(terms + cols)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SparseMatrix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not 0-matrix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Initialization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Start point of row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+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</p:txBody>
      </p:sp>
    </p:spTree>
    <p:extLst>
      <p:ext uri="{BB962C8B-B14F-4D97-AF65-F5344CB8AC3E}">
        <p14:creationId xmlns:p14="http://schemas.microsoft.com/office/powerpoint/2010/main" val="810545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519247" y="1291848"/>
            <a:ext cx="109715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*this to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for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delete[]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delete[]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if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094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26943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Initialization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62799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36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What is polynomial?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=3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3</m:t>
                        </m:r>
                      </m:sup>
                    </m:sSup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−4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8</m:t>
                        </m:r>
                      </m:sup>
                    </m:sSup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−10</m:t>
                    </m:r>
                    <m:sSup>
                      <m:sSup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5</m:t>
                        </m:r>
                      </m:sup>
                    </m:sSup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−3</m:t>
                    </m:r>
                    <m:sSup>
                      <m:sSup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3</m:t>
                        </m:r>
                      </m:sup>
                    </m:sSup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+1</m:t>
                    </m:r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다항식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ko-KR" altLang="en-US" sz="300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는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3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항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2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−4</m:t>
                    </m:r>
                    <m:r>
                      <a:rPr lang="ko-KR" altLang="en-US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가짐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항들의 계수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(Coefficient)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3, 2, -4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항들의 지수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(Exponent)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2, 1, 0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다항식의 항은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지수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쌍으로 표현할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sz="2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</a:t>
                </a:r>
                <a:r>
                  <a:rPr lang="en-US" altLang="ko-KR" sz="2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(3, 2)</a:t>
                </a:r>
                <a:r>
                  <a:rPr lang="ko-KR" altLang="en-US" sz="2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항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나타냄</a:t>
                </a:r>
                <a:endParaRPr lang="en-US" altLang="ko-KR" sz="2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다항식의 덧셈과 곱셈에 대한 표준 수학적 정의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d>
                      <m:d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3000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3000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000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3000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3000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d>
                      <m:dPr>
                        <m:ctrlPr>
                          <a:rPr lang="en-US" altLang="ko-KR" sz="3000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000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3000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3000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3000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000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3000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3000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된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다항식이 있을 때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덧셈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곱셈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sz="14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94" t="-2466" b="-3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14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23168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Initialization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85449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4104850"/>
            <a:ext cx="49741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0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[0].col = 0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062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79804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Initialization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41551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4104850"/>
            <a:ext cx="49741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1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[1].col = 3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139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54245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Initialization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74397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4104850"/>
            <a:ext cx="49741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2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[2].col = 5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[5]++;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699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98875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Initialization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19338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4104850"/>
            <a:ext cx="49741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3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[3].col = 1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[1]++;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181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32802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Initialization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33345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4104850"/>
            <a:ext cx="49741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4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[4].col = 2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418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49958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Initialization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34302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4104850"/>
            <a:ext cx="49741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5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[5].col = 3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44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0892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Initialization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1742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4104850"/>
            <a:ext cx="49741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6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[6].col = 0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636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0397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Initialization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1742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4104850"/>
            <a:ext cx="49741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7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[7].col = 2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820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72668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point of row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+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65530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267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72668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point of row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+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76521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3856055"/>
            <a:ext cx="53636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1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[1]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 +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10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19248" y="1291848"/>
            <a:ext cx="86458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Polynomial: A set of pairs, &lt;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e_i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coefficient (not 0, float type)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e_i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exponent (not negative,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Create polynomial p(x) = 0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Polynomial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polynomial *this and poly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Multiply polynomial *this and poly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After assign f into x, evaluate polynomial and return result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96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72668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point of row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+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25142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3856055"/>
            <a:ext cx="53636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2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[1] +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[1];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182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72668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point of row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+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2723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3856055"/>
            <a:ext cx="53636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3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 +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885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72668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point of row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+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92710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3856055"/>
            <a:ext cx="53636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4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[4]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 +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526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72668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40" y="2091508"/>
            <a:ext cx="3019425" cy="18002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존재하는 원소의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전치된 후 각 행에 다음 원소가 삽입될 위치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57" y="2471569"/>
            <a:ext cx="7470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point of row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+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57055"/>
              </p:ext>
            </p:extLst>
          </p:nvPr>
        </p:nvGraphicFramePr>
        <p:xfrm>
          <a:off x="1292024" y="5123827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9831" y="3856055"/>
            <a:ext cx="53636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5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[5]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[4] +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rowSize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[4];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835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25330"/>
              </p:ext>
            </p:extLst>
          </p:nvPr>
        </p:nvGraphicFramePr>
        <p:xfrm>
          <a:off x="3345884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30821"/>
              </p:ext>
            </p:extLst>
          </p:nvPr>
        </p:nvGraphicFramePr>
        <p:xfrm>
          <a:off x="5616365" y="1333490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9248" y="12918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*this to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for</a:t>
            </a:r>
            <a:endParaRPr lang="ko-KR" alt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41728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7103778" y="4903088"/>
            <a:ext cx="829831" cy="406988"/>
          </a:xfrm>
          <a:prstGeom prst="righ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1643" y="2984619"/>
            <a:ext cx="55095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0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[0].col = 0 → j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 = 0</a:t>
            </a:r>
          </a:p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898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32319"/>
              </p:ext>
            </p:extLst>
          </p:nvPr>
        </p:nvGraphicFramePr>
        <p:xfrm>
          <a:off x="3345884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86882"/>
              </p:ext>
            </p:extLst>
          </p:nvPr>
        </p:nvGraphicFramePr>
        <p:xfrm>
          <a:off x="5616365" y="1333490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9248" y="12918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*this to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for</a:t>
            </a:r>
            <a:endParaRPr lang="ko-KR" alt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21479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7103778" y="4903088"/>
            <a:ext cx="829831" cy="406988"/>
          </a:xfrm>
          <a:prstGeom prst="righ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1643" y="2984619"/>
            <a:ext cx="55095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1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[1].col = 3 → j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 = 5</a:t>
            </a:r>
          </a:p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114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02464"/>
              </p:ext>
            </p:extLst>
          </p:nvPr>
        </p:nvGraphicFramePr>
        <p:xfrm>
          <a:off x="3345884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42808"/>
              </p:ext>
            </p:extLst>
          </p:nvPr>
        </p:nvGraphicFramePr>
        <p:xfrm>
          <a:off x="5616365" y="1333490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9248" y="12918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*this to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for</a:t>
            </a:r>
            <a:endParaRPr lang="ko-KR" alt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33231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7103778" y="4903088"/>
            <a:ext cx="829831" cy="406988"/>
          </a:xfrm>
          <a:prstGeom prst="righ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1643" y="2984619"/>
            <a:ext cx="55095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2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[2].col = 5 → j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[5] = 7</a:t>
            </a:r>
          </a:p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[5]++;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166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90821"/>
              </p:ext>
            </p:extLst>
          </p:nvPr>
        </p:nvGraphicFramePr>
        <p:xfrm>
          <a:off x="3345884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5242"/>
              </p:ext>
            </p:extLst>
          </p:nvPr>
        </p:nvGraphicFramePr>
        <p:xfrm>
          <a:off x="5616365" y="1333490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9248" y="12918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*this to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for</a:t>
            </a:r>
            <a:endParaRPr lang="ko-KR" alt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18025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7103778" y="4903088"/>
            <a:ext cx="829831" cy="406988"/>
          </a:xfrm>
          <a:prstGeom prst="righ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1643" y="2984619"/>
            <a:ext cx="55095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3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[3].col = 1 → j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[1] = 2</a:t>
            </a:r>
          </a:p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[1]++;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277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48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48411"/>
              </p:ext>
            </p:extLst>
          </p:nvPr>
        </p:nvGraphicFramePr>
        <p:xfrm>
          <a:off x="3345884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33157"/>
              </p:ext>
            </p:extLst>
          </p:nvPr>
        </p:nvGraphicFramePr>
        <p:xfrm>
          <a:off x="5616365" y="1333490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9248" y="12918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*this to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for</a:t>
            </a:r>
            <a:endParaRPr lang="ko-KR" alt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02682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7103778" y="4903088"/>
            <a:ext cx="829831" cy="406988"/>
          </a:xfrm>
          <a:prstGeom prst="righ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1643" y="2984619"/>
            <a:ext cx="55095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4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[4].col = 2 → j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 = 3</a:t>
            </a:r>
          </a:p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678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49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41082"/>
              </p:ext>
            </p:extLst>
          </p:nvPr>
        </p:nvGraphicFramePr>
        <p:xfrm>
          <a:off x="3345884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15988"/>
              </p:ext>
            </p:extLst>
          </p:nvPr>
        </p:nvGraphicFramePr>
        <p:xfrm>
          <a:off x="5616365" y="1333490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9248" y="12918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*this to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for</a:t>
            </a:r>
            <a:endParaRPr lang="ko-KR" alt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94218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7103778" y="4903088"/>
            <a:ext cx="829831" cy="406988"/>
          </a:xfrm>
          <a:prstGeom prst="righ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1643" y="2984619"/>
            <a:ext cx="55095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5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[5].col = 3 → j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 = 6</a:t>
            </a:r>
          </a:p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[3]++;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26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데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이터 멤버 정의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15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문제점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다항식의 최대 차수를 알아야 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메모리가 낭비되는 경우가 많음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degree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경우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98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항은 사용하지 않음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문제를 해결하기 위해선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필요한 항만큼 메모리 공간을 할당하면 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4071" y="1892264"/>
            <a:ext cx="65875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MaxDegree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degree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degree &lt;=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MaxDegree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MaxDegree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Coefficient 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234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50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11272"/>
              </p:ext>
            </p:extLst>
          </p:nvPr>
        </p:nvGraphicFramePr>
        <p:xfrm>
          <a:off x="3345884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85262"/>
              </p:ext>
            </p:extLst>
          </p:nvPr>
        </p:nvGraphicFramePr>
        <p:xfrm>
          <a:off x="5616365" y="1333490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9248" y="12918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*this to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for</a:t>
            </a:r>
            <a:endParaRPr lang="ko-KR" alt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24773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7103778" y="4903088"/>
            <a:ext cx="829831" cy="406988"/>
          </a:xfrm>
          <a:prstGeom prst="righ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1643" y="2984619"/>
            <a:ext cx="55095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6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[6].col = 0 → j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 = 1</a:t>
            </a:r>
          </a:p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[0]++;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736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57686"/>
              </p:ext>
            </p:extLst>
          </p:nvPr>
        </p:nvGraphicFramePr>
        <p:xfrm>
          <a:off x="3345884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88135"/>
              </p:ext>
            </p:extLst>
          </p:nvPr>
        </p:nvGraphicFramePr>
        <p:xfrm>
          <a:off x="5616365" y="1333490"/>
          <a:ext cx="607074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[4]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rowSize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rowStart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=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9248" y="12918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*this to b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for</a:t>
            </a:r>
            <a:endParaRPr lang="ko-KR" alt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63158"/>
              </p:ext>
            </p:extLst>
          </p:nvPr>
        </p:nvGraphicFramePr>
        <p:xfrm>
          <a:off x="8071165" y="3920067"/>
          <a:ext cx="3600000" cy="237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row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col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[0]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[1]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91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[2]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[3]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[5]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ysClr val="windowText" lastClr="000000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[6]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bg1"/>
                          </a:solidFill>
                        </a:rPr>
                        <a:t>smArray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-15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552" marR="65552" marT="32775" marB="327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7103778" y="4903088"/>
            <a:ext cx="829831" cy="406988"/>
          </a:xfrm>
          <a:prstGeom prst="righ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1643" y="2984619"/>
            <a:ext cx="55095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= 7 →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smArray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[7].col = 2 → j = </a:t>
            </a:r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 = 4</a:t>
            </a:r>
          </a:p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rowStart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[2]++;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474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Faster Matrix Transpose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FastTranspose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함수의 분석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(cols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열 수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rows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 수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terms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원소 수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terms, cols – 1, terms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실행되는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반복문이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반복문을 한 번 반복하는 데 상수 시간이 걸리므로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반복문 전체에 대한 시간은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𝑐𝑜𝑙𝑠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𝑡𝑒𝑟𝑚𝑠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원소 수가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𝑟𝑜𝑤𝑠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 있는 경우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가장 오랜 시간이 걸림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(Worst-Case)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𝑟𝑜𝑤𝑠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 r="-2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230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1855124"/>
          </a:xfrm>
        </p:spPr>
        <p:txBody>
          <a:bodyPr anchor="t"/>
          <a:lstStyle/>
          <a:p>
            <a:r>
              <a:rPr lang="en-US" dirty="0"/>
              <a:t>String Pattern Match:</a:t>
            </a:r>
            <a:br>
              <a:rPr lang="en-US" dirty="0"/>
            </a:br>
            <a:r>
              <a:rPr lang="en-US" dirty="0"/>
              <a:t>KMP Algorithm</a:t>
            </a:r>
          </a:p>
        </p:txBody>
      </p:sp>
    </p:spTree>
    <p:extLst>
      <p:ext uri="{BB962C8B-B14F-4D97-AF65-F5344CB8AC3E}">
        <p14:creationId xmlns:p14="http://schemas.microsoft.com/office/powerpoint/2010/main" val="2725828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String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519248" y="1291848"/>
            <a:ext cx="91034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Constructor with content *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length m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Return true if *this's string is equal to t's. Otherwise, return false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operator==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Return true if *this's string is empty. Otherwise, return false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operator!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Return the number of *this's characters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Return *this's string + t's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Return substring with index (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i+1, ..., i+j-1) of *this's string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Return index 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 *this's substring matches pat's string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Return -1 if pat is empty or not *this's substring 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3648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String Pattern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문자열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주어지고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pat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탐색할 패턴이라고 가정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있는지를 알아내기 위해 문자열 패턴 매칭 함수를 사용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문자열 패턴 매칭 함수를 호출하면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번째 위치에서</a:t>
            </a:r>
            <a:b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시작하는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s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문자열 일부가 매칭될 때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위치 </a:t>
            </a:r>
            <a:r>
              <a:rPr lang="en-US" altLang="ko-KR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반환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공백이거나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문자열 일부가 아닌 경우에는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-1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반환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342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Simple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19248" y="1291848"/>
            <a:ext cx="102398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If pat is found in *this, then return start position of pat in *this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Otherwise, return -1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altLang="ko-K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-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Check pattern match at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[start]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&amp;&amp;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Found match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pat is empty or not exist in *this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22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Simple Algorithm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가장 간단하지만 효율적이지 못한 방법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각 위치를 순차적으로 조사해 그 위치가 매칭의 시작점인지를 결정함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lengthP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패턴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길이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lengthS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문자열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길이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위치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lengthS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–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lengthP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보다 오른쪽에 있는 경우에는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매치가 될 문자가 충분하지 않으므로 고려하지 않음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Find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함수의 시간 복잡도는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𝑙𝑒𝑛𝑔𝑡h𝑃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𝑙𝑒𝑛𝑔𝑡h𝑆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 r="-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8871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KMP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b="0" dirty="0">
                    <a:ea typeface="서울남산체 M" panose="02020603020101020101" pitchFamily="18" charset="-127"/>
                  </a:rPr>
                  <a:t>문자열 패턴 매칭을 푸는 최적의 시간 복잡도는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𝑙𝑒𝑛𝑔𝑡h𝑃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𝑙𝑒𝑛𝑔𝑡h𝑆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최악의 경우에는 패턴과 문자열의 문자들을 전부 적어도 한 번씩 검색해야 하기 때문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패턴에 대한 문자열의 탐색은 문자열 뒤로 이동하는 일이 없어야 함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즉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매치되지 않은 경우 매치되지 않은 패턴 내의 문자와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패턴 내의 위치 정보를 이용해 어디에서 탐색을 계속해야 할 것인가를 결정해야 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KMP(Knuth, Morris, Pratt)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이러한 방식으로 동작하면서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선형 시간 복잡도를 갖는 패턴 매치 알고리즘을 개발함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8805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KMP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b="0" dirty="0">
                    <a:ea typeface="서울남산체 M" panose="02020603020101020101" pitchFamily="18" charset="-127"/>
                  </a:rPr>
                  <a:t>예를 들어</a:t>
                </a:r>
                <a:r>
                  <a:rPr lang="en-US" altLang="ko-KR" sz="3000" b="0" dirty="0"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b="0" dirty="0">
                    <a:ea typeface="서울남산체 M" panose="02020603020101020101" pitchFamily="18" charset="-127"/>
                  </a:rPr>
                  <a:t>문자열 </a:t>
                </a:r>
                <a14:m>
                  <m:oMath xmlns:m="http://schemas.openxmlformats.org/officeDocument/2006/math"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𝑝𝑎𝑡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= 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</m:oMath>
                </a14:m>
                <a:r>
                  <a:rPr lang="ko-KR" altLang="en-US" sz="3000" b="0" dirty="0">
                    <a:ea typeface="서울남산체 M" panose="02020603020101020101" pitchFamily="18" charset="-127"/>
                  </a:rPr>
                  <a:t>이 있을 때</a:t>
                </a:r>
                <a:r>
                  <a:rPr lang="en-US" altLang="ko-KR" sz="3000" dirty="0">
                    <a:ea typeface="서울남산체 M" panose="02020603020101020101" pitchFamily="18" charset="-127"/>
                  </a:rPr>
                  <a:t>,</a:t>
                </a:r>
                <a:br>
                  <a:rPr lang="en-US" altLang="ko-KR" sz="3000" dirty="0">
                    <a:ea typeface="서울남산체 M" panose="02020603020101020101" pitchFamily="18" charset="-127"/>
                  </a:rPr>
                </a:br>
                <a:r>
                  <a:rPr lang="ko-KR" altLang="en-US" sz="3000" b="0" dirty="0">
                    <a:ea typeface="서울남산체 M" panose="02020603020101020101" pitchFamily="18" charset="-127"/>
                  </a:rPr>
                  <a:t>문자열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⋯</m:t>
                    </m:r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𝑚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−1</m:t>
                        </m:r>
                      </m:sub>
                    </m:sSub>
                    <m:r>
                      <a:rPr lang="ko-KR" altLang="en-US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이</m:t>
                    </m:r>
                  </m:oMath>
                </a14:m>
                <a:r>
                  <a:rPr lang="ko-KR" altLang="en-US" sz="3000" b="0" dirty="0">
                    <a:ea typeface="서울남산체 M" panose="02020603020101020101" pitchFamily="18" charset="-127"/>
                  </a:rPr>
                  <a:t>라 하고</a:t>
                </a:r>
                <a:r>
                  <a:rPr lang="en-US" altLang="ko-KR" sz="3000" b="0" dirty="0">
                    <a:ea typeface="서울남산체 M" panose="02020603020101020101" pitchFamily="18" charset="-127"/>
                  </a:rPr>
                  <a:t>,</a:t>
                </a:r>
                <a:br>
                  <a:rPr lang="en-US" altLang="ko-KR" sz="3000" b="0" dirty="0"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3000" b="0" dirty="0">
                    <a:ea typeface="서울남산체 M" panose="02020603020101020101" pitchFamily="18" charset="-127"/>
                  </a:rPr>
                  <a:t>에서부터 매치되는지 여부를 결정해야 된다고 가정</a:t>
                </a:r>
                <a:endParaRPr lang="en-US" altLang="ko-KR" sz="3000" b="0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이면</a:t>
                </a:r>
                <a:r>
                  <a:rPr lang="en-US" altLang="ko-KR" b="0" dirty="0"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+1</m:t>
                    </m:r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를 비교해야 함</a:t>
                </a:r>
                <a:endParaRPr lang="en-US" altLang="ko-KR" b="0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마찬가지로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이면</a:t>
                </a:r>
                <a:r>
                  <a:rPr lang="en-US" altLang="ko-KR" b="0" dirty="0"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+1</m:t>
                    </m:r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를 비교해야 함</a:t>
                </a:r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22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개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동적 메모리 할당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25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문제점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다항식에서 대부분의 항이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다항식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1000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999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항이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임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항이 대부분인 경우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메모리 낭비 → 희소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(Sparse)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다항식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문제를 해결하기 위해선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아닌 항만 저장하면 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54071" y="18890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degree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Coefficient array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54071" y="28124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degree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float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degree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+ 1]) {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867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KMP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 marL="284163" lvl="1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r>
                  <a:rPr lang="ko-KR" altLang="en-US" sz="3000" dirty="0">
                    <a:ea typeface="서울남산체 M" panose="02020603020101020101" pitchFamily="18" charset="-127"/>
                  </a:rPr>
                  <a:t>하지만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+1</m:t>
                        </m:r>
                      </m:sub>
                    </m:sSub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𝑎𝑏</m:t>
                    </m:r>
                  </m:oMath>
                </a14:m>
                <a:r>
                  <a:rPr lang="ko-KR" altLang="en-US" sz="3000" dirty="0">
                    <a:ea typeface="서울남산체 M" panose="02020603020101020101" pitchFamily="18" charset="-127"/>
                  </a:rPr>
                  <a:t>이고</a:t>
                </a:r>
                <a:r>
                  <a:rPr lang="en-US" altLang="ko-KR" sz="3000" dirty="0"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+2</m:t>
                        </m:r>
                      </m:sub>
                    </m:sSub>
                    <m:r>
                      <a:rPr lang="en-US" altLang="ko-K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  <m:r>
                      <a:rPr lang="ko-KR" altLang="en-US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이</m:t>
                    </m:r>
                  </m:oMath>
                </a14:m>
                <a:r>
                  <a:rPr lang="ko-KR" altLang="en-US" sz="3000" dirty="0">
                    <a:ea typeface="서울남산체 M" panose="02020603020101020101" pitchFamily="18" charset="-127"/>
                  </a:rPr>
                  <a:t>면 다음과 같은 상황이 발생함</a:t>
                </a:r>
                <a:endParaRPr lang="en-US" altLang="ko-KR" sz="3000" dirty="0">
                  <a:ea typeface="서울남산체 M" panose="02020603020101020101" pitchFamily="18" charset="-127"/>
                </a:endParaRPr>
              </a:p>
              <a:p>
                <a:pPr marL="284163" lvl="1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endParaRPr lang="en-US" altLang="ko-KR" sz="3000" b="0" dirty="0">
                  <a:ea typeface="서울남산체 M" panose="02020603020101020101" pitchFamily="18" charset="-127"/>
                </a:endParaRPr>
              </a:p>
              <a:p>
                <a:pPr marL="284163" lvl="1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endParaRPr lang="en-US" altLang="ko-KR" sz="1000" dirty="0"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</m:t>
                    </m:r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의 첫 번째 </a:t>
                </a:r>
                <a:r>
                  <a:rPr lang="en-US" altLang="ko-KR" b="0" dirty="0">
                    <a:ea typeface="서울남산체 M" panose="02020603020101020101" pitchFamily="18" charset="-127"/>
                  </a:rPr>
                  <a:t>?</a:t>
                </a:r>
                <a:r>
                  <a:rPr lang="ko-KR" altLang="en-US" b="0" dirty="0"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en-US" altLang="ko-KR" b="0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ea typeface="서울남산체 M" panose="02020603020101020101" pitchFamily="18" charset="-127"/>
                  </a:rPr>
                  <a:t>해당하고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라고 가정</a:t>
                </a:r>
                <a:endParaRPr lang="en-US" altLang="ko-KR" b="0" dirty="0"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이 시점에서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𝑝𝑎𝑡</m:t>
                    </m:r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의 첫 문자와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를 비교 탐색을 계속 진행</a:t>
                </a:r>
                <a:endParaRPr lang="en-US" altLang="ko-KR" b="0" dirty="0"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이미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𝑝𝑎𝑡</m:t>
                    </m:r>
                  </m:oMath>
                </a14:m>
                <a:r>
                  <a:rPr lang="ko-KR" altLang="en-US" b="0" dirty="0">
                    <a:ea typeface="서울남산체 M" panose="02020603020101020101" pitchFamily="18" charset="-127"/>
                  </a:rPr>
                  <a:t>의 두 번째 문자인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같으므로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solidFill>
                      <a:sysClr val="windowText" lastClr="000000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라는 것을 알기 때문에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𝑝𝑎𝑡</m:t>
                    </m:r>
                    <m:r>
                      <a:rPr lang="ko-KR" alt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첫 문자와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비교할 필요가 없음</a:t>
                </a: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endParaRPr lang="en-US" altLang="ko-KR" b="0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59596"/>
                  </p:ext>
                </p:extLst>
              </p:nvPr>
            </p:nvGraphicFramePr>
            <p:xfrm>
              <a:off x="767669" y="1928785"/>
              <a:ext cx="876109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44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 =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-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𝑝𝑎𝑡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 = 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59596"/>
                  </p:ext>
                </p:extLst>
              </p:nvPr>
            </p:nvGraphicFramePr>
            <p:xfrm>
              <a:off x="767669" y="1928785"/>
              <a:ext cx="876109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4423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6452" r="-93525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-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17797" t="-6452" r="-90169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17797" t="-6452" r="-80169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4286" t="-6452" r="-69495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18644" t="-6452" r="-60084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8644" t="-6452" r="-50084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718644" t="-6452" r="-40084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818644" t="-6452" r="-30084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10924" t="-6452" r="-19831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19492" t="-6452" r="-1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119492" t="-6452" b="-12258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8197" r="-93525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17797" t="-108197" r="-9016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17797" t="-108197" r="-8016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4286" t="-108197" r="-69495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18644" t="-108197" r="-6008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8644" t="-108197" r="-5008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718644" t="-108197" r="-4008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818644" t="-108197" r="-3008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10924" t="-108197" r="-1983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19492" t="-10819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119492" t="-1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88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KMP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 marL="284163" lvl="1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r>
                  <a:rPr lang="ko-KR" altLang="en-US" sz="3000" dirty="0">
                    <a:ea typeface="서울남산체 M" panose="02020603020101020101" pitchFamily="18" charset="-127"/>
                  </a:rPr>
                  <a:t>이제 </a:t>
                </a:r>
                <a14:m>
                  <m:oMath xmlns:m="http://schemas.openxmlformats.org/officeDocument/2006/math">
                    <m:r>
                      <a:rPr lang="en-US" altLang="ko-KR" sz="30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𝑝𝑎𝑡</m:t>
                    </m:r>
                  </m:oMath>
                </a14:m>
                <a:r>
                  <a:rPr lang="ko-KR" altLang="en-US" sz="3000" b="0" dirty="0">
                    <a:ea typeface="서울남산체 M" panose="02020603020101020101" pitchFamily="18" charset="-127"/>
                  </a:rPr>
                  <a:t>의 처음 네 문자가 매치되고 그 다음이 매치되지 않은 경우</a:t>
                </a:r>
                <a:r>
                  <a:rPr lang="en-US" altLang="ko-KR" sz="3000" b="0" dirty="0">
                    <a:ea typeface="서울남산체 M" panose="02020603020101020101" pitchFamily="18" charset="-127"/>
                  </a:rPr>
                  <a:t>,</a:t>
                </a:r>
                <a:br>
                  <a:rPr lang="en-US" altLang="ko-KR" sz="3000" b="0" dirty="0">
                    <a:ea typeface="서울남산체 M" panose="02020603020101020101" pitchFamily="18" charset="-127"/>
                  </a:rPr>
                </a:br>
                <a:r>
                  <a:rPr lang="ko-KR" altLang="en-US" sz="3000" b="0" dirty="0">
                    <a:ea typeface="서울남산체 M" panose="02020603020101020101" pitchFamily="18" charset="-127"/>
                  </a:rPr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+4</m:t>
                        </m:r>
                      </m:sub>
                    </m:sSub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≠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r>
                      <a:rPr lang="ko-KR" altLang="en-US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인</m:t>
                    </m:r>
                  </m:oMath>
                </a14:m>
                <a:r>
                  <a:rPr lang="en-US" altLang="ko-KR" sz="3000" b="0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b="0" dirty="0">
                    <a:ea typeface="서울남산체 M" panose="02020603020101020101" pitchFamily="18" charset="-127"/>
                  </a:rPr>
                  <a:t>경우를 가정해 보면 다음과 같은 상황이 발생함</a:t>
                </a:r>
                <a:endParaRPr lang="en-US" altLang="ko-KR" sz="3000" b="0" dirty="0">
                  <a:ea typeface="서울남산체 M" panose="02020603020101020101" pitchFamily="18" charset="-127"/>
                </a:endParaRPr>
              </a:p>
              <a:p>
                <a:pPr marL="284163" lvl="1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endParaRPr lang="en-US" altLang="ko-KR" sz="3000" dirty="0">
                  <a:ea typeface="서울남산체 M" panose="02020603020101020101" pitchFamily="18" charset="-127"/>
                </a:endParaRPr>
              </a:p>
              <a:p>
                <a:pPr marL="284163" lvl="1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endParaRPr lang="en-US" altLang="ko-KR" sz="1000" b="0" dirty="0"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+4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𝑝𝑎𝑡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있는 두 번째 문자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비교</a:t>
                </a: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곳은 패턴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𝑝𝑎𝑡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오른쪽으로 이동시켜서 부분 매치가 일어나는 첫 번째 위치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패턴 내의 문자들을 알고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내의 문자와 매치되지 않는 패턴 내의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위치를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알아냄으로써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안에서 패턴 내의 어느 위치에서부터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탐색을 계속할 것인지를 결정할 수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713" r="-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433695"/>
                  </p:ext>
                </p:extLst>
              </p:nvPr>
            </p:nvGraphicFramePr>
            <p:xfrm>
              <a:off x="767669" y="2383343"/>
              <a:ext cx="876109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44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 =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-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𝑝𝑎𝑡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 = 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833850"/>
                  </p:ext>
                </p:extLst>
              </p:nvPr>
            </p:nvGraphicFramePr>
            <p:xfrm>
              <a:off x="767669" y="2383343"/>
              <a:ext cx="876109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4423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6452" r="-935252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-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17797" t="-6452" r="-901695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17797" t="-6452" r="-801695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4286" t="-6452" r="-694958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18644" t="-6452" r="-600847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8644" t="-6452" r="-500847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718644" t="-6452" r="-400847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818644" t="-6452" r="-300847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10924" t="-6452" r="-198319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19492" t="-6452" r="-100000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119492" t="-6452" b="-12419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8197" r="-935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17797" t="-108197" r="-90169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17797" t="-108197" r="-80169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4286" t="-108197" r="-69495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18644" t="-108197" r="-60084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8644" t="-108197" r="-50084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718644" t="-108197" r="-40084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818644" t="-108197" r="-30084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10924" t="-108197" r="-19831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19492" t="-108197" r="-10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119492" t="-10819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925938"/>
                  </p:ext>
                </p:extLst>
              </p:nvPr>
            </p:nvGraphicFramePr>
            <p:xfrm>
              <a:off x="767669" y="4058862"/>
              <a:ext cx="109260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 =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-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𝑝𝑎𝑡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 = 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925938"/>
                  </p:ext>
                </p:extLst>
              </p:nvPr>
            </p:nvGraphicFramePr>
            <p:xfrm>
              <a:off x="767669" y="4058862"/>
              <a:ext cx="109260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6000"/>
                    <a:gridCol w="720000"/>
                    <a:gridCol w="720000"/>
                    <a:gridCol w="720000"/>
                    <a:gridCol w="720000"/>
                    <a:gridCol w="720000"/>
                    <a:gridCol w="720000"/>
                    <a:gridCol w="720000"/>
                    <a:gridCol w="720000"/>
                    <a:gridCol w="720000"/>
                    <a:gridCol w="720000"/>
                    <a:gridCol w="720000"/>
                    <a:gridCol w="720000"/>
                    <a:gridCol w="720000"/>
                    <a:gridCol w="720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t="-6452" r="-1190647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-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17797" t="-6452" r="-1202542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315126" t="-6452" r="-1092437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18644" t="-6452" r="-1001695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518644" t="-6452" r="-901695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18644" t="-6452" r="-801695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718644" t="-6452" r="-701695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811765" t="-6452" r="-595798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919492" t="-6452" r="-500847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19492" t="-6452" r="-400847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119492" t="-6452" r="-300847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t="-108197" r="-119064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518644" t="-108197" r="-90169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18644" t="-108197" r="-80169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718644" t="-108197" r="-70169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811765" t="-108197" r="-59579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919492" t="-108197" r="-50084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19492" t="-108197" r="-40084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119492" t="-108197" r="-30084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209244" t="-108197" r="-19831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320339" t="-108197" r="-10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420339" t="-10819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 bwMode="auto">
          <a:xfrm>
            <a:off x="2352069" y="2786346"/>
            <a:ext cx="7150368" cy="331548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08573" y="4456438"/>
            <a:ext cx="7162592" cy="331548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002192" y="4454035"/>
            <a:ext cx="829831" cy="336354"/>
          </a:xfrm>
          <a:prstGeom prst="righ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0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Failure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 marL="284163" lvl="1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정형화하기 위해 패턴에 대한 실패 함수를 다음과 같이 정의함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임의의 패턴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있을 때 이 패턴의 실패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아래와 같이 정의됨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681038" lvl="3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eqArr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제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큰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&lt;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여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기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서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≥0</m:t>
                                </m:r>
                              </m:e>
                            </m:d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가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존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재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하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는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경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우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&amp;−1,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외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경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우</m:t>
                            </m:r>
                          </m:e>
                        </m:eqArr>
                      </m:e>
                    </m:d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패턴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𝑎𝑏𝑐𝑎𝑏𝑐𝑎𝑐𝑎𝑏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대해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다음과 같음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endParaRPr lang="en-US" altLang="ko-KR" sz="36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실패 함수의 정의로부터 패턴 매치를 위한 규칙을 구할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681038" lvl="3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만약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부분 매치가 일어난다면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+1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비교해 매치를 다시할 수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681038" lvl="3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경우에는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비교해 매치를 계속할 수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08001" lvl="2" indent="-284163">
                  <a:lnSpc>
                    <a:spcPct val="100000"/>
                  </a:lnSpc>
                  <a:buFont typeface="Wingdings" pitchFamily="2" charset="2"/>
                  <a:buChar char=""/>
                </a:pP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 r="-55" b="-2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793594"/>
                  </p:ext>
                </p:extLst>
              </p:nvPr>
            </p:nvGraphicFramePr>
            <p:xfrm>
              <a:off x="994947" y="3762869"/>
              <a:ext cx="8041393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44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1969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𝑝𝑎𝑡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 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793594"/>
                  </p:ext>
                </p:extLst>
              </p:nvPr>
            </p:nvGraphicFramePr>
            <p:xfrm>
              <a:off x="994947" y="3762869"/>
              <a:ext cx="8041393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4423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  <a:gridCol w="71969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r="-849640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17797" r="-900847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17797" r="-800847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17797" r="-700847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7797" r="-600847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17797" r="-500847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7797" r="-400847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711765" r="-29747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818644" r="-200000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18644" r="-100000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18644" b="-21475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00000" r="-849640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17797" t="-100000" r="-90084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17797" t="-100000" r="-80084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17797" t="-100000" r="-70084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7797" t="-100000" r="-60084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17797" t="-100000" r="-50084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7797" t="-100000" r="-40084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711765" t="-100000" r="-297479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818644" t="-100000" r="-200000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18644" t="-100000" r="-100000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18644" t="-100000" b="-11475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200000" r="-84964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17797" t="-200000" r="-9008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17797" t="-200000" r="-8008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17797" t="-200000" r="-7008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7797" t="-200000" r="-6008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17797" t="-200000" r="-5008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7797" t="-200000" r="-4008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711765" t="-200000" r="-29747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818644" t="-200000" r="-2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18644" t="-200000" r="-1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18644" t="-200000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52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KMP Algorithm : </a:t>
            </a:r>
            <a:r>
              <a:rPr lang="en-US" dirty="0" err="1">
                <a:solidFill>
                  <a:srgbClr val="FF9800">
                    <a:alpha val="99000"/>
                  </a:srgbClr>
                </a:solidFill>
              </a:rPr>
              <a:t>FastFind</a:t>
            </a:r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19248" y="1291848"/>
            <a:ext cx="78508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FastFind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Determine whether pat is substring of s or not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posP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fr-FR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posS</a:t>
            </a:r>
            <a:r>
              <a:rPr lang="fr-F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String match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da-DK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else</a:t>
            </a:r>
            <a:r>
              <a:rPr lang="da-DK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posP</a:t>
            </a:r>
            <a:r>
              <a:rPr lang="da-DK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a-DK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</a:t>
            </a:r>
            <a:r>
              <a:rPr lang="da-DK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da-DK" altLang="ko-K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da-DK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da-DK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posP</a:t>
            </a:r>
            <a:r>
              <a:rPr lang="da-DK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+ 1;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828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>
                <a:solidFill>
                  <a:srgbClr val="FF9800">
                    <a:alpha val="99000"/>
                  </a:srgbClr>
                </a:solidFill>
              </a:rPr>
              <a:t>FastFind</a:t>
            </a:r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 Function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while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문이 한 번 반복될 때마다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posS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씩 증가하지만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결코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감소하지 않으므로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posP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최대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lengthS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이동할 수 있음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문자가 매치하지 않고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posP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아닐 때마다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posP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왼쪽으로 이동하는데 최대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lengthS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수행됨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왜냐하면 그렇지 않은 경우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posP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보다 작아지기 때문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결과적으로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while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문의 최대 반복 횟수는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lengthS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되고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FastFind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함수의 시간 복잡도는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𝑙𝑒𝑛𝑔𝑡h𝑆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3312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Failure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FastFind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함수의 분석을 통해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실패 함수를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𝑙𝑒𝑛𝑔𝑡h𝑃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시간 내에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계산할 수 있다면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전체 패턴 매치 과정은 문자열과 패턴 길이의 합에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비례하는 시간 내에 이루어질 수 있음을 알 수 있음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 실패 함수를 빨리 계산하는 방법이 있음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e>
                    </m:d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=0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경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우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𝑚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+1, 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𝑘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만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족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시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키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는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가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작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은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정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수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−1, 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위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식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을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만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족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시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키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는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𝑘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가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없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을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경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우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13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KMP Algorithm : Failure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19248" y="1291848"/>
            <a:ext cx="87070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FailureFunction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Calculate failure function about *this pattern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-1;</a:t>
            </a:r>
          </a:p>
          <a:p>
            <a:r>
              <a:rPr lang="nb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b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b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b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lengthP</a:t>
            </a:r>
            <a:r>
              <a:rPr lang="nb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b-NO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nb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while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((*(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!= *(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+ 1)) &amp;&amp; 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0))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*(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+ 1)) </a:t>
            </a:r>
            <a:r>
              <a:rPr lang="en-US" altLang="ko-K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-1;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2917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Failure Function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while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문을 반복할 때마다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값은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(f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정의에 의해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감소되며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변수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for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문을 반복하는 시작 위치에서 재설정됨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그러나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-1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(j = 1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이거나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else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문을 수행할 때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),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또는 이전 반복의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마지막 값보다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더 큰 값으로 재설정됨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(if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문을 수행할 때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int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= f[j – 1];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lengthP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– 1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번만 반복되기 때문에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값은 최대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lengthP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– 1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증가함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결과적으로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while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문은 전체 알고리즘을 통해 최대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lengthP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– 1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반복되고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FailureFunction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시간 복잡도는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𝑙𝑒𝑛𝑔𝑡h𝑃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4141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KMP Algorithm 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실패 함수를 미리 알 수 없는 경우에 함수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FailureFunction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이용해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실패 함수를 먼저 계산한 다음 함수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FastFind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이용해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패턴 매치를 수행할 경우 시간 복잡도는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𝑙𝑒𝑛𝑔𝑡h𝑃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𝑙𝑒𝑛𝑔𝑡h𝑆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개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클래스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Term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정의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25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070" y="1889084"/>
            <a:ext cx="53665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Polynomial;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Forward Declaration</a:t>
            </a:r>
            <a:b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friend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Coefficient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Exponent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754071" y="419740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ko-KR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Term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Term array (not 0)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Capacity of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Number of terms (not 0)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p:grpSp>
        <p:nvGrpSpPr>
          <p:cNvPr id="8" name="그룹 10"/>
          <p:cNvGrpSpPr/>
          <p:nvPr/>
        </p:nvGrpSpPr>
        <p:grpSpPr>
          <a:xfrm>
            <a:off x="10022402" y="3555454"/>
            <a:ext cx="1474668" cy="491556"/>
            <a:chOff x="7352199" y="3920067"/>
            <a:chExt cx="1474668" cy="491556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11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2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-4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394832" y="3647343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17" name="그룹 10"/>
          <p:cNvGrpSpPr/>
          <p:nvPr/>
        </p:nvGrpSpPr>
        <p:grpSpPr>
          <a:xfrm>
            <a:off x="10022402" y="4047011"/>
            <a:ext cx="1474668" cy="491556"/>
            <a:chOff x="7352199" y="3920067"/>
            <a:chExt cx="1474668" cy="491556"/>
          </a:xfrm>
        </p:grpSpPr>
        <p:sp>
          <p:nvSpPr>
            <p:cNvPr id="18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19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20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502233" y="4138900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13349" y="3108146"/>
                <a:ext cx="255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𝑎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=3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+2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349" y="3108146"/>
                <a:ext cx="25578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10"/>
          <p:cNvGrpSpPr/>
          <p:nvPr/>
        </p:nvGrpSpPr>
        <p:grpSpPr>
          <a:xfrm>
            <a:off x="9530846" y="5252227"/>
            <a:ext cx="1966224" cy="491556"/>
            <a:chOff x="7352199" y="3920067"/>
            <a:chExt cx="1966224" cy="491556"/>
          </a:xfrm>
        </p:grpSpPr>
        <p:sp>
          <p:nvSpPr>
            <p:cNvPr id="26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-10</a:t>
              </a:r>
            </a:p>
          </p:txBody>
        </p:sp>
        <p:sp>
          <p:nvSpPr>
            <p:cNvPr id="28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-3</a:t>
              </a:r>
            </a:p>
          </p:txBody>
        </p:sp>
        <p:sp>
          <p:nvSpPr>
            <p:cNvPr id="36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903276" y="5344116"/>
            <a:ext cx="503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coef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30" name="그룹 10"/>
          <p:cNvGrpSpPr/>
          <p:nvPr/>
        </p:nvGrpSpPr>
        <p:grpSpPr>
          <a:xfrm>
            <a:off x="9530846" y="5743784"/>
            <a:ext cx="1966224" cy="491556"/>
            <a:chOff x="7352199" y="3920067"/>
            <a:chExt cx="1966224" cy="491556"/>
          </a:xfrm>
        </p:grpSpPr>
        <p:sp>
          <p:nvSpPr>
            <p:cNvPr id="31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8</a:t>
              </a:r>
            </a:p>
          </p:txBody>
        </p:sp>
        <p:sp>
          <p:nvSpPr>
            <p:cNvPr id="32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33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3</a:t>
              </a:r>
            </a:p>
          </p:txBody>
        </p:sp>
        <p:sp>
          <p:nvSpPr>
            <p:cNvPr id="37" name="직사각형 1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010677" y="5835673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</a:t>
            </a:r>
            <a:endParaRPr lang="ko-KR" altLang="en-US" sz="2000" dirty="0" err="1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600196" y="4804919"/>
                <a:ext cx="3070969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𝑏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−10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5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−3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+1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96" y="4804919"/>
                <a:ext cx="3070969" cy="372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03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19248" y="1291848"/>
            <a:ext cx="94047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Polynomial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*this + b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Polynomial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s-E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E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E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s-E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0978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Polynomial Addition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519248" y="1291848"/>
            <a:ext cx="68676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rest terms of *this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rest terms of b(x)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NewTerm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termArray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bPos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3750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16534</TotalTime>
  <Words>9464</Words>
  <Application>Microsoft Office PowerPoint</Application>
  <PresentationFormat>Widescreen</PresentationFormat>
  <Paragraphs>2593</Paragraphs>
  <Slides>68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Segoe UI</vt:lpstr>
      <vt:lpstr>Cambria Math</vt:lpstr>
      <vt:lpstr>Segoe UI Light</vt:lpstr>
      <vt:lpstr>Arial</vt:lpstr>
      <vt:lpstr>Calibri</vt:lpstr>
      <vt:lpstr>맑은 고딕</vt:lpstr>
      <vt:lpstr>Wingdings</vt:lpstr>
      <vt:lpstr>Consolas</vt:lpstr>
      <vt:lpstr>서울남산체 M</vt:lpstr>
      <vt:lpstr>Metro_TT_Blue_16x9_02-12</vt:lpstr>
      <vt:lpstr>Data Structure</vt:lpstr>
      <vt:lpstr>PowerPoint Presentation</vt:lpstr>
      <vt:lpstr>What is polynomial?</vt:lpstr>
      <vt:lpstr>Polynomial ADT</vt:lpstr>
      <vt:lpstr>Polynomial Representation</vt:lpstr>
      <vt:lpstr>Polynomial Representation</vt:lpstr>
      <vt:lpstr>Polynomial Representation</vt:lpstr>
      <vt:lpstr>Polynomial Addition</vt:lpstr>
      <vt:lpstr>Polynomial Addition</vt:lpstr>
      <vt:lpstr>Polynomial Addition</vt:lpstr>
      <vt:lpstr>Polynomial Addition : Analysis</vt:lpstr>
      <vt:lpstr>Polynomial Addition : Analysis</vt:lpstr>
      <vt:lpstr>Polynomial Addition : Analysis</vt:lpstr>
      <vt:lpstr>Polynomial Addition : Analysis</vt:lpstr>
      <vt:lpstr>Polynomial Addition : Analysis</vt:lpstr>
      <vt:lpstr>Polynomial Addition : Analysis</vt:lpstr>
      <vt:lpstr>Polynomial Addition : Analysis</vt:lpstr>
      <vt:lpstr>Polynomial Addition : Analysis</vt:lpstr>
      <vt:lpstr>PowerPoint Presentation</vt:lpstr>
      <vt:lpstr>What is matrix?</vt:lpstr>
      <vt:lpstr>Sparse Matrix ADT</vt:lpstr>
      <vt:lpstr>Sparse Matrix Representation</vt:lpstr>
      <vt:lpstr>Matrix : Add / Subtract / Multiply</vt:lpstr>
      <vt:lpstr>Matrix : Transpose</vt:lpstr>
      <vt:lpstr>Matrix Transpose</vt:lpstr>
      <vt:lpstr>Matrix Transpose : Analysis</vt:lpstr>
      <vt:lpstr>Faster Matrix Transpose</vt:lpstr>
      <vt:lpstr>Faster Matrix Transpose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Faster Matrix Transpose : Analysis</vt:lpstr>
      <vt:lpstr>PowerPoint Presentation</vt:lpstr>
      <vt:lpstr>String ADT</vt:lpstr>
      <vt:lpstr>String Pattern Match</vt:lpstr>
      <vt:lpstr>Simple Algorithm</vt:lpstr>
      <vt:lpstr>Simple Algorithm : Analysis</vt:lpstr>
      <vt:lpstr>KMP Algorithm</vt:lpstr>
      <vt:lpstr>KMP Algorithm</vt:lpstr>
      <vt:lpstr>KMP Algorithm</vt:lpstr>
      <vt:lpstr>KMP Algorithm</vt:lpstr>
      <vt:lpstr>Failure Function</vt:lpstr>
      <vt:lpstr>KMP Algorithm : FastFind Function</vt:lpstr>
      <vt:lpstr>FastFind Function : Analysis</vt:lpstr>
      <vt:lpstr>Failure Function</vt:lpstr>
      <vt:lpstr>KMP Algorithm : Failure Function</vt:lpstr>
      <vt:lpstr>Failure Function : Analysis</vt:lpstr>
      <vt:lpstr>KMP Algorithm :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 찬호</cp:lastModifiedBy>
  <cp:revision>319</cp:revision>
  <dcterms:created xsi:type="dcterms:W3CDTF">2014-11-18T06:53:54Z</dcterms:created>
  <dcterms:modified xsi:type="dcterms:W3CDTF">2018-07-14T14:57:03Z</dcterms:modified>
</cp:coreProperties>
</file>