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257" r:id="rId4"/>
    <p:sldId id="260" r:id="rId5"/>
    <p:sldId id="263" r:id="rId6"/>
    <p:sldId id="262" r:id="rId7"/>
    <p:sldId id="310" r:id="rId8"/>
    <p:sldId id="292" r:id="rId9"/>
    <p:sldId id="304" r:id="rId10"/>
    <p:sldId id="309" r:id="rId11"/>
    <p:sldId id="294" r:id="rId12"/>
    <p:sldId id="308" r:id="rId13"/>
    <p:sldId id="305" r:id="rId14"/>
    <p:sldId id="306" r:id="rId15"/>
    <p:sldId id="311" r:id="rId16"/>
    <p:sldId id="293" r:id="rId17"/>
    <p:sldId id="312" r:id="rId18"/>
    <p:sldId id="313" r:id="rId19"/>
    <p:sldId id="349" r:id="rId20"/>
    <p:sldId id="350" r:id="rId21"/>
    <p:sldId id="319" r:id="rId22"/>
    <p:sldId id="314" r:id="rId23"/>
    <p:sldId id="315" r:id="rId24"/>
    <p:sldId id="352" r:id="rId25"/>
    <p:sldId id="347" r:id="rId26"/>
    <p:sldId id="299" r:id="rId27"/>
    <p:sldId id="348" r:id="rId28"/>
    <p:sldId id="285" r:id="rId29"/>
    <p:sldId id="327" r:id="rId30"/>
    <p:sldId id="326" r:id="rId31"/>
    <p:sldId id="328" r:id="rId32"/>
    <p:sldId id="335" r:id="rId33"/>
    <p:sldId id="329" r:id="rId34"/>
    <p:sldId id="343" r:id="rId35"/>
    <p:sldId id="296" r:id="rId36"/>
    <p:sldId id="300" r:id="rId37"/>
    <p:sldId id="295" r:id="rId38"/>
    <p:sldId id="266" r:id="rId39"/>
    <p:sldId id="333" r:id="rId40"/>
    <p:sldId id="332" r:id="rId41"/>
    <p:sldId id="316" r:id="rId42"/>
    <p:sldId id="317" r:id="rId43"/>
    <p:sldId id="334" r:id="rId44"/>
    <p:sldId id="297" r:id="rId45"/>
    <p:sldId id="351" r:id="rId46"/>
    <p:sldId id="341" r:id="rId47"/>
    <p:sldId id="342" r:id="rId48"/>
    <p:sldId id="337" r:id="rId49"/>
    <p:sldId id="338" r:id="rId50"/>
    <p:sldId id="339" r:id="rId51"/>
    <p:sldId id="340" r:id="rId52"/>
    <p:sldId id="344" r:id="rId53"/>
    <p:sldId id="275" r:id="rId54"/>
    <p:sldId id="345" r:id="rId55"/>
    <p:sldId id="302" r:id="rId56"/>
    <p:sldId id="28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DD63B-3919-44FD-919E-014332A0308D}" v="7" dt="2017-02-17T06:26:30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450" autoAdjust="0"/>
  </p:normalViewPr>
  <p:slideViewPr>
    <p:cSldViewPr snapToGrid="0">
      <p:cViewPr varScale="1">
        <p:scale>
          <a:sx n="93" d="100"/>
          <a:sy n="93" d="100"/>
        </p:scale>
        <p:origin x="72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6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4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9ED7-7CAE-4A19-BFD2-DBC4ED5CDDC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94A1-E7BD-4682-8BCC-66F09683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gayuchi.wordpres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f6NFZpNYCY?rel=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ji0P-O3lmFw?rel=0" TargetMode="External"/><Relationship Id="rId1" Type="http://schemas.openxmlformats.org/officeDocument/2006/relationships/video" Target="https://www.youtube.com/embed/8KoQR2QgC9w?rel=0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Mo_JCTLiLo?rel=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dows-universal-samples/tree/master/Samples/HolographicSpatialMapping" TargetMode="External"/><Relationship Id="rId2" Type="http://schemas.openxmlformats.org/officeDocument/2006/relationships/hyperlink" Target="https://github.com/Microsoft/Windows-universal-samples/tree/master/Samples/HolographicTagAlo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https://www.youtube.com/embed/ff6NFZpNYCY?rel=0" TargetMode="External"/><Relationship Id="rId1" Type="http://schemas.openxmlformats.org/officeDocument/2006/relationships/video" Target="https://www.youtube.com/embed/8KoQR2QgC9w?rel=0" TargetMode="Externa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qzapoTn970?rel=0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ko-kr/windows/holographic/development_overview" TargetMode="External"/><Relationship Id="rId2" Type="http://schemas.openxmlformats.org/officeDocument/2006/relationships/hyperlink" Target="https://megayuchi.wordpress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ideoseries?list=PL00yTT-RECdV_XCc6FgluWNBjU-q2Xw7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Windows Holographic API</a:t>
            </a:r>
            <a:r>
              <a:rPr lang="ko-KR" altLang="en-US" dirty="0">
                <a:effectLst/>
              </a:rPr>
              <a:t>와 </a:t>
            </a:r>
            <a:r>
              <a:rPr lang="en-US" dirty="0">
                <a:effectLst/>
              </a:rPr>
              <a:t>C++</a:t>
            </a:r>
            <a:r>
              <a:rPr lang="ko-KR" altLang="en-US" dirty="0">
                <a:effectLst/>
              </a:rPr>
              <a:t>을 이용한 </a:t>
            </a:r>
            <a:r>
              <a:rPr lang="en-US" dirty="0">
                <a:effectLst/>
              </a:rPr>
              <a:t>AR</a:t>
            </a:r>
            <a:r>
              <a:rPr lang="ko-KR" altLang="en-US" dirty="0">
                <a:effectLst/>
              </a:rPr>
              <a:t>앱 개발</a:t>
            </a:r>
            <a:r>
              <a:rPr lang="en-US" altLang="ko-KR" dirty="0">
                <a:effectLst/>
              </a:rPr>
              <a:t>.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427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유영천</a:t>
            </a:r>
            <a:endParaRPr lang="en-US" altLang="ko-KR" dirty="0"/>
          </a:p>
          <a:p>
            <a:r>
              <a:rPr lang="en-US" dirty="0"/>
              <a:t>Microsoft Visual C++ MVP</a:t>
            </a:r>
          </a:p>
          <a:p>
            <a:r>
              <a:rPr lang="en-US" dirty="0"/>
              <a:t>Pearl Abyss</a:t>
            </a:r>
          </a:p>
          <a:p>
            <a:r>
              <a:rPr lang="en-US" dirty="0" err="1"/>
              <a:t>tw</a:t>
            </a:r>
            <a:r>
              <a:rPr lang="en-US" dirty="0"/>
              <a:t>: @</a:t>
            </a:r>
            <a:r>
              <a:rPr lang="en-US" dirty="0" err="1"/>
              <a:t>dgtman</a:t>
            </a:r>
            <a:endParaRPr lang="en-US" dirty="0"/>
          </a:p>
          <a:p>
            <a:r>
              <a:rPr lang="en-US" dirty="0">
                <a:hlinkClick r:id="rId2"/>
              </a:rPr>
              <a:t>https://megayuchi.wordpress.com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3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C++/CX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Auto ref count</a:t>
            </a:r>
            <a:r>
              <a:rPr lang="ko-KR" altLang="en-US" dirty="0"/>
              <a:t>등</a:t>
            </a:r>
            <a:r>
              <a:rPr lang="en-US" altLang="ko-KR" dirty="0"/>
              <a:t>, COM</a:t>
            </a:r>
            <a:r>
              <a:rPr lang="ko-KR" altLang="en-US" dirty="0"/>
              <a:t>을 언어레벨에서 쉽게 사용하기 위한 </a:t>
            </a:r>
            <a:r>
              <a:rPr lang="en-US" altLang="ko-KR" dirty="0"/>
              <a:t>C++ </a:t>
            </a:r>
            <a:r>
              <a:rPr lang="ko-KR" altLang="en-US" dirty="0"/>
              <a:t>확장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UWP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r>
              <a:rPr lang="ko-KR" altLang="en-US" dirty="0"/>
              <a:t>을 </a:t>
            </a:r>
            <a:r>
              <a:rPr lang="en-US" altLang="ko-KR" dirty="0"/>
              <a:t>C++</a:t>
            </a:r>
            <a:r>
              <a:rPr lang="ko-KR" altLang="en-US" dirty="0"/>
              <a:t>로 작성하고자 한다면 피해갈 수 없는 관문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40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dirty="0"/>
              <a:t>C++/CX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UWP</a:t>
            </a:r>
            <a:r>
              <a:rPr lang="ko-KR" altLang="en-US" dirty="0"/>
              <a:t> </a:t>
            </a:r>
            <a:r>
              <a:rPr lang="en-US" altLang="ko-KR" dirty="0"/>
              <a:t>API(Windows Runtime API)</a:t>
            </a:r>
            <a:r>
              <a:rPr lang="ko-KR" altLang="en-US" dirty="0"/>
              <a:t>를 호출하기 위한 </a:t>
            </a:r>
            <a:r>
              <a:rPr lang="en-US" altLang="ko-KR" dirty="0"/>
              <a:t>MS</a:t>
            </a:r>
            <a:r>
              <a:rPr lang="ko-KR" altLang="en-US" dirty="0"/>
              <a:t>의 </a:t>
            </a:r>
            <a:r>
              <a:rPr lang="en-US" altLang="ko-KR" dirty="0"/>
              <a:t>C++</a:t>
            </a:r>
            <a:r>
              <a:rPr lang="ko-KR" altLang="en-US" dirty="0"/>
              <a:t>확장</a:t>
            </a:r>
            <a:endParaRPr lang="en-US" altLang="ko-KR" dirty="0"/>
          </a:p>
          <a:p>
            <a:r>
              <a:rPr lang="en-US" altLang="ko-KR" dirty="0"/>
              <a:t>UWP</a:t>
            </a:r>
            <a:r>
              <a:rPr lang="ko-KR" altLang="en-US" dirty="0"/>
              <a:t>의 모든 </a:t>
            </a:r>
            <a:r>
              <a:rPr lang="en-US" altLang="ko-KR" dirty="0"/>
              <a:t>API</a:t>
            </a:r>
            <a:r>
              <a:rPr lang="ko-KR" altLang="en-US" dirty="0"/>
              <a:t>는 객체지향</a:t>
            </a:r>
            <a:r>
              <a:rPr lang="en-US" altLang="ko-KR" dirty="0"/>
              <a:t>(</a:t>
            </a:r>
            <a:r>
              <a:rPr lang="ko-KR" altLang="en-US" dirty="0"/>
              <a:t>내부적으로 </a:t>
            </a:r>
            <a:r>
              <a:rPr lang="en-US" altLang="ko-KR" dirty="0"/>
              <a:t>COM).</a:t>
            </a:r>
            <a:r>
              <a:rPr lang="ko-KR" altLang="en-US" dirty="0"/>
              <a:t> </a:t>
            </a:r>
            <a:r>
              <a:rPr lang="en-US" altLang="ko-KR" dirty="0"/>
              <a:t>C++/CX</a:t>
            </a:r>
            <a:r>
              <a:rPr lang="ko-KR" altLang="en-US" dirty="0"/>
              <a:t>의 </a:t>
            </a:r>
            <a:r>
              <a:rPr lang="en-US" altLang="ko-KR" dirty="0"/>
              <a:t>ref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로 구현되어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Reference count</a:t>
            </a:r>
            <a:r>
              <a:rPr lang="ko-KR" altLang="en-US" dirty="0"/>
              <a:t>기반 </a:t>
            </a:r>
            <a:r>
              <a:rPr lang="en-US" altLang="ko-KR" dirty="0"/>
              <a:t>C++.</a:t>
            </a:r>
          </a:p>
          <a:p>
            <a:r>
              <a:rPr lang="en-US" altLang="ko-KR" dirty="0"/>
              <a:t>ref class</a:t>
            </a:r>
            <a:r>
              <a:rPr lang="ko-KR" altLang="en-US" dirty="0"/>
              <a:t>가 스마트 포인터를 내장하고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I/O</a:t>
            </a:r>
            <a:r>
              <a:rPr lang="ko-KR" altLang="en-US" dirty="0"/>
              <a:t>관련 모든 </a:t>
            </a:r>
            <a:r>
              <a:rPr lang="en-US" altLang="ko-KR" dirty="0"/>
              <a:t>API</a:t>
            </a:r>
            <a:r>
              <a:rPr lang="ko-KR" altLang="en-US" dirty="0"/>
              <a:t>는 비동기 방식</a:t>
            </a:r>
            <a:r>
              <a:rPr lang="en-US" altLang="ko-KR" dirty="0"/>
              <a:t>. </a:t>
            </a:r>
            <a:r>
              <a:rPr lang="en-US" altLang="ko-KR" dirty="0" err="1"/>
              <a:t>create_task</a:t>
            </a:r>
            <a:r>
              <a:rPr lang="en-US" altLang="ko-KR" dirty="0"/>
              <a:t>(), then()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당연히 기존 </a:t>
            </a:r>
            <a:r>
              <a:rPr lang="en-US" altLang="ko-KR" dirty="0"/>
              <a:t>C/C++</a:t>
            </a:r>
            <a:r>
              <a:rPr lang="ko-KR" altLang="en-US" dirty="0"/>
              <a:t>코드와는 공존하는데 아무 문제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3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12191999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^_Name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lvl="1"/>
            <a:r>
              <a:rPr lang="en-US" altLang="ko-KR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외부에 메타데이타를 노출함</a:t>
            </a:r>
            <a:r>
              <a:rPr lang="en-US" altLang="ko-KR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ko-KR" alt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심지어 다른 언어에서도 이 클래스의 </a:t>
            </a:r>
            <a:r>
              <a:rPr lang="en-US" altLang="ko-KR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ko-KR" alt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멤버 호출 가능</a:t>
            </a:r>
            <a:endParaRPr lang="ko-KR" alt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Platform::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Name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get(),set() </a:t>
            </a:r>
            <a:r>
              <a:rPr lang="ko-KR" alt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직접 코딩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Platform::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get()</a:t>
            </a:r>
          </a:p>
          <a:p>
            <a:pPr lvl="2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pPr lvl="2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set(Platform::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 = 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 </a:t>
            </a:r>
            <a:r>
              <a:rPr lang="en-US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get(),set()</a:t>
            </a:r>
            <a:r>
              <a:rPr lang="ko-KR" alt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자동 생성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7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_Name = 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Value = 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이 모듈</a:t>
            </a:r>
            <a:r>
              <a:rPr lang="en-US" altLang="ko-KR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ko-KR" altLang="en-US" sz="17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빌드되는</a:t>
            </a:r>
            <a:r>
              <a:rPr lang="ko-KR" alt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바이너리</a:t>
            </a:r>
            <a:r>
              <a:rPr lang="en-US" altLang="ko-KR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ko-KR" alt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내에서만 </a:t>
            </a:r>
            <a:r>
              <a:rPr lang="en-US" altLang="ko-KR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public.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7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4405" y="71421"/>
            <a:ext cx="385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ref class </a:t>
            </a:r>
            <a:r>
              <a:rPr lang="ko-KR" altLang="en-US" sz="3600" dirty="0"/>
              <a:t>선언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997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3935" y="152153"/>
            <a:ext cx="116725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pch.h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SimpleObject.h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result-&gt;Value = Value +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-&gt;Value;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result-&gt;Name = _Name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L" +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-&gt;Name;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::~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_Name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L" destroyed\n"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OutputDebugString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(Message-&gt;Data());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84405" y="71421"/>
            <a:ext cx="385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ref class </a:t>
            </a:r>
            <a:r>
              <a:rPr lang="ko-KR" altLang="en-US" sz="3600" dirty="0"/>
              <a:t>구현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562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7869" y="889844"/>
            <a:ext cx="108515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TestRefClass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Obj0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L"Object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,0);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Obj1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L"Object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,1);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Obj2 = Obj0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새로운 객체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Obj2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생성</a:t>
            </a:r>
            <a:endParaRPr lang="en-US" altLang="ko-KR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CSimpleObject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 Obj3 = Obj2;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Obj3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이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Obj2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를 참조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count 1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증가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Obj0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ref count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이 되어 해제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Obj1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ref count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이 되어 해제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Obj2 =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ref count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남아있으므로 해제되지 않음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Obj3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ref count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이 되어 해제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47869" y="53614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&lt;Output&gt;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 0 destroyed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 1 destroyed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 0 + Object 1 destroyed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84405" y="71421"/>
            <a:ext cx="385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ref class </a:t>
            </a:r>
            <a:r>
              <a:rPr lang="ko-KR" altLang="en-US" sz="3600" dirty="0"/>
              <a:t>사용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845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오랜 세월 </a:t>
            </a:r>
            <a:r>
              <a:rPr lang="en-US" altLang="ko-KR" dirty="0"/>
              <a:t>MS</a:t>
            </a:r>
            <a:r>
              <a:rPr lang="ko-KR" altLang="en-US" dirty="0"/>
              <a:t>플랫폼의 그래픽과 사운드를 담당해온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4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altLang="ko" dirty="0"/>
              <a:t>Direct</a:t>
            </a:r>
            <a:r>
              <a:rPr lang="en-US" altLang="ko-KR" dirty="0"/>
              <a:t> </a:t>
            </a:r>
            <a:r>
              <a:rPr lang="LID4096" altLang="ko" dirty="0"/>
              <a:t>X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</a:t>
            </a:r>
            <a:r>
              <a:rPr lang="ko-KR" altLang="en-US" dirty="0"/>
              <a:t>의 </a:t>
            </a:r>
            <a:r>
              <a:rPr lang="en-US" altLang="ko-KR" dirty="0"/>
              <a:t>Graphics API .</a:t>
            </a:r>
          </a:p>
          <a:p>
            <a:r>
              <a:rPr lang="en-US" dirty="0"/>
              <a:t>Windows 95</a:t>
            </a:r>
            <a:r>
              <a:rPr lang="ko-KR" altLang="en-US" dirty="0"/>
              <a:t>에서 </a:t>
            </a:r>
            <a:r>
              <a:rPr lang="en-US" altLang="ko-KR" dirty="0"/>
              <a:t>Game SDK</a:t>
            </a:r>
            <a:r>
              <a:rPr lang="ko-KR" altLang="en-US" dirty="0"/>
              <a:t>로 처음 소개</a:t>
            </a:r>
            <a:endParaRPr lang="en-US" altLang="ko-KR" dirty="0"/>
          </a:p>
          <a:p>
            <a:r>
              <a:rPr lang="ko-KR" altLang="en-US" dirty="0"/>
              <a:t>초기에는 비트맵을 빠르게 출력하기 위해 비디오 메모리를 </a:t>
            </a:r>
            <a:r>
              <a:rPr lang="ko-KR" altLang="en-US" dirty="0" err="1"/>
              <a:t>억세스</a:t>
            </a:r>
            <a:r>
              <a:rPr lang="ko-KR" altLang="en-US" dirty="0"/>
              <a:t> 할 수 있는 통로를 제공하는 것이 주 목적</a:t>
            </a:r>
            <a:r>
              <a:rPr lang="en-US" altLang="ko-KR" dirty="0"/>
              <a:t>. Direct Draw</a:t>
            </a:r>
            <a:r>
              <a:rPr lang="ko-KR" altLang="en-US" dirty="0"/>
              <a:t>가 주 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게임을 위한 여러가지 기능들을 제공</a:t>
            </a:r>
            <a:r>
              <a:rPr lang="en-US" altLang="ko-KR" dirty="0"/>
              <a:t>.DirectDraw, Direct3D, Direct Input, DirectSound, DirectMusic, DirectPlay..</a:t>
            </a:r>
          </a:p>
          <a:p>
            <a:r>
              <a:rPr lang="ko-KR" altLang="en-US" dirty="0"/>
              <a:t>현재는 </a:t>
            </a:r>
            <a:r>
              <a:rPr lang="en-US" altLang="ko-KR" dirty="0"/>
              <a:t>3D Graphics API</a:t>
            </a:r>
            <a:r>
              <a:rPr lang="ko-KR" altLang="en-US" dirty="0"/>
              <a:t>인 </a:t>
            </a:r>
            <a:r>
              <a:rPr lang="en-US" altLang="ko-KR" dirty="0"/>
              <a:t>Direct3D</a:t>
            </a:r>
            <a:r>
              <a:rPr lang="ko-KR" altLang="en-US" dirty="0"/>
              <a:t>와 </a:t>
            </a:r>
            <a:r>
              <a:rPr lang="en-US" altLang="ko-KR" dirty="0"/>
              <a:t>Direct2D</a:t>
            </a:r>
            <a:r>
              <a:rPr lang="ko-KR" altLang="en-US" dirty="0"/>
              <a:t>가 주 기능</a:t>
            </a:r>
            <a:r>
              <a:rPr lang="en-US" altLang="ko-KR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altLang="ko" dirty="0"/>
              <a:t>DirectX</a:t>
            </a:r>
            <a:r>
              <a:rPr lang="en-US" altLang="ko-KR" dirty="0"/>
              <a:t> 11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XBOX, Windows Phone, HoloLens, PC </a:t>
            </a:r>
            <a:r>
              <a:rPr lang="ko-KR" altLang="en-US" dirty="0"/>
              <a:t>등 모든 </a:t>
            </a:r>
            <a:r>
              <a:rPr lang="en-US" altLang="ko-KR" dirty="0"/>
              <a:t>Windows </a:t>
            </a:r>
            <a:r>
              <a:rPr lang="ko-KR" altLang="en-US" dirty="0"/>
              <a:t>디바이스에서 공통적으로 돌아가는 버전 </a:t>
            </a:r>
            <a:r>
              <a:rPr lang="en-US" altLang="ko-KR" dirty="0"/>
              <a:t>-&gt; </a:t>
            </a:r>
            <a:r>
              <a:rPr lang="ko-KR" altLang="en-US" dirty="0"/>
              <a:t>사실상의 표준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API</a:t>
            </a:r>
            <a:r>
              <a:rPr lang="ko-KR" altLang="en-US" dirty="0"/>
              <a:t>가 </a:t>
            </a:r>
            <a:r>
              <a:rPr lang="ko-KR" altLang="en-US" dirty="0" err="1"/>
              <a:t>추상화되어있고</a:t>
            </a:r>
            <a:r>
              <a:rPr lang="ko-KR" altLang="en-US" dirty="0"/>
              <a:t> 드라이버에서 해주는게 많음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GPU</a:t>
            </a:r>
            <a:r>
              <a:rPr lang="ko-KR" altLang="en-US" dirty="0"/>
              <a:t>회사들의 지속적인 노력으로 최대한의 성능을 끌어내고 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HoloLens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DirectX 11</a:t>
            </a:r>
            <a:r>
              <a:rPr lang="ko-KR" altLang="en-US" dirty="0">
                <a:solidFill>
                  <a:srgbClr val="FF0000"/>
                </a:solidFill>
              </a:rPr>
              <a:t>을 사용함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72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altLang="ko" dirty="0"/>
              <a:t>DirectX</a:t>
            </a:r>
            <a:r>
              <a:rPr lang="en-US" altLang="ko-KR" dirty="0"/>
              <a:t> 11 – </a:t>
            </a:r>
            <a:r>
              <a:rPr lang="ko-KR" altLang="en-US" dirty="0"/>
              <a:t>기본적인 사용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D3D Device, D3D Immediate Context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dirty="0" err="1"/>
              <a:t>VertexBuffer</a:t>
            </a:r>
            <a:r>
              <a:rPr lang="en-US" dirty="0"/>
              <a:t>, </a:t>
            </a:r>
            <a:r>
              <a:rPr lang="en-US" dirty="0" err="1"/>
              <a:t>IndexBuffer</a:t>
            </a:r>
            <a:r>
              <a:rPr lang="en-US" dirty="0"/>
              <a:t>, Texture, </a:t>
            </a:r>
            <a:r>
              <a:rPr lang="en-US" dirty="0" err="1"/>
              <a:t>RenderTarget</a:t>
            </a:r>
            <a:r>
              <a:rPr lang="ko-KR" altLang="en-US" dirty="0"/>
              <a:t>등 </a:t>
            </a:r>
            <a:r>
              <a:rPr lang="en-US" altLang="ko-KR" dirty="0"/>
              <a:t>resource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 err="1"/>
              <a:t>Shader</a:t>
            </a:r>
            <a:r>
              <a:rPr lang="ko-KR" altLang="en-US" dirty="0"/>
              <a:t>코드로부터 </a:t>
            </a:r>
            <a:r>
              <a:rPr lang="en-US" altLang="ko-KR" dirty="0" err="1"/>
              <a:t>Shader</a:t>
            </a:r>
            <a:r>
              <a:rPr lang="ko-KR" altLang="en-US" dirty="0"/>
              <a:t>오브젝트 생성</a:t>
            </a:r>
            <a:endParaRPr lang="en-US" altLang="ko-KR" dirty="0"/>
          </a:p>
          <a:p>
            <a:r>
              <a:rPr lang="en-US" altLang="ko-KR" dirty="0" err="1"/>
              <a:t>PSSet</a:t>
            </a:r>
            <a:r>
              <a:rPr lang="en-US" altLang="ko-KR" dirty="0"/>
              <a:t>..(), </a:t>
            </a:r>
            <a:r>
              <a:rPr lang="en-US" altLang="ko-KR" dirty="0" err="1"/>
              <a:t>VSSet</a:t>
            </a:r>
            <a:r>
              <a:rPr lang="en-US" altLang="ko-KR" dirty="0"/>
              <a:t>..(), </a:t>
            </a:r>
            <a:r>
              <a:rPr lang="en-US" altLang="ko-KR" dirty="0" err="1"/>
              <a:t>IASet</a:t>
            </a:r>
            <a:r>
              <a:rPr lang="en-US" altLang="ko-KR" dirty="0"/>
              <a:t>..()</a:t>
            </a:r>
            <a:r>
              <a:rPr lang="ko-KR" altLang="en-US" dirty="0"/>
              <a:t>등으로 </a:t>
            </a:r>
            <a:r>
              <a:rPr lang="en-US" altLang="ko-KR" dirty="0"/>
              <a:t>Resource Binding</a:t>
            </a:r>
          </a:p>
          <a:p>
            <a:r>
              <a:rPr lang="en-US" dirty="0"/>
              <a:t>Draw…() </a:t>
            </a:r>
            <a:r>
              <a:rPr lang="ko-KR" altLang="en-US" dirty="0"/>
              <a:t>호출 </a:t>
            </a:r>
            <a:r>
              <a:rPr lang="en-US" altLang="ko-KR" dirty="0"/>
              <a:t>-&gt; </a:t>
            </a:r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ko-KR" altLang="en-US" dirty="0"/>
              <a:t>렌더링</a:t>
            </a:r>
            <a:endParaRPr lang="en-US" altLang="ko-KR" dirty="0"/>
          </a:p>
          <a:p>
            <a:r>
              <a:rPr lang="en-US" dirty="0"/>
              <a:t>Present() -&gt; </a:t>
            </a:r>
            <a:r>
              <a:rPr lang="ko-KR" altLang="en-US" dirty="0"/>
              <a:t>화면 버퍼로 전송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5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Hololens</a:t>
            </a:r>
            <a:r>
              <a:rPr lang="ko-KR" altLang="en-US" dirty="0"/>
              <a:t> </a:t>
            </a:r>
            <a:r>
              <a:rPr lang="en-US" dirty="0"/>
              <a:t>Emulator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보는 순간 </a:t>
            </a:r>
            <a:r>
              <a:rPr lang="en-US" altLang="ko-KR" dirty="0"/>
              <a:t>– </a:t>
            </a:r>
            <a:r>
              <a:rPr lang="ko-KR" altLang="en-US" dirty="0"/>
              <a:t>이게 </a:t>
            </a:r>
            <a:r>
              <a:rPr lang="ko-KR" altLang="en-US" dirty="0" err="1"/>
              <a:t>뭥미</a:t>
            </a:r>
            <a:r>
              <a:rPr lang="en-US" altLang="ko-KR" dirty="0"/>
              <a:t>? </a:t>
            </a:r>
            <a:r>
              <a:rPr lang="ko-KR" altLang="en-US" dirty="0"/>
              <a:t>허망하기 </a:t>
            </a:r>
            <a:r>
              <a:rPr lang="ko-KR" altLang="en-US" dirty="0" err="1"/>
              <a:t>이를데</a:t>
            </a:r>
            <a:r>
              <a:rPr lang="ko-KR" altLang="en-US" dirty="0"/>
              <a:t>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 </a:t>
            </a:r>
            <a:r>
              <a:rPr lang="en-US" dirty="0"/>
              <a:t>Holographic </a:t>
            </a:r>
            <a:r>
              <a:rPr lang="ko-KR" altLang="en-US" dirty="0"/>
              <a:t>개발자의 친구</a:t>
            </a:r>
            <a:r>
              <a:rPr lang="en-US" altLang="ko-KR" dirty="0"/>
              <a:t>.</a:t>
            </a:r>
          </a:p>
          <a:p>
            <a:r>
              <a:rPr lang="en-US" dirty="0"/>
              <a:t>HoloLens</a:t>
            </a:r>
            <a:r>
              <a:rPr lang="ko-KR" altLang="en-US" dirty="0"/>
              <a:t>를 한번 써보고 나면 에뮬레이터의 작동을 이해할 수 있다</a:t>
            </a:r>
            <a:r>
              <a:rPr lang="en-US" altLang="ko-KR" dirty="0"/>
              <a:t>. </a:t>
            </a:r>
            <a:r>
              <a:rPr lang="ko-KR" altLang="en-US" dirty="0"/>
              <a:t>유감스럽게도</a:t>
            </a:r>
            <a:r>
              <a:rPr lang="en-US" altLang="ko-KR" dirty="0"/>
              <a:t>…HoloLens</a:t>
            </a:r>
            <a:r>
              <a:rPr lang="ko-KR" altLang="en-US" dirty="0"/>
              <a:t>를 한번 써봐야</a:t>
            </a:r>
            <a:r>
              <a:rPr lang="en-US" altLang="ko-KR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7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AR? Holographic?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7900" y="1504950"/>
            <a:ext cx="46069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AR ?</a:t>
            </a:r>
          </a:p>
          <a:p>
            <a:r>
              <a:rPr lang="ko-KR" altLang="en-US" sz="2400" dirty="0">
                <a:latin typeface="+mn-ea"/>
              </a:rPr>
              <a:t>실제 환경에 가상 사물이나 정보를 합성하여 원래의 환경에 존재하는 사물처럼 보이도록 하는 컴퓨터 그래픽 기법</a:t>
            </a:r>
            <a:endParaRPr lang="en-US" altLang="ko-KR" sz="2400" dirty="0">
              <a:latin typeface="+mn-ea"/>
            </a:endParaRPr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143750" y="4860766"/>
            <a:ext cx="4803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그리고 진짜 진짜처럼 합성합시다</a:t>
            </a:r>
            <a:r>
              <a:rPr lang="en-US" altLang="ko-KR" sz="2400" dirty="0"/>
              <a:t>. </a:t>
            </a:r>
          </a:p>
          <a:p>
            <a:endParaRPr lang="en-US" dirty="0"/>
          </a:p>
        </p:txBody>
      </p:sp>
      <p:pic>
        <p:nvPicPr>
          <p:cNvPr id="10" name="ff6NFZpNYCY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8150" y="1504950"/>
            <a:ext cx="6489699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800" y="1933074"/>
            <a:ext cx="2005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HoloLens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729853" y="4186989"/>
            <a:ext cx="2005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Emulator</a:t>
            </a:r>
            <a:endParaRPr lang="ko-KR" altLang="en-US" sz="3200" dirty="0"/>
          </a:p>
        </p:txBody>
      </p:sp>
      <p:pic>
        <p:nvPicPr>
          <p:cNvPr id="2" name="8KoQR2QgC9w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7175" y="2571750"/>
            <a:ext cx="5505450" cy="4129088"/>
          </a:xfrm>
          <a:prstGeom prst="rect">
            <a:avLst/>
          </a:prstGeom>
        </p:spPr>
      </p:pic>
      <p:pic>
        <p:nvPicPr>
          <p:cNvPr id="3" name="ji0P-O3lmFw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6256421" y="234616"/>
            <a:ext cx="5269831" cy="39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뭘 만들까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비슷한걸로</a:t>
            </a:r>
            <a:r>
              <a:rPr lang="en-US" altLang="ko-KR" dirty="0"/>
              <a:t>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1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캐릭터를 </a:t>
            </a:r>
            <a:r>
              <a:rPr lang="en-US" altLang="ko-KR" dirty="0"/>
              <a:t>HoloLens</a:t>
            </a:r>
            <a:r>
              <a:rPr lang="ko-KR" altLang="en-US" dirty="0"/>
              <a:t>의 입체영상으로 렌더링한다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주변의 </a:t>
            </a:r>
            <a:r>
              <a:rPr lang="ko-KR" altLang="en-US" dirty="0" err="1"/>
              <a:t>지형지물을</a:t>
            </a:r>
            <a:r>
              <a:rPr lang="ko-KR" altLang="en-US" dirty="0"/>
              <a:t> 스캔하여 캐릭터와 상호작용하게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HoloLens</a:t>
            </a:r>
            <a:r>
              <a:rPr lang="ko-KR" altLang="en-US" dirty="0"/>
              <a:t>에 키보드 마우스를 </a:t>
            </a:r>
            <a:r>
              <a:rPr lang="ko-KR" altLang="en-US" dirty="0" err="1"/>
              <a:t>붙이는것이</a:t>
            </a:r>
            <a:r>
              <a:rPr lang="ko-KR" altLang="en-US" dirty="0"/>
              <a:t> 가능은 하지만 매우 번거로우므로 </a:t>
            </a:r>
            <a:r>
              <a:rPr lang="en-US" altLang="ko-KR" dirty="0"/>
              <a:t>XBOX ONE </a:t>
            </a:r>
            <a:r>
              <a:rPr lang="ko-KR" altLang="en-US" dirty="0"/>
              <a:t>컨트롤러를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Unity</a:t>
            </a:r>
            <a:r>
              <a:rPr lang="ko-KR" altLang="en-US" dirty="0"/>
              <a:t>등의 상용엔진을 사용하지 않고 </a:t>
            </a:r>
            <a:r>
              <a:rPr lang="en-US" altLang="ko-KR" dirty="0"/>
              <a:t>C++/CX</a:t>
            </a:r>
            <a:r>
              <a:rPr lang="ko-KR" altLang="en-US" dirty="0"/>
              <a:t>를 이용하여 </a:t>
            </a:r>
            <a:r>
              <a:rPr lang="en-US" altLang="ko-KR" dirty="0"/>
              <a:t>DirectX </a:t>
            </a:r>
            <a:r>
              <a:rPr lang="ko-KR" altLang="en-US" dirty="0"/>
              <a:t>와 </a:t>
            </a:r>
            <a:r>
              <a:rPr lang="en-US" altLang="ko-KR" dirty="0" err="1"/>
              <a:t>Holograhpic</a:t>
            </a:r>
            <a:r>
              <a:rPr lang="en-US" altLang="ko-KR" dirty="0"/>
              <a:t> API</a:t>
            </a:r>
            <a:r>
              <a:rPr lang="ko-KR" altLang="en-US" dirty="0"/>
              <a:t>를 직접 제어한다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90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3" y="1047583"/>
            <a:ext cx="7735712" cy="4351338"/>
          </a:xfrm>
        </p:spPr>
      </p:pic>
      <p:sp>
        <p:nvSpPr>
          <p:cNvPr id="5" name="사각형: 둥근 모서리 4"/>
          <p:cNvSpPr/>
          <p:nvPr/>
        </p:nvSpPr>
        <p:spPr>
          <a:xfrm>
            <a:off x="8165431" y="3039980"/>
            <a:ext cx="3280611" cy="778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지형지물을</a:t>
            </a:r>
            <a:r>
              <a:rPr lang="ko-KR" altLang="en-US" dirty="0"/>
              <a:t> 스캔하여 얻은 삼각형들</a:t>
            </a:r>
          </a:p>
        </p:txBody>
      </p:sp>
      <p:sp>
        <p:nvSpPr>
          <p:cNvPr id="6" name="사각형: 둥근 모서리 5"/>
          <p:cNvSpPr/>
          <p:nvPr/>
        </p:nvSpPr>
        <p:spPr>
          <a:xfrm>
            <a:off x="8490284" y="529389"/>
            <a:ext cx="1949116" cy="186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ko-KR" altLang="en-US" dirty="0" err="1"/>
              <a:t>모델링된</a:t>
            </a:r>
            <a:r>
              <a:rPr lang="ko-KR" altLang="en-US" dirty="0"/>
              <a:t> 캐릭터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8325853" y="4580021"/>
            <a:ext cx="1949116" cy="186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지형지물로부터</a:t>
            </a:r>
            <a:r>
              <a:rPr lang="ko-KR" altLang="en-US" dirty="0"/>
              <a:t> 얻은 삼각형들에 대한 충돌처리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473844" y="3657600"/>
            <a:ext cx="1723672" cy="441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cxnSpLocks/>
            <a:stCxn id="12" idx="6"/>
          </p:cNvCxnSpPr>
          <p:nvPr/>
        </p:nvCxnSpPr>
        <p:spPr>
          <a:xfrm>
            <a:off x="4259179" y="4427996"/>
            <a:ext cx="4066674" cy="1083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136232" y="4119186"/>
            <a:ext cx="1122947" cy="6176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cxnSpLocks/>
          </p:cNvCxnSpPr>
          <p:nvPr/>
        </p:nvCxnSpPr>
        <p:spPr>
          <a:xfrm flipV="1">
            <a:off x="4099612" y="1668379"/>
            <a:ext cx="4322493" cy="981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66733" y="231723"/>
            <a:ext cx="3693695" cy="595332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이런거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58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85006"/>
            <a:ext cx="9629775" cy="5972993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66733" y="231723"/>
            <a:ext cx="8815342" cy="59533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에뮬레이터에선 이렇게 </a:t>
            </a:r>
            <a:r>
              <a:rPr lang="ko-KR" altLang="en-US"/>
              <a:t>나옵니다</a:t>
            </a:r>
            <a:r>
              <a:rPr lang="en-US" altLang="ko-KR" dirty="0"/>
              <a:t>.</a:t>
            </a:r>
            <a:r>
              <a:rPr lang="ko-KR" altLang="en-US" dirty="0" err="1"/>
              <a:t>ㅠㅠ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559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Mo_JCTLiLo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6900" y="66675"/>
            <a:ext cx="8934450" cy="67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4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dirty="0"/>
              <a:t>구현해야할 기능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입체영상을 위해 양쪽 눈에 대한 렌더링</a:t>
            </a:r>
            <a:endParaRPr lang="en-US" altLang="ko-KR" dirty="0"/>
          </a:p>
          <a:p>
            <a:pPr lvl="1"/>
            <a:r>
              <a:rPr lang="ko-KR" altLang="en-US" dirty="0"/>
              <a:t>텍스트나 비트맵을 찍어보자</a:t>
            </a:r>
            <a:r>
              <a:rPr lang="en-US" altLang="ko-KR" dirty="0"/>
              <a:t>. - </a:t>
            </a:r>
            <a:r>
              <a:rPr lang="en-US" altLang="ko-KR" dirty="0">
                <a:hlinkClick r:id="rId2"/>
              </a:rPr>
              <a:t>https://github.com/Microsoft/Windows-universal-samples/tree/master/Samples/HolographicTagAlong</a:t>
            </a:r>
            <a:endParaRPr lang="en-US" altLang="ko-KR" dirty="0"/>
          </a:p>
          <a:p>
            <a:r>
              <a:rPr lang="ko" altLang="en-US" dirty="0"/>
              <a:t>카메라 위치와 방향</a:t>
            </a:r>
            <a:endParaRPr lang="en-US" altLang="ko" dirty="0"/>
          </a:p>
          <a:p>
            <a:pPr lvl="1"/>
            <a:r>
              <a:rPr lang="ko-KR" altLang="en-US" dirty="0"/>
              <a:t>삼각형이나</a:t>
            </a:r>
            <a:r>
              <a:rPr lang="en-US" altLang="ko-KR" dirty="0"/>
              <a:t> 3D</a:t>
            </a:r>
            <a:r>
              <a:rPr lang="ko-KR" altLang="en-US" dirty="0"/>
              <a:t>모델을 렌더링한다</a:t>
            </a:r>
            <a:r>
              <a:rPr lang="en-US" altLang="ko-KR" dirty="0"/>
              <a:t>. – Holographic DirectX 11 App (Universal Windows)  in VS2015 project template</a:t>
            </a:r>
          </a:p>
          <a:p>
            <a:r>
              <a:rPr lang="LID4096" altLang="ko" dirty="0"/>
              <a:t>Spatial Mapping</a:t>
            </a:r>
            <a:endParaRPr lang="en-US" altLang="ko-KR" dirty="0"/>
          </a:p>
          <a:p>
            <a:pPr lvl="1"/>
            <a:r>
              <a:rPr lang="ko-KR" altLang="en-US" dirty="0"/>
              <a:t>주변 </a:t>
            </a:r>
            <a:r>
              <a:rPr lang="ko-KR" altLang="en-US" dirty="0" err="1"/>
              <a:t>지형지물을</a:t>
            </a:r>
            <a:r>
              <a:rPr lang="ko-KR" altLang="en-US" dirty="0"/>
              <a:t> 스캔해서 렌더링한다</a:t>
            </a:r>
            <a:r>
              <a:rPr lang="en-US" altLang="ko-KR" dirty="0"/>
              <a:t>. - </a:t>
            </a:r>
            <a:r>
              <a:rPr lang="en-US" altLang="ko-KR" dirty="0">
                <a:hlinkClick r:id="rId3"/>
              </a:rPr>
              <a:t>https://github.com/Microsoft/Windows-universal-samples/tree/master/Samples/HolographicSpatialMapping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597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Holographic App </a:t>
            </a:r>
            <a:r>
              <a:rPr lang="ko-KR" altLang="en-US" dirty="0"/>
              <a:t>개발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7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dirty="0"/>
              <a:t>D3D</a:t>
            </a:r>
            <a:r>
              <a:rPr lang="ko" altLang="en-US" dirty="0"/>
              <a:t>초기화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ID3D11Device4 </a:t>
            </a:r>
            <a:r>
              <a:rPr lang="ko-KR" altLang="en-US" dirty="0"/>
              <a:t>객체 사용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ID3D11DeviceContext3 </a:t>
            </a:r>
            <a:r>
              <a:rPr lang="ko-KR" altLang="en-US" dirty="0"/>
              <a:t>객체 사용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ID3D11Device</a:t>
            </a:r>
            <a:r>
              <a:rPr lang="ko-KR" altLang="en-US" dirty="0"/>
              <a:t>와 </a:t>
            </a:r>
            <a:r>
              <a:rPr lang="en-US" altLang="ko-KR" dirty="0"/>
              <a:t>ID3D11DeviceContext</a:t>
            </a:r>
            <a:r>
              <a:rPr lang="ko-KR" altLang="en-US" dirty="0"/>
              <a:t>객체 생성 방법은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DX11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r>
              <a:rPr lang="en-US" dirty="0"/>
              <a:t>Frame Buffer</a:t>
            </a:r>
            <a:r>
              <a:rPr lang="ko-KR" altLang="en-US" dirty="0"/>
              <a:t>로 사용할 </a:t>
            </a:r>
            <a:r>
              <a:rPr lang="en-US" dirty="0" err="1"/>
              <a:t>RenderTargetView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SwapChain</a:t>
            </a:r>
            <a:r>
              <a:rPr lang="ko-KR" altLang="en-US" dirty="0"/>
              <a:t>으로부터 얻어오지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Windows::Graphics::Holographic::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HolographicFrame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객체로부터 얻어온다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이 점이 다르다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95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D3D_FEATURE_LEVEL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featureLevels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[] =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D3D_FEATURE_LEVEL_11_1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D3D_FEATURE_LEVEL_11_0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D3D_FEATURE_LEVEL_10_1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D3D_FEATURE_LEVEL_10_0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D3D_FEATURE_LEVEL_9_3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D3D_FEATURE_LEVEL_9_1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ID3D11DeviceContext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pDeviceContext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ID3D11Device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pDevice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D3D11CreateDevice(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2F4F4F"/>
                </a:solidFill>
                <a:latin typeface="Consolas" panose="020B0609020204030204" pitchFamily="49" charset="0"/>
              </a:rPr>
              <a:t>D3D_DRIVER_TYPE_HARDWARE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creationFlags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featureLevels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ARRAYSIZE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featureLevels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D3D11_SDK_VERSION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pDevice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m_FeatureLevel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pDeviceContext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51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Holographic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HoloLens</a:t>
            </a:r>
            <a:r>
              <a:rPr lang="ko-KR" altLang="en-US" dirty="0"/>
              <a:t>등</a:t>
            </a:r>
            <a:r>
              <a:rPr lang="en-US" altLang="ko-KR" dirty="0"/>
              <a:t>(</a:t>
            </a:r>
            <a:r>
              <a:rPr lang="ko-KR" altLang="en-US" dirty="0"/>
              <a:t>아직은 </a:t>
            </a:r>
            <a:r>
              <a:rPr lang="en-US" altLang="ko-KR" dirty="0"/>
              <a:t>HoloLens</a:t>
            </a:r>
            <a:r>
              <a:rPr lang="ko-KR" altLang="en-US" dirty="0"/>
              <a:t>뿐이지만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VR/AR </a:t>
            </a:r>
            <a:r>
              <a:rPr lang="ko-KR" altLang="en-US" dirty="0"/>
              <a:t>디바이스들의 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VR/AR</a:t>
            </a:r>
            <a:r>
              <a:rPr lang="ko-KR" altLang="en-US" dirty="0"/>
              <a:t>기능을 제어할 수 있게 하는 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Windows 10 UWP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일단은 </a:t>
            </a:r>
            <a:r>
              <a:rPr lang="en-US" altLang="ko-KR" dirty="0"/>
              <a:t>HoloLens</a:t>
            </a:r>
            <a:r>
              <a:rPr lang="ko-KR" altLang="en-US" dirty="0"/>
              <a:t>를 위한 </a:t>
            </a:r>
            <a:r>
              <a:rPr lang="en-US" altLang="ko-KR" dirty="0"/>
              <a:t>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6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6470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CreateCameraResources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		Windows::Graphics::Holographic::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HolographicFrame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frame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HolographicFramePrediction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prediction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camPoses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prediction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CameraPoses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HolographicCameraPose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^ pose = camPoses-&gt;GetAt(0);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cameraParameters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frame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GetRenderingParameters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(pose);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IDirect3DSurface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^surface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cameraParameters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-&gt;Direct3D11BackBuffer;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ComPtr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ID3D11Resource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resource;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GetDXGIInterfaceFromObject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(surface,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IID_PPV_ARGS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resource));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ComPtr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ID3D11Texture2D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cameraBackBuffer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resource.As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cameraBackBuffer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ID3D11Texture2D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pCameraTexResource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pCameraTexResource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cameraBackBuffer.Get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ID3D11RenderTargetView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pCameraRTV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m_pD3DDevice-&gt;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CreateRenderTargetView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pCameraTexResource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pCameraRTV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타원 6"/>
          <p:cNvSpPr/>
          <p:nvPr/>
        </p:nvSpPr>
        <p:spPr>
          <a:xfrm>
            <a:off x="8654715" y="5422231"/>
            <a:ext cx="1868906" cy="778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/>
          <p:cNvSpPr/>
          <p:nvPr/>
        </p:nvSpPr>
        <p:spPr>
          <a:xfrm>
            <a:off x="9095874" y="3994485"/>
            <a:ext cx="2695073" cy="1259306"/>
          </a:xfrm>
          <a:prstGeom prst="wedgeRectCallout">
            <a:avLst>
              <a:gd name="adj1" fmla="val -35714"/>
              <a:gd name="adj2" fmla="val 70143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 Buffer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486273" y="1139978"/>
            <a:ext cx="3705727" cy="613443"/>
          </a:xfrm>
        </p:spPr>
        <p:txBody>
          <a:bodyPr>
            <a:noAutofit/>
          </a:bodyPr>
          <a:lstStyle/>
          <a:p>
            <a:r>
              <a:rPr lang="en-US" altLang="ko-KR" sz="2800">
                <a:cs typeface="Calibri Light" panose="020F0302020204030204" pitchFamily="34" charset="0"/>
              </a:rPr>
              <a:t>Render Target </a:t>
            </a:r>
            <a:r>
              <a:rPr lang="ko-KR" altLang="en-US" sz="2800" dirty="0" err="1">
                <a:cs typeface="Calibri Light" panose="020F0302020204030204" pitchFamily="34" charset="0"/>
              </a:rPr>
              <a:t>얻어오기</a:t>
            </a:r>
            <a:endParaRPr lang="en-US" altLang="ko-KR" sz="28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58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홀로그램을 월드 공간에 위치시키는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+mj-ea"/>
                <a:cs typeface="Calibri Light" panose="020F0302020204030204" pitchFamily="34" charset="0"/>
              </a:rPr>
              <a:t>Stationary frame of reference</a:t>
            </a:r>
          </a:p>
          <a:p>
            <a:pPr lvl="1"/>
            <a:r>
              <a:rPr lang="ko-KR" altLang="en-US" dirty="0">
                <a:ea typeface="+mj-ea"/>
                <a:cs typeface="Calibri Light" panose="020F0302020204030204" pitchFamily="34" charset="0"/>
              </a:rPr>
              <a:t>장치가 </a:t>
            </a:r>
            <a:r>
              <a:rPr lang="ko-KR" altLang="en-US" dirty="0" err="1">
                <a:ea typeface="+mj-ea"/>
                <a:cs typeface="Calibri Light" panose="020F0302020204030204" pitchFamily="34" charset="0"/>
              </a:rPr>
              <a:t>초기화될때</a:t>
            </a:r>
            <a:r>
              <a:rPr lang="ko-KR" altLang="en-US" dirty="0">
                <a:ea typeface="+mj-ea"/>
                <a:cs typeface="Calibri Light" panose="020F0302020204030204" pitchFamily="34" charset="0"/>
              </a:rPr>
              <a:t>  </a:t>
            </a:r>
            <a:r>
              <a:rPr lang="en-US" altLang="ko-KR" dirty="0">
                <a:ea typeface="+mj-ea"/>
                <a:cs typeface="Calibri Light" panose="020F0302020204030204" pitchFamily="34" charset="0"/>
              </a:rPr>
              <a:t>HMD</a:t>
            </a:r>
            <a:r>
              <a:rPr lang="ko-KR" altLang="en-US" dirty="0">
                <a:ea typeface="+mj-ea"/>
                <a:cs typeface="Calibri Light" panose="020F0302020204030204" pitchFamily="34" charset="0"/>
              </a:rPr>
              <a:t>가 바라보고 있는 방향이 </a:t>
            </a:r>
            <a:r>
              <a:rPr lang="en-US" altLang="ko-KR" dirty="0">
                <a:ea typeface="+mj-ea"/>
                <a:cs typeface="Calibri Light" panose="020F0302020204030204" pitchFamily="34" charset="0"/>
              </a:rPr>
              <a:t>z=-1, </a:t>
            </a:r>
            <a:r>
              <a:rPr lang="ko-KR" altLang="en-US" dirty="0">
                <a:ea typeface="+mj-ea"/>
                <a:cs typeface="Calibri Light" panose="020F0302020204030204" pitchFamily="34" charset="0"/>
              </a:rPr>
              <a:t>위치는 </a:t>
            </a:r>
            <a:r>
              <a:rPr lang="en-US" altLang="ko-KR" dirty="0">
                <a:ea typeface="+mj-ea"/>
                <a:cs typeface="Calibri Light" panose="020F0302020204030204" pitchFamily="34" charset="0"/>
              </a:rPr>
              <a:t>0,0,0</a:t>
            </a:r>
          </a:p>
          <a:p>
            <a:r>
              <a:rPr lang="en-US" altLang="ko-KR" dirty="0">
                <a:ea typeface="+mj-ea"/>
                <a:cs typeface="Calibri Light" panose="020F0302020204030204" pitchFamily="34" charset="0"/>
              </a:rPr>
              <a:t>Spatial anchors</a:t>
            </a:r>
          </a:p>
          <a:p>
            <a:pPr lvl="1"/>
            <a:r>
              <a:rPr lang="ko-KR" altLang="en-US" sz="2800" dirty="0" err="1">
                <a:cs typeface="Calibri Light" panose="020F0302020204030204" pitchFamily="34" charset="0"/>
              </a:rPr>
              <a:t>리얼공간상의</a:t>
            </a:r>
            <a:r>
              <a:rPr lang="ko-KR" altLang="en-US" sz="2800" dirty="0">
                <a:cs typeface="Calibri Light" panose="020F0302020204030204" pitchFamily="34" charset="0"/>
              </a:rPr>
              <a:t> 일종의 기준 위치</a:t>
            </a:r>
            <a:endParaRPr lang="en-US" altLang="ko-KR" sz="2800" dirty="0">
              <a:cs typeface="Calibri Light" panose="020F0302020204030204" pitchFamily="34" charset="0"/>
            </a:endParaRPr>
          </a:p>
          <a:p>
            <a:pPr lvl="1"/>
            <a:r>
              <a:rPr lang="x-none" altLang="ko-KR" sz="2800" dirty="0">
                <a:cs typeface="Calibri Light" panose="020F0302020204030204" pitchFamily="34" charset="0"/>
              </a:rPr>
              <a:t>원하는 위치와 방향으로 SpatialAnchor</a:t>
            </a:r>
            <a:r>
              <a:rPr lang="ko-KR" altLang="en-US" sz="2800" dirty="0" err="1">
                <a:cs typeface="Calibri Light" panose="020F0302020204030204" pitchFamily="34" charset="0"/>
              </a:rPr>
              <a:t>를</a:t>
            </a:r>
            <a:r>
              <a:rPr lang="ko-KR" altLang="en-US" sz="2800" dirty="0">
                <a:cs typeface="Calibri Light" panose="020F0302020204030204" pitchFamily="34" charset="0"/>
              </a:rPr>
              <a:t> 배치할 수 있다</a:t>
            </a:r>
            <a:r>
              <a:rPr lang="en-US" altLang="ko-KR" sz="2800" dirty="0">
                <a:cs typeface="Calibri Light" panose="020F0302020204030204" pitchFamily="34" charset="0"/>
              </a:rPr>
              <a:t>.</a:t>
            </a:r>
          </a:p>
          <a:p>
            <a:pPr lvl="1"/>
            <a:r>
              <a:rPr lang="ko-KR" altLang="en-US" sz="2800" dirty="0">
                <a:ea typeface="+mj-ea"/>
                <a:cs typeface="Calibri Light" panose="020F0302020204030204" pitchFamily="34" charset="0"/>
              </a:rPr>
              <a:t>각각의 </a:t>
            </a:r>
            <a:r>
              <a:rPr lang="en-US" altLang="ko-KR" sz="2800" dirty="0" err="1">
                <a:ea typeface="+mj-ea"/>
                <a:cs typeface="Calibri Light" panose="020F0302020204030204" pitchFamily="34" charset="0"/>
              </a:rPr>
              <a:t>SpatialAnchor</a:t>
            </a:r>
            <a:r>
              <a:rPr lang="ko-KR" altLang="en-US" sz="2800" dirty="0">
                <a:ea typeface="+mj-ea"/>
                <a:cs typeface="Calibri Light" panose="020F0302020204030204" pitchFamily="34" charset="0"/>
              </a:rPr>
              <a:t>로의 변환행렬을 얻을 수 있다</a:t>
            </a:r>
            <a:r>
              <a:rPr lang="en-US" altLang="ko-KR" sz="2800" dirty="0">
                <a:ea typeface="+mj-ea"/>
                <a:cs typeface="Calibri Light" panose="020F0302020204030204" pitchFamily="34" charset="0"/>
              </a:rPr>
              <a:t>.</a:t>
            </a:r>
          </a:p>
          <a:p>
            <a:pPr lvl="1"/>
            <a:r>
              <a:rPr lang="x-none" altLang="ko-KR" sz="2800" dirty="0">
                <a:ea typeface="+mj-ea"/>
                <a:cs typeface="Calibri Light" panose="020F0302020204030204" pitchFamily="34" charset="0"/>
              </a:rPr>
              <a:t>SpatialAnchor</a:t>
            </a:r>
            <a:r>
              <a:rPr lang="ko-KR" altLang="en-US" sz="2800" dirty="0" err="1">
                <a:ea typeface="+mj-ea"/>
                <a:cs typeface="Calibri Light" panose="020F0302020204030204" pitchFamily="34" charset="0"/>
              </a:rPr>
              <a:t>를</a:t>
            </a:r>
            <a:r>
              <a:rPr lang="en-US" altLang="ko-KR" sz="2800" dirty="0">
                <a:ea typeface="+mj-ea"/>
                <a:cs typeface="Calibri Light" panose="020F0302020204030204" pitchFamily="34" charset="0"/>
              </a:rPr>
              <a:t> </a:t>
            </a:r>
            <a:r>
              <a:rPr lang="ko-KR" altLang="en-US" sz="2800" dirty="0">
                <a:ea typeface="+mj-ea"/>
                <a:cs typeface="Calibri Light" panose="020F0302020204030204" pitchFamily="34" charset="0"/>
              </a:rPr>
              <a:t>이용해서 특정 위치에 홀로그램을 배치할 수 있다</a:t>
            </a:r>
            <a:r>
              <a:rPr lang="en-US" altLang="ko-KR" sz="2800" dirty="0">
                <a:ea typeface="+mj-ea"/>
                <a:cs typeface="Calibri Light" panose="020F0302020204030204" pitchFamily="34" charset="0"/>
              </a:rPr>
              <a:t>.</a:t>
            </a:r>
          </a:p>
          <a:p>
            <a:pPr lvl="1"/>
            <a:r>
              <a:rPr lang="ko-KR" altLang="en-US" sz="2800" dirty="0">
                <a:ea typeface="+mj-ea"/>
                <a:cs typeface="Calibri Light" panose="020F0302020204030204" pitchFamily="34" charset="0"/>
              </a:rPr>
              <a:t>저장 가능</a:t>
            </a:r>
            <a:r>
              <a:rPr lang="en-US" altLang="ko-KR" sz="2800" dirty="0">
                <a:ea typeface="+mj-ea"/>
                <a:cs typeface="Calibri Light" panose="020F0302020204030204" pitchFamily="34" charset="0"/>
              </a:rPr>
              <a:t>. </a:t>
            </a:r>
            <a:endParaRPr lang="ko-KR" altLang="en-US" sz="2800" dirty="0"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8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홀로그램을 월드 공간에 위치시키는 방법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>
                <a:cs typeface="Calibri Light" panose="020F0302020204030204" pitchFamily="34" charset="0"/>
              </a:rPr>
              <a:t>Stationary frame of reference</a:t>
            </a:r>
          </a:p>
          <a:p>
            <a:endParaRPr 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>
                <a:cs typeface="Calibri Light" panose="020F0302020204030204" pitchFamily="34" charset="0"/>
              </a:rPr>
              <a:t>Spatial anchors</a:t>
            </a:r>
          </a:p>
          <a:p>
            <a:endParaRPr lang="en-US" dirty="0"/>
          </a:p>
        </p:txBody>
      </p:sp>
      <p:pic>
        <p:nvPicPr>
          <p:cNvPr id="15" name="8KoQR2QgC9w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2475" y="2505075"/>
            <a:ext cx="4905375" cy="3679031"/>
          </a:xfrm>
          <a:prstGeom prst="rect">
            <a:avLst/>
          </a:prstGeom>
        </p:spPr>
      </p:pic>
      <p:pic>
        <p:nvPicPr>
          <p:cNvPr id="18" name="ff6NFZpNYCY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6084888" y="2505075"/>
            <a:ext cx="4905375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m_locator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SpatialLocator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m_locatabilityChangedToken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m_locator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LocatabilityChanged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</a:t>
            </a: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Windows::Foundation::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TypedEventHandler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SpatialLocator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^,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^&gt;(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::bind(&amp;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ClientHLMain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OnLocatabilityChanged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_1, _2));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m_cameraAddedToken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m_holographicSpace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CameraAdded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</a:t>
            </a: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Windows::Foundation::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TypedEventHandler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HolographicSpace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^,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HolographicSpaceCameraAddedEventArgs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^&gt;(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::bind(&amp;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ClientHLMain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OnCameraAdded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_1, _2));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m_cameraRemovedToken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m_holographicSpace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CameraRemoved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</a:t>
            </a: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Windows::Foundation::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TypedEventHandler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HolographicSpace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^,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HolographicSpaceCameraRemovedEventArgs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^&gt;(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::bind(&amp;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ClientHLMain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OnCameraRemoved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_1, _2));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m_positionalTrackingDeactivatingToken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m_locator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PositionalTrackingDeactivating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</a:t>
            </a:r>
          </a:p>
          <a:p>
            <a:pPr lvl="2"/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Windows::Foundation::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TypedEventHandler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SpatialLocator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^,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SpatialLocatorPositionalTrackingDeactivatingEventArgs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^&gt;(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::bind(&amp;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ClientHLMain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OnPositionalTrackingDeactivating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_1, _2));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m_referenceFrame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m_locator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CreateStationaryFrameOfReferenceAtCurrentLocation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0201" y="0"/>
            <a:ext cx="6781800" cy="613443"/>
          </a:xfrm>
        </p:spPr>
        <p:txBody>
          <a:bodyPr>
            <a:noAutofit/>
          </a:bodyPr>
          <a:lstStyle/>
          <a:p>
            <a:r>
              <a:rPr lang="en-US" altLang="ko-KR" sz="2800" dirty="0">
                <a:cs typeface="Calibri Light" panose="020F0302020204030204" pitchFamily="34" charset="0"/>
              </a:rPr>
              <a:t>Stationary frame of reference</a:t>
            </a:r>
            <a:r>
              <a:rPr lang="ko-KR" altLang="en-US" sz="2800" dirty="0">
                <a:cs typeface="Calibri Light" panose="020F0302020204030204" pitchFamily="34" charset="0"/>
              </a:rPr>
              <a:t>생성 및 초기화</a:t>
            </a:r>
            <a:endParaRPr lang="en-US" altLang="ko-KR" sz="28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56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카메라의 위치와 방향 얻기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 프레임의 업데이트 시기가 되면</a:t>
            </a:r>
            <a:r>
              <a:rPr lang="en-US" altLang="ko-KR" dirty="0"/>
              <a:t>…</a:t>
            </a:r>
            <a:endParaRPr lang="en-US" dirty="0"/>
          </a:p>
          <a:p>
            <a:r>
              <a:rPr lang="en-US" dirty="0"/>
              <a:t>Windows::Graphics::Holographic::</a:t>
            </a:r>
            <a:r>
              <a:rPr lang="en-US" dirty="0" err="1"/>
              <a:t>HolographicSpace</a:t>
            </a:r>
            <a:r>
              <a:rPr lang="en-US" dirty="0"/>
              <a:t>::</a:t>
            </a:r>
            <a:r>
              <a:rPr lang="en-US" dirty="0" err="1"/>
              <a:t>CreateNextFrame</a:t>
            </a:r>
            <a:r>
              <a:rPr lang="en-US" dirty="0"/>
              <a:t>()</a:t>
            </a:r>
            <a:r>
              <a:rPr lang="ko-KR" altLang="en-US" dirty="0"/>
              <a:t>호출로 다음 프레임을 준비</a:t>
            </a:r>
            <a:endParaRPr lang="en-US" altLang="ko-KR" dirty="0"/>
          </a:p>
          <a:p>
            <a:r>
              <a:rPr lang="en-US" dirty="0"/>
              <a:t>Windows::Graphics::Holographic::</a:t>
            </a:r>
            <a:r>
              <a:rPr lang="en-US" dirty="0" err="1"/>
              <a:t>HolographicFrame</a:t>
            </a:r>
            <a:r>
              <a:rPr lang="en-US" dirty="0"/>
              <a:t>::</a:t>
            </a:r>
            <a:r>
              <a:rPr lang="en-US" dirty="0" err="1"/>
              <a:t>UpdateCurrentPrediction</a:t>
            </a:r>
            <a:r>
              <a:rPr lang="en-US" dirty="0"/>
              <a:t>() </a:t>
            </a:r>
            <a:r>
              <a:rPr lang="ko-KR" altLang="en-US" dirty="0"/>
              <a:t>호출로 카메라의 위치와 방향을 예측</a:t>
            </a:r>
            <a:endParaRPr lang="en-US" altLang="ko-KR" dirty="0"/>
          </a:p>
          <a:p>
            <a:r>
              <a:rPr lang="en-US" dirty="0"/>
              <a:t>Windows::UI::Input::Spatial::</a:t>
            </a:r>
            <a:r>
              <a:rPr lang="en-US" dirty="0" err="1"/>
              <a:t>SpatialPointerPose</a:t>
            </a:r>
            <a:r>
              <a:rPr lang="en-US" dirty="0"/>
              <a:t>::</a:t>
            </a:r>
            <a:r>
              <a:rPr lang="en-US" dirty="0" err="1"/>
              <a:t>TryGetAtTimestamp</a:t>
            </a:r>
            <a:r>
              <a:rPr lang="en-US" dirty="0"/>
              <a:t>()</a:t>
            </a:r>
            <a:r>
              <a:rPr lang="ko-KR" altLang="en-US" dirty="0"/>
              <a:t>호출로 카메라의 위치와 방향을 얻는다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0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169" y="400714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ClientHLMain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::Update()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holographicFrame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m_holographicSpace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CreateNextFrame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holographicFrame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UpdateCurrentPrediction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HolographicFramePrediction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 prediction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holographicFrame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CurrentPrediction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Windows::Perception::Spatial::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m_referenceFrame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SpatialPointerPose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pointerPose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Windows::UI::Input::Spatial::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SpatialPointerPose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TryGetAtTimestamp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prediction-&gt;Timestamp);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pointerPose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Windows::Perception::People::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HeadPose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headPose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pointerPose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-&gt;Head;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headPose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-&gt;Position;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up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headPose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forward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headPose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4295" y="3962401"/>
            <a:ext cx="7876673" cy="126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말풍선: 사각형 7"/>
          <p:cNvSpPr/>
          <p:nvPr/>
        </p:nvSpPr>
        <p:spPr>
          <a:xfrm>
            <a:off x="9015664" y="3962401"/>
            <a:ext cx="2695073" cy="1259306"/>
          </a:xfrm>
          <a:prstGeom prst="wedgeRectCallout">
            <a:avLst>
              <a:gd name="adj1" fmla="val -58928"/>
              <a:gd name="adj2" fmla="val 1090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 Position, </a:t>
            </a:r>
          </a:p>
          <a:p>
            <a:pPr algn="ctr"/>
            <a:r>
              <a:rPr lang="en-US" altLang="ko-KR" dirty="0"/>
              <a:t>Direction</a:t>
            </a:r>
            <a:endParaRPr lang="ko-KR" altLang="en-US" dirty="0"/>
          </a:p>
        </p:txBody>
      </p:sp>
      <p:sp>
        <p:nvSpPr>
          <p:cNvPr id="9" name="화살표: 아래쪽 8"/>
          <p:cNvSpPr/>
          <p:nvPr/>
        </p:nvSpPr>
        <p:spPr>
          <a:xfrm>
            <a:off x="4471736" y="6184232"/>
            <a:ext cx="2859505" cy="67376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Page</a:t>
            </a:r>
          </a:p>
        </p:txBody>
      </p:sp>
    </p:spTree>
    <p:extLst>
      <p:ext uri="{BB962C8B-B14F-4D97-AF65-F5344CB8AC3E}">
        <p14:creationId xmlns:p14="http://schemas.microsoft.com/office/powerpoint/2010/main" val="141035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906758"/>
            <a:ext cx="1219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camPoses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prediction-&gt;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CameraPoses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HolographicCameraPose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^ pose = camPoses-&gt;GetAt(0);</a:t>
            </a:r>
          </a:p>
          <a:p>
            <a:pPr lvl="1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HolographicStereoTransform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cameraProjectionTransform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pose-&gt;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ProjectionTransform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Platform::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HolographicStereoTransform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&gt;^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viewTransformContainer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pose-&gt;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TryGetViewTransform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viewTransformContainer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HolographicStereoTransform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viewCoordinateSystemTransform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viewTransformContainer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pPr lvl="2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MATRIX4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matViewLeft,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matProjLeft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matViewLeft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MATRIX4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viewCoordinateSystemTransform.Left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matProjLeft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MATRIX4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cameraProjectionTransform.Left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MATRIX4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matViewRight,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matProjRight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matViewRight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MATRIX4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viewCoordinateSystemTransform.Right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matProjRight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MATRIX4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cameraProjectionTransform.Right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4295" y="3352800"/>
            <a:ext cx="7234989" cy="1876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말풍선: 사각형 7"/>
          <p:cNvSpPr/>
          <p:nvPr/>
        </p:nvSpPr>
        <p:spPr>
          <a:xfrm>
            <a:off x="8438147" y="3834063"/>
            <a:ext cx="3107709" cy="705854"/>
          </a:xfrm>
          <a:prstGeom prst="wedgeRectCallout">
            <a:avLst>
              <a:gd name="adj1" fmla="val -61067"/>
              <a:gd name="adj2" fmla="val 16143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 / Projection Matrix</a:t>
            </a:r>
            <a:endParaRPr lang="ko-KR" altLang="en-US" dirty="0"/>
          </a:p>
        </p:txBody>
      </p:sp>
      <p:sp>
        <p:nvSpPr>
          <p:cNvPr id="10" name="화살표: 아래쪽 9"/>
          <p:cNvSpPr/>
          <p:nvPr/>
        </p:nvSpPr>
        <p:spPr>
          <a:xfrm>
            <a:off x="4343399" y="0"/>
            <a:ext cx="2859505" cy="67376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687981" y="5677295"/>
            <a:ext cx="6504019" cy="613443"/>
          </a:xfrm>
        </p:spPr>
        <p:txBody>
          <a:bodyPr>
            <a:noAutofit/>
          </a:bodyPr>
          <a:lstStyle/>
          <a:p>
            <a:r>
              <a:rPr lang="ko-KR" altLang="en-US" sz="2800" dirty="0">
                <a:cs typeface="Calibri Light" panose="020F0302020204030204" pitchFamily="34" charset="0"/>
              </a:rPr>
              <a:t>카메라 위치와 방향</a:t>
            </a:r>
            <a:r>
              <a:rPr lang="en-US" altLang="ko-KR" sz="2800" dirty="0">
                <a:cs typeface="Calibri Light" panose="020F0302020204030204" pitchFamily="34" charset="0"/>
              </a:rPr>
              <a:t>, view/</a:t>
            </a:r>
            <a:r>
              <a:rPr lang="en-US" altLang="ko-KR" sz="2800" dirty="0" err="1">
                <a:cs typeface="Calibri Light" panose="020F0302020204030204" pitchFamily="34" charset="0"/>
              </a:rPr>
              <a:t>proj</a:t>
            </a:r>
            <a:r>
              <a:rPr lang="en-US" altLang="ko-KR" sz="2800" dirty="0">
                <a:cs typeface="Calibri Light" panose="020F0302020204030204" pitchFamily="34" charset="0"/>
              </a:rPr>
              <a:t> matrix </a:t>
            </a:r>
            <a:r>
              <a:rPr lang="ko-KR" altLang="en-US" sz="2800" dirty="0">
                <a:cs typeface="Calibri Light" panose="020F0302020204030204" pitchFamily="34" charset="0"/>
              </a:rPr>
              <a:t>얻기</a:t>
            </a:r>
            <a:endParaRPr lang="en-US" altLang="ko-KR" sz="28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42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양안 렌더링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렌더링과 크게 다르지는 않다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왼쪽</a:t>
            </a:r>
            <a:r>
              <a:rPr lang="en-US" altLang="ko-KR" dirty="0"/>
              <a:t>/</a:t>
            </a:r>
            <a:r>
              <a:rPr lang="ko-KR" altLang="en-US" dirty="0"/>
              <a:t>오른쪽 눈에 대응하는 두개의 </a:t>
            </a:r>
            <a:r>
              <a:rPr lang="en-US" altLang="ko-KR" dirty="0"/>
              <a:t>Render Target</a:t>
            </a:r>
            <a:r>
              <a:rPr lang="ko-KR" altLang="en-US" dirty="0"/>
              <a:t>에 렌더링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dirty="0" err="1"/>
              <a:t>RenderTextureArray</a:t>
            </a:r>
            <a:r>
              <a:rPr lang="ko-KR" altLang="en-US" dirty="0"/>
              <a:t>와 </a:t>
            </a:r>
            <a:r>
              <a:rPr lang="ko-KR" altLang="en-US" dirty="0" err="1"/>
              <a:t>인스턴싱을</a:t>
            </a:r>
            <a:r>
              <a:rPr lang="ko-KR" altLang="en-US" dirty="0"/>
              <a:t> 사용해서 한번에 두개의 </a:t>
            </a:r>
            <a:r>
              <a:rPr lang="en-US" altLang="ko-KR" dirty="0"/>
              <a:t>Render Target View</a:t>
            </a:r>
            <a:r>
              <a:rPr lang="ko-KR" altLang="en-US" dirty="0"/>
              <a:t>에 렌더링한다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Holographic API</a:t>
            </a:r>
            <a:r>
              <a:rPr lang="ko-KR" altLang="en-US" dirty="0"/>
              <a:t>로부터 양안에 대한 </a:t>
            </a:r>
            <a:r>
              <a:rPr lang="en-US" altLang="ko-KR" dirty="0"/>
              <a:t>view/projection matrix</a:t>
            </a:r>
            <a:r>
              <a:rPr lang="ko-KR" altLang="en-US" dirty="0"/>
              <a:t>를 얻어온다</a:t>
            </a:r>
            <a:r>
              <a:rPr lang="en-US" altLang="ko-KR" dirty="0"/>
              <a:t>. -&gt; Constant Buffer</a:t>
            </a:r>
            <a:r>
              <a:rPr lang="ko-KR" altLang="en-US" dirty="0"/>
              <a:t>로 전달</a:t>
            </a:r>
            <a:endParaRPr lang="en-US" altLang="ko-KR" dirty="0"/>
          </a:p>
          <a:p>
            <a:r>
              <a:rPr lang="en-US" dirty="0"/>
              <a:t>HoloLens </a:t>
            </a:r>
            <a:r>
              <a:rPr lang="ko-KR" altLang="en-US" dirty="0"/>
              <a:t>디바이스에선 </a:t>
            </a:r>
            <a:r>
              <a:rPr lang="en-US" dirty="0" err="1"/>
              <a:t>VertexShader</a:t>
            </a:r>
            <a:r>
              <a:rPr lang="ko-KR" altLang="en-US" dirty="0"/>
              <a:t> 에서 </a:t>
            </a:r>
            <a:r>
              <a:rPr lang="en-US" dirty="0" err="1"/>
              <a:t>SV_RenderTargetArrayIndex</a:t>
            </a:r>
            <a:r>
              <a:rPr lang="ko-KR" altLang="en-US" dirty="0"/>
              <a:t> </a:t>
            </a:r>
            <a:r>
              <a:rPr lang="ko-KR" altLang="en-US" dirty="0" err="1"/>
              <a:t>시맨틱을</a:t>
            </a:r>
            <a:r>
              <a:rPr lang="ko-KR" altLang="en-US" dirty="0"/>
              <a:t> 사용할 수 있지만 에뮬레이터에선 사용할 수 없으므로 추가로 </a:t>
            </a:r>
            <a:r>
              <a:rPr lang="en-US" altLang="ko-KR" dirty="0"/>
              <a:t>Geometry </a:t>
            </a:r>
            <a:r>
              <a:rPr lang="en-US" altLang="ko-KR" dirty="0" err="1"/>
              <a:t>Shader</a:t>
            </a:r>
            <a:r>
              <a:rPr lang="ko-KR" altLang="en-US" dirty="0"/>
              <a:t>가 필요하다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7166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463" y="1259863"/>
            <a:ext cx="1187115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STEREO_RENDER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pDeviceContext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DrawIndexedInstanced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dwIndicesNum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0, 0, 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pDeviceContext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DrawIndexed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dwIndicesNum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0, 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6021" y="71421"/>
            <a:ext cx="457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CPU</a:t>
            </a:r>
            <a:r>
              <a:rPr lang="ko-KR" altLang="en-US" sz="3600" dirty="0"/>
              <a:t>측 렌더링 코드</a:t>
            </a:r>
            <a:endParaRPr lang="en-US" sz="3600" dirty="0"/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 flipV="1">
            <a:off x="2486526" y="2077453"/>
            <a:ext cx="4042611" cy="80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86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1895" y="3295654"/>
            <a:ext cx="10339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D3D11_FEATURE_DATA_D3D11_OPTIONS3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options;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m_pD3DDevice-&gt;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CheckFeatureSupport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D3D11_FEATURE_D3D11_OPTIONS3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&amp;options,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(options));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m_bRTArrayIndexFromAnyShader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options.VPAndRTArrayIndexFromAnyShaderFeedingRasterizer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21895" y="1844842"/>
            <a:ext cx="10307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Gemetry</a:t>
            </a:r>
            <a:r>
              <a:rPr lang="en-US" sz="2400" dirty="0"/>
              <a:t> </a:t>
            </a:r>
            <a:r>
              <a:rPr lang="en-US" sz="2400" dirty="0" err="1"/>
              <a:t>Shader</a:t>
            </a:r>
            <a:r>
              <a:rPr lang="en-US" sz="2400" dirty="0"/>
              <a:t> </a:t>
            </a:r>
            <a:r>
              <a:rPr lang="ko-KR" altLang="en-US" sz="2400" dirty="0"/>
              <a:t>외의 </a:t>
            </a:r>
            <a:r>
              <a:rPr lang="en-US" altLang="ko-KR" sz="2400" dirty="0" err="1"/>
              <a:t>Shader</a:t>
            </a:r>
            <a:r>
              <a:rPr lang="en-US" altLang="ko-KR" sz="2400" dirty="0"/>
              <a:t> Stage</a:t>
            </a:r>
            <a:r>
              <a:rPr lang="ko-KR" altLang="en-US" sz="2400" dirty="0"/>
              <a:t>에서 </a:t>
            </a:r>
            <a:r>
              <a:rPr lang="en-US" sz="2400" dirty="0" err="1"/>
              <a:t>SV_RenderTargetArrayIndex</a:t>
            </a:r>
            <a:r>
              <a:rPr lang="ko-KR" altLang="en-US" sz="2400" dirty="0" err="1"/>
              <a:t>시맨틱을</a:t>
            </a:r>
            <a:r>
              <a:rPr lang="ko-KR" altLang="en-US" sz="2400" dirty="0"/>
              <a:t> 사용할 수 있는지 </a:t>
            </a:r>
            <a:r>
              <a:rPr lang="ko-KR" altLang="en-US" sz="2400" dirty="0" err="1"/>
              <a:t>체크할것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현재 </a:t>
            </a:r>
            <a:r>
              <a:rPr lang="en-US" altLang="ko-KR" sz="2400" dirty="0"/>
              <a:t>HoloLens </a:t>
            </a:r>
            <a:r>
              <a:rPr lang="ko-KR" altLang="en-US" sz="2400" dirty="0"/>
              <a:t>디바이스에서만 지원</a:t>
            </a:r>
            <a:r>
              <a:rPr lang="en-US" altLang="ko-KR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7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HoloLens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가지 기능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반투명 스크린을 이용한 영상 출력 </a:t>
            </a:r>
            <a:r>
              <a:rPr lang="en-US" dirty="0"/>
              <a:t>– </a:t>
            </a:r>
            <a:r>
              <a:rPr lang="ko-KR" altLang="en-US" dirty="0"/>
              <a:t>주변 사물을 볼 수 있음</a:t>
            </a:r>
            <a:r>
              <a:rPr lang="en-US" dirty="0"/>
              <a:t> Oculus</a:t>
            </a:r>
            <a:r>
              <a:rPr lang="ko-KR" altLang="en-US" dirty="0"/>
              <a:t>등과의 </a:t>
            </a:r>
            <a:r>
              <a:rPr lang="ko-KR" altLang="en-US" dirty="0" err="1"/>
              <a:t>차별점</a:t>
            </a:r>
            <a:endParaRPr lang="en-US" dirty="0"/>
          </a:p>
          <a:p>
            <a:r>
              <a:rPr lang="ko-KR" altLang="en-US" dirty="0"/>
              <a:t>입체영상</a:t>
            </a:r>
            <a:r>
              <a:rPr lang="en-US" dirty="0"/>
              <a:t> – </a:t>
            </a:r>
            <a:r>
              <a:rPr lang="ko-KR" altLang="en-US" dirty="0"/>
              <a:t>양쪽 눈에 각각 다른 상을 </a:t>
            </a:r>
            <a:r>
              <a:rPr lang="ko-KR" altLang="en-US" dirty="0" err="1"/>
              <a:t>보여줌으로서</a:t>
            </a:r>
            <a:r>
              <a:rPr lang="ko-KR" altLang="en-US" dirty="0"/>
              <a:t> 입체감 부여</a:t>
            </a:r>
            <a:endParaRPr lang="en-US" dirty="0"/>
          </a:p>
          <a:p>
            <a:r>
              <a:rPr lang="ko-KR" altLang="en-US" dirty="0"/>
              <a:t>위치와 방향 판정 </a:t>
            </a:r>
            <a:r>
              <a:rPr lang="en-US" altLang="ko-KR" dirty="0"/>
              <a:t>– </a:t>
            </a:r>
            <a:r>
              <a:rPr lang="ko-KR" altLang="en-US" dirty="0"/>
              <a:t>헤드셋의 센서로 내 위치와 방향을 감지</a:t>
            </a:r>
            <a:endParaRPr lang="en-US" dirty="0"/>
          </a:p>
          <a:p>
            <a:r>
              <a:rPr lang="en-US" dirty="0"/>
              <a:t>Spatial Mapping – </a:t>
            </a:r>
            <a:r>
              <a:rPr lang="ko-KR" altLang="en-US" dirty="0"/>
              <a:t>주변 사물을 실시간 스캔하여 삼각형 데이터로 변환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74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1421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VS_INPUT_BBOARD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: </a:t>
            </a:r>
            <a:r>
              <a:rPr lang="en-US" sz="1600" dirty="0">
                <a:solidFill>
                  <a:srgbClr val="556B2F"/>
                </a:solidFill>
                <a:latin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TexCoord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556B2F"/>
                </a:solidFill>
                <a:latin typeface="Consolas" panose="020B0609020204030204" pitchFamily="49" charset="0"/>
              </a:rPr>
              <a:t>TEXCOORD0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instId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en-US" sz="1600" dirty="0" err="1">
                <a:solidFill>
                  <a:srgbClr val="556B2F"/>
                </a:solidFill>
                <a:latin typeface="Consolas" panose="020B0609020204030204" pitchFamily="49" charset="0"/>
              </a:rPr>
              <a:t>SV_InstanceID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VS_OUTPUT_BBOARD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: </a:t>
            </a:r>
            <a:r>
              <a:rPr lang="en-US" sz="1600" dirty="0">
                <a:solidFill>
                  <a:srgbClr val="556B2F"/>
                </a:solidFill>
                <a:latin typeface="Consolas" panose="020B0609020204030204" pitchFamily="49" charset="0"/>
              </a:rPr>
              <a:t>SV_POSITION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B008B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: </a:t>
            </a:r>
            <a:r>
              <a:rPr lang="en-US" sz="1600" dirty="0">
                <a:solidFill>
                  <a:srgbClr val="556B2F"/>
                </a:solidFill>
                <a:latin typeface="Consolas" panose="020B0609020204030204" pitchFamily="49" charset="0"/>
              </a:rPr>
              <a:t>COLOR0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NormalColor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556B2F"/>
                </a:solidFill>
                <a:latin typeface="Consolas" panose="020B0609020204030204" pitchFamily="49" charset="0"/>
              </a:rPr>
              <a:t>COLOR1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TexCoord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556B2F"/>
                </a:solidFill>
                <a:latin typeface="Consolas" panose="020B0609020204030204" pitchFamily="49" charset="0"/>
              </a:rPr>
              <a:t>TEXCOORD0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ArrayIndex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: </a:t>
            </a:r>
            <a:r>
              <a:rPr lang="en-US" sz="1600" dirty="0">
                <a:solidFill>
                  <a:srgbClr val="556B2F"/>
                </a:solidFill>
                <a:latin typeface="Consolas" panose="020B0609020204030204" pitchFamily="49" charset="0"/>
              </a:rPr>
              <a:t>BLENDINDICES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(1 == VS_RTV_ARRAY)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RTVIndex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SV_RenderTargetArrayIndex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GS_OUTPUT_BBOARD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VS_OUTPUT_BBOARD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(1 != VS_RTV_ARRAY)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RTVIndex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556B2F"/>
                </a:solidFill>
                <a:latin typeface="Consolas" panose="020B0609020204030204" pitchFamily="49" charset="0"/>
              </a:rPr>
              <a:t>SV_RenderTargetArrayIndex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PS_INPUT_BBOARD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VS_OUTPUT_BBOARD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4168" y="3288631"/>
            <a:ext cx="5799221" cy="719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말풍선: 사각형 5"/>
          <p:cNvSpPr/>
          <p:nvPr/>
        </p:nvSpPr>
        <p:spPr>
          <a:xfrm>
            <a:off x="6613358" y="2797106"/>
            <a:ext cx="4576010" cy="1427747"/>
          </a:xfrm>
          <a:prstGeom prst="wedgeRectCallout">
            <a:avLst>
              <a:gd name="adj1" fmla="val -66059"/>
              <a:gd name="adj2" fmla="val 85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D3D11_FEATURE_D3D11_OPTIONS3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지원하는 경우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4405" y="71421"/>
            <a:ext cx="385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Shader</a:t>
            </a:r>
            <a:r>
              <a:rPr lang="en-US" sz="3600" dirty="0"/>
              <a:t> declaration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167" y="4764505"/>
            <a:ext cx="5799221" cy="719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말풍선: 사각형 8"/>
          <p:cNvSpPr/>
          <p:nvPr/>
        </p:nvSpPr>
        <p:spPr>
          <a:xfrm>
            <a:off x="6613358" y="4410457"/>
            <a:ext cx="4576010" cy="1427747"/>
          </a:xfrm>
          <a:prstGeom prst="wedgeRectCallout">
            <a:avLst>
              <a:gd name="adj1" fmla="val -66059"/>
              <a:gd name="adj2" fmla="val 85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D3D11_FEATURE_D3D11_OPTIONS3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지원하지 않는 경우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 Emulator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등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0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947" y="394692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PS_INPUT_BBOARD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</a:rPr>
              <a:t>vsDefault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VS_INPUT_BBOARD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PS_INPUT_BBOARD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(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PS_INPUT_BBOARD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instId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</a:rPr>
              <a:t>mul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483D8B"/>
                </a:solidFill>
                <a:latin typeface="Consolas" panose="020B0609020204030204" pitchFamily="49" charset="0"/>
              </a:rPr>
              <a:t>matWorldViewProjArray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NormalColor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-1, 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NormalColor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83D8B"/>
                </a:solidFill>
                <a:latin typeface="Consolas" panose="020B0609020204030204" pitchFamily="49" charset="0"/>
              </a:rPr>
              <a:t>MtlDiffuse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483D8B"/>
                </a:solidFill>
                <a:latin typeface="Consolas" panose="020B0609020204030204" pitchFamily="49" charset="0"/>
              </a:rPr>
              <a:t>MtlAmbient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TexCoord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TexCoord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ArrayIndex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(1 == VS_RTV_ARRAY)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output.RTVIndex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ArrayIndex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360947" y="3384886"/>
            <a:ext cx="5309937" cy="753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84405" y="71421"/>
            <a:ext cx="385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Vertex </a:t>
            </a:r>
            <a:r>
              <a:rPr lang="en-US" sz="3600" dirty="0" err="1"/>
              <a:t>Shader</a:t>
            </a:r>
            <a:endParaRPr lang="en-US" sz="3600" dirty="0"/>
          </a:p>
        </p:txBody>
      </p:sp>
      <p:sp>
        <p:nvSpPr>
          <p:cNvPr id="10" name="말풍선: 사각형 9"/>
          <p:cNvSpPr/>
          <p:nvPr/>
        </p:nvSpPr>
        <p:spPr>
          <a:xfrm>
            <a:off x="6428874" y="2933465"/>
            <a:ext cx="4576010" cy="1427747"/>
          </a:xfrm>
          <a:prstGeom prst="wedgeRectCallout">
            <a:avLst>
              <a:gd name="adj1" fmla="val -66059"/>
              <a:gd name="adj2" fmla="val 85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D3D11_FEATURE_D3D11_OPTIONS3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지원하는 경우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5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84405" y="71421"/>
            <a:ext cx="38529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Geometry </a:t>
            </a:r>
            <a:r>
              <a:rPr lang="en-US" sz="3600" dirty="0" err="1"/>
              <a:t>Shader</a:t>
            </a:r>
            <a:endParaRPr lang="en-US" sz="3600" dirty="0"/>
          </a:p>
          <a:p>
            <a:r>
              <a:rPr lang="en-US" sz="1600" dirty="0"/>
              <a:t>(</a:t>
            </a:r>
            <a:r>
              <a:rPr lang="en-US" sz="1600" dirty="0" err="1"/>
              <a:t>Hololens</a:t>
            </a:r>
            <a:r>
              <a:rPr lang="en-US" sz="1600" dirty="0"/>
              <a:t> </a:t>
            </a:r>
            <a:r>
              <a:rPr lang="ko-KR" altLang="en-US" sz="1600" dirty="0"/>
              <a:t>디바이스에선 </a:t>
            </a:r>
            <a:r>
              <a:rPr lang="ko-KR" altLang="en-US" sz="1600" dirty="0" err="1"/>
              <a:t>필요없음</a:t>
            </a:r>
            <a:r>
              <a:rPr lang="en-US" altLang="ko-KR" sz="1600" dirty="0"/>
              <a:t>)</a:t>
            </a:r>
            <a:endParaRPr 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6253" y="1080601"/>
            <a:ext cx="113411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</a:rPr>
              <a:t>maxvertexcount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(3)]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</a:rPr>
              <a:t>gsDefault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triangle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VS_OUTPUT_BBOARD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input[3],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TriangleStream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GS_OUTPUT_BBOARD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TriStream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GS_OUTPUT_BBOARD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output[3];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input[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8B008B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input[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8B008B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NormalColor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input[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NormalColor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TexCoord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input[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TexCoord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8B008B"/>
                </a:solidFill>
                <a:latin typeface="Consolas" panose="020B0609020204030204" pitchFamily="49" charset="0"/>
              </a:rPr>
              <a:t>Clip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input[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8B008B"/>
                </a:solidFill>
                <a:latin typeface="Consolas" panose="020B0609020204030204" pitchFamily="49" charset="0"/>
              </a:rPr>
              <a:t>Clip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ArrayIndex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input[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ArrayIndex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RTVIndex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input[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ArrayIndex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TriStream.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</a:rPr>
              <a:t>Append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(output[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말풍선: 사각형 6"/>
          <p:cNvSpPr/>
          <p:nvPr/>
        </p:nvSpPr>
        <p:spPr>
          <a:xfrm>
            <a:off x="6529006" y="3283144"/>
            <a:ext cx="4576010" cy="1427747"/>
          </a:xfrm>
          <a:prstGeom prst="wedgeRectCallout">
            <a:avLst>
              <a:gd name="adj1" fmla="val -46427"/>
              <a:gd name="adj2" fmla="val 231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D3D11_FEATURE_D3D11_OPTIONS3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지원하지 않는 경우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 Emulator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등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43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84405" y="71421"/>
            <a:ext cx="38529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Pixel </a:t>
            </a:r>
            <a:r>
              <a:rPr lang="en-US" sz="3600" dirty="0" err="1"/>
              <a:t>Shader</a:t>
            </a:r>
            <a:endParaRPr lang="en-US" sz="3600" dirty="0"/>
          </a:p>
          <a:p>
            <a:r>
              <a:rPr lang="en-US" sz="1600" dirty="0"/>
              <a:t>(</a:t>
            </a:r>
            <a:r>
              <a:rPr lang="ko-KR" altLang="en-US" sz="1600" dirty="0"/>
              <a:t>일반 렌더링과 똑같음</a:t>
            </a:r>
            <a:r>
              <a:rPr lang="en-US" altLang="ko-KR" sz="1600" dirty="0"/>
              <a:t>)</a:t>
            </a:r>
            <a:endParaRPr 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208548" y="2036310"/>
            <a:ext cx="88472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PS_TARGET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</a:rPr>
              <a:t>psDefault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PS_INPUT_BBOARD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PS_TARGET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(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</a:rPr>
              <a:t>PS_TARGET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483D8B"/>
                </a:solidFill>
                <a:latin typeface="Consolas" panose="020B0609020204030204" pitchFamily="49" charset="0"/>
              </a:rPr>
              <a:t>texDiffuse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 panose="020B0609020204030204" pitchFamily="49" charset="0"/>
              </a:rPr>
              <a:t>Sample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83D8B"/>
                </a:solidFill>
                <a:latin typeface="Consolas" panose="020B0609020204030204" pitchFamily="49" charset="0"/>
              </a:rPr>
              <a:t>samplerWrap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TexCoord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</a:t>
            </a:r>
            <a:r>
              <a:rPr lang="en-US" sz="1600" dirty="0" err="1">
                <a:solidFill>
                  <a:srgbClr val="8B008B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output.</a:t>
            </a:r>
            <a:r>
              <a:rPr lang="en-US" sz="1600" dirty="0">
                <a:solidFill>
                  <a:srgbClr val="8B008B"/>
                </a:solidFill>
                <a:latin typeface="Consolas" panose="020B0609020204030204" pitchFamily="49" charset="0"/>
              </a:rPr>
              <a:t>Color0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5267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Mapping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HoloLens</a:t>
            </a:r>
            <a:r>
              <a:rPr lang="ko-KR" altLang="en-US" dirty="0"/>
              <a:t>가 주변을 스캔하여 삼각형 매시를 생성</a:t>
            </a:r>
            <a:endParaRPr lang="en-US" altLang="ko-KR" dirty="0"/>
          </a:p>
          <a:p>
            <a:r>
              <a:rPr lang="ko-KR" altLang="en-US" dirty="0"/>
              <a:t>삼각형 매시는 일정 단위로 쪼개져서 </a:t>
            </a:r>
            <a:r>
              <a:rPr lang="en-US" altLang="ko-KR" dirty="0"/>
              <a:t>Surface Mesh</a:t>
            </a:r>
            <a:r>
              <a:rPr lang="ko-KR" altLang="en-US" dirty="0"/>
              <a:t>라는 단위로 전달된다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Surface Mesh</a:t>
            </a:r>
            <a:r>
              <a:rPr lang="ko-KR" altLang="en-US" dirty="0"/>
              <a:t>는 고유의 </a:t>
            </a:r>
            <a:r>
              <a:rPr lang="en-US" altLang="ko-KR" dirty="0"/>
              <a:t>GUID</a:t>
            </a:r>
            <a:r>
              <a:rPr lang="ko-KR" altLang="en-US" dirty="0"/>
              <a:t>를 가지고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Surface Mesh</a:t>
            </a:r>
            <a:r>
              <a:rPr lang="ko-KR" altLang="en-US" dirty="0"/>
              <a:t>가 갱신되면 이벤트 </a:t>
            </a:r>
            <a:r>
              <a:rPr lang="ko-KR" altLang="en-US" dirty="0" err="1"/>
              <a:t>핸들러에</a:t>
            </a:r>
            <a:r>
              <a:rPr lang="ko-KR" altLang="en-US" dirty="0"/>
              <a:t> 해당 </a:t>
            </a:r>
            <a:r>
              <a:rPr lang="en-US" altLang="ko-KR" dirty="0"/>
              <a:t>GUID</a:t>
            </a:r>
            <a:r>
              <a:rPr lang="ko-KR" altLang="en-US" dirty="0"/>
              <a:t>가 전달된다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이벤트 </a:t>
            </a:r>
            <a:r>
              <a:rPr lang="ko-KR" altLang="en-US" dirty="0" err="1"/>
              <a:t>핸들러는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스레드가 아닌 임의의 스레드에서 호출된다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63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qzapoTn970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6900" y="257175"/>
            <a:ext cx="85471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Mapping – Surface Mesh</a:t>
            </a:r>
          </a:p>
        </p:txBody>
      </p:sp>
      <p:pic>
        <p:nvPicPr>
          <p:cNvPr id="13" name="그림 개체 틀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7" r="9457"/>
          <a:stretch>
            <a:fillRect/>
          </a:stretch>
        </p:blipFill>
        <p:spPr/>
      </p:pic>
      <p:sp>
        <p:nvSpPr>
          <p:cNvPr id="12" name="텍스트 개체 틀 11"/>
          <p:cNvSpPr>
            <a:spLocks noGrp="1"/>
          </p:cNvSpPr>
          <p:nvPr>
            <p:ph type="body" sz="half" idx="2"/>
          </p:nvPr>
        </p:nvSpPr>
        <p:spPr>
          <a:xfrm>
            <a:off x="839788" y="2314074"/>
            <a:ext cx="3932237" cy="354697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각각의 </a:t>
            </a:r>
            <a:r>
              <a:rPr lang="en-US" altLang="ko-KR" sz="2000" dirty="0"/>
              <a:t>Surface Mesh</a:t>
            </a:r>
            <a:r>
              <a:rPr lang="ko-KR" altLang="en-US" sz="2000" dirty="0"/>
              <a:t>를 다른 색으로 렌더링 해보면</a:t>
            </a:r>
            <a:r>
              <a:rPr lang="en-US" altLang="ko-KR" sz="2000" dirty="0"/>
              <a:t>…</a:t>
            </a:r>
          </a:p>
          <a:p>
            <a:r>
              <a:rPr lang="ko-KR" altLang="en-US" sz="2000" dirty="0"/>
              <a:t>대략 일정 크기로 나뉘어 있지만 </a:t>
            </a:r>
            <a:r>
              <a:rPr lang="en-US" altLang="ko-KR" sz="2000" dirty="0"/>
              <a:t>Surface Mesh</a:t>
            </a:r>
            <a:r>
              <a:rPr lang="ko-KR" altLang="en-US" sz="2000" dirty="0"/>
              <a:t>의 </a:t>
            </a:r>
            <a:r>
              <a:rPr lang="en-US" altLang="ko-KR" sz="2000" dirty="0"/>
              <a:t>AABB</a:t>
            </a:r>
            <a:r>
              <a:rPr lang="ko-KR" altLang="en-US" sz="2000" dirty="0"/>
              <a:t>를 렌더링 해보면 일부 겹치는 것을 확인할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Surface Mesh </a:t>
            </a:r>
            <a:r>
              <a:rPr lang="ko-KR" altLang="en-US" sz="2000" dirty="0"/>
              <a:t>한 개당 삼각형 개수가 제법 많기 때문에</a:t>
            </a:r>
            <a:r>
              <a:rPr lang="en-US" altLang="ko-KR" sz="2000" dirty="0"/>
              <a:t>(500-3000)</a:t>
            </a:r>
            <a:r>
              <a:rPr lang="ko-KR" altLang="en-US" sz="2000" dirty="0"/>
              <a:t> 그 자체만으로 공간 분할 단위로 사용하긴 어렵다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6235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Mapping – </a:t>
            </a:r>
            <a:r>
              <a:rPr lang="ko-KR" altLang="en-US" dirty="0"/>
              <a:t>구현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Mapping API </a:t>
            </a:r>
            <a:r>
              <a:rPr lang="ko-KR" altLang="en-US" dirty="0"/>
              <a:t>권한 체크</a:t>
            </a:r>
            <a:endParaRPr lang="en-US" altLang="ko-KR" dirty="0"/>
          </a:p>
          <a:p>
            <a:r>
              <a:rPr lang="ko-KR" altLang="en-US" dirty="0"/>
              <a:t>삼각형 매시를 어떤 포맷으로 얻을지 설정</a:t>
            </a:r>
            <a:endParaRPr lang="en-US" altLang="ko-KR" dirty="0"/>
          </a:p>
          <a:p>
            <a:r>
              <a:rPr lang="en-US" dirty="0"/>
              <a:t>Windows::Perception::Spatial::Surfaces::</a:t>
            </a:r>
            <a:r>
              <a:rPr lang="en-US" dirty="0" err="1"/>
              <a:t>SpatialSurfaceObserver</a:t>
            </a:r>
            <a:r>
              <a:rPr lang="ko-KR" altLang="en-US" dirty="0"/>
              <a:t>객체 생성</a:t>
            </a:r>
            <a:endParaRPr lang="en-US" altLang="ko-KR" dirty="0"/>
          </a:p>
          <a:p>
            <a:r>
              <a:rPr lang="en-US" dirty="0"/>
              <a:t>Windows::Perception::Spatial::Surfaces::</a:t>
            </a:r>
            <a:r>
              <a:rPr lang="en-US" dirty="0" err="1"/>
              <a:t>SpatialSurfaceObserver</a:t>
            </a:r>
            <a:r>
              <a:rPr lang="en-US" dirty="0"/>
              <a:t> ::</a:t>
            </a:r>
            <a:r>
              <a:rPr lang="en-US" dirty="0" err="1"/>
              <a:t>GetObservedSurfaces</a:t>
            </a:r>
            <a:r>
              <a:rPr lang="en-US" dirty="0"/>
              <a:t>() </a:t>
            </a:r>
            <a:r>
              <a:rPr lang="ko-KR" altLang="en-US" dirty="0"/>
              <a:t>호출로 최초의 </a:t>
            </a:r>
            <a:r>
              <a:rPr lang="en-US" altLang="ko-KR" dirty="0"/>
              <a:t>Surface Mesh</a:t>
            </a:r>
            <a:r>
              <a:rPr lang="ko-KR" altLang="en-US" dirty="0"/>
              <a:t>수집</a:t>
            </a:r>
            <a:endParaRPr lang="en-US" altLang="ko-KR" dirty="0"/>
          </a:p>
          <a:p>
            <a:r>
              <a:rPr lang="en-US" dirty="0"/>
              <a:t>Windows::Perception::Spatial::Surfaces::</a:t>
            </a:r>
            <a:r>
              <a:rPr lang="en-US" dirty="0" err="1"/>
              <a:t>SpatialSurfaceObserver</a:t>
            </a:r>
            <a:r>
              <a:rPr lang="en-US" dirty="0"/>
              <a:t> ::</a:t>
            </a:r>
            <a:r>
              <a:rPr lang="en-US" dirty="0" err="1"/>
              <a:t>ObservedSurfacesChanged</a:t>
            </a:r>
            <a:r>
              <a:rPr lang="en-US" dirty="0"/>
              <a:t>()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세팅으로 이후 </a:t>
            </a:r>
            <a:r>
              <a:rPr lang="en-US" altLang="ko-KR" dirty="0"/>
              <a:t>Surface Mesh</a:t>
            </a:r>
            <a:r>
              <a:rPr lang="ko-KR" altLang="en-US" dirty="0"/>
              <a:t>갱신 이벤트 수신 </a:t>
            </a:r>
            <a:r>
              <a:rPr lang="en-US" altLang="ko-KR" dirty="0"/>
              <a:t>-&gt; Surface Mesh</a:t>
            </a:r>
            <a:r>
              <a:rPr lang="ko-KR" altLang="en-US" dirty="0"/>
              <a:t>갱신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1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295" y="1684979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initSurfaceObserverTask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SpatialSurfaceObserver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RequestAccessAsync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initSurfaceObserverTask.then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currentCoordinateSystem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](Windows::Perception::Spatial::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SpatialPerceptionAccessStatus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status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status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SpatialPerceptionAccessStatus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Allowed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3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m_surfaceAccessAllowed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Access was denied. </a:t>
            </a:r>
          </a:p>
          <a:p>
            <a:pPr lvl="3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m_surfaceAccessAllowed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2295" y="293270"/>
            <a:ext cx="852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Spatial mapping API</a:t>
            </a:r>
            <a:r>
              <a:rPr lang="ko-KR" altLang="en-US" sz="2400" dirty="0"/>
              <a:t>가 사용자의 환경을 스캔할 권한이 있는지 체크한다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574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6148" y="61325"/>
            <a:ext cx="7859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Package.appxmanifest</a:t>
            </a:r>
            <a:r>
              <a:rPr lang="ko-KR" altLang="en-US" sz="2400" dirty="0"/>
              <a:t>파일에 </a:t>
            </a:r>
            <a:r>
              <a:rPr lang="en-US" altLang="ko-KR" sz="2400" dirty="0" err="1"/>
              <a:t>S</a:t>
            </a:r>
            <a:r>
              <a:rPr lang="en-US" sz="2400" dirty="0" err="1"/>
              <a:t>patialPerception</a:t>
            </a:r>
            <a:r>
              <a:rPr lang="en-US" sz="2400" dirty="0"/>
              <a:t> </a:t>
            </a:r>
            <a:r>
              <a:rPr lang="ko-KR" altLang="en-US" sz="2400" dirty="0"/>
              <a:t>항목을 수동으로 추가해야 한다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659842" y="1134446"/>
            <a:ext cx="6344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Capabilities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uap2:Capability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spatialPerception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Capabilities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60" y="2207567"/>
            <a:ext cx="6392529" cy="45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6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Holographic App </a:t>
            </a:r>
            <a:r>
              <a:rPr lang="ko-KR" altLang="en-US" dirty="0"/>
              <a:t>개발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사전지식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75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4908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SpatialBoundingVolume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 bounds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SpatialBoundingVolume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currentCoordinateSystem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axisAlignedBoundingBox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m_surfaceMeshOptions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SpatialSurfaceMeshOptions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IVectorView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DirectXPixelFormat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&gt;^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supportedVertexPositionFormats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m_surfaceMeshOptions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SupportedVertexPositionFormats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supportedVertexPositionFormats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DirectXPixelFormat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R32G32B32A32Float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m_surfaceMeshOptions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VertexPositionFormat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DirectXPixelFormat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R32G32B32A32Float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IVectorView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DirectXPixelFormat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&gt;^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supportedVertexNormalFormats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m_surfaceMeshOptions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SupportedVertexNormalFormats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supportedVertexNormalFormats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DirectXPixelFormat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R8G8B8A8IntNormalized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m_surfaceMeshOptions-&gt;VertexNormalFormat = </a:t>
            </a:r>
            <a:r>
              <a:rPr lang="de-DE" sz="1600" dirty="0">
                <a:solidFill>
                  <a:srgbClr val="2B91AF"/>
                </a:solidFill>
                <a:latin typeface="Consolas" panose="020B0609020204030204" pitchFamily="49" charset="0"/>
              </a:rPr>
              <a:t>DirectXPixelFormat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>
                <a:solidFill>
                  <a:srgbClr val="2F4F4F"/>
                </a:solidFill>
                <a:latin typeface="Consolas" panose="020B0609020204030204" pitchFamily="49" charset="0"/>
              </a:rPr>
              <a:t>R8G8B8A8IntNormalized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화살표: 아래쪽 4"/>
          <p:cNvSpPr/>
          <p:nvPr/>
        </p:nvSpPr>
        <p:spPr>
          <a:xfrm>
            <a:off x="5370093" y="6184232"/>
            <a:ext cx="2859505" cy="67376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8090" y="118539"/>
            <a:ext cx="80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Spatial Mapping API</a:t>
            </a:r>
            <a:r>
              <a:rPr lang="ko-KR" altLang="en-US" sz="2400" dirty="0"/>
              <a:t>가</a:t>
            </a:r>
            <a:r>
              <a:rPr lang="en-US" sz="2400" dirty="0"/>
              <a:t> </a:t>
            </a:r>
            <a:r>
              <a:rPr lang="ko-KR" altLang="en-US" sz="2400" dirty="0"/>
              <a:t>넘겨줄 삼각형 매시의 포맷을 설정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541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3768"/>
            <a:ext cx="12192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SpatialBoundingBox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axisAlignedBoundingBox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 0.f,  0.f, 0.f },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20.f, 20.f, 10.f },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SpatialSurfaceObserver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SetBoundingVolume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(bounds);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Windows::Perception::Spatial::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m_referenceFrame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mapContainingSurfaceCollection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GetObservedSurfaces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pair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mapContainingSurfaceCollection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id = pair-&gt;Key;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pair-&gt;Value;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m_pSurfaceCacheManager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AddSurface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(id,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m_surfaceMeshOptions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m_surfacesChangedToken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ObservedSurfacesChanged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TypedEventHandler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SpatialSurfaceObserver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^, Platform::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^&gt;(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bind(&amp;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ClientHLMain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OnSurfacesChanged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_1, _2)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);</a:t>
            </a:r>
            <a:endParaRPr lang="en-US" sz="1600" dirty="0"/>
          </a:p>
        </p:txBody>
      </p:sp>
      <p:sp>
        <p:nvSpPr>
          <p:cNvPr id="5" name="화살표: 아래쪽 4"/>
          <p:cNvSpPr/>
          <p:nvPr/>
        </p:nvSpPr>
        <p:spPr>
          <a:xfrm>
            <a:off x="5346030" y="0"/>
            <a:ext cx="2859505" cy="67376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673769"/>
            <a:ext cx="6432884" cy="182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0" y="2646948"/>
            <a:ext cx="10820400" cy="255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0" y="5350042"/>
            <a:ext cx="8446168" cy="1223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말풍선: 사각형 10"/>
          <p:cNvSpPr/>
          <p:nvPr/>
        </p:nvSpPr>
        <p:spPr>
          <a:xfrm>
            <a:off x="6986335" y="932673"/>
            <a:ext cx="3168317" cy="829725"/>
          </a:xfrm>
          <a:prstGeom prst="wedgeRectCallout">
            <a:avLst>
              <a:gd name="adj1" fmla="val -67831"/>
              <a:gd name="adj2" fmla="val 2306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SpatialSurfaceObserver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생성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/>
          <p:cNvSpPr/>
          <p:nvPr/>
        </p:nvSpPr>
        <p:spPr>
          <a:xfrm>
            <a:off x="9023683" y="3511443"/>
            <a:ext cx="3168317" cy="829725"/>
          </a:xfrm>
          <a:prstGeom prst="wedgeRectCallout">
            <a:avLst>
              <a:gd name="adj1" fmla="val -67831"/>
              <a:gd name="adj2" fmla="val 2306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최초의 </a:t>
            </a:r>
            <a:r>
              <a:rPr lang="en-US" altLang="ko-KR" sz="1400" dirty="0">
                <a:solidFill>
                  <a:schemeClr val="tx1"/>
                </a:solidFill>
              </a:rPr>
              <a:t>Surface Mesh</a:t>
            </a:r>
            <a:r>
              <a:rPr lang="ko-KR" altLang="en-US" sz="1400" dirty="0">
                <a:solidFill>
                  <a:schemeClr val="tx1"/>
                </a:solidFill>
              </a:rPr>
              <a:t>를 수집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/>
          <p:cNvSpPr/>
          <p:nvPr/>
        </p:nvSpPr>
        <p:spPr>
          <a:xfrm>
            <a:off x="9023682" y="5419949"/>
            <a:ext cx="3168317" cy="829725"/>
          </a:xfrm>
          <a:prstGeom prst="wedgeRectCallout">
            <a:avLst>
              <a:gd name="adj1" fmla="val -67831"/>
              <a:gd name="adj2" fmla="val 2306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Surface Mesh</a:t>
            </a:r>
            <a:r>
              <a:rPr lang="ko-KR" altLang="en-US" sz="1400" dirty="0">
                <a:solidFill>
                  <a:schemeClr val="tx1"/>
                </a:solidFill>
              </a:rPr>
              <a:t>의 변경 이벤트가 </a:t>
            </a:r>
            <a:r>
              <a:rPr lang="ko-KR" altLang="en-US" sz="1400" dirty="0" err="1">
                <a:solidFill>
                  <a:schemeClr val="tx1"/>
                </a:solidFill>
              </a:rPr>
              <a:t>발생했을때</a:t>
            </a:r>
            <a:r>
              <a:rPr lang="ko-KR" altLang="en-US" sz="1400" dirty="0">
                <a:solidFill>
                  <a:schemeClr val="tx1"/>
                </a:solidFill>
              </a:rPr>
              <a:t> 호출될 </a:t>
            </a:r>
            <a:r>
              <a:rPr lang="ko-KR" altLang="en-US" sz="1400" dirty="0" err="1">
                <a:solidFill>
                  <a:schemeClr val="tx1"/>
                </a:solidFill>
              </a:rPr>
              <a:t>핸들러</a:t>
            </a:r>
            <a:r>
              <a:rPr lang="ko-KR" altLang="en-US" sz="1400" dirty="0">
                <a:solidFill>
                  <a:schemeClr val="tx1"/>
                </a:solidFill>
              </a:rPr>
              <a:t> 설정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33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ClientHLMain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OnSurfacesChanged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SpatialSurfaceObserver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IMapView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SpatialSurfaceInfo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^&gt;^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GetObservedSurfaces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dispatcher = Windows::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::Core::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CoreApplication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CoreWindow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-&gt;Dispatcher;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dispatcher-&gt;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(Windows::UI::Core::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CoreDispatcherPriority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</a:rPr>
              <a:t>Normal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Windows::UI::Core::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DispatchedHandler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]()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Windows::Perception::Spatial::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SpatialCoordinateSystem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^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m_referenceFrame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pair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= pair-&gt;Key;</a:t>
            </a:r>
          </a:p>
          <a:p>
            <a:pPr lvl="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pair-&gt;Value;</a:t>
            </a:r>
          </a:p>
          <a:p>
            <a:pPr lvl="3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m_pSurfaceCacheManager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HasSurface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(id))</a:t>
            </a: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m_pSurfaceCacheManager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UpdateSurface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(id,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m_surfaceMeshOptions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m_pSurfaceCacheManager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AddSurface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(id,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surfaceInfo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m_surfaceMeshOptions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coordinateSystem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906126" y="5989949"/>
            <a:ext cx="554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Surface Mesh</a:t>
            </a:r>
            <a:r>
              <a:rPr lang="ko-KR" altLang="en-US" sz="2400" dirty="0"/>
              <a:t>의 업데이트 이벤트 처리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990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Mapping</a:t>
            </a:r>
            <a:r>
              <a:rPr lang="ko-KR" altLang="en-US" dirty="0"/>
              <a:t>으로 얻은 삼각형 관리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충돌처리</a:t>
            </a:r>
            <a:r>
              <a:rPr lang="en-US" altLang="ko-KR" dirty="0"/>
              <a:t>/picking</a:t>
            </a:r>
            <a:r>
              <a:rPr lang="ko-KR" altLang="en-US" dirty="0"/>
              <a:t>을 하기에 </a:t>
            </a:r>
            <a:r>
              <a:rPr lang="en-US" altLang="ko-KR" dirty="0"/>
              <a:t>Surface Mesh</a:t>
            </a:r>
            <a:r>
              <a:rPr lang="ko-KR" altLang="en-US" dirty="0"/>
              <a:t>는 단위가 너무 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</a:t>
            </a:r>
            <a:r>
              <a:rPr lang="en-US" altLang="ko-KR" dirty="0"/>
              <a:t>Surface Mesh</a:t>
            </a:r>
            <a:r>
              <a:rPr lang="ko-KR" altLang="en-US" dirty="0"/>
              <a:t>간 기하학적 관계가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dirty="0"/>
              <a:t>KD-Tree, Grid, BSP Tree </a:t>
            </a:r>
            <a:r>
              <a:rPr lang="ko-KR" altLang="en-US" dirty="0"/>
              <a:t>뭐든 간에 </a:t>
            </a:r>
            <a:r>
              <a:rPr lang="en-US" altLang="ko-KR" dirty="0"/>
              <a:t>3</a:t>
            </a:r>
            <a:r>
              <a:rPr lang="ko-KR" altLang="en-US" dirty="0"/>
              <a:t>차원 공간에 적합한 자료구조를 만들어서 삼각형들을 관리해야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3501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</a:t>
            </a:r>
            <a:r>
              <a:rPr lang="en-US" altLang="ko-KR" dirty="0"/>
              <a:t>win32 </a:t>
            </a:r>
            <a:r>
              <a:rPr lang="ko-KR" altLang="en-US" dirty="0"/>
              <a:t>버전부터 개발할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거의 같은 코드를 유지하는 </a:t>
            </a:r>
            <a:r>
              <a:rPr lang="en-US" altLang="ko-KR" dirty="0"/>
              <a:t>UWP</a:t>
            </a:r>
            <a:r>
              <a:rPr lang="ko-KR" altLang="en-US" dirty="0"/>
              <a:t>버전을 개발할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</a:t>
            </a:r>
            <a:r>
              <a:rPr lang="en-US" altLang="ko-KR" dirty="0"/>
              <a:t>UWP</a:t>
            </a:r>
            <a:r>
              <a:rPr lang="ko-KR" altLang="en-US" dirty="0"/>
              <a:t>버전으로 </a:t>
            </a:r>
            <a:r>
              <a:rPr lang="en-US" dirty="0"/>
              <a:t>Holographic </a:t>
            </a:r>
            <a:r>
              <a:rPr lang="ko-KR" altLang="en-US" dirty="0"/>
              <a:t>버전을 개발할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에뮬레이터를 적극 활용할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에뮬레이터는 </a:t>
            </a:r>
            <a:r>
              <a:rPr lang="en-US" altLang="ko-KR" dirty="0"/>
              <a:t>Dynamic Buffer</a:t>
            </a:r>
            <a:r>
              <a:rPr lang="ko-KR" altLang="en-US" dirty="0"/>
              <a:t>를 사용해서 렌더링 할 때 문제가 생긴다</a:t>
            </a:r>
            <a:r>
              <a:rPr lang="en-US" altLang="ko-KR" dirty="0"/>
              <a:t>. </a:t>
            </a:r>
            <a:r>
              <a:rPr lang="en-US" dirty="0"/>
              <a:t>D3D11_USAGE_DEFAULT</a:t>
            </a:r>
            <a:r>
              <a:rPr lang="ko-KR" altLang="en-US" dirty="0"/>
              <a:t>타입의 버퍼로 </a:t>
            </a:r>
            <a:r>
              <a:rPr lang="en-US" altLang="ko-KR" dirty="0"/>
              <a:t>Debugging</a:t>
            </a:r>
            <a:r>
              <a:rPr lang="ko-KR" altLang="en-US" dirty="0"/>
              <a:t>용 매시를 렌더링할 방법을 준비할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HoloLens</a:t>
            </a:r>
            <a:r>
              <a:rPr lang="ko-KR" altLang="en-US" dirty="0"/>
              <a:t>의 </a:t>
            </a:r>
            <a:r>
              <a:rPr lang="en-US" altLang="ko-KR" dirty="0"/>
              <a:t>GPU</a:t>
            </a:r>
            <a:r>
              <a:rPr lang="ko-KR" altLang="en-US" dirty="0"/>
              <a:t>와 </a:t>
            </a:r>
            <a:r>
              <a:rPr lang="en-US" altLang="ko-KR" dirty="0"/>
              <a:t>CPU</a:t>
            </a:r>
            <a:r>
              <a:rPr lang="ko-KR" altLang="en-US" dirty="0"/>
              <a:t>는 생각보다 훨씬 느리다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속도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>
                <a:solidFill>
                  <a:srgbClr val="FF0000"/>
                </a:solidFill>
              </a:rPr>
              <a:t>속도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>
                <a:solidFill>
                  <a:srgbClr val="FF0000"/>
                </a:solidFill>
              </a:rPr>
              <a:t>속도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>
                <a:solidFill>
                  <a:srgbClr val="FF0000"/>
                </a:solidFill>
              </a:rPr>
              <a:t>메모리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>
                <a:solidFill>
                  <a:srgbClr val="FF0000"/>
                </a:solidFill>
              </a:rPr>
              <a:t>메모리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>
                <a:solidFill>
                  <a:srgbClr val="FF0000"/>
                </a:solidFill>
              </a:rPr>
              <a:t>메모리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65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dirty="0"/>
              <a:t>Reference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https://megayuchi.wordpress.com</a:t>
            </a:r>
            <a:r>
              <a:rPr lang="en-US" dirty="0"/>
              <a:t>  </a:t>
            </a:r>
            <a:r>
              <a:rPr lang="ko-KR" altLang="en-US" dirty="0"/>
              <a:t>에서 </a:t>
            </a:r>
            <a:r>
              <a:rPr lang="en-US" altLang="ko-KR" dirty="0"/>
              <a:t>HoloLens</a:t>
            </a:r>
            <a:r>
              <a:rPr lang="ko-KR" altLang="en-US" dirty="0"/>
              <a:t>로 검색</a:t>
            </a:r>
            <a:endParaRPr lang="en-US" altLang="ko-KR" dirty="0"/>
          </a:p>
          <a:p>
            <a:r>
              <a:rPr lang="en-US" dirty="0">
                <a:hlinkClick r:id="rId3"/>
              </a:rPr>
              <a:t>https://developer.microsoft.com/ko-kr/windows/holographic/development_overview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72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  <p:pic>
        <p:nvPicPr>
          <p:cNvPr id="4" name="videoseries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28900" y="1614487"/>
            <a:ext cx="6381750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9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</a:t>
            </a:r>
            <a:r>
              <a:rPr lang="en-US" altLang="ko-KR" dirty="0"/>
              <a:t>SW &amp; HW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/>
              <a:t>HW</a:t>
            </a:r>
          </a:p>
          <a:p>
            <a:pPr lvl="1"/>
            <a:r>
              <a:rPr lang="en-US" dirty="0"/>
              <a:t>HoloLens </a:t>
            </a:r>
            <a:r>
              <a:rPr lang="ko-KR" altLang="en-US" dirty="0"/>
              <a:t>디바이스 혹은 </a:t>
            </a:r>
            <a:r>
              <a:rPr lang="en-US" altLang="ko-KR" dirty="0"/>
              <a:t>HoloLens Emulator </a:t>
            </a:r>
            <a:r>
              <a:rPr lang="ko-KR" altLang="en-US" dirty="0"/>
              <a:t>혹은 언젠가 나올 </a:t>
            </a:r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party</a:t>
            </a:r>
            <a:r>
              <a:rPr lang="ko-KR" altLang="en-US" dirty="0"/>
              <a:t> </a:t>
            </a:r>
            <a:r>
              <a:rPr lang="en-US" altLang="ko-KR" dirty="0"/>
              <a:t>HMD?</a:t>
            </a:r>
            <a:endParaRPr lang="en-US" dirty="0"/>
          </a:p>
          <a:p>
            <a:r>
              <a:rPr lang="en-US" dirty="0"/>
              <a:t>OS</a:t>
            </a:r>
          </a:p>
          <a:p>
            <a:pPr lvl="1"/>
            <a:r>
              <a:rPr lang="en-US" dirty="0"/>
              <a:t>Windows 10</a:t>
            </a:r>
          </a:p>
          <a:p>
            <a:r>
              <a:rPr lang="en-US" dirty="0"/>
              <a:t>Language </a:t>
            </a:r>
          </a:p>
          <a:p>
            <a:pPr lvl="1"/>
            <a:r>
              <a:rPr lang="en-US" dirty="0"/>
              <a:t>C++/CX</a:t>
            </a:r>
          </a:p>
          <a:p>
            <a:pPr lvl="1"/>
            <a:r>
              <a:rPr lang="en-US" strike="sngStrike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Holographic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사용은 가능하지만 </a:t>
            </a:r>
            <a:r>
              <a:rPr lang="en-US" altLang="ko-KR" dirty="0"/>
              <a:t>DirectX </a:t>
            </a:r>
            <a:r>
              <a:rPr lang="ko-KR" altLang="en-US" dirty="0"/>
              <a:t>직접 제어불가</a:t>
            </a:r>
            <a:r>
              <a:rPr lang="en-US" altLang="ko-KR" dirty="0"/>
              <a:t>. </a:t>
            </a:r>
            <a:r>
              <a:rPr lang="ko-KR" altLang="en-US" dirty="0"/>
              <a:t>오늘의 주제 아님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UWP / DirectX 11 / Windows::Graphics::Holographic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UWP(Universal Windows Platform)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Windows 10 App = Windows Store App = UWP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93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 altLang="ko" dirty="0"/>
              <a:t>UWP</a:t>
            </a:r>
            <a:r>
              <a:rPr lang="en-US" altLang="ko-KR" dirty="0"/>
              <a:t> (Universal Windows Platform)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Sandbox </a:t>
            </a:r>
            <a:r>
              <a:rPr lang="ko-KR" altLang="en-US" dirty="0"/>
              <a:t>시스템</a:t>
            </a:r>
            <a:endParaRPr lang="en-US" altLang="ko-KR" dirty="0"/>
          </a:p>
          <a:p>
            <a:r>
              <a:rPr lang="ko-KR" altLang="en-US" dirty="0"/>
              <a:t>앱의 명시적 종료가 따로 없음</a:t>
            </a:r>
            <a:r>
              <a:rPr lang="en-US" altLang="ko-KR" dirty="0"/>
              <a:t>(iOS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GDI</a:t>
            </a:r>
            <a:r>
              <a:rPr lang="ko-KR" altLang="en-US" dirty="0"/>
              <a:t>사용할 수 없음</a:t>
            </a:r>
            <a:r>
              <a:rPr lang="en-US" altLang="ko-KR" dirty="0"/>
              <a:t>. (WPF</a:t>
            </a:r>
            <a:r>
              <a:rPr lang="ko-KR" altLang="en-US" dirty="0"/>
              <a:t>가 아니라면 </a:t>
            </a:r>
            <a:r>
              <a:rPr lang="en-US" altLang="ko-KR" dirty="0"/>
              <a:t>UI</a:t>
            </a:r>
            <a:r>
              <a:rPr lang="ko-KR" altLang="en-US" dirty="0"/>
              <a:t>는 새로 작성합니다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XAML</a:t>
            </a:r>
            <a:r>
              <a:rPr lang="ko-KR" altLang="en-US" dirty="0"/>
              <a:t>로 작성</a:t>
            </a:r>
            <a:endParaRPr lang="en-US" altLang="ko-KR" dirty="0"/>
          </a:p>
          <a:p>
            <a:r>
              <a:rPr lang="en-US" altLang="ko-KR" dirty="0"/>
              <a:t>C++ / Java Script(HTML) , C#</a:t>
            </a:r>
            <a:r>
              <a:rPr lang="ko-KR" altLang="en-US" dirty="0"/>
              <a:t>으로 개발가능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로 </a:t>
            </a:r>
            <a:r>
              <a:rPr lang="ko-KR" altLang="en-US" dirty="0" err="1"/>
              <a:t>개발할때</a:t>
            </a:r>
            <a:endParaRPr lang="en-US" altLang="ko-KR" dirty="0"/>
          </a:p>
          <a:p>
            <a:pPr lvl="1"/>
            <a:r>
              <a:rPr lang="en-US" altLang="ko-KR" dirty="0"/>
              <a:t>Win32</a:t>
            </a:r>
            <a:r>
              <a:rPr lang="ko-KR" altLang="en-US" dirty="0"/>
              <a:t>일부 사용 가능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Direct X </a:t>
            </a:r>
            <a:r>
              <a:rPr lang="ko-KR" altLang="en-US" dirty="0"/>
              <a:t>사용 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표준 </a:t>
            </a:r>
            <a:r>
              <a:rPr lang="en-US" altLang="ko-KR" dirty="0"/>
              <a:t>C/C++</a:t>
            </a:r>
            <a:r>
              <a:rPr lang="ko-KR" altLang="en-US" dirty="0"/>
              <a:t> 라이브러리 어느 정도 사용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77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7" y="1179705"/>
            <a:ext cx="10422633" cy="49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4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3044</Words>
  <Application>Microsoft Office PowerPoint</Application>
  <PresentationFormat>와이드스크린</PresentationFormat>
  <Paragraphs>525</Paragraphs>
  <Slides>56</Slides>
  <Notes>0</Notes>
  <HiddenSlides>0</HiddenSlides>
  <MMClips>8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맑은 고딕</vt:lpstr>
      <vt:lpstr>Arial</vt:lpstr>
      <vt:lpstr>Calibri</vt:lpstr>
      <vt:lpstr>Calibri Light</vt:lpstr>
      <vt:lpstr>Consolas</vt:lpstr>
      <vt:lpstr>Office 테마</vt:lpstr>
      <vt:lpstr>Windows Holographic API와 C++을 이용한 AR앱 개발.</vt:lpstr>
      <vt:lpstr>AR? Holographic?</vt:lpstr>
      <vt:lpstr>Windows Holographic</vt:lpstr>
      <vt:lpstr>HoloLens의 4가지 기능</vt:lpstr>
      <vt:lpstr>Holographic App 개발</vt:lpstr>
      <vt:lpstr>필요 SW &amp; HW</vt:lpstr>
      <vt:lpstr>UWP(Universal Windows Platform)</vt:lpstr>
      <vt:lpstr>UWP (Universal Windows Platform)</vt:lpstr>
      <vt:lpstr>PowerPoint 프레젠테이션</vt:lpstr>
      <vt:lpstr>C++/CX</vt:lpstr>
      <vt:lpstr>C++/CX</vt:lpstr>
      <vt:lpstr>PowerPoint 프레젠테이션</vt:lpstr>
      <vt:lpstr>PowerPoint 프레젠테이션</vt:lpstr>
      <vt:lpstr>PowerPoint 프레젠테이션</vt:lpstr>
      <vt:lpstr>Direct X</vt:lpstr>
      <vt:lpstr>Direct X</vt:lpstr>
      <vt:lpstr>DirectX 11</vt:lpstr>
      <vt:lpstr>DirectX 11 – 기본적인 사용 방법</vt:lpstr>
      <vt:lpstr>Hololens Emulator</vt:lpstr>
      <vt:lpstr>PowerPoint 프레젠테이션</vt:lpstr>
      <vt:lpstr>뭘 만들까?</vt:lpstr>
      <vt:lpstr>개발목표</vt:lpstr>
      <vt:lpstr>이런거?</vt:lpstr>
      <vt:lpstr>에뮬레이터에선 이렇게 나옵니다.ㅠㅠ</vt:lpstr>
      <vt:lpstr>PowerPoint 프레젠테이션</vt:lpstr>
      <vt:lpstr>구현해야할 기능</vt:lpstr>
      <vt:lpstr>Holographic App 개발</vt:lpstr>
      <vt:lpstr>D3D초기화</vt:lpstr>
      <vt:lpstr>PowerPoint 프레젠테이션</vt:lpstr>
      <vt:lpstr>Render Target 얻어오기</vt:lpstr>
      <vt:lpstr>홀로그램을 월드 공간에 위치시키는 방법</vt:lpstr>
      <vt:lpstr>홀로그램을 월드 공간에 위치시키는 방법</vt:lpstr>
      <vt:lpstr>Stationary frame of reference생성 및 초기화</vt:lpstr>
      <vt:lpstr>카메라의 위치와 방향 얻기</vt:lpstr>
      <vt:lpstr>PowerPoint 프레젠테이션</vt:lpstr>
      <vt:lpstr>카메라 위치와 방향, view/proj matrix 얻기</vt:lpstr>
      <vt:lpstr>양안 렌더링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Spatial Mapping</vt:lpstr>
      <vt:lpstr>PowerPoint 프레젠테이션</vt:lpstr>
      <vt:lpstr>Spatial Mapping – Surface Mesh</vt:lpstr>
      <vt:lpstr>Spatial Mapping –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Spatial Mapping으로 얻은 삼각형 관리</vt:lpstr>
      <vt:lpstr>TIP</vt:lpstr>
      <vt:lpstr>Reference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Holographic API와 C++을 이용한 AR앱 개발.</dc:title>
  <dc:creator>Yeong-Cheon You</dc:creator>
  <cp:lastModifiedBy>Yeong-Cheon You</cp:lastModifiedBy>
  <cp:revision>142</cp:revision>
  <dcterms:created xsi:type="dcterms:W3CDTF">2017-02-15T14:49:04Z</dcterms:created>
  <dcterms:modified xsi:type="dcterms:W3CDTF">2017-02-18T04:43:47Z</dcterms:modified>
</cp:coreProperties>
</file>