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2" r:id="rId3"/>
    <p:sldId id="257" r:id="rId4"/>
    <p:sldId id="258" r:id="rId5"/>
    <p:sldId id="262" r:id="rId6"/>
    <p:sldId id="265" r:id="rId7"/>
    <p:sldId id="260" r:id="rId8"/>
    <p:sldId id="263" r:id="rId9"/>
    <p:sldId id="259" r:id="rId10"/>
    <p:sldId id="261" r:id="rId11"/>
    <p:sldId id="264" r:id="rId12"/>
    <p:sldId id="266" r:id="rId13"/>
    <p:sldId id="268" r:id="rId14"/>
    <p:sldId id="277" r:id="rId15"/>
    <p:sldId id="279" r:id="rId16"/>
    <p:sldId id="278" r:id="rId17"/>
    <p:sldId id="267" r:id="rId18"/>
    <p:sldId id="271" r:id="rId19"/>
    <p:sldId id="272" r:id="rId20"/>
    <p:sldId id="269" r:id="rId21"/>
    <p:sldId id="270" r:id="rId22"/>
    <p:sldId id="273" r:id="rId23"/>
    <p:sldId id="275" r:id="rId24"/>
    <p:sldId id="276" r:id="rId25"/>
    <p:sldId id="280" r:id="rId26"/>
    <p:sldId id="281" r:id="rId27"/>
    <p:sldId id="282" r:id="rId28"/>
    <p:sldId id="294" r:id="rId29"/>
    <p:sldId id="295" r:id="rId30"/>
    <p:sldId id="274" r:id="rId31"/>
    <p:sldId id="296" r:id="rId32"/>
    <p:sldId id="283" r:id="rId33"/>
    <p:sldId id="284" r:id="rId34"/>
    <p:sldId id="285" r:id="rId35"/>
    <p:sldId id="293" r:id="rId36"/>
    <p:sldId id="286" r:id="rId37"/>
    <p:sldId id="287" r:id="rId38"/>
    <p:sldId id="289" r:id="rId39"/>
    <p:sldId id="288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0099" autoAdjust="0"/>
  </p:normalViewPr>
  <p:slideViewPr>
    <p:cSldViewPr snapToGrid="0">
      <p:cViewPr varScale="1">
        <p:scale>
          <a:sx n="67" d="100"/>
          <a:sy n="67" d="100"/>
        </p:scale>
        <p:origin x="1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FDC6-1AC8-4A7C-81FF-16655011B82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1D11-75D6-47C1-8D71-7C2D103D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함수를 호출 하였는데 결과를 알 수 없다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 </a:t>
            </a:r>
            <a:r>
              <a:rPr lang="ko-KR" altLang="en-US" dirty="0"/>
              <a:t>기반으로 작성 하고</a:t>
            </a:r>
            <a:r>
              <a:rPr lang="en-US" altLang="ko-KR" dirty="0"/>
              <a:t>, </a:t>
            </a:r>
            <a:r>
              <a:rPr lang="ko-KR" altLang="en-US" dirty="0"/>
              <a:t>데이터는 서로 공유하지 않고 넘길때 복사하고</a:t>
            </a:r>
            <a:r>
              <a:rPr lang="en-US" altLang="ko-KR" dirty="0"/>
              <a:t>… </a:t>
            </a:r>
            <a:r>
              <a:rPr lang="ko-KR" altLang="en-US" dirty="0"/>
              <a:t>하지만 코어의 증가가 정체된 지금 오버헤드가 굉장히 크다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해당 자료는 </a:t>
            </a:r>
            <a:r>
              <a:rPr lang="en-US" altLang="ko-KR" dirty="0"/>
              <a:t>5</a:t>
            </a:r>
            <a:r>
              <a:rPr lang="ko-KR" altLang="en-US" dirty="0"/>
              <a:t>년 이상 된 자료중 하나를 </a:t>
            </a:r>
            <a:r>
              <a:rPr lang="en-US" altLang="ko-KR" dirty="0" err="1"/>
              <a:t>slideshare</a:t>
            </a:r>
            <a:r>
              <a:rPr lang="en-US" altLang="ko-KR" dirty="0"/>
              <a:t> </a:t>
            </a:r>
            <a:r>
              <a:rPr lang="ko-KR" altLang="en-US" dirty="0"/>
              <a:t>에서 적당히 검색해서 한 페이지를 가져온 겁니다</a:t>
            </a:r>
            <a:r>
              <a:rPr lang="en-US" altLang="ko-KR" dirty="0"/>
              <a:t>. </a:t>
            </a:r>
            <a:r>
              <a:rPr lang="ko-KR" altLang="en-US" dirty="0"/>
              <a:t>이때는 누구나 이렇게 생각했을겁니다</a:t>
            </a:r>
            <a:r>
              <a:rPr lang="en-US" altLang="ko-KR" dirty="0"/>
              <a:t>. </a:t>
            </a:r>
            <a:r>
              <a:rPr lang="ko-KR" altLang="en-US" dirty="0"/>
              <a:t>물론 저 역시도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요즘 유행하는 </a:t>
            </a:r>
            <a:r>
              <a:rPr lang="en-US" altLang="ko-KR" dirty="0" err="1"/>
              <a:t>Biglittle</a:t>
            </a:r>
            <a:r>
              <a:rPr lang="en-US" altLang="ko-KR" dirty="0"/>
              <a:t> 8</a:t>
            </a:r>
            <a:r>
              <a:rPr lang="ko-KR" altLang="en-US" dirty="0"/>
              <a:t>코어는 마케팅용어</a:t>
            </a:r>
            <a:r>
              <a:rPr lang="en-US" altLang="ko-KR" dirty="0"/>
              <a:t>. </a:t>
            </a:r>
            <a:r>
              <a:rPr lang="ko-KR" altLang="en-US" dirty="0"/>
              <a:t>동시에 </a:t>
            </a:r>
            <a:r>
              <a:rPr lang="en-US" altLang="ko-KR" dirty="0"/>
              <a:t>4</a:t>
            </a:r>
            <a:r>
              <a:rPr lang="ko-KR" altLang="en-US" dirty="0"/>
              <a:t>개만 돌아감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사후 디버깅이라 하면 </a:t>
            </a:r>
            <a:r>
              <a:rPr lang="en-US" altLang="ko-KR" dirty="0"/>
              <a:t>Dump </a:t>
            </a:r>
            <a:r>
              <a:rPr lang="ko-KR" altLang="en-US" dirty="0"/>
              <a:t>분석 등의 사태를 이야기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비동기로 만들 경우는 추적이 매우 힘든 </a:t>
            </a:r>
            <a:r>
              <a:rPr lang="ko-KR" altLang="en-US"/>
              <a:t>경우가 많습니다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Alterable </a:t>
            </a:r>
          </a:p>
          <a:p>
            <a:endParaRPr lang="en-US" altLang="ko-KR" dirty="0"/>
          </a:p>
          <a:p>
            <a:r>
              <a:rPr lang="ko-KR" altLang="en-US" dirty="0"/>
              <a:t>이걸 위해 각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Message Queue </a:t>
            </a:r>
            <a:r>
              <a:rPr lang="ko-KR" altLang="en-US" dirty="0"/>
              <a:t>처럼 </a:t>
            </a:r>
            <a:r>
              <a:rPr lang="en-US" altLang="ko-KR" dirty="0"/>
              <a:t>APC Queue </a:t>
            </a:r>
            <a:r>
              <a:rPr lang="ko-KR" altLang="en-US" dirty="0"/>
              <a:t>를 가지고 있음</a:t>
            </a:r>
            <a:r>
              <a:rPr lang="en-US" altLang="ko-KR" dirty="0"/>
              <a:t>(</a:t>
            </a:r>
            <a:r>
              <a:rPr lang="ko-KR" altLang="en-US" dirty="0"/>
              <a:t>대체 큐가 몇개야</a:t>
            </a:r>
            <a:r>
              <a:rPr lang="en-US" altLang="ko-KR" dirty="0"/>
              <a:t>)</a:t>
            </a:r>
          </a:p>
          <a:p>
            <a:r>
              <a:rPr lang="en-US" dirty="0" err="1"/>
              <a:t>PeekMessage</a:t>
            </a:r>
            <a:r>
              <a:rPr lang="ko-KR" altLang="en-US" dirty="0"/>
              <a:t>로 </a:t>
            </a:r>
            <a:r>
              <a:rPr lang="en-US" altLang="ko-KR" dirty="0" err="1"/>
              <a:t>OnIdel</a:t>
            </a:r>
            <a:r>
              <a:rPr lang="en-US" altLang="ko-KR" dirty="0"/>
              <a:t> </a:t>
            </a:r>
            <a:r>
              <a:rPr lang="ko-KR" altLang="en-US" dirty="0"/>
              <a:t>상태 처리하는것과 비슷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기본적으론 </a:t>
            </a:r>
            <a:r>
              <a:rPr lang="en-US" altLang="ko-KR" dirty="0"/>
              <a:t>Thread </a:t>
            </a:r>
            <a:r>
              <a:rPr lang="ko-KR" altLang="en-US" dirty="0"/>
              <a:t>생성과 같습니다</a:t>
            </a:r>
            <a:r>
              <a:rPr lang="en-US" altLang="ko-KR" dirty="0"/>
              <a:t>. </a:t>
            </a:r>
            <a:r>
              <a:rPr lang="ko-KR" altLang="en-US" dirty="0"/>
              <a:t>단지 함수를 이미 생성된 </a:t>
            </a:r>
            <a:r>
              <a:rPr lang="en-US" altLang="ko-KR" dirty="0"/>
              <a:t>Thread</a:t>
            </a:r>
            <a:r>
              <a:rPr lang="ko-KR" altLang="en-US" dirty="0"/>
              <a:t>가 실행한다는 차이가 있을 뿐입니다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일반적이지 않은 이유 </a:t>
            </a:r>
            <a:r>
              <a:rPr lang="en-US" altLang="ko-KR" dirty="0"/>
              <a:t>: C++</a:t>
            </a:r>
            <a:r>
              <a:rPr lang="ko-KR" altLang="en-US" dirty="0"/>
              <a:t>은 임의의 </a:t>
            </a:r>
            <a:r>
              <a:rPr lang="en-US" altLang="ko-KR" dirty="0"/>
              <a:t>type</a:t>
            </a:r>
            <a:r>
              <a:rPr lang="ko-KR" altLang="en-US" dirty="0"/>
              <a:t>을 저장할 수 있는 객체를 만들기가 극히 어렵기 때문</a:t>
            </a:r>
            <a:r>
              <a:rPr lang="en-US" altLang="ko-KR" dirty="0"/>
              <a:t>…. Template </a:t>
            </a:r>
            <a:r>
              <a:rPr lang="ko-KR" altLang="en-US" dirty="0"/>
              <a:t>로도 처리가 어려운 경우가 있다</a:t>
            </a:r>
            <a:r>
              <a:rPr lang="en-US" altLang="ko-KR" dirty="0"/>
              <a:t>(</a:t>
            </a:r>
            <a:r>
              <a:rPr lang="ko-KR" altLang="en-US" dirty="0"/>
              <a:t>복사불가능한 객체 등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  </a:t>
            </a:r>
            <a:r>
              <a:rPr lang="ko-KR" altLang="en-US" dirty="0"/>
              <a:t>하면 </a:t>
            </a:r>
            <a:r>
              <a:rPr lang="en-US" altLang="ko-KR" dirty="0" err="1"/>
              <a:t>cilk</a:t>
            </a:r>
            <a:r>
              <a:rPr lang="en-US" altLang="ko-KR" dirty="0"/>
              <a:t>+ </a:t>
            </a:r>
            <a:r>
              <a:rPr lang="ko-KR" altLang="en-US" dirty="0"/>
              <a:t>가 관리하는 </a:t>
            </a:r>
            <a:r>
              <a:rPr lang="en-US" altLang="ko-KR" dirty="0"/>
              <a:t>thread pool </a:t>
            </a:r>
            <a:r>
              <a:rPr lang="ko-KR" altLang="en-US" dirty="0"/>
              <a:t>의 </a:t>
            </a:r>
            <a:r>
              <a:rPr lang="en-US" altLang="ko-KR" dirty="0"/>
              <a:t>thread </a:t>
            </a:r>
            <a:r>
              <a:rPr lang="ko-KR" altLang="en-US" dirty="0"/>
              <a:t>에서 실행됨</a:t>
            </a:r>
            <a:endParaRPr lang="en-US" dirty="0"/>
          </a:p>
          <a:p>
            <a:r>
              <a:rPr lang="en-US" dirty="0" err="1"/>
              <a:t>Cilk_sync</a:t>
            </a:r>
            <a:r>
              <a:rPr lang="en-US" dirty="0"/>
              <a:t> </a:t>
            </a:r>
            <a:r>
              <a:rPr lang="ko-KR" altLang="en-US" dirty="0"/>
              <a:t>는 없을수도 있음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ko-KR" altLang="en-US" dirty="0"/>
              <a:t>는 리턴값을 저장 하는 객체</a:t>
            </a:r>
            <a:r>
              <a:rPr lang="en-US" altLang="ko-KR" dirty="0"/>
              <a:t>. Promise </a:t>
            </a:r>
            <a:r>
              <a:rPr lang="ko-KR" altLang="en-US" dirty="0"/>
              <a:t>는 </a:t>
            </a:r>
            <a:r>
              <a:rPr lang="en-US" altLang="ko-KR" dirty="0"/>
              <a:t>Thread</a:t>
            </a:r>
            <a:r>
              <a:rPr lang="ko-KR" altLang="en-US" dirty="0"/>
              <a:t>간 리턴값을 전달하는 통신을 맡고 있다고 보면 이해하기 쉽습니다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3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deffered</a:t>
            </a:r>
            <a:r>
              <a:rPr lang="en-US" altLang="ko-KR" dirty="0"/>
              <a:t> </a:t>
            </a:r>
            <a:r>
              <a:rPr lang="ko-KR" altLang="en-US" dirty="0"/>
              <a:t>를 사용하면 레이지 </a:t>
            </a:r>
            <a:r>
              <a:rPr lang="en-US" altLang="ko-KR" dirty="0" err="1"/>
              <a:t>eval</a:t>
            </a:r>
            <a:r>
              <a:rPr lang="en-US" altLang="ko-KR" dirty="0"/>
              <a:t> </a:t>
            </a:r>
            <a:r>
              <a:rPr lang="ko-KR" altLang="en-US" dirty="0"/>
              <a:t>이 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슬슬 뭔가 수상합니다</a:t>
            </a:r>
            <a:r>
              <a:rPr lang="en-US" altLang="ko-KR" dirty="0"/>
              <a:t>.  C++ </a:t>
            </a:r>
            <a:r>
              <a:rPr lang="ko-KR" altLang="en-US" dirty="0"/>
              <a:t>표준 헤더에는 확장자가 없습니다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6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내부를 보면 </a:t>
            </a:r>
            <a:r>
              <a:rPr lang="en-US" altLang="ko-KR" dirty="0" err="1"/>
              <a:t>conc</a:t>
            </a:r>
            <a:r>
              <a:rPr lang="en-US" dirty="0" err="1"/>
              <a:t>Windows</a:t>
            </a:r>
            <a:r>
              <a:rPr lang="ko-KR" altLang="en-US" dirty="0"/>
              <a:t>의 경우 </a:t>
            </a:r>
            <a:r>
              <a:rPr lang="en-US" altLang="ko-KR" dirty="0" err="1"/>
              <a:t>ppl</a:t>
            </a:r>
            <a:r>
              <a:rPr lang="en-US" altLang="ko-KR" dirty="0"/>
              <a:t> </a:t>
            </a:r>
            <a:r>
              <a:rPr lang="ko-KR" altLang="en-US" dirty="0"/>
              <a:t>이라는 라이브러리를 이용하여 구현되어 있습니다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 간접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製品間接廣告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placement,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endParaRPr lang="en-US" dirty="0"/>
          </a:p>
          <a:p>
            <a:r>
              <a:rPr lang="en-US" dirty="0" err="1"/>
              <a:t>uwp</a:t>
            </a:r>
            <a:r>
              <a:rPr lang="en-US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C++</a:t>
            </a:r>
            <a:r>
              <a:rPr lang="ko-KR" altLang="en-US" dirty="0"/>
              <a:t>로 개발할 경우 질리게 사용하게 될 예제코드 </a:t>
            </a:r>
            <a:r>
              <a:rPr lang="en-US" altLang="ko-KR" dirty="0"/>
              <a:t>C++/</a:t>
            </a:r>
            <a:r>
              <a:rPr lang="en-US" altLang="ko-KR" dirty="0" err="1"/>
              <a:t>Cx</a:t>
            </a:r>
            <a:r>
              <a:rPr lang="en-US" altLang="ko-KR" dirty="0"/>
              <a:t> </a:t>
            </a:r>
            <a:r>
              <a:rPr lang="ko-KR" altLang="en-US" dirty="0"/>
              <a:t>라는 확장 언어를 사용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endParaRPr lang="en-US" altLang="ko-KR" dirty="0"/>
          </a:p>
          <a:p>
            <a:r>
              <a:rPr lang="ko-KR" altLang="en-US" dirty="0"/>
              <a:t>더 자세한게 궁금하면</a:t>
            </a:r>
            <a:r>
              <a:rPr lang="en-US" altLang="ko-KR" dirty="0"/>
              <a:t>. </a:t>
            </a:r>
            <a:r>
              <a:rPr lang="ko-KR" altLang="en-US" dirty="0"/>
              <a:t>유영천님의 자료를 보세요</a:t>
            </a:r>
            <a:endParaRPr lang="en-US" altLang="ko-KR" dirty="0"/>
          </a:p>
          <a:p>
            <a:r>
              <a:rPr lang="en-US" dirty="0"/>
              <a:t>Task </a:t>
            </a:r>
            <a:r>
              <a:rPr lang="ko-KR" altLang="en-US" dirty="0"/>
              <a:t>객체만 소유하고 있으면 언제든지 </a:t>
            </a:r>
            <a:r>
              <a:rPr lang="en-US" altLang="ko-KR" dirty="0"/>
              <a:t>get() </a:t>
            </a:r>
            <a:r>
              <a:rPr lang="ko-KR" altLang="en-US" dirty="0"/>
              <a:t>을 호출하여 결과를 얻을 수 있음</a:t>
            </a:r>
            <a:r>
              <a:rPr lang="en-US" altLang="ko-KR" dirty="0"/>
              <a:t>. </a:t>
            </a:r>
            <a:r>
              <a:rPr lang="ko-KR" altLang="en-US" dirty="0"/>
              <a:t>별도의 </a:t>
            </a:r>
            <a:r>
              <a:rPr lang="en-US" altLang="ko-KR" dirty="0"/>
              <a:t>callback </a:t>
            </a:r>
            <a:r>
              <a:rPr lang="ko-KR" altLang="en-US" dirty="0"/>
              <a:t>이 필요 없는 구조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0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보시면 알겠지만 이거 굉장히 난감한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 </a:t>
            </a:r>
            <a:r>
              <a:rPr lang="en-US" altLang="ko-KR" dirty="0"/>
              <a:t>thread</a:t>
            </a:r>
            <a:r>
              <a:rPr lang="ko-KR" altLang="en-US" dirty="0"/>
              <a:t>를 하나 생성 한 다음에 </a:t>
            </a:r>
            <a:r>
              <a:rPr lang="en-US" altLang="ko-KR" dirty="0"/>
              <a:t>detach </a:t>
            </a:r>
            <a:r>
              <a:rPr lang="ko-KR" altLang="en-US" dirty="0"/>
              <a:t>해서 돌리고 있습니다</a:t>
            </a:r>
            <a:r>
              <a:rPr lang="en-US" altLang="ko-KR" dirty="0"/>
              <a:t>.  </a:t>
            </a:r>
            <a:r>
              <a:rPr lang="ko-KR" altLang="en-US" dirty="0"/>
              <a:t>정말 그냥 돌아가게만 만들어놓은 상태라고 볼 수 있습니다</a:t>
            </a:r>
            <a:r>
              <a:rPr lang="en-US" altLang="ko-KR" dirty="0"/>
              <a:t>. </a:t>
            </a:r>
            <a:r>
              <a:rPr lang="ko-KR" altLang="en-US" dirty="0"/>
              <a:t>실제 동작을 확인해보면 무지하게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Linux C++</a:t>
            </a:r>
            <a:r>
              <a:rPr lang="ko-KR" altLang="en-US" dirty="0"/>
              <a:t>에서 비동기 관련 라이브러리를 사용 하고 싶다면 </a:t>
            </a:r>
            <a:r>
              <a:rPr lang="en-US" altLang="ko-KR" dirty="0" err="1"/>
              <a:t>tbb</a:t>
            </a:r>
            <a:r>
              <a:rPr lang="en-US" altLang="ko-KR" dirty="0"/>
              <a:t> , </a:t>
            </a:r>
            <a:r>
              <a:rPr lang="en-US" altLang="ko-KR" dirty="0" err="1"/>
              <a:t>libuv</a:t>
            </a:r>
            <a:r>
              <a:rPr lang="en-US" altLang="ko-KR" dirty="0"/>
              <a:t> </a:t>
            </a:r>
            <a:r>
              <a:rPr lang="ko-KR" altLang="en-US" dirty="0"/>
              <a:t>를 사용 하길 강력히 권하고 싶습니다</a:t>
            </a:r>
            <a:r>
              <a:rPr lang="en-US" altLang="ko-KR" dirty="0"/>
              <a:t>. </a:t>
            </a:r>
            <a:r>
              <a:rPr lang="ko-KR" altLang="en-US" dirty="0"/>
              <a:t>괜히 </a:t>
            </a:r>
            <a:r>
              <a:rPr lang="en-US" altLang="ko-KR" dirty="0"/>
              <a:t>node.js </a:t>
            </a:r>
            <a:r>
              <a:rPr lang="ko-KR" altLang="en-US" dirty="0"/>
              <a:t>가 표준 </a:t>
            </a:r>
            <a:r>
              <a:rPr lang="en-US" altLang="ko-KR" dirty="0"/>
              <a:t>C++ </a:t>
            </a:r>
            <a:r>
              <a:rPr lang="ko-KR" altLang="en-US" dirty="0"/>
              <a:t>라이브러리로 구현 안한게 아닙니다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3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Callback </a:t>
            </a:r>
            <a:r>
              <a:rPr lang="ko-KR" altLang="en-US" dirty="0"/>
              <a:t>을 받을거면 리턴값을 관리하기 위한 </a:t>
            </a:r>
            <a:r>
              <a:rPr lang="en-US" altLang="ko-KR" dirty="0"/>
              <a:t>task </a:t>
            </a:r>
            <a:r>
              <a:rPr lang="ko-KR" altLang="en-US" dirty="0"/>
              <a:t>객체의 의미가 없기때문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ko-KR" altLang="en-US" dirty="0"/>
              <a:t>의 경우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C++</a:t>
            </a:r>
            <a:r>
              <a:rPr lang="ko-KR" altLang="en-US" dirty="0"/>
              <a:t>도 </a:t>
            </a:r>
            <a:r>
              <a:rPr lang="en-US" altLang="ko-KR" dirty="0" err="1"/>
              <a:t>lambd</a:t>
            </a:r>
            <a:r>
              <a:rPr lang="ko-KR" altLang="en-US" dirty="0"/>
              <a:t>를 쓰면 결국 같은 결과가 되어 버립니다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5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방금 본 </a:t>
            </a:r>
            <a:r>
              <a:rPr lang="en-US" altLang="ko-KR" dirty="0"/>
              <a:t>C++ </a:t>
            </a:r>
            <a:r>
              <a:rPr lang="ko-KR" altLang="en-US" dirty="0"/>
              <a:t>코드하고 뭐가 다르냐구요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프로그래밍은 사용자가 있는 </a:t>
            </a:r>
            <a:r>
              <a:rPr lang="en-US" altLang="ko-KR" dirty="0"/>
              <a:t>SW</a:t>
            </a:r>
            <a:r>
              <a:rPr lang="ko-KR" altLang="en-US" dirty="0"/>
              <a:t>를 만드는 것이고</a:t>
            </a:r>
            <a:r>
              <a:rPr lang="en-US" altLang="ko-KR" dirty="0"/>
              <a:t> SW</a:t>
            </a:r>
            <a:r>
              <a:rPr lang="ko-KR" altLang="en-US" dirty="0"/>
              <a:t>의 퀄리티는 결국 사용자가 얼마나 만족하느냐에 달림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서비스가 성공 하는 것 과는 전혀 다른얘기지만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Win32 </a:t>
            </a:r>
            <a:r>
              <a:rPr lang="ko-KR" altLang="en-US" dirty="0"/>
              <a:t>같은 과거의 </a:t>
            </a:r>
            <a:r>
              <a:rPr lang="en-US" altLang="ko-KR" dirty="0"/>
              <a:t> PC </a:t>
            </a:r>
            <a:r>
              <a:rPr lang="ko-KR" altLang="en-US" dirty="0"/>
              <a:t>플랫폼은 모든것을 프로그래머에게 맡겼지만</a:t>
            </a:r>
            <a:r>
              <a:rPr lang="en-US" altLang="ko-KR" dirty="0"/>
              <a:t>, </a:t>
            </a:r>
            <a:r>
              <a:rPr lang="ko-KR" altLang="en-US" dirty="0"/>
              <a:t>모바일 플랫폼은 </a:t>
            </a:r>
            <a:r>
              <a:rPr lang="en-US" altLang="ko-KR" dirty="0"/>
              <a:t>UI Thread</a:t>
            </a:r>
            <a:r>
              <a:rPr lang="ko-KR" altLang="en-US" dirty="0"/>
              <a:t>에서의 네트워크 </a:t>
            </a:r>
            <a:r>
              <a:rPr lang="en-US" altLang="ko-KR" dirty="0"/>
              <a:t>API </a:t>
            </a:r>
            <a:r>
              <a:rPr lang="ko-KR" altLang="en-US" dirty="0"/>
              <a:t>를 차단 하는 식으로 비동기를 강요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9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저 둘은 다른 함수입니다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6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극단적으로 간소화 시킨 </a:t>
            </a:r>
            <a:r>
              <a:rPr lang="en-US" altLang="ko-KR" dirty="0"/>
              <a:t>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몇몇 베타버전에서만 되고</a:t>
            </a:r>
            <a:r>
              <a:rPr lang="en-US" altLang="ko-KR" dirty="0"/>
              <a:t>, </a:t>
            </a:r>
            <a:r>
              <a:rPr lang="ko-KR" altLang="en-US" dirty="0"/>
              <a:t>문법도 이래저래 왔다갔다 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만약 이 세미나가 </a:t>
            </a:r>
            <a:r>
              <a:rPr lang="en-US" altLang="ko-KR" dirty="0"/>
              <a:t>2018</a:t>
            </a:r>
            <a:r>
              <a:rPr lang="ko-KR" altLang="en-US" dirty="0"/>
              <a:t>년에 있었다면 </a:t>
            </a:r>
            <a:r>
              <a:rPr lang="en-US" altLang="ko-KR" dirty="0"/>
              <a:t>C++</a:t>
            </a:r>
            <a:r>
              <a:rPr lang="ko-KR" altLang="en-US" dirty="0"/>
              <a:t>의 새로운 비동기 프로그래밍에 대해 멋진 설명을 하거나 아니면 </a:t>
            </a:r>
            <a:r>
              <a:rPr lang="en-US" altLang="ko-KR" dirty="0"/>
              <a:t>C++17 </a:t>
            </a:r>
            <a:r>
              <a:rPr lang="ko-KR" altLang="en-US" dirty="0"/>
              <a:t>이 </a:t>
            </a:r>
            <a:r>
              <a:rPr lang="en-US" altLang="ko-KR" dirty="0"/>
              <a:t>1z </a:t>
            </a:r>
            <a:r>
              <a:rPr lang="ko-KR" altLang="en-US" dirty="0"/>
              <a:t>로 다시 밀렸다거나 하는 발표를 할수 있었겠네요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호출하는 </a:t>
            </a:r>
            <a:r>
              <a:rPr lang="en-US" altLang="ko-KR" dirty="0"/>
              <a:t>Thread</a:t>
            </a:r>
            <a:r>
              <a:rPr lang="ko-KR" altLang="en-US" dirty="0"/>
              <a:t>가 딴짓을 하는데 작업이 진행된다는 것은 다른 </a:t>
            </a:r>
            <a:r>
              <a:rPr lang="en-US" altLang="ko-KR" dirty="0"/>
              <a:t>Thread </a:t>
            </a:r>
            <a:r>
              <a:rPr lang="ko-KR" altLang="en-US" dirty="0"/>
              <a:t>가 해당 작업을 하고 있단 얘기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느끼기에 빨라 보인다는 부분은 굉장히 중요한점임</a:t>
            </a:r>
            <a:r>
              <a:rPr lang="en-US" altLang="ko-KR" dirty="0"/>
              <a:t>.  </a:t>
            </a:r>
            <a:r>
              <a:rPr lang="ko-KR" altLang="en-US" dirty="0"/>
              <a:t>배치로 뭔가를 돌리는 </a:t>
            </a:r>
            <a:r>
              <a:rPr lang="en-US" altLang="ko-KR" dirty="0"/>
              <a:t>SW</a:t>
            </a:r>
            <a:r>
              <a:rPr lang="ko-KR" altLang="en-US" dirty="0"/>
              <a:t>가 아닌  이상 사용자가 느끼는 화면의 변화 속도가 사실상 성능의 전부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서버의 경우 </a:t>
            </a:r>
            <a:r>
              <a:rPr lang="en-US" altLang="ko-KR" dirty="0"/>
              <a:t>: </a:t>
            </a:r>
            <a:r>
              <a:rPr lang="ko-KR" altLang="en-US" dirty="0"/>
              <a:t>물론 사용자가 직접 구현한다면 부하가 다를바가 없지만 </a:t>
            </a:r>
            <a:r>
              <a:rPr lang="en-US" altLang="ko-KR" dirty="0"/>
              <a:t>IO</a:t>
            </a:r>
            <a:r>
              <a:rPr lang="ko-KR" altLang="en-US" dirty="0"/>
              <a:t>의 경우 </a:t>
            </a:r>
            <a:r>
              <a:rPr lang="en-US" altLang="ko-KR" dirty="0"/>
              <a:t>OS</a:t>
            </a:r>
            <a:r>
              <a:rPr lang="ko-KR" altLang="en-US" dirty="0"/>
              <a:t>의 강력한 </a:t>
            </a:r>
            <a:r>
              <a:rPr lang="en-US" altLang="ko-KR" dirty="0"/>
              <a:t>IO </a:t>
            </a:r>
            <a:r>
              <a:rPr lang="ko-KR" altLang="en-US" dirty="0"/>
              <a:t>관련 서포트를 받을 수 있음</a:t>
            </a:r>
            <a:r>
              <a:rPr lang="en-US" altLang="ko-KR" dirty="0"/>
              <a:t>. Overlapped IO, RT Signal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</a:t>
            </a:r>
            <a:r>
              <a:rPr lang="ko-KR" altLang="en-US" dirty="0"/>
              <a:t>의 존재가 필수적이라면서 </a:t>
            </a:r>
            <a:r>
              <a:rPr lang="en-US" dirty="0"/>
              <a:t>Multi Thread </a:t>
            </a:r>
            <a:r>
              <a:rPr lang="ko-KR" altLang="en-US" dirty="0"/>
              <a:t>를 지원하지 않는 언어얘기는 왜 하는걸까요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</a:t>
            </a:r>
            <a:r>
              <a:rPr lang="en-US" altLang="ko-KR" dirty="0"/>
              <a:t>node.js </a:t>
            </a:r>
            <a:r>
              <a:rPr lang="ko-KR" altLang="en-US" dirty="0"/>
              <a:t>의 예를 많이 들겁니다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왜냐면 </a:t>
            </a:r>
            <a:r>
              <a:rPr lang="en-US" altLang="ko-KR" dirty="0"/>
              <a:t>node.js </a:t>
            </a:r>
            <a:r>
              <a:rPr lang="ko-KR" altLang="en-US" dirty="0"/>
              <a:t>야 말로 누구나 알만한 </a:t>
            </a:r>
            <a:r>
              <a:rPr lang="en-US" altLang="ko-KR" dirty="0"/>
              <a:t>C++</a:t>
            </a:r>
            <a:r>
              <a:rPr lang="ko-KR" altLang="en-US" dirty="0"/>
              <a:t>로 비동기를 구현한 구현체이기도 하기 때문이죠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내부로 들어가면 다 거기서 거기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하지만 프로그래밍을 하는 엔드단의 프로그래머가 어떻게 느끼냐의 문제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Cilk</a:t>
            </a:r>
            <a:r>
              <a:rPr lang="en-US" altLang="ko-KR" dirty="0"/>
              <a:t>+ </a:t>
            </a:r>
            <a:r>
              <a:rPr lang="ko-KR" altLang="en-US" dirty="0"/>
              <a:t>의 경우 비동기 프로그래밍을 위한것이 아니라 병렬처리를 위한 목적이 강하다</a:t>
            </a:r>
            <a:r>
              <a:rPr lang="en-US" altLang="ko-KR" dirty="0"/>
              <a:t>. </a:t>
            </a:r>
            <a:r>
              <a:rPr lang="en-US" altLang="ko-KR" dirty="0" err="1"/>
              <a:t>Clik</a:t>
            </a:r>
            <a:r>
              <a:rPr lang="en-US" altLang="ko-KR" dirty="0"/>
              <a:t>+ </a:t>
            </a:r>
            <a:r>
              <a:rPr lang="ko-KR" altLang="en-US" dirty="0"/>
              <a:t>의 경우 인텔컴파일러와 </a:t>
            </a:r>
            <a:r>
              <a:rPr lang="en-US" altLang="ko-KR" dirty="0" err="1"/>
              <a:t>gcc</a:t>
            </a:r>
            <a:r>
              <a:rPr lang="ko-KR" altLang="en-US" dirty="0"/>
              <a:t>에서 사용 가능한데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r>
              <a:rPr lang="ko-KR" altLang="en-US" dirty="0"/>
              <a:t>의 경우 </a:t>
            </a:r>
            <a:r>
              <a:rPr lang="en-US" altLang="ko-KR" dirty="0"/>
              <a:t>2013</a:t>
            </a:r>
            <a:r>
              <a:rPr lang="ko-KR" altLang="en-US" dirty="0"/>
              <a:t>년에 나온 </a:t>
            </a:r>
            <a:r>
              <a:rPr lang="en-US" altLang="ko-KR" dirty="0"/>
              <a:t>4.9 </a:t>
            </a:r>
            <a:r>
              <a:rPr lang="ko-KR" altLang="en-US" dirty="0"/>
              <a:t>버전의 확장이 마지막</a:t>
            </a:r>
            <a:r>
              <a:rPr lang="en-US" altLang="ko-KR" dirty="0"/>
              <a:t>(</a:t>
            </a:r>
            <a:r>
              <a:rPr lang="ko-KR" altLang="en-US" dirty="0"/>
              <a:t>지금은 </a:t>
            </a:r>
            <a:r>
              <a:rPr lang="en-US" altLang="ko-KR" dirty="0"/>
              <a:t>6.3)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1D11-75D6-47C1-8D71-7C2D103D06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84" y="136566"/>
            <a:ext cx="11847616" cy="7956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D170-A6DE-4020-9AC1-EECD0A407A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4CC2-F83B-4B8B-909D-6FB7001E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Asynchronous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Lyn Heo / C++ Korea </a:t>
            </a:r>
            <a:r>
              <a:rPr lang="en-US" altLang="ko-KR" dirty="0" err="1"/>
              <a:t>FaceBook</a:t>
            </a:r>
            <a:r>
              <a:rPr lang="en-US" altLang="ko-KR" dirty="0"/>
              <a:t>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7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없는 언어는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언어 스스로 별도의 코드 흐름을 만들 수 없다</a:t>
            </a:r>
            <a:endParaRPr lang="en-US" altLang="ko-KR" dirty="0"/>
          </a:p>
          <a:p>
            <a:pPr lvl="1"/>
            <a:r>
              <a:rPr lang="ko-KR" altLang="en-US" dirty="0"/>
              <a:t>해결책 </a:t>
            </a:r>
            <a:r>
              <a:rPr lang="en-US" altLang="ko-KR" dirty="0"/>
              <a:t>: </a:t>
            </a:r>
            <a:r>
              <a:rPr lang="ko-KR" altLang="en-US" dirty="0"/>
              <a:t>비동기 호출 부분을 별도의 언어로 구현해버린다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node.js</a:t>
            </a:r>
            <a:r>
              <a:rPr lang="ko-KR" altLang="en-US" dirty="0"/>
              <a:t>의 경우 </a:t>
            </a:r>
            <a:r>
              <a:rPr lang="en-US" altLang="ko-KR" dirty="0" err="1"/>
              <a:t>libuv</a:t>
            </a:r>
            <a:r>
              <a:rPr lang="ko-KR" altLang="en-US" dirty="0"/>
              <a:t>를 내장하여 비동기를 구현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1026" name="Picture 2" descr="lib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1" y="4126334"/>
            <a:ext cx="3934437" cy="14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0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프로그래밍의 방식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(Windows</a:t>
            </a:r>
            <a:r>
              <a:rPr lang="ko-KR" altLang="en-US" dirty="0"/>
              <a:t>의 경우</a:t>
            </a:r>
            <a:r>
              <a:rPr lang="en-US" altLang="ko-KR" dirty="0"/>
              <a:t>) </a:t>
            </a:r>
            <a:r>
              <a:rPr lang="en-US" altLang="ko-KR" dirty="0" err="1"/>
              <a:t>QueueUserAPC</a:t>
            </a:r>
            <a:r>
              <a:rPr lang="en-US" altLang="ko-KR" dirty="0"/>
              <a:t> </a:t>
            </a:r>
            <a:r>
              <a:rPr lang="ko-KR" altLang="en-US" dirty="0"/>
              <a:t>를 호출 하여 대기중인 </a:t>
            </a:r>
            <a:r>
              <a:rPr lang="en-US" altLang="ko-KR" dirty="0"/>
              <a:t>Thread</a:t>
            </a:r>
            <a:r>
              <a:rPr lang="ko-KR" altLang="en-US" dirty="0"/>
              <a:t>에 작업을 임의로 할당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OS</a:t>
            </a:r>
            <a:r>
              <a:rPr lang="ko-KR" altLang="en-US" dirty="0"/>
              <a:t>에서 제공하는 비동기 </a:t>
            </a:r>
            <a:r>
              <a:rPr lang="en-US" altLang="ko-KR" dirty="0"/>
              <a:t>IO </a:t>
            </a:r>
            <a:r>
              <a:rPr lang="ko-KR" altLang="en-US" dirty="0"/>
              <a:t>방법 이용</a:t>
            </a:r>
            <a:r>
              <a:rPr lang="en-US" altLang="ko-KR" dirty="0"/>
              <a:t>(</a:t>
            </a:r>
            <a:r>
              <a:rPr lang="ko-KR" altLang="en-US" dirty="0"/>
              <a:t>사용 용도가 한정적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en-US" dirty="0"/>
              <a:t>Thread Pool</a:t>
            </a:r>
            <a:r>
              <a:rPr lang="ko-KR" altLang="en-US" dirty="0"/>
              <a:t>을 직접 구현하여 작업을 실행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Task </a:t>
            </a:r>
            <a:r>
              <a:rPr lang="ko-KR" altLang="en-US" dirty="0"/>
              <a:t>기반 프로그래밍</a:t>
            </a:r>
            <a:endParaRPr lang="en-US" altLang="ko-KR" dirty="0"/>
          </a:p>
          <a:p>
            <a:pPr lvl="1"/>
            <a:r>
              <a:rPr lang="ko-KR" altLang="en-US" dirty="0"/>
              <a:t>라이브러리 기반</a:t>
            </a:r>
            <a:r>
              <a:rPr lang="en-US" altLang="ko-KR" dirty="0"/>
              <a:t>(PPL, TBB)</a:t>
            </a:r>
          </a:p>
          <a:p>
            <a:pPr lvl="1"/>
            <a:r>
              <a:rPr lang="ko-KR" altLang="en-US" dirty="0"/>
              <a:t>언어확장 기반 </a:t>
            </a:r>
            <a:r>
              <a:rPr lang="en-US" altLang="ko-KR" dirty="0"/>
              <a:t>(</a:t>
            </a:r>
            <a:r>
              <a:rPr lang="en-US" altLang="ko-KR" dirty="0" err="1"/>
              <a:t>Cilk</a:t>
            </a:r>
            <a:r>
              <a:rPr lang="en-US" altLang="ko-KR" dirty="0"/>
              <a:t>+)</a:t>
            </a:r>
          </a:p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– await </a:t>
            </a:r>
            <a:r>
              <a:rPr lang="ko-KR" altLang="en-US" dirty="0"/>
              <a:t>를 이용한 프로그래밍</a:t>
            </a:r>
            <a:r>
              <a:rPr lang="en-US" altLang="ko-KR" dirty="0"/>
              <a:t>(C++ 17 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호출의 결과를 받아오는 방법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내 </a:t>
            </a:r>
            <a:r>
              <a:rPr lang="en-US" altLang="ko-KR" dirty="0"/>
              <a:t>/ </a:t>
            </a:r>
            <a:r>
              <a:rPr lang="ko-KR" altLang="en-US" dirty="0"/>
              <a:t>외부에 공유하는 </a:t>
            </a:r>
            <a:r>
              <a:rPr lang="en-US" altLang="ko-KR" dirty="0"/>
              <a:t>Queue</a:t>
            </a:r>
            <a:r>
              <a:rPr lang="ko-KR" altLang="en-US" dirty="0"/>
              <a:t>에 넣고 나중에 체크한다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IOCP</a:t>
            </a:r>
            <a:r>
              <a:rPr lang="ko-KR" altLang="en-US" dirty="0"/>
              <a:t>가 이 방법으로 많이 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Message, Signal, Event </a:t>
            </a:r>
            <a:r>
              <a:rPr lang="ko-KR" altLang="en-US" dirty="0"/>
              <a:t>등의 알림을 받아 처리한다</a:t>
            </a:r>
            <a:endParaRPr lang="en-US" altLang="ko-KR" dirty="0"/>
          </a:p>
          <a:p>
            <a:pPr lvl="1"/>
            <a:r>
              <a:rPr lang="ko-KR" altLang="en-US" dirty="0"/>
              <a:t>요즘은 잘 안쓰는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Callback </a:t>
            </a:r>
            <a:r>
              <a:rPr lang="ko-KR" altLang="en-US" dirty="0"/>
              <a:t>함수를 사용한다</a:t>
            </a:r>
            <a:endParaRPr lang="en-US" altLang="ko-KR" dirty="0"/>
          </a:p>
          <a:p>
            <a:pPr lvl="1"/>
            <a:r>
              <a:rPr lang="ko-KR" altLang="en-US" dirty="0"/>
              <a:t>요즘 일반적인 방법</a:t>
            </a:r>
            <a:r>
              <a:rPr lang="en-US" altLang="ko-KR" dirty="0"/>
              <a:t>. </a:t>
            </a:r>
            <a:r>
              <a:rPr lang="en-US" dirty="0"/>
              <a:t>Node.js </a:t>
            </a:r>
            <a:r>
              <a:rPr lang="ko-KR" altLang="en-US" dirty="0"/>
              <a:t>가 이 방법을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r>
              <a:rPr lang="ko-KR" altLang="en-US" dirty="0"/>
              <a:t>를 직접 다루는것은 바보짓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앞으로는 코어가 무한이 늘어날 것이므로 저레벨에서 </a:t>
            </a:r>
            <a:r>
              <a:rPr lang="en-US" altLang="ko-KR" dirty="0"/>
              <a:t>Thread</a:t>
            </a:r>
            <a:r>
              <a:rPr lang="ko-KR" altLang="en-US" dirty="0"/>
              <a:t>를 직접 프로그래밍은 바보짓이라는 이야기가 있습니다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1026" name="Picture 2" descr="병렬화의 이유&lt;br /&gt;새로운 반도체 소자가 나오기 전까지는 더 이상 클럭 속도를 높이기 힘들다- 무어의 법칙의 한계 - &lt;br /&gt;Multi-core에서 Many-core 시대로 바뀌고 있다. ( 3~4년 내에 데스크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24" y="2907614"/>
            <a:ext cx="4359131" cy="326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2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현실에서는 코어가 전혀 늘어나지 않고 있습니다</a:t>
            </a:r>
            <a:endParaRPr lang="en-US" altLang="ko-KR" dirty="0"/>
          </a:p>
          <a:p>
            <a:pPr lvl="1"/>
            <a:r>
              <a:rPr lang="en-US" dirty="0"/>
              <a:t>2007</a:t>
            </a:r>
            <a:r>
              <a:rPr lang="ko-KR" altLang="en-US" dirty="0"/>
              <a:t>년 </a:t>
            </a:r>
            <a:r>
              <a:rPr lang="en-US" dirty="0"/>
              <a:t>Q6600 4</a:t>
            </a:r>
            <a:r>
              <a:rPr lang="ko-KR" altLang="en-US" dirty="0"/>
              <a:t>코어 </a:t>
            </a:r>
            <a:r>
              <a:rPr lang="en-US" altLang="ko-KR" dirty="0">
                <a:sym typeface="Wingdings" panose="05000000000000000000" pitchFamily="2" charset="2"/>
              </a:rPr>
              <a:t> 2017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i7-7700K 4</a:t>
            </a:r>
            <a:r>
              <a:rPr lang="ko-KR" altLang="en-US" dirty="0">
                <a:sym typeface="Wingdings" panose="05000000000000000000" pitchFamily="2" charset="2"/>
              </a:rPr>
              <a:t>코어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클라우드의 </a:t>
            </a:r>
            <a:r>
              <a:rPr lang="en-US" altLang="ko-KR" dirty="0">
                <a:sym typeface="Wingdings" panose="05000000000000000000" pitchFamily="2" charset="2"/>
              </a:rPr>
              <a:t>VM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2~4</a:t>
            </a:r>
            <a:r>
              <a:rPr lang="ko-KR" altLang="en-US" dirty="0">
                <a:sym typeface="Wingdings" panose="05000000000000000000" pitchFamily="2" charset="2"/>
              </a:rPr>
              <a:t>코어를 빌리는경우가 대부분 많음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스마트폰의 모바일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도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코어가 한계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물론 코어가 많이 늘어난 하드웨어가 없는것은 아닙니다</a:t>
            </a:r>
            <a:r>
              <a:rPr lang="en-US" altLang="ko-KR" dirty="0"/>
              <a:t>. </a:t>
            </a:r>
            <a:r>
              <a:rPr lang="ko-KR" altLang="en-US" dirty="0"/>
              <a:t>하지만 수평확장이 일반화 된 지금은 흔히 볼수 있는 물건이 아닙니다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672" y="802169"/>
            <a:ext cx="11435125" cy="5707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2011" y="318782"/>
            <a:ext cx="249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Intel </a:t>
            </a:r>
            <a:r>
              <a:rPr lang="ko-KR" altLang="en-US" dirty="0"/>
              <a:t>공식 사이트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231" y="4269996"/>
            <a:ext cx="10922466" cy="7382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6755"/>
            <a:ext cx="10515600" cy="1015069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오히려 </a:t>
            </a:r>
            <a:r>
              <a:rPr lang="en-US" altLang="ko-KR" dirty="0"/>
              <a:t>Task</a:t>
            </a:r>
            <a:r>
              <a:rPr lang="ko-KR" altLang="en-US" dirty="0"/>
              <a:t>를 위한 잡다한 코드가 없는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비교적 심플한 형태의 코드가 사후디버깅에 좋을 수도 있습니다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는 선택지가 굉장히 많습니다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방식이 좋을지는 개인의 선택입니다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유행하는 방법</a:t>
            </a:r>
            <a:r>
              <a:rPr lang="en-US" altLang="ko-KR" dirty="0"/>
              <a:t>, </a:t>
            </a:r>
            <a:r>
              <a:rPr lang="ko-KR" altLang="en-US" dirty="0"/>
              <a:t>코딩이 편한 방법은 분명 존재합니다</a:t>
            </a:r>
            <a:r>
              <a:rPr lang="en-US" altLang="ko-KR" dirty="0"/>
              <a:t>. </a:t>
            </a:r>
            <a:r>
              <a:rPr lang="ko-KR" altLang="en-US" dirty="0"/>
              <a:t>하지만 모든 방법에는 그에 해당하는 단점이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방법을 선택할 수 있는 것은 어찌 보면 그런 언어를 사용 하는 사람의 특권이기도 합니다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5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Pool</a:t>
            </a:r>
            <a:r>
              <a:rPr lang="ko-KR" altLang="en-US" dirty="0"/>
              <a:t>을 이용한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작업용 </a:t>
            </a:r>
            <a:r>
              <a:rPr lang="en-US" altLang="ko-KR" dirty="0"/>
              <a:t>Thread</a:t>
            </a:r>
            <a:r>
              <a:rPr lang="ko-KR" altLang="en-US" dirty="0"/>
              <a:t>를 미리 여러개</a:t>
            </a:r>
            <a:r>
              <a:rPr lang="en-US" altLang="ko-KR" dirty="0"/>
              <a:t>(</a:t>
            </a:r>
            <a:r>
              <a:rPr lang="ko-KR" altLang="en-US" dirty="0"/>
              <a:t>혹은 동적으로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Thread </a:t>
            </a:r>
            <a:r>
              <a:rPr lang="ko-KR" altLang="en-US" dirty="0"/>
              <a:t>들에게 작업을 전달 하기 위한 </a:t>
            </a:r>
            <a:r>
              <a:rPr lang="en-US" altLang="ko-KR" dirty="0"/>
              <a:t>Queue</a:t>
            </a:r>
            <a:r>
              <a:rPr lang="ko-KR" altLang="en-US" dirty="0"/>
              <a:t>를 준비 한 후</a:t>
            </a:r>
            <a:r>
              <a:rPr lang="en-US" altLang="ko-KR" dirty="0"/>
              <a:t>, </a:t>
            </a:r>
            <a:r>
              <a:rPr lang="ko-KR" altLang="en-US" dirty="0"/>
              <a:t>작업을 </a:t>
            </a:r>
            <a:r>
              <a:rPr lang="en-US" altLang="ko-KR" dirty="0"/>
              <a:t>Queue</a:t>
            </a:r>
            <a:r>
              <a:rPr lang="ko-KR" altLang="en-US" dirty="0"/>
              <a:t>에 넘기고 </a:t>
            </a:r>
            <a:r>
              <a:rPr lang="en-US" altLang="ko-KR" dirty="0"/>
              <a:t>Thread</a:t>
            </a:r>
            <a:r>
              <a:rPr lang="ko-KR" altLang="en-US" dirty="0"/>
              <a:t>들이 놀고있을때마다 꺼내가면서 처리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가장 일반적인 구현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Node.js </a:t>
            </a:r>
            <a:r>
              <a:rPr lang="ko-KR" altLang="en-US" dirty="0"/>
              <a:t>가 사용하는 </a:t>
            </a:r>
            <a:r>
              <a:rPr lang="en-US" altLang="ko-KR" dirty="0" err="1"/>
              <a:t>libuv</a:t>
            </a:r>
            <a:r>
              <a:rPr lang="en-US" altLang="ko-KR" dirty="0"/>
              <a:t> </a:t>
            </a:r>
            <a:r>
              <a:rPr lang="ko-KR" altLang="en-US" dirty="0"/>
              <a:t>의 형태가 이런 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3590" y="1728132"/>
            <a:ext cx="14129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 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8272" y="1728132"/>
            <a:ext cx="102964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7251" y="2409039"/>
            <a:ext cx="151073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8272" y="3106432"/>
            <a:ext cx="111985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 err="1"/>
              <a:t>Async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415" y="1728132"/>
            <a:ext cx="18144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Operation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7719" y="3106432"/>
            <a:ext cx="1015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5026" y="3833772"/>
            <a:ext cx="151073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961" y="4474787"/>
            <a:ext cx="151073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7056" y="2409039"/>
            <a:ext cx="90601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6653" y="3460244"/>
            <a:ext cx="10268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Wake 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5695" y="3918607"/>
            <a:ext cx="10390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9917" y="4141151"/>
            <a:ext cx="13002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</a:t>
            </a:r>
          </a:p>
        </p:txBody>
      </p:sp>
      <p:cxnSp>
        <p:nvCxnSpPr>
          <p:cNvPr id="37" name="Straight Arrow Connector 36"/>
          <p:cNvCxnSpPr>
            <a:cxnSpLocks/>
            <a:stCxn id="6" idx="2"/>
            <a:endCxn id="7" idx="0"/>
          </p:cNvCxnSpPr>
          <p:nvPr/>
        </p:nvCxnSpPr>
        <p:spPr>
          <a:xfrm flipH="1">
            <a:off x="3858201" y="2778371"/>
            <a:ext cx="4418" cy="328061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3"/>
            <a:endCxn id="9" idx="1"/>
          </p:cNvCxnSpPr>
          <p:nvPr/>
        </p:nvCxnSpPr>
        <p:spPr>
          <a:xfrm>
            <a:off x="4418130" y="3291098"/>
            <a:ext cx="1009589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7" idx="2"/>
            <a:endCxn id="10" idx="0"/>
          </p:cNvCxnSpPr>
          <p:nvPr/>
        </p:nvCxnSpPr>
        <p:spPr>
          <a:xfrm flipH="1">
            <a:off x="3840394" y="3475764"/>
            <a:ext cx="17807" cy="358008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3856993" y="4188982"/>
            <a:ext cx="1208" cy="273667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4" idx="2"/>
            <a:endCxn id="12" idx="0"/>
          </p:cNvCxnSpPr>
          <p:nvPr/>
        </p:nvCxnSpPr>
        <p:spPr>
          <a:xfrm flipH="1">
            <a:off x="8030065" y="2097464"/>
            <a:ext cx="1" cy="311575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2" idx="2"/>
            <a:endCxn id="13" idx="0"/>
          </p:cNvCxnSpPr>
          <p:nvPr/>
        </p:nvCxnSpPr>
        <p:spPr>
          <a:xfrm flipH="1">
            <a:off x="8030063" y="2778371"/>
            <a:ext cx="2" cy="681873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9" idx="3"/>
            <a:endCxn id="13" idx="1"/>
          </p:cNvCxnSpPr>
          <p:nvPr/>
        </p:nvCxnSpPr>
        <p:spPr>
          <a:xfrm>
            <a:off x="6442740" y="3291098"/>
            <a:ext cx="1073913" cy="353812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  <a:endCxn id="14" idx="3"/>
          </p:cNvCxnSpPr>
          <p:nvPr/>
        </p:nvCxnSpPr>
        <p:spPr>
          <a:xfrm flipH="1">
            <a:off x="6454762" y="3829576"/>
            <a:ext cx="1575301" cy="273697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3"/>
            <a:endCxn id="15" idx="1"/>
          </p:cNvCxnSpPr>
          <p:nvPr/>
        </p:nvCxnSpPr>
        <p:spPr>
          <a:xfrm>
            <a:off x="6454762" y="4103273"/>
            <a:ext cx="925155" cy="222544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cxnSpLocks/>
            <a:stCxn id="15" idx="2"/>
            <a:endCxn id="12" idx="3"/>
          </p:cNvCxnSpPr>
          <p:nvPr/>
        </p:nvCxnSpPr>
        <p:spPr>
          <a:xfrm rot="5400000" flipH="1" flipV="1">
            <a:off x="7298179" y="3325589"/>
            <a:ext cx="1916778" cy="453009"/>
          </a:xfrm>
          <a:prstGeom prst="bentConnector4">
            <a:avLst>
              <a:gd name="adj1" fmla="val -11926"/>
              <a:gd name="adj2" fmla="val 193980"/>
            </a:avLst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5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비동기 프로그래밍이 무엇인가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비동기 프로그래밍의 장단점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프로그래밍의 구현 방식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각각의 방식에 대한 장단점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앞으로는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0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QueueUserAPC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특정 </a:t>
            </a:r>
            <a:r>
              <a:rPr lang="en-US" altLang="ko-KR" dirty="0"/>
              <a:t>Thread</a:t>
            </a:r>
            <a:r>
              <a:rPr lang="ko-KR" altLang="en-US" dirty="0"/>
              <a:t>에 함수를 호출 하라고 요청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해당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 err="1"/>
              <a:t>Alertable</a:t>
            </a:r>
            <a:r>
              <a:rPr lang="en-US" altLang="ko-KR" dirty="0"/>
              <a:t> </a:t>
            </a:r>
            <a:r>
              <a:rPr lang="ko-KR" altLang="en-US" dirty="0"/>
              <a:t>상태이어야 함</a:t>
            </a:r>
            <a:endParaRPr lang="en-US" altLang="ko-KR" dirty="0"/>
          </a:p>
          <a:p>
            <a:pPr lvl="1"/>
            <a:r>
              <a:rPr lang="ko-KR" altLang="en-US" dirty="0"/>
              <a:t>이를 위해 해당 </a:t>
            </a:r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Alterable </a:t>
            </a:r>
            <a:r>
              <a:rPr lang="ko-KR" altLang="en-US" dirty="0"/>
              <a:t>상태로 만들기 위한 특수 함수 존재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Thread</a:t>
            </a:r>
            <a:r>
              <a:rPr lang="ko-KR" altLang="en-US" dirty="0"/>
              <a:t>에도 가능함</a:t>
            </a:r>
            <a:r>
              <a:rPr lang="en-US" altLang="ko-KR" dirty="0"/>
              <a:t>(</a:t>
            </a:r>
            <a:r>
              <a:rPr lang="ko-KR" altLang="en-US" dirty="0"/>
              <a:t>위험하지만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r>
              <a:rPr lang="ko-KR" altLang="en-US" dirty="0"/>
              <a:t>특정 </a:t>
            </a:r>
            <a:r>
              <a:rPr lang="en-US" altLang="ko-KR" dirty="0"/>
              <a:t>Thread </a:t>
            </a:r>
            <a:r>
              <a:rPr lang="ko-KR" altLang="en-US" dirty="0"/>
              <a:t>를 지정하여 작업을 대행시키는 방법이라 별도의  </a:t>
            </a:r>
            <a:r>
              <a:rPr lang="en-US" altLang="ko-KR" dirty="0"/>
              <a:t>Thread </a:t>
            </a:r>
            <a:r>
              <a:rPr lang="ko-KR" altLang="en-US" dirty="0"/>
              <a:t>관리가 필요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APC </a:t>
            </a:r>
            <a:r>
              <a:rPr lang="ko-KR" altLang="en-US" dirty="0"/>
              <a:t>호출 시 해당 </a:t>
            </a:r>
            <a:r>
              <a:rPr lang="en-US" dirty="0"/>
              <a:t>Thread</a:t>
            </a:r>
            <a:r>
              <a:rPr lang="ko-KR" altLang="en-US" dirty="0"/>
              <a:t>의 </a:t>
            </a:r>
            <a:r>
              <a:rPr lang="en-US" dirty="0"/>
              <a:t>Stack</a:t>
            </a:r>
            <a:r>
              <a:rPr lang="ko-KR" altLang="en-US" dirty="0"/>
              <a:t>을 공유하므로 재귀적으로 현재 </a:t>
            </a:r>
            <a:r>
              <a:rPr lang="en-US" altLang="ko-KR" dirty="0"/>
              <a:t>Thread</a:t>
            </a:r>
            <a:r>
              <a:rPr lang="ko-KR" altLang="en-US" dirty="0"/>
              <a:t>에 요청시 </a:t>
            </a:r>
            <a:r>
              <a:rPr lang="en-US" altLang="ko-KR" dirty="0"/>
              <a:t>(</a:t>
            </a:r>
            <a:r>
              <a:rPr lang="ko-KR" altLang="en-US" dirty="0"/>
              <a:t>당연하게도</a:t>
            </a:r>
            <a:r>
              <a:rPr lang="en-US" altLang="ko-KR" dirty="0"/>
              <a:t>)  Stack Overflow </a:t>
            </a:r>
            <a:r>
              <a:rPr lang="ko-KR" altLang="en-US" dirty="0"/>
              <a:t>의 위험이 있음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당연하게도</a:t>
            </a:r>
            <a:r>
              <a:rPr lang="en-US" altLang="ko-KR" dirty="0"/>
              <a:t>) UI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에 오래 걸리는 작업을 요청 할 경우 블록됨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3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QueueUserAPC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425" y="2554754"/>
            <a:ext cx="5391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ko-KR" altLang="en-US" dirty="0"/>
              <a:t>기반 비동기 프로그래밍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함수를 </a:t>
            </a:r>
            <a:r>
              <a:rPr lang="en-US" altLang="ko-KR" dirty="0"/>
              <a:t>Task </a:t>
            </a:r>
            <a:r>
              <a:rPr lang="ko-KR" altLang="en-US" dirty="0"/>
              <a:t>라는 단위로 묶어서 처리하는 방법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리턴값까지 처리 해 주는 형태의 구현도 있음</a:t>
            </a:r>
            <a:endParaRPr lang="en-US" altLang="ko-KR" dirty="0"/>
          </a:p>
          <a:p>
            <a:pPr lvl="1"/>
            <a:r>
              <a:rPr lang="ko-KR" altLang="en-US" dirty="0"/>
              <a:t>하지만 일반적이지 않음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r>
              <a:rPr lang="ko-KR" altLang="en-US" dirty="0"/>
              <a:t>언어확장 </a:t>
            </a:r>
            <a:r>
              <a:rPr lang="en-US" altLang="ko-KR" dirty="0"/>
              <a:t>/ </a:t>
            </a:r>
            <a:r>
              <a:rPr lang="ko-KR" altLang="en-US" dirty="0"/>
              <a:t>라이브러리의 형태의 구현이 많음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병렬처리 기능과 병행되는 형태가 많음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4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Cilk</a:t>
            </a:r>
            <a:r>
              <a:rPr lang="en-US" dirty="0"/>
              <a:t>+ </a:t>
            </a:r>
            <a:r>
              <a:rPr lang="ko-KR" altLang="en-US" dirty="0"/>
              <a:t>를 이용한 비동기 프로그래밍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cilk_spawn</a:t>
            </a:r>
            <a:r>
              <a:rPr lang="en-US" dirty="0"/>
              <a:t> </a:t>
            </a:r>
            <a:r>
              <a:rPr lang="ko-KR" altLang="en-US" dirty="0"/>
              <a:t>키워드로 함수를 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cilk_sync</a:t>
            </a:r>
            <a:r>
              <a:rPr lang="en-US" altLang="ko-KR" dirty="0"/>
              <a:t> </a:t>
            </a:r>
            <a:r>
              <a:rPr lang="ko-KR" altLang="en-US" dirty="0"/>
              <a:t>로 대기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r>
              <a:rPr lang="ko-KR" altLang="en-US" dirty="0"/>
              <a:t>전용 컴파일러가 필요 하다는 것이 단점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825625"/>
            <a:ext cx="3438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TBB</a:t>
            </a:r>
            <a:r>
              <a:rPr lang="ko-KR" altLang="en-US" dirty="0"/>
              <a:t>를 이용한 비동기 프로그래밍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Cilk</a:t>
            </a:r>
            <a:r>
              <a:rPr lang="en-US" altLang="ko-KR" dirty="0"/>
              <a:t>+</a:t>
            </a:r>
            <a:r>
              <a:rPr lang="ko-KR" altLang="en-US" dirty="0"/>
              <a:t> 를 만든 </a:t>
            </a:r>
            <a:r>
              <a:rPr lang="en-US" altLang="ko-KR" dirty="0"/>
              <a:t>Intel </a:t>
            </a:r>
            <a:r>
              <a:rPr lang="ko-KR" altLang="en-US" dirty="0"/>
              <a:t>의 라이브러리여서 그런지 사용 방법이 비슷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비동기 작업이 진행 중인 상태에서 </a:t>
            </a:r>
            <a:r>
              <a:rPr lang="en-US" altLang="ko-KR" dirty="0"/>
              <a:t>group </a:t>
            </a:r>
            <a:r>
              <a:rPr lang="ko-KR" altLang="en-US" dirty="0"/>
              <a:t>이 해제될 경우 문제 발생 </a:t>
            </a:r>
            <a:r>
              <a:rPr lang="en-US" altLang="ko-KR" dirty="0"/>
              <a:t>– group </a:t>
            </a:r>
            <a:r>
              <a:rPr lang="ko-KR" altLang="en-US" dirty="0"/>
              <a:t>객체가 안전한곳에 보관되어야 함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Library </a:t>
            </a:r>
            <a:r>
              <a:rPr lang="ko-KR" altLang="en-US" dirty="0"/>
              <a:t>형태라 멀티플랫폼 지원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502" y="3653624"/>
            <a:ext cx="4953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Standard Library</a:t>
            </a:r>
            <a:r>
              <a:rPr lang="ko-KR" altLang="en-US" dirty="0"/>
              <a:t>를 이용한 비동기 프로그래밍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ko-KR" altLang="en-US" dirty="0"/>
              <a:t>표준에 구현된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C++11</a:t>
            </a:r>
            <a:r>
              <a:rPr lang="ko-KR" altLang="en-US" dirty="0"/>
              <a:t>에 구현되었지만 </a:t>
            </a:r>
            <a:r>
              <a:rPr lang="en-US" altLang="ko-KR" dirty="0"/>
              <a:t>C++14 </a:t>
            </a:r>
            <a:r>
              <a:rPr lang="ko-KR" altLang="en-US" dirty="0"/>
              <a:t>에서 완성되었다고 보는 편이 좋음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Thread / Future / Promise </a:t>
            </a:r>
            <a:r>
              <a:rPr lang="ko-KR" altLang="en-US" dirty="0"/>
              <a:t>의 합성으로 구현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표준이라는 것 외엔 그다지 </a:t>
            </a:r>
            <a:r>
              <a:rPr lang="en-US" altLang="ko-KR" dirty="0"/>
              <a:t>...... 17</a:t>
            </a:r>
            <a:r>
              <a:rPr lang="ko-KR" altLang="en-US" dirty="0"/>
              <a:t>에선 개선이 있다고는 하는데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9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기본적인 형태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객체가 </a:t>
            </a:r>
            <a:r>
              <a:rPr lang="en-US" altLang="ko-KR" dirty="0"/>
              <a:t>3</a:t>
            </a:r>
            <a:r>
              <a:rPr lang="ko-KR" altLang="en-US" dirty="0"/>
              <a:t>개나 필요하고 </a:t>
            </a:r>
            <a:r>
              <a:rPr lang="en-US" altLang="ko-KR" dirty="0"/>
              <a:t>thread</a:t>
            </a:r>
            <a:r>
              <a:rPr lang="ko-KR" altLang="en-US" dirty="0"/>
              <a:t>를 직접 생성해야 하는 불편함이 있음</a:t>
            </a:r>
            <a:endParaRPr lang="en-US" altLang="ko-KR" dirty="0"/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packaged_task</a:t>
            </a:r>
            <a:r>
              <a:rPr lang="en-US" dirty="0"/>
              <a:t>&lt;T&gt;</a:t>
            </a:r>
            <a:r>
              <a:rPr lang="ko-KR" altLang="en-US" dirty="0"/>
              <a:t>를 사용 할수도 있지만</a:t>
            </a:r>
            <a:r>
              <a:rPr lang="en-US" altLang="ko-KR" dirty="0"/>
              <a:t>… </a:t>
            </a:r>
            <a:r>
              <a:rPr lang="ko-KR" altLang="en-US" dirty="0"/>
              <a:t>언급할 가치 없음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14" y="3421441"/>
            <a:ext cx="6391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62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async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</a:t>
            </a:r>
            <a:r>
              <a:rPr lang="ko-KR" altLang="en-US" dirty="0"/>
              <a:t>를 직접 생성하고</a:t>
            </a:r>
            <a:r>
              <a:rPr lang="en-US" altLang="ko-KR" dirty="0"/>
              <a:t>/ </a:t>
            </a:r>
            <a:r>
              <a:rPr lang="ko-KR" altLang="en-US" dirty="0"/>
              <a:t>통로 만들고 하는 과정 생략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3091299"/>
            <a:ext cx="6353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Standary</a:t>
            </a:r>
            <a:r>
              <a:rPr lang="en-US" dirty="0"/>
              <a:t> Library</a:t>
            </a:r>
            <a:r>
              <a:rPr lang="ko-KR" altLang="en-US" dirty="0"/>
              <a:t> 의 </a:t>
            </a:r>
            <a:r>
              <a:rPr lang="en-US" altLang="ko-KR" dirty="0" err="1"/>
              <a:t>async</a:t>
            </a:r>
            <a:r>
              <a:rPr lang="en-US" altLang="ko-KR" dirty="0"/>
              <a:t> </a:t>
            </a:r>
            <a:r>
              <a:rPr lang="ko-KR" altLang="en-US" dirty="0"/>
              <a:t>는 어떻게 구현되어 있을까요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4" y="1506843"/>
            <a:ext cx="10515600" cy="4351338"/>
          </a:xfrm>
        </p:spPr>
        <p:txBody>
          <a:bodyPr/>
          <a:lstStyle/>
          <a:p>
            <a:r>
              <a:rPr lang="ko-KR" altLang="en-US" dirty="0"/>
              <a:t>당연히 컴파일러마다 구현은 다르지만</a:t>
            </a:r>
            <a:r>
              <a:rPr lang="en-US" altLang="ko-KR" dirty="0"/>
              <a:t>… </a:t>
            </a:r>
            <a:r>
              <a:rPr lang="ko-KR" altLang="en-US" dirty="0"/>
              <a:t>제가 자주 쓰는 </a:t>
            </a:r>
            <a:r>
              <a:rPr lang="en-US" altLang="ko-KR" dirty="0"/>
              <a:t>Visual C++ </a:t>
            </a:r>
            <a:r>
              <a:rPr lang="ko-KR" altLang="en-US" dirty="0"/>
              <a:t>를 한번 보겠습니다</a:t>
            </a:r>
            <a:r>
              <a:rPr lang="en-US" altLang="ko-KR" dirty="0"/>
              <a:t>.future </a:t>
            </a:r>
            <a:r>
              <a:rPr lang="ko-KR" altLang="en-US" dirty="0"/>
              <a:t>헤더를 보면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2471432"/>
            <a:ext cx="7511206" cy="41936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9626" y="5858181"/>
            <a:ext cx="2164359" cy="320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6211" y="1741422"/>
            <a:ext cx="8134350" cy="4133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1137" y="4093827"/>
            <a:ext cx="5385732" cy="1048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 하는 시점과 결과를 받아 오는 시점이 다른것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파일 </a:t>
            </a:r>
            <a:r>
              <a:rPr lang="en-US" altLang="ko-KR" dirty="0"/>
              <a:t>/ </a:t>
            </a:r>
            <a:r>
              <a:rPr lang="ko-KR" altLang="en-US" dirty="0"/>
              <a:t>네트워크등의 </a:t>
            </a:r>
            <a:r>
              <a:rPr lang="en-US" altLang="ko-KR" dirty="0"/>
              <a:t>IO</a:t>
            </a:r>
            <a:r>
              <a:rPr lang="ko-KR" altLang="en-US" dirty="0"/>
              <a:t>나 대량의 연산을 할때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8" y="3356994"/>
            <a:ext cx="5591175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3941" y="3472679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코딩호러</a:t>
            </a:r>
            <a:endParaRPr lang="en-US" dirty="0"/>
          </a:p>
        </p:txBody>
      </p:sp>
      <p:pic>
        <p:nvPicPr>
          <p:cNvPr id="2050" name="Picture 2" descr="http://image.aladin.co.kr/product/2481/71/cover/8998139170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73" y="3472679"/>
            <a:ext cx="1905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8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</a:t>
            </a:r>
            <a:r>
              <a:rPr lang="ko-KR" altLang="en-US" dirty="0"/>
              <a:t>을 이용한 비동기 프로그래밍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ko-KR" altLang="en-US" dirty="0"/>
              <a:t>의 구현</a:t>
            </a:r>
            <a:r>
              <a:rPr lang="en-US" altLang="ko-KR" dirty="0"/>
              <a:t>(</a:t>
            </a:r>
            <a:r>
              <a:rPr lang="en-US" altLang="ko-KR" strike="sngStrike" dirty="0"/>
              <a:t>TV</a:t>
            </a:r>
            <a:r>
              <a:rPr lang="ko-KR" altLang="en-US" strike="sngStrike" dirty="0"/>
              <a:t>에 나오는 제품간접광고 아닙니다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C# </a:t>
            </a:r>
            <a:r>
              <a:rPr lang="ko-KR" altLang="en-US" dirty="0"/>
              <a:t>의 </a:t>
            </a:r>
            <a:r>
              <a:rPr lang="en-US" altLang="ko-KR" dirty="0"/>
              <a:t>Task&lt;T&gt; </a:t>
            </a:r>
            <a:r>
              <a:rPr lang="ko-KR" altLang="en-US" dirty="0"/>
              <a:t>와 비슷한 형태</a:t>
            </a:r>
            <a:endParaRPr lang="en-US" dirty="0"/>
          </a:p>
          <a:p>
            <a:r>
              <a:rPr lang="en-US" dirty="0"/>
              <a:t>Task </a:t>
            </a:r>
            <a:r>
              <a:rPr lang="ko-KR" altLang="en-US" dirty="0"/>
              <a:t>체인과 리턴값의 처리를 지원</a:t>
            </a:r>
            <a:endParaRPr lang="en-US" altLang="ko-KR" dirty="0"/>
          </a:p>
          <a:p>
            <a:r>
              <a:rPr lang="en-US" dirty="0"/>
              <a:t>UWP</a:t>
            </a:r>
            <a:r>
              <a:rPr lang="ko-KR" altLang="en-US" dirty="0"/>
              <a:t>에 자주 사용</a:t>
            </a:r>
            <a:r>
              <a:rPr lang="en-US" altLang="ko-KR" dirty="0"/>
              <a:t>(</a:t>
            </a:r>
            <a:r>
              <a:rPr lang="ko-KR" altLang="en-US" dirty="0"/>
              <a:t>참고자료 </a:t>
            </a:r>
            <a:r>
              <a:rPr lang="en-US" altLang="ko-KR" dirty="0"/>
              <a:t>: http://www.slideshare.net/dgtman/f1-c-windows-10-uwp)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20" y="3883025"/>
            <a:ext cx="6591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2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다른 구현은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llvm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libstd</a:t>
            </a:r>
            <a:r>
              <a:rPr lang="en-US" altLang="ko-KR" dirty="0"/>
              <a:t>++ </a:t>
            </a:r>
            <a:r>
              <a:rPr lang="ko-KR" altLang="en-US" dirty="0"/>
              <a:t>의 구현입니다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3110568"/>
            <a:ext cx="8696325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7581" y="5050171"/>
            <a:ext cx="8137322" cy="23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09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나온 방법의 공통점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GC</a:t>
            </a:r>
            <a:r>
              <a:rPr lang="ko-KR" altLang="en-US" dirty="0"/>
              <a:t>를 지원하지 않는 특성상 </a:t>
            </a:r>
            <a:r>
              <a:rPr lang="en-US" altLang="ko-KR" dirty="0"/>
              <a:t>Task </a:t>
            </a:r>
            <a:r>
              <a:rPr lang="ko-KR" altLang="en-US" dirty="0"/>
              <a:t>작동 중에 </a:t>
            </a:r>
            <a:r>
              <a:rPr lang="en-US" altLang="ko-KR" dirty="0"/>
              <a:t>Task </a:t>
            </a:r>
            <a:r>
              <a:rPr lang="ko-KR" altLang="en-US" dirty="0"/>
              <a:t>관련 객체가 사라질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반드시 </a:t>
            </a:r>
            <a:r>
              <a:rPr lang="en-US" altLang="ko-KR" dirty="0"/>
              <a:t>Task </a:t>
            </a:r>
            <a:r>
              <a:rPr lang="ko-KR" altLang="en-US" dirty="0"/>
              <a:t>의 종료시까지 </a:t>
            </a:r>
            <a:r>
              <a:rPr lang="en-US" altLang="ko-KR" dirty="0"/>
              <a:t>Task </a:t>
            </a:r>
            <a:r>
              <a:rPr lang="ko-KR" altLang="en-US" dirty="0"/>
              <a:t>객체를 살려두어야 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비동기 호출의 효율이 떨어지고 사용 가능한 상황이 한정됨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그럼 </a:t>
            </a:r>
            <a:r>
              <a:rPr lang="en-US" altLang="ko-KR" dirty="0">
                <a:sym typeface="Wingdings" panose="05000000000000000000" pitchFamily="2" charset="2"/>
              </a:rPr>
              <a:t>Callback </a:t>
            </a:r>
            <a:r>
              <a:rPr lang="ko-KR" altLang="en-US" dirty="0">
                <a:sym typeface="Wingdings" panose="05000000000000000000" pitchFamily="2" charset="2"/>
              </a:rPr>
              <a:t>을 이용하는 방식은 어떨까요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006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Callback </a:t>
            </a:r>
            <a:r>
              <a:rPr lang="ko-KR" altLang="en-US" dirty="0"/>
              <a:t>을 사용하는 방식은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52743"/>
            <a:ext cx="10515600" cy="36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  <a:r>
              <a:rPr lang="ko-KR" altLang="en-US" dirty="0"/>
              <a:t> 에는 추가적인 이슈도 있습니다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ko-KR" altLang="en-US" dirty="0"/>
              <a:t>내에서 </a:t>
            </a:r>
            <a:r>
              <a:rPr lang="en-US" altLang="ko-KR" dirty="0"/>
              <a:t>Callback </a:t>
            </a:r>
            <a:r>
              <a:rPr lang="ko-KR" altLang="en-US" dirty="0"/>
              <a:t>을 할 경우 작업을 요청 한 </a:t>
            </a:r>
            <a:r>
              <a:rPr lang="en-US" altLang="ko-KR" dirty="0"/>
              <a:t>Thread </a:t>
            </a:r>
            <a:r>
              <a:rPr lang="ko-KR" altLang="en-US" dirty="0"/>
              <a:t>와 </a:t>
            </a:r>
            <a:r>
              <a:rPr lang="en-US" altLang="ko-KR" dirty="0"/>
              <a:t>Callback </a:t>
            </a:r>
            <a:r>
              <a:rPr lang="ko-KR" altLang="en-US" dirty="0"/>
              <a:t>이 발생 하는 </a:t>
            </a:r>
            <a:r>
              <a:rPr lang="en-US" altLang="ko-KR" dirty="0"/>
              <a:t>Thread</a:t>
            </a:r>
            <a:r>
              <a:rPr lang="ko-KR" altLang="en-US" dirty="0"/>
              <a:t>가 다르기 때문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만약 </a:t>
            </a:r>
            <a:r>
              <a:rPr lang="en-US" altLang="ko-KR" dirty="0"/>
              <a:t>Task</a:t>
            </a:r>
            <a:r>
              <a:rPr lang="ko-KR" altLang="en-US" dirty="0"/>
              <a:t>의 완료 후 </a:t>
            </a:r>
            <a:r>
              <a:rPr lang="en-US" altLang="ko-KR" dirty="0"/>
              <a:t>UI</a:t>
            </a:r>
            <a:r>
              <a:rPr lang="ko-KR" altLang="en-US" dirty="0"/>
              <a:t>의 갱신이 필요하다면</a:t>
            </a:r>
            <a:r>
              <a:rPr lang="en-US" altLang="ko-KR" dirty="0"/>
              <a:t>? </a:t>
            </a:r>
            <a:r>
              <a:rPr lang="ko-KR" altLang="en-US" dirty="0"/>
              <a:t>별도의 </a:t>
            </a:r>
            <a:r>
              <a:rPr lang="en-US" altLang="ko-KR" dirty="0"/>
              <a:t>Thread </a:t>
            </a:r>
            <a:r>
              <a:rPr lang="ko-KR" altLang="en-US" dirty="0"/>
              <a:t>간 통신을 이용하면 </a:t>
            </a:r>
            <a:r>
              <a:rPr lang="en-US" altLang="ko-KR" dirty="0"/>
              <a:t>UI Thread </a:t>
            </a:r>
            <a:r>
              <a:rPr lang="ko-KR" altLang="en-US" dirty="0"/>
              <a:t>로의 </a:t>
            </a:r>
            <a:r>
              <a:rPr lang="en-US" altLang="ko-KR" dirty="0"/>
              <a:t>Switching </a:t>
            </a:r>
            <a:r>
              <a:rPr lang="ko-KR" altLang="en-US" dirty="0"/>
              <a:t>이 필요함</a:t>
            </a:r>
            <a:endParaRPr lang="en-US" altLang="ko-KR" dirty="0"/>
          </a:p>
          <a:p>
            <a:pPr lvl="1"/>
            <a:r>
              <a:rPr lang="ko-KR" altLang="en-US" dirty="0"/>
              <a:t>사실 </a:t>
            </a:r>
            <a:r>
              <a:rPr lang="en-US" altLang="ko-KR" dirty="0"/>
              <a:t>Node.js </a:t>
            </a:r>
            <a:r>
              <a:rPr lang="ko-KR" altLang="en-US" dirty="0"/>
              <a:t>도 마찬가지</a:t>
            </a:r>
            <a:r>
              <a:rPr lang="en-US" altLang="ko-KR" dirty="0"/>
              <a:t>. Callback </a:t>
            </a:r>
            <a:r>
              <a:rPr lang="ko-KR" altLang="en-US" dirty="0"/>
              <a:t>을 </a:t>
            </a:r>
            <a:r>
              <a:rPr lang="en-US" altLang="ko-KR" dirty="0" err="1"/>
              <a:t>javascript</a:t>
            </a:r>
            <a:r>
              <a:rPr lang="en-US" altLang="ko-KR" dirty="0"/>
              <a:t> thread </a:t>
            </a:r>
            <a:r>
              <a:rPr lang="ko-KR" altLang="en-US" dirty="0"/>
              <a:t>에서 발생 시켜줘야 하는 이슈가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이쯤 되면 대체 뭐가 편한지 의심이 가기 시작합니다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2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89" y="2907805"/>
            <a:ext cx="10515600" cy="1722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8000" dirty="0"/>
              <a:t>더 좋은 방법은 없나요</a:t>
            </a:r>
            <a:r>
              <a:rPr lang="en-US" altLang="ko-KR" sz="8000" dirty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83194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ko-KR" altLang="en-US" dirty="0"/>
              <a:t>의 </a:t>
            </a:r>
            <a:r>
              <a:rPr lang="en-US" altLang="ko-KR" dirty="0" err="1"/>
              <a:t>async</a:t>
            </a:r>
            <a:r>
              <a:rPr lang="en-US" altLang="ko-KR" dirty="0"/>
              <a:t> -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개인적으로 가장 훌륭한 비동기 호출 구현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C# 5.0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가지 키워드 </a:t>
            </a:r>
            <a:r>
              <a:rPr lang="en-US" altLang="ko-KR" dirty="0"/>
              <a:t>(</a:t>
            </a:r>
            <a:r>
              <a:rPr lang="en-US" altLang="ko-KR" dirty="0" err="1"/>
              <a:t>async</a:t>
            </a:r>
            <a:r>
              <a:rPr lang="en-US" altLang="ko-KR" dirty="0"/>
              <a:t> – await) </a:t>
            </a:r>
            <a:r>
              <a:rPr lang="ko-KR" altLang="en-US" dirty="0"/>
              <a:t>로 비동기 호출 구현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Callback </a:t>
            </a:r>
            <a:r>
              <a:rPr lang="ko-KR" altLang="en-US" dirty="0"/>
              <a:t>방식이면서 마치 리턴을 받는 형태처럼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18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ko-KR" altLang="en-US" dirty="0"/>
              <a:t>예제 코드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90688"/>
            <a:ext cx="5638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31" y="1364085"/>
            <a:ext cx="5638800" cy="4838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68992" y="4219662"/>
            <a:ext cx="9932566" cy="16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1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49425" y="1409350"/>
            <a:ext cx="14129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 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4107" y="1409350"/>
            <a:ext cx="102964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9783" y="2230703"/>
            <a:ext cx="117866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 err="1"/>
              <a:t>Async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2891" y="2090257"/>
            <a:ext cx="90601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2488" y="3141462"/>
            <a:ext cx="10268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Wake 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5752" y="3822369"/>
            <a:ext cx="13002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  <a:endCxn id="8" idx="0"/>
          </p:cNvCxnSpPr>
          <p:nvPr/>
        </p:nvCxnSpPr>
        <p:spPr>
          <a:xfrm>
            <a:off x="3938928" y="1778682"/>
            <a:ext cx="10186" cy="452021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12" idx="1"/>
          </p:cNvCxnSpPr>
          <p:nvPr/>
        </p:nvCxnSpPr>
        <p:spPr>
          <a:xfrm>
            <a:off x="4538444" y="2415369"/>
            <a:ext cx="3104044" cy="91075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2"/>
          </p:cNvCxnSpPr>
          <p:nvPr/>
        </p:nvCxnSpPr>
        <p:spPr>
          <a:xfrm>
            <a:off x="3949114" y="2600035"/>
            <a:ext cx="0" cy="372281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938927" y="3317620"/>
            <a:ext cx="0" cy="34399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11" idx="0"/>
          </p:cNvCxnSpPr>
          <p:nvPr/>
        </p:nvCxnSpPr>
        <p:spPr>
          <a:xfrm flipH="1">
            <a:off x="8155900" y="1778682"/>
            <a:ext cx="1" cy="311575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2"/>
            <a:endCxn id="12" idx="0"/>
          </p:cNvCxnSpPr>
          <p:nvPr/>
        </p:nvCxnSpPr>
        <p:spPr>
          <a:xfrm flipH="1">
            <a:off x="8155898" y="2459589"/>
            <a:ext cx="2" cy="681873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cxnSpLocks/>
            <a:stCxn id="52" idx="3"/>
            <a:endCxn id="11" idx="3"/>
          </p:cNvCxnSpPr>
          <p:nvPr/>
        </p:nvCxnSpPr>
        <p:spPr>
          <a:xfrm flipH="1" flipV="1">
            <a:off x="8608908" y="2274923"/>
            <a:ext cx="197137" cy="2544812"/>
          </a:xfrm>
          <a:prstGeom prst="bentConnector3">
            <a:avLst>
              <a:gd name="adj1" fmla="val -115960"/>
            </a:avLst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89909" y="2948288"/>
            <a:ext cx="151840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cxnSp>
        <p:nvCxnSpPr>
          <p:cNvPr id="37" name="Straight Arrow Connector 36"/>
          <p:cNvCxnSpPr>
            <a:cxnSpLocks/>
            <a:endCxn id="14" idx="0"/>
          </p:cNvCxnSpPr>
          <p:nvPr/>
        </p:nvCxnSpPr>
        <p:spPr>
          <a:xfrm>
            <a:off x="8155898" y="3500869"/>
            <a:ext cx="1" cy="32150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79723" y="3645891"/>
            <a:ext cx="151840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929833" y="4007035"/>
            <a:ext cx="0" cy="34399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0629" y="4334986"/>
            <a:ext cx="1518407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 Complete Task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3949112" y="5258316"/>
            <a:ext cx="0" cy="34399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70628" y="5578079"/>
            <a:ext cx="151840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 Something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76059" y="52583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6" name="Straight Arrow Connector 45"/>
          <p:cNvCxnSpPr>
            <a:cxnSpLocks/>
            <a:stCxn id="42" idx="3"/>
            <a:endCxn id="47" idx="1"/>
          </p:cNvCxnSpPr>
          <p:nvPr/>
        </p:nvCxnSpPr>
        <p:spPr>
          <a:xfrm>
            <a:off x="4689036" y="4796651"/>
            <a:ext cx="594627" cy="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83663" y="4473485"/>
            <a:ext cx="1518407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After await  code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05752" y="4496569"/>
            <a:ext cx="130029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Task </a:t>
            </a:r>
            <a:r>
              <a:rPr lang="en-US" dirty="0" err="1"/>
              <a:t>Complate</a:t>
            </a:r>
            <a:endParaRPr lang="en-US" dirty="0"/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8155898" y="4207151"/>
            <a:ext cx="1" cy="321500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47" idx="2"/>
            <a:endCxn id="44" idx="3"/>
          </p:cNvCxnSpPr>
          <p:nvPr/>
        </p:nvCxnSpPr>
        <p:spPr>
          <a:xfrm flipH="1">
            <a:off x="4689035" y="5119816"/>
            <a:ext cx="1353832" cy="642929"/>
          </a:xfrm>
          <a:prstGeom prst="straightConnector1">
            <a:avLst/>
          </a:prstGeom>
          <a:ln w="317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15575" y="447348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139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프로그래밍의 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 해 두고 다른 작업을 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Thread</a:t>
            </a:r>
            <a:r>
              <a:rPr lang="ko-KR" altLang="en-US" dirty="0"/>
              <a:t>의 과부하를 방지 할 수 있다</a:t>
            </a:r>
            <a:endParaRPr lang="en-US" altLang="ko-KR" dirty="0"/>
          </a:p>
          <a:p>
            <a:pPr lvl="1"/>
            <a:r>
              <a:rPr lang="ko-KR" altLang="en-US" dirty="0"/>
              <a:t>결국 같은 얘기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세밀한 </a:t>
            </a:r>
            <a:r>
              <a:rPr lang="en-US" altLang="ko-KR" dirty="0"/>
              <a:t>Multi </a:t>
            </a:r>
            <a:r>
              <a:rPr lang="en-US" dirty="0"/>
              <a:t>Thread Programming </a:t>
            </a:r>
            <a:r>
              <a:rPr lang="ko-KR" altLang="en-US" dirty="0"/>
              <a:t>없이도 추가 코어를 활용 가능하다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strike="sngStrike" dirty="0"/>
              <a:t>성능을 올릴 수 있다</a:t>
            </a:r>
            <a:endParaRPr lang="en-US" strike="sngStri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00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  <a:r>
              <a:rPr lang="ko-KR" altLang="en-US" dirty="0"/>
              <a:t> 에도 생깁니다</a:t>
            </a:r>
            <a:r>
              <a:rPr lang="en-US" altLang="ko-KR" dirty="0"/>
              <a:t> </a:t>
            </a:r>
            <a:r>
              <a:rPr lang="ko-KR" altLang="en-US" dirty="0"/>
              <a:t>그런데</a:t>
            </a:r>
            <a:r>
              <a:rPr lang="en-US" altLang="ko-KR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await / </a:t>
            </a:r>
            <a:r>
              <a:rPr lang="en-US" dirty="0" err="1"/>
              <a:t>resumable</a:t>
            </a:r>
            <a:r>
              <a:rPr lang="en-US" dirty="0"/>
              <a:t> </a:t>
            </a:r>
            <a:r>
              <a:rPr lang="ko-KR" altLang="en-US" dirty="0"/>
              <a:t>이라는 키워드의 추가로 지원 예정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C++ 17 </a:t>
            </a:r>
            <a:r>
              <a:rPr lang="ko-KR" altLang="en-US" dirty="0"/>
              <a:t>추가 예정</a:t>
            </a:r>
            <a:r>
              <a:rPr lang="en-US" altLang="ko-KR" dirty="0"/>
              <a:t>(http://www.open-std.org/jtc1/sc22/wg21/docs/papers/2013/n3722.pdf)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r>
              <a:rPr lang="ko-KR" altLang="en-US" dirty="0"/>
              <a:t>아직 어떤 식으로 구현 될지는 모릅니다</a:t>
            </a:r>
            <a:r>
              <a:rPr lang="en-US" altLang="ko-KR" dirty="0"/>
              <a:t>… C++17</a:t>
            </a:r>
            <a:r>
              <a:rPr lang="ko-KR" altLang="en-US"/>
              <a:t>에 들어갈지</a:t>
            </a:r>
            <a:br>
              <a:rPr lang="en-US" altLang="ko-KR" dirty="0"/>
            </a:br>
            <a:r>
              <a:rPr lang="ko-KR" altLang="en-US" dirty="0"/>
              <a:t>안들어갈지도 모릅니다</a:t>
            </a:r>
            <a:r>
              <a:rPr lang="en-US" altLang="ko-KR" dirty="0"/>
              <a:t>.</a:t>
            </a:r>
            <a:r>
              <a:rPr lang="ko-KR" altLang="en-US" strike="sngStrike" dirty="0"/>
              <a:t>사실 안들어갈 것 같습니다</a:t>
            </a:r>
            <a:endParaRPr lang="en-US" altLang="ko-KR" strike="sngStrike" dirty="0"/>
          </a:p>
          <a:p>
            <a:endParaRPr lang="en-US" dirty="0"/>
          </a:p>
          <a:p>
            <a:r>
              <a:rPr lang="ko-KR" altLang="en-US" dirty="0"/>
              <a:t>테스트 해 볼 쓸만한 컴파일러도 없습니다</a:t>
            </a:r>
            <a:endParaRPr lang="en-US" altLang="ko-KR" dirty="0"/>
          </a:p>
          <a:p>
            <a:pPr lvl="1"/>
            <a:r>
              <a:rPr lang="en-US" dirty="0"/>
              <a:t>Visual C++</a:t>
            </a:r>
            <a:r>
              <a:rPr lang="ko-KR" altLang="en-US" dirty="0"/>
              <a:t>도 버전따라 되다 안되다 합니다</a:t>
            </a:r>
            <a:r>
              <a:rPr lang="en-US" altLang="ko-KR" dirty="0"/>
              <a:t>. </a:t>
            </a:r>
            <a:r>
              <a:rPr lang="ko-KR" altLang="en-US" dirty="0"/>
              <a:t>되는 경우도 </a:t>
            </a:r>
            <a:r>
              <a:rPr lang="en-US" altLang="ko-KR" dirty="0"/>
              <a:t>64bit</a:t>
            </a:r>
            <a:r>
              <a:rPr lang="ko-KR" altLang="en-US" dirty="0"/>
              <a:t>만 되는 경우도 있습니다</a:t>
            </a:r>
            <a:endParaRPr lang="en-US" altLang="ko-KR" dirty="0"/>
          </a:p>
          <a:p>
            <a:pPr lvl="1"/>
            <a:r>
              <a:rPr lang="en-US" altLang="ko-KR" dirty="0"/>
              <a:t>C++/CX </a:t>
            </a:r>
            <a:r>
              <a:rPr lang="ko-KR" altLang="en-US" dirty="0"/>
              <a:t>에서는 지원 되지만 다른 형태일 가능성도 있습니다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0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90" y="2407640"/>
            <a:ext cx="10515600" cy="1954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1500" dirty="0"/>
              <a:t>감사합니다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4307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프로그래밍의 단점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성능이 나빠진다</a:t>
            </a:r>
            <a:endParaRPr lang="en-US" altLang="ko-KR" dirty="0"/>
          </a:p>
          <a:p>
            <a:pPr lvl="1"/>
            <a:r>
              <a:rPr lang="ko-KR" altLang="en-US" dirty="0"/>
              <a:t>뒤에서 다시 설명합니다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CPU / Memory </a:t>
            </a:r>
            <a:r>
              <a:rPr lang="ko-KR" altLang="en-US" dirty="0"/>
              <a:t>소모량이 늘어난다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코드를 만들기 힘들고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디버깅하기 힘들다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그래도 비동기 프로그래밍을 해야 하는 이유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느끼는 퀄리티가 좋아진다</a:t>
            </a:r>
            <a:endParaRPr lang="en-US" altLang="ko-KR" dirty="0"/>
          </a:p>
          <a:p>
            <a:pPr lvl="1"/>
            <a:r>
              <a:rPr lang="ko-KR" altLang="en-US" dirty="0"/>
              <a:t>사실 이게 모든 것이라고 봐도 틀리지 않다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ko-KR" altLang="en-US" dirty="0"/>
              <a:t>비동기 프로그래밍이 강제되는 프로그래밍 언어가 있다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비동기 프로그래밍이 강제되는 플랫폼이 있다</a:t>
            </a:r>
            <a:endParaRPr lang="en-US" altLang="ko-KR" dirty="0"/>
          </a:p>
          <a:p>
            <a:pPr lvl="1"/>
            <a:r>
              <a:rPr lang="en-US" dirty="0"/>
              <a:t>Android, UWP,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69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프로그래밍의 필수 요소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호출한 작업을 대신 해 줄 </a:t>
            </a:r>
            <a:r>
              <a:rPr lang="en-US" altLang="ko-KR" dirty="0"/>
              <a:t>Thread</a:t>
            </a:r>
            <a:r>
              <a:rPr lang="ko-KR" altLang="en-US" dirty="0"/>
              <a:t>의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호출한 작업의 결과를 받아올 방법의 존재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위 두가지를 위한 오버헤드 발생 </a:t>
            </a:r>
            <a:r>
              <a:rPr lang="en-US" altLang="ko-KR" dirty="0">
                <a:sym typeface="Wingdings" panose="05000000000000000000" pitchFamily="2" charset="2"/>
              </a:rPr>
              <a:t> CPU</a:t>
            </a:r>
            <a:r>
              <a:rPr lang="ko-KR" altLang="en-US" dirty="0">
                <a:sym typeface="Wingdings" panose="05000000000000000000" pitchFamily="2" charset="2"/>
              </a:rPr>
              <a:t>를 더 많이 먹는다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결과를 처리할 시점까지 데이터가 존재해야 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메모리도 더먹는다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 왜 성능이 더 좋다고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Platform </a:t>
            </a:r>
            <a:r>
              <a:rPr lang="ko-KR" altLang="en-US" dirty="0"/>
              <a:t>은 </a:t>
            </a:r>
            <a:r>
              <a:rPr lang="en-US" altLang="ko-KR" dirty="0"/>
              <a:t>UI Thread </a:t>
            </a:r>
            <a:r>
              <a:rPr lang="ko-KR" altLang="en-US" dirty="0"/>
              <a:t>외에서의 </a:t>
            </a:r>
            <a:r>
              <a:rPr lang="en-US" altLang="ko-KR" dirty="0"/>
              <a:t>UI </a:t>
            </a:r>
            <a:r>
              <a:rPr lang="ko-KR" altLang="en-US" dirty="0"/>
              <a:t>접근이 안전하지 않음</a:t>
            </a:r>
            <a:r>
              <a:rPr lang="en-US" altLang="ko-KR" dirty="0"/>
              <a:t>(Windows, Android, </a:t>
            </a:r>
            <a:r>
              <a:rPr lang="en-US" altLang="ko-KR" dirty="0" err="1"/>
              <a:t>etc</a:t>
            </a:r>
            <a:r>
              <a:rPr lang="en-US" altLang="ko-KR" dirty="0"/>
              <a:t>…..). UI Thread</a:t>
            </a:r>
            <a:r>
              <a:rPr lang="ko-KR" altLang="en-US" dirty="0"/>
              <a:t>는 항상 바쁨</a:t>
            </a:r>
            <a:endParaRPr lang="en-US" altLang="ko-KR" dirty="0"/>
          </a:p>
          <a:p>
            <a:pPr lvl="1"/>
            <a:r>
              <a:rPr lang="en-US" dirty="0"/>
              <a:t>UI Thread</a:t>
            </a:r>
            <a:r>
              <a:rPr lang="ko-KR" altLang="en-US" dirty="0"/>
              <a:t>의 부하를 다른 </a:t>
            </a:r>
            <a:r>
              <a:rPr lang="en-US" altLang="ko-KR" dirty="0"/>
              <a:t>Thread</a:t>
            </a:r>
            <a:r>
              <a:rPr lang="ko-KR" altLang="en-US" dirty="0"/>
              <a:t>로 넘길 수 있으므로 </a:t>
            </a:r>
            <a:r>
              <a:rPr lang="ko-KR" altLang="en-US" dirty="0">
                <a:solidFill>
                  <a:srgbClr val="FF0000"/>
                </a:solidFill>
              </a:rPr>
              <a:t>사용자가 느끼기에</a:t>
            </a:r>
            <a:r>
              <a:rPr lang="ko-KR" altLang="en-US" dirty="0"/>
              <a:t> 빨라 보임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Server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1"/>
            <a:r>
              <a:rPr lang="ko-KR" altLang="en-US" dirty="0"/>
              <a:t>많은</a:t>
            </a:r>
            <a:r>
              <a:rPr lang="en-US" altLang="ko-KR" dirty="0"/>
              <a:t> IO </a:t>
            </a:r>
            <a:r>
              <a:rPr lang="ko-KR" altLang="en-US" dirty="0"/>
              <a:t>를 처리 하기 위해 루프에서 매번 체크하던가</a:t>
            </a:r>
            <a:r>
              <a:rPr lang="en-US" altLang="ko-KR" dirty="0"/>
              <a:t>(non blocking), </a:t>
            </a:r>
            <a:r>
              <a:rPr lang="ko-KR" altLang="en-US" dirty="0"/>
              <a:t>아니면 </a:t>
            </a:r>
            <a:r>
              <a:rPr lang="en-US" altLang="ko-KR" dirty="0"/>
              <a:t>IO </a:t>
            </a:r>
            <a:r>
              <a:rPr lang="ko-KR" altLang="en-US" dirty="0"/>
              <a:t>마다 </a:t>
            </a:r>
            <a:r>
              <a:rPr lang="en-US" altLang="ko-KR" dirty="0"/>
              <a:t>Thread</a:t>
            </a:r>
            <a:r>
              <a:rPr lang="ko-KR" altLang="en-US" dirty="0"/>
              <a:t>를 생성해서 기다려야 함</a:t>
            </a:r>
            <a:endParaRPr lang="en-US" altLang="ko-KR" dirty="0"/>
          </a:p>
          <a:p>
            <a:pPr lvl="1"/>
            <a:r>
              <a:rPr lang="ko-KR" altLang="en-US" dirty="0"/>
              <a:t>루프 </a:t>
            </a:r>
            <a:r>
              <a:rPr lang="en-US" altLang="ko-KR" dirty="0"/>
              <a:t>or Thread Switching </a:t>
            </a:r>
            <a:r>
              <a:rPr lang="ko-KR" altLang="en-US" dirty="0"/>
              <a:t>의 부하가 비동기를 구현하기 위한 부하보다 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프로그래밍의 활용 목적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ko-KR" altLang="en-US" dirty="0"/>
              <a:t>반응성을 올리기 위해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Multi Thread </a:t>
            </a:r>
            <a:r>
              <a:rPr lang="ko-KR" altLang="en-US" dirty="0"/>
              <a:t>를 지원 하지 않는 언어에서 최대한 성능을 내기 위해</a:t>
            </a:r>
            <a:endParaRPr lang="en-US" altLang="ko-KR" dirty="0"/>
          </a:p>
          <a:p>
            <a:pPr lvl="1"/>
            <a:r>
              <a:rPr lang="en-US" altLang="ko-KR" dirty="0" err="1"/>
              <a:t>Javacript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Node.js</a:t>
            </a:r>
            <a:r>
              <a:rPr lang="ko-KR" altLang="en-US" dirty="0"/>
              <a:t>가 대표적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trike="sngStrike" dirty="0"/>
              <a:t>유행하니까</a:t>
            </a:r>
            <a:endParaRPr lang="en-US" altLang="ko-KR" strike="sngStrike" dirty="0"/>
          </a:p>
          <a:p>
            <a:endParaRPr lang="en-US" altLang="ko-KR" dirty="0"/>
          </a:p>
          <a:p>
            <a:r>
              <a:rPr lang="ko-KR" altLang="en-US" strike="sngStrike" dirty="0"/>
              <a:t>그냥 멋있어보여서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2102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1851</Words>
  <Application>Microsoft Office PowerPoint</Application>
  <PresentationFormat>Widescreen</PresentationFormat>
  <Paragraphs>327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Wingdings</vt:lpstr>
      <vt:lpstr>Office Theme</vt:lpstr>
      <vt:lpstr>C++ Asynchronous Programming</vt:lpstr>
      <vt:lpstr>오늘 내용</vt:lpstr>
      <vt:lpstr>비동기 프로그래밍이란?</vt:lpstr>
      <vt:lpstr>비동기 프로그래밍의 장점</vt:lpstr>
      <vt:lpstr>비동기 프로그래밍의 단점</vt:lpstr>
      <vt:lpstr>그래도 비동기 프로그래밍을 해야 하는 이유</vt:lpstr>
      <vt:lpstr>비동기 프로그래밍의 필수 요소</vt:lpstr>
      <vt:lpstr>그런데 왜 성능이 더 좋다고?</vt:lpstr>
      <vt:lpstr>비동기 프로그래밍의 활용 목적</vt:lpstr>
      <vt:lpstr>Thread가 없는 언어는?</vt:lpstr>
      <vt:lpstr>비동기 프로그래밍의 방식</vt:lpstr>
      <vt:lpstr>비동기 호출의 결과를 받아오는 방법</vt:lpstr>
      <vt:lpstr>Thread를 직접 다루는것은 바보짓?</vt:lpstr>
      <vt:lpstr>PowerPoint Presentation</vt:lpstr>
      <vt:lpstr>PowerPoint Presentation</vt:lpstr>
      <vt:lpstr>PowerPoint Presentation</vt:lpstr>
      <vt:lpstr>C++는 선택지가 굉장히 많습니다</vt:lpstr>
      <vt:lpstr>Thread Pool을 이용한 구현</vt:lpstr>
      <vt:lpstr>PowerPoint Presentation</vt:lpstr>
      <vt:lpstr>QueueUserAPC</vt:lpstr>
      <vt:lpstr>QueueUserAPC</vt:lpstr>
      <vt:lpstr>Task 기반 비동기 프로그래밍</vt:lpstr>
      <vt:lpstr>Cilk+ 를 이용한 비동기 프로그래밍</vt:lpstr>
      <vt:lpstr>TBB를 이용한 비동기 프로그래밍</vt:lpstr>
      <vt:lpstr>C++ Standard Library를 이용한 비동기 프로그래밍</vt:lpstr>
      <vt:lpstr>가장 기본적인 형태</vt:lpstr>
      <vt:lpstr>std::async </vt:lpstr>
      <vt:lpstr>C++ Standary Library 의 async 는 어떻게 구현되어 있을까요</vt:lpstr>
      <vt:lpstr>PowerPoint Presentation</vt:lpstr>
      <vt:lpstr>PPL을 이용한 비동기 프로그래밍</vt:lpstr>
      <vt:lpstr>그럼 다른 구현은?</vt:lpstr>
      <vt:lpstr>지금까지 나온 방법의 공통점</vt:lpstr>
      <vt:lpstr>그럼 Callback 을 사용하는 방식은?</vt:lpstr>
      <vt:lpstr>C++ 에는 추가적인 이슈도 있습니다 </vt:lpstr>
      <vt:lpstr>PowerPoint Presentation</vt:lpstr>
      <vt:lpstr>C#의 async - await</vt:lpstr>
      <vt:lpstr>C# 예제 코드</vt:lpstr>
      <vt:lpstr>PowerPoint Presentation</vt:lpstr>
      <vt:lpstr>PowerPoint Presentation</vt:lpstr>
      <vt:lpstr>C++ 에도 생깁니다 그런데…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Asynchronous Programming</dc:title>
  <dc:creator>Lyn Heo</dc:creator>
  <cp:lastModifiedBy>옥찬호</cp:lastModifiedBy>
  <cp:revision>15</cp:revision>
  <dcterms:created xsi:type="dcterms:W3CDTF">2017-02-12T07:15:49Z</dcterms:created>
  <dcterms:modified xsi:type="dcterms:W3CDTF">2017-02-20T09:42:10Z</dcterms:modified>
</cp:coreProperties>
</file>