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5"/>
  </p:notesMasterIdLst>
  <p:sldIdLst>
    <p:sldId id="258" r:id="rId2"/>
    <p:sldId id="260" r:id="rId3"/>
    <p:sldId id="265" r:id="rId4"/>
    <p:sldId id="266" r:id="rId5"/>
    <p:sldId id="271" r:id="rId6"/>
    <p:sldId id="276" r:id="rId7"/>
    <p:sldId id="269" r:id="rId8"/>
    <p:sldId id="273" r:id="rId9"/>
    <p:sldId id="272" r:id="rId10"/>
    <p:sldId id="274" r:id="rId11"/>
    <p:sldId id="275" r:id="rId12"/>
    <p:sldId id="264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BBC3"/>
    <a:srgbClr val="EEF6EB"/>
    <a:srgbClr val="414141"/>
    <a:srgbClr val="5D5D5D"/>
    <a:srgbClr val="1D9D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58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918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A96A5-6C61-4A01-9F44-20C5FAA0F9B5}" type="datetimeFigureOut">
              <a:rPr lang="ko-KR" altLang="en-US" smtClean="0"/>
              <a:t>2016-09-10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FECED-C1DF-452B-8B2E-F13FB302E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815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FECED-C1DF-452B-8B2E-F13FB302EB60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363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FECED-C1DF-452B-8B2E-F13FB302EB6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486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 userDrawn="1"/>
        </p:nvSpPr>
        <p:spPr>
          <a:xfrm>
            <a:off x="6372200" y="4086200"/>
            <a:ext cx="2771800" cy="2771800"/>
          </a:xfrm>
          <a:prstGeom prst="triangle">
            <a:avLst>
              <a:gd name="adj" fmla="val 100000"/>
            </a:avLst>
          </a:prstGeom>
          <a:solidFill>
            <a:srgbClr val="30BBC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6333" y="405933"/>
            <a:ext cx="5243780" cy="3054268"/>
          </a:xfrm>
          <a:ln>
            <a:noFill/>
          </a:ln>
        </p:spPr>
        <p:txBody>
          <a:bodyPr anchor="ctr">
            <a:normAutofit/>
          </a:bodyPr>
          <a:lstStyle>
            <a:lvl1pPr algn="dist">
              <a:lnSpc>
                <a:spcPct val="150000"/>
              </a:lnSpc>
              <a:defRPr sz="2800" baseline="0">
                <a:ln>
                  <a:solidFill>
                    <a:srgbClr val="30BBC3">
                      <a:alpha val="0"/>
                    </a:srgbClr>
                  </a:solidFill>
                </a:ln>
              </a:defRPr>
            </a:lvl1pPr>
          </a:lstStyle>
          <a:p>
            <a:r>
              <a:rPr lang="en-US" dirty="0" smtClean="0"/>
              <a:t>FORMAL</a:t>
            </a:r>
            <a:br>
              <a:rPr lang="en-US" dirty="0" smtClean="0"/>
            </a:br>
            <a:r>
              <a:rPr lang="en-US" dirty="0" smtClean="0"/>
              <a:t>MINT</a:t>
            </a:r>
            <a:br>
              <a:rPr lang="en-US" dirty="0" smtClean="0"/>
            </a:br>
            <a:r>
              <a:rPr lang="en-US" dirty="0" smtClean="0"/>
              <a:t>ADSTORE.TISTORY.COM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3529" y="3775628"/>
            <a:ext cx="5266920" cy="310572"/>
          </a:xfrm>
        </p:spPr>
        <p:txBody>
          <a:bodyPr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00" kern="1200" dirty="0">
                <a:ln>
                  <a:solidFill>
                    <a:srgbClr val="30BBC3">
                      <a:alpha val="0"/>
                    </a:srgbClr>
                  </a:solidFill>
                </a:ln>
                <a:solidFill>
                  <a:srgbClr val="5D5D5D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TEMPLATE TITLE TYPE 1</a:t>
            </a:r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3577573"/>
            <a:ext cx="5590449" cy="0"/>
          </a:xfrm>
          <a:prstGeom prst="line">
            <a:avLst/>
          </a:prstGeom>
          <a:ln w="22225" cap="sq">
            <a:solidFill>
              <a:srgbClr val="30BBC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이등변 삼각형 16"/>
          <p:cNvSpPr/>
          <p:nvPr userDrawn="1"/>
        </p:nvSpPr>
        <p:spPr>
          <a:xfrm rot="5400000" flipH="1">
            <a:off x="220218" y="405934"/>
            <a:ext cx="1433770" cy="1433770"/>
          </a:xfrm>
          <a:prstGeom prst="triangle">
            <a:avLst>
              <a:gd name="adj" fmla="val 100000"/>
            </a:avLst>
          </a:prstGeom>
          <a:solidFill>
            <a:srgbClr val="30BBC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 flipH="1">
            <a:off x="6618514" y="5701186"/>
            <a:ext cx="1156814" cy="1156814"/>
          </a:xfrm>
          <a:prstGeom prst="triangle">
            <a:avLst>
              <a:gd name="adj" fmla="val 100000"/>
            </a:avLst>
          </a:prstGeom>
          <a:solidFill>
            <a:srgbClr val="30BBC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763091" y="6325354"/>
            <a:ext cx="2176002" cy="0"/>
          </a:xfrm>
          <a:prstGeom prst="line">
            <a:avLst/>
          </a:prstGeom>
          <a:ln w="22225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6763091" y="5875021"/>
            <a:ext cx="2175441" cy="400368"/>
          </a:xfrm>
        </p:spPr>
        <p:txBody>
          <a:bodyPr anchor="ctr">
            <a:noAutofit/>
          </a:bodyPr>
          <a:lstStyle>
            <a:lvl1pPr marL="0" indent="0" algn="dist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DESIGNED BY</a:t>
            </a:r>
            <a:endParaRPr lang="ko-KR" altLang="en-US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4"/>
          </p:nvPr>
        </p:nvSpPr>
        <p:spPr>
          <a:xfrm>
            <a:off x="6763091" y="6385380"/>
            <a:ext cx="2172060" cy="365125"/>
          </a:xfrm>
        </p:spPr>
        <p:txBody>
          <a:bodyPr/>
          <a:lstStyle>
            <a:lvl1pPr algn="dist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9109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41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이등변 삼각형 17"/>
          <p:cNvSpPr/>
          <p:nvPr userDrawn="1"/>
        </p:nvSpPr>
        <p:spPr>
          <a:xfrm rot="5400000" flipH="1">
            <a:off x="6618514" y="5701186"/>
            <a:ext cx="1156814" cy="1156814"/>
          </a:xfrm>
          <a:prstGeom prst="triangle">
            <a:avLst>
              <a:gd name="adj" fmla="val 100000"/>
            </a:avLst>
          </a:prstGeom>
          <a:solidFill>
            <a:srgbClr val="30BBC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>
            <a:off x="6372200" y="4086200"/>
            <a:ext cx="2771800" cy="2771800"/>
          </a:xfrm>
          <a:prstGeom prst="triangle">
            <a:avLst>
              <a:gd name="adj" fmla="val 100000"/>
            </a:avLst>
          </a:prstGeom>
          <a:solidFill>
            <a:srgbClr val="30BBC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6333" y="405933"/>
            <a:ext cx="5243780" cy="3054268"/>
          </a:xfrm>
          <a:ln>
            <a:noFill/>
          </a:ln>
        </p:spPr>
        <p:txBody>
          <a:bodyPr anchor="ctr">
            <a:normAutofit/>
          </a:bodyPr>
          <a:lstStyle>
            <a:lvl1pPr algn="dist">
              <a:lnSpc>
                <a:spcPct val="150000"/>
              </a:lnSpc>
              <a:defRPr sz="2800" baseline="0">
                <a:ln>
                  <a:solidFill>
                    <a:srgbClr val="30BBC3">
                      <a:alpha val="0"/>
                    </a:srgb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FORMAL</a:t>
            </a:r>
            <a:br>
              <a:rPr lang="en-US" dirty="0" smtClean="0"/>
            </a:br>
            <a:r>
              <a:rPr lang="en-US" dirty="0" smtClean="0"/>
              <a:t>MINT</a:t>
            </a:r>
            <a:br>
              <a:rPr lang="en-US" dirty="0" smtClean="0"/>
            </a:br>
            <a:r>
              <a:rPr lang="en-US" dirty="0" smtClean="0"/>
              <a:t>ADSTORE.TISTORY.COM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3529" y="3775628"/>
            <a:ext cx="5266920" cy="310572"/>
          </a:xfrm>
        </p:spPr>
        <p:txBody>
          <a:bodyPr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00" kern="1200" dirty="0">
                <a:ln>
                  <a:solidFill>
                    <a:srgbClr val="30BBC3">
                      <a:alpha val="0"/>
                    </a:srgb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TEMPLATE TITLE TYPE 1</a:t>
            </a:r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3577573"/>
            <a:ext cx="5590449" cy="0"/>
          </a:xfrm>
          <a:prstGeom prst="line">
            <a:avLst/>
          </a:prstGeom>
          <a:ln w="22225" cap="sq">
            <a:solidFill>
              <a:srgbClr val="30BBC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6634" y="6371073"/>
            <a:ext cx="2176002" cy="365125"/>
          </a:xfrm>
        </p:spPr>
        <p:txBody>
          <a:bodyPr/>
          <a:lstStyle>
            <a:lvl1pPr algn="dist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ADSTORE.TISTORY.COM</a:t>
            </a:r>
            <a:endParaRPr lang="ko-KR" altLang="en-US" dirty="0"/>
          </a:p>
        </p:txBody>
      </p:sp>
      <p:sp>
        <p:nvSpPr>
          <p:cNvPr id="17" name="이등변 삼각형 16"/>
          <p:cNvSpPr/>
          <p:nvPr userDrawn="1"/>
        </p:nvSpPr>
        <p:spPr>
          <a:xfrm rot="5400000" flipH="1">
            <a:off x="220218" y="405934"/>
            <a:ext cx="1433770" cy="1433770"/>
          </a:xfrm>
          <a:prstGeom prst="triangle">
            <a:avLst>
              <a:gd name="adj" fmla="val 100000"/>
            </a:avLst>
          </a:prstGeom>
          <a:solidFill>
            <a:srgbClr val="30BBC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6806634" y="6325353"/>
            <a:ext cx="2176002" cy="0"/>
          </a:xfrm>
          <a:prstGeom prst="line">
            <a:avLst/>
          </a:prstGeom>
          <a:ln w="22225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6806634" y="5875020"/>
            <a:ext cx="2175441" cy="400368"/>
          </a:xfrm>
        </p:spPr>
        <p:txBody>
          <a:bodyPr anchor="ctr">
            <a:noAutofit/>
          </a:bodyPr>
          <a:lstStyle>
            <a:lvl1pPr marL="0" indent="0" algn="dist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DESIGNED BY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1800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 userDrawn="1"/>
        </p:nvSpPr>
        <p:spPr>
          <a:xfrm>
            <a:off x="4081664" y="0"/>
            <a:ext cx="5062336" cy="689728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 userDrawn="1"/>
        </p:nvSpPr>
        <p:spPr>
          <a:xfrm rot="5400000" flipH="1">
            <a:off x="-1102111" y="1066429"/>
            <a:ext cx="6250203" cy="4117347"/>
          </a:xfrm>
          <a:custGeom>
            <a:avLst/>
            <a:gdLst>
              <a:gd name="connsiteX0" fmla="*/ 6250203 w 6250203"/>
              <a:gd name="connsiteY0" fmla="*/ 1885929 h 4117347"/>
              <a:gd name="connsiteX1" fmla="*/ 6250203 w 6250203"/>
              <a:gd name="connsiteY1" fmla="*/ 1 h 4117347"/>
              <a:gd name="connsiteX2" fmla="*/ 6250203 w 6250203"/>
              <a:gd name="connsiteY2" fmla="*/ 0 h 4117347"/>
              <a:gd name="connsiteX3" fmla="*/ 4117347 w 6250203"/>
              <a:gd name="connsiteY3" fmla="*/ 0 h 4117347"/>
              <a:gd name="connsiteX4" fmla="*/ 0 w 6250203"/>
              <a:gd name="connsiteY4" fmla="*/ 4117347 h 4117347"/>
              <a:gd name="connsiteX5" fmla="*/ 2132857 w 6250203"/>
              <a:gd name="connsiteY5" fmla="*/ 4117347 h 4117347"/>
              <a:gd name="connsiteX6" fmla="*/ 4364275 w 6250203"/>
              <a:gd name="connsiteY6" fmla="*/ 1885929 h 411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50203" h="4117347">
                <a:moveTo>
                  <a:pt x="6250203" y="1885929"/>
                </a:moveTo>
                <a:lnTo>
                  <a:pt x="6250203" y="1"/>
                </a:lnTo>
                <a:lnTo>
                  <a:pt x="6250203" y="0"/>
                </a:lnTo>
                <a:lnTo>
                  <a:pt x="4117347" y="0"/>
                </a:lnTo>
                <a:lnTo>
                  <a:pt x="0" y="4117347"/>
                </a:lnTo>
                <a:lnTo>
                  <a:pt x="2132857" y="4117347"/>
                </a:lnTo>
                <a:lnTo>
                  <a:pt x="4364275" y="1885929"/>
                </a:lnTo>
                <a:close/>
              </a:path>
            </a:pathLst>
          </a:custGeom>
          <a:solidFill>
            <a:srgbClr val="30BBC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3445" y="523507"/>
            <a:ext cx="3553333" cy="1325563"/>
          </a:xfrm>
        </p:spPr>
        <p:txBody>
          <a:bodyPr lIns="216000" rIns="216000">
            <a:normAutofit/>
          </a:bodyPr>
          <a:lstStyle>
            <a:lvl1pPr algn="dist">
              <a:defRPr sz="6000"/>
            </a:lvl1pPr>
          </a:lstStyle>
          <a:p>
            <a:r>
              <a:rPr lang="en-US" altLang="ko-KR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6602" y="1292538"/>
            <a:ext cx="4087366" cy="5327911"/>
          </a:xfrm>
        </p:spPr>
        <p:txBody>
          <a:bodyPr anchor="b">
            <a:normAutofit/>
          </a:bodyPr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§"/>
              <a:defRPr sz="2400"/>
            </a:lvl1pPr>
          </a:lstStyle>
          <a:p>
            <a:pPr lvl="0"/>
            <a:r>
              <a:rPr lang="ko-KR" altLang="en-US" dirty="0" smtClean="0"/>
              <a:t>마스터 텍스트 스타일을 </a:t>
            </a:r>
            <a:r>
              <a:rPr lang="ko-KR" altLang="en-US" dirty="0" err="1" smtClean="0"/>
              <a:t>편집합니</a:t>
            </a:r>
            <a:endParaRPr lang="ko-KR" altLang="en-US" dirty="0" smtClean="0"/>
          </a:p>
        </p:txBody>
      </p:sp>
      <p:sp>
        <p:nvSpPr>
          <p:cNvPr id="10" name="이등변 삼각형 9"/>
          <p:cNvSpPr/>
          <p:nvPr userDrawn="1"/>
        </p:nvSpPr>
        <p:spPr>
          <a:xfrm rot="5400000" flipH="1">
            <a:off x="153444" y="523506"/>
            <a:ext cx="529230" cy="529230"/>
          </a:xfrm>
          <a:prstGeom prst="triangle">
            <a:avLst>
              <a:gd name="adj" fmla="val 100000"/>
            </a:avLst>
          </a:prstGeom>
          <a:solidFill>
            <a:srgbClr val="30BBC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 userDrawn="1"/>
        </p:nvSpPr>
        <p:spPr>
          <a:xfrm rot="16200000" flipH="1">
            <a:off x="3132186" y="5908522"/>
            <a:ext cx="949132" cy="949824"/>
          </a:xfrm>
          <a:prstGeom prst="triangle">
            <a:avLst>
              <a:gd name="adj" fmla="val 100000"/>
            </a:avLst>
          </a:prstGeom>
          <a:solidFill>
            <a:srgbClr val="30BBC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3742" y="6406683"/>
            <a:ext cx="2772074" cy="365125"/>
          </a:xfrm>
          <a:effectLst>
            <a:outerShdw blurRad="254000" dir="2700000" algn="tl" rotWithShape="0">
              <a:prstClr val="black">
                <a:alpha val="58000"/>
              </a:prstClr>
            </a:outerShdw>
          </a:effectLst>
        </p:spPr>
        <p:txBody>
          <a:bodyPr/>
          <a:lstStyle>
            <a:lvl1pPr algn="dist">
              <a:defRPr lang="en-US" altLang="ko-KR" sz="1100" kern="1200" baseline="0" dirty="0" smtClean="0">
                <a:ln>
                  <a:solidFill>
                    <a:srgbClr val="30BBC3">
                      <a:alpha val="0"/>
                    </a:srgb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ADSTORE.TISTORY.COM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60398" y="2581433"/>
            <a:ext cx="532365" cy="847567"/>
          </a:xfrm>
        </p:spPr>
        <p:txBody>
          <a:bodyPr lIns="0" tIns="0" rIns="0" bIns="0"/>
          <a:lstStyle>
            <a:lvl1pPr algn="r">
              <a:defRPr sz="2800">
                <a:solidFill>
                  <a:srgbClr val="30BBC3"/>
                </a:solidFill>
              </a:defRPr>
            </a:lvl1pPr>
          </a:lstStyle>
          <a:p>
            <a:fld id="{32BECC0A-D654-4E35-BE57-D2C411F9863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08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1329774" y="-8362"/>
            <a:ext cx="7814225" cy="6866361"/>
          </a:xfrm>
          <a:prstGeom prst="rect">
            <a:avLst/>
          </a:prstGeom>
          <a:solidFill>
            <a:schemeClr val="bg1">
              <a:alpha val="28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 spc="-50" baseline="0"/>
          </a:p>
        </p:txBody>
      </p:sp>
      <p:sp>
        <p:nvSpPr>
          <p:cNvPr id="22" name="직사각형 21"/>
          <p:cNvSpPr/>
          <p:nvPr userDrawn="1"/>
        </p:nvSpPr>
        <p:spPr>
          <a:xfrm>
            <a:off x="-3" y="-8361"/>
            <a:ext cx="1329776" cy="6866361"/>
          </a:xfrm>
          <a:prstGeom prst="rect">
            <a:avLst/>
          </a:prstGeom>
          <a:solidFill>
            <a:schemeClr val="bg1">
              <a:alpha val="80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20" name="자유형 19"/>
          <p:cNvSpPr/>
          <p:nvPr userDrawn="1"/>
        </p:nvSpPr>
        <p:spPr>
          <a:xfrm rot="10800000">
            <a:off x="-2" y="-8361"/>
            <a:ext cx="1329777" cy="2233363"/>
          </a:xfrm>
          <a:custGeom>
            <a:avLst/>
            <a:gdLst>
              <a:gd name="connsiteX0" fmla="*/ 1329777 w 1329777"/>
              <a:gd name="connsiteY0" fmla="*/ 2233363 h 2233363"/>
              <a:gd name="connsiteX1" fmla="*/ 0 w 1329777"/>
              <a:gd name="connsiteY1" fmla="*/ 2233363 h 2233363"/>
              <a:gd name="connsiteX2" fmla="*/ 0 w 1329777"/>
              <a:gd name="connsiteY2" fmla="*/ 1326800 h 2233363"/>
              <a:gd name="connsiteX3" fmla="*/ 1329777 w 1329777"/>
              <a:gd name="connsiteY3" fmla="*/ 0 h 2233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9777" h="2233363">
                <a:moveTo>
                  <a:pt x="1329777" y="2233363"/>
                </a:moveTo>
                <a:lnTo>
                  <a:pt x="0" y="2233363"/>
                </a:lnTo>
                <a:lnTo>
                  <a:pt x="0" y="1326800"/>
                </a:lnTo>
                <a:lnTo>
                  <a:pt x="1329777" y="0"/>
                </a:lnTo>
                <a:close/>
              </a:path>
            </a:pathLst>
          </a:custGeom>
          <a:solidFill>
            <a:srgbClr val="30BBC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93415" y="104775"/>
            <a:ext cx="1040060" cy="1135356"/>
          </a:xfrm>
          <a:noFill/>
          <a:ln w="50800" cap="sq">
            <a:solidFill>
              <a:schemeClr val="bg1"/>
            </a:solidFill>
            <a:miter lim="800000"/>
          </a:ln>
        </p:spPr>
        <p:txBody>
          <a:bodyPr anchor="ctr">
            <a:noAutofit/>
          </a:bodyPr>
          <a:lstStyle>
            <a:lvl1pPr marL="0" indent="0" algn="dist">
              <a:lnSpc>
                <a:spcPct val="150000"/>
              </a:lnSpc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FORMAL</a:t>
            </a:r>
          </a:p>
          <a:p>
            <a:pPr lvl="0"/>
            <a:r>
              <a:rPr lang="en-US" altLang="ko-KR" dirty="0" smtClean="0"/>
              <a:t>MINT</a:t>
            </a:r>
          </a:p>
          <a:p>
            <a:pPr lvl="0"/>
            <a:r>
              <a:rPr lang="en-US" altLang="ko-KR" dirty="0" smtClean="0"/>
              <a:t>ADSTORE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600" y="1359264"/>
            <a:ext cx="7499095" cy="531009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 spc="-50" baseline="0">
                <a:ln>
                  <a:solidFill>
                    <a:srgbClr val="30BBC3">
                      <a:alpha val="0"/>
                    </a:srgbClr>
                  </a:solidFill>
                </a:ln>
              </a:defRPr>
            </a:lvl1pPr>
            <a:lvl2pPr>
              <a:lnSpc>
                <a:spcPct val="150000"/>
              </a:lnSpc>
              <a:defRPr sz="1800" spc="-50" baseline="0">
                <a:ln>
                  <a:solidFill>
                    <a:srgbClr val="30BBC3">
                      <a:alpha val="0"/>
                    </a:srgbClr>
                  </a:solidFill>
                </a:ln>
              </a:defRPr>
            </a:lvl2pPr>
            <a:lvl3pPr>
              <a:lnSpc>
                <a:spcPct val="150000"/>
              </a:lnSpc>
              <a:defRPr sz="1600" spc="-50" baseline="0">
                <a:ln>
                  <a:solidFill>
                    <a:srgbClr val="30BBC3">
                      <a:alpha val="0"/>
                    </a:srgbClr>
                  </a:solidFill>
                </a:ln>
              </a:defRPr>
            </a:lvl3pPr>
            <a:lvl4pPr>
              <a:lnSpc>
                <a:spcPct val="150000"/>
              </a:lnSpc>
              <a:defRPr sz="1400" spc="-50" baseline="0">
                <a:ln>
                  <a:solidFill>
                    <a:srgbClr val="30BBC3">
                      <a:alpha val="0"/>
                    </a:srgbClr>
                  </a:solidFill>
                </a:ln>
              </a:defRPr>
            </a:lvl4pPr>
            <a:lvl5pPr>
              <a:lnSpc>
                <a:spcPct val="150000"/>
              </a:lnSpc>
              <a:defRPr sz="1400" spc="-50" baseline="0">
                <a:ln>
                  <a:solidFill>
                    <a:srgbClr val="30BBC3">
                      <a:alpha val="0"/>
                    </a:srgbClr>
                  </a:solidFill>
                </a:ln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92934" y="199147"/>
            <a:ext cx="2151066" cy="250250"/>
          </a:xfrm>
        </p:spPr>
        <p:txBody>
          <a:bodyPr/>
          <a:lstStyle>
            <a:lvl1pPr algn="dist">
              <a:defRPr sz="800"/>
            </a:lvl1pPr>
          </a:lstStyle>
          <a:p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1974" y="478921"/>
            <a:ext cx="764169" cy="365125"/>
          </a:xfrm>
        </p:spPr>
        <p:txBody>
          <a:bodyPr/>
          <a:lstStyle>
            <a:lvl1pPr algn="r">
              <a:defRPr sz="1400">
                <a:solidFill>
                  <a:srgbClr val="30BBC3"/>
                </a:solidFill>
              </a:defRPr>
            </a:lvl1pPr>
          </a:lstStyle>
          <a:p>
            <a:fld id="{32BECC0A-D654-4E35-BE57-D2C411F9863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10800000" flipH="1">
            <a:off x="937965" y="72147"/>
            <a:ext cx="235223" cy="235223"/>
          </a:xfrm>
          <a:prstGeom prst="triangle">
            <a:avLst>
              <a:gd name="adj" fmla="val 100000"/>
            </a:avLst>
          </a:prstGeom>
          <a:solidFill>
            <a:srgbClr val="30BBC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803" y="180975"/>
            <a:ext cx="5366454" cy="546770"/>
          </a:xfrm>
        </p:spPr>
        <p:txBody>
          <a:bodyPr>
            <a:noAutofit/>
          </a:bodyPr>
          <a:lstStyle>
            <a:lvl1pPr>
              <a:defRPr sz="2800" spc="-50" baseline="0">
                <a:ln>
                  <a:solidFill>
                    <a:srgbClr val="30BBC3">
                      <a:alpha val="0"/>
                    </a:srgbClr>
                  </a:solidFill>
                </a:ln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306538" y="878240"/>
            <a:ext cx="7837462" cy="0"/>
          </a:xfrm>
          <a:prstGeom prst="line">
            <a:avLst/>
          </a:prstGeom>
          <a:ln w="22225" cap="sq">
            <a:solidFill>
              <a:srgbClr val="30BBC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개체 틀 24"/>
          <p:cNvSpPr>
            <a:spLocks noGrp="1"/>
          </p:cNvSpPr>
          <p:nvPr>
            <p:ph type="body" sz="quarter" idx="14"/>
          </p:nvPr>
        </p:nvSpPr>
        <p:spPr>
          <a:xfrm>
            <a:off x="1498645" y="914716"/>
            <a:ext cx="7645354" cy="267908"/>
          </a:xfrm>
          <a:prstGeom prst="round2SameRect">
            <a:avLst>
              <a:gd name="adj1" fmla="val 0"/>
              <a:gd name="adj2" fmla="val 0"/>
            </a:avLst>
          </a:prstGeom>
          <a:noFill/>
        </p:spPr>
        <p:txBody>
          <a:bodyPr anchor="ctr">
            <a:noAutofit/>
          </a:bodyPr>
          <a:lstStyle>
            <a:lvl1pPr marL="0" indent="0">
              <a:buNone/>
              <a:defRPr sz="1400" spc="-50" baseline="0">
                <a:ln>
                  <a:solidFill>
                    <a:srgbClr val="30BBC3">
                      <a:alpha val="0"/>
                    </a:srgbClr>
                  </a:solidFill>
                </a:ln>
                <a:solidFill>
                  <a:srgbClr val="1D9D98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2993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1329774" y="-8362"/>
            <a:ext cx="7814225" cy="6866361"/>
          </a:xfrm>
          <a:prstGeom prst="rect">
            <a:avLst/>
          </a:prstGeom>
          <a:solidFill>
            <a:schemeClr val="bg1">
              <a:alpha val="5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 spc="-50" baseline="0"/>
          </a:p>
        </p:txBody>
      </p:sp>
      <p:sp>
        <p:nvSpPr>
          <p:cNvPr id="13" name="직사각형 12"/>
          <p:cNvSpPr/>
          <p:nvPr userDrawn="1"/>
        </p:nvSpPr>
        <p:spPr>
          <a:xfrm>
            <a:off x="1331640" y="0"/>
            <a:ext cx="7812360" cy="1240131"/>
          </a:xfrm>
          <a:prstGeom prst="rect">
            <a:avLst/>
          </a:prstGeom>
          <a:solidFill>
            <a:srgbClr val="414141">
              <a:alpha val="61000"/>
            </a:srgbClr>
          </a:solidFill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ko-KR" altLang="en-US" sz="1400" b="1" spc="-50">
              <a:ln>
                <a:solidFill>
                  <a:srgbClr val="30BBC3">
                    <a:alpha val="0"/>
                  </a:srgbClr>
                </a:solidFill>
              </a:ln>
              <a:solidFill>
                <a:srgbClr val="EEF6EB"/>
              </a:solidFill>
              <a:latin typeface="+mn-ea"/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-3" y="-8361"/>
            <a:ext cx="1329776" cy="6866361"/>
          </a:xfrm>
          <a:prstGeom prst="rect">
            <a:avLst/>
          </a:prstGeom>
          <a:solidFill>
            <a:schemeClr val="bg1">
              <a:alpha val="89000"/>
            </a:schemeClr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20" name="자유형 19"/>
          <p:cNvSpPr/>
          <p:nvPr userDrawn="1"/>
        </p:nvSpPr>
        <p:spPr>
          <a:xfrm rot="10800000">
            <a:off x="-2" y="-8361"/>
            <a:ext cx="1329777" cy="2233363"/>
          </a:xfrm>
          <a:custGeom>
            <a:avLst/>
            <a:gdLst>
              <a:gd name="connsiteX0" fmla="*/ 1329777 w 1329777"/>
              <a:gd name="connsiteY0" fmla="*/ 2233363 h 2233363"/>
              <a:gd name="connsiteX1" fmla="*/ 0 w 1329777"/>
              <a:gd name="connsiteY1" fmla="*/ 2233363 h 2233363"/>
              <a:gd name="connsiteX2" fmla="*/ 0 w 1329777"/>
              <a:gd name="connsiteY2" fmla="*/ 1326800 h 2233363"/>
              <a:gd name="connsiteX3" fmla="*/ 1329777 w 1329777"/>
              <a:gd name="connsiteY3" fmla="*/ 0 h 2233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9777" h="2233363">
                <a:moveTo>
                  <a:pt x="1329777" y="2233363"/>
                </a:moveTo>
                <a:lnTo>
                  <a:pt x="0" y="2233363"/>
                </a:lnTo>
                <a:lnTo>
                  <a:pt x="0" y="1326800"/>
                </a:lnTo>
                <a:lnTo>
                  <a:pt x="1329777" y="0"/>
                </a:lnTo>
                <a:close/>
              </a:path>
            </a:pathLst>
          </a:custGeom>
          <a:solidFill>
            <a:srgbClr val="30BBC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93415" y="104775"/>
            <a:ext cx="1040060" cy="1135356"/>
          </a:xfrm>
          <a:noFill/>
          <a:ln w="50800" cap="sq">
            <a:solidFill>
              <a:schemeClr val="bg1"/>
            </a:solidFill>
            <a:miter lim="800000"/>
          </a:ln>
        </p:spPr>
        <p:txBody>
          <a:bodyPr anchor="ctr">
            <a:noAutofit/>
          </a:bodyPr>
          <a:lstStyle>
            <a:lvl1pPr marL="0" indent="0" algn="dist">
              <a:lnSpc>
                <a:spcPct val="150000"/>
              </a:lnSpc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FORMAL</a:t>
            </a:r>
          </a:p>
          <a:p>
            <a:pPr lvl="0"/>
            <a:r>
              <a:rPr lang="en-US" altLang="ko-KR" dirty="0" smtClean="0"/>
              <a:t>MINT</a:t>
            </a:r>
          </a:p>
          <a:p>
            <a:pPr lvl="0"/>
            <a:r>
              <a:rPr lang="en-US" altLang="ko-KR" dirty="0" smtClean="0"/>
              <a:t>ADSTORE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600" y="1359264"/>
            <a:ext cx="7499095" cy="531009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 spc="-50" baseline="0">
                <a:ln>
                  <a:solidFill>
                    <a:srgbClr val="30BBC3">
                      <a:alpha val="0"/>
                    </a:srgbClr>
                  </a:solidFill>
                </a:ln>
                <a:solidFill>
                  <a:srgbClr val="EEF6EB"/>
                </a:solidFill>
              </a:defRPr>
            </a:lvl1pPr>
            <a:lvl2pPr>
              <a:lnSpc>
                <a:spcPct val="150000"/>
              </a:lnSpc>
              <a:defRPr sz="1800" spc="-50" baseline="0">
                <a:ln>
                  <a:solidFill>
                    <a:srgbClr val="30BBC3">
                      <a:alpha val="0"/>
                    </a:srgbClr>
                  </a:solidFill>
                </a:ln>
                <a:solidFill>
                  <a:srgbClr val="EEF6EB"/>
                </a:solidFill>
              </a:defRPr>
            </a:lvl2pPr>
            <a:lvl3pPr>
              <a:lnSpc>
                <a:spcPct val="150000"/>
              </a:lnSpc>
              <a:defRPr sz="1600" spc="-50" baseline="0">
                <a:ln>
                  <a:solidFill>
                    <a:srgbClr val="30BBC3">
                      <a:alpha val="0"/>
                    </a:srgbClr>
                  </a:solidFill>
                </a:ln>
                <a:solidFill>
                  <a:srgbClr val="EEF6EB"/>
                </a:solidFill>
              </a:defRPr>
            </a:lvl3pPr>
            <a:lvl4pPr>
              <a:lnSpc>
                <a:spcPct val="150000"/>
              </a:lnSpc>
              <a:defRPr sz="1400" spc="-50" baseline="0">
                <a:ln>
                  <a:solidFill>
                    <a:srgbClr val="30BBC3">
                      <a:alpha val="0"/>
                    </a:srgbClr>
                  </a:solidFill>
                </a:ln>
                <a:solidFill>
                  <a:srgbClr val="EEF6EB"/>
                </a:solidFill>
              </a:defRPr>
            </a:lvl4pPr>
            <a:lvl5pPr>
              <a:lnSpc>
                <a:spcPct val="150000"/>
              </a:lnSpc>
              <a:defRPr sz="1400" spc="-50" baseline="0">
                <a:ln>
                  <a:solidFill>
                    <a:srgbClr val="30BBC3">
                      <a:alpha val="0"/>
                    </a:srgbClr>
                  </a:solidFill>
                </a:ln>
                <a:solidFill>
                  <a:srgbClr val="EEF6EB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92934" y="199147"/>
            <a:ext cx="2151066" cy="250250"/>
          </a:xfrm>
        </p:spPr>
        <p:txBody>
          <a:bodyPr/>
          <a:lstStyle>
            <a:lvl1pPr algn="dist">
              <a:defRPr sz="800">
                <a:solidFill>
                  <a:srgbClr val="EEF6EB"/>
                </a:solidFill>
              </a:defRPr>
            </a:lvl1pPr>
          </a:lstStyle>
          <a:p>
            <a:r>
              <a:rPr lang="en-US" altLang="ko-KR" smtClean="0"/>
              <a:t>ADSTORE.TISTORY.COM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1974" y="478921"/>
            <a:ext cx="764169" cy="365125"/>
          </a:xfrm>
        </p:spPr>
        <p:txBody>
          <a:bodyPr/>
          <a:lstStyle>
            <a:lvl1pPr algn="r">
              <a:defRPr sz="1400">
                <a:solidFill>
                  <a:srgbClr val="EEF6EB"/>
                </a:solidFill>
              </a:defRPr>
            </a:lvl1pPr>
          </a:lstStyle>
          <a:p>
            <a:fld id="{32BECC0A-D654-4E35-BE57-D2C411F9863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10800000" flipH="1">
            <a:off x="937965" y="72147"/>
            <a:ext cx="235223" cy="235223"/>
          </a:xfrm>
          <a:prstGeom prst="triangle">
            <a:avLst>
              <a:gd name="adj" fmla="val 100000"/>
            </a:avLst>
          </a:prstGeom>
          <a:solidFill>
            <a:srgbClr val="30BBC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803" y="180975"/>
            <a:ext cx="5366454" cy="546770"/>
          </a:xfrm>
        </p:spPr>
        <p:txBody>
          <a:bodyPr>
            <a:noAutofit/>
          </a:bodyPr>
          <a:lstStyle>
            <a:lvl1pPr>
              <a:defRPr sz="2800" spc="-50" baseline="0">
                <a:ln>
                  <a:solidFill>
                    <a:srgbClr val="30BBC3">
                      <a:alpha val="0"/>
                    </a:srgbClr>
                  </a:solidFill>
                </a:ln>
                <a:solidFill>
                  <a:srgbClr val="EEF6EB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306538" y="878240"/>
            <a:ext cx="7837462" cy="0"/>
          </a:xfrm>
          <a:prstGeom prst="line">
            <a:avLst/>
          </a:prstGeom>
          <a:ln w="22225" cap="sq">
            <a:solidFill>
              <a:srgbClr val="30BBC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개체 틀 24"/>
          <p:cNvSpPr>
            <a:spLocks noGrp="1"/>
          </p:cNvSpPr>
          <p:nvPr>
            <p:ph type="body" sz="quarter" idx="14"/>
          </p:nvPr>
        </p:nvSpPr>
        <p:spPr>
          <a:xfrm>
            <a:off x="1498645" y="914716"/>
            <a:ext cx="7645354" cy="267908"/>
          </a:xfrm>
          <a:prstGeom prst="round2SameRect">
            <a:avLst>
              <a:gd name="adj1" fmla="val 0"/>
              <a:gd name="adj2" fmla="val 0"/>
            </a:avLst>
          </a:prstGeom>
          <a:noFill/>
        </p:spPr>
        <p:txBody>
          <a:bodyPr anchor="ctr">
            <a:noAutofit/>
          </a:bodyPr>
          <a:lstStyle>
            <a:lvl1pPr marL="0" indent="0">
              <a:buNone/>
              <a:defRPr sz="1400" spc="-50" baseline="0">
                <a:ln>
                  <a:solidFill>
                    <a:srgbClr val="30BBC3">
                      <a:alpha val="0"/>
                    </a:srgbClr>
                  </a:solidFill>
                </a:ln>
                <a:solidFill>
                  <a:srgbClr val="EEF6EB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5652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rgbClr val="41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 userDrawn="1"/>
        </p:nvCxnSpPr>
        <p:spPr>
          <a:xfrm>
            <a:off x="0" y="4149080"/>
            <a:ext cx="9144000" cy="0"/>
          </a:xfrm>
          <a:prstGeom prst="line">
            <a:avLst/>
          </a:prstGeom>
          <a:ln w="22225" cap="sq">
            <a:solidFill>
              <a:srgbClr val="30BBC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36332" y="260648"/>
            <a:ext cx="8404549" cy="4895275"/>
          </a:xfrm>
          <a:ln>
            <a:noFill/>
          </a:ln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000" baseline="0">
                <a:ln>
                  <a:solidFill>
                    <a:srgbClr val="30BBC3">
                      <a:alpha val="0"/>
                    </a:srgb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For</a:t>
            </a:r>
            <a:br>
              <a:rPr lang="en-US" dirty="0" smtClean="0"/>
            </a:br>
            <a:r>
              <a:rPr lang="en-US" dirty="0" smtClean="0"/>
              <a:t>Listening!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317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0BB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1906795" y="548680"/>
            <a:ext cx="5266258" cy="5748782"/>
          </a:xfrm>
          <a:noFill/>
          <a:ln w="50800" cap="sq">
            <a:solidFill>
              <a:schemeClr val="bg1"/>
            </a:solidFill>
            <a:miter lim="800000"/>
          </a:ln>
        </p:spPr>
        <p:txBody>
          <a:bodyPr anchor="ctr">
            <a:noAutofit/>
          </a:bodyPr>
          <a:lstStyle>
            <a:lvl1pPr marL="0" indent="0" algn="dist">
              <a:lnSpc>
                <a:spcPct val="150000"/>
              </a:lnSpc>
              <a:buNone/>
              <a:defRPr sz="1660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Q</a:t>
            </a:r>
            <a:r>
              <a:rPr lang="en-US" altLang="ko-KR" sz="9600" dirty="0" smtClean="0"/>
              <a:t>&amp;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779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D5D5D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D5D5D"/>
                </a:solidFill>
              </a:defRPr>
            </a:lvl1pPr>
          </a:lstStyle>
          <a:p>
            <a:r>
              <a:rPr lang="en-US" altLang="ko-KR" smtClean="0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D5D5D"/>
                </a:solidFill>
              </a:defRPr>
            </a:lvl1pPr>
          </a:lstStyle>
          <a:p>
            <a:fld id="{32BECC0A-D654-4E35-BE57-D2C411F98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20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3" r:id="rId3"/>
    <p:sldLayoutId id="2147483655" r:id="rId4"/>
    <p:sldLayoutId id="2147483656" r:id="rId5"/>
    <p:sldLayoutId id="2147483657" r:id="rId6"/>
    <p:sldLayoutId id="2147483658" r:id="rId7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5D5D5D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D5D5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D5D5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D5D5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D5D5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D5D5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2016/nanum" TargetMode="External"/><Relationship Id="rId2" Type="http://schemas.openxmlformats.org/officeDocument/2006/relationships/hyperlink" Target="http://adstorepost.com/99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kyongbuk.co.kr/?mod=news&amp;act=articleView&amp;idxno=964912" TargetMode="External"/><Relationship Id="rId4" Type="http://schemas.openxmlformats.org/officeDocument/2006/relationships/hyperlink" Target="http://www.dafont.com/gobold.fon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dist"/>
            <a:r>
              <a:rPr lang="en-US" altLang="ko-KR" sz="5400" dirty="0" smtClean="0"/>
              <a:t>C++ Korea Design Pattern Study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400" dirty="0" smtClean="0"/>
              <a:t>Chain Of Responsibility</a:t>
            </a:r>
            <a:endParaRPr lang="ko-KR" altLang="en-US" sz="4000" dirty="0"/>
          </a:p>
        </p:txBody>
      </p:sp>
      <p:sp>
        <p:nvSpPr>
          <p:cNvPr id="15" name="부제목 1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ko-KR" altLang="en-US" sz="12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err="1" smtClean="0"/>
              <a:t>Ikhwan</a:t>
            </a:r>
            <a:r>
              <a:rPr lang="en-US" altLang="ko-KR" dirty="0" smtClean="0"/>
              <a:t> Choi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33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Pros &amp; Cons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 smtClean="0"/>
              <a:t>Pros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객체 간의 </a:t>
            </a:r>
            <a:r>
              <a:rPr lang="ko-KR" altLang="en-US" dirty="0" smtClean="0">
                <a:solidFill>
                  <a:srgbClr val="30BBC3"/>
                </a:solidFill>
              </a:rPr>
              <a:t>느슨한 결합</a:t>
            </a:r>
            <a:r>
              <a:rPr lang="ko-KR" altLang="en-US" dirty="0" smtClean="0"/>
              <a:t>을 구현하며 객체의 책임이 체인으로 묶인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객체들에 </a:t>
            </a:r>
            <a:r>
              <a:rPr lang="ko-KR" altLang="en-US" dirty="0" smtClean="0">
                <a:solidFill>
                  <a:srgbClr val="30BBC3"/>
                </a:solidFill>
              </a:rPr>
              <a:t>분산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체인으로 묶인 객체들을 동적으로 추가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삭제할 수 있어 </a:t>
            </a:r>
            <a:r>
              <a:rPr lang="ko-KR" altLang="en-US" dirty="0" smtClean="0">
                <a:solidFill>
                  <a:srgbClr val="30BBC3"/>
                </a:solidFill>
              </a:rPr>
              <a:t>유연</a:t>
            </a:r>
            <a:r>
              <a:rPr lang="ko-KR" altLang="en-US" dirty="0" smtClean="0"/>
              <a:t>하다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sz="2800" dirty="0" smtClean="0"/>
              <a:t>Cons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체인의 끝까지 갔는데도 요청이 </a:t>
            </a:r>
            <a:r>
              <a:rPr lang="ko-KR" altLang="en-US" dirty="0" smtClean="0">
                <a:solidFill>
                  <a:srgbClr val="30BBC3"/>
                </a:solidFill>
              </a:rPr>
              <a:t>처리되지 않을 가능성</a:t>
            </a:r>
            <a:r>
              <a:rPr lang="ko-KR" altLang="en-US" dirty="0" smtClean="0"/>
              <a:t>이 있다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요청을 </a:t>
            </a:r>
            <a:r>
              <a:rPr lang="ko-KR" altLang="en-US" dirty="0" smtClean="0">
                <a:solidFill>
                  <a:srgbClr val="30BBC3"/>
                </a:solidFill>
              </a:rPr>
              <a:t>처리하는 데 걸리는 시간</a:t>
            </a:r>
            <a:r>
              <a:rPr lang="ko-KR" altLang="en-US" dirty="0" smtClean="0"/>
              <a:t>을 정확히 예측하기 힘들다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마지막으로 장단점을 </a:t>
            </a:r>
            <a:r>
              <a:rPr lang="ko-KR" altLang="en-US" dirty="0" err="1" smtClean="0"/>
              <a:t>아라보자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완벽한 패턴은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적재적소에 잘 사용할 줄 알아야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489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Q</a:t>
            </a:r>
            <a:r>
              <a:rPr lang="en-US" altLang="ko-KR" sz="9600" dirty="0" smtClean="0"/>
              <a:t>&amp;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70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</a:p>
          <a:p>
            <a:r>
              <a:rPr lang="en-US" altLang="ko-KR" dirty="0" smtClean="0"/>
              <a:t>SOURCE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ppt</a:t>
            </a:r>
            <a:r>
              <a:rPr lang="en-US" altLang="ko-KR" dirty="0" smtClean="0"/>
              <a:t> </a:t>
            </a:r>
            <a:r>
              <a:rPr lang="ko-KR" altLang="en-US" dirty="0" smtClean="0"/>
              <a:t>템플릿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adstorepost.com/99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 smtClean="0"/>
              <a:t>글꼴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hangeul.naver.com/2016/nanum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smtClean="0"/>
              <a:t>   </a:t>
            </a:r>
            <a:r>
              <a:rPr lang="en-US" altLang="ko-KR" dirty="0" smtClean="0">
                <a:hlinkClick r:id="rId4"/>
              </a:rPr>
              <a:t>http</a:t>
            </a:r>
            <a:r>
              <a:rPr lang="en-US" altLang="ko-KR" dirty="0">
                <a:hlinkClick r:id="rId4"/>
              </a:rPr>
              <a:t>://</a:t>
            </a:r>
            <a:r>
              <a:rPr lang="en-US" altLang="ko-KR" dirty="0" smtClean="0">
                <a:hlinkClick r:id="rId4"/>
              </a:rPr>
              <a:t>www.dafont.com/gobold.font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이미지 </a:t>
            </a:r>
            <a:r>
              <a:rPr lang="en-US" altLang="ko-KR" dirty="0"/>
              <a:t>: </a:t>
            </a:r>
            <a:r>
              <a:rPr lang="en-US" altLang="ko-KR" sz="1600" dirty="0">
                <a:hlinkClick r:id="rId5"/>
              </a:rPr>
              <a:t>http://www.kyongbuk.co.kr/?</a:t>
            </a:r>
            <a:r>
              <a:rPr lang="en-US" altLang="ko-KR" sz="1600" dirty="0" smtClean="0">
                <a:hlinkClick r:id="rId5"/>
              </a:rPr>
              <a:t>mod=news&amp;act=articleView&amp;idxno=964912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dirty="0" smtClean="0"/>
              <a:t>참고 서적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GoF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디자인 패턴</a:t>
            </a:r>
            <a:r>
              <a:rPr lang="en-US" altLang="ko-KR" dirty="0" smtClean="0"/>
              <a:t>! </a:t>
            </a:r>
            <a:r>
              <a:rPr lang="ko-KR" altLang="en-US" dirty="0" smtClean="0"/>
              <a:t>이렇게 활용한다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장세찬 저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및 인용자료의 출처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88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</a:t>
            </a:r>
            <a:br>
              <a:rPr lang="en-US" altLang="ko-KR" dirty="0" smtClean="0"/>
            </a:br>
            <a:r>
              <a:rPr lang="en-US" altLang="ko-KR" dirty="0" smtClean="0"/>
              <a:t>For</a:t>
            </a:r>
            <a:br>
              <a:rPr lang="en-US" altLang="ko-KR" dirty="0" smtClean="0"/>
            </a:br>
            <a:r>
              <a:rPr lang="en-US" altLang="ko-KR" dirty="0" smtClean="0"/>
              <a:t>Listening!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20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-35560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</a:t>
            </a:r>
            <a:r>
              <a:rPr lang="en-US" altLang="ko-KR" dirty="0" smtClean="0">
                <a:solidFill>
                  <a:schemeClr val="bg1"/>
                </a:solidFill>
              </a:rPr>
              <a:t>EX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424374" y="1292538"/>
            <a:ext cx="4087366" cy="5327911"/>
          </a:xfrm>
          <a:noFill/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200" dirty="0" smtClean="0"/>
              <a:t>Intro</a:t>
            </a:r>
          </a:p>
          <a:p>
            <a:pPr>
              <a:lnSpc>
                <a:spcPct val="200000"/>
              </a:lnSpc>
            </a:pPr>
            <a:r>
              <a:rPr lang="en-US" altLang="ko-KR" sz="2200" dirty="0" smtClean="0"/>
              <a:t>Demo &amp; Review</a:t>
            </a:r>
          </a:p>
          <a:p>
            <a:pPr>
              <a:lnSpc>
                <a:spcPct val="200000"/>
              </a:lnSpc>
            </a:pPr>
            <a:r>
              <a:rPr lang="en-US" altLang="ko-KR" sz="2200" dirty="0" smtClean="0"/>
              <a:t>Purpose</a:t>
            </a:r>
          </a:p>
          <a:p>
            <a:pPr>
              <a:lnSpc>
                <a:spcPct val="200000"/>
              </a:lnSpc>
            </a:pPr>
            <a:r>
              <a:rPr lang="en-US" altLang="ko-KR" sz="2200" dirty="0" smtClean="0"/>
              <a:t>Pros &amp; cons</a:t>
            </a:r>
          </a:p>
          <a:p>
            <a:pPr>
              <a:lnSpc>
                <a:spcPct val="200000"/>
              </a:lnSpc>
            </a:pPr>
            <a:r>
              <a:rPr lang="en-US" altLang="ko-KR" sz="2200" dirty="0" smtClean="0"/>
              <a:t>Q &amp; A</a:t>
            </a:r>
            <a:endParaRPr lang="ko-KR" altLang="en-US" sz="2200" dirty="0" smtClean="0"/>
          </a:p>
        </p:txBody>
      </p:sp>
      <p:grpSp>
        <p:nvGrpSpPr>
          <p:cNvPr id="14" name="그룹 13"/>
          <p:cNvGrpSpPr/>
          <p:nvPr/>
        </p:nvGrpSpPr>
        <p:grpSpPr>
          <a:xfrm>
            <a:off x="4086994" y="3543300"/>
            <a:ext cx="5076056" cy="3124820"/>
            <a:chOff x="4067944" y="3543300"/>
            <a:chExt cx="5076056" cy="3124820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4067944" y="5105710"/>
              <a:ext cx="5076056" cy="0"/>
            </a:xfrm>
            <a:prstGeom prst="line">
              <a:avLst/>
            </a:prstGeom>
            <a:ln w="15875" cap="sq">
              <a:solidFill>
                <a:schemeClr val="bg1">
                  <a:lumMod val="8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4067944" y="3543300"/>
              <a:ext cx="5076056" cy="0"/>
            </a:xfrm>
            <a:prstGeom prst="line">
              <a:avLst/>
            </a:prstGeom>
            <a:ln w="15875" cap="sq">
              <a:solidFill>
                <a:schemeClr val="bg1">
                  <a:lumMod val="8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4067944" y="4324505"/>
              <a:ext cx="5076056" cy="0"/>
            </a:xfrm>
            <a:prstGeom prst="line">
              <a:avLst/>
            </a:prstGeom>
            <a:ln w="15875" cap="sq">
              <a:solidFill>
                <a:schemeClr val="bg1">
                  <a:lumMod val="8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4067944" y="5886915"/>
              <a:ext cx="5076056" cy="0"/>
            </a:xfrm>
            <a:prstGeom prst="line">
              <a:avLst/>
            </a:prstGeom>
            <a:ln w="15875" cap="sq">
              <a:solidFill>
                <a:schemeClr val="bg1">
                  <a:lumMod val="8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4067944" y="6668120"/>
              <a:ext cx="5076056" cy="0"/>
            </a:xfrm>
            <a:prstGeom prst="line">
              <a:avLst/>
            </a:prstGeom>
            <a:ln w="15875" cap="sq">
              <a:solidFill>
                <a:schemeClr val="bg1">
                  <a:lumMod val="8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239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Intro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dist">
              <a:buNone/>
            </a:pPr>
            <a:r>
              <a:rPr lang="en-US" altLang="ko-KR" sz="5400" dirty="0"/>
              <a:t>Chain of </a:t>
            </a:r>
            <a:r>
              <a:rPr lang="en-US" altLang="ko-KR" sz="5400" dirty="0" smtClean="0"/>
              <a:t>Responsibility</a:t>
            </a:r>
          </a:p>
          <a:p>
            <a:pPr marL="0" indent="0" algn="dist">
              <a:buNone/>
            </a:pPr>
            <a:r>
              <a:rPr lang="ko-KR" altLang="en-US" sz="5400" dirty="0" smtClean="0"/>
              <a:t>책임연쇄</a:t>
            </a:r>
            <a:endParaRPr lang="en-US" altLang="ko-KR" sz="5400" dirty="0" smtClean="0"/>
          </a:p>
          <a:p>
            <a:pPr marL="0" indent="0" algn="dist">
              <a:buNone/>
            </a:pPr>
            <a:r>
              <a:rPr lang="ko-KR" altLang="en-US" sz="5400" dirty="0" err="1" smtClean="0"/>
              <a:t>責任連鎖</a:t>
            </a:r>
            <a:endParaRPr lang="en-US" altLang="ko-KR" sz="54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책임연쇄 패턴에 대해 </a:t>
            </a:r>
            <a:r>
              <a:rPr lang="ko-KR" altLang="en-US" dirty="0" err="1" smtClean="0"/>
              <a:t>아라보자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저기요</a:t>
            </a:r>
            <a:r>
              <a:rPr lang="en-US" altLang="ko-KR" dirty="0" smtClean="0"/>
              <a:t>…. </a:t>
            </a:r>
            <a:r>
              <a:rPr lang="ko-KR" altLang="en-US" dirty="0" smtClean="0"/>
              <a:t>안 그래도 살기 퍽퍽한데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코드에서까지 책임져야 합니까</a:t>
            </a:r>
            <a:r>
              <a:rPr lang="en-US" altLang="ko-KR" dirty="0" smtClean="0"/>
              <a:t>? </a:t>
            </a:r>
            <a:r>
              <a:rPr lang="ko-KR" altLang="en-US" strike="sngStrike" dirty="0" smtClean="0"/>
              <a:t>그냥 </a:t>
            </a:r>
            <a:r>
              <a:rPr lang="ko-KR" altLang="en-US" strike="sngStrike" dirty="0" err="1" smtClean="0"/>
              <a:t>치킨집</a:t>
            </a:r>
            <a:r>
              <a:rPr lang="ko-KR" altLang="en-US" strike="sngStrike" dirty="0" smtClean="0"/>
              <a:t> 할래요</a:t>
            </a:r>
            <a:endParaRPr lang="ko-KR" alt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6018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Intro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507" y="1772817"/>
            <a:ext cx="6723536" cy="4482354"/>
          </a:xfr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….</a:t>
            </a:r>
            <a:r>
              <a:rPr lang="ko-KR" altLang="en-US" dirty="0" smtClean="0"/>
              <a:t>그만 </a:t>
            </a:r>
            <a:r>
              <a:rPr lang="ko-KR" altLang="en-US" dirty="0" err="1" smtClean="0"/>
              <a:t>아라보자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 smtClean="0"/>
              <a:t>이맛헬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이맛헬</a:t>
            </a:r>
            <a:r>
              <a:rPr lang="ko-KR" altLang="en-US" dirty="0" smtClean="0"/>
              <a:t> 신나는 노래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122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Demo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800" dirty="0" smtClean="0">
                <a:solidFill>
                  <a:srgbClr val="30BBC3"/>
                </a:solidFill>
              </a:rPr>
              <a:t>The Rule of Game</a:t>
            </a:r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err="1" smtClean="0"/>
              <a:t>스터디</a:t>
            </a:r>
            <a:r>
              <a:rPr lang="ko-KR" altLang="en-US" dirty="0" smtClean="0"/>
              <a:t> 참석자들에게 </a:t>
            </a:r>
            <a:r>
              <a:rPr lang="ko-KR" altLang="en-US" dirty="0" smtClean="0">
                <a:solidFill>
                  <a:srgbClr val="30BBC3"/>
                </a:solidFill>
              </a:rPr>
              <a:t>지역명</a:t>
            </a:r>
            <a:r>
              <a:rPr lang="ko-KR" altLang="en-US" dirty="0" smtClean="0"/>
              <a:t>과 </a:t>
            </a:r>
            <a:r>
              <a:rPr lang="ko-KR" altLang="en-US" dirty="0" smtClean="0">
                <a:solidFill>
                  <a:srgbClr val="30BBC3"/>
                </a:solidFill>
              </a:rPr>
              <a:t>거절 </a:t>
            </a:r>
            <a:r>
              <a:rPr lang="ko-KR" altLang="en-US" dirty="0" err="1" smtClean="0">
                <a:solidFill>
                  <a:srgbClr val="30BBC3"/>
                </a:solidFill>
              </a:rPr>
              <a:t>멘트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하나씩 응모 받는다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 smtClean="0"/>
              <a:t>책임연쇄 패턴을 이용한 코드로 </a:t>
            </a:r>
            <a:r>
              <a:rPr lang="ko-KR" altLang="en-US" dirty="0" err="1" smtClean="0"/>
              <a:t>싸드가</a:t>
            </a:r>
            <a:r>
              <a:rPr lang="ko-KR" altLang="en-US" dirty="0" smtClean="0"/>
              <a:t> 배치될 장소를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곳 선정한다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 smtClean="0"/>
              <a:t>책임사슬의 연쇄순서는 </a:t>
            </a:r>
            <a:r>
              <a:rPr lang="ko-KR" altLang="en-US" dirty="0" smtClean="0">
                <a:solidFill>
                  <a:srgbClr val="30BBC3"/>
                </a:solidFill>
              </a:rPr>
              <a:t>먼저 응모한 순서</a:t>
            </a:r>
            <a:r>
              <a:rPr lang="ko-KR" altLang="en-US" dirty="0" smtClean="0"/>
              <a:t>대로 정한다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 smtClean="0"/>
              <a:t>동등한 확률의 </a:t>
            </a:r>
            <a:r>
              <a:rPr lang="en-US" altLang="ko-KR" dirty="0" smtClean="0"/>
              <a:t>n</a:t>
            </a:r>
            <a:r>
              <a:rPr lang="ko-KR" altLang="en-US" dirty="0" err="1" smtClean="0"/>
              <a:t>면체</a:t>
            </a:r>
            <a:r>
              <a:rPr lang="ko-KR" altLang="en-US" dirty="0" smtClean="0"/>
              <a:t> 주사위를 굴려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배치수가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나오면 배치되게 된다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 smtClean="0"/>
              <a:t>배치수는 </a:t>
            </a:r>
            <a:r>
              <a:rPr lang="en-US" altLang="ko-KR" dirty="0" smtClean="0">
                <a:solidFill>
                  <a:srgbClr val="30BBC3"/>
                </a:solidFill>
              </a:rPr>
              <a:t>9</a:t>
            </a:r>
            <a:r>
              <a:rPr lang="ko-KR" altLang="en-US" dirty="0" smtClean="0"/>
              <a:t>와 </a:t>
            </a:r>
            <a:r>
              <a:rPr lang="en-US" altLang="ko-KR" dirty="0" smtClean="0">
                <a:solidFill>
                  <a:srgbClr val="30BBC3"/>
                </a:solidFill>
              </a:rPr>
              <a:t>10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 하나이며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30BBC3"/>
                </a:solidFill>
              </a:rPr>
              <a:t>응모 시 원하는 배치수를 택일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 smtClean="0"/>
              <a:t>선정된 도시를 응모한 분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재치있는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멘트를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응모한 분 두 분을 뽑아서 </a:t>
            </a:r>
            <a:r>
              <a:rPr lang="ko-KR" altLang="en-US" dirty="0" err="1" smtClean="0">
                <a:solidFill>
                  <a:srgbClr val="30BBC3"/>
                </a:solidFill>
              </a:rPr>
              <a:t>스벅</a:t>
            </a:r>
            <a:r>
              <a:rPr lang="ko-KR" altLang="en-US" dirty="0" smtClean="0">
                <a:solidFill>
                  <a:srgbClr val="30BBC3"/>
                </a:solidFill>
              </a:rPr>
              <a:t> </a:t>
            </a:r>
            <a:r>
              <a:rPr lang="ko-KR" altLang="en-US" dirty="0" err="1" smtClean="0">
                <a:solidFill>
                  <a:srgbClr val="30BBC3"/>
                </a:solidFill>
              </a:rPr>
              <a:t>캬라멜</a:t>
            </a:r>
            <a:r>
              <a:rPr lang="ko-KR" altLang="en-US" dirty="0" smtClean="0">
                <a:solidFill>
                  <a:srgbClr val="30BBC3"/>
                </a:solidFill>
              </a:rPr>
              <a:t> </a:t>
            </a:r>
            <a:r>
              <a:rPr lang="ko-KR" altLang="en-US" dirty="0" err="1" smtClean="0">
                <a:solidFill>
                  <a:srgbClr val="30BBC3"/>
                </a:solidFill>
              </a:rPr>
              <a:t>마끼야또</a:t>
            </a:r>
            <a:r>
              <a:rPr lang="ko-KR" altLang="en-US" dirty="0" smtClean="0">
                <a:solidFill>
                  <a:srgbClr val="30BBC3"/>
                </a:solidFill>
              </a:rPr>
              <a:t> </a:t>
            </a:r>
            <a:r>
              <a:rPr lang="ko-KR" altLang="en-US" dirty="0" err="1" smtClean="0">
                <a:solidFill>
                  <a:srgbClr val="30BBC3"/>
                </a:solidFill>
              </a:rPr>
              <a:t>기프티콘</a:t>
            </a:r>
            <a:r>
              <a:rPr lang="ko-KR" altLang="en-US" dirty="0" smtClean="0"/>
              <a:t> 드림</a:t>
            </a:r>
            <a:r>
              <a:rPr lang="en-US" altLang="ko-KR" dirty="0" smtClean="0"/>
              <a:t>!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코드로 알아보는 실전 </a:t>
            </a:r>
            <a:r>
              <a:rPr lang="en-US" altLang="ko-KR" dirty="0" err="1"/>
              <a:t>Th</a:t>
            </a:r>
            <a:r>
              <a:rPr lang="ko-KR" altLang="en-US" dirty="0" err="1"/>
              <a:t>ㅏ드</a:t>
            </a:r>
            <a:r>
              <a:rPr lang="ko-KR" altLang="en-US" dirty="0"/>
              <a:t> 배치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소정의 상품이 있습니다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76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Demo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75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Review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780" y="1369596"/>
            <a:ext cx="2716989" cy="5288796"/>
          </a:xfrm>
          <a:noFill/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Review </a:t>
            </a:r>
            <a:r>
              <a:rPr lang="ko-KR" altLang="en-US" dirty="0" smtClean="0"/>
              <a:t>해봅시다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Class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85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Review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</a:t>
            </a:r>
            <a:r>
              <a:rPr lang="ko-KR" altLang="en-US" dirty="0"/>
              <a:t>로 </a:t>
            </a:r>
            <a:r>
              <a:rPr lang="en-US" altLang="ko-KR" dirty="0"/>
              <a:t>Review </a:t>
            </a:r>
            <a:r>
              <a:rPr lang="ko-KR" altLang="en-US" dirty="0"/>
              <a:t>해봅시다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Class Diagram </a:t>
            </a:r>
            <a:r>
              <a:rPr lang="en-US" altLang="ko-KR" smtClean="0"/>
              <a:t>(Improvement </a:t>
            </a:r>
            <a:r>
              <a:rPr lang="en-US" altLang="ko-KR" dirty="0" smtClean="0"/>
              <a:t>ver.)</a:t>
            </a:r>
            <a:endParaRPr lang="ko-KR" altLang="en-US" dirty="0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64" y="1369596"/>
            <a:ext cx="7288621" cy="528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7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Purpose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800" dirty="0" smtClean="0"/>
              <a:t>목적</a:t>
            </a:r>
            <a:endParaRPr lang="en-US" altLang="ko-KR" sz="2800" dirty="0" smtClean="0"/>
          </a:p>
          <a:p>
            <a:r>
              <a:rPr lang="ko-KR" altLang="en-US" dirty="0" smtClean="0"/>
              <a:t>하나의 요청을 처리할 수 있는 객체를 다수로 만들어 책임을 분산하고</a:t>
            </a:r>
            <a:r>
              <a:rPr lang="en-US" altLang="ko-KR" dirty="0" smtClean="0"/>
              <a:t>,  </a:t>
            </a:r>
            <a:r>
              <a:rPr lang="ko-KR" altLang="en-US" dirty="0" smtClean="0"/>
              <a:t>객체 간의 </a:t>
            </a:r>
            <a:r>
              <a:rPr lang="ko-KR" altLang="en-US" dirty="0" err="1" smtClean="0"/>
              <a:t>결합도를</a:t>
            </a:r>
            <a:r>
              <a:rPr lang="ko-KR" altLang="en-US" dirty="0" smtClean="0"/>
              <a:t> 줄이기 위해 만들어졌다</a:t>
            </a:r>
            <a:endParaRPr lang="en-US" altLang="ko-KR" dirty="0"/>
          </a:p>
          <a:p>
            <a:r>
              <a:rPr lang="ko-KR" altLang="en-US" dirty="0" smtClean="0"/>
              <a:t>객체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요청을 처리하지 못할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에게 책임을 위임한다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sz="2800" dirty="0" smtClean="0"/>
              <a:t>용도</a:t>
            </a:r>
            <a:endParaRPr lang="en-US" altLang="ko-KR" sz="2800" dirty="0" smtClean="0"/>
          </a:p>
          <a:p>
            <a:r>
              <a:rPr lang="ko-KR" altLang="en-US" dirty="0" smtClean="0"/>
              <a:t>서버 제작 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요청의 </a:t>
            </a:r>
            <a:r>
              <a:rPr lang="ko-KR" altLang="en-US" dirty="0" err="1" smtClean="0"/>
              <a:t>앞단</a:t>
            </a:r>
            <a:r>
              <a:rPr lang="en-US" altLang="ko-KR" dirty="0"/>
              <a:t> </a:t>
            </a:r>
            <a:r>
              <a:rPr lang="ko-KR" altLang="en-US" dirty="0" smtClean="0"/>
              <a:t>혹은 </a:t>
            </a:r>
            <a:r>
              <a:rPr lang="ko-KR" altLang="en-US" dirty="0" err="1" smtClean="0"/>
              <a:t>뒷단에서의</a:t>
            </a:r>
            <a:r>
              <a:rPr lang="ko-KR" altLang="en-US" dirty="0" smtClean="0"/>
              <a:t> </a:t>
            </a:r>
            <a:r>
              <a:rPr lang="en-US" altLang="ko-KR" dirty="0"/>
              <a:t>F</a:t>
            </a:r>
            <a:r>
              <a:rPr lang="en-US" altLang="ko-KR" dirty="0" smtClean="0"/>
              <a:t>iltering</a:t>
            </a:r>
            <a:r>
              <a:rPr lang="ko-KR" altLang="en-US" dirty="0" smtClean="0"/>
              <a:t>을 목적으로 사용</a:t>
            </a:r>
            <a:endParaRPr lang="en-US" altLang="ko-KR" dirty="0" smtClean="0"/>
          </a:p>
          <a:p>
            <a:r>
              <a:rPr lang="en-US" altLang="ko-KR" dirty="0" err="1" smtClean="0"/>
              <a:t>Loadbalancer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대용으로도 쓸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추천하지 않음</a:t>
            </a:r>
            <a:endParaRPr lang="ko-KR" altLang="en-US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목적과 용도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사실 그다지 많이 사용되는 패턴은 </a:t>
            </a:r>
            <a:r>
              <a:rPr lang="ko-KR" altLang="en-US" dirty="0" err="1" smtClean="0"/>
              <a:t>아니예요</a:t>
            </a:r>
            <a:r>
              <a:rPr lang="en-US" altLang="ko-KR" dirty="0" smtClean="0"/>
              <a:t>….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828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Gobold"/>
        <a:ea typeface="나눔바른고딕"/>
        <a:cs typeface=""/>
      </a:majorFont>
      <a:minorFont>
        <a:latin typeface="Gobold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811</TotalTime>
  <Words>292</Words>
  <Application>Microsoft Office PowerPoint</Application>
  <PresentationFormat>화면 슬라이드 쇼(4:3)</PresentationFormat>
  <Paragraphs>66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나눔바른고딕</vt:lpstr>
      <vt:lpstr>맑은 고딕</vt:lpstr>
      <vt:lpstr>Arial</vt:lpstr>
      <vt:lpstr>Gobold</vt:lpstr>
      <vt:lpstr>Wingdings</vt:lpstr>
      <vt:lpstr>Office 테마</vt:lpstr>
      <vt:lpstr>C++ Korea Design Pattern Study Chain Of Responsibility</vt:lpstr>
      <vt:lpstr>INDEX</vt:lpstr>
      <vt:lpstr>책임연쇄 패턴에 대해 아라보자</vt:lpstr>
      <vt:lpstr>….그만 아라보자</vt:lpstr>
      <vt:lpstr>코드로 알아보는 실전 Thㅏ드 배치</vt:lpstr>
      <vt:lpstr>PowerPoint 프레젠테이션</vt:lpstr>
      <vt:lpstr>UML로 Review 해봅시다</vt:lpstr>
      <vt:lpstr>UML로 Review 해봅시다</vt:lpstr>
      <vt:lpstr>목적과 용도</vt:lpstr>
      <vt:lpstr>마지막으로 장단점을 아라보자</vt:lpstr>
      <vt:lpstr>PowerPoint 프레젠테이션</vt:lpstr>
      <vt:lpstr>참고 및 인용자료의 출처</vt:lpstr>
      <vt:lpstr>Thank you For Listening!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Adstore.Tistory.com</dc:creator>
  <cp:lastModifiedBy>Registered User</cp:lastModifiedBy>
  <cp:revision>72</cp:revision>
  <dcterms:created xsi:type="dcterms:W3CDTF">2015-05-15T05:45:54Z</dcterms:created>
  <dcterms:modified xsi:type="dcterms:W3CDTF">2016-09-09T18:11:15Z</dcterms:modified>
</cp:coreProperties>
</file>