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56" r:id="rId2"/>
    <p:sldId id="257" r:id="rId3"/>
    <p:sldId id="273" r:id="rId4"/>
    <p:sldId id="278" r:id="rId5"/>
    <p:sldId id="274" r:id="rId6"/>
    <p:sldId id="277" r:id="rId7"/>
    <p:sldId id="279" r:id="rId8"/>
    <p:sldId id="258" r:id="rId9"/>
    <p:sldId id="259" r:id="rId10"/>
    <p:sldId id="280" r:id="rId11"/>
    <p:sldId id="281" r:id="rId12"/>
    <p:sldId id="282" r:id="rId13"/>
    <p:sldId id="261" r:id="rId14"/>
    <p:sldId id="262" r:id="rId15"/>
    <p:sldId id="286" r:id="rId16"/>
    <p:sldId id="268" r:id="rId17"/>
    <p:sldId id="267" r:id="rId18"/>
    <p:sldId id="270" r:id="rId19"/>
    <p:sldId id="272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우" initials="이" lastIdx="2" clrIdx="0">
    <p:extLst>
      <p:ext uri="{19B8F6BF-5375-455C-9EA6-DF929625EA0E}">
        <p15:presenceInfo xmlns:p15="http://schemas.microsoft.com/office/powerpoint/2012/main" userId="756ab40aef38bf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1282" autoAdjust="0"/>
  </p:normalViewPr>
  <p:slideViewPr>
    <p:cSldViewPr snapToGrid="0">
      <p:cViewPr varScale="1">
        <p:scale>
          <a:sx n="94" d="100"/>
          <a:sy n="94" d="100"/>
        </p:scale>
        <p:origin x="26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02127-64F0-43EE-B908-AEC95ECF968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34E68-13BD-42D1-B2AA-EB2C4A09D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Component/Entity </a:t>
            </a:r>
            <a:r>
              <a:rPr lang="ko-KR" altLang="en-US" dirty="0" smtClean="0"/>
              <a:t>시스템은 게임 개발 분야에서 주로 사용되는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패턴이다</a:t>
            </a:r>
            <a:r>
              <a:rPr lang="en-US" altLang="ko-KR" dirty="0" smtClean="0"/>
              <a:t>. CES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상속의 원리를 이용하여 </a:t>
            </a:r>
            <a:r>
              <a:rPr lang="ko-KR" altLang="en-US" baseline="0" dirty="0" err="1" smtClean="0"/>
              <a:t>엔티티를</a:t>
            </a:r>
            <a:r>
              <a:rPr lang="ko-KR" altLang="en-US" baseline="0" dirty="0" smtClean="0"/>
              <a:t> 정의하고 해당 개체의 특성에 맞게 컴포넌트들을 조합할 수 있는 유연하고 효율적인 시스템을 말합니다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Entity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Component</a:t>
            </a:r>
            <a:r>
              <a:rPr lang="ko-KR" altLang="en-US" baseline="0" dirty="0" smtClean="0"/>
              <a:t>는 무엇일까요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2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메인 </a:t>
            </a:r>
            <a:r>
              <a:rPr lang="en-US" altLang="ko-KR" smtClean="0"/>
              <a:t>RAM</a:t>
            </a:r>
            <a:r>
              <a:rPr lang="ko-KR" altLang="en-US" smtClean="0"/>
              <a:t>에서 데이터를 가져다 쓰는 비용을 줄이기 위해서 오늘날의 프로세서는 캐시를 이용합니다</a:t>
            </a:r>
            <a:r>
              <a:rPr lang="en-US" altLang="ko-KR" smtClean="0"/>
              <a:t>. </a:t>
            </a:r>
            <a:r>
              <a:rPr lang="ko-KR" altLang="en-US" smtClean="0"/>
              <a:t>캐시란 </a:t>
            </a:r>
            <a:r>
              <a:rPr lang="en-US" altLang="ko-KR" smtClean="0"/>
              <a:t>CPU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바로 옆에 붙어 있는 고성능 메모리입니다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메인램에서 데이터를 직접 받아오면 느리지만 캐시를 이용하면 훨씬 빨라지지요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하지만 캐시에서 데이터를 읽어오기 위해선 먼저 메인램에서 캐쉬로  메모리 조각을 이동시키는 과정이 필요합니다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메모리 조각을 캐시 라인이라고 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캐시 라인은 현재 필요한 데이터 하나만이 아니라 그 데이터 주변 메모리까지 포함되죠</a:t>
            </a:r>
            <a:r>
              <a:rPr lang="en-US" altLang="ko-KR" baseline="0" smtClean="0"/>
              <a:t>.</a:t>
            </a:r>
            <a:r>
              <a:rPr lang="ko-KR" altLang="en-US" baseline="0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캐시에 데이터가 없어서 메인 램에서 데이터를 읽어오는 경우를 바로 캐시 미스라 하는 데요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자 다시 뒤로 돌아가서 방금 전의 코드는 왜 캐시 미스를 발생시키는 걸까요</a:t>
            </a:r>
            <a:r>
              <a:rPr lang="en-US" altLang="ko-KR" baseline="0" smtClean="0"/>
              <a:t>? </a:t>
            </a:r>
            <a:r>
              <a:rPr lang="ko-KR" altLang="en-US" baseline="0" smtClean="0"/>
              <a:t>엔티티 차례로 읽어 온다고 과정해 봅시다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자 먼저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번 엔티티는 처음이니까 당연히 캐시에 없겠죠</a:t>
            </a:r>
            <a:r>
              <a:rPr lang="en-US" altLang="ko-KR" baseline="0" smtClean="0"/>
              <a:t>? </a:t>
            </a:r>
            <a:r>
              <a:rPr lang="ko-KR" altLang="en-US" baseline="0" smtClean="0"/>
              <a:t>캐시 미스가 발생합니다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대신 엔티티 주변 메모리 조각을 캐시로 이동시킵니다</a:t>
            </a:r>
            <a:r>
              <a:rPr lang="en-US" altLang="ko-KR" baseline="0" smtClean="0"/>
              <a:t>. 2</a:t>
            </a:r>
            <a:r>
              <a:rPr lang="ko-KR" altLang="en-US" baseline="0" smtClean="0"/>
              <a:t>번 엔티티는 캐시에 있을까요</a:t>
            </a:r>
            <a:r>
              <a:rPr lang="en-US" altLang="ko-KR" baseline="0" smtClean="0"/>
              <a:t>? </a:t>
            </a:r>
            <a:r>
              <a:rPr lang="ko-KR" altLang="en-US" baseline="0" smtClean="0"/>
              <a:t>없죠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 캐시 미스가 발생했네요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다시 캐시 라인을 캐시로 이동시킵니다</a:t>
            </a:r>
            <a:r>
              <a:rPr lang="en-US" altLang="ko-KR" baseline="0" smtClean="0"/>
              <a:t>. 3, 4</a:t>
            </a:r>
            <a:r>
              <a:rPr lang="ko-KR" altLang="en-US" baseline="0" smtClean="0"/>
              <a:t>번도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마찬가지로 캐시 미스가 발생합니다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이제 이해 되시나요</a:t>
            </a:r>
            <a:r>
              <a:rPr lang="en-US" altLang="ko-KR" baseline="0" smtClean="0"/>
              <a:t>? </a:t>
            </a:r>
            <a:r>
              <a:rPr lang="ko-KR" altLang="en-US" baseline="0" smtClean="0"/>
              <a:t>이렇기 때문에 전통적인 </a:t>
            </a:r>
            <a:r>
              <a:rPr lang="en-US" altLang="ko-KR" baseline="0" smtClean="0"/>
              <a:t>OOP </a:t>
            </a:r>
            <a:r>
              <a:rPr lang="ko-KR" altLang="en-US" baseline="0" smtClean="0"/>
              <a:t>방식으로 코딩하면 문제가 되는 겁니다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4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컴포넌트는 엔티티에 필요한 기능들을 독립적으로 정의한 객체입니다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예를 들어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게임 속에서 활동하는 몬스터에겐 인공지능과 물리적인 특성 그리고 화면에 보여주기 위한 렌더링이 필요하지요</a:t>
            </a:r>
            <a:r>
              <a:rPr lang="en-US" altLang="ko-KR" baseline="0" smtClean="0"/>
              <a:t>.</a:t>
            </a:r>
            <a:r>
              <a:rPr lang="ko-KR" altLang="en-US" baseline="0" smtClean="0"/>
              <a:t> 엔티티는 컴포넌트를 담는 하나의 컨테이너입니다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컴포넌트의 조합을 통해서 프로그램 내에서 특수한 역할을 가진 객체로서 존재합니다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7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감이 오시나요</a:t>
            </a:r>
            <a:r>
              <a:rPr lang="en-US" altLang="ko-KR" smtClean="0"/>
              <a:t>?</a:t>
            </a:r>
            <a:r>
              <a:rPr lang="ko-KR" altLang="en-US" smtClean="0"/>
              <a:t> 예를 한번</a:t>
            </a:r>
            <a:r>
              <a:rPr lang="ko-KR" altLang="en-US" baseline="0" smtClean="0"/>
              <a:t> 들어보겠습니다</a:t>
            </a:r>
            <a:r>
              <a:rPr lang="en-US" altLang="ko-KR" baseline="0" smtClean="0"/>
              <a:t>.</a:t>
            </a:r>
            <a:r>
              <a:rPr lang="en-US" altLang="ko-KR" smtClean="0"/>
              <a:t> </a:t>
            </a:r>
            <a:r>
              <a:rPr lang="ko-KR" altLang="en-US" baseline="0" smtClean="0"/>
              <a:t> 게임 속 </a:t>
            </a:r>
            <a:r>
              <a:rPr lang="ko-KR" altLang="en-US" smtClean="0"/>
              <a:t>캐릭터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특정 조건을 만족시켜야 발생되는 이벤트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던전 곳곳에 도사리는 트랩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록맨의 </a:t>
            </a:r>
            <a:r>
              <a:rPr lang="en-US" altLang="ko-KR" baseline="0" smtClean="0"/>
              <a:t>E</a:t>
            </a:r>
            <a:r>
              <a:rPr lang="ko-KR" altLang="en-US" baseline="0" smtClean="0"/>
              <a:t>캔과 같은 아이템 등 모두 엔티티가 될 수 있습니다</a:t>
            </a:r>
            <a:r>
              <a:rPr lang="en-US" altLang="ko-KR" baseline="0" smtClean="0"/>
              <a:t>.</a:t>
            </a:r>
            <a:r>
              <a:rPr lang="ko-KR" altLang="en-US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1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실제 게임에서는 다양하고 세부적인 기능을 가진 엔티티가 필요로 하기 때문에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엔티티는 </a:t>
            </a:r>
            <a:r>
              <a:rPr lang="ko-KR" altLang="en-US" baseline="0" dirty="0" smtClean="0"/>
              <a:t>계층구조를 이루는 </a:t>
            </a:r>
            <a:r>
              <a:rPr lang="ko-KR" altLang="en-US" baseline="0" smtClean="0"/>
              <a:t>것이 특징입니다</a:t>
            </a:r>
            <a:r>
              <a:rPr lang="en-US" altLang="ko-KR" baseline="0" smtClean="0"/>
              <a:t>.</a:t>
            </a:r>
            <a:r>
              <a:rPr lang="ko-KR" altLang="en-US" baseline="0" smtClean="0"/>
              <a:t> 객체 지향 프로그래밍에서는 이를 상속을 통해서 구현합니다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덕분에 코드의 재활용이 상당 부분 가능해지고 그 결과 소프트웨어의 생산성이 훨씬 증가하게 되죠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자 여기서 이해를 돕기 위해 오크를 더 세부적으로 살펴보겠습니다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예를 들어 오크 특성을 상속 받은 개체들은 기본적으로 힘이 세고 에너지가 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이것을 각 객체 하나 하나를 일일이 정의하는 것 보다 공통된 속성을 </a:t>
            </a:r>
            <a:r>
              <a:rPr lang="en-US" altLang="ko-KR" baseline="0" dirty="0" smtClean="0"/>
              <a:t>Orc </a:t>
            </a:r>
            <a:r>
              <a:rPr lang="ko-KR" altLang="en-US" baseline="0" dirty="0" err="1" smtClean="0"/>
              <a:t>엔티티에</a:t>
            </a:r>
            <a:r>
              <a:rPr lang="ko-KR" altLang="en-US" baseline="0" dirty="0" smtClean="0"/>
              <a:t> 묶어 놓고 이것을 상속받아 필요한 컴포넌트만 추가하는 것이 </a:t>
            </a:r>
            <a:r>
              <a:rPr lang="ko-KR" altLang="en-US" baseline="0" smtClean="0"/>
              <a:t>효율적이기 때문입니다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0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이제 </a:t>
            </a:r>
            <a:r>
              <a:rPr lang="ko-KR" altLang="en-US" baseline="0" smtClean="0"/>
              <a:t>코드를 보면서 설명해 보도록할까요</a:t>
            </a:r>
            <a:r>
              <a:rPr lang="en-US" altLang="ko-KR" baseline="0" smtClean="0"/>
              <a:t>? </a:t>
            </a:r>
            <a:r>
              <a:rPr lang="ko-KR" altLang="en-US" baseline="0" smtClean="0"/>
              <a:t>먼저 </a:t>
            </a:r>
            <a:r>
              <a:rPr lang="ko-KR" altLang="en-US" baseline="0" smtClean="0"/>
              <a:t>컴포넌트 클래스가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여기에는 반복적으로 갱신되는 업데이트 함수가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그리고 상속을 통하여 </a:t>
            </a:r>
            <a:r>
              <a:rPr lang="en-US" altLang="ko-KR" baseline="0" smtClean="0"/>
              <a:t>AI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Physics </a:t>
            </a:r>
            <a:r>
              <a:rPr lang="ko-KR" altLang="en-US" baseline="0" smtClean="0"/>
              <a:t>그리고 렌더링 컴포넌트를 </a:t>
            </a:r>
            <a:r>
              <a:rPr lang="ko-KR" altLang="en-US" baseline="0" smtClean="0"/>
              <a:t>정의하였습니다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렌더링 컴포넌트는 추가적으로 렌더 함수가 있겠죠</a:t>
            </a:r>
            <a:r>
              <a:rPr lang="en-US" altLang="ko-KR" baseline="0" smtClean="0"/>
              <a:t>? </a:t>
            </a:r>
            <a:r>
              <a:rPr lang="ko-KR" altLang="en-US" baseline="0" smtClean="0"/>
              <a:t>그리고 다음은 이 컴포넌트들을 담는 엔티티 </a:t>
            </a:r>
            <a:r>
              <a:rPr lang="ko-KR" altLang="en-US" baseline="0" smtClean="0"/>
              <a:t>클래스 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엔티티 클래스에서는 그 컴포넌트을 담은 배열이 있고 이곳에 삽입하고 제거하는 함수가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그리고 엔티티들을 관리하는 엔티티 매니져 클래스들이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매니져에 대한 배열을 메인 엔진이 가지고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여기서는 위의 클래스들을 순차적으로 순회하여 각 컴포넌트들에 대한 업데이트와 렌더 함수를 메인 루프에서 호출되도록 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자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 이 코드의 문제점은 뭘까요</a:t>
            </a:r>
            <a:r>
              <a:rPr lang="en-US" altLang="ko-KR" baseline="0" smtClean="0"/>
              <a:t>? </a:t>
            </a:r>
            <a:endParaRPr lang="en-US" altLang="ko-KR" i="0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6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그림을 보면서 설명하겠습니다</a:t>
            </a:r>
            <a:r>
              <a:rPr lang="en-US" altLang="ko-KR" smtClean="0"/>
              <a:t>. </a:t>
            </a:r>
            <a:r>
              <a:rPr lang="ko-KR" altLang="en-US" smtClean="0"/>
              <a:t>앞에서와 같이 전통적인 </a:t>
            </a:r>
            <a:r>
              <a:rPr lang="en-US" altLang="ko-KR" smtClean="0"/>
              <a:t>OOP </a:t>
            </a:r>
            <a:r>
              <a:rPr lang="ko-KR" altLang="en-US" smtClean="0"/>
              <a:t>방식으로 코딩을 하면 힙이라 불리는 메모리 공간에서 그림과 같이 랜덤하게 엔티티와 컴포넌트들이 생성됩니다</a:t>
            </a:r>
            <a:r>
              <a:rPr lang="en-US" altLang="ko-KR" smtClean="0"/>
              <a:t>. </a:t>
            </a:r>
            <a:r>
              <a:rPr lang="ko-KR" altLang="en-US" smtClean="0"/>
              <a:t>왜냐고요</a:t>
            </a:r>
            <a:r>
              <a:rPr lang="en-US" altLang="ko-KR" smtClean="0"/>
              <a:t>? </a:t>
            </a:r>
            <a:r>
              <a:rPr lang="ko-KR" altLang="en-US" smtClean="0"/>
              <a:t>우리가 </a:t>
            </a:r>
            <a:r>
              <a:rPr lang="ko-KR" altLang="en-US" baseline="0" smtClean="0"/>
              <a:t>사용하는 </a:t>
            </a:r>
            <a:r>
              <a:rPr lang="en-US" altLang="ko-KR" baseline="0" smtClean="0"/>
              <a:t>new </a:t>
            </a:r>
            <a:r>
              <a:rPr lang="ko-KR" altLang="en-US" baseline="0" smtClean="0"/>
              <a:t>키워드와 생성자를 이용한 객체 생성 방식은 객체들의 위치까지 정렬시켜주지 않기 때문이죠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이것은 캐시 미스가 발생할 확률을 높이는 요인으로 프로그램 성능에 안좋은 영향을 끼칩니다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정리해 볼까요</a:t>
            </a:r>
            <a:r>
              <a:rPr lang="en-US" altLang="ko-KR" smtClean="0"/>
              <a:t>?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8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대체 왜 이렇게 느릴까요</a:t>
            </a:r>
            <a:r>
              <a:rPr lang="en-US" altLang="ko-KR" smtClean="0"/>
              <a:t>? </a:t>
            </a:r>
            <a:r>
              <a:rPr lang="ko-KR" altLang="en-US" smtClean="0"/>
              <a:t>그 이유는 메모리와 </a:t>
            </a:r>
            <a:r>
              <a:rPr lang="en-US" altLang="ko-KR" smtClean="0"/>
              <a:t>CPU</a:t>
            </a:r>
            <a:r>
              <a:rPr lang="ko-KR" altLang="en-US" smtClean="0"/>
              <a:t>의 성능차이에 있습니다</a:t>
            </a:r>
            <a:r>
              <a:rPr lang="en-US" altLang="ko-KR" smtClean="0"/>
              <a:t>. 1980</a:t>
            </a:r>
            <a:r>
              <a:rPr lang="ko-KR" altLang="en-US" smtClean="0"/>
              <a:t>년에는 </a:t>
            </a:r>
            <a:r>
              <a:rPr lang="en-US" altLang="ko-KR" smtClean="0"/>
              <a:t>CPU</a:t>
            </a:r>
            <a:r>
              <a:rPr lang="ko-KR" altLang="en-US" smtClean="0"/>
              <a:t>와 메모리의 성능 차이가 거의 없었습니다</a:t>
            </a:r>
            <a:r>
              <a:rPr lang="en-US" altLang="ko-KR" smtClean="0"/>
              <a:t>. </a:t>
            </a:r>
            <a:r>
              <a:rPr lang="ko-KR" altLang="en-US" smtClean="0"/>
              <a:t>하지만 지금은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갈수록 그 차이가 현격하게 벌어지고 있죠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때문에 </a:t>
            </a:r>
            <a:r>
              <a:rPr lang="en-US" altLang="ko-KR" baseline="0" smtClean="0"/>
              <a:t>CPU</a:t>
            </a:r>
            <a:r>
              <a:rPr lang="ko-KR" altLang="en-US" baseline="0" smtClean="0"/>
              <a:t>가 아무리 빠르더라도 메모리로부터 데이터를 읽어 오길 기다리느라 </a:t>
            </a:r>
            <a:r>
              <a:rPr lang="en-US" altLang="ko-KR" baseline="0" smtClean="0"/>
              <a:t>CPU</a:t>
            </a:r>
            <a:r>
              <a:rPr lang="ko-KR" altLang="en-US" baseline="0" smtClean="0"/>
              <a:t>의 실행이 멈추게 되는 병목 현상이 생기게 되죠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34E68-13BD-42D1-B2AA-EB2C4A09D5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4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8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7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9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5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7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0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5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8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9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FD21-67F2-4F3C-94EE-DC0B656A5609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B6CFE-0E97-4F82-8162-07A8573B4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Component-based Entity System</a:t>
            </a:r>
            <a:r>
              <a:rPr lang="ko-KR" altLang="en-US" dirty="0"/>
              <a:t> </a:t>
            </a:r>
            <a:r>
              <a:rPr lang="en-US" altLang="ko-KR" dirty="0" smtClean="0"/>
              <a:t>and Data-oriented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SW.Lee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8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대체 왜 이렇게 </a:t>
            </a:r>
            <a:r>
              <a:rPr lang="ko-KR" altLang="en-US" dirty="0" err="1" smtClean="0"/>
              <a:t>느린가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54" y="2295275"/>
            <a:ext cx="8475291" cy="456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9502" y="1712997"/>
            <a:ext cx="5225394" cy="89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CPU/Memory Performance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6178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03200" y="1056640"/>
            <a:ext cx="7518400" cy="4935621"/>
            <a:chOff x="365760" y="1219200"/>
            <a:chExt cx="8737600" cy="4732421"/>
          </a:xfrm>
        </p:grpSpPr>
        <p:sp>
          <p:nvSpPr>
            <p:cNvPr id="6" name="직사각형 5"/>
            <p:cNvSpPr/>
            <p:nvPr/>
          </p:nvSpPr>
          <p:spPr>
            <a:xfrm>
              <a:off x="365760" y="1219200"/>
              <a:ext cx="8737600" cy="47324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2400" smtClean="0"/>
                <a:t>CPU Die</a:t>
              </a:r>
              <a:endParaRPr lang="ko-KR" altLang="en-US" sz="2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92177" y="2829010"/>
              <a:ext cx="1664072" cy="151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mtClean="0"/>
                <a:t>CPU</a:t>
              </a:r>
              <a:endParaRPr lang="ko-KR" altLang="en-US" b="1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7884" y="2829010"/>
              <a:ext cx="1664072" cy="151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mtClean="0"/>
                <a:t>L1</a:t>
              </a:r>
            </a:p>
            <a:p>
              <a:pPr algn="ctr"/>
              <a:r>
                <a:rPr lang="en-US" altLang="ko-KR" sz="2800" b="1" smtClean="0"/>
                <a:t>Cache</a:t>
              </a:r>
              <a:endParaRPr lang="ko-KR" altLang="en-US" b="1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81439" y="1384851"/>
              <a:ext cx="1664072" cy="4401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mtClean="0"/>
                <a:t>L2</a:t>
              </a:r>
            </a:p>
            <a:p>
              <a:pPr algn="ctr"/>
              <a:r>
                <a:rPr lang="en-US" altLang="ko-KR" sz="2800" b="1" smtClean="0"/>
                <a:t>Cache</a:t>
              </a:r>
              <a:endParaRPr lang="ko-KR" altLang="en-US" b="1"/>
            </a:p>
          </p:txBody>
        </p:sp>
        <p:sp>
          <p:nvSpPr>
            <p:cNvPr id="10" name="왼쪽/오른쪽 화살표 9"/>
            <p:cNvSpPr/>
            <p:nvPr/>
          </p:nvSpPr>
          <p:spPr>
            <a:xfrm>
              <a:off x="2356247" y="3257421"/>
              <a:ext cx="1251636" cy="73664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fast</a:t>
              </a:r>
              <a:endParaRPr lang="ko-KR" altLang="en-US"/>
            </a:p>
          </p:txBody>
        </p:sp>
        <p:sp>
          <p:nvSpPr>
            <p:cNvPr id="11" name="왼쪽/오른쪽 화살표 10"/>
            <p:cNvSpPr/>
            <p:nvPr/>
          </p:nvSpPr>
          <p:spPr>
            <a:xfrm>
              <a:off x="5271957" y="3257421"/>
              <a:ext cx="1709484" cy="73664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slower</a:t>
              </a:r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192550" y="690880"/>
            <a:ext cx="2694650" cy="5567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Main RAM</a:t>
            </a:r>
            <a:endParaRPr lang="ko-KR" altLang="en-US" b="1"/>
          </a:p>
        </p:txBody>
      </p:sp>
      <p:sp>
        <p:nvSpPr>
          <p:cNvPr id="14" name="왼쪽/오른쪽 화살표 13"/>
          <p:cNvSpPr/>
          <p:nvPr/>
        </p:nvSpPr>
        <p:spPr>
          <a:xfrm>
            <a:off x="7366712" y="3182378"/>
            <a:ext cx="1825838" cy="7682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slowest</a:t>
            </a:r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867527" y="4366580"/>
            <a:ext cx="1308473" cy="1270354"/>
            <a:chOff x="9867527" y="4238958"/>
            <a:chExt cx="1439925" cy="1397976"/>
          </a:xfrm>
        </p:grpSpPr>
        <p:sp>
          <p:nvSpPr>
            <p:cNvPr id="15" name="직사각형 14"/>
            <p:cNvSpPr/>
            <p:nvPr/>
          </p:nvSpPr>
          <p:spPr>
            <a:xfrm>
              <a:off x="9997440" y="4565915"/>
              <a:ext cx="1049446" cy="107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361835" y="4565915"/>
              <a:ext cx="265526" cy="1071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400" smtClean="0"/>
                <a:t>data</a:t>
              </a:r>
              <a:endParaRPr lang="ko-KR" alt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67527" y="4238958"/>
              <a:ext cx="1439925" cy="37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/>
                <a:t>Cache Line</a:t>
              </a:r>
              <a:endParaRPr lang="ko-KR" altLang="en-US" sz="1600"/>
            </a:p>
          </p:txBody>
        </p:sp>
      </p:grpSp>
      <p:cxnSp>
        <p:nvCxnSpPr>
          <p:cNvPr id="26" name="꺾인 연결선 25"/>
          <p:cNvCxnSpPr>
            <a:stCxn id="17" idx="2"/>
            <a:endCxn id="8" idx="2"/>
          </p:cNvCxnSpPr>
          <p:nvPr/>
        </p:nvCxnSpPr>
        <p:spPr>
          <a:xfrm rot="5400000" flipH="1">
            <a:off x="6411306" y="1610889"/>
            <a:ext cx="1323613" cy="6728479"/>
          </a:xfrm>
          <a:prstGeom prst="bentConnector3">
            <a:avLst>
              <a:gd name="adj1" fmla="val -556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9" idx="2"/>
          </p:cNvCxnSpPr>
          <p:nvPr/>
        </p:nvCxnSpPr>
        <p:spPr>
          <a:xfrm rot="5400000">
            <a:off x="8433250" y="3815384"/>
            <a:ext cx="182552" cy="3825653"/>
          </a:xfrm>
          <a:prstGeom prst="bentConnector3">
            <a:avLst>
              <a:gd name="adj1" fmla="val 2586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캐시 미스가 발생되는 이유는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0736" y="3416171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10736" y="3888367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0736" y="4360563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0736" y="4832759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0736" y="5304955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6117" y="5932270"/>
            <a:ext cx="975873" cy="634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엔티티 </a:t>
            </a:r>
            <a:endParaRPr lang="en-US" altLang="ko-KR" smtClean="0"/>
          </a:p>
          <a:p>
            <a:pPr algn="ctr"/>
            <a:r>
              <a:rPr lang="ko-KR" altLang="en-US" smtClean="0"/>
              <a:t>배열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191743" y="3549959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3" idx="6"/>
            <a:endCxn id="17" idx="1"/>
          </p:cNvCxnSpPr>
          <p:nvPr/>
        </p:nvCxnSpPr>
        <p:spPr>
          <a:xfrm flipV="1">
            <a:off x="1396362" y="2943976"/>
            <a:ext cx="2282282" cy="708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678644" y="2707878"/>
            <a:ext cx="1361500" cy="944392"/>
            <a:chOff x="3765884" y="2630902"/>
            <a:chExt cx="1387643" cy="962526"/>
          </a:xfrm>
        </p:grpSpPr>
        <p:sp>
          <p:nvSpPr>
            <p:cNvPr id="17" name="직사각형 16"/>
            <p:cNvSpPr/>
            <p:nvPr/>
          </p:nvSpPr>
          <p:spPr>
            <a:xfrm>
              <a:off x="3765884" y="2630902"/>
              <a:ext cx="1387643" cy="48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엔티티</a:t>
              </a:r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765884" y="3112164"/>
              <a:ext cx="1387643" cy="481264"/>
              <a:chOff x="3056020" y="2698204"/>
              <a:chExt cx="1852866" cy="48126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056020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73642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291264" y="2698204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3892883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355430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817977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100202" y="5068857"/>
            <a:ext cx="1361500" cy="944392"/>
            <a:chOff x="3765884" y="2630902"/>
            <a:chExt cx="1387643" cy="962526"/>
          </a:xfrm>
        </p:grpSpPr>
        <p:sp>
          <p:nvSpPr>
            <p:cNvPr id="27" name="직사각형 26"/>
            <p:cNvSpPr/>
            <p:nvPr/>
          </p:nvSpPr>
          <p:spPr>
            <a:xfrm>
              <a:off x="3765884" y="2630902"/>
              <a:ext cx="1387643" cy="48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엔티티</a:t>
              </a:r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765884" y="3112164"/>
              <a:ext cx="1387643" cy="481264"/>
              <a:chOff x="3056020" y="2698204"/>
              <a:chExt cx="1852866" cy="48126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056020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673642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291264" y="2698204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타원 28"/>
            <p:cNvSpPr/>
            <p:nvPr/>
          </p:nvSpPr>
          <p:spPr>
            <a:xfrm>
              <a:off x="3892883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55430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817977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649545" y="4596661"/>
            <a:ext cx="1361500" cy="944392"/>
            <a:chOff x="3765884" y="2630902"/>
            <a:chExt cx="1387643" cy="962526"/>
          </a:xfrm>
        </p:grpSpPr>
        <p:sp>
          <p:nvSpPr>
            <p:cNvPr id="36" name="직사각형 35"/>
            <p:cNvSpPr/>
            <p:nvPr/>
          </p:nvSpPr>
          <p:spPr>
            <a:xfrm>
              <a:off x="3765884" y="2630902"/>
              <a:ext cx="1387643" cy="48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엔티티</a:t>
              </a:r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765884" y="3112164"/>
              <a:ext cx="1387643" cy="481264"/>
              <a:chOff x="3056020" y="2698204"/>
              <a:chExt cx="1852866" cy="48126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056020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673642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291264" y="2698204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타원 37"/>
            <p:cNvSpPr/>
            <p:nvPr/>
          </p:nvSpPr>
          <p:spPr>
            <a:xfrm>
              <a:off x="3892883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55430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4817977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380931" y="2246626"/>
            <a:ext cx="1361500" cy="944392"/>
            <a:chOff x="3765884" y="2630902"/>
            <a:chExt cx="1387643" cy="962526"/>
          </a:xfrm>
        </p:grpSpPr>
        <p:sp>
          <p:nvSpPr>
            <p:cNvPr id="45" name="직사각형 44"/>
            <p:cNvSpPr/>
            <p:nvPr/>
          </p:nvSpPr>
          <p:spPr>
            <a:xfrm>
              <a:off x="3765884" y="2630902"/>
              <a:ext cx="1387643" cy="48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엔티티</a:t>
              </a:r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765884" y="3112164"/>
              <a:ext cx="1387643" cy="481264"/>
              <a:chOff x="3056020" y="2698204"/>
              <a:chExt cx="1852866" cy="481264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056020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673642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291264" y="2698204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타원 46"/>
            <p:cNvSpPr/>
            <p:nvPr/>
          </p:nvSpPr>
          <p:spPr>
            <a:xfrm>
              <a:off x="3892883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355430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817977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타원 74"/>
          <p:cNvSpPr/>
          <p:nvPr/>
        </p:nvSpPr>
        <p:spPr>
          <a:xfrm>
            <a:off x="1191742" y="4022155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185842" y="4495789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1191742" y="4968579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185841" y="5440775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꺾인 연결선 78"/>
          <p:cNvCxnSpPr>
            <a:stCxn id="75" idx="6"/>
            <a:endCxn id="36" idx="1"/>
          </p:cNvCxnSpPr>
          <p:nvPr/>
        </p:nvCxnSpPr>
        <p:spPr>
          <a:xfrm>
            <a:off x="1396361" y="4124465"/>
            <a:ext cx="5253184" cy="70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76" idx="6"/>
            <a:endCxn id="45" idx="0"/>
          </p:cNvCxnSpPr>
          <p:nvPr/>
        </p:nvCxnSpPr>
        <p:spPr>
          <a:xfrm flipV="1">
            <a:off x="1390461" y="2246626"/>
            <a:ext cx="7671220" cy="2351473"/>
          </a:xfrm>
          <a:prstGeom prst="bentConnector4">
            <a:avLst>
              <a:gd name="adj1" fmla="val 10640"/>
              <a:gd name="adj2" fmla="val 1247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77" idx="6"/>
            <a:endCxn id="27" idx="1"/>
          </p:cNvCxnSpPr>
          <p:nvPr/>
        </p:nvCxnSpPr>
        <p:spPr>
          <a:xfrm>
            <a:off x="1396361" y="5070889"/>
            <a:ext cx="1703841" cy="234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여기서 알 수 있는 사실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기존의 </a:t>
            </a:r>
            <a:r>
              <a:rPr lang="en-US" altLang="ko-KR" dirty="0" smtClean="0"/>
              <a:t>OOP</a:t>
            </a:r>
            <a:r>
              <a:rPr lang="ko-KR" altLang="en-US" dirty="0" smtClean="0"/>
              <a:t>로 구성된 시스템은 현대 하드웨어에 적합한 시스템이 아니다</a:t>
            </a:r>
            <a:r>
              <a:rPr lang="en-US" altLang="ko-KR" dirty="0" smtClean="0"/>
              <a:t>!!!</a:t>
            </a:r>
          </a:p>
          <a:p>
            <a:endParaRPr lang="en-US" altLang="ko-KR" dirty="0"/>
          </a:p>
          <a:p>
            <a:r>
              <a:rPr lang="ko-KR" altLang="en-US" dirty="0" smtClean="0"/>
              <a:t>그럼 어떻게 하죠</a:t>
            </a:r>
            <a:r>
              <a:rPr lang="en-US" altLang="ko-KR" smtClean="0"/>
              <a:t>? </a:t>
            </a:r>
            <a:endParaRPr lang="en-US" altLang="ko-KR" smtClean="0"/>
          </a:p>
          <a:p>
            <a:endParaRPr lang="en-US" altLang="ko-KR" sz="1400" dirty="0"/>
          </a:p>
          <a:p>
            <a:pPr lvl="1"/>
            <a:r>
              <a:rPr lang="en-US" altLang="ko-KR" dirty="0" smtClean="0"/>
              <a:t>Data-oriented Design !!! </a:t>
            </a:r>
            <a:r>
              <a:rPr lang="en-US" altLang="ko-KR" smtClean="0"/>
              <a:t>-&gt; </a:t>
            </a:r>
            <a:r>
              <a:rPr lang="ko-KR" altLang="en-US" smtClean="0"/>
              <a:t>캐쉬를 최대한 </a:t>
            </a:r>
            <a:r>
              <a:rPr lang="ko-KR" altLang="en-US" dirty="0" smtClean="0"/>
              <a:t>이용하자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5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Data-oriented Design?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하드웨어 친화적인 디자인 패턴 </a:t>
            </a:r>
            <a:r>
              <a:rPr lang="en-US" altLang="ko-KR" smtClean="0"/>
              <a:t>-&gt;</a:t>
            </a:r>
            <a:r>
              <a:rPr lang="ko-KR" altLang="en-US" smtClean="0"/>
              <a:t> 캐시 미스를 최소화 하자</a:t>
            </a:r>
            <a:r>
              <a:rPr lang="en-US" altLang="ko-KR" smtClean="0"/>
              <a:t>!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DoD = DDD (Data-driven Design) ? NO!</a:t>
            </a:r>
          </a:p>
          <a:p>
            <a:endParaRPr lang="en-US" altLang="ko-KR" dirty="0"/>
          </a:p>
          <a:p>
            <a:r>
              <a:rPr lang="en-US" altLang="ko-KR" dirty="0" smtClean="0"/>
              <a:t>OOP, DDD, </a:t>
            </a:r>
            <a:r>
              <a:rPr lang="ko-KR" altLang="en-US" dirty="0" err="1" smtClean="0"/>
              <a:t>절차형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함수 프로그래밍 어디든 적용가능하다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2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어떻게 구현 </a:t>
            </a:r>
            <a:r>
              <a:rPr lang="ko-KR" altLang="en-US" dirty="0" smtClean="0"/>
              <a:t>해야할까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Component </a:t>
            </a:r>
            <a:r>
              <a:rPr lang="ko-KR" altLang="en-US" dirty="0" smtClean="0"/>
              <a:t>별로 하나의 배열로 묶자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615440" y="2987040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28800" y="3200400"/>
            <a:ext cx="223520" cy="22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6"/>
          </p:cNvCxnSpPr>
          <p:nvPr/>
        </p:nvCxnSpPr>
        <p:spPr>
          <a:xfrm flipV="1">
            <a:off x="2052320" y="3307080"/>
            <a:ext cx="1016000" cy="508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068320" y="2987040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08400" y="2987040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48480" y="2987040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88560" y="2987040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15440" y="4178935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828800" y="4392295"/>
            <a:ext cx="223520" cy="22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6"/>
          </p:cNvCxnSpPr>
          <p:nvPr/>
        </p:nvCxnSpPr>
        <p:spPr>
          <a:xfrm flipV="1">
            <a:off x="2052320" y="4498975"/>
            <a:ext cx="1016000" cy="508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068320" y="4178935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물리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08400" y="4178935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물리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48480" y="4178935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물리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88560" y="4178935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물리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15440" y="5374323"/>
            <a:ext cx="64008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28800" y="5587683"/>
            <a:ext cx="223520" cy="22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6"/>
          </p:cNvCxnSpPr>
          <p:nvPr/>
        </p:nvCxnSpPr>
        <p:spPr>
          <a:xfrm flipV="1">
            <a:off x="2052320" y="5694363"/>
            <a:ext cx="1016000" cy="508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068320" y="5374323"/>
            <a:ext cx="3606800" cy="640080"/>
            <a:chOff x="3068320" y="5374323"/>
            <a:chExt cx="2560320" cy="640080"/>
          </a:xfrm>
        </p:grpSpPr>
        <p:sp>
          <p:nvSpPr>
            <p:cNvPr id="22" name="직사각형 21"/>
            <p:cNvSpPr/>
            <p:nvPr/>
          </p:nvSpPr>
          <p:spPr>
            <a:xfrm>
              <a:off x="3068320" y="5374323"/>
              <a:ext cx="64008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렌더링</a:t>
              </a: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8400" y="5374323"/>
              <a:ext cx="64008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렌더링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8480" y="5374323"/>
              <a:ext cx="64008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렌더링</a:t>
              </a: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88560" y="5374323"/>
              <a:ext cx="64008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렌더링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0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이걸로 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당신은 </a:t>
            </a:r>
            <a:r>
              <a:rPr lang="ko-KR" altLang="en-US" dirty="0" err="1" smtClean="0"/>
              <a:t>더티</a:t>
            </a:r>
            <a:r>
              <a:rPr lang="ko-KR" altLang="en-US" dirty="0" smtClean="0"/>
              <a:t> 플래그를 사용하는가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코드 예제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더티</a:t>
            </a:r>
            <a:r>
              <a:rPr lang="ko-KR" altLang="en-US" dirty="0" smtClean="0"/>
              <a:t> 플래그의 문제점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분기 예측 실패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파이프라인의 지연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해결책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예제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 최적화할 방법은 없을까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컴포넌트가 크다면 </a:t>
            </a:r>
            <a:r>
              <a:rPr lang="ko-KR" altLang="en-US" dirty="0" err="1" smtClean="0"/>
              <a:t>캐스</a:t>
            </a:r>
            <a:r>
              <a:rPr lang="ko-KR" altLang="en-US" dirty="0" smtClean="0"/>
              <a:t> 미스가 발생할 확률이 높다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빈번하게 사용되는 데이터와 한산한 데이터로 나누자</a:t>
            </a:r>
            <a:r>
              <a:rPr lang="en-US" altLang="ko-KR" dirty="0" smtClean="0"/>
              <a:t>!!!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코드 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2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기존의 </a:t>
            </a:r>
            <a:r>
              <a:rPr lang="en-US" altLang="ko-KR" smtClean="0"/>
              <a:t>OOP</a:t>
            </a:r>
            <a:r>
              <a:rPr lang="ko-KR" altLang="en-US" smtClean="0"/>
              <a:t>는 </a:t>
            </a:r>
            <a:r>
              <a:rPr lang="ko-KR" altLang="en-US" dirty="0" smtClean="0"/>
              <a:t>현대 하드웨어에 </a:t>
            </a:r>
            <a:r>
              <a:rPr lang="ko-KR" altLang="en-US" smtClean="0"/>
              <a:t>친화적이지 </a:t>
            </a:r>
            <a:r>
              <a:rPr lang="ko-KR" altLang="en-US" smtClean="0"/>
              <a:t>않다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하지만 </a:t>
            </a:r>
            <a:r>
              <a:rPr lang="en-US" altLang="ko-KR" smtClean="0"/>
              <a:t>O</a:t>
            </a:r>
            <a:r>
              <a:rPr lang="en-US" altLang="ko-KR" smtClean="0"/>
              <a:t>OP </a:t>
            </a:r>
            <a:r>
              <a:rPr lang="ko-KR" altLang="en-US" smtClean="0"/>
              <a:t>장점은 버리기</a:t>
            </a:r>
            <a:r>
              <a:rPr lang="en-US" altLang="ko-KR"/>
              <a:t> </a:t>
            </a:r>
            <a:r>
              <a:rPr lang="ko-KR" altLang="en-US" smtClean="0"/>
              <a:t>아깝다</a:t>
            </a:r>
            <a:r>
              <a:rPr lang="en-US" altLang="ko-KR" smtClean="0"/>
              <a:t>!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따라서 </a:t>
            </a:r>
            <a:r>
              <a:rPr lang="en-US" altLang="ko-KR" smtClean="0"/>
              <a:t>OOP</a:t>
            </a:r>
            <a:r>
              <a:rPr lang="ko-KR" altLang="en-US" smtClean="0"/>
              <a:t>와</a:t>
            </a:r>
            <a:r>
              <a:rPr lang="en-US" altLang="ko-KR" smtClean="0"/>
              <a:t> </a:t>
            </a:r>
            <a:r>
              <a:rPr lang="en-US" altLang="ko-KR" smtClean="0"/>
              <a:t>DoD</a:t>
            </a:r>
            <a:r>
              <a:rPr lang="ko-KR" altLang="en-US" smtClean="0"/>
              <a:t>를 함께 </a:t>
            </a:r>
            <a:r>
              <a:rPr lang="ko-KR" altLang="en-US" dirty="0" smtClean="0"/>
              <a:t>이용하자</a:t>
            </a:r>
            <a:r>
              <a:rPr lang="en-US" altLang="ko-KR" dirty="0" smtClean="0"/>
              <a:t>!!</a:t>
            </a:r>
          </a:p>
          <a:p>
            <a:pPr lvl="1"/>
            <a:r>
              <a:rPr lang="ko-KR" altLang="en-US" dirty="0" smtClean="0"/>
              <a:t>컴포넌트 별로 배열로 묶는다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더티</a:t>
            </a:r>
            <a:r>
              <a:rPr lang="ko-KR" altLang="en-US" dirty="0" smtClean="0"/>
              <a:t> 플래그 사용을 자제한다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바쁜 코드와 한산한 코드를 분리한다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8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게임 프로그래밍 패턴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지역성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저자 로버트 </a:t>
            </a:r>
            <a:r>
              <a:rPr lang="ko-KR" altLang="en-US" dirty="0" err="1" smtClean="0"/>
              <a:t>나이스트롬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 박일</a:t>
            </a:r>
            <a:endParaRPr lang="en-US" altLang="ko-KR" dirty="0" smtClean="0"/>
          </a:p>
          <a:p>
            <a:r>
              <a:rPr lang="en-US" altLang="ko-KR" dirty="0" smtClean="0"/>
              <a:t>Pitfalls of Object Oriented Programming </a:t>
            </a:r>
          </a:p>
          <a:p>
            <a:pPr lvl="1"/>
            <a:r>
              <a:rPr lang="ko-KR" altLang="en-US" dirty="0" smtClean="0"/>
              <a:t>발표</a:t>
            </a:r>
            <a:r>
              <a:rPr lang="en-US" altLang="ko-KR" dirty="0" smtClean="0"/>
              <a:t> Tony </a:t>
            </a:r>
            <a:r>
              <a:rPr lang="en-US" altLang="ko-KR" dirty="0" err="1" smtClean="0"/>
              <a:t>Albech</a:t>
            </a:r>
            <a:r>
              <a:rPr lang="en-US" altLang="ko-KR" dirty="0" smtClean="0"/>
              <a:t> – Sony Technical Consultant</a:t>
            </a:r>
          </a:p>
          <a:p>
            <a:r>
              <a:rPr lang="en-US" altLang="ko-KR" dirty="0" smtClean="0"/>
              <a:t>Component Based Engine Design</a:t>
            </a:r>
          </a:p>
          <a:p>
            <a:pPr lvl="1"/>
            <a:r>
              <a:rPr lang="en-US" altLang="ko-KR" dirty="0" smtClean="0"/>
              <a:t>Randy Gaul – </a:t>
            </a:r>
            <a:r>
              <a:rPr lang="ko-KR" altLang="en-US" dirty="0" smtClean="0"/>
              <a:t>블로거</a:t>
            </a:r>
            <a:endParaRPr lang="en-US" altLang="ko-KR" dirty="0" smtClean="0"/>
          </a:p>
          <a:p>
            <a:r>
              <a:rPr lang="en-US" altLang="ko-KR" dirty="0" smtClean="0"/>
              <a:t>Entity-systems.wikidot.com</a:t>
            </a:r>
          </a:p>
          <a:p>
            <a:pPr lvl="1"/>
            <a:r>
              <a:rPr lang="en-US" altLang="ko-KR" dirty="0" smtClean="0"/>
              <a:t>Entity Systems Wiki </a:t>
            </a:r>
          </a:p>
          <a:p>
            <a:r>
              <a:rPr lang="ko-KR" altLang="en-US" dirty="0" smtClean="0"/>
              <a:t>천재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당신도 천재가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National Geographic Documentary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5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Component-based Entity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/>
              <a:t>개발 분야에서 주로 사용되는 </a:t>
            </a:r>
            <a:r>
              <a:rPr lang="ko-KR" altLang="en-US" dirty="0" err="1"/>
              <a:t>아키텍쳐</a:t>
            </a:r>
            <a:r>
              <a:rPr lang="ko-KR" altLang="en-US" dirty="0"/>
              <a:t>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Component</a:t>
            </a:r>
            <a:r>
              <a:rPr lang="ko-KR" altLang="en-US" dirty="0" smtClean="0"/>
              <a:t>들을 조합하여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여기서 잠깐</a:t>
            </a:r>
            <a:r>
              <a:rPr lang="en-US" altLang="ko-KR" dirty="0" smtClean="0"/>
              <a:t>!!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Entity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는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2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2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175393" y="4509310"/>
            <a:ext cx="6770451" cy="139105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724" y="52200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Entity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컴포넌트를 담을 수 있는 컨테이너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554722" y="3126541"/>
            <a:ext cx="1594845" cy="37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GameObject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54722" y="3505481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54722" y="3670237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73019" y="4753515"/>
            <a:ext cx="1318054" cy="37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73019" y="5132455"/>
            <a:ext cx="1318054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73019" y="5297211"/>
            <a:ext cx="1318054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54721" y="4753514"/>
            <a:ext cx="1594845" cy="37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Physics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554722" y="5132454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54722" y="5297210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12233" y="4753513"/>
            <a:ext cx="1754330" cy="37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Rendering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012233" y="5132455"/>
            <a:ext cx="1754330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12233" y="5297211"/>
            <a:ext cx="1754330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다이아몬드 19"/>
          <p:cNvSpPr/>
          <p:nvPr/>
        </p:nvSpPr>
        <p:spPr>
          <a:xfrm>
            <a:off x="4940083" y="3847897"/>
            <a:ext cx="107092" cy="23368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0" idx="2"/>
            <a:endCxn id="11" idx="0"/>
          </p:cNvCxnSpPr>
          <p:nvPr/>
        </p:nvCxnSpPr>
        <p:spPr>
          <a:xfrm rot="5400000">
            <a:off x="3726873" y="3486758"/>
            <a:ext cx="671931" cy="186158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다이아몬드 22"/>
          <p:cNvSpPr/>
          <p:nvPr/>
        </p:nvSpPr>
        <p:spPr>
          <a:xfrm>
            <a:off x="5298597" y="3847897"/>
            <a:ext cx="107092" cy="23368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343905" y="4081584"/>
            <a:ext cx="1" cy="67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5654469" y="3847622"/>
            <a:ext cx="107092" cy="23368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6" idx="2"/>
            <a:endCxn id="17" idx="0"/>
          </p:cNvCxnSpPr>
          <p:nvPr/>
        </p:nvCxnSpPr>
        <p:spPr>
          <a:xfrm rot="16200000" flipH="1">
            <a:off x="6462604" y="3326719"/>
            <a:ext cx="672204" cy="218138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6284560" y="3301200"/>
            <a:ext cx="112615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716" y="3126541"/>
            <a:ext cx="7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Entity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9755" y="5521398"/>
            <a:ext cx="14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Component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t="4445" r="1687" b="2222"/>
          <a:stretch/>
        </p:blipFill>
        <p:spPr>
          <a:xfrm>
            <a:off x="1138988" y="0"/>
            <a:ext cx="9556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724" y="52200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Entity</a:t>
            </a:r>
            <a:r>
              <a:rPr lang="ko-KR" altLang="en-US" dirty="0" smtClean="0"/>
              <a:t>의 계층 구조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32789" y="2366665"/>
            <a:ext cx="1594845" cy="37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632789" y="2745605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2789" y="2910361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687511" y="3894892"/>
            <a:ext cx="1594845" cy="37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Monster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687511" y="4273832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87511" y="4438588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96511" y="3894892"/>
            <a:ext cx="1594845" cy="37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Human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96511" y="4273832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96511" y="4438588"/>
            <a:ext cx="1594845" cy="16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>
            <a:off x="2940666" y="3075117"/>
            <a:ext cx="285133" cy="2458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34" idx="0"/>
            <a:endCxn id="3" idx="3"/>
          </p:cNvCxnSpPr>
          <p:nvPr/>
        </p:nvCxnSpPr>
        <p:spPr>
          <a:xfrm rot="5400000" flipH="1" flipV="1">
            <a:off x="1901598" y="2713258"/>
            <a:ext cx="573971" cy="17892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이등변 삼각형 40"/>
          <p:cNvSpPr/>
          <p:nvPr/>
        </p:nvSpPr>
        <p:spPr>
          <a:xfrm>
            <a:off x="3600238" y="3075117"/>
            <a:ext cx="285133" cy="2458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31" idx="0"/>
            <a:endCxn id="41" idx="3"/>
          </p:cNvCxnSpPr>
          <p:nvPr/>
        </p:nvCxnSpPr>
        <p:spPr>
          <a:xfrm rot="16200000" flipV="1">
            <a:off x="4326885" y="2736842"/>
            <a:ext cx="573971" cy="17421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092666" y="5485015"/>
            <a:ext cx="1594845" cy="708452"/>
            <a:chOff x="3267789" y="5355392"/>
            <a:chExt cx="1594845" cy="708452"/>
          </a:xfrm>
        </p:grpSpPr>
        <p:sp>
          <p:nvSpPr>
            <p:cNvPr id="42" name="직사각형 41"/>
            <p:cNvSpPr/>
            <p:nvPr/>
          </p:nvSpPr>
          <p:spPr>
            <a:xfrm>
              <a:off x="3267789" y="5355392"/>
              <a:ext cx="1594845" cy="378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Troll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267789" y="5734332"/>
              <a:ext cx="1594845" cy="164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267789" y="5899088"/>
              <a:ext cx="1594845" cy="164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041644" y="5485015"/>
            <a:ext cx="1594845" cy="708452"/>
            <a:chOff x="3267789" y="5355392"/>
            <a:chExt cx="1594845" cy="708452"/>
          </a:xfrm>
        </p:grpSpPr>
        <p:sp>
          <p:nvSpPr>
            <p:cNvPr id="46" name="직사각형 45"/>
            <p:cNvSpPr/>
            <p:nvPr/>
          </p:nvSpPr>
          <p:spPr>
            <a:xfrm>
              <a:off x="3267789" y="5355392"/>
              <a:ext cx="1594845" cy="378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Goblin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267789" y="5734332"/>
              <a:ext cx="1594845" cy="164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67789" y="5899088"/>
              <a:ext cx="1594845" cy="164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010144" y="5485015"/>
            <a:ext cx="1594845" cy="708452"/>
            <a:chOff x="3267789" y="5355392"/>
            <a:chExt cx="1594845" cy="708452"/>
          </a:xfrm>
        </p:grpSpPr>
        <p:sp>
          <p:nvSpPr>
            <p:cNvPr id="50" name="직사각형 49"/>
            <p:cNvSpPr/>
            <p:nvPr/>
          </p:nvSpPr>
          <p:spPr>
            <a:xfrm>
              <a:off x="3267789" y="5355392"/>
              <a:ext cx="1594845" cy="378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Orc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267789" y="5734332"/>
              <a:ext cx="1594845" cy="164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67789" y="5899088"/>
              <a:ext cx="1594845" cy="164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왼쪽 중괄호 23"/>
          <p:cNvSpPr/>
          <p:nvPr/>
        </p:nvSpPr>
        <p:spPr>
          <a:xfrm rot="10800000">
            <a:off x="9251694" y="2175806"/>
            <a:ext cx="647700" cy="4017661"/>
          </a:xfrm>
          <a:prstGeom prst="leftBrace">
            <a:avLst>
              <a:gd name="adj1" fmla="val 45099"/>
              <a:gd name="adj2" fmla="val 474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049115" y="4069256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계층구조</a:t>
            </a:r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>
            <a:off x="4909761" y="4609565"/>
            <a:ext cx="285133" cy="2458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>
            <a:off x="5370633" y="4609565"/>
            <a:ext cx="285133" cy="2458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>
            <a:off x="5815217" y="4609565"/>
            <a:ext cx="285133" cy="2458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꺾인 연결선 57"/>
          <p:cNvCxnSpPr>
            <a:stCxn id="54" idx="3"/>
            <a:endCxn id="42" idx="0"/>
          </p:cNvCxnSpPr>
          <p:nvPr/>
        </p:nvCxnSpPr>
        <p:spPr>
          <a:xfrm rot="5400000">
            <a:off x="4156386" y="4589073"/>
            <a:ext cx="629646" cy="116223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6" idx="0"/>
            <a:endCxn id="55" idx="3"/>
          </p:cNvCxnSpPr>
          <p:nvPr/>
        </p:nvCxnSpPr>
        <p:spPr>
          <a:xfrm rot="16200000" flipV="1">
            <a:off x="5361311" y="5007258"/>
            <a:ext cx="629646" cy="3258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0" idx="0"/>
            <a:endCxn id="56" idx="3"/>
          </p:cNvCxnSpPr>
          <p:nvPr/>
        </p:nvCxnSpPr>
        <p:spPr>
          <a:xfrm rot="16200000" flipV="1">
            <a:off x="6567853" y="4245300"/>
            <a:ext cx="629646" cy="184978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2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99836" y="1"/>
            <a:ext cx="11357844" cy="5793870"/>
            <a:chOff x="2630619" y="1388350"/>
            <a:chExt cx="8909008" cy="4544668"/>
          </a:xfrm>
        </p:grpSpPr>
        <p:sp>
          <p:nvSpPr>
            <p:cNvPr id="31" name="직사각형 30"/>
            <p:cNvSpPr/>
            <p:nvPr/>
          </p:nvSpPr>
          <p:spPr>
            <a:xfrm>
              <a:off x="4929727" y="3594973"/>
              <a:ext cx="1172830" cy="2786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Orc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29727" y="3873641"/>
              <a:ext cx="1172830" cy="1211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929727" y="3994801"/>
              <a:ext cx="1172830" cy="1211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756897" y="5412031"/>
              <a:ext cx="1172830" cy="520987"/>
              <a:chOff x="3267789" y="5355392"/>
              <a:chExt cx="1594845" cy="70845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267789" y="5355392"/>
                <a:ext cx="1594845" cy="378939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치프턴</a:t>
                </a:r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267789" y="5734332"/>
                <a:ext cx="1594845" cy="164756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267789" y="5899088"/>
                <a:ext cx="1594845" cy="164756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256953" y="5412031"/>
              <a:ext cx="1172830" cy="520987"/>
              <a:chOff x="3267789" y="5355392"/>
              <a:chExt cx="1594845" cy="70845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3267789" y="5355392"/>
                <a:ext cx="1594845" cy="378939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전사</a:t>
                </a:r>
                <a:endParaRPr lang="ko-KR" altLang="en-US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267789" y="5734332"/>
                <a:ext cx="1594845" cy="164756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267789" y="5899088"/>
                <a:ext cx="1594845" cy="164756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8942815" y="5412031"/>
              <a:ext cx="1172830" cy="520987"/>
              <a:chOff x="3267789" y="5355392"/>
              <a:chExt cx="1594845" cy="7084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267789" y="5355392"/>
                <a:ext cx="1594845" cy="378939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탈론</a:t>
                </a:r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267789" y="5734332"/>
                <a:ext cx="1594845" cy="164756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267789" y="5899088"/>
                <a:ext cx="1594845" cy="164756"/>
              </a:xfrm>
              <a:prstGeom prst="rect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이등변 삼각형 53"/>
            <p:cNvSpPr/>
            <p:nvPr/>
          </p:nvSpPr>
          <p:spPr>
            <a:xfrm>
              <a:off x="5093167" y="4139585"/>
              <a:ext cx="209683" cy="180761"/>
            </a:xfrm>
            <a:prstGeom prst="triangl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>
              <a:off x="5432087" y="4139585"/>
              <a:ext cx="209683" cy="180761"/>
            </a:xfrm>
            <a:prstGeom prst="triangl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/>
            <p:cNvSpPr/>
            <p:nvPr/>
          </p:nvSpPr>
          <p:spPr>
            <a:xfrm>
              <a:off x="5759029" y="4139585"/>
              <a:ext cx="209683" cy="180761"/>
            </a:xfrm>
            <a:prstGeom prst="triangl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꺾인 연결선 57"/>
            <p:cNvCxnSpPr>
              <a:stCxn id="54" idx="3"/>
              <a:endCxn id="42" idx="0"/>
            </p:cNvCxnSpPr>
            <p:nvPr/>
          </p:nvCxnSpPr>
          <p:spPr>
            <a:xfrm rot="5400000">
              <a:off x="4224819" y="4438840"/>
              <a:ext cx="1091685" cy="854697"/>
            </a:xfrm>
            <a:prstGeom prst="bentConnector3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46" idx="0"/>
              <a:endCxn id="55" idx="3"/>
            </p:cNvCxnSpPr>
            <p:nvPr/>
          </p:nvCxnSpPr>
          <p:spPr>
            <a:xfrm rot="16200000" flipV="1">
              <a:off x="5644307" y="4212969"/>
              <a:ext cx="1091685" cy="1306439"/>
            </a:xfrm>
            <a:prstGeom prst="bentConnector3">
              <a:avLst>
                <a:gd name="adj1" fmla="val 21207"/>
              </a:avLst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50" idx="0"/>
              <a:endCxn id="56" idx="3"/>
            </p:cNvCxnSpPr>
            <p:nvPr/>
          </p:nvCxnSpPr>
          <p:spPr>
            <a:xfrm rot="16200000" flipV="1">
              <a:off x="7150709" y="3033509"/>
              <a:ext cx="1091685" cy="3665359"/>
            </a:xfrm>
            <a:prstGeom prst="bentConnector3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4929727" y="2512097"/>
              <a:ext cx="1172830" cy="278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Monster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929727" y="2790765"/>
              <a:ext cx="1172830" cy="121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29727" y="2911925"/>
              <a:ext cx="1172830" cy="121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이등변 삼각형 59"/>
            <p:cNvSpPr/>
            <p:nvPr/>
          </p:nvSpPr>
          <p:spPr>
            <a:xfrm>
              <a:off x="5411300" y="3066683"/>
              <a:ext cx="209683" cy="18076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꺾인 연결선 64"/>
            <p:cNvCxnSpPr>
              <a:stCxn id="39" idx="0"/>
            </p:cNvCxnSpPr>
            <p:nvPr/>
          </p:nvCxnSpPr>
          <p:spPr>
            <a:xfrm rot="16200000" flipV="1">
              <a:off x="4661061" y="1657016"/>
              <a:ext cx="1123747" cy="586415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31" idx="0"/>
              <a:endCxn id="60" idx="3"/>
            </p:cNvCxnSpPr>
            <p:nvPr/>
          </p:nvCxnSpPr>
          <p:spPr>
            <a:xfrm flipV="1">
              <a:off x="5516142" y="3247444"/>
              <a:ext cx="0" cy="347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모서리가 둥근 사각형 설명선 10"/>
            <p:cNvSpPr/>
            <p:nvPr/>
          </p:nvSpPr>
          <p:spPr>
            <a:xfrm>
              <a:off x="6172284" y="2887618"/>
              <a:ext cx="1413280" cy="561888"/>
            </a:xfrm>
            <a:prstGeom prst="wedgeRoundRectCallout">
              <a:avLst>
                <a:gd name="adj1" fmla="val -47744"/>
                <a:gd name="adj2" fmla="val 9809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FF0000"/>
                  </a:solidFill>
                </a:rPr>
                <a:t>록타오가르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모서리가 둥근 사각형 설명선 68"/>
            <p:cNvSpPr/>
            <p:nvPr/>
          </p:nvSpPr>
          <p:spPr>
            <a:xfrm>
              <a:off x="10126347" y="4478293"/>
              <a:ext cx="1413280" cy="561888"/>
            </a:xfrm>
            <a:prstGeom prst="wedgeRoundRectCallout">
              <a:avLst>
                <a:gd name="adj1" fmla="val -47744"/>
                <a:gd name="adj2" fmla="val 9809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FF0000"/>
                  </a:solidFill>
                </a:rPr>
                <a:t>록타오가르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모서리가 둥근 사각형 설명선 69"/>
            <p:cNvSpPr/>
            <p:nvPr/>
          </p:nvSpPr>
          <p:spPr>
            <a:xfrm>
              <a:off x="2630619" y="4354824"/>
              <a:ext cx="1413280" cy="561888"/>
            </a:xfrm>
            <a:prstGeom prst="wedgeRoundRectCallout">
              <a:avLst>
                <a:gd name="adj1" fmla="val 28414"/>
                <a:gd name="adj2" fmla="val 116745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FF0000"/>
                  </a:solidFill>
                </a:rPr>
                <a:t>록타오가르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모서리가 둥근 사각형 설명선 70"/>
            <p:cNvSpPr/>
            <p:nvPr/>
          </p:nvSpPr>
          <p:spPr>
            <a:xfrm>
              <a:off x="7006372" y="4354824"/>
              <a:ext cx="1413280" cy="561888"/>
            </a:xfrm>
            <a:prstGeom prst="wedgeRoundRectCallout">
              <a:avLst>
                <a:gd name="adj1" fmla="val -33591"/>
                <a:gd name="adj2" fmla="val 118440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FF0000"/>
                  </a:solidFill>
                </a:rPr>
                <a:t>록타오가르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1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일반적인</a:t>
            </a:r>
            <a:r>
              <a:rPr lang="en-US" altLang="ko-KR" smtClean="0"/>
              <a:t> CES in OOP</a:t>
            </a:r>
            <a:endParaRPr lang="ko-KR" altLang="en-US" dirty="0"/>
          </a:p>
        </p:txBody>
      </p:sp>
      <p:sp>
        <p:nvSpPr>
          <p:cNvPr id="78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smtClean="0"/>
              <a:t>코드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일반적인</a:t>
            </a:r>
            <a:r>
              <a:rPr lang="en-US" altLang="ko-KR" smtClean="0"/>
              <a:t> CES in OOP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10736" y="3416171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0736" y="3888367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10736" y="4360563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0736" y="4832759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0736" y="5304955"/>
            <a:ext cx="566636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6117" y="5932270"/>
            <a:ext cx="975873" cy="634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엔티티 </a:t>
            </a:r>
            <a:endParaRPr lang="en-US" altLang="ko-KR" smtClean="0"/>
          </a:p>
          <a:p>
            <a:pPr algn="ctr"/>
            <a:r>
              <a:rPr lang="ko-KR" altLang="en-US" smtClean="0"/>
              <a:t>배열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91743" y="3549959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8" idx="6"/>
            <a:endCxn id="11" idx="1"/>
          </p:cNvCxnSpPr>
          <p:nvPr/>
        </p:nvCxnSpPr>
        <p:spPr>
          <a:xfrm flipV="1">
            <a:off x="1396362" y="2943976"/>
            <a:ext cx="2282282" cy="708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83611" y="2179055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</a:t>
            </a: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678644" y="2707878"/>
            <a:ext cx="1361500" cy="944392"/>
            <a:chOff x="3765884" y="2630902"/>
            <a:chExt cx="1387643" cy="962526"/>
          </a:xfrm>
        </p:grpSpPr>
        <p:sp>
          <p:nvSpPr>
            <p:cNvPr id="11" name="직사각형 10"/>
            <p:cNvSpPr/>
            <p:nvPr/>
          </p:nvSpPr>
          <p:spPr>
            <a:xfrm>
              <a:off x="3765884" y="2630902"/>
              <a:ext cx="1387643" cy="48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엔티티</a:t>
              </a:r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765884" y="3112164"/>
              <a:ext cx="1387643" cy="481264"/>
              <a:chOff x="3056020" y="2698204"/>
              <a:chExt cx="1852866" cy="481264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056020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673642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291264" y="2698204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3892883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55430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817977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꺾인 연결선 26"/>
          <p:cNvCxnSpPr>
            <a:stCxn id="22" idx="2"/>
            <a:endCxn id="21" idx="3"/>
          </p:cNvCxnSpPr>
          <p:nvPr/>
        </p:nvCxnSpPr>
        <p:spPr>
          <a:xfrm rot="10800000">
            <a:off x="3265044" y="2415153"/>
            <a:ext cx="538207" cy="1001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100202" y="5068857"/>
            <a:ext cx="1361500" cy="944392"/>
            <a:chOff x="3765884" y="2630902"/>
            <a:chExt cx="1387643" cy="962526"/>
          </a:xfrm>
        </p:grpSpPr>
        <p:sp>
          <p:nvSpPr>
            <p:cNvPr id="30" name="직사각형 29"/>
            <p:cNvSpPr/>
            <p:nvPr/>
          </p:nvSpPr>
          <p:spPr>
            <a:xfrm>
              <a:off x="3765884" y="2630902"/>
              <a:ext cx="1387643" cy="48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엔티티</a:t>
              </a:r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3765884" y="3112164"/>
              <a:ext cx="1387643" cy="481264"/>
              <a:chOff x="3056020" y="2698204"/>
              <a:chExt cx="1852866" cy="48126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3056020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673642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291264" y="2698204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타원 31"/>
            <p:cNvSpPr/>
            <p:nvPr/>
          </p:nvSpPr>
          <p:spPr>
            <a:xfrm>
              <a:off x="3892883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55430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817977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649545" y="4596661"/>
            <a:ext cx="1361500" cy="944392"/>
            <a:chOff x="3765884" y="2630902"/>
            <a:chExt cx="1387643" cy="962526"/>
          </a:xfrm>
        </p:grpSpPr>
        <p:sp>
          <p:nvSpPr>
            <p:cNvPr id="39" name="직사각형 38"/>
            <p:cNvSpPr/>
            <p:nvPr/>
          </p:nvSpPr>
          <p:spPr>
            <a:xfrm>
              <a:off x="3765884" y="2630902"/>
              <a:ext cx="1387643" cy="48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엔티티</a:t>
              </a:r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765884" y="3112164"/>
              <a:ext cx="1387643" cy="481264"/>
              <a:chOff x="3056020" y="2698204"/>
              <a:chExt cx="1852866" cy="48126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056020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673642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291264" y="2698204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타원 40"/>
            <p:cNvSpPr/>
            <p:nvPr/>
          </p:nvSpPr>
          <p:spPr>
            <a:xfrm>
              <a:off x="3892883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4355430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17977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380931" y="2246626"/>
            <a:ext cx="1361500" cy="944392"/>
            <a:chOff x="3765884" y="2630902"/>
            <a:chExt cx="1387643" cy="962526"/>
          </a:xfrm>
        </p:grpSpPr>
        <p:sp>
          <p:nvSpPr>
            <p:cNvPr id="48" name="직사각형 47"/>
            <p:cNvSpPr/>
            <p:nvPr/>
          </p:nvSpPr>
          <p:spPr>
            <a:xfrm>
              <a:off x="3765884" y="2630902"/>
              <a:ext cx="1387643" cy="4812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엔티티</a:t>
              </a:r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765884" y="3112164"/>
              <a:ext cx="1387643" cy="481264"/>
              <a:chOff x="3056020" y="2698204"/>
              <a:chExt cx="1852866" cy="481264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3056020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673642" y="2698205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291264" y="2698204"/>
                <a:ext cx="617622" cy="4812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타원 49"/>
            <p:cNvSpPr/>
            <p:nvPr/>
          </p:nvSpPr>
          <p:spPr>
            <a:xfrm>
              <a:off x="3892883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355430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817977" y="3248521"/>
              <a:ext cx="208548" cy="208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40198" y="1923959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물리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461702" y="4011210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렌더링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72509" y="6244550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240410" y="6244550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렌더링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666047" y="3549957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물리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27066" y="4329085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물리</a:t>
            </a:r>
            <a:endParaRPr lang="ko-KR" altLang="en-US"/>
          </a:p>
        </p:txBody>
      </p:sp>
      <p:cxnSp>
        <p:nvCxnSpPr>
          <p:cNvPr id="63" name="꺾인 연결선 62"/>
          <p:cNvCxnSpPr>
            <a:stCxn id="14" idx="2"/>
            <a:endCxn id="61" idx="0"/>
          </p:cNvCxnSpPr>
          <p:nvPr/>
        </p:nvCxnSpPr>
        <p:spPr>
          <a:xfrm rot="5400000">
            <a:off x="3525182" y="3494871"/>
            <a:ext cx="676815" cy="991613"/>
          </a:xfrm>
          <a:prstGeom prst="bentConnector3">
            <a:avLst>
              <a:gd name="adj1" fmla="val 80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5" idx="2"/>
          </p:cNvCxnSpPr>
          <p:nvPr/>
        </p:nvCxnSpPr>
        <p:spPr>
          <a:xfrm flipH="1">
            <a:off x="4813225" y="3652269"/>
            <a:ext cx="3" cy="36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4" idx="6"/>
            <a:endCxn id="59" idx="0"/>
          </p:cNvCxnSpPr>
          <p:nvPr/>
        </p:nvCxnSpPr>
        <p:spPr>
          <a:xfrm flipH="1">
            <a:off x="2681127" y="5777150"/>
            <a:ext cx="1655966" cy="467400"/>
          </a:xfrm>
          <a:prstGeom prst="bentConnector4">
            <a:avLst>
              <a:gd name="adj1" fmla="val -13545"/>
              <a:gd name="adj2" fmla="val -184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32" idx="4"/>
            <a:endCxn id="58" idx="1"/>
          </p:cNvCxnSpPr>
          <p:nvPr/>
        </p:nvCxnSpPr>
        <p:spPr>
          <a:xfrm rot="16200000" flipH="1">
            <a:off x="3549219" y="5657358"/>
            <a:ext cx="601189" cy="1045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36" idx="2"/>
            <a:endCxn id="60" idx="3"/>
          </p:cNvCxnSpPr>
          <p:nvPr/>
        </p:nvCxnSpPr>
        <p:spPr>
          <a:xfrm rot="5400000" flipH="1">
            <a:off x="2550619" y="4782916"/>
            <a:ext cx="2227194" cy="233474"/>
          </a:xfrm>
          <a:prstGeom prst="bentConnector4">
            <a:avLst>
              <a:gd name="adj1" fmla="val -6537"/>
              <a:gd name="adj2" fmla="val -831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889577" y="6238209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물리</a:t>
            </a: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0472369" y="1752355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</a:t>
            </a:r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596042" y="3775111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</a:t>
            </a:r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0404155" y="4483406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렌더링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380931" y="5769271"/>
            <a:ext cx="881432" cy="472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렌더링</a:t>
            </a:r>
            <a:endParaRPr lang="ko-KR" altLang="en-US"/>
          </a:p>
        </p:txBody>
      </p:sp>
      <p:cxnSp>
        <p:nvCxnSpPr>
          <p:cNvPr id="85" name="꺾인 연결선 84"/>
          <p:cNvCxnSpPr>
            <a:stCxn id="51" idx="4"/>
            <a:endCxn id="56" idx="2"/>
          </p:cNvCxnSpPr>
          <p:nvPr/>
        </p:nvCxnSpPr>
        <p:spPr>
          <a:xfrm rot="5400000" flipH="1">
            <a:off x="7140761" y="1136310"/>
            <a:ext cx="661073" cy="3180766"/>
          </a:xfrm>
          <a:prstGeom prst="bentConnector3">
            <a:avLst>
              <a:gd name="adj1" fmla="val -48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1" idx="2"/>
            <a:endCxn id="80" idx="1"/>
          </p:cNvCxnSpPr>
          <p:nvPr/>
        </p:nvCxnSpPr>
        <p:spPr>
          <a:xfrm rot="10800000" flipH="1">
            <a:off x="6774150" y="1988455"/>
            <a:ext cx="3698218" cy="3316500"/>
          </a:xfrm>
          <a:prstGeom prst="bentConnector3">
            <a:avLst>
              <a:gd name="adj1" fmla="val -6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3" idx="4"/>
            <a:endCxn id="83" idx="1"/>
          </p:cNvCxnSpPr>
          <p:nvPr/>
        </p:nvCxnSpPr>
        <p:spPr>
          <a:xfrm rot="16200000" flipH="1">
            <a:off x="7783475" y="5407912"/>
            <a:ext cx="598107" cy="596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42" idx="4"/>
            <a:endCxn id="79" idx="0"/>
          </p:cNvCxnSpPr>
          <p:nvPr/>
        </p:nvCxnSpPr>
        <p:spPr>
          <a:xfrm>
            <a:off x="7330293" y="5407263"/>
            <a:ext cx="0" cy="8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0" idx="4"/>
            <a:endCxn id="81" idx="1"/>
          </p:cNvCxnSpPr>
          <p:nvPr/>
        </p:nvCxnSpPr>
        <p:spPr>
          <a:xfrm rot="5400000">
            <a:off x="8124955" y="3528316"/>
            <a:ext cx="953981" cy="11805"/>
          </a:xfrm>
          <a:prstGeom prst="bentConnector4">
            <a:avLst>
              <a:gd name="adj1" fmla="val 50825"/>
              <a:gd name="adj2" fmla="val 4533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52" idx="4"/>
            <a:endCxn id="82" idx="0"/>
          </p:cNvCxnSpPr>
          <p:nvPr/>
        </p:nvCxnSpPr>
        <p:spPr>
          <a:xfrm rot="16200000" flipH="1">
            <a:off x="9467103" y="3105638"/>
            <a:ext cx="1426177" cy="1329358"/>
          </a:xfrm>
          <a:prstGeom prst="bentConnector3">
            <a:avLst>
              <a:gd name="adj1" fmla="val 40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191742" y="4022155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185842" y="4495789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191742" y="4968579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185841" y="5440775"/>
            <a:ext cx="204619" cy="2046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72" idx="6"/>
            <a:endCxn id="39" idx="1"/>
          </p:cNvCxnSpPr>
          <p:nvPr/>
        </p:nvCxnSpPr>
        <p:spPr>
          <a:xfrm>
            <a:off x="1396361" y="4124465"/>
            <a:ext cx="5253184" cy="70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74" idx="6"/>
            <a:endCxn id="48" idx="0"/>
          </p:cNvCxnSpPr>
          <p:nvPr/>
        </p:nvCxnSpPr>
        <p:spPr>
          <a:xfrm flipV="1">
            <a:off x="1390461" y="2246626"/>
            <a:ext cx="7671220" cy="2351473"/>
          </a:xfrm>
          <a:prstGeom prst="bentConnector4">
            <a:avLst>
              <a:gd name="adj1" fmla="val 10640"/>
              <a:gd name="adj2" fmla="val 1247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75" idx="6"/>
            <a:endCxn id="30" idx="1"/>
          </p:cNvCxnSpPr>
          <p:nvPr/>
        </p:nvCxnSpPr>
        <p:spPr>
          <a:xfrm>
            <a:off x="1396361" y="5070889"/>
            <a:ext cx="1703841" cy="234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OOP is Good?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재사용하기 좋다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확장성이 </a:t>
            </a:r>
            <a:r>
              <a:rPr lang="ko-KR" altLang="en-US" smtClean="0"/>
              <a:t>좋다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유지 보수가 용이하다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….. </a:t>
            </a:r>
            <a:r>
              <a:rPr lang="ko-KR" altLang="en-US" dirty="0" smtClean="0"/>
              <a:t>성능이 너무 느리다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959</Words>
  <Application>Microsoft Office PowerPoint</Application>
  <PresentationFormat>와이드스크린</PresentationFormat>
  <Paragraphs>169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Component-based Entity System and Data-oriented Design</vt:lpstr>
      <vt:lpstr>Component-based Entity System</vt:lpstr>
      <vt:lpstr>Entity란 무엇인가?</vt:lpstr>
      <vt:lpstr>PowerPoint 프레젠테이션</vt:lpstr>
      <vt:lpstr>Entity의 계층 구조</vt:lpstr>
      <vt:lpstr>PowerPoint 프레젠테이션</vt:lpstr>
      <vt:lpstr>일반적인 CES in OOP</vt:lpstr>
      <vt:lpstr>일반적인 CES in OOP</vt:lpstr>
      <vt:lpstr>OOP is Good?</vt:lpstr>
      <vt:lpstr>대체 왜 이렇게 느린가?</vt:lpstr>
      <vt:lpstr>PowerPoint 프레젠테이션</vt:lpstr>
      <vt:lpstr>캐시 미스가 발생되는 이유는?</vt:lpstr>
      <vt:lpstr>여기서 알 수 있는 사실</vt:lpstr>
      <vt:lpstr>What is Data-oriented Design?</vt:lpstr>
      <vt:lpstr>어떻게 구현 해야할까? </vt:lpstr>
      <vt:lpstr>이걸로 끝?</vt:lpstr>
      <vt:lpstr>더 최적화할 방법은 없을까?</vt:lpstr>
      <vt:lpstr>결론</vt:lpstr>
      <vt:lpstr>참조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Component-based Entity System and Data-oriented Design</dc:title>
  <dc:creator>이석우</dc:creator>
  <cp:lastModifiedBy>이석우</cp:lastModifiedBy>
  <cp:revision>93</cp:revision>
  <dcterms:created xsi:type="dcterms:W3CDTF">2016-07-11T07:50:09Z</dcterms:created>
  <dcterms:modified xsi:type="dcterms:W3CDTF">2016-11-11T21:21:41Z</dcterms:modified>
</cp:coreProperties>
</file>