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75" r:id="rId25"/>
    <p:sldId id="282" r:id="rId26"/>
    <p:sldId id="281" r:id="rId27"/>
    <p:sldId id="283" r:id="rId28"/>
    <p:sldId id="284" r:id="rId29"/>
    <p:sldId id="285" r:id="rId30"/>
    <p:sldId id="287" r:id="rId31"/>
    <p:sldId id="286" r:id="rId32"/>
    <p:sldId id="292" r:id="rId33"/>
    <p:sldId id="293" r:id="rId34"/>
    <p:sldId id="291" r:id="rId35"/>
    <p:sldId id="294" r:id="rId36"/>
    <p:sldId id="290" r:id="rId37"/>
    <p:sldId id="295" r:id="rId38"/>
    <p:sldId id="296" r:id="rId39"/>
  </p:sldIdLst>
  <p:sldSz cx="12192000" cy="6858000"/>
  <p:notesSz cx="6858000" cy="9144000"/>
  <p:embeddedFontLst>
    <p:embeddedFont>
      <p:font typeface="Tmon몬소리 Black" panose="02000A03000000000000" pitchFamily="2" charset="-127"/>
      <p:bold r:id="rId42"/>
    </p:embeddedFont>
    <p:embeddedFont>
      <p:font typeface="HY견고딕" panose="0203060000010101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Tium" panose="02000800000000000000" pitchFamily="2" charset="0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83155" autoAdjust="0"/>
  </p:normalViewPr>
  <p:slideViewPr>
    <p:cSldViewPr snapToGrid="0">
      <p:cViewPr varScale="1">
        <p:scale>
          <a:sx n="113" d="100"/>
          <a:sy n="113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BC2F8-7699-4A3B-980B-5C4D8A8BB83E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21E2-5B54-40B6-8F0D-14D26DBE5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3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6A5EE-3FAE-4E4F-A7B6-B36979A40060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0346-711F-44C8-BCAF-E7DD933FB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2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6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 정한 성장요소</a:t>
            </a:r>
            <a:r>
              <a:rPr lang="en-US" altLang="ko-KR" dirty="0" smtClean="0"/>
              <a:t>, </a:t>
            </a:r>
            <a:r>
              <a:rPr lang="ko-KR" altLang="en-US" smtClean="0"/>
              <a:t>대응 방법이 변하지 않는다면 행복하겠지만 그런 일은 아마 없을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요구사항은 지속적으로 변하기 마련입니다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6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기획자가 프로그램을 고칠 수는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성장요소의 추가 라던가 대응 방법은 모두 기획자가 주도적으로 제어합니다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 하고 있는 가정에서는 성장요소를 </a:t>
            </a:r>
            <a:r>
              <a:rPr lang="ko-KR" altLang="en-US" dirty="0" err="1" smtClean="0"/>
              <a:t>피해량으로</a:t>
            </a:r>
            <a:r>
              <a:rPr lang="ko-KR" altLang="en-US" dirty="0" smtClean="0"/>
              <a:t> 대응 시키는 방법이 그렇게 복잡하진 않습니다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1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간단한 문법을 가진 </a:t>
            </a:r>
            <a:r>
              <a:rPr lang="ko-KR" altLang="en-US" dirty="0" err="1" smtClean="0"/>
              <a:t>피해량</a:t>
            </a:r>
            <a:r>
              <a:rPr lang="ko-KR" altLang="en-US" dirty="0" smtClean="0"/>
              <a:t> 대응 기능을 넣기로 마음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먹습니다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계산기입니다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60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82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인터프리터 패턴은 특정 도메인에 특화된 언어를 해석하는데 사용합니다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복잡한</a:t>
            </a:r>
            <a:r>
              <a:rPr lang="ko-KR" altLang="en-US" baseline="0" dirty="0" smtClean="0"/>
              <a:t> 문법을 가진 언어를 </a:t>
            </a:r>
            <a:r>
              <a:rPr lang="ko-KR" altLang="en-US" baseline="0" dirty="0" err="1" smtClean="0"/>
              <a:t>해석하는데는</a:t>
            </a:r>
            <a:r>
              <a:rPr lang="ko-KR" altLang="en-US" baseline="0" dirty="0" smtClean="0"/>
              <a:t> 적절하지 않습니다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인터프리터 패턴은 </a:t>
            </a:r>
            <a:r>
              <a:rPr lang="en-US" altLang="ko-KR" baseline="0" dirty="0" smtClean="0"/>
              <a:t>BNF</a:t>
            </a:r>
            <a:r>
              <a:rPr lang="ko-KR" altLang="en-US" baseline="0" smtClean="0"/>
              <a:t>구조의 언어에 적합합니다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9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BNF</a:t>
            </a:r>
            <a:r>
              <a:rPr lang="ko-KR" altLang="en-US" smtClean="0"/>
              <a:t>는 배커스 나우르 표기법이라고 부르는 프로그래밍 언어를 정의하기 위해서 사용된 표기법입니다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배커스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나우르</a:t>
            </a:r>
            <a:r>
              <a:rPr lang="ko-KR" altLang="en-US" dirty="0" smtClean="0"/>
              <a:t> 표기법의 요소를 크게 나누면 </a:t>
            </a:r>
            <a:r>
              <a:rPr lang="en-US" altLang="ko-KR" dirty="0" smtClean="0"/>
              <a:t>Nonterminal</a:t>
            </a:r>
            <a:r>
              <a:rPr lang="ko-KR" altLang="en-US" smtClean="0"/>
              <a:t>기호</a:t>
            </a:r>
            <a:r>
              <a:rPr lang="en-US" altLang="ko-KR" dirty="0" smtClean="0"/>
              <a:t> </a:t>
            </a:r>
            <a:r>
              <a:rPr lang="ko-KR" altLang="en-US" smtClean="0"/>
              <a:t>와 </a:t>
            </a:r>
            <a:r>
              <a:rPr lang="en-US" altLang="ko-KR" dirty="0" smtClean="0"/>
              <a:t>Terminal</a:t>
            </a:r>
            <a:r>
              <a:rPr lang="ko-KR" altLang="en-US" smtClean="0"/>
              <a:t>기호로 나눌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Nonterminal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요소는 표현식의 왼쪽에 올 수 있는 요소이며 </a:t>
            </a:r>
            <a:r>
              <a:rPr lang="en-US" altLang="ko-KR" baseline="0" dirty="0" smtClean="0"/>
              <a:t>Terminal</a:t>
            </a:r>
            <a:r>
              <a:rPr lang="ko-KR" altLang="en-US" baseline="0" smtClean="0"/>
              <a:t>기호나 다른 </a:t>
            </a:r>
            <a:r>
              <a:rPr lang="en-US" altLang="ko-KR" baseline="0" dirty="0" smtClean="0"/>
              <a:t>Nonterminal</a:t>
            </a:r>
            <a:r>
              <a:rPr lang="ko-KR" altLang="en-US" baseline="0" smtClean="0"/>
              <a:t>기호에 의해서 정의됩니다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표현식으로</a:t>
            </a:r>
            <a:r>
              <a:rPr lang="ko-KR" altLang="en-US" baseline="0" dirty="0" smtClean="0"/>
              <a:t> 정의되지 않은 기호는 </a:t>
            </a:r>
            <a:r>
              <a:rPr lang="en-US" altLang="ko-KR" baseline="0" dirty="0" smtClean="0"/>
              <a:t>Terminal </a:t>
            </a:r>
            <a:r>
              <a:rPr lang="ko-KR" altLang="en-US" baseline="0" smtClean="0"/>
              <a:t>기호라고 부릅니다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BNF</a:t>
            </a:r>
            <a:r>
              <a:rPr lang="ko-KR" altLang="en-US" baseline="0" smtClean="0"/>
              <a:t>를 </a:t>
            </a:r>
            <a:r>
              <a:rPr lang="en-US" altLang="ko-KR" baseline="0" dirty="0" smtClean="0"/>
              <a:t>parse tree</a:t>
            </a:r>
            <a:r>
              <a:rPr lang="ko-KR" altLang="en-US" baseline="0" smtClean="0"/>
              <a:t>로 표현해서 살펴보면 다음과 같습니다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9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+ </a:t>
            </a:r>
            <a:r>
              <a:rPr lang="ko-KR" altLang="en-US" smtClean="0"/>
              <a:t>와</a:t>
            </a:r>
            <a:r>
              <a:rPr lang="en-US" altLang="ko-KR" baseline="0" dirty="0" smtClean="0"/>
              <a:t> / </a:t>
            </a:r>
            <a:r>
              <a:rPr lang="ko-KR" altLang="en-US" baseline="0" smtClean="0"/>
              <a:t>가 </a:t>
            </a:r>
            <a:r>
              <a:rPr lang="en-US" altLang="ko-KR" baseline="0" dirty="0" smtClean="0"/>
              <a:t>Nonterminal </a:t>
            </a:r>
            <a:r>
              <a:rPr lang="ko-KR" altLang="en-US" baseline="0" smtClean="0"/>
              <a:t>기호가 되며 </a:t>
            </a:r>
            <a:r>
              <a:rPr lang="en-US" altLang="ko-KR" baseline="0" dirty="0" smtClean="0"/>
              <a:t>1, 2, 3</a:t>
            </a:r>
            <a:r>
              <a:rPr lang="ko-KR" altLang="en-US" baseline="0" smtClean="0"/>
              <a:t>과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같은 숫자가 </a:t>
            </a:r>
            <a:r>
              <a:rPr lang="en-US" altLang="ko-KR" baseline="0" dirty="0" smtClean="0"/>
              <a:t>Terminal </a:t>
            </a:r>
            <a:r>
              <a:rPr lang="ko-KR" altLang="en-US" baseline="0" smtClean="0"/>
              <a:t>기호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5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인터프리터 패턴은 </a:t>
            </a:r>
            <a:r>
              <a:rPr lang="en-US" altLang="ko-KR" dirty="0" smtClean="0"/>
              <a:t>BNF</a:t>
            </a:r>
            <a:r>
              <a:rPr lang="ko-KR" altLang="en-US" smtClean="0"/>
              <a:t>표기법을 클래스간의 상속 구조로 표현합니다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실제 코드를 보면서 인터프리터 패턴을 살펴보겠습니다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4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인터프리터 패턴을 통해서 계산기의 간단한 문법은 정의가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실제 계산을 위해서 각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연결하여 하나의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나타내야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기대되는 입력의 형태는 </a:t>
            </a:r>
            <a:r>
              <a:rPr lang="ko-KR" altLang="en-US" dirty="0" err="1" smtClean="0"/>
              <a:t>이런식이</a:t>
            </a:r>
            <a:r>
              <a:rPr lang="ko-KR" altLang="en-US" dirty="0" smtClean="0"/>
              <a:t> 될 것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연산자 우선 순위라던가 괄호를 신경</a:t>
            </a:r>
            <a:r>
              <a:rPr lang="ko-KR" altLang="en-US" baseline="0" dirty="0" smtClean="0"/>
              <a:t> 써 줘야 바르게 계산을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게다가 </a:t>
            </a:r>
            <a:r>
              <a:rPr lang="en-US" altLang="ko-KR" baseline="0" dirty="0" smtClean="0"/>
              <a:t>Nonterminal Expression </a:t>
            </a:r>
            <a:r>
              <a:rPr lang="ko-KR" altLang="en-US" baseline="0" smtClean="0"/>
              <a:t>객체들은 피연산자가 있어야 만들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후위 표기법을 사용해서 이러한 고려사항을 쉽게 처리할 수 있도록 합니다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51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중위 표기법은 우리에게 친숙합니다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위의 식을 후위 표기법으로 바꾸면 이렇게 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2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준비한 </a:t>
            </a:r>
            <a:r>
              <a:rPr lang="en-US" altLang="ko-KR" dirty="0" smtClean="0"/>
              <a:t>PPT</a:t>
            </a:r>
            <a:r>
              <a:rPr lang="ko-KR" altLang="en-US" smtClean="0"/>
              <a:t>와 예제코드는 특정상황을 가정하고 작성되었습니다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8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중위 표기법을 후위 표기법으로 바꾸면</a:t>
            </a:r>
            <a:r>
              <a:rPr lang="ko-KR" altLang="en-US" baseline="0" dirty="0" smtClean="0"/>
              <a:t> 식을 차례대로 읽으면서 </a:t>
            </a:r>
            <a:r>
              <a:rPr lang="ko-KR" altLang="en-US" baseline="0" dirty="0" err="1" smtClean="0"/>
              <a:t>표현식을</a:t>
            </a:r>
            <a:r>
              <a:rPr lang="ko-KR" altLang="en-US" baseline="0" dirty="0" smtClean="0"/>
              <a:t> 쉽게 연결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연산자를 만날 때 까지 </a:t>
            </a:r>
            <a:r>
              <a:rPr lang="ko-KR" altLang="en-US" baseline="0" dirty="0" err="1" smtClean="0"/>
              <a:t>피연산자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표현식을</a:t>
            </a:r>
            <a:r>
              <a:rPr lang="ko-KR" altLang="en-US" baseline="0" dirty="0" smtClean="0"/>
              <a:t> 생성하여 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넣습니다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8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연산자를 만나면 </a:t>
            </a:r>
            <a:r>
              <a:rPr lang="ko-KR" altLang="en-US" baseline="0" dirty="0" err="1" smtClean="0"/>
              <a:t>스택에서</a:t>
            </a:r>
            <a:r>
              <a:rPr lang="ko-KR" altLang="en-US" baseline="0" dirty="0" smtClean="0"/>
              <a:t> 필요한 </a:t>
            </a:r>
            <a:r>
              <a:rPr lang="ko-KR" altLang="en-US" baseline="0" dirty="0" err="1" smtClean="0"/>
              <a:t>피연산자를</a:t>
            </a:r>
            <a:r>
              <a:rPr lang="ko-KR" altLang="en-US" baseline="0" dirty="0" smtClean="0"/>
              <a:t> 꺼내서 </a:t>
            </a:r>
            <a:r>
              <a:rPr lang="ko-KR" altLang="en-US" baseline="0" dirty="0" err="1" smtClean="0"/>
              <a:t>표현식을</a:t>
            </a:r>
            <a:r>
              <a:rPr lang="ko-KR" altLang="en-US" baseline="0" dirty="0" smtClean="0"/>
              <a:t> 만들어 다시 </a:t>
            </a:r>
            <a:r>
              <a:rPr lang="ko-KR" altLang="en-US" baseline="0" err="1" smtClean="0"/>
              <a:t>스택에</a:t>
            </a:r>
            <a:r>
              <a:rPr lang="ko-KR" altLang="en-US" baseline="0" smtClean="0"/>
              <a:t> 넣습니다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83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차례대로 반복하면 하나의 </a:t>
            </a:r>
            <a:r>
              <a:rPr lang="ko-KR" altLang="en-US" dirty="0" err="1" smtClean="0"/>
              <a:t>표현식만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남게됩니다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후위 표기법을 통해서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쉽게 연결할 수 있습니다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48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기호에 따른 적절한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생성해서 연결하려면 기호가 어떤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나타내는지 알아야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스위치 문을 통해서 </a:t>
            </a:r>
            <a:r>
              <a:rPr lang="ko-KR" altLang="en-US" dirty="0" err="1" smtClean="0"/>
              <a:t>표현식과</a:t>
            </a:r>
            <a:r>
              <a:rPr lang="ko-KR" altLang="en-US" dirty="0" smtClean="0"/>
              <a:t> 기호를 연결할 수 있는데 새로운 표현식이 추가되면 </a:t>
            </a:r>
            <a:r>
              <a:rPr lang="en-US" altLang="ko-KR" dirty="0" smtClean="0"/>
              <a:t>switch</a:t>
            </a:r>
            <a:r>
              <a:rPr lang="ko-KR" altLang="en-US" smtClean="0"/>
              <a:t>문을 고쳐줘야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78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62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책임 연쇄 패턴은</a:t>
            </a:r>
            <a:r>
              <a:rPr lang="ko-KR" altLang="en-US" baseline="0" dirty="0" smtClean="0"/>
              <a:t> 자신이 처리해야 하는 요청을 알고 있는 객체를 통해서 요청을 연속적으로 처리하는 패턴입니다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요청은 해당 요청을 처리할 수 있는 객체까지 전파됩니다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어떤 요청을 처리해야 할지는 요청을 처리하는 클래스 자체가 알고 있기 때문에 클라이언트 코드와의 </a:t>
            </a:r>
            <a:r>
              <a:rPr lang="ko-KR" altLang="en-US" baseline="0" dirty="0" err="1" smtClean="0"/>
              <a:t>결합성이</a:t>
            </a:r>
            <a:r>
              <a:rPr lang="ko-KR" altLang="en-US" baseline="0" dirty="0" smtClean="0"/>
              <a:t> 느슨해집니다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96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책임 연쇄 패턴의 클래스 다이어그램입니다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쯤에서 실제 코드를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4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계산도 잘되고 다 끝난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그런데 이쯤에서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기획자 분의 요청이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“</a:t>
            </a:r>
            <a:r>
              <a:rPr lang="ko-KR" altLang="en-US" baseline="0" smtClean="0"/>
              <a:t>특정 구간 동안 입힌 피해량을 원할 때 보고 싶어요</a:t>
            </a:r>
            <a:r>
              <a:rPr lang="en-US" altLang="ko-KR" baseline="0" dirty="0" smtClean="0"/>
              <a:t>”</a:t>
            </a:r>
          </a:p>
          <a:p>
            <a:r>
              <a:rPr lang="en-US" altLang="ko-KR" baseline="0" dirty="0" smtClean="0"/>
              <a:t>“DPS</a:t>
            </a:r>
            <a:r>
              <a:rPr lang="ko-KR" altLang="en-US" baseline="0" smtClean="0"/>
              <a:t>도 측정할 수 있어야 되요</a:t>
            </a:r>
            <a:r>
              <a:rPr lang="en-US" altLang="ko-KR" baseline="0" dirty="0" smtClean="0"/>
              <a:t>”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사용하고 있는 </a:t>
            </a:r>
            <a:r>
              <a:rPr lang="ko-KR" altLang="en-US" dirty="0" err="1" smtClean="0"/>
              <a:t>피해량</a:t>
            </a:r>
            <a:r>
              <a:rPr lang="ko-KR" altLang="en-US" dirty="0" smtClean="0"/>
              <a:t> 대응 방법이 정상적으로 적용되고 있는지 대응 방법이 좋은지 나쁜지를 평가하기 위해서 </a:t>
            </a:r>
            <a:r>
              <a:rPr lang="ko-KR" altLang="en-US" dirty="0" err="1" smtClean="0"/>
              <a:t>피해량의</a:t>
            </a:r>
            <a:r>
              <a:rPr lang="ko-KR" altLang="en-US" dirty="0" smtClean="0"/>
              <a:t> 계산 내역을 볼 필요가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57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액션 게임에서 </a:t>
            </a:r>
            <a:r>
              <a:rPr lang="ko-KR" altLang="en-US" dirty="0" err="1" smtClean="0"/>
              <a:t>피해량의</a:t>
            </a:r>
            <a:r>
              <a:rPr lang="ko-KR" altLang="en-US" dirty="0" smtClean="0"/>
              <a:t> 계산은 액션으로 발생하는 일종의 요청입니다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구간동안</a:t>
            </a:r>
            <a:r>
              <a:rPr lang="ko-KR" altLang="en-US" dirty="0" smtClean="0"/>
              <a:t> 입힌 </a:t>
            </a:r>
            <a:r>
              <a:rPr lang="ko-KR" altLang="en-US" dirty="0" err="1" smtClean="0"/>
              <a:t>피해량을</a:t>
            </a:r>
            <a:r>
              <a:rPr lang="ko-KR" altLang="en-US" dirty="0" smtClean="0"/>
              <a:t> 보거나 </a:t>
            </a:r>
            <a:r>
              <a:rPr lang="en-US" altLang="ko-KR" dirty="0" smtClean="0"/>
              <a:t>DPS</a:t>
            </a:r>
            <a:r>
              <a:rPr lang="ko-KR" altLang="en-US" smtClean="0"/>
              <a:t>를 측정할 때 피해량 </a:t>
            </a:r>
            <a:r>
              <a:rPr lang="ko-KR" altLang="en-US" dirty="0" smtClean="0"/>
              <a:t>계산은 이미 </a:t>
            </a:r>
            <a:r>
              <a:rPr lang="ko-KR" altLang="en-US" smtClean="0"/>
              <a:t>지나간 요청입니다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요청을 나중에 재활용 할 필요가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98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2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이런 게임이 있다고 가정을 하겠습니다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3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커맨드 패턴은 요청을 캡슐화 하여 나중에 이용 할 수 있도록 하는 패턴입니다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요청에 필요한 정보를 저장</a:t>
            </a:r>
            <a:r>
              <a:rPr lang="en-US" altLang="ko-KR" dirty="0" smtClean="0"/>
              <a:t>,</a:t>
            </a:r>
            <a:r>
              <a:rPr lang="ko-KR" altLang="en-US" baseline="0" smtClean="0"/>
              <a:t> 로깅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</a:t>
            </a:r>
            <a:r>
              <a:rPr lang="ko-KR" altLang="en-US" baseline="0" dirty="0" smtClean="0"/>
              <a:t>취소 할 수 있도록 합니다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3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커맨드 패턴의 클래스 다이어그램입니다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커맨드 패턴은 크게 </a:t>
            </a:r>
            <a:r>
              <a:rPr lang="en-US" altLang="ko-KR" dirty="0" smtClean="0"/>
              <a:t>Command,</a:t>
            </a:r>
            <a:r>
              <a:rPr lang="en-US" altLang="ko-KR" baseline="0" dirty="0" smtClean="0"/>
              <a:t> Invoker, Receiver</a:t>
            </a:r>
            <a:r>
              <a:rPr lang="ko-KR" altLang="en-US" baseline="0" smtClean="0"/>
              <a:t>로 구별할 수 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Command </a:t>
            </a:r>
            <a:r>
              <a:rPr lang="ko-KR" altLang="en-US" smtClean="0"/>
              <a:t>요청을 캡슐화 한 객체입니다</a:t>
            </a:r>
            <a:r>
              <a:rPr lang="en-US" altLang="ko-KR" dirty="0" smtClean="0"/>
              <a:t>. </a:t>
            </a:r>
            <a:r>
              <a:rPr lang="ko-KR" altLang="en-US" smtClean="0"/>
              <a:t>요청에 필요한 상태를 저장해 놓을 수 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Invoker</a:t>
            </a:r>
            <a:r>
              <a:rPr lang="ko-KR" altLang="en-US" smtClean="0"/>
              <a:t>는 </a:t>
            </a:r>
            <a:r>
              <a:rPr lang="en-US" altLang="ko-KR" dirty="0" smtClean="0"/>
              <a:t>Command</a:t>
            </a:r>
            <a:r>
              <a:rPr lang="ko-KR" altLang="en-US" smtClean="0"/>
              <a:t>를 실행하는 객체입니다</a:t>
            </a:r>
            <a:r>
              <a:rPr lang="en-US" altLang="ko-KR" dirty="0" smtClean="0"/>
              <a:t>. </a:t>
            </a:r>
            <a:r>
              <a:rPr lang="ko-KR" altLang="en-US" smtClean="0"/>
              <a:t>여러 </a:t>
            </a:r>
            <a:r>
              <a:rPr lang="en-US" altLang="ko-KR" dirty="0" smtClean="0"/>
              <a:t>Command</a:t>
            </a:r>
            <a:r>
              <a:rPr lang="ko-KR" altLang="en-US" smtClean="0"/>
              <a:t>를 저장해 놓았다가 특정시점에 실행 할 수 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Receiver</a:t>
            </a:r>
            <a:r>
              <a:rPr lang="ko-KR" altLang="en-US" smtClean="0"/>
              <a:t>는 실제로 요청을 처리하는 객체입니다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쯤에서 실제 코드를 보겠습니다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98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객체를 저장하기 위해서 사용한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당시에는 적절하다고 생각했던 컨테이너가 현재 코드에서는 적절하지 않은 경우가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컨테이너를 변경하였는데 동일한 인터페이스를 가지지 않았다면 많은 에러가 발생할 것 입니다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08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게임에서는 컨테이너에 들어있는 모든 물체를 대상으로 하여 화면에 그리거나</a:t>
            </a:r>
            <a:r>
              <a:rPr lang="en-US" altLang="ko-KR" dirty="0" smtClean="0"/>
              <a:t>, </a:t>
            </a:r>
            <a:r>
              <a:rPr lang="ko-KR" altLang="en-US" smtClean="0"/>
              <a:t>상태를 변경합니다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일을 하기 위해서 컨테이너 전체를 순회하는 일이 상당히 잦습니다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컨테이너를 순회하는 방식은 차이가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배열은 </a:t>
            </a:r>
            <a:r>
              <a:rPr lang="en-US" altLang="ko-KR" dirty="0" smtClean="0"/>
              <a:t>Random</a:t>
            </a:r>
            <a:r>
              <a:rPr lang="en-US" altLang="ko-KR" baseline="0" dirty="0" smtClean="0"/>
              <a:t> Access</a:t>
            </a:r>
            <a:r>
              <a:rPr lang="ko-KR" altLang="en-US" baseline="0" smtClean="0"/>
              <a:t>가 가능하지만 리스트는 그렇지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컨테이너를 순회하는 방식은 컨테이너의 내부 구현에 의존적입니다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77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07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컨테이너의 요소를 순회하는 방식을 캡슐화해서 내부 구현에 의존하지 않고 일관된 인터페이스를 제공하는 패턴입니다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아시다시피 </a:t>
            </a:r>
            <a:r>
              <a:rPr lang="en-US" altLang="ko-KR" dirty="0" smtClean="0"/>
              <a:t>C++</a:t>
            </a:r>
            <a:r>
              <a:rPr lang="ko-KR" altLang="en-US" smtClean="0"/>
              <a:t>의 </a:t>
            </a:r>
            <a:r>
              <a:rPr lang="en-US" altLang="ko-KR" dirty="0" smtClean="0"/>
              <a:t>STL </a:t>
            </a:r>
            <a:r>
              <a:rPr lang="ko-KR" altLang="en-US" smtClean="0"/>
              <a:t>컨테이너는 </a:t>
            </a:r>
            <a:r>
              <a:rPr lang="en-US" altLang="ko-KR" dirty="0" smtClean="0"/>
              <a:t>begin</a:t>
            </a:r>
            <a:r>
              <a:rPr lang="ko-KR" altLang="en-US" smtClean="0"/>
              <a:t>과 </a:t>
            </a:r>
            <a:r>
              <a:rPr lang="en-US" altLang="ko-KR" dirty="0" smtClean="0"/>
              <a:t>end</a:t>
            </a:r>
            <a:r>
              <a:rPr lang="ko-KR" altLang="en-US" smtClean="0"/>
              <a:t>함수를 통해서 이미 이터레이터를 제공하고 있습니다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89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이터레이터의</a:t>
            </a:r>
            <a:r>
              <a:rPr lang="ko-KR" altLang="en-US" dirty="0" smtClean="0"/>
              <a:t> 클래스 다이어그램입니다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이제 실제 코드를 통해서 </a:t>
            </a:r>
            <a:r>
              <a:rPr lang="ko-KR" altLang="en-US" dirty="0" err="1" smtClean="0"/>
              <a:t>이터레이터</a:t>
            </a:r>
            <a:r>
              <a:rPr lang="ko-KR" altLang="en-US" smtClean="0"/>
              <a:t> 패턴을 살펴보겠습니다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18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참고한 주요 </a:t>
            </a:r>
            <a:r>
              <a:rPr lang="ko-KR" altLang="en-US" dirty="0" err="1" smtClean="0"/>
              <a:t>레퍼런스는</a:t>
            </a:r>
            <a:r>
              <a:rPr lang="ko-KR" altLang="en-US" dirty="0" smtClean="0"/>
              <a:t> 다음과 같습니다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0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1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게임은 액션 게임입니다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플레이어가 직접 캐릭터를 조작을 통해서 전투를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캐릭터는 성장할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민첩과 같은 게임에서 흔하게 볼 수 있는 능력치도 올릴 수 있고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각종 스킬도 습득할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0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캐릭터가 성장을 하면 게임을 </a:t>
            </a:r>
            <a:r>
              <a:rPr lang="ko-KR" altLang="en-US" dirty="0" err="1" smtClean="0"/>
              <a:t>플레이하는데</a:t>
            </a:r>
            <a:r>
              <a:rPr lang="ko-KR" altLang="en-US" dirty="0" smtClean="0"/>
              <a:t> 용이해지는 효과들이 증대될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회피 속도가 빨라진다던가 </a:t>
            </a:r>
            <a:r>
              <a:rPr lang="ko-KR" altLang="en-US" dirty="0" err="1" smtClean="0"/>
              <a:t>스킬의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쿨타임이</a:t>
            </a:r>
            <a:r>
              <a:rPr lang="ko-KR" altLang="en-US" dirty="0" smtClean="0"/>
              <a:t> 줄어들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여기서는 캐릭터의 성장과 전투에서 입힐 수 있는 </a:t>
            </a:r>
            <a:r>
              <a:rPr lang="ko-KR" altLang="en-US" dirty="0" err="1" smtClean="0"/>
              <a:t>피해량에</a:t>
            </a:r>
            <a:r>
              <a:rPr lang="ko-KR" altLang="en-US" dirty="0" smtClean="0"/>
              <a:t> 집중하고자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캐릭터의 성장은 더 큰 </a:t>
            </a:r>
            <a:r>
              <a:rPr lang="ko-KR" altLang="en-US" dirty="0" err="1" smtClean="0"/>
              <a:t>데미지로</a:t>
            </a:r>
            <a:r>
              <a:rPr lang="ko-KR" altLang="en-US" dirty="0" smtClean="0"/>
              <a:t> 이어집니다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5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성장요소는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능력치</a:t>
            </a:r>
            <a:r>
              <a:rPr lang="en-US" altLang="ko-KR" dirty="0" smtClean="0"/>
              <a:t>, </a:t>
            </a:r>
            <a:r>
              <a:rPr lang="ko-KR" altLang="en-US" smtClean="0"/>
              <a:t>스킬</a:t>
            </a:r>
            <a:r>
              <a:rPr lang="en-US" altLang="ko-KR" dirty="0" smtClean="0"/>
              <a:t>, </a:t>
            </a:r>
            <a:r>
              <a:rPr lang="ko-KR" altLang="en-US" smtClean="0"/>
              <a:t>일시적인 성장지만 이로운 효과를 주는 버프등이 있을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성장 요소를 이 게임에서는 어떤 수식을 이용해서 </a:t>
            </a:r>
            <a:r>
              <a:rPr lang="ko-KR" altLang="en-US" dirty="0" err="1" smtClean="0"/>
              <a:t>피해량에</a:t>
            </a:r>
            <a:r>
              <a:rPr lang="ko-KR" altLang="en-US" dirty="0" smtClean="0"/>
              <a:t> 대응 시켜야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0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성장요소는 변할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방어력이 </a:t>
            </a:r>
            <a:r>
              <a:rPr lang="en-US" altLang="ko-KR" dirty="0" smtClean="0"/>
              <a:t>20</a:t>
            </a:r>
            <a:r>
              <a:rPr lang="ko-KR" altLang="en-US" smtClean="0"/>
              <a:t>에서 </a:t>
            </a:r>
            <a:r>
              <a:rPr lang="en-US" altLang="ko-KR" dirty="0" smtClean="0"/>
              <a:t>30</a:t>
            </a:r>
            <a:r>
              <a:rPr lang="ko-KR" altLang="en-US" smtClean="0"/>
              <a:t>으로 올라가는 것 처럼 값의 변경 뿐만이 아니라</a:t>
            </a:r>
            <a:endParaRPr lang="en-US" altLang="ko-KR" dirty="0" smtClean="0"/>
          </a:p>
          <a:p>
            <a:r>
              <a:rPr lang="ko-KR" altLang="en-US" dirty="0" smtClean="0"/>
              <a:t>차후의 업데이트를 통해서 </a:t>
            </a:r>
            <a:r>
              <a:rPr lang="ko-KR" altLang="en-US" dirty="0" err="1" smtClean="0"/>
              <a:t>크리티컬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피해량</a:t>
            </a:r>
            <a:r>
              <a:rPr lang="ko-KR" altLang="en-US" dirty="0" smtClean="0"/>
              <a:t> 증가와 같은 카테고리의 변경도 이뤄질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성장요소를 </a:t>
            </a:r>
            <a:r>
              <a:rPr lang="ko-KR" altLang="en-US" dirty="0" err="1" smtClean="0"/>
              <a:t>피해량으로</a:t>
            </a:r>
            <a:r>
              <a:rPr lang="ko-KR" altLang="en-US" dirty="0" smtClean="0"/>
              <a:t> 대응시키는 방법도 변할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피해를 주는 상호 캐릭터간의 레벨 차이가 크면 </a:t>
            </a:r>
            <a:r>
              <a:rPr lang="ko-KR" altLang="en-US" dirty="0" err="1" smtClean="0"/>
              <a:t>피해량이</a:t>
            </a:r>
            <a:r>
              <a:rPr lang="ko-KR" altLang="en-US" dirty="0" smtClean="0"/>
              <a:t> 줄어든다던가 여러 가지 방법을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상황에</a:t>
            </a:r>
            <a:r>
              <a:rPr lang="ko-KR" altLang="en-US" baseline="0" dirty="0" smtClean="0"/>
              <a:t> 프로그래머와 기획자가 직접적으로 연관됩니다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20346-711F-44C8-BCAF-E7DD933FB8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4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2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45DC-928F-43F0-82CF-94C10539D45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398F-F7CB-4446-97D7-5FB1483FB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preter_patter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terator_pattern" TargetMode="External"/><Relationship Id="rId5" Type="http://schemas.openxmlformats.org/officeDocument/2006/relationships/hyperlink" Target="https://ko.wikipedia.org/wiki/&#52964;&#47592;&#46300;_&#54056;&#53556;" TargetMode="External"/><Relationship Id="rId4" Type="http://schemas.openxmlformats.org/officeDocument/2006/relationships/hyperlink" Target="https://ko.wikipedia.org/wiki/&#52293;&#51076;_&#50672;&#49604;_&#54056;&#53556;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디자인 패턴 </a:t>
            </a:r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조봉석</a:t>
            </a:r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(xtozero@naver.com)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8322" y="64159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변할 일이 없다면 행복하겠으나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20" y="1967161"/>
            <a:ext cx="5848350" cy="416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41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기획자가 프로그램을 고칠 순 없습니다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성장요소의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대응 방법은 대게 기획자가 제어합니다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대응 방법이 그렇게 복잡하진 않습니다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간단한 문법을 가진 </a:t>
            </a:r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피해량 </a:t>
            </a:r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대응 기능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type="subTitle" idx="1"/>
          </p:nvPr>
        </p:nvSpPr>
        <p:spPr>
          <a:xfrm>
            <a:off x="1524000" y="4265872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600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계산기</a:t>
            </a:r>
            <a:endParaRPr lang="en-US" altLang="ko-KR" sz="6600" dirty="0" smtClean="0">
              <a:solidFill>
                <a:srgbClr val="0070C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3"/>
          <p:cNvSpPr txBox="1">
            <a:spLocks/>
          </p:cNvSpPr>
          <p:nvPr/>
        </p:nvSpPr>
        <p:spPr>
          <a:xfrm>
            <a:off x="1434548" y="3509963"/>
            <a:ext cx="9144000" cy="684350"/>
          </a:xfrm>
          <a:prstGeom prst="rect">
            <a:avLst/>
          </a:prstGeom>
        </p:spPr>
        <p:txBody>
          <a:bodyPr vert="eaVert" lIns="91440" tIns="45720" rIns="91440" bIns="45720" rtlCol="0" anchor="ctr" anchorCtr="1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323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Interpreter Pattern</a:t>
            </a:r>
            <a:endParaRPr lang="ko-KR" altLang="en-US" sz="7200" dirty="0">
              <a:solidFill>
                <a:srgbClr val="0070C0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Interpreter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도메인에 특화된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언어를 해석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하는데 사용합니다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BNF</a:t>
            </a:r>
            <a:r>
              <a:rPr lang="ko-KR" altLang="en-US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구조의 언어에 적합합니다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Interpreter Pattern</a:t>
            </a:r>
            <a:endParaRPr lang="ko-KR" altLang="en-US" sz="1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BNF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Backus–</a:t>
            </a:r>
            <a:r>
              <a:rPr lang="en-US" altLang="ko-KR" dirty="0" err="1">
                <a:solidFill>
                  <a:schemeClr val="bg1"/>
                </a:solidFill>
                <a:latin typeface="Tium" panose="02000800000000000000" pitchFamily="2" charset="0"/>
              </a:rPr>
              <a:t>Naur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 form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::= &lt;Plus&gt; | &lt;Minus&gt; | &lt;Multiply&gt; | &lt;Divide&gt; | &lt;Number&gt; | &lt;Variable&gt;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&lt;Plus&gt; ::= &lt;Expr&gt; +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</a:t>
            </a: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&lt;Minus&gt; ::= &lt;Expr&gt; -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</a:t>
            </a:r>
            <a:endParaRPr lang="ko-KR" altLang="en-US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&lt;Multiply&gt;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::=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*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</a:t>
            </a: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&lt;Divide&gt; ::= &lt;Expr&gt; /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&lt;Expr&gt; </a:t>
            </a: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&lt;Number&gt; ::= &lt;Digit&gt;|&lt;Digit&gt;&lt;Number&gt;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&lt;Digit&gt; ::= “0” | “1”....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&lt;Variable&gt;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::=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“$”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&lt;Letter 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&lt;Letter&gt; ::= “A” | “B” | … “a” | “b” | 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BNF</a:t>
            </a:r>
            <a:endParaRPr lang="ko-KR" altLang="en-US" sz="1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85150" y="4734339"/>
            <a:ext cx="1659835" cy="5267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8139" y="2918907"/>
            <a:ext cx="1378594" cy="5001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>
            <a:off x="1987826" y="2918907"/>
            <a:ext cx="5963478" cy="290114"/>
          </a:xfrm>
          <a:prstGeom prst="bentConnector3">
            <a:avLst>
              <a:gd name="adj1" fmla="val 5937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 flipV="1">
            <a:off x="4144985" y="4972878"/>
            <a:ext cx="3518452" cy="248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51304" y="2876585"/>
            <a:ext cx="295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</a:rPr>
              <a:t>Nonterminal</a:t>
            </a:r>
            <a:endParaRPr lang="ko-KR" altLang="en-US" sz="320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3437" y="4649885"/>
            <a:ext cx="295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Tium" panose="02000800000000000000" pitchFamily="2" charset="0"/>
              </a:rPr>
              <a:t>Terminal</a:t>
            </a:r>
            <a:endParaRPr lang="ko-KR" altLang="en-US" sz="3200" b="1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BNF(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Backus–</a:t>
            </a:r>
            <a:r>
              <a:rPr lang="en-US" altLang="ko-KR" dirty="0" err="1">
                <a:solidFill>
                  <a:schemeClr val="bg1"/>
                </a:solidFill>
                <a:latin typeface="Tium" panose="02000800000000000000" pitchFamily="2" charset="0"/>
              </a:rPr>
              <a:t>Naur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 form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BNF</a:t>
            </a:r>
            <a:endParaRPr lang="ko-KR" altLang="en-US" sz="1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250096" y="2158379"/>
            <a:ext cx="4371133" cy="3685830"/>
            <a:chOff x="3523154" y="2158379"/>
            <a:chExt cx="4371133" cy="3685830"/>
          </a:xfrm>
        </p:grpSpPr>
        <p:sp>
          <p:nvSpPr>
            <p:cNvPr id="5" name="타원 4"/>
            <p:cNvSpPr/>
            <p:nvPr/>
          </p:nvSpPr>
          <p:spPr>
            <a:xfrm>
              <a:off x="3523154" y="4929809"/>
              <a:ext cx="914400" cy="9144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953540" y="4929809"/>
              <a:ext cx="914400" cy="9144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979887" y="354409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724400" y="354409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34270" y="2158379"/>
              <a:ext cx="914400" cy="9144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11" idx="3"/>
              <a:endCxn id="5" idx="7"/>
            </p:cNvCxnSpPr>
            <p:nvPr/>
          </p:nvCxnSpPr>
          <p:spPr>
            <a:xfrm flipH="1">
              <a:off x="4303643" y="4324583"/>
              <a:ext cx="554668" cy="73913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5"/>
              <a:endCxn id="9" idx="1"/>
            </p:cNvCxnSpPr>
            <p:nvPr/>
          </p:nvCxnSpPr>
          <p:spPr>
            <a:xfrm>
              <a:off x="5504889" y="4324583"/>
              <a:ext cx="582562" cy="73913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11" idx="7"/>
            </p:cNvCxnSpPr>
            <p:nvPr/>
          </p:nvCxnSpPr>
          <p:spPr>
            <a:xfrm flipH="1">
              <a:off x="5504889" y="2938868"/>
              <a:ext cx="463292" cy="73913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5"/>
              <a:endCxn id="10" idx="1"/>
            </p:cNvCxnSpPr>
            <p:nvPr/>
          </p:nvCxnSpPr>
          <p:spPr>
            <a:xfrm>
              <a:off x="6614759" y="2938868"/>
              <a:ext cx="499039" cy="73913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839509" y="2286001"/>
            <a:ext cx="5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/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4645" y="3737115"/>
            <a:ext cx="5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+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40132" y="3737115"/>
            <a:ext cx="5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3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26042" y="5122830"/>
            <a:ext cx="5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1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56428" y="5112893"/>
            <a:ext cx="5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2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 rot="18408224">
            <a:off x="3669469" y="2534997"/>
            <a:ext cx="3496623" cy="155050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2613522" y="2927935"/>
            <a:ext cx="5347307" cy="3275086"/>
          </a:xfrm>
          <a:custGeom>
            <a:avLst/>
            <a:gdLst>
              <a:gd name="connsiteX0" fmla="*/ 2326226 w 5347307"/>
              <a:gd name="connsiteY0" fmla="*/ 3174691 h 3275086"/>
              <a:gd name="connsiteX1" fmla="*/ 318521 w 5347307"/>
              <a:gd name="connsiteY1" fmla="*/ 3154813 h 3275086"/>
              <a:gd name="connsiteX2" fmla="*/ 70043 w 5347307"/>
              <a:gd name="connsiteY2" fmla="*/ 2071448 h 3275086"/>
              <a:gd name="connsiteX3" fmla="*/ 994382 w 5347307"/>
              <a:gd name="connsiteY3" fmla="*/ 1524795 h 3275086"/>
              <a:gd name="connsiteX4" fmla="*/ 2246713 w 5347307"/>
              <a:gd name="connsiteY4" fmla="*/ 2260291 h 3275086"/>
              <a:gd name="connsiteX5" fmla="*/ 3419530 w 5347307"/>
              <a:gd name="connsiteY5" fmla="*/ 1554613 h 3275086"/>
              <a:gd name="connsiteX6" fmla="*/ 4264356 w 5347307"/>
              <a:gd name="connsiteY6" fmla="*/ 73682 h 3275086"/>
              <a:gd name="connsiteX7" fmla="*/ 5278148 w 5347307"/>
              <a:gd name="connsiteY7" fmla="*/ 461308 h 3275086"/>
              <a:gd name="connsiteX8" fmla="*/ 4930278 w 5347307"/>
              <a:gd name="connsiteY8" fmla="*/ 2498830 h 3275086"/>
              <a:gd name="connsiteX9" fmla="*/ 2326226 w 5347307"/>
              <a:gd name="connsiteY9" fmla="*/ 3174691 h 327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47307" h="3275086">
                <a:moveTo>
                  <a:pt x="2326226" y="3174691"/>
                </a:moveTo>
                <a:cubicBezTo>
                  <a:pt x="1557600" y="3284022"/>
                  <a:pt x="694551" y="3338687"/>
                  <a:pt x="318521" y="3154813"/>
                </a:cubicBezTo>
                <a:cubicBezTo>
                  <a:pt x="-57509" y="2970939"/>
                  <a:pt x="-42601" y="2343118"/>
                  <a:pt x="70043" y="2071448"/>
                </a:cubicBezTo>
                <a:cubicBezTo>
                  <a:pt x="182686" y="1799778"/>
                  <a:pt x="631604" y="1493321"/>
                  <a:pt x="994382" y="1524795"/>
                </a:cubicBezTo>
                <a:cubicBezTo>
                  <a:pt x="1357160" y="1556269"/>
                  <a:pt x="1842522" y="2255321"/>
                  <a:pt x="2246713" y="2260291"/>
                </a:cubicBezTo>
                <a:cubicBezTo>
                  <a:pt x="2650904" y="2265261"/>
                  <a:pt x="3083256" y="1919048"/>
                  <a:pt x="3419530" y="1554613"/>
                </a:cubicBezTo>
                <a:cubicBezTo>
                  <a:pt x="3755804" y="1190178"/>
                  <a:pt x="3954586" y="255899"/>
                  <a:pt x="4264356" y="73682"/>
                </a:cubicBezTo>
                <a:cubicBezTo>
                  <a:pt x="4574126" y="-108536"/>
                  <a:pt x="5167161" y="57117"/>
                  <a:pt x="5278148" y="461308"/>
                </a:cubicBezTo>
                <a:cubicBezTo>
                  <a:pt x="5389135" y="865499"/>
                  <a:pt x="5423921" y="2046600"/>
                  <a:pt x="4930278" y="2498830"/>
                </a:cubicBezTo>
                <a:cubicBezTo>
                  <a:pt x="4436635" y="2951060"/>
                  <a:pt x="3094852" y="3065360"/>
                  <a:pt x="2326226" y="3174691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32141" y="2418904"/>
            <a:ext cx="258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Tium" panose="02000800000000000000" pitchFamily="2" charset="0"/>
              </a:rPr>
              <a:t>Nonterminal</a:t>
            </a:r>
            <a:endParaRPr lang="ko-KR" altLang="en-US" sz="3200">
              <a:solidFill>
                <a:srgbClr val="0070C0"/>
              </a:solidFill>
              <a:latin typeface="Tium" panose="020008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97597" y="3873719"/>
            <a:ext cx="258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Tium" panose="02000800000000000000" pitchFamily="2" charset="0"/>
              </a:rPr>
              <a:t>T</a:t>
            </a:r>
            <a:r>
              <a:rPr lang="en-US" altLang="ko-KR" sz="3200" dirty="0" smtClean="0">
                <a:solidFill>
                  <a:srgbClr val="FFC000"/>
                </a:solidFill>
                <a:latin typeface="Tium" panose="02000800000000000000" pitchFamily="2" charset="0"/>
              </a:rPr>
              <a:t>erminal</a:t>
            </a:r>
            <a:endParaRPr lang="ko-KR" altLang="en-US" sz="3200">
              <a:solidFill>
                <a:srgbClr val="FFC000"/>
              </a:solidFill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Interpreter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68" y="1690688"/>
            <a:ext cx="5153663" cy="38577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05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문법은 정의가 되었습니다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계산을 위해서는 각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연결해 주어야 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입력은 아마도 이런 식일 것입니다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($critical+60)/2*(78-20+60)+1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연산자 우선 순위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괄호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Nonterminal Expr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피연산자가 있어야 만들 수 있는데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표기법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postfix notation)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중위 표기법이 우리에게 친숙합니다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4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+ 2 * 3</a:t>
            </a:r>
            <a:endParaRPr lang="en-US" altLang="ko-KR" sz="4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후위 표기법은 이렇게 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4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2 3 * +</a:t>
            </a:r>
            <a:endParaRPr lang="ko-KR" altLang="en-US" sz="4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</a:rPr>
              <a:t>postfix notation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본 </a:t>
            </a: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48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는 이런 </a:t>
            </a:r>
            <a:r>
              <a:rPr lang="ko-KR" altLang="en-US" sz="4800" b="1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가정</a:t>
            </a:r>
            <a:r>
              <a:rPr lang="ko-KR" altLang="en-US" sz="48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하에 작성되었습니다</a:t>
            </a: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표기법이라면 </a:t>
            </a:r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표현식은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쉽게 연결됩니다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</a:rPr>
              <a:t>postfix notation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97757" y="4389542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Number(1)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7757" y="3858926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Number(2)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2518" y="3535761"/>
            <a:ext cx="1996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1 2 3 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+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7756" y="3324806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Number(3)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7756" y="2801586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Stack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27983" y="3828148"/>
            <a:ext cx="10535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표기법이라면 </a:t>
            </a:r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표현식은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쉽게 연결됩니다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</a:rPr>
              <a:t>postfix notation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3892" y="3911391"/>
            <a:ext cx="235557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Number(1)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10395" y="2871160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Number(2)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2015" y="3442466"/>
            <a:ext cx="1996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1 2 3 </a:t>
            </a:r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+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0395" y="3897841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Number(3)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3892" y="2871160"/>
            <a:ext cx="235557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Stack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17480" y="3734853"/>
            <a:ext cx="10535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8" idx="3"/>
            <a:endCxn id="10" idx="1"/>
          </p:cNvCxnSpPr>
          <p:nvPr/>
        </p:nvCxnSpPr>
        <p:spPr>
          <a:xfrm flipV="1">
            <a:off x="7839466" y="3132770"/>
            <a:ext cx="870929" cy="5232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18" idx="3"/>
            <a:endCxn id="12" idx="1"/>
          </p:cNvCxnSpPr>
          <p:nvPr/>
        </p:nvCxnSpPr>
        <p:spPr>
          <a:xfrm>
            <a:off x="7839466" y="3655990"/>
            <a:ext cx="870929" cy="5034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3892" y="3394380"/>
            <a:ext cx="235557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Tium" panose="02000800000000000000" pitchFamily="2" charset="0"/>
              </a:rPr>
              <a:t>MultiplyExpr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표기법이라면 </a:t>
            </a:r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표현식은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쉽게 연결됩니다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</a:rPr>
              <a:t>postfix notation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4562" y="3684290"/>
            <a:ext cx="235557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Tium" panose="02000800000000000000" pitchFamily="2" charset="0"/>
              </a:rPr>
              <a:t>PlusExpr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1065" y="3151039"/>
            <a:ext cx="198782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Number(1)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685" y="3412649"/>
            <a:ext cx="1996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2 3 * </a:t>
            </a:r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1065" y="4177720"/>
            <a:ext cx="2454562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Tium" panose="02000800000000000000" pitchFamily="2" charset="0"/>
              </a:rPr>
              <a:t>MultiplyExpr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4562" y="3151039"/>
            <a:ext cx="235557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ium" panose="02000800000000000000" pitchFamily="2" charset="0"/>
              </a:rPr>
              <a:t>Stack</a:t>
            </a:r>
            <a:endParaRPr lang="ko-KR" altLang="en-US" sz="28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08150" y="3705036"/>
            <a:ext cx="10535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6" idx="3"/>
            <a:endCxn id="10" idx="1"/>
          </p:cNvCxnSpPr>
          <p:nvPr/>
        </p:nvCxnSpPr>
        <p:spPr>
          <a:xfrm flipV="1">
            <a:off x="7730136" y="3412649"/>
            <a:ext cx="870929" cy="533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12" idx="1"/>
          </p:cNvCxnSpPr>
          <p:nvPr/>
        </p:nvCxnSpPr>
        <p:spPr>
          <a:xfrm>
            <a:off x="7730136" y="3945900"/>
            <a:ext cx="870929" cy="4934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기호에 따라서 </a:t>
            </a:r>
            <a:r>
              <a:rPr lang="ko-KR" altLang="en-US" sz="4000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표현식을</a:t>
            </a:r>
            <a:r>
              <a:rPr lang="ko-KR" altLang="en-US" sz="40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연결</a:t>
            </a:r>
            <a:endParaRPr lang="ko-KR" altLang="en-US" sz="40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기호가 어떤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나타내는지 알아야 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 symbol 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'+'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plusExpr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'-'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minusExpr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910903" y="2523067"/>
            <a:ext cx="10286999" cy="1181630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Chain of Responsibility</a:t>
            </a:r>
            <a:endParaRPr lang="ko-KR" altLang="en-US" sz="7200" dirty="0">
              <a:solidFill>
                <a:srgbClr val="0070C0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Chain of Responsibility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요청을 처리 할 수 있는 객체까지 </a:t>
            </a:r>
            <a:r>
              <a:rPr lang="ko-KR" altLang="en-US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요청을 전파</a:t>
            </a:r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하는 패턴입니다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요청을 처리하는 객체는 자신이 처리 할 수 있는 요청만 알면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OK.</a:t>
            </a:r>
          </a:p>
          <a:p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클라이언트에서는 어떤 객체가 처리 할 수 있지 몰라도 됩니다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Chain of Responsibility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Chain of Responsibility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Chain of Responsibility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09" y="2397226"/>
            <a:ext cx="4709382" cy="2944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173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계산도 잘되고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 끝난 것 같습니다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이쯤에서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32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구간 동안 입힌 피해량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sz="32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원할 때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보고 싶어요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  <a:p>
            <a:pPr marL="0" indent="0" algn="ctr">
              <a:buNone/>
            </a:pPr>
            <a:endParaRPr lang="en-US" altLang="ko-KR" sz="3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DPS</a:t>
            </a:r>
            <a:r>
              <a:rPr lang="ko-KR" altLang="en-US" sz="32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 측정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있어야 되요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.”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피해량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계산은 이미 지난 간 일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피해량</a:t>
            </a:r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계산은 액션으로 인한 </a:t>
            </a:r>
            <a:r>
              <a:rPr lang="ko-KR" altLang="en-US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요청 </a:t>
            </a:r>
            <a:r>
              <a:rPr lang="ko-KR" altLang="en-US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요청을 재활용 하는 방법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76116" y="1452563"/>
            <a:ext cx="10286999" cy="2387600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Command Pattern</a:t>
            </a:r>
            <a:endParaRPr lang="ko-KR" altLang="en-US" sz="7200" dirty="0">
              <a:solidFill>
                <a:srgbClr val="0070C0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이런 </a:t>
            </a:r>
            <a:r>
              <a:rPr lang="ko-KR" altLang="en-US" sz="4800" b="1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</a:t>
            </a:r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있다고 가정하겠습니다</a:t>
            </a: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Command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요청을 캡슐화 하여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나중에 이용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있도록 하는 패턴입니다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요청에 필요한 정보를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로깅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할 수 있도록 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Command Pattern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Command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Command Pattern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43" y="1964548"/>
            <a:ext cx="4239713" cy="40734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843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유지 보수를 하면서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당시에는 적절하다고 생각했던  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Container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현재는 적절하지 않은 경우가 있습니다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그래서 변경하였는데 인터페이스가 안 맞으면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 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37" y="4001294"/>
            <a:ext cx="3552825" cy="2647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39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Container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통해서 많이 하는 일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물체 대상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하여 화면에 그리거나 상태를 변경합니다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Container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전체를 순회하는 일은 상당히 잦습니다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하지만</a:t>
            </a:r>
            <a:r>
              <a:rPr lang="ko-KR" altLang="en-US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Container</a:t>
            </a: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순회하는 방식은 차이가 있습니다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76116" y="1452563"/>
            <a:ext cx="10286999" cy="2387600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Iterator Pattern</a:t>
            </a:r>
            <a:endParaRPr lang="ko-KR" altLang="en-US" sz="7200" dirty="0">
              <a:solidFill>
                <a:srgbClr val="0070C0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Iterator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요소를 </a:t>
            </a:r>
            <a:r>
              <a:rPr lang="ko-KR" altLang="en-US" sz="3200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순회하는 방식을 캡슐화</a:t>
            </a:r>
            <a:r>
              <a:rPr lang="ko-KR" altLang="en-US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하여 내부 구현에 의존하지 않도록 한 패턴입니다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C++ STL</a:t>
            </a:r>
            <a:r>
              <a:rPr lang="ko-KR" altLang="en-US" sz="320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의 컨테이너는 이미 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Iterator</a:t>
            </a:r>
            <a:r>
              <a:rPr lang="ko-KR" altLang="en-US" sz="320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 제공합니다</a:t>
            </a:r>
            <a:r>
              <a:rPr lang="en-US" altLang="ko-KR" sz="32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Iterator Pattern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Iterator Pattern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Iterator Pattern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93" y="2103134"/>
            <a:ext cx="4442813" cy="32613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46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Reference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GoF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이렇게 </a:t>
            </a:r>
            <a:r>
              <a:rPr lang="ko-KR" altLang="en-US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활용한다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en.wikipedia.org/wiki/Interpreter_pattern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https://ko.wikipedia.org/wiki/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책임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_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연쇄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_</a:t>
            </a:r>
            <a:r>
              <a:rPr lang="ko-KR" altLang="en-US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패턴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https://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ko.wikipedia.org/wiki/</a:t>
            </a:r>
            <a:r>
              <a:rPr lang="ko-KR" altLang="en-US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커맨드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_</a:t>
            </a:r>
            <a:r>
              <a:rPr lang="ko-KR" altLang="en-US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패턴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en.wikipedia.org/wiki/Iterator_pattern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Iterator Pattern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76116" y="1452563"/>
            <a:ext cx="10286999" cy="2387600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rgbClr val="0070C0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Thank you</a:t>
            </a:r>
            <a:endParaRPr lang="ko-KR" altLang="en-US" sz="7200" dirty="0">
              <a:solidFill>
                <a:srgbClr val="0070C0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게임은 </a:t>
            </a:r>
            <a:r>
              <a:rPr lang="ko-KR" altLang="en-US" sz="4800" b="1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액션게임</a:t>
            </a:r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입니다</a:t>
            </a: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822712" y="3602038"/>
            <a:ext cx="6569766" cy="1655762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 캐릭터를 조작해서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전투를 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캐릭터는 </a:t>
            </a:r>
            <a:r>
              <a:rPr lang="ko-KR" altLang="en-US" sz="4800" b="1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성장</a:t>
            </a:r>
            <a:r>
              <a:rPr lang="ko-KR" altLang="en-US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할 수 있습니다</a:t>
            </a: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800" b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256104" cy="1655762"/>
          </a:xfrm>
        </p:spPr>
        <p:txBody>
          <a:bodyPr/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능력치도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올릴 수 있고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스킬도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배울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68963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캐릭터의 성장으로 적에게</a:t>
            </a:r>
            <a:r>
              <a:rPr lang="en-US" altLang="ko-KR" sz="4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48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더 큰 </a:t>
            </a:r>
            <a:r>
              <a:rPr lang="ko-KR" altLang="en-US" sz="480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피해</a:t>
            </a:r>
            <a:r>
              <a:rPr lang="ko-KR" altLang="en-US" sz="48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입힐 </a:t>
            </a:r>
            <a:r>
              <a:rPr lang="ko-KR" altLang="en-US" sz="4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 있습니다</a:t>
            </a:r>
            <a:r>
              <a:rPr lang="en-US" altLang="ko-KR" sz="4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38200" y="116362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 대응시킬까요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1683025" y="2951921"/>
            <a:ext cx="3634409" cy="91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72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성장요소</a:t>
            </a:r>
            <a:endParaRPr lang="ko-KR" altLang="en-US" sz="7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7613373" y="2951920"/>
            <a:ext cx="2574235" cy="91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72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피해량</a:t>
            </a:r>
            <a:endParaRPr lang="ko-KR" altLang="en-US" sz="7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27983" y="3289852"/>
            <a:ext cx="2027582" cy="0"/>
          </a:xfrm>
          <a:prstGeom prst="straightConnector1">
            <a:avLst/>
          </a:prstGeom>
          <a:ln w="82550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8373" y="4003053"/>
            <a:ext cx="126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수식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8373" y="2727522"/>
            <a:ext cx="77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sz="8000">
              <a:solidFill>
                <a:srgbClr val="0070C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425" y="4003053"/>
            <a:ext cx="2633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능력치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스킬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버프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30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성장요소는 변할 수 있습니다</a:t>
            </a: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값의 변경 뿐만 아니라 카테고리의 변경도 이뤄질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4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대응시키는 방법도 변할 수 있습니다</a:t>
            </a: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9509" y="2524539"/>
            <a:ext cx="168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STR : 10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DEF : 20 -&gt; </a:t>
            </a: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</a:rPr>
              <a:t>30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AGI : 5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LUC : 3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1470" y="2386039"/>
            <a:ext cx="168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STR : 10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DEF : 20 </a:t>
            </a:r>
          </a:p>
          <a:p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AGI : 5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LUC : 3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2665" y="3355536"/>
            <a:ext cx="14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</a:rPr>
              <a:t>Critical : 20</a:t>
            </a:r>
            <a:endParaRPr lang="ko-KR" altLang="en-US">
              <a:solidFill>
                <a:srgbClr val="0070C0"/>
              </a:solidFill>
              <a:latin typeface="Tium" panose="02000800000000000000" pitchFamily="2" charset="0"/>
            </a:endParaRPr>
          </a:p>
        </p:txBody>
      </p:sp>
      <p:cxnSp>
        <p:nvCxnSpPr>
          <p:cNvPr id="20" name="구부러진 연결선 19"/>
          <p:cNvCxnSpPr>
            <a:stCxn id="9" idx="1"/>
          </p:cNvCxnSpPr>
          <p:nvPr/>
        </p:nvCxnSpPr>
        <p:spPr>
          <a:xfrm rot="10800000">
            <a:off x="7136297" y="3217038"/>
            <a:ext cx="456369" cy="323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77328" y="2415856"/>
            <a:ext cx="1789043" cy="181821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49639" y="2415856"/>
            <a:ext cx="2686050" cy="181821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38200" y="116362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상황에 관계된 두 사람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2199857" y="3286365"/>
            <a:ext cx="7361585" cy="917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6600" dirty="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프로그래머</a:t>
            </a:r>
            <a:r>
              <a:rPr lang="ko-KR" altLang="en-US" sz="6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6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sz="6600" smtClean="0">
                <a:solidFill>
                  <a:srgbClr val="0070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기획자</a:t>
            </a:r>
          </a:p>
          <a:p>
            <a:pPr marL="0" indent="0">
              <a:buNone/>
            </a:pPr>
            <a:endParaRPr lang="ko-KR" altLang="en-US" sz="66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15" y="89453"/>
            <a:ext cx="222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 패턴 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스터디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8722" y="366453"/>
            <a:ext cx="60827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1710</Words>
  <Application>Microsoft Office PowerPoint</Application>
  <PresentationFormat>와이드스크린</PresentationFormat>
  <Paragraphs>366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Tmon몬소리 Black</vt:lpstr>
      <vt:lpstr>HY견고딕</vt:lpstr>
      <vt:lpstr>맑은 고딕</vt:lpstr>
      <vt:lpstr>Arial</vt:lpstr>
      <vt:lpstr>Tium</vt:lpstr>
      <vt:lpstr>Office 테마</vt:lpstr>
      <vt:lpstr>디자인 패턴 스터디</vt:lpstr>
      <vt:lpstr>본 PPT는 이런 가정하에 작성되었습니다.</vt:lpstr>
      <vt:lpstr>이런 게임이 있다고 가정하겠습니다.</vt:lpstr>
      <vt:lpstr>이 게임은 액션게임입니다.</vt:lpstr>
      <vt:lpstr>캐릭터는 성장할 수 있습니다.</vt:lpstr>
      <vt:lpstr>캐릭터의 성장으로 적에게  더 큰 피해를 입힐 수 있습니다.</vt:lpstr>
      <vt:lpstr>어떻게 대응시킬까요?</vt:lpstr>
      <vt:lpstr>PowerPoint 프레젠테이션</vt:lpstr>
      <vt:lpstr>이 상황에 관계된 두 사람…</vt:lpstr>
      <vt:lpstr>변할 일이 없다면 행복하겠으나…</vt:lpstr>
      <vt:lpstr>기획자가 프로그램을 고칠 순 없습니다.</vt:lpstr>
      <vt:lpstr>간단한 문법을 가진  피해량 대응 기능</vt:lpstr>
      <vt:lpstr>Interpreter Pattern</vt:lpstr>
      <vt:lpstr>Interpreter Pattern</vt:lpstr>
      <vt:lpstr>BNF(Backus–Naur form)</vt:lpstr>
      <vt:lpstr>BNF(Backus–Naur form)</vt:lpstr>
      <vt:lpstr>Interpreter Pattern</vt:lpstr>
      <vt:lpstr>문법은 정의가 되었습니다.</vt:lpstr>
      <vt:lpstr>후위 표기법(postfix notation)</vt:lpstr>
      <vt:lpstr>후위 표기법이라면 표현식은 쉽게 연결됩니다.</vt:lpstr>
      <vt:lpstr>후위 표기법이라면 표현식은 쉽게 연결됩니다.</vt:lpstr>
      <vt:lpstr>후위 표기법이라면 표현식은 쉽게 연결됩니다.</vt:lpstr>
      <vt:lpstr>기호에 따라서 표현식을 연결</vt:lpstr>
      <vt:lpstr>Chain of Responsibility</vt:lpstr>
      <vt:lpstr>Chain of Responsibility</vt:lpstr>
      <vt:lpstr>Chain of Responsibility</vt:lpstr>
      <vt:lpstr>계산도 잘되고 다 끝난 것 같습니다.</vt:lpstr>
      <vt:lpstr>피해량 계산은 이미 지난 간 일…</vt:lpstr>
      <vt:lpstr>Command Pattern</vt:lpstr>
      <vt:lpstr>Command Pattern</vt:lpstr>
      <vt:lpstr>Command Pattern</vt:lpstr>
      <vt:lpstr>유지 보수를 하면서…</vt:lpstr>
      <vt:lpstr>Container를 통해서 많이 하는 일</vt:lpstr>
      <vt:lpstr>Iterator Pattern</vt:lpstr>
      <vt:lpstr>Iterator Pattern</vt:lpstr>
      <vt:lpstr>Iterator Pattern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스터디</dc:title>
  <dc:creator>조봉석 [xtozero]</dc:creator>
  <cp:lastModifiedBy>조봉석 [xtozero]</cp:lastModifiedBy>
  <cp:revision>105</cp:revision>
  <dcterms:created xsi:type="dcterms:W3CDTF">2016-09-08T09:45:20Z</dcterms:created>
  <dcterms:modified xsi:type="dcterms:W3CDTF">2016-09-09T12:18:43Z</dcterms:modified>
</cp:coreProperties>
</file>