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73" r:id="rId6"/>
    <p:sldId id="274" r:id="rId7"/>
    <p:sldId id="260" r:id="rId8"/>
    <p:sldId id="259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953D2-E1F8-4388-B098-245E046CC358}" type="doc">
      <dgm:prSet loTypeId="urn:microsoft.com/office/officeart/2005/8/layout/process5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266C7851-239E-4BCE-92D1-1062CA591131}">
      <dgm:prSet phldrT="[텍스트]"/>
      <dgm:spPr/>
      <dgm:t>
        <a:bodyPr/>
        <a:lstStyle/>
        <a:p>
          <a:pPr latinLnBrk="1"/>
          <a:r>
            <a:rPr lang="en-US" altLang="ko-KR" dirty="0" smtClean="0"/>
            <a:t>Source Code</a:t>
          </a:r>
          <a:endParaRPr lang="ko-KR" altLang="en-US" dirty="0"/>
        </a:p>
      </dgm:t>
    </dgm:pt>
    <dgm:pt modelId="{8D0907E1-5616-4F91-806A-965501070974}" type="parTrans" cxnId="{B1581ECE-FA04-49A8-A9E3-DC0B4A362E1D}">
      <dgm:prSet/>
      <dgm:spPr/>
      <dgm:t>
        <a:bodyPr/>
        <a:lstStyle/>
        <a:p>
          <a:pPr latinLnBrk="1"/>
          <a:endParaRPr lang="ko-KR" altLang="en-US"/>
        </a:p>
      </dgm:t>
    </dgm:pt>
    <dgm:pt modelId="{E748A626-1183-4703-B09E-EF0E0FECB918}" type="sibTrans" cxnId="{B1581ECE-FA04-49A8-A9E3-DC0B4A362E1D}">
      <dgm:prSet/>
      <dgm:spPr/>
      <dgm:t>
        <a:bodyPr/>
        <a:lstStyle/>
        <a:p>
          <a:pPr latinLnBrk="1"/>
          <a:endParaRPr lang="ko-KR" altLang="en-US"/>
        </a:p>
      </dgm:t>
    </dgm:pt>
    <dgm:pt modelId="{6684E3C1-36EC-4381-BB79-8E3EB399421B}">
      <dgm:prSet phldrT="[텍스트]"/>
      <dgm:spPr/>
      <dgm:t>
        <a:bodyPr/>
        <a:lstStyle/>
        <a:p>
          <a:pPr latinLnBrk="1"/>
          <a:r>
            <a:rPr lang="en-US" altLang="ko-KR" dirty="0" smtClean="0"/>
            <a:t>Preprocessor</a:t>
          </a:r>
          <a:endParaRPr lang="ko-KR" altLang="en-US" dirty="0"/>
        </a:p>
      </dgm:t>
    </dgm:pt>
    <dgm:pt modelId="{B84867EF-B7CD-444D-93EB-7D4718F90AEC}" type="parTrans" cxnId="{10478398-A3E1-4EC0-BDA9-FF6EF5CAEBF9}">
      <dgm:prSet/>
      <dgm:spPr/>
      <dgm:t>
        <a:bodyPr/>
        <a:lstStyle/>
        <a:p>
          <a:pPr latinLnBrk="1"/>
          <a:endParaRPr lang="ko-KR" altLang="en-US"/>
        </a:p>
      </dgm:t>
    </dgm:pt>
    <dgm:pt modelId="{E6E7E832-8B60-4427-B310-AA1BC5F87A38}" type="sibTrans" cxnId="{10478398-A3E1-4EC0-BDA9-FF6EF5CAEBF9}">
      <dgm:prSet/>
      <dgm:spPr/>
      <dgm:t>
        <a:bodyPr/>
        <a:lstStyle/>
        <a:p>
          <a:pPr latinLnBrk="1"/>
          <a:endParaRPr lang="ko-KR" altLang="en-US"/>
        </a:p>
      </dgm:t>
    </dgm:pt>
    <dgm:pt modelId="{155D52E4-6B49-4B2A-BA26-C4C9116E0D67}">
      <dgm:prSet phldrT="[텍스트]"/>
      <dgm:spPr/>
      <dgm:t>
        <a:bodyPr/>
        <a:lstStyle/>
        <a:p>
          <a:pPr latinLnBrk="1"/>
          <a:r>
            <a:rPr lang="en-US" altLang="ko-KR" dirty="0" smtClean="0"/>
            <a:t>Modified Source Code</a:t>
          </a:r>
          <a:endParaRPr lang="ko-KR" altLang="en-US" dirty="0"/>
        </a:p>
      </dgm:t>
    </dgm:pt>
    <dgm:pt modelId="{ECBD4CB2-5E36-46AC-B3CF-169BEC67AD73}" type="parTrans" cxnId="{BD31F9BE-D98A-4DD2-95B6-9F57C651447A}">
      <dgm:prSet/>
      <dgm:spPr/>
      <dgm:t>
        <a:bodyPr/>
        <a:lstStyle/>
        <a:p>
          <a:pPr latinLnBrk="1"/>
          <a:endParaRPr lang="ko-KR" altLang="en-US"/>
        </a:p>
      </dgm:t>
    </dgm:pt>
    <dgm:pt modelId="{DFF61070-7623-4B24-A5A4-06BAC1ED5025}" type="sibTrans" cxnId="{BD31F9BE-D98A-4DD2-95B6-9F57C651447A}">
      <dgm:prSet/>
      <dgm:spPr/>
      <dgm:t>
        <a:bodyPr/>
        <a:lstStyle/>
        <a:p>
          <a:pPr latinLnBrk="1"/>
          <a:endParaRPr lang="ko-KR" altLang="en-US"/>
        </a:p>
      </dgm:t>
    </dgm:pt>
    <dgm:pt modelId="{DB0A6084-5A4C-435F-AF1A-DD3AFF2153DB}">
      <dgm:prSet phldrT="[텍스트]"/>
      <dgm:spPr/>
      <dgm:t>
        <a:bodyPr/>
        <a:lstStyle/>
        <a:p>
          <a:pPr latinLnBrk="1"/>
          <a:r>
            <a:rPr lang="en-US" altLang="ko-KR" dirty="0" smtClean="0"/>
            <a:t>Compiler</a:t>
          </a:r>
          <a:endParaRPr lang="ko-KR" altLang="en-US" dirty="0"/>
        </a:p>
      </dgm:t>
    </dgm:pt>
    <dgm:pt modelId="{0E0C28D6-48A5-4862-B36D-23B783CE3850}" type="parTrans" cxnId="{CAA82609-A60E-4226-9F8C-462E90219314}">
      <dgm:prSet/>
      <dgm:spPr/>
      <dgm:t>
        <a:bodyPr/>
        <a:lstStyle/>
        <a:p>
          <a:pPr latinLnBrk="1"/>
          <a:endParaRPr lang="ko-KR" altLang="en-US"/>
        </a:p>
      </dgm:t>
    </dgm:pt>
    <dgm:pt modelId="{BAFD7BF7-7158-47AE-BA5B-65C98EC1C95A}" type="sibTrans" cxnId="{CAA82609-A60E-4226-9F8C-462E90219314}">
      <dgm:prSet/>
      <dgm:spPr/>
      <dgm:t>
        <a:bodyPr/>
        <a:lstStyle/>
        <a:p>
          <a:pPr latinLnBrk="1"/>
          <a:endParaRPr lang="ko-KR" altLang="en-US"/>
        </a:p>
      </dgm:t>
    </dgm:pt>
    <dgm:pt modelId="{5D1C3230-401A-4F67-B18C-E14333EB7F6E}">
      <dgm:prSet phldrT="[텍스트]"/>
      <dgm:spPr/>
      <dgm:t>
        <a:bodyPr/>
        <a:lstStyle/>
        <a:p>
          <a:pPr latinLnBrk="1"/>
          <a:r>
            <a:rPr lang="en-US" altLang="ko-KR" dirty="0" smtClean="0"/>
            <a:t>Object Code</a:t>
          </a:r>
          <a:endParaRPr lang="ko-KR" altLang="en-US" dirty="0"/>
        </a:p>
      </dgm:t>
    </dgm:pt>
    <dgm:pt modelId="{CD68C4F5-E1D9-4DC9-8E84-91E8EAE54853}" type="parTrans" cxnId="{FD47BE6B-2C97-4A12-9D61-380EFF9386D2}">
      <dgm:prSet/>
      <dgm:spPr/>
      <dgm:t>
        <a:bodyPr/>
        <a:lstStyle/>
        <a:p>
          <a:pPr latinLnBrk="1"/>
          <a:endParaRPr lang="ko-KR" altLang="en-US"/>
        </a:p>
      </dgm:t>
    </dgm:pt>
    <dgm:pt modelId="{34492D77-D4F8-4750-B6DE-5170B16DA03D}" type="sibTrans" cxnId="{FD47BE6B-2C97-4A12-9D61-380EFF9386D2}">
      <dgm:prSet/>
      <dgm:spPr/>
      <dgm:t>
        <a:bodyPr/>
        <a:lstStyle/>
        <a:p>
          <a:pPr latinLnBrk="1"/>
          <a:endParaRPr lang="ko-KR" altLang="en-US"/>
        </a:p>
      </dgm:t>
    </dgm:pt>
    <dgm:pt modelId="{BC38417D-1D75-4CD1-BCAD-A893DD4C4B55}">
      <dgm:prSet phldrT="[텍스트]"/>
      <dgm:spPr/>
      <dgm:t>
        <a:bodyPr/>
        <a:lstStyle/>
        <a:p>
          <a:pPr latinLnBrk="1"/>
          <a:r>
            <a:rPr lang="en-US" altLang="ko-KR" dirty="0" smtClean="0"/>
            <a:t>Linker</a:t>
          </a:r>
          <a:endParaRPr lang="ko-KR" altLang="en-US" dirty="0"/>
        </a:p>
      </dgm:t>
    </dgm:pt>
    <dgm:pt modelId="{989EAA15-70E1-4D15-AE50-B07AA7E2A8CE}" type="parTrans" cxnId="{9B409C09-B644-4CFB-A8DC-68D04528EF86}">
      <dgm:prSet/>
      <dgm:spPr/>
      <dgm:t>
        <a:bodyPr/>
        <a:lstStyle/>
        <a:p>
          <a:pPr latinLnBrk="1"/>
          <a:endParaRPr lang="ko-KR" altLang="en-US"/>
        </a:p>
      </dgm:t>
    </dgm:pt>
    <dgm:pt modelId="{DF86AEAF-B793-413B-8022-E35846578F98}" type="sibTrans" cxnId="{9B409C09-B644-4CFB-A8DC-68D04528EF86}">
      <dgm:prSet/>
      <dgm:spPr/>
      <dgm:t>
        <a:bodyPr/>
        <a:lstStyle/>
        <a:p>
          <a:pPr latinLnBrk="1"/>
          <a:endParaRPr lang="ko-KR" altLang="en-US"/>
        </a:p>
      </dgm:t>
    </dgm:pt>
    <dgm:pt modelId="{EB70614B-CC26-43DB-B385-CABE8FA26DD2}">
      <dgm:prSet phldrT="[텍스트]"/>
      <dgm:spPr/>
      <dgm:t>
        <a:bodyPr/>
        <a:lstStyle/>
        <a:p>
          <a:pPr latinLnBrk="1"/>
          <a:r>
            <a:rPr lang="en-US" altLang="ko-KR" dirty="0" smtClean="0"/>
            <a:t>Executable Code</a:t>
          </a:r>
          <a:endParaRPr lang="ko-KR" altLang="en-US" dirty="0"/>
        </a:p>
      </dgm:t>
    </dgm:pt>
    <dgm:pt modelId="{FAC1B9E8-2A17-4B9F-A28B-E47EF2FFE09E}" type="parTrans" cxnId="{C1FC8EEC-DF02-4556-8920-F876967EF18F}">
      <dgm:prSet/>
      <dgm:spPr/>
      <dgm:t>
        <a:bodyPr/>
        <a:lstStyle/>
        <a:p>
          <a:pPr latinLnBrk="1"/>
          <a:endParaRPr lang="ko-KR" altLang="en-US"/>
        </a:p>
      </dgm:t>
    </dgm:pt>
    <dgm:pt modelId="{00822AAA-38CB-47E4-9B19-01AA81F4B16A}" type="sibTrans" cxnId="{C1FC8EEC-DF02-4556-8920-F876967EF18F}">
      <dgm:prSet/>
      <dgm:spPr/>
      <dgm:t>
        <a:bodyPr/>
        <a:lstStyle/>
        <a:p>
          <a:pPr latinLnBrk="1"/>
          <a:endParaRPr lang="ko-KR" altLang="en-US"/>
        </a:p>
      </dgm:t>
    </dgm:pt>
    <dgm:pt modelId="{E8D2EB08-7F01-4CB8-A147-941441E2E50F}" type="pres">
      <dgm:prSet presAssocID="{A0F953D2-E1F8-4388-B098-245E046CC3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15BE8-52B3-4A36-B712-5305B0A25980}" type="pres">
      <dgm:prSet presAssocID="{266C7851-239E-4BCE-92D1-1062CA59113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2FABC2-9940-4210-8A69-87A480D4FB43}" type="pres">
      <dgm:prSet presAssocID="{E748A626-1183-4703-B09E-EF0E0FECB918}" presName="sibTrans" presStyleLbl="sibTrans2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1388C009-7D47-4543-8D18-17A25051ADAA}" type="pres">
      <dgm:prSet presAssocID="{E748A626-1183-4703-B09E-EF0E0FECB918}" presName="connectorText" presStyleLbl="sibTrans2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100458AB-A949-489A-B69F-BB7901AF465C}" type="pres">
      <dgm:prSet presAssocID="{6684E3C1-36EC-4381-BB79-8E3EB399421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4C0DE7-FA0A-4B41-A686-14C7DD987089}" type="pres">
      <dgm:prSet presAssocID="{E6E7E832-8B60-4427-B310-AA1BC5F87A38}" presName="sibTrans" presStyleLbl="sibTrans2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88DD94F-CC04-43FD-A0D7-E8837B0AF085}" type="pres">
      <dgm:prSet presAssocID="{E6E7E832-8B60-4427-B310-AA1BC5F87A38}" presName="connectorText" presStyleLbl="sibTrans2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08EC852-26C5-43E2-8000-F110BE8C5B20}" type="pres">
      <dgm:prSet presAssocID="{155D52E4-6B49-4B2A-BA26-C4C9116E0D6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CB747-FDF2-4C2B-8096-609D1F410689}" type="pres">
      <dgm:prSet presAssocID="{DFF61070-7623-4B24-A5A4-06BAC1ED5025}" presName="sibTrans" presStyleLbl="sibTrans2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9E683FC-C991-419A-B368-7B75CDB38B3E}" type="pres">
      <dgm:prSet presAssocID="{DFF61070-7623-4B24-A5A4-06BAC1ED5025}" presName="connectorText" presStyleLbl="sibTrans2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AD17F65B-5EA7-4B94-A5F8-37F73202A47B}" type="pres">
      <dgm:prSet presAssocID="{DB0A6084-5A4C-435F-AF1A-DD3AFF2153D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4DB88B-3DB4-4118-B7D5-574F1D1E9BE2}" type="pres">
      <dgm:prSet presAssocID="{BAFD7BF7-7158-47AE-BA5B-65C98EC1C95A}" presName="sibTrans" presStyleLbl="sibTrans2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8DE3540-7D54-4F7C-AE64-F9097CEE1549}" type="pres">
      <dgm:prSet presAssocID="{BAFD7BF7-7158-47AE-BA5B-65C98EC1C95A}" presName="connectorText" presStyleLbl="sibTrans2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D205184-F88A-4CF3-80F2-5643EE9FE4BC}" type="pres">
      <dgm:prSet presAssocID="{5D1C3230-401A-4F67-B18C-E14333EB7F6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B959E-75E7-462D-BBEC-162BE987AEF1}" type="pres">
      <dgm:prSet presAssocID="{34492D77-D4F8-4750-B6DE-5170B16DA03D}" presName="sibTrans" presStyleLbl="sibTrans2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185CAB98-94CD-4CBF-9256-5697C475FFA0}" type="pres">
      <dgm:prSet presAssocID="{34492D77-D4F8-4750-B6DE-5170B16DA03D}" presName="connectorText" presStyleLbl="sibTrans2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A7AB1CA-DD1B-43F4-BAEF-41ED6636CD49}" type="pres">
      <dgm:prSet presAssocID="{BC38417D-1D75-4CD1-BCAD-A893DD4C4B5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63073-A3AC-48A7-8BF6-BF70419645B0}" type="pres">
      <dgm:prSet presAssocID="{DF86AEAF-B793-413B-8022-E35846578F98}" presName="sibTrans" presStyleLbl="sibTrans2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F0CBC27-3DF2-4746-8E80-3192AD86B05B}" type="pres">
      <dgm:prSet presAssocID="{DF86AEAF-B793-413B-8022-E35846578F98}" presName="connectorText" presStyleLbl="sibTrans2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67916B2-4DF2-4C9F-9FC6-1A529FA52AFE}" type="pres">
      <dgm:prSet presAssocID="{EB70614B-CC26-43DB-B385-CABE8FA26DD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564BC7-3510-4995-9237-CDC4DEF5F1A3}" type="presOf" srcId="{E748A626-1183-4703-B09E-EF0E0FECB918}" destId="{632FABC2-9940-4210-8A69-87A480D4FB43}" srcOrd="0" destOrd="0" presId="urn:microsoft.com/office/officeart/2005/8/layout/process5"/>
    <dgm:cxn modelId="{9174EA05-9425-47B6-B491-FA23668D83BC}" type="presOf" srcId="{DF86AEAF-B793-413B-8022-E35846578F98}" destId="{3F0CBC27-3DF2-4746-8E80-3192AD86B05B}" srcOrd="1" destOrd="0" presId="urn:microsoft.com/office/officeart/2005/8/layout/process5"/>
    <dgm:cxn modelId="{4165DBE5-D894-4312-A021-C253F4BB3C60}" type="presOf" srcId="{E6E7E832-8B60-4427-B310-AA1BC5F87A38}" destId="{844C0DE7-FA0A-4B41-A686-14C7DD987089}" srcOrd="0" destOrd="0" presId="urn:microsoft.com/office/officeart/2005/8/layout/process5"/>
    <dgm:cxn modelId="{FD47BE6B-2C97-4A12-9D61-380EFF9386D2}" srcId="{A0F953D2-E1F8-4388-B098-245E046CC358}" destId="{5D1C3230-401A-4F67-B18C-E14333EB7F6E}" srcOrd="4" destOrd="0" parTransId="{CD68C4F5-E1D9-4DC9-8E84-91E8EAE54853}" sibTransId="{34492D77-D4F8-4750-B6DE-5170B16DA03D}"/>
    <dgm:cxn modelId="{CAA82609-A60E-4226-9F8C-462E90219314}" srcId="{A0F953D2-E1F8-4388-B098-245E046CC358}" destId="{DB0A6084-5A4C-435F-AF1A-DD3AFF2153DB}" srcOrd="3" destOrd="0" parTransId="{0E0C28D6-48A5-4862-B36D-23B783CE3850}" sibTransId="{BAFD7BF7-7158-47AE-BA5B-65C98EC1C95A}"/>
    <dgm:cxn modelId="{17A58CC3-AC43-4464-B923-1FBA3A72286B}" type="presOf" srcId="{DFF61070-7623-4B24-A5A4-06BAC1ED5025}" destId="{C9E683FC-C991-419A-B368-7B75CDB38B3E}" srcOrd="1" destOrd="0" presId="urn:microsoft.com/office/officeart/2005/8/layout/process5"/>
    <dgm:cxn modelId="{664511C7-7D33-4667-B8B9-F995196F0131}" type="presOf" srcId="{6684E3C1-36EC-4381-BB79-8E3EB399421B}" destId="{100458AB-A949-489A-B69F-BB7901AF465C}" srcOrd="0" destOrd="0" presId="urn:microsoft.com/office/officeart/2005/8/layout/process5"/>
    <dgm:cxn modelId="{3B1B4980-0834-4B13-97CF-3EEB0321E92D}" type="presOf" srcId="{BC38417D-1D75-4CD1-BCAD-A893DD4C4B55}" destId="{FA7AB1CA-DD1B-43F4-BAEF-41ED6636CD49}" srcOrd="0" destOrd="0" presId="urn:microsoft.com/office/officeart/2005/8/layout/process5"/>
    <dgm:cxn modelId="{B1581ECE-FA04-49A8-A9E3-DC0B4A362E1D}" srcId="{A0F953D2-E1F8-4388-B098-245E046CC358}" destId="{266C7851-239E-4BCE-92D1-1062CA591131}" srcOrd="0" destOrd="0" parTransId="{8D0907E1-5616-4F91-806A-965501070974}" sibTransId="{E748A626-1183-4703-B09E-EF0E0FECB918}"/>
    <dgm:cxn modelId="{5B30C76A-648C-49B7-A605-65D99BE1A33D}" type="presOf" srcId="{DFF61070-7623-4B24-A5A4-06BAC1ED5025}" destId="{D87CB747-FDF2-4C2B-8096-609D1F410689}" srcOrd="0" destOrd="0" presId="urn:microsoft.com/office/officeart/2005/8/layout/process5"/>
    <dgm:cxn modelId="{869177C2-A889-4389-A0BC-4C867772E5CE}" type="presOf" srcId="{34492D77-D4F8-4750-B6DE-5170B16DA03D}" destId="{A68B959E-75E7-462D-BBEC-162BE987AEF1}" srcOrd="0" destOrd="0" presId="urn:microsoft.com/office/officeart/2005/8/layout/process5"/>
    <dgm:cxn modelId="{A5D91EEA-E5B5-48F8-8BCB-9E9AC055E8DD}" type="presOf" srcId="{A0F953D2-E1F8-4388-B098-245E046CC358}" destId="{E8D2EB08-7F01-4CB8-A147-941441E2E50F}" srcOrd="0" destOrd="0" presId="urn:microsoft.com/office/officeart/2005/8/layout/process5"/>
    <dgm:cxn modelId="{E4CBC324-AB05-4F75-92FA-BC517302574E}" type="presOf" srcId="{155D52E4-6B49-4B2A-BA26-C4C9116E0D67}" destId="{908EC852-26C5-43E2-8000-F110BE8C5B20}" srcOrd="0" destOrd="0" presId="urn:microsoft.com/office/officeart/2005/8/layout/process5"/>
    <dgm:cxn modelId="{7847BDD6-0716-4694-8CD7-184214F88EA1}" type="presOf" srcId="{5D1C3230-401A-4F67-B18C-E14333EB7F6E}" destId="{5D205184-F88A-4CF3-80F2-5643EE9FE4BC}" srcOrd="0" destOrd="0" presId="urn:microsoft.com/office/officeart/2005/8/layout/process5"/>
    <dgm:cxn modelId="{84861B30-61CD-40B0-BF7C-5EB587B35875}" type="presOf" srcId="{266C7851-239E-4BCE-92D1-1062CA591131}" destId="{B1F15BE8-52B3-4A36-B712-5305B0A25980}" srcOrd="0" destOrd="0" presId="urn:microsoft.com/office/officeart/2005/8/layout/process5"/>
    <dgm:cxn modelId="{10478398-A3E1-4EC0-BDA9-FF6EF5CAEBF9}" srcId="{A0F953D2-E1F8-4388-B098-245E046CC358}" destId="{6684E3C1-36EC-4381-BB79-8E3EB399421B}" srcOrd="1" destOrd="0" parTransId="{B84867EF-B7CD-444D-93EB-7D4718F90AEC}" sibTransId="{E6E7E832-8B60-4427-B310-AA1BC5F87A38}"/>
    <dgm:cxn modelId="{C83F53E9-FC2F-40D6-8437-391D9FD731F2}" type="presOf" srcId="{DB0A6084-5A4C-435F-AF1A-DD3AFF2153DB}" destId="{AD17F65B-5EA7-4B94-A5F8-37F73202A47B}" srcOrd="0" destOrd="0" presId="urn:microsoft.com/office/officeart/2005/8/layout/process5"/>
    <dgm:cxn modelId="{9020509A-F23E-4E81-B439-D2E49C987BBA}" type="presOf" srcId="{E6E7E832-8B60-4427-B310-AA1BC5F87A38}" destId="{388DD94F-CC04-43FD-A0D7-E8837B0AF085}" srcOrd="1" destOrd="0" presId="urn:microsoft.com/office/officeart/2005/8/layout/process5"/>
    <dgm:cxn modelId="{EFAFD927-773D-4E9E-B65D-B718ADD58E24}" type="presOf" srcId="{BAFD7BF7-7158-47AE-BA5B-65C98EC1C95A}" destId="{E44DB88B-3DB4-4118-B7D5-574F1D1E9BE2}" srcOrd="0" destOrd="0" presId="urn:microsoft.com/office/officeart/2005/8/layout/process5"/>
    <dgm:cxn modelId="{5CE436DE-970B-42BF-AC56-59E2B914434D}" type="presOf" srcId="{34492D77-D4F8-4750-B6DE-5170B16DA03D}" destId="{185CAB98-94CD-4CBF-9256-5697C475FFA0}" srcOrd="1" destOrd="0" presId="urn:microsoft.com/office/officeart/2005/8/layout/process5"/>
    <dgm:cxn modelId="{C1FC8EEC-DF02-4556-8920-F876967EF18F}" srcId="{A0F953D2-E1F8-4388-B098-245E046CC358}" destId="{EB70614B-CC26-43DB-B385-CABE8FA26DD2}" srcOrd="6" destOrd="0" parTransId="{FAC1B9E8-2A17-4B9F-A28B-E47EF2FFE09E}" sibTransId="{00822AAA-38CB-47E4-9B19-01AA81F4B16A}"/>
    <dgm:cxn modelId="{E7757745-748E-41BC-95C9-51F65B795238}" type="presOf" srcId="{EB70614B-CC26-43DB-B385-CABE8FA26DD2}" destId="{F67916B2-4DF2-4C9F-9FC6-1A529FA52AFE}" srcOrd="0" destOrd="0" presId="urn:microsoft.com/office/officeart/2005/8/layout/process5"/>
    <dgm:cxn modelId="{F046E6B5-A631-46DE-AA77-5B5CB249FD93}" type="presOf" srcId="{E748A626-1183-4703-B09E-EF0E0FECB918}" destId="{1388C009-7D47-4543-8D18-17A25051ADAA}" srcOrd="1" destOrd="0" presId="urn:microsoft.com/office/officeart/2005/8/layout/process5"/>
    <dgm:cxn modelId="{DD79DF0E-EE3B-4E00-A994-242663BA1A26}" type="presOf" srcId="{DF86AEAF-B793-413B-8022-E35846578F98}" destId="{96C63073-A3AC-48A7-8BF6-BF70419645B0}" srcOrd="0" destOrd="0" presId="urn:microsoft.com/office/officeart/2005/8/layout/process5"/>
    <dgm:cxn modelId="{9B409C09-B644-4CFB-A8DC-68D04528EF86}" srcId="{A0F953D2-E1F8-4388-B098-245E046CC358}" destId="{BC38417D-1D75-4CD1-BCAD-A893DD4C4B55}" srcOrd="5" destOrd="0" parTransId="{989EAA15-70E1-4D15-AE50-B07AA7E2A8CE}" sibTransId="{DF86AEAF-B793-413B-8022-E35846578F98}"/>
    <dgm:cxn modelId="{BD31F9BE-D98A-4DD2-95B6-9F57C651447A}" srcId="{A0F953D2-E1F8-4388-B098-245E046CC358}" destId="{155D52E4-6B49-4B2A-BA26-C4C9116E0D67}" srcOrd="2" destOrd="0" parTransId="{ECBD4CB2-5E36-46AC-B3CF-169BEC67AD73}" sibTransId="{DFF61070-7623-4B24-A5A4-06BAC1ED5025}"/>
    <dgm:cxn modelId="{BEB26A01-2D6D-4EE7-A670-F5A19DBF8B4C}" type="presOf" srcId="{BAFD7BF7-7158-47AE-BA5B-65C98EC1C95A}" destId="{98DE3540-7D54-4F7C-AE64-F9097CEE1549}" srcOrd="1" destOrd="0" presId="urn:microsoft.com/office/officeart/2005/8/layout/process5"/>
    <dgm:cxn modelId="{B661BF98-E854-4644-82C4-970F59DBDB02}" type="presParOf" srcId="{E8D2EB08-7F01-4CB8-A147-941441E2E50F}" destId="{B1F15BE8-52B3-4A36-B712-5305B0A25980}" srcOrd="0" destOrd="0" presId="urn:microsoft.com/office/officeart/2005/8/layout/process5"/>
    <dgm:cxn modelId="{47D1E4E6-A956-4AE9-A0DB-DBC5FC269B2B}" type="presParOf" srcId="{E8D2EB08-7F01-4CB8-A147-941441E2E50F}" destId="{632FABC2-9940-4210-8A69-87A480D4FB43}" srcOrd="1" destOrd="0" presId="urn:microsoft.com/office/officeart/2005/8/layout/process5"/>
    <dgm:cxn modelId="{F324A00A-DCB4-4BF2-813F-7EA85923ABA1}" type="presParOf" srcId="{632FABC2-9940-4210-8A69-87A480D4FB43}" destId="{1388C009-7D47-4543-8D18-17A25051ADAA}" srcOrd="0" destOrd="0" presId="urn:microsoft.com/office/officeart/2005/8/layout/process5"/>
    <dgm:cxn modelId="{A25F6CBC-0F04-4CE7-ACC3-1E8ECA4B955F}" type="presParOf" srcId="{E8D2EB08-7F01-4CB8-A147-941441E2E50F}" destId="{100458AB-A949-489A-B69F-BB7901AF465C}" srcOrd="2" destOrd="0" presId="urn:microsoft.com/office/officeart/2005/8/layout/process5"/>
    <dgm:cxn modelId="{79E5460A-8B1F-48DA-AE04-D4D717459043}" type="presParOf" srcId="{E8D2EB08-7F01-4CB8-A147-941441E2E50F}" destId="{844C0DE7-FA0A-4B41-A686-14C7DD987089}" srcOrd="3" destOrd="0" presId="urn:microsoft.com/office/officeart/2005/8/layout/process5"/>
    <dgm:cxn modelId="{2935EC6D-EF4D-4627-B345-B156EE6DC6A7}" type="presParOf" srcId="{844C0DE7-FA0A-4B41-A686-14C7DD987089}" destId="{388DD94F-CC04-43FD-A0D7-E8837B0AF085}" srcOrd="0" destOrd="0" presId="urn:microsoft.com/office/officeart/2005/8/layout/process5"/>
    <dgm:cxn modelId="{9A0FA621-F5EE-4D4F-ABE2-ECF39F318284}" type="presParOf" srcId="{E8D2EB08-7F01-4CB8-A147-941441E2E50F}" destId="{908EC852-26C5-43E2-8000-F110BE8C5B20}" srcOrd="4" destOrd="0" presId="urn:microsoft.com/office/officeart/2005/8/layout/process5"/>
    <dgm:cxn modelId="{E4FB5EF8-AFF5-46F9-8DDB-767DDD2C2886}" type="presParOf" srcId="{E8D2EB08-7F01-4CB8-A147-941441E2E50F}" destId="{D87CB747-FDF2-4C2B-8096-609D1F410689}" srcOrd="5" destOrd="0" presId="urn:microsoft.com/office/officeart/2005/8/layout/process5"/>
    <dgm:cxn modelId="{BC25A051-220A-4591-86BB-890452F4A29D}" type="presParOf" srcId="{D87CB747-FDF2-4C2B-8096-609D1F410689}" destId="{C9E683FC-C991-419A-B368-7B75CDB38B3E}" srcOrd="0" destOrd="0" presId="urn:microsoft.com/office/officeart/2005/8/layout/process5"/>
    <dgm:cxn modelId="{B0241086-50E1-48A2-9539-830CCFF6BC72}" type="presParOf" srcId="{E8D2EB08-7F01-4CB8-A147-941441E2E50F}" destId="{AD17F65B-5EA7-4B94-A5F8-37F73202A47B}" srcOrd="6" destOrd="0" presId="urn:microsoft.com/office/officeart/2005/8/layout/process5"/>
    <dgm:cxn modelId="{D6CDA7D5-E5CC-4E66-94CE-0F47DF2C894B}" type="presParOf" srcId="{E8D2EB08-7F01-4CB8-A147-941441E2E50F}" destId="{E44DB88B-3DB4-4118-B7D5-574F1D1E9BE2}" srcOrd="7" destOrd="0" presId="urn:microsoft.com/office/officeart/2005/8/layout/process5"/>
    <dgm:cxn modelId="{774A78E1-53DA-4188-AB12-4A38613B4ED3}" type="presParOf" srcId="{E44DB88B-3DB4-4118-B7D5-574F1D1E9BE2}" destId="{98DE3540-7D54-4F7C-AE64-F9097CEE1549}" srcOrd="0" destOrd="0" presId="urn:microsoft.com/office/officeart/2005/8/layout/process5"/>
    <dgm:cxn modelId="{E448FDFD-FA7B-4716-83C8-25D075C2B06F}" type="presParOf" srcId="{E8D2EB08-7F01-4CB8-A147-941441E2E50F}" destId="{5D205184-F88A-4CF3-80F2-5643EE9FE4BC}" srcOrd="8" destOrd="0" presId="urn:microsoft.com/office/officeart/2005/8/layout/process5"/>
    <dgm:cxn modelId="{6891F2ED-74E2-4147-9B5E-C34CCC805F93}" type="presParOf" srcId="{E8D2EB08-7F01-4CB8-A147-941441E2E50F}" destId="{A68B959E-75E7-462D-BBEC-162BE987AEF1}" srcOrd="9" destOrd="0" presId="urn:microsoft.com/office/officeart/2005/8/layout/process5"/>
    <dgm:cxn modelId="{6D31970D-2BB0-44D1-A37C-1A2718620072}" type="presParOf" srcId="{A68B959E-75E7-462D-BBEC-162BE987AEF1}" destId="{185CAB98-94CD-4CBF-9256-5697C475FFA0}" srcOrd="0" destOrd="0" presId="urn:microsoft.com/office/officeart/2005/8/layout/process5"/>
    <dgm:cxn modelId="{04C56C96-0053-4C68-9D64-3F56CA6A8CD5}" type="presParOf" srcId="{E8D2EB08-7F01-4CB8-A147-941441E2E50F}" destId="{FA7AB1CA-DD1B-43F4-BAEF-41ED6636CD49}" srcOrd="10" destOrd="0" presId="urn:microsoft.com/office/officeart/2005/8/layout/process5"/>
    <dgm:cxn modelId="{1EBB1DEF-F9A8-4E9D-9724-6FCDA5271959}" type="presParOf" srcId="{E8D2EB08-7F01-4CB8-A147-941441E2E50F}" destId="{96C63073-A3AC-48A7-8BF6-BF70419645B0}" srcOrd="11" destOrd="0" presId="urn:microsoft.com/office/officeart/2005/8/layout/process5"/>
    <dgm:cxn modelId="{5D5616B8-BDF6-471B-9416-140854AACFD3}" type="presParOf" srcId="{96C63073-A3AC-48A7-8BF6-BF70419645B0}" destId="{3F0CBC27-3DF2-4746-8E80-3192AD86B05B}" srcOrd="0" destOrd="0" presId="urn:microsoft.com/office/officeart/2005/8/layout/process5"/>
    <dgm:cxn modelId="{9AF04D42-1F9C-4D09-BE7F-6C2EF7903502}" type="presParOf" srcId="{E8D2EB08-7F01-4CB8-A147-941441E2E50F}" destId="{F67916B2-4DF2-4C9F-9FC6-1A529FA52AF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15BE8-52B3-4A36-B712-5305B0A25980}">
      <dsp:nvSpPr>
        <dsp:cNvPr id="0" name=""/>
        <dsp:cNvSpPr/>
      </dsp:nvSpPr>
      <dsp:spPr>
        <a:xfrm>
          <a:off x="808895" y="10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Source Code</a:t>
          </a:r>
          <a:endParaRPr lang="ko-KR" altLang="en-US" sz="1900" kern="1200" dirty="0"/>
        </a:p>
      </dsp:txBody>
      <dsp:txXfrm>
        <a:off x="839472" y="31623"/>
        <a:ext cx="1678795" cy="982815"/>
      </dsp:txXfrm>
    </dsp:sp>
    <dsp:sp modelId="{632FABC2-9940-4210-8A69-87A480D4FB43}">
      <dsp:nvSpPr>
        <dsp:cNvPr id="0" name=""/>
        <dsp:cNvSpPr/>
      </dsp:nvSpPr>
      <dsp:spPr>
        <a:xfrm>
          <a:off x="2701960" y="3072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701960" y="393578"/>
        <a:ext cx="258208" cy="258905"/>
      </dsp:txXfrm>
    </dsp:sp>
    <dsp:sp modelId="{100458AB-A949-489A-B69F-BB7901AF465C}">
      <dsp:nvSpPr>
        <dsp:cNvPr id="0" name=""/>
        <dsp:cNvSpPr/>
      </dsp:nvSpPr>
      <dsp:spPr>
        <a:xfrm>
          <a:off x="3244825" y="10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937435"/>
                <a:satOff val="-6191"/>
                <a:lumOff val="-1569"/>
                <a:alphaOff val="0"/>
                <a:shade val="15000"/>
                <a:satMod val="180000"/>
              </a:schemeClr>
            </a:gs>
            <a:gs pos="50000">
              <a:schemeClr val="accent3">
                <a:hueOff val="1937435"/>
                <a:satOff val="-6191"/>
                <a:lumOff val="-1569"/>
                <a:alphaOff val="0"/>
                <a:shade val="45000"/>
                <a:satMod val="170000"/>
              </a:schemeClr>
            </a:gs>
            <a:gs pos="70000">
              <a:schemeClr val="accent3">
                <a:hueOff val="1937435"/>
                <a:satOff val="-6191"/>
                <a:lumOff val="-156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1937435"/>
                <a:satOff val="-6191"/>
                <a:lumOff val="-156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Preprocessor</a:t>
          </a:r>
          <a:endParaRPr lang="ko-KR" altLang="en-US" sz="1900" kern="1200" dirty="0"/>
        </a:p>
      </dsp:txBody>
      <dsp:txXfrm>
        <a:off x="3275402" y="31623"/>
        <a:ext cx="1678795" cy="982815"/>
      </dsp:txXfrm>
    </dsp:sp>
    <dsp:sp modelId="{844C0DE7-FA0A-4B41-A686-14C7DD987089}">
      <dsp:nvSpPr>
        <dsp:cNvPr id="0" name=""/>
        <dsp:cNvSpPr/>
      </dsp:nvSpPr>
      <dsp:spPr>
        <a:xfrm>
          <a:off x="5137890" y="30727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324921"/>
                <a:satOff val="-7429"/>
                <a:lumOff val="-1882"/>
                <a:alphaOff val="0"/>
                <a:shade val="15000"/>
                <a:satMod val="180000"/>
              </a:schemeClr>
            </a:gs>
            <a:gs pos="50000">
              <a:schemeClr val="accent3">
                <a:hueOff val="2324921"/>
                <a:satOff val="-7429"/>
                <a:lumOff val="-1882"/>
                <a:alphaOff val="0"/>
                <a:shade val="45000"/>
                <a:satMod val="170000"/>
              </a:schemeClr>
            </a:gs>
            <a:gs pos="70000">
              <a:schemeClr val="accent3">
                <a:hueOff val="2324921"/>
                <a:satOff val="-7429"/>
                <a:lumOff val="-188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2324921"/>
                <a:satOff val="-7429"/>
                <a:lumOff val="-188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137890" y="393578"/>
        <a:ext cx="258208" cy="258905"/>
      </dsp:txXfrm>
    </dsp:sp>
    <dsp:sp modelId="{908EC852-26C5-43E2-8000-F110BE8C5B20}">
      <dsp:nvSpPr>
        <dsp:cNvPr id="0" name=""/>
        <dsp:cNvSpPr/>
      </dsp:nvSpPr>
      <dsp:spPr>
        <a:xfrm>
          <a:off x="5680754" y="104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874869"/>
                <a:satOff val="-12382"/>
                <a:lumOff val="-3137"/>
                <a:alphaOff val="0"/>
                <a:shade val="15000"/>
                <a:satMod val="180000"/>
              </a:schemeClr>
            </a:gs>
            <a:gs pos="50000">
              <a:schemeClr val="accent3">
                <a:hueOff val="3874869"/>
                <a:satOff val="-12382"/>
                <a:lumOff val="-3137"/>
                <a:alphaOff val="0"/>
                <a:shade val="45000"/>
                <a:satMod val="170000"/>
              </a:schemeClr>
            </a:gs>
            <a:gs pos="70000">
              <a:schemeClr val="accent3">
                <a:hueOff val="3874869"/>
                <a:satOff val="-12382"/>
                <a:lumOff val="-313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3874869"/>
                <a:satOff val="-12382"/>
                <a:lumOff val="-313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Modified Source Code</a:t>
          </a:r>
          <a:endParaRPr lang="ko-KR" altLang="en-US" sz="1900" kern="1200" dirty="0"/>
        </a:p>
      </dsp:txBody>
      <dsp:txXfrm>
        <a:off x="5711331" y="31623"/>
        <a:ext cx="1678795" cy="982815"/>
      </dsp:txXfrm>
    </dsp:sp>
    <dsp:sp modelId="{D87CB747-FDF2-4C2B-8096-609D1F410689}">
      <dsp:nvSpPr>
        <dsp:cNvPr id="0" name=""/>
        <dsp:cNvSpPr/>
      </dsp:nvSpPr>
      <dsp:spPr>
        <a:xfrm rot="5400000">
          <a:off x="6366294" y="116681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649843"/>
                <a:satOff val="-14858"/>
                <a:lumOff val="-3765"/>
                <a:alphaOff val="0"/>
                <a:shade val="15000"/>
                <a:satMod val="180000"/>
              </a:schemeClr>
            </a:gs>
            <a:gs pos="50000">
              <a:schemeClr val="accent3">
                <a:hueOff val="4649843"/>
                <a:satOff val="-14858"/>
                <a:lumOff val="-3765"/>
                <a:alphaOff val="0"/>
                <a:shade val="45000"/>
                <a:satMod val="170000"/>
              </a:schemeClr>
            </a:gs>
            <a:gs pos="70000">
              <a:schemeClr val="accent3">
                <a:hueOff val="4649843"/>
                <a:satOff val="-14858"/>
                <a:lumOff val="-376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4649843"/>
                <a:satOff val="-14858"/>
                <a:lumOff val="-376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6421277" y="1198131"/>
        <a:ext cx="258905" cy="258208"/>
      </dsp:txXfrm>
    </dsp:sp>
    <dsp:sp modelId="{AD17F65B-5EA7-4B94-A5F8-37F73202A47B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812304"/>
                <a:satOff val="-18573"/>
                <a:lumOff val="-4706"/>
                <a:alphaOff val="0"/>
                <a:shade val="15000"/>
                <a:satMod val="180000"/>
              </a:schemeClr>
            </a:gs>
            <a:gs pos="50000">
              <a:schemeClr val="accent3">
                <a:hueOff val="5812304"/>
                <a:satOff val="-18573"/>
                <a:lumOff val="-4706"/>
                <a:alphaOff val="0"/>
                <a:shade val="45000"/>
                <a:satMod val="170000"/>
              </a:schemeClr>
            </a:gs>
            <a:gs pos="70000">
              <a:schemeClr val="accent3">
                <a:hueOff val="5812304"/>
                <a:satOff val="-18573"/>
                <a:lumOff val="-47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5812304"/>
                <a:satOff val="-18573"/>
                <a:lumOff val="-47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Compiler</a:t>
          </a:r>
          <a:endParaRPr lang="ko-KR" altLang="en-US" sz="1900" kern="1200" dirty="0"/>
        </a:p>
      </dsp:txBody>
      <dsp:txXfrm>
        <a:off x="5711331" y="1771573"/>
        <a:ext cx="1678795" cy="982815"/>
      </dsp:txXfrm>
    </dsp:sp>
    <dsp:sp modelId="{E44DB88B-3DB4-4118-B7D5-574F1D1E9BE2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974765"/>
                <a:satOff val="-22287"/>
                <a:lumOff val="-5647"/>
                <a:alphaOff val="0"/>
                <a:shade val="15000"/>
                <a:satMod val="180000"/>
              </a:schemeClr>
            </a:gs>
            <a:gs pos="50000">
              <a:schemeClr val="accent3">
                <a:hueOff val="6974765"/>
                <a:satOff val="-22287"/>
                <a:lumOff val="-5647"/>
                <a:alphaOff val="0"/>
                <a:shade val="45000"/>
                <a:satMod val="170000"/>
              </a:schemeClr>
            </a:gs>
            <a:gs pos="70000">
              <a:schemeClr val="accent3">
                <a:hueOff val="6974765"/>
                <a:satOff val="-22287"/>
                <a:lumOff val="-564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6974765"/>
                <a:satOff val="-22287"/>
                <a:lumOff val="-564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5269430" y="2133528"/>
        <a:ext cx="258208" cy="258905"/>
      </dsp:txXfrm>
    </dsp:sp>
    <dsp:sp modelId="{5D205184-F88A-4CF3-80F2-5643EE9FE4BC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749738"/>
                <a:satOff val="-24763"/>
                <a:lumOff val="-6275"/>
                <a:alphaOff val="0"/>
                <a:shade val="15000"/>
                <a:satMod val="180000"/>
              </a:schemeClr>
            </a:gs>
            <a:gs pos="50000">
              <a:schemeClr val="accent3">
                <a:hueOff val="7749738"/>
                <a:satOff val="-24763"/>
                <a:lumOff val="-6275"/>
                <a:alphaOff val="0"/>
                <a:shade val="45000"/>
                <a:satMod val="170000"/>
              </a:schemeClr>
            </a:gs>
            <a:gs pos="70000">
              <a:schemeClr val="accent3">
                <a:hueOff val="7749738"/>
                <a:satOff val="-24763"/>
                <a:lumOff val="-62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7749738"/>
                <a:satOff val="-24763"/>
                <a:lumOff val="-62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Object Code</a:t>
          </a:r>
          <a:endParaRPr lang="ko-KR" altLang="en-US" sz="1900" kern="1200" dirty="0"/>
        </a:p>
      </dsp:txBody>
      <dsp:txXfrm>
        <a:off x="3275402" y="1771573"/>
        <a:ext cx="1678795" cy="982815"/>
      </dsp:txXfrm>
    </dsp:sp>
    <dsp:sp modelId="{A68B959E-75E7-462D-BBEC-162BE987AEF1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299686"/>
                <a:satOff val="-29716"/>
                <a:lumOff val="-7530"/>
                <a:alphaOff val="0"/>
                <a:shade val="15000"/>
                <a:satMod val="180000"/>
              </a:schemeClr>
            </a:gs>
            <a:gs pos="50000">
              <a:schemeClr val="accent3">
                <a:hueOff val="9299686"/>
                <a:satOff val="-29716"/>
                <a:lumOff val="-7530"/>
                <a:alphaOff val="0"/>
                <a:shade val="45000"/>
                <a:satMod val="170000"/>
              </a:schemeClr>
            </a:gs>
            <a:gs pos="70000">
              <a:schemeClr val="accent3">
                <a:hueOff val="9299686"/>
                <a:satOff val="-29716"/>
                <a:lumOff val="-753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9299686"/>
                <a:satOff val="-29716"/>
                <a:lumOff val="-753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833501" y="2133528"/>
        <a:ext cx="258208" cy="258905"/>
      </dsp:txXfrm>
    </dsp:sp>
    <dsp:sp modelId="{FA7AB1CA-DD1B-43F4-BAEF-41ED6636CD49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687173"/>
                <a:satOff val="-30954"/>
                <a:lumOff val="-7843"/>
                <a:alphaOff val="0"/>
                <a:shade val="15000"/>
                <a:satMod val="180000"/>
              </a:schemeClr>
            </a:gs>
            <a:gs pos="50000">
              <a:schemeClr val="accent3">
                <a:hueOff val="9687173"/>
                <a:satOff val="-30954"/>
                <a:lumOff val="-7843"/>
                <a:alphaOff val="0"/>
                <a:shade val="45000"/>
                <a:satMod val="170000"/>
              </a:schemeClr>
            </a:gs>
            <a:gs pos="70000">
              <a:schemeClr val="accent3">
                <a:hueOff val="9687173"/>
                <a:satOff val="-30954"/>
                <a:lumOff val="-784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9687173"/>
                <a:satOff val="-30954"/>
                <a:lumOff val="-784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Linker</a:t>
          </a:r>
          <a:endParaRPr lang="ko-KR" altLang="en-US" sz="1900" kern="1200" dirty="0"/>
        </a:p>
      </dsp:txBody>
      <dsp:txXfrm>
        <a:off x="839472" y="1771573"/>
        <a:ext cx="1678795" cy="982815"/>
      </dsp:txXfrm>
    </dsp:sp>
    <dsp:sp modelId="{96C63073-A3AC-48A7-8BF6-BF70419645B0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624607"/>
                <a:satOff val="-37145"/>
                <a:lumOff val="-9412"/>
                <a:alphaOff val="0"/>
                <a:shade val="15000"/>
                <a:satMod val="180000"/>
              </a:schemeClr>
            </a:gs>
            <a:gs pos="50000">
              <a:schemeClr val="accent3">
                <a:hueOff val="11624607"/>
                <a:satOff val="-37145"/>
                <a:lumOff val="-9412"/>
                <a:alphaOff val="0"/>
                <a:shade val="45000"/>
                <a:satMod val="170000"/>
              </a:schemeClr>
            </a:gs>
            <a:gs pos="70000">
              <a:schemeClr val="accent3">
                <a:hueOff val="11624607"/>
                <a:satOff val="-37145"/>
                <a:lumOff val="-941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11624607"/>
                <a:satOff val="-37145"/>
                <a:lumOff val="-941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1549418" y="2938081"/>
        <a:ext cx="258905" cy="258208"/>
      </dsp:txXfrm>
    </dsp:sp>
    <dsp:sp modelId="{F67916B2-4DF2-4C9F-9FC6-1A529FA52AFE}">
      <dsp:nvSpPr>
        <dsp:cNvPr id="0" name=""/>
        <dsp:cNvSpPr/>
      </dsp:nvSpPr>
      <dsp:spPr>
        <a:xfrm>
          <a:off x="808895" y="3480945"/>
          <a:ext cx="1739949" cy="10439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624607"/>
                <a:satOff val="-37145"/>
                <a:lumOff val="-9412"/>
                <a:alphaOff val="0"/>
                <a:shade val="15000"/>
                <a:satMod val="180000"/>
              </a:schemeClr>
            </a:gs>
            <a:gs pos="50000">
              <a:schemeClr val="accent3">
                <a:hueOff val="11624607"/>
                <a:satOff val="-37145"/>
                <a:lumOff val="-9412"/>
                <a:alphaOff val="0"/>
                <a:shade val="45000"/>
                <a:satMod val="170000"/>
              </a:schemeClr>
            </a:gs>
            <a:gs pos="70000">
              <a:schemeClr val="accent3">
                <a:hueOff val="11624607"/>
                <a:satOff val="-37145"/>
                <a:lumOff val="-941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11624607"/>
                <a:satOff val="-37145"/>
                <a:lumOff val="-941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Executable Code</a:t>
          </a:r>
          <a:endParaRPr lang="ko-KR" altLang="en-US" sz="1900" kern="1200" dirty="0"/>
        </a:p>
      </dsp:txBody>
      <dsp:txXfrm>
        <a:off x="839472" y="3511522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keywor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asci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escap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#1 :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타입 </a:t>
            </a:r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[Visual C++] – [Win32 Console Application]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/>
              <a:t>프로젝트 생성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060848"/>
            <a:ext cx="54578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[Empty Project] </a:t>
            </a:r>
            <a:r>
              <a:rPr lang="ko-KR" altLang="en-US" dirty="0" smtClean="0"/>
              <a:t>항목 체크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/>
              <a:t>프로젝트 생성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26704"/>
            <a:ext cx="47625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8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[Source Files]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[Add] – [New Item…]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/>
              <a:t>프로젝트 생성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2796"/>
            <a:ext cx="64008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[Visual C++] – [C++ File (.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)]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/>
              <a:t>프로젝트 생성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105372"/>
            <a:ext cx="54578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1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준비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/>
              <a:t>프로젝트 생성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2856"/>
            <a:ext cx="64008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4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[Build] – [Build Solution] or [Compile]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0848"/>
            <a:ext cx="64008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4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[Debug] – [Start Without Debugging]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 smtClean="0"/>
              <a:t>프로젝트 실행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20788"/>
            <a:ext cx="64008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1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– </a:t>
            </a:r>
            <a:r>
              <a:rPr lang="ko-KR" altLang="en-US" dirty="0" smtClean="0"/>
              <a:t>프로젝트 실행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09" y="2132856"/>
            <a:ext cx="5803583" cy="378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Hello_World_01.cpp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프로그래밍 실력은 직접 타이핑 해봐야 늘어남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ko-KR" altLang="en-US" dirty="0" smtClean="0"/>
              <a:t>화면에 문자열 출력하기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“Hello, World\n”;</a:t>
            </a:r>
          </a:p>
          <a:p>
            <a:pPr lvl="2"/>
            <a:r>
              <a:rPr lang="en-US" altLang="ko-KR" dirty="0" smtClean="0"/>
              <a:t>Hello, World </a:t>
            </a:r>
            <a:r>
              <a:rPr lang="ko-KR" altLang="en-US" dirty="0" smtClean="0"/>
              <a:t>대신 문자열을 </a:t>
            </a:r>
            <a:r>
              <a:rPr lang="en-US" altLang="ko-KR" dirty="0" smtClean="0"/>
              <a:t>“Good~”</a:t>
            </a:r>
            <a:r>
              <a:rPr lang="ko-KR" altLang="en-US" dirty="0" smtClean="0"/>
              <a:t>으로 바꾼다면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Good~</a:t>
            </a:r>
            <a:r>
              <a:rPr lang="ko-KR" altLang="en-US" dirty="0" smtClean="0"/>
              <a:t>이라는 문자열이 출력됨</a:t>
            </a:r>
            <a:endParaRPr lang="en-US" altLang="ko-KR" dirty="0" smtClean="0"/>
          </a:p>
          <a:p>
            <a:pPr lvl="2"/>
            <a:r>
              <a:rPr lang="en-US" altLang="ko-KR" b="1" u="sng" dirty="0" err="1" smtClean="0">
                <a:solidFill>
                  <a:srgbClr val="0070C0"/>
                </a:solidFill>
              </a:rPr>
              <a:t>std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::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cout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이라는 것은 콘솔 출력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(Console Output)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 약자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&lt;&lt;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기호는 오른쪽에 있는 것을 왼쪽으로 보내라는 화살표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종합해보면 오른쪽에 있는 </a:t>
            </a:r>
            <a:r>
              <a:rPr lang="en-US" altLang="ko-KR" dirty="0" smtClean="0"/>
              <a:t>Hello, World</a:t>
            </a:r>
            <a:r>
              <a:rPr lang="ko-KR" altLang="en-US" dirty="0" smtClean="0"/>
              <a:t>라는 문자열을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왼쪽에 있는 콘솔 창으로 보낸다는 의미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Hello_World_01.cpp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을 사용하기 위한 준비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pPr lvl="3"/>
            <a:r>
              <a:rPr lang="en-US" altLang="ko-KR" b="1" u="sng" dirty="0" err="1" smtClean="0">
                <a:solidFill>
                  <a:srgbClr val="0070C0"/>
                </a:solidFill>
              </a:rPr>
              <a:t>std</a:t>
            </a:r>
            <a:r>
              <a:rPr lang="en-US" altLang="ko-KR" b="1" u="sng" dirty="0" smtClean="0">
                <a:solidFill>
                  <a:srgbClr val="0070C0"/>
                </a:solidFill>
              </a:rPr>
              <a:t>::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cout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객체에 관한 정보를 포함하고 있는 파일을 참조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파일 이름은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’</a:t>
            </a:r>
          </a:p>
          <a:p>
            <a:pPr lvl="3"/>
            <a:r>
              <a:rPr lang="ko-KR" altLang="en-US" dirty="0" smtClean="0"/>
              <a:t>이 파일을 알려주지 않으면 컴퓨터는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충분한 정보를 얻지 못해서 올바르게 작업을 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 코드를 시작하는 곳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main() { … }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모든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C++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프로그램에 반드시 존재해야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중괄호 안에서는 우리가 정말로 하고 싶은 일을 하면 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이 예제에서는 </a:t>
            </a:r>
            <a:r>
              <a:rPr lang="en-US" altLang="ko-KR" dirty="0" smtClean="0"/>
              <a:t>“Hello, World”</a:t>
            </a:r>
            <a:r>
              <a:rPr lang="ko-KR" altLang="en-US" dirty="0" smtClean="0"/>
              <a:t>라는 문자열을 출력하는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6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Hello_World_01.cpp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C++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에서는 세미콜론이 마침표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smtClean="0"/>
              <a:t>함수 안에 있는 문장들은 모두 세미콜론으로 끝남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세미콜론들이 문장의 끝을 의미하게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세미콜론을 붙여주지 않으면 오류 메시지가 발생함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5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 프로그램의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파일을 하나 건네주면 프로그램은 압축을 풀어서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해제된 파일들을 결과로 돌려줌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압축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해제된 파일이 바로 정보</a:t>
            </a:r>
            <a:endParaRPr lang="en-US" altLang="ko-KR" dirty="0" smtClean="0"/>
          </a:p>
          <a:p>
            <a:r>
              <a:rPr lang="ko-KR" altLang="en-US" dirty="0" smtClean="0"/>
              <a:t>워드 프로세서의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글자를 입력해주면 예쁜 문서를 만들어줌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글자가 정보가 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문서 역시 정보가 됨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에 있어서 모든 정보는 근본적으로 숫자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일상 생활의 모든 정보가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세상에서는 숫자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정보던지 숫자로 표현할 수 있기 때문에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에서 정보를 보관하는 방법이란 숫자를 보관하는 방법을 말함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정보란 무엇인가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1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변수는 숫자를 보관할 수 있는 공간이나 방을 의미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변수를 하나 만들면 하나의 숫자를 보관할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변수는 이름을 갖기 때문에 나중에 그 이름을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사용해서 보관된 값을 읽어볼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다시 써 넣을 수도 있음</a:t>
            </a:r>
            <a:endParaRPr lang="en-US" altLang="ko-KR" dirty="0" smtClean="0"/>
          </a:p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Variable_01.cpp</a:t>
            </a:r>
          </a:p>
          <a:p>
            <a:pPr lvl="1"/>
            <a:r>
              <a:rPr lang="en-US" altLang="ko-KR" dirty="0" smtClean="0"/>
              <a:t>a, b, c</a:t>
            </a:r>
            <a:r>
              <a:rPr lang="ko-KR" altLang="en-US" dirty="0" smtClean="0"/>
              <a:t> 세 개의 변수가 생기고 </a:t>
            </a:r>
            <a:r>
              <a:rPr lang="en-US" altLang="ko-KR" dirty="0" smtClean="0"/>
              <a:t>100, 200, 300 </a:t>
            </a:r>
            <a:r>
              <a:rPr lang="ko-KR" altLang="en-US" dirty="0" smtClean="0"/>
              <a:t>값을 가짐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정의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03748" y="4437112"/>
            <a:ext cx="4536504" cy="945396"/>
            <a:chOff x="1907704" y="4571836"/>
            <a:chExt cx="4536504" cy="945396"/>
          </a:xfrm>
        </p:grpSpPr>
        <p:sp>
          <p:nvSpPr>
            <p:cNvPr id="7" name="TextBox 6"/>
            <p:cNvSpPr txBox="1"/>
            <p:nvPr/>
          </p:nvSpPr>
          <p:spPr>
            <a:xfrm>
              <a:off x="2291311" y="4571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10686" y="457183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52504" y="457183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07704" y="4941168"/>
              <a:ext cx="1080120" cy="57606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35896" y="4941168"/>
              <a:ext cx="1080120" cy="57606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200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4088" y="4941168"/>
              <a:ext cx="1080120" cy="5760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41961" y="5507940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변수를 생성한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9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ko-KR" altLang="en-US" b="1" u="sng" dirty="0" err="1" smtClean="0">
                <a:solidFill>
                  <a:srgbClr val="0070C0"/>
                </a:solidFill>
              </a:rPr>
              <a:t>슬래쉬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두 개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(//)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시작하는 문장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주석의 용도는 코드에 대한 설명을 넣는 것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컴퓨터는 주석이 있건 없건 아무런 상관을 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주석의 기준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주석이 많다고 해서 무조건 좋은 것이 아님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주석이 없었을 때보다 주석이 있을 때 더 이해하기 쉬운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코드가 되는가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이 코드가 무슨 일을 하는가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 코드가 왜 이 일을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하는가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를 설명하는 주석이 더 유용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간단히 무슨 일을 하는지 적어주는 것도 좋음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2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정의되지 않은 변수를 사용하는 것은 불가능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Variable_02.cpp</a:t>
            </a:r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변수를 사용하기 전에 정의해야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Variable_03.cpp</a:t>
            </a:r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컴퓨터가 코드를 읽을 때 위에서부터 아래로 읽음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7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Variable_04.cpp</a:t>
            </a:r>
          </a:p>
          <a:p>
            <a:pPr lvl="1"/>
            <a:r>
              <a:rPr lang="en-US" altLang="ko-KR" dirty="0" smtClean="0"/>
              <a:t>100, 200, 300</a:t>
            </a:r>
            <a:r>
              <a:rPr lang="ko-KR" altLang="en-US" dirty="0" smtClean="0"/>
              <a:t>이 모두 붙어서 출력됨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좀 더 깔끔하게 출력하고 싶다면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100, 200, 300 </a:t>
            </a:r>
            <a:r>
              <a:rPr lang="ko-KR" altLang="en-US" dirty="0" smtClean="0"/>
              <a:t>사이에 콤마를 하나씩 찍고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“Press any key to continue”</a:t>
            </a:r>
            <a:r>
              <a:rPr lang="ko-KR" altLang="en-US" dirty="0" smtClean="0"/>
              <a:t>라는 문자열을 아래로 내리자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Variable_05.cpp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내용을 화면에 출력해보자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6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앞에서는 변수의 정의와 숫자의 대입을 </a:t>
            </a:r>
            <a:r>
              <a:rPr lang="ko-KR" altLang="en-US" dirty="0" err="1" smtClean="0"/>
              <a:t>따로함</a:t>
            </a:r>
            <a:endParaRPr lang="en-US" altLang="ko-KR" dirty="0" smtClean="0"/>
          </a:p>
          <a:p>
            <a:r>
              <a:rPr lang="ko-KR" altLang="en-US" dirty="0" smtClean="0"/>
              <a:t>변수를 정의함과 동시에 초기화 값을 넣을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Variable_06.cpp</a:t>
            </a:r>
          </a:p>
          <a:p>
            <a:pPr lvl="2"/>
            <a:r>
              <a:rPr lang="en-US" altLang="ko-KR" dirty="0" smtClean="0"/>
              <a:t>a, b, c</a:t>
            </a:r>
            <a:r>
              <a:rPr lang="ko-KR" altLang="en-US" dirty="0" smtClean="0"/>
              <a:t>를 한 줄에 모두 정의하는 것이 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a = 100, b = 200, c = 300;</a:t>
            </a:r>
          </a:p>
          <a:p>
            <a:pPr lvl="2"/>
            <a:r>
              <a:rPr lang="ko-KR" altLang="en-US" dirty="0" smtClean="0"/>
              <a:t>여러 변수 정의하는 경우에도 초기 값 넣지 않는 것이 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a, b, c;</a:t>
            </a:r>
          </a:p>
          <a:p>
            <a:pPr lvl="2"/>
            <a:r>
              <a:rPr lang="ko-KR" altLang="en-US" dirty="0" smtClean="0"/>
              <a:t>어떤 것은 초기 값 넣어주고 어떤 것은 넣어주지 않아도 됨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a, b = 200, c;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다양한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 100;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같다는 뜻이 아니고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되게 만들라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이라는 값을 넣으라는 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변수에 보관된 값을 읽어서 다른 변수에 넣기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Variable_07.cpp</a:t>
            </a:r>
          </a:p>
          <a:p>
            <a:pPr lvl="2"/>
            <a:r>
              <a:rPr lang="en-US" altLang="ko-KR" dirty="0" smtClean="0"/>
              <a:t>d = e;</a:t>
            </a:r>
          </a:p>
          <a:p>
            <a:pPr lvl="3"/>
            <a:r>
              <a:rPr lang="en-US" altLang="ko-KR" dirty="0" smtClean="0"/>
              <a:t>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같다는 뜻이 아니고 </a:t>
            </a:r>
            <a:r>
              <a:rPr lang="en-US" altLang="ko-KR" dirty="0" smtClean="0"/>
              <a:t>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</a:t>
            </a:r>
            <a:r>
              <a:rPr lang="ko-KR" altLang="en-US" dirty="0" smtClean="0"/>
              <a:t>와 같아지게 만들라는 뜻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변수에 값을 넣고 빼기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179606" y="2780928"/>
            <a:ext cx="2784789" cy="576064"/>
            <a:chOff x="1407446" y="2780928"/>
            <a:chExt cx="2784789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1407446" y="28842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82452" y="2780928"/>
              <a:ext cx="1080120" cy="57606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화살표 연결선 6"/>
            <p:cNvCxnSpPr>
              <a:stCxn id="11" idx="1"/>
            </p:cNvCxnSpPr>
            <p:nvPr/>
          </p:nvCxnSpPr>
          <p:spPr>
            <a:xfrm flipH="1">
              <a:off x="2322512" y="3068960"/>
              <a:ext cx="124743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9949" y="288429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143961" y="4941168"/>
            <a:ext cx="2856078" cy="945396"/>
            <a:chOff x="2858774" y="5075892"/>
            <a:chExt cx="2856078" cy="945396"/>
          </a:xfrm>
        </p:grpSpPr>
        <p:sp>
          <p:nvSpPr>
            <p:cNvPr id="15" name="TextBox 14"/>
            <p:cNvSpPr txBox="1"/>
            <p:nvPr/>
          </p:nvSpPr>
          <p:spPr>
            <a:xfrm>
              <a:off x="5018339" y="50758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58774" y="5445224"/>
              <a:ext cx="1080120" cy="57606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20" idx="1"/>
              <a:endCxn id="16" idx="3"/>
            </p:cNvCxnSpPr>
            <p:nvPr/>
          </p:nvCxnSpPr>
          <p:spPr>
            <a:xfrm flipH="1">
              <a:off x="3938894" y="5733256"/>
              <a:ext cx="69583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634732" y="5445224"/>
              <a:ext cx="1080120" cy="5760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2000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2381" y="507589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65717" y="601199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변수의 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Variable_Rule_01.cpp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C++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규칙 정리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중복된 이름의 변수를 사용할 수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변수 이름에는 알파벳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숫자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언더스코어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(_)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만 포함 가능함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단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숫자는 변수 이름의 첫 번째 글자로 사용할 수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변수 이름의 길이에는 제한이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변수 이름에 포함하는 알파벳은 대소문자를 구분함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키워드는 변수의 이름으로 사용할 수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C++ </a:t>
            </a:r>
            <a:r>
              <a:rPr lang="ko-KR" altLang="en-US" dirty="0" smtClean="0"/>
              <a:t>키워드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en.cppreference.com/w/cpp/keyword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반드시 지켜야 할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변수의 용도를 예상할 수 있게 이름을 짓자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변수의 용도를 예상할 수 있게 이름을 짓게 되면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소스 코드는 한결 이해하기 쉬워짐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Example : </a:t>
            </a:r>
            <a:r>
              <a:rPr lang="ko-KR" altLang="en-US" dirty="0" smtClean="0"/>
              <a:t>어느 학급의 학생 수를 보관하는 변수의 이름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올바른 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StudentsNumber</a:t>
            </a:r>
            <a:endParaRPr lang="en-US" altLang="ko-KR" dirty="0" smtClean="0"/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단어와 단어를 구분할 수 있게 짓자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위 변수 이름을 </a:t>
            </a:r>
            <a:r>
              <a:rPr lang="en-US" altLang="ko-KR" dirty="0" err="1" smtClean="0"/>
              <a:t>studentsnumber</a:t>
            </a:r>
            <a:r>
              <a:rPr lang="ko-KR" altLang="en-US" dirty="0" smtClean="0"/>
              <a:t>라고 이름 짓는다면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변수의 이름을 알아보기가 조금 더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</a:t>
            </a:r>
            <a:r>
              <a:rPr lang="ko-KR" altLang="en-US" dirty="0"/>
              <a:t>책</a:t>
            </a:r>
            <a:endParaRPr lang="en-US" altLang="ko-KR" dirty="0" smtClean="0"/>
          </a:p>
          <a:p>
            <a:pPr lvl="2"/>
            <a:r>
              <a:rPr lang="en-US" altLang="ko-KR" b="1" u="sng" dirty="0" err="1" smtClean="0">
                <a:solidFill>
                  <a:srgbClr val="0070C0"/>
                </a:solidFill>
              </a:rPr>
              <a:t>StudentsNumber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처럼 각 단어의 첫 글자를 대문자화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또는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students_number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처럼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언더스코어를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사용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이름 잘 짓는 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4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필요 없이 긴 이름은 피하자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지나치게 상세한 이름을 짓는 것은 오히려 피해야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코드를 읽는데 있어서 오히려 방해가 되기 때문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이름 잘 짓는 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정의는 변수를 사용하기 전에만 하면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함수의 제일 앞에서 변수를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Variable_Rule_02.cpp</a:t>
            </a:r>
          </a:p>
          <a:p>
            <a:pPr lvl="1"/>
            <a:r>
              <a:rPr lang="ko-KR" altLang="en-US" dirty="0" smtClean="0"/>
              <a:t>사용하기 직전에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Variable_Rule_03.cpp</a:t>
            </a:r>
          </a:p>
          <a:p>
            <a:r>
              <a:rPr lang="ko-KR" altLang="en-US" b="1" u="sng" dirty="0" smtClean="0">
                <a:solidFill>
                  <a:srgbClr val="0070C0"/>
                </a:solidFill>
              </a:rPr>
              <a:t>사용하기 직전에 변수를 정의하는 것이 좋음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표면적인 이유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정의와 사용이 모여 있기 때문에 작업하기가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근본적인 이유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 대해 전반적으로 배워야 이해 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방학 때 고급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 다룰 예정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언제 정의하는 것이 좋을까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5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Type_01.cpp</a:t>
            </a:r>
          </a:p>
          <a:p>
            <a:pPr lvl="1"/>
            <a:r>
              <a:rPr lang="en-US" altLang="ko-KR" dirty="0" smtClean="0"/>
              <a:t>unsigned</a:t>
            </a:r>
            <a:r>
              <a:rPr lang="ko-KR" altLang="en-US" dirty="0" smtClean="0"/>
              <a:t>가 붙지 않은 타입 </a:t>
            </a:r>
            <a:r>
              <a:rPr lang="en-US" altLang="ko-KR" dirty="0" smtClean="0"/>
              <a:t>= signed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= signed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타입을 사용할 지에 대한 가이드라인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보관하려는 값이 </a:t>
            </a:r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변수에 들어갈 수 있다면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더 큰 수가 음수가 아니라면 </a:t>
            </a:r>
            <a:r>
              <a:rPr lang="en-US" altLang="ko-KR" dirty="0" smtClean="0"/>
              <a:t>unsigned short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고려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그것도 모자라면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long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보다 실제적인 가이드라인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정수를 담을 때는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사용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보관하는 값이 음수가 될 일이 없다면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unsigned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사용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종류의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2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타입의 크기를 알아보는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Type_02.cpp</a:t>
            </a:r>
          </a:p>
          <a:p>
            <a:pPr lvl="2"/>
            <a:r>
              <a:rPr lang="ko-KR" altLang="en-US" dirty="0" smtClean="0"/>
              <a:t>컴퓨터에서 각 타입의 크기가 어떻게 되는지 알아보는 예제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sizeof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괄호 안에 타입 이름을 넣어주면 해당 타입의 크기가 나오게 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Example</a:t>
            </a:r>
          </a:p>
          <a:p>
            <a:pPr lvl="4"/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  <a:br>
              <a:rPr lang="en-US" altLang="ko-KR" dirty="0" smtClean="0"/>
            </a:b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(a);   // short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의 크기가 출력</a:t>
            </a:r>
            <a:endParaRPr lang="en-US" altLang="ko-KR" dirty="0" smtClean="0"/>
          </a:p>
          <a:p>
            <a:pPr lvl="4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종류의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5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일반적으로 동일한 결과를 얻음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8</a:t>
            </a:r>
            <a:r>
              <a:rPr lang="ko-KR" altLang="en-US" dirty="0" smtClean="0"/>
              <a:t>바이트의 크기를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unsigned</a:t>
            </a:r>
            <a:r>
              <a:rPr lang="ko-KR" altLang="en-US" dirty="0" smtClean="0"/>
              <a:t>가 붙은 타입과 붙지 않은 타입의 크기가 같음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표준안에서 정수 타입의 크기란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정확하게 명시하고 있진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다만 최소한의 규정을 가지고 있을 뿐임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의 크기는 적어도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바이트보다 커야 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 smtClean="0"/>
              <a:t>의 크기는 적어도 </a:t>
            </a:r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의 크기보다 커야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의 크기는 적어도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바이트보다 커야 하고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크기보다 커야 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종류의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5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long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비교적 규정이 명확한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반면에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에 대한 규정은 애매한 부분이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사실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시스템의 자연스러운 크기를 따르도록 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일반적인 윈도우 환경에서는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32</a:t>
            </a:r>
            <a:r>
              <a:rPr lang="ko-KR" altLang="en-US" dirty="0" smtClean="0"/>
              <a:t>비트 컴퓨터라는 것은 한 번에 처리할 수 있는 크기가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MS-DOS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시스템에서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표준안에는 같은 종류의 </a:t>
            </a:r>
            <a:r>
              <a:rPr lang="en-US" altLang="ko-KR" dirty="0" smtClean="0"/>
              <a:t>signed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unsigned </a:t>
            </a:r>
            <a:r>
              <a:rPr lang="ko-KR" altLang="en-US" dirty="0" smtClean="0"/>
              <a:t>타입은 동일한 크기를 갖는다는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규정도 포함되어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종류의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Type_03.cpp</a:t>
            </a:r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진수나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진수를 사용할 때는 숫자가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 혹은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16</a:t>
            </a:r>
            <a:r>
              <a:rPr lang="ko-KR" altLang="en-US" dirty="0" smtClean="0"/>
              <a:t>진수로 표기되었음을 컴퓨터에게 알릴 필요가 있음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8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진수나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16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진수로 숫자를 적을 때는 숫자 앞에 공백 없이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0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또는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0x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붙여주면 됨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영문자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O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아닌 숫자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종류의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0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실수를 보관할 수 있는 타입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(float, double, </a:t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long double)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부동 소수점 타입이라고 말함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실수 타입을 사용해서 변수를 정의하는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Type_04.cpp</a:t>
            </a:r>
          </a:p>
          <a:p>
            <a:pPr lvl="3"/>
            <a:r>
              <a:rPr lang="ko-KR" altLang="en-US" dirty="0" smtClean="0"/>
              <a:t>왜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의 경우에만 </a:t>
            </a:r>
            <a:r>
              <a:rPr lang="en-US" altLang="ko-KR" dirty="0" smtClean="0"/>
              <a:t>f</a:t>
            </a:r>
            <a:r>
              <a:rPr lang="ko-KR" altLang="en-US" dirty="0" smtClean="0"/>
              <a:t>를 붙여주어야 할까</a:t>
            </a:r>
            <a:r>
              <a:rPr lang="en-US" altLang="ko-KR" dirty="0" smtClean="0"/>
              <a:t>?</a:t>
            </a:r>
          </a:p>
          <a:p>
            <a:pPr lvl="4"/>
            <a:r>
              <a:rPr lang="en-US" altLang="ko-KR" b="1" u="sng" dirty="0" smtClean="0">
                <a:solidFill>
                  <a:srgbClr val="0070C0"/>
                </a:solidFill>
              </a:rPr>
              <a:t>C++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에서는 실수 뒤에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f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가 붙어 있지 않으면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double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타입에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상응하는 실수 값이라고 생각함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en-US" altLang="ko-KR" dirty="0" smtClean="0"/>
              <a:t>double</a:t>
            </a:r>
            <a:r>
              <a:rPr lang="ko-KR" altLang="en-US" dirty="0" smtClean="0"/>
              <a:t>보다 정밀도가 떨어지는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타입의 변수에 대입하려고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하면 경고 메시지를 보여줌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과학적인 실수 표기법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1.23E-3 = 1.23 × 10^(-3) = 0.00123</a:t>
            </a:r>
          </a:p>
          <a:p>
            <a:pPr lvl="4"/>
            <a:r>
              <a:rPr lang="en-US" altLang="ko-KR" dirty="0" smtClean="0"/>
              <a:t>1.23E2 = 1.23 × 10^2 </a:t>
            </a:r>
            <a:r>
              <a:rPr lang="en-US" altLang="ko-KR" dirty="0"/>
              <a:t>= </a:t>
            </a:r>
            <a:r>
              <a:rPr lang="en-US" altLang="ko-KR" dirty="0" smtClean="0"/>
              <a:t>123.0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 타입의 내부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소수점 방식이 있다면 변수의 일정 공간은</a:t>
            </a:r>
            <a:r>
              <a:rPr lang="en-US" altLang="ko-KR" dirty="0"/>
              <a:t>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부분을 저장하는 데 사용하고 나머지 공간은 소수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저장하는 방식을 사용할 것임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부동 소수점 타입은 변수의 일정 공간에는 유효자리를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저장하고 나머지 공간에는 지수를 저장하고 있음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타입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999257" y="4653136"/>
            <a:ext cx="5145487" cy="936104"/>
            <a:chOff x="1187624" y="4509120"/>
            <a:chExt cx="5145487" cy="936104"/>
          </a:xfrm>
        </p:grpSpPr>
        <p:grpSp>
          <p:nvGrpSpPr>
            <p:cNvPr id="9" name="그룹 8"/>
            <p:cNvGrpSpPr/>
            <p:nvPr/>
          </p:nvGrpSpPr>
          <p:grpSpPr>
            <a:xfrm>
              <a:off x="1187624" y="4509120"/>
              <a:ext cx="2193159" cy="504056"/>
              <a:chOff x="1187624" y="4509120"/>
              <a:chExt cx="2193159" cy="50405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187624" y="4509120"/>
                <a:ext cx="1080120" cy="50405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12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300663" y="4509120"/>
                <a:ext cx="1080120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345</a:t>
                </a:r>
                <a:endParaRPr lang="ko-KR" alt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77920" y="5075892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고정 소수점</a:t>
              </a:r>
              <a:endParaRPr lang="ko-KR" altLang="en-US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139952" y="4509120"/>
              <a:ext cx="2193159" cy="504056"/>
              <a:chOff x="1187624" y="4509120"/>
              <a:chExt cx="2193159" cy="50405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87624" y="4509120"/>
                <a:ext cx="1080120" cy="50405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1.2345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00663" y="4509120"/>
                <a:ext cx="1080120" cy="50405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10¹</a:t>
                </a:r>
                <a:endParaRPr lang="ko-KR" altLang="en-US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530248" y="5075892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부동 </a:t>
              </a:r>
              <a:r>
                <a:rPr lang="ko-KR" altLang="en-US" dirty="0" smtClean="0"/>
                <a:t>소수점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70303" y="4139788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실수 타입의 내부 구조</a:t>
            </a:r>
            <a:r>
              <a:rPr lang="en-US" altLang="ko-KR" dirty="0" smtClean="0"/>
              <a:t>(12.345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char, </a:t>
            </a:r>
            <a:r>
              <a:rPr lang="en-US" altLang="ko-KR" dirty="0" err="1" smtClean="0"/>
              <a:t>wchar_t</a:t>
            </a:r>
            <a:r>
              <a:rPr lang="ko-KR" altLang="en-US" dirty="0" smtClean="0"/>
              <a:t>는 문자를 보관하는 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</a:t>
            </a:r>
            <a:r>
              <a:rPr lang="ko-KR" altLang="en-US" dirty="0" smtClean="0"/>
              <a:t>는 표현할 수 있는 문자 수가 제한적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wchar_t</a:t>
            </a:r>
            <a:r>
              <a:rPr lang="ko-KR" altLang="en-US" dirty="0" smtClean="0"/>
              <a:t>는 세계 각국의 문자와 기호들을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프로그래밍 시에는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를 주로 사용하고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wchar_t</a:t>
            </a:r>
            <a:r>
              <a:rPr lang="ko-KR" altLang="en-US" dirty="0" smtClean="0"/>
              <a:t>는 특별히 요구되는 상황에서 사용하게 됨</a:t>
            </a:r>
            <a:endParaRPr lang="en-US" altLang="ko-KR" dirty="0" smtClean="0"/>
          </a:p>
          <a:p>
            <a:r>
              <a:rPr lang="en-US" altLang="ko-KR" dirty="0" smtClean="0"/>
              <a:t>char </a:t>
            </a:r>
            <a:r>
              <a:rPr lang="ko-KR" altLang="en-US" dirty="0" smtClean="0"/>
              <a:t>타입의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Type_05.cpp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문자 상수를 표현할 때는 작은 따옴표로 감싸줌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큰 따옴표로 감싸는 경우는 여러 개의 문자를 사용하는 경우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char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 중 가장 널리 쓰이는 코드가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ASCII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코드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en.cppreference.com/w/cpp/language/ascii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5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실행</a:t>
            </a:r>
            <a:endParaRPr lang="en-US" altLang="ko-KR" dirty="0" smtClean="0"/>
          </a:p>
          <a:p>
            <a:r>
              <a:rPr lang="en-US" altLang="ko-KR" dirty="0" smtClean="0"/>
              <a:t>Hello World</a:t>
            </a:r>
          </a:p>
          <a:p>
            <a:pPr lvl="1"/>
            <a:r>
              <a:rPr lang="en-US" altLang="ko-KR" dirty="0" smtClean="0"/>
              <a:t>Hello World </a:t>
            </a:r>
            <a:r>
              <a:rPr lang="ko-KR" altLang="en-US" dirty="0" smtClean="0"/>
              <a:t>프로그램 훑어보기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Hello World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이스케이프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화면에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출력하고 싶을 때는 어떻게 할까</a:t>
            </a:r>
            <a:r>
              <a:rPr lang="en-US" altLang="ko-KR" dirty="0" smtClean="0"/>
              <a:t>?”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화면에 백스페이스를 출력하고 싶을 때는 어떻게 할까</a:t>
            </a:r>
            <a:r>
              <a:rPr lang="en-US" altLang="ko-KR" dirty="0" smtClean="0"/>
              <a:t>?”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C++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에서는 이러한 종류의 특수 문자를 의미하는 암호를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 만들어 냈는데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그것이 바로 이스케이프 문자열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모든 이스케이프 문자열은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역슬래쉬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(\)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시작함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/>
              <a:t>역슬래쉬</a:t>
            </a:r>
            <a:r>
              <a:rPr lang="ko-KR" altLang="en-US" dirty="0" smtClean="0"/>
              <a:t> 뒤에는 미리 약속된 다양한 문자가 와서 여러 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특수 문자를 의미하게 됨</a:t>
            </a:r>
            <a:endParaRPr lang="en-US" altLang="ko-KR" dirty="0" smtClean="0"/>
          </a:p>
          <a:p>
            <a:pPr lvl="3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en.cppreference.com/w/cpp/language/escape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Type_06.cpp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5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이스케이프 문자열</a:t>
            </a:r>
            <a:endParaRPr lang="en-US" altLang="ko-KR" dirty="0"/>
          </a:p>
          <a:p>
            <a:pPr lvl="1"/>
            <a:r>
              <a:rPr lang="ko-KR" altLang="en-US" dirty="0" smtClean="0"/>
              <a:t>정말로 </a:t>
            </a:r>
            <a:r>
              <a:rPr lang="ko-KR" altLang="en-US" dirty="0" err="1" smtClean="0"/>
              <a:t>역슬래쉬를</a:t>
            </a:r>
            <a:r>
              <a:rPr lang="ko-KR" altLang="en-US" dirty="0" smtClean="0"/>
              <a:t> 출력하고 싶다면 </a:t>
            </a:r>
            <a:r>
              <a:rPr lang="en-US" altLang="ko-KR" dirty="0" smtClean="0"/>
              <a:t>\\</a:t>
            </a:r>
            <a:r>
              <a:rPr lang="ko-KR" altLang="en-US" dirty="0" smtClean="0"/>
              <a:t>처럼 사용</a:t>
            </a:r>
            <a:endParaRPr lang="en-US" altLang="ko-KR" dirty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“\\ Hello \\” &lt;&lt;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따옴표를 화면에 출력하고 싶다면 </a:t>
            </a:r>
            <a:r>
              <a:rPr lang="en-US" altLang="ko-KR" dirty="0" smtClean="0"/>
              <a:t>\”</a:t>
            </a:r>
            <a:r>
              <a:rPr lang="ko-KR" altLang="en-US" dirty="0" smtClean="0"/>
              <a:t>처럼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smtClean="0"/>
              <a:t>&lt;&lt; “\” </a:t>
            </a:r>
            <a:r>
              <a:rPr lang="en-US" altLang="ko-KR" dirty="0" smtClean="0"/>
              <a:t>Hello \”” &lt;&lt;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넓은 문자의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wchar_t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바이트의 크기를 갖기 때문에 </a:t>
            </a:r>
            <a:r>
              <a:rPr lang="en-US" altLang="ko-KR" dirty="0" smtClean="0"/>
              <a:t>char</a:t>
            </a:r>
            <a:br>
              <a:rPr lang="en-US" altLang="ko-KR" dirty="0" smtClean="0"/>
            </a:br>
            <a:r>
              <a:rPr lang="ko-KR" altLang="en-US" dirty="0" smtClean="0"/>
              <a:t>타입보다 훨씬 많은 문자를 표현할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wchar_t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코드 대신에 </a:t>
            </a:r>
            <a:r>
              <a:rPr lang="en-US" altLang="ko-KR" dirty="0" smtClean="0"/>
              <a:t>Unicode</a:t>
            </a:r>
            <a:r>
              <a:rPr lang="ko-KR" altLang="en-US" dirty="0" smtClean="0"/>
              <a:t>를 사용해서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값을 해석하게 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wchar_t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 = L’(‘;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8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err="1" smtClean="0">
                <a:solidFill>
                  <a:srgbClr val="FF0000"/>
                </a:solidFill>
              </a:rPr>
              <a:t>bool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타입의 변수는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true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혹은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false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값이 들어옴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Type_07.cpp</a:t>
            </a:r>
          </a:p>
          <a:p>
            <a:pPr lvl="2"/>
            <a:r>
              <a:rPr lang="ko-KR" altLang="en-US" dirty="0" smtClean="0"/>
              <a:t>변수의 값이 </a:t>
            </a:r>
            <a:r>
              <a:rPr lang="en-US" altLang="ko-KR" dirty="0" smtClean="0"/>
              <a:t>true, false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1, 0</a:t>
            </a:r>
            <a:r>
              <a:rPr lang="ko-KR" altLang="en-US" dirty="0" smtClean="0"/>
              <a:t>으로 나옴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내부적인 작동 방식과 관련이 있음</a:t>
            </a:r>
            <a:endParaRPr lang="en-US" altLang="ko-KR" dirty="0" smtClean="0"/>
          </a:p>
          <a:p>
            <a:pPr lvl="3"/>
            <a:r>
              <a:rPr lang="en-US" altLang="ko-KR" b="1" u="sng" dirty="0" err="1" smtClean="0">
                <a:solidFill>
                  <a:srgbClr val="0070C0"/>
                </a:solidFill>
              </a:rPr>
              <a:t>bool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변수 역시 실제로 보관하는 값은 정수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이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라고 해석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0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라고 해석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진짜 </a:t>
            </a:r>
            <a:r>
              <a:rPr lang="en-US" altLang="ko-KR" dirty="0" smtClean="0"/>
              <a:t>true, false</a:t>
            </a:r>
            <a:r>
              <a:rPr lang="ko-KR" altLang="en-US" dirty="0" smtClean="0"/>
              <a:t>를 출력하게 만들 수 없을까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물론 가능함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여기서 배우지는 않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bool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Type_Conversion_01.cpp</a:t>
            </a:r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형변환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시에 값이 변경되는 경우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실수 타입에서 정수 타입으로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형변환이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발생하는 경우에는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실수의 소수점 이하 부분이 잘리게 됨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반올림이 아님에 주의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Example : 66.24(double)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66(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모든 타입에서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bool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타입으로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형변환할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때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모든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0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이 아닌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수는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true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즉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1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바뀜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은 그대로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남아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의 의미를 가짐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Example : -5, 123, 3.141592, -32.34(true), 0(false)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r>
              <a:rPr lang="ko-KR" altLang="en-US" dirty="0" smtClean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36165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Type_Conversion_02.cpp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문제가 발생하는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형변환의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공통적인 조건은 큰 타입에서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작은 타입으로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형변환이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일어난다는 것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물리적인 한계로 인해서 올바른 값을 담을 수 없게 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값의 일부가 잘려나가거나 예상할 수 없는 이상한 값으로 변질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앞에서 본 </a:t>
            </a:r>
            <a:r>
              <a:rPr lang="ko-KR" altLang="en-US" dirty="0" err="1" smtClean="0"/>
              <a:t>형변환은</a:t>
            </a:r>
            <a:r>
              <a:rPr lang="ko-KR" altLang="en-US" dirty="0" smtClean="0"/>
              <a:t> 합법적이며 예상할 수 있는 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 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unsigned short, short</a:t>
            </a:r>
          </a:p>
          <a:p>
            <a:pPr lvl="3"/>
            <a:r>
              <a:rPr lang="en-US" altLang="ko-KR" dirty="0" smtClean="0"/>
              <a:t>double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float</a:t>
            </a:r>
          </a:p>
          <a:p>
            <a:pPr lvl="3"/>
            <a:r>
              <a:rPr lang="en-US" altLang="ko-KR" dirty="0" smtClean="0"/>
              <a:t>float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short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float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발생하는 </a:t>
            </a:r>
            <a:r>
              <a:rPr lang="ko-KR" altLang="en-US" dirty="0" err="1" smtClean="0"/>
              <a:t>형변환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2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암시적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묵시적</a:t>
            </a:r>
            <a:r>
              <a:rPr lang="en-US" altLang="ko-KR" dirty="0" smtClean="0"/>
              <a:t>)?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명시적은 </a:t>
            </a:r>
            <a:r>
              <a:rPr lang="en-US" altLang="ko-KR" b="1" u="sng" dirty="0">
                <a:solidFill>
                  <a:srgbClr val="FF0000"/>
                </a:solidFill>
              </a:rPr>
              <a:t>e</a:t>
            </a:r>
            <a:r>
              <a:rPr lang="en-US" altLang="ko-KR" b="1" u="sng" dirty="0" smtClean="0">
                <a:solidFill>
                  <a:srgbClr val="FF0000"/>
                </a:solidFill>
              </a:rPr>
              <a:t>xplicit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번역으로 눈에 보이는 방식으로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직접 무언가 하는 것을 말함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암시적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묵시적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implicit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번역으로 눈에 보이지 않게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자동으로 수행되는 것을 말함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지금까지 살펴본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(Conversion)</a:t>
            </a:r>
            <a:r>
              <a:rPr lang="ko-KR" altLang="en-US" dirty="0" smtClean="0"/>
              <a:t>은 모두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암시적인 </a:t>
            </a:r>
            <a:r>
              <a:rPr lang="ko-KR" altLang="en-US" dirty="0" err="1" smtClean="0"/>
              <a:t>형변환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명시적인 </a:t>
            </a:r>
            <a:r>
              <a:rPr lang="ko-KR" altLang="en-US" dirty="0" err="1" smtClean="0"/>
              <a:t>형변환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5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명시적인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Type_Conversion_03.cpp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명시적인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형변환을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위해서는 변수 혹은 값의 앞쪽에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괄호와 함께 타입을 적어주면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명시적인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형변환에는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임시 변수가 수반된다는 사실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명시적인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사용하는 목적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여러분의 의도를 컴퓨터에게 알려주는 것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Example : f2i = f;	// float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여러분이 소수점 이하 부분을 잘라내기 위해서 일부러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형변환시킨</a:t>
            </a:r>
            <a:r>
              <a:rPr lang="ko-KR" altLang="en-US" dirty="0" smtClean="0"/>
              <a:t> 것이라면 명시적인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사용해서 그 의도를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명확히 할 수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컴퓨터뿐만 아니라 여러분이 작성한 코드를 보게 될 여러분의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동료에게까지 여러분의 의도를 알리는 역할을 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명시적인 </a:t>
            </a:r>
            <a:r>
              <a:rPr lang="ko-KR" altLang="en-US" dirty="0" err="1" smtClean="0"/>
              <a:t>형변환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8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정보를 가공하는 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연산자</a:t>
            </a:r>
            <a:endParaRPr lang="en-US" altLang="ko-KR" dirty="0"/>
          </a:p>
          <a:p>
            <a:pPr lvl="1"/>
            <a:r>
              <a:rPr lang="ko-KR" altLang="en-US" dirty="0" smtClean="0"/>
              <a:t>비트 단위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더 잘 알기</a:t>
            </a:r>
            <a:endParaRPr lang="en-US" altLang="ko-KR" dirty="0" smtClean="0"/>
          </a:p>
          <a:p>
            <a:r>
              <a:rPr lang="ko-KR" altLang="en-US" dirty="0" smtClean="0"/>
              <a:t>분기와 반복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 흐름을 조절하는 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7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정보를 다루는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정보란 무엇인가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내용을 화면에 출력해보자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다양한 모습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변수에 값을 넣고 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사용하는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지켜야 할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변수의 이름 잘 짓는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변수는 언제 정의하는 것이 좋을까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4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타입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제공하는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종류의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실수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타입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형변환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문제가 발생하는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명시적인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6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file containing the Program with a</a:t>
            </a:r>
            <a:br>
              <a:rPr lang="en-US" altLang="ko-KR" dirty="0" smtClean="0"/>
            </a:br>
            <a:r>
              <a:rPr lang="en-US" altLang="ko-KR" dirty="0" smtClean="0"/>
              <a:t>text editor.</a:t>
            </a:r>
          </a:p>
          <a:p>
            <a:r>
              <a:rPr lang="en-US" altLang="ko-KR" dirty="0" smtClean="0"/>
              <a:t>Run </a:t>
            </a:r>
            <a:r>
              <a:rPr lang="en-US" altLang="ko-KR" dirty="0" smtClean="0">
                <a:solidFill>
                  <a:srgbClr val="FF0000"/>
                </a:solidFill>
              </a:rPr>
              <a:t>preprocessor</a:t>
            </a:r>
            <a:r>
              <a:rPr lang="en-US" altLang="ko-KR" dirty="0" smtClean="0"/>
              <a:t> to convert source file </a:t>
            </a:r>
            <a:br>
              <a:rPr lang="en-US" altLang="ko-KR" dirty="0" smtClean="0"/>
            </a:br>
            <a:r>
              <a:rPr lang="en-US" altLang="ko-KR" dirty="0" smtClean="0"/>
              <a:t>directives to source code program statements.</a:t>
            </a:r>
          </a:p>
          <a:p>
            <a:r>
              <a:rPr lang="en-US" altLang="ko-KR" dirty="0" smtClean="0"/>
              <a:t>Run </a:t>
            </a:r>
            <a:r>
              <a:rPr lang="en-US" altLang="ko-KR" dirty="0" smtClean="0">
                <a:solidFill>
                  <a:srgbClr val="FF0000"/>
                </a:solidFill>
              </a:rPr>
              <a:t>compiler</a:t>
            </a:r>
            <a:r>
              <a:rPr lang="en-US" altLang="ko-KR" dirty="0" smtClean="0"/>
              <a:t> to convert source program</a:t>
            </a:r>
            <a:br>
              <a:rPr lang="en-US" altLang="ko-KR" dirty="0" smtClean="0"/>
            </a:br>
            <a:r>
              <a:rPr lang="en-US" altLang="ko-KR" dirty="0" smtClean="0"/>
              <a:t>statements into machine instructions.</a:t>
            </a:r>
          </a:p>
          <a:p>
            <a:r>
              <a:rPr lang="en-US" altLang="ko-KR" dirty="0" smtClean="0"/>
              <a:t>Run </a:t>
            </a:r>
            <a:r>
              <a:rPr lang="en-US" altLang="ko-KR" dirty="0" smtClean="0">
                <a:solidFill>
                  <a:srgbClr val="FF0000"/>
                </a:solidFill>
              </a:rPr>
              <a:t>linker</a:t>
            </a:r>
            <a:r>
              <a:rPr lang="en-US" altLang="ko-KR" dirty="0" smtClean="0"/>
              <a:t> to connect hardware-specific code</a:t>
            </a:r>
            <a:br>
              <a:rPr lang="en-US" altLang="ko-KR" dirty="0" smtClean="0"/>
            </a:br>
            <a:r>
              <a:rPr lang="en-US" altLang="ko-KR" dirty="0" smtClean="0"/>
              <a:t>to machine instructions, producing an</a:t>
            </a:r>
            <a:br>
              <a:rPr lang="en-US" altLang="ko-KR" dirty="0" smtClean="0"/>
            </a:br>
            <a:r>
              <a:rPr lang="en-US" altLang="ko-KR" dirty="0" smtClean="0"/>
              <a:t>executable file.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8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0186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0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[File] – [New] – [Project…]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–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2796"/>
            <a:ext cx="64008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5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827</TotalTime>
  <Words>1441</Words>
  <Application>Microsoft Office PowerPoint</Application>
  <PresentationFormat>화면 슬라이드 쇼(4:3)</PresentationFormat>
  <Paragraphs>369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광장</vt:lpstr>
      <vt:lpstr>C++ Programming Tutor</vt:lpstr>
      <vt:lpstr>튜터자 소개</vt:lpstr>
      <vt:lpstr>질문하실 때…</vt:lpstr>
      <vt:lpstr>1주차 안내</vt:lpstr>
      <vt:lpstr>1주차 안내</vt:lpstr>
      <vt:lpstr>1주차 안내</vt:lpstr>
      <vt:lpstr>시작하기 전에…</vt:lpstr>
      <vt:lpstr>시작하기 전에…</vt:lpstr>
      <vt:lpstr>Visual Studio – 프로젝트 생성</vt:lpstr>
      <vt:lpstr>Visual Studio – 프로젝트 생성</vt:lpstr>
      <vt:lpstr>Visual Studio – 프로젝트 생성</vt:lpstr>
      <vt:lpstr>Visual Studio – 프로젝트 생성</vt:lpstr>
      <vt:lpstr>Visual Studio – 프로젝트 생성</vt:lpstr>
      <vt:lpstr>Visual Studio – 프로젝트 생성</vt:lpstr>
      <vt:lpstr>Visual Studio – 컴파일 &amp; 빌드</vt:lpstr>
      <vt:lpstr>Visual Studio – 프로젝트 실행</vt:lpstr>
      <vt:lpstr>Visual Studio – 프로젝트 실행</vt:lpstr>
      <vt:lpstr>Hello World 프로그램</vt:lpstr>
      <vt:lpstr>Hello World 프로그램</vt:lpstr>
      <vt:lpstr>Hello World 프로그램</vt:lpstr>
      <vt:lpstr>정보란 무엇인가</vt:lpstr>
      <vt:lpstr>변수의 정의</vt:lpstr>
      <vt:lpstr>변수의 정의</vt:lpstr>
      <vt:lpstr>변수의 정의</vt:lpstr>
      <vt:lpstr>변수의 내용을 화면에 출력해보자</vt:lpstr>
      <vt:lpstr>변수의 정의, 그 다양한 모습</vt:lpstr>
      <vt:lpstr>변수에 값을 넣고 빼기</vt:lpstr>
      <vt:lpstr>반드시 지켜야 할 규칙</vt:lpstr>
      <vt:lpstr>변수의 이름 잘 짓는 법</vt:lpstr>
      <vt:lpstr>변수의 이름 잘 짓는 법</vt:lpstr>
      <vt:lpstr>변수를 언제 정의하는 것이 좋을까</vt:lpstr>
      <vt:lpstr>다양한 종류의 int 타입</vt:lpstr>
      <vt:lpstr>다양한 종류의 int 타입</vt:lpstr>
      <vt:lpstr>다양한 종류의 int 타입</vt:lpstr>
      <vt:lpstr>다양한 종류의 int 타입</vt:lpstr>
      <vt:lpstr>다양한 종류의 int 타입</vt:lpstr>
      <vt:lpstr>실수 타입</vt:lpstr>
      <vt:lpstr>실수 타입</vt:lpstr>
      <vt:lpstr>문자 타입</vt:lpstr>
      <vt:lpstr>문자 타입</vt:lpstr>
      <vt:lpstr>문자 타입</vt:lpstr>
      <vt:lpstr>bool 타입</vt:lpstr>
      <vt:lpstr>형변환 규칙</vt:lpstr>
      <vt:lpstr>문제가 발생하는 형변환</vt:lpstr>
      <vt:lpstr>명시적인 형변환</vt:lpstr>
      <vt:lpstr>명시적인 형변환</vt:lpstr>
      <vt:lpstr>2주차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62</cp:revision>
  <dcterms:created xsi:type="dcterms:W3CDTF">2006-10-05T04:04:58Z</dcterms:created>
  <dcterms:modified xsi:type="dcterms:W3CDTF">2012-04-11T16:58:13Z</dcterms:modified>
</cp:coreProperties>
</file>