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0"/>
  </p:notesMasterIdLst>
  <p:sldIdLst>
    <p:sldId id="257" r:id="rId3"/>
    <p:sldId id="256" r:id="rId4"/>
    <p:sldId id="26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44" r:id="rId18"/>
    <p:sldId id="457" r:id="rId19"/>
    <p:sldId id="458" r:id="rId20"/>
    <p:sldId id="459" r:id="rId21"/>
    <p:sldId id="460" r:id="rId22"/>
    <p:sldId id="462" r:id="rId23"/>
    <p:sldId id="466" r:id="rId24"/>
    <p:sldId id="467" r:id="rId25"/>
    <p:sldId id="468" r:id="rId26"/>
    <p:sldId id="469" r:id="rId27"/>
    <p:sldId id="470" r:id="rId28"/>
    <p:sldId id="472" r:id="rId29"/>
    <p:sldId id="471" r:id="rId30"/>
    <p:sldId id="474" r:id="rId31"/>
    <p:sldId id="473" r:id="rId32"/>
    <p:sldId id="475" r:id="rId33"/>
    <p:sldId id="476" r:id="rId34"/>
    <p:sldId id="477" r:id="rId35"/>
    <p:sldId id="478" r:id="rId36"/>
    <p:sldId id="479" r:id="rId37"/>
    <p:sldId id="480" r:id="rId38"/>
    <p:sldId id="481" r:id="rId39"/>
    <p:sldId id="482" r:id="rId40"/>
    <p:sldId id="483" r:id="rId41"/>
    <p:sldId id="484" r:id="rId42"/>
    <p:sldId id="485" r:id="rId43"/>
    <p:sldId id="486" r:id="rId44"/>
    <p:sldId id="487" r:id="rId45"/>
    <p:sldId id="488" r:id="rId46"/>
    <p:sldId id="489" r:id="rId47"/>
    <p:sldId id="490" r:id="rId48"/>
    <p:sldId id="491" r:id="rId49"/>
    <p:sldId id="492" r:id="rId50"/>
    <p:sldId id="493" r:id="rId51"/>
    <p:sldId id="494" r:id="rId52"/>
    <p:sldId id="495" r:id="rId53"/>
    <p:sldId id="496" r:id="rId54"/>
    <p:sldId id="497" r:id="rId55"/>
    <p:sldId id="498" r:id="rId56"/>
    <p:sldId id="499" r:id="rId57"/>
    <p:sldId id="500" r:id="rId58"/>
    <p:sldId id="501" r:id="rId59"/>
    <p:sldId id="502" r:id="rId60"/>
    <p:sldId id="503" r:id="rId61"/>
    <p:sldId id="504" r:id="rId62"/>
    <p:sldId id="505" r:id="rId63"/>
    <p:sldId id="506" r:id="rId64"/>
    <p:sldId id="507" r:id="rId65"/>
    <p:sldId id="508" r:id="rId66"/>
    <p:sldId id="509" r:id="rId67"/>
    <p:sldId id="510" r:id="rId68"/>
    <p:sldId id="511" r:id="rId69"/>
    <p:sldId id="512" r:id="rId70"/>
    <p:sldId id="513" r:id="rId71"/>
    <p:sldId id="514" r:id="rId72"/>
    <p:sldId id="515" r:id="rId73"/>
    <p:sldId id="516" r:id="rId74"/>
    <p:sldId id="517" r:id="rId75"/>
    <p:sldId id="518" r:id="rId76"/>
    <p:sldId id="519" r:id="rId77"/>
    <p:sldId id="520" r:id="rId78"/>
    <p:sldId id="521" r:id="rId79"/>
    <p:sldId id="522" r:id="rId80"/>
    <p:sldId id="523" r:id="rId81"/>
    <p:sldId id="524" r:id="rId82"/>
    <p:sldId id="526" r:id="rId83"/>
    <p:sldId id="525" r:id="rId84"/>
    <p:sldId id="529" r:id="rId85"/>
    <p:sldId id="527" r:id="rId86"/>
    <p:sldId id="528" r:id="rId87"/>
    <p:sldId id="530" r:id="rId88"/>
    <p:sldId id="531" r:id="rId89"/>
    <p:sldId id="532" r:id="rId90"/>
    <p:sldId id="533" r:id="rId91"/>
    <p:sldId id="534" r:id="rId92"/>
    <p:sldId id="535" r:id="rId93"/>
    <p:sldId id="536" r:id="rId94"/>
    <p:sldId id="537" r:id="rId95"/>
    <p:sldId id="538" r:id="rId96"/>
    <p:sldId id="539" r:id="rId97"/>
    <p:sldId id="541" r:id="rId98"/>
    <p:sldId id="540" r:id="rId99"/>
    <p:sldId id="542" r:id="rId100"/>
    <p:sldId id="543" r:id="rId101"/>
    <p:sldId id="544" r:id="rId102"/>
    <p:sldId id="545" r:id="rId103"/>
    <p:sldId id="546" r:id="rId104"/>
    <p:sldId id="547" r:id="rId105"/>
    <p:sldId id="548" r:id="rId106"/>
    <p:sldId id="550" r:id="rId107"/>
    <p:sldId id="551" r:id="rId108"/>
    <p:sldId id="552" r:id="rId109"/>
    <p:sldId id="553" r:id="rId110"/>
    <p:sldId id="554" r:id="rId111"/>
    <p:sldId id="555" r:id="rId112"/>
    <p:sldId id="556" r:id="rId113"/>
    <p:sldId id="557" r:id="rId114"/>
    <p:sldId id="262" r:id="rId115"/>
    <p:sldId id="558" r:id="rId116"/>
    <p:sldId id="442" r:id="rId117"/>
    <p:sldId id="441" r:id="rId118"/>
    <p:sldId id="260" r:id="rId1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8000"/>
    <a:srgbClr val="0000FF"/>
    <a:srgbClr val="0099FF"/>
    <a:srgbClr val="0066CC"/>
    <a:srgbClr val="33CCFF"/>
    <a:srgbClr val="66FFFF"/>
    <a:srgbClr val="D60093"/>
    <a:srgbClr val="CCFF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tableStyles" Target="tableStyle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presProps" Target="pres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403AB-59A2-4ECC-B60B-DBA8BFCC8BF7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962B0-914B-4393-BFC1-AF8A9DE8C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4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73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93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44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16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46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14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29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6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27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07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0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2012-07-06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1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gif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55776" y="2780928"/>
            <a:ext cx="6260232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C++ Programming</a:t>
            </a:r>
            <a:r>
              <a:rPr lang="en-US" altLang="ko-KR" sz="4000" b="1" dirty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</a:t>
            </a:r>
            <a:r>
              <a:rPr lang="en-US" altLang="ko-KR" sz="4000" b="1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Tutor</a:t>
            </a:r>
            <a:endParaRPr lang="ko-KR" altLang="en-US" sz="4000" dirty="0">
              <a:solidFill>
                <a:srgbClr val="33CCFF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27784" y="2852936"/>
            <a:ext cx="5900182" cy="43204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#10. </a:t>
            </a:r>
            <a:r>
              <a:rPr lang="ko-KR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다형성과 가상 함수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771420" y="2112519"/>
            <a:ext cx="1349103" cy="702602"/>
            <a:chOff x="4716016" y="5877272"/>
            <a:chExt cx="1349103" cy="702602"/>
          </a:xfrm>
        </p:grpSpPr>
        <p:pic>
          <p:nvPicPr>
            <p:cNvPr id="10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5877272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534204" y="621054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346741" y="1767006"/>
            <a:ext cx="845051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void Rectangle::Draw() 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{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fr-FR" altLang="ko-KR" sz="2400" dirty="0" smtClean="0">
                <a:solidFill>
                  <a:schemeClr val="bg1"/>
                </a:solidFill>
              </a:rPr>
              <a:t>   std</a:t>
            </a:r>
            <a:r>
              <a:rPr lang="fr-FR" altLang="ko-KR" sz="2400" dirty="0">
                <a:solidFill>
                  <a:schemeClr val="bg1"/>
                </a:solidFill>
              </a:rPr>
              <a:t>::cout &lt;&lt; "[Rectangle] </a:t>
            </a:r>
            <a:r>
              <a:rPr lang="fr-FR" altLang="ko-KR" sz="2400" dirty="0" smtClean="0">
                <a:solidFill>
                  <a:schemeClr val="bg1"/>
                </a:solidFill>
              </a:rPr>
              <a:t>Position = "</a:t>
            </a:r>
          </a:p>
          <a:p>
            <a:r>
              <a:rPr lang="fr-FR" altLang="ko-KR" sz="2400" dirty="0">
                <a:solidFill>
                  <a:schemeClr val="bg1"/>
                </a:solidFill>
              </a:rPr>
              <a:t> </a:t>
            </a:r>
            <a:r>
              <a:rPr lang="fr-FR" altLang="ko-KR" sz="2400" dirty="0" smtClean="0">
                <a:solidFill>
                  <a:schemeClr val="bg1"/>
                </a:solidFill>
              </a:rPr>
              <a:t>     &lt;&lt; </a:t>
            </a:r>
            <a:r>
              <a:rPr lang="fr-FR" altLang="ko-KR" sz="2400" dirty="0">
                <a:solidFill>
                  <a:schemeClr val="bg1"/>
                </a:solidFill>
              </a:rPr>
              <a:t>_x &lt;&lt; ", " &lt;&lt; _y &lt;&lt; ") "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&lt;&lt; </a:t>
            </a:r>
            <a:r>
              <a:rPr lang="en-US" altLang="ko-KR" sz="2400" dirty="0">
                <a:solidFill>
                  <a:schemeClr val="bg1"/>
                </a:solidFill>
              </a:rPr>
              <a:t>"Size = (" &lt;&lt; _width &lt;&lt; ", " &lt;&lt; _height &lt;&lt; ")\n";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void Rectangle::Resize(double width, double height)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>
                <a:solidFill>
                  <a:schemeClr val="bg1"/>
                </a:solidFill>
              </a:rPr>
              <a:t>width = width;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>
                <a:solidFill>
                  <a:schemeClr val="bg1"/>
                </a:solidFill>
              </a:rPr>
              <a:t>height = height;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3761520" y="130534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Shape.cpp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2885" y="3573015"/>
            <a:ext cx="4038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왜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오류가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발생하는 것일까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1683" y="2924944"/>
            <a:ext cx="61606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부모 클래스에서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오버로드된</a:t>
            </a:r>
            <a:r>
              <a:rPr lang="ko-KR" altLang="en-US" sz="2400" dirty="0" smtClean="0">
                <a:solidFill>
                  <a:schemeClr val="bg1"/>
                </a:solidFill>
              </a:rPr>
              <a:t> 함수 중에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어느 것 하나라도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오버라이드하면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나머지 다른 함수들도 모두 사용할 수 없다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9646" y="2924944"/>
            <a:ext cx="18473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4341" y="3232026"/>
            <a:ext cx="6335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Eat()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 중에 하나만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오버라이딩</a:t>
            </a:r>
            <a:r>
              <a:rPr lang="ko-KR" altLang="en-US" sz="2400" dirty="0" smtClean="0">
                <a:solidFill>
                  <a:schemeClr val="bg1"/>
                </a:solidFill>
              </a:rPr>
              <a:t> 하였지만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나머지 </a:t>
            </a:r>
            <a:r>
              <a:rPr lang="en-US" altLang="ko-KR" sz="2400" dirty="0" smtClean="0">
                <a:solidFill>
                  <a:schemeClr val="bg1"/>
                </a:solidFill>
              </a:rPr>
              <a:t>Eat()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함수도 사용할 수 없게 된 것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69055" y="3573015"/>
            <a:ext cx="300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꼭 호출하고 싶다면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33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1971" y="3573015"/>
            <a:ext cx="3040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dog1.Pet::Eat(“milk”);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5058" name="Picture 2" descr="http://cfile3.uf.tistory.com/image/186BF2354F0ECA413FEC69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9" y="2580108"/>
            <a:ext cx="357187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9029" y="3573015"/>
            <a:ext cx="5606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주제를 바꿔서</a:t>
            </a:r>
            <a:r>
              <a:rPr lang="en-US" altLang="ko-KR" sz="2400" dirty="0" smtClean="0">
                <a:solidFill>
                  <a:schemeClr val="bg1"/>
                </a:solidFill>
              </a:rPr>
              <a:t>… </a:t>
            </a:r>
            <a:r>
              <a:rPr lang="ko-KR" altLang="en-US" sz="2400" dirty="0" smtClean="0">
                <a:solidFill>
                  <a:schemeClr val="bg1"/>
                </a:solidFill>
              </a:rPr>
              <a:t>다음 코드는 동작할까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9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9646" y="2924944"/>
            <a:ext cx="18473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2526568" y="1767006"/>
            <a:ext cx="409086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F8F8F8"/>
                </a:solidFill>
              </a:rPr>
              <a:t>class Base { </a:t>
            </a:r>
            <a:r>
              <a:rPr lang="en-US" altLang="ko-KR" sz="2400" dirty="0" smtClean="0">
                <a:solidFill>
                  <a:srgbClr val="F8F8F8"/>
                </a:solidFill>
              </a:rPr>
              <a:t>};</a:t>
            </a:r>
            <a:endParaRPr lang="ko-KR" altLang="en-US" sz="2400" dirty="0">
              <a:solidFill>
                <a:srgbClr val="F8F8F8"/>
              </a:solidFill>
            </a:endParaRPr>
          </a:p>
          <a:p>
            <a:r>
              <a:rPr lang="en-US" altLang="ko-KR" sz="2400" dirty="0">
                <a:solidFill>
                  <a:srgbClr val="F8F8F8"/>
                </a:solidFill>
              </a:rPr>
              <a:t>class Derived : public Base {</a:t>
            </a:r>
          </a:p>
          <a:p>
            <a:r>
              <a:rPr lang="en-US" altLang="ko-KR" sz="2400" dirty="0">
                <a:solidFill>
                  <a:srgbClr val="F8F8F8"/>
                </a:solidFill>
              </a:rPr>
              <a:t>public:</a:t>
            </a:r>
          </a:p>
          <a:p>
            <a:r>
              <a:rPr lang="en-US" altLang="ko-KR" sz="2400" dirty="0" smtClean="0">
                <a:solidFill>
                  <a:srgbClr val="F8F8F8"/>
                </a:solidFill>
              </a:rPr>
              <a:t>   Derived(</a:t>
            </a:r>
            <a:r>
              <a:rPr lang="en-US" altLang="ko-KR" sz="2400" dirty="0" err="1" smtClean="0">
                <a:solidFill>
                  <a:srgbClr val="F8F8F8"/>
                </a:solidFill>
              </a:rPr>
              <a:t>int</a:t>
            </a:r>
            <a:r>
              <a:rPr lang="en-US" altLang="ko-KR" sz="2400" dirty="0" smtClean="0">
                <a:solidFill>
                  <a:srgbClr val="F8F8F8"/>
                </a:solidFill>
              </a:rPr>
              <a:t> </a:t>
            </a:r>
            <a:r>
              <a:rPr lang="en-US" altLang="ko-KR" sz="2400" dirty="0">
                <a:solidFill>
                  <a:srgbClr val="F8F8F8"/>
                </a:solidFill>
              </a:rPr>
              <a:t>n);</a:t>
            </a:r>
          </a:p>
          <a:p>
            <a:r>
              <a:rPr lang="en-US" altLang="ko-KR" sz="2400" dirty="0">
                <a:solidFill>
                  <a:srgbClr val="F8F8F8"/>
                </a:solidFill>
              </a:rPr>
              <a:t>};</a:t>
            </a:r>
          </a:p>
          <a:p>
            <a:endParaRPr lang="ko-KR" altLang="en-US" sz="2400" dirty="0">
              <a:solidFill>
                <a:srgbClr val="F8F8F8"/>
              </a:solidFill>
            </a:endParaRPr>
          </a:p>
          <a:p>
            <a:r>
              <a:rPr lang="en-US" altLang="ko-KR" sz="2400" dirty="0">
                <a:solidFill>
                  <a:srgbClr val="F8F8F8"/>
                </a:solidFill>
              </a:rPr>
              <a:t>Derived::Derived(</a:t>
            </a:r>
            <a:r>
              <a:rPr lang="en-US" altLang="ko-KR" sz="2400" dirty="0" err="1">
                <a:solidFill>
                  <a:srgbClr val="F8F8F8"/>
                </a:solidFill>
              </a:rPr>
              <a:t>int</a:t>
            </a:r>
            <a:r>
              <a:rPr lang="en-US" altLang="ko-KR" sz="2400" dirty="0">
                <a:solidFill>
                  <a:srgbClr val="F8F8F8"/>
                </a:solidFill>
              </a:rPr>
              <a:t> n) { }</a:t>
            </a:r>
          </a:p>
          <a:p>
            <a:endParaRPr lang="ko-KR" altLang="en-US" sz="2400" dirty="0">
              <a:solidFill>
                <a:srgbClr val="F8F8F8"/>
              </a:solidFill>
            </a:endParaRPr>
          </a:p>
          <a:p>
            <a:r>
              <a:rPr lang="en-US" altLang="ko-KR" sz="2400" dirty="0" err="1">
                <a:solidFill>
                  <a:srgbClr val="F8F8F8"/>
                </a:solidFill>
              </a:rPr>
              <a:t>int</a:t>
            </a:r>
            <a:r>
              <a:rPr lang="en-US" altLang="ko-KR" sz="2400" dirty="0">
                <a:solidFill>
                  <a:srgbClr val="F8F8F8"/>
                </a:solidFill>
              </a:rPr>
              <a:t> main() {</a:t>
            </a:r>
          </a:p>
          <a:p>
            <a:r>
              <a:rPr lang="en-US" altLang="ko-KR" sz="2400" dirty="0" smtClean="0">
                <a:solidFill>
                  <a:srgbClr val="F8F8F8"/>
                </a:solidFill>
              </a:rPr>
              <a:t>   Derived </a:t>
            </a:r>
            <a:r>
              <a:rPr lang="en-US" altLang="ko-KR" sz="2400" dirty="0" err="1">
                <a:solidFill>
                  <a:srgbClr val="F8F8F8"/>
                </a:solidFill>
              </a:rPr>
              <a:t>derived</a:t>
            </a:r>
            <a:r>
              <a:rPr lang="en-US" altLang="ko-KR" sz="2400" dirty="0" smtClean="0">
                <a:solidFill>
                  <a:srgbClr val="F8F8F8"/>
                </a:solidFill>
              </a:rPr>
              <a:t>;</a:t>
            </a:r>
            <a:endParaRPr lang="ko-KR" altLang="en-US" sz="2400" dirty="0">
              <a:solidFill>
                <a:srgbClr val="F8F8F8"/>
              </a:solidFill>
            </a:endParaRPr>
          </a:p>
          <a:p>
            <a:r>
              <a:rPr lang="en-US" altLang="ko-KR" sz="2400" dirty="0" smtClean="0">
                <a:solidFill>
                  <a:srgbClr val="F8F8F8"/>
                </a:solidFill>
              </a:rPr>
              <a:t>   return </a:t>
            </a:r>
            <a:r>
              <a:rPr lang="en-US" altLang="ko-KR" sz="2400" dirty="0">
                <a:solidFill>
                  <a:srgbClr val="F8F8F8"/>
                </a:solidFill>
              </a:rPr>
              <a:t>0;</a:t>
            </a:r>
          </a:p>
          <a:p>
            <a:r>
              <a:rPr lang="en-US" altLang="ko-KR" sz="2400" dirty="0">
                <a:solidFill>
                  <a:srgbClr val="F8F8F8"/>
                </a:solidFill>
              </a:rPr>
              <a:t>}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3070862" y="1305341"/>
            <a:ext cx="300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OverloadingTest.cpp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9646" y="2924944"/>
            <a:ext cx="18473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3038078"/>
            <a:ext cx="56578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9680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9373" y="3232026"/>
            <a:ext cx="8225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아무런 </a:t>
            </a:r>
            <a:r>
              <a:rPr lang="ko-KR" altLang="en-US" sz="2400" dirty="0" err="1">
                <a:solidFill>
                  <a:schemeClr val="bg1"/>
                </a:solidFill>
              </a:rPr>
              <a:t>생성자도</a:t>
            </a:r>
            <a:r>
              <a:rPr lang="ko-KR" altLang="en-US" sz="2400" dirty="0">
                <a:solidFill>
                  <a:schemeClr val="bg1"/>
                </a:solidFill>
              </a:rPr>
              <a:t> 정의하지 않은 경우에는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컴퓨터가 기본적으로 디폴트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생성자와</a:t>
            </a:r>
            <a:r>
              <a:rPr lang="ko-KR" altLang="en-US" sz="2400" dirty="0" smtClean="0">
                <a:solidFill>
                  <a:schemeClr val="bg1"/>
                </a:solidFill>
              </a:rPr>
              <a:t> 복사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생성자를</a:t>
            </a:r>
            <a:r>
              <a:rPr lang="ko-KR" altLang="en-US" sz="2400" dirty="0" smtClean="0">
                <a:solidFill>
                  <a:schemeClr val="bg1"/>
                </a:solidFill>
              </a:rPr>
              <a:t> 제공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9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1447617" y="1767006"/>
            <a:ext cx="624876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class Circle : public Shape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void </a:t>
            </a:r>
            <a:r>
              <a:rPr lang="en-US" altLang="ko-KR" sz="2400" dirty="0">
                <a:solidFill>
                  <a:schemeClr val="bg1"/>
                </a:solidFill>
              </a:rPr>
              <a:t>Draw() 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void </a:t>
            </a:r>
            <a:r>
              <a:rPr lang="en-US" altLang="ko-KR" sz="2400" dirty="0" err="1">
                <a:solidFill>
                  <a:schemeClr val="bg1"/>
                </a:solidFill>
              </a:rPr>
              <a:t>SetRadius</a:t>
            </a:r>
            <a:r>
              <a:rPr lang="en-US" altLang="ko-KR" sz="2400" dirty="0">
                <a:solidFill>
                  <a:schemeClr val="bg1"/>
                </a:solidFill>
              </a:rPr>
              <a:t>(double radius);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Circle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r>
              <a:rPr lang="fr-FR" altLang="ko-KR" sz="2400" dirty="0" smtClean="0">
                <a:solidFill>
                  <a:schemeClr val="bg1"/>
                </a:solidFill>
              </a:rPr>
              <a:t>   Circle(double </a:t>
            </a:r>
            <a:r>
              <a:rPr lang="fr-FR" altLang="ko-KR" sz="2400" dirty="0">
                <a:solidFill>
                  <a:schemeClr val="bg1"/>
                </a:solidFill>
              </a:rPr>
              <a:t>x, double y, double radius);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protected: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double </a:t>
            </a:r>
            <a:r>
              <a:rPr lang="en-US" altLang="ko-KR" sz="2400" dirty="0">
                <a:solidFill>
                  <a:schemeClr val="bg1"/>
                </a:solidFill>
              </a:rPr>
              <a:t>_radius;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};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3761520" y="130534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Shape.cpp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0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9680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0730" y="3232026"/>
            <a:ext cx="7202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디폴트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생성자는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아무 일도 하지 않고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복사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생성자는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멤버를 </a:t>
            </a:r>
            <a:r>
              <a:rPr lang="en-US" altLang="ko-KR" sz="2400" dirty="0" smtClean="0">
                <a:solidFill>
                  <a:schemeClr val="bg1"/>
                </a:solidFill>
              </a:rPr>
              <a:t>1 : 1</a:t>
            </a:r>
            <a:r>
              <a:rPr lang="ko-KR" altLang="en-US" sz="2400" dirty="0" smtClean="0">
                <a:solidFill>
                  <a:schemeClr val="bg1"/>
                </a:solidFill>
              </a:rPr>
              <a:t>로 복사해준다고 배웠다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2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9680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264" y="3232026"/>
            <a:ext cx="7917552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그런데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생성자를</a:t>
            </a:r>
            <a:r>
              <a:rPr lang="ko-KR" altLang="en-US" sz="2400" dirty="0" smtClean="0">
                <a:solidFill>
                  <a:schemeClr val="bg1"/>
                </a:solidFill>
              </a:rPr>
              <a:t> 하나 만든 순간에 컴퓨터가 제공해주는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디폴트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생성자를</a:t>
            </a:r>
            <a:r>
              <a:rPr lang="ko-KR" altLang="en-US" sz="2400" dirty="0" smtClean="0">
                <a:solidFill>
                  <a:schemeClr val="bg1"/>
                </a:solidFill>
              </a:rPr>
              <a:t> 사용할 수 없게 되어버린 것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9680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6540" y="3232026"/>
            <a:ext cx="7411003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이런 경우에는 아무 일도 하지 않는 디폴트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생성자를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직접 추가해주는 수밖에 없다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10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주차 </a:t>
            </a:r>
            <a:r>
              <a:rPr lang="ko-KR" altLang="en-US" sz="32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레포트</a:t>
            </a:r>
            <a:endParaRPr lang="ko-KR" altLang="en-US" sz="22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3528" y="1340768"/>
            <a:ext cx="846837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소멸자를</a:t>
            </a:r>
            <a:r>
              <a:rPr lang="ko-KR" altLang="en-US" dirty="0" smtClean="0">
                <a:solidFill>
                  <a:schemeClr val="bg1"/>
                </a:solidFill>
              </a:rPr>
              <a:t> 가상 함수로 만들기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클래스에 하나 이상의 가상 함수가 있는 경우에는 </a:t>
            </a:r>
            <a:r>
              <a:rPr lang="ko-KR" altLang="en-US" dirty="0" err="1" smtClean="0">
                <a:solidFill>
                  <a:schemeClr val="bg1"/>
                </a:solidFill>
              </a:rPr>
              <a:t>소멸자도</a:t>
            </a:r>
            <a:r>
              <a:rPr lang="ko-KR" altLang="en-US" dirty="0" smtClean="0">
                <a:solidFill>
                  <a:schemeClr val="bg1"/>
                </a:solidFill>
              </a:rPr>
              <a:t> 반드시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가상 함수로 만들어야 한다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왜 가상 함수로 만들어야 하는지 알아볼 것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오버라이딩한</a:t>
            </a:r>
            <a:r>
              <a:rPr lang="ko-KR" altLang="en-US" dirty="0" smtClean="0">
                <a:solidFill>
                  <a:schemeClr val="bg1"/>
                </a:solidFill>
              </a:rPr>
              <a:t> 함수에서 부모 클래스의 함수 호출하기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오버라이딩을</a:t>
            </a:r>
            <a:r>
              <a:rPr lang="ko-KR" altLang="en-US" dirty="0" smtClean="0">
                <a:solidFill>
                  <a:schemeClr val="bg1"/>
                </a:solidFill>
              </a:rPr>
              <a:t> 하는 대부분의 이유는 부모 클래스에서 해주는 일에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추가적인 작업을 해주기 위해서다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예를 들어 </a:t>
            </a:r>
            <a:r>
              <a:rPr lang="en-US" altLang="ko-KR" dirty="0" smtClean="0">
                <a:solidFill>
                  <a:schemeClr val="bg1"/>
                </a:solidFill>
              </a:rPr>
              <a:t>Circle::Draw() </a:t>
            </a:r>
            <a:r>
              <a:rPr lang="ko-KR" altLang="en-US" dirty="0" smtClean="0">
                <a:solidFill>
                  <a:schemeClr val="bg1"/>
                </a:solidFill>
              </a:rPr>
              <a:t>함수는 </a:t>
            </a:r>
            <a:r>
              <a:rPr lang="en-US" altLang="ko-KR" dirty="0" smtClean="0">
                <a:solidFill>
                  <a:schemeClr val="bg1"/>
                </a:solidFill>
              </a:rPr>
              <a:t>_x, _y</a:t>
            </a:r>
            <a:r>
              <a:rPr lang="ko-KR" altLang="en-US" dirty="0" smtClean="0">
                <a:solidFill>
                  <a:schemeClr val="bg1"/>
                </a:solidFill>
              </a:rPr>
              <a:t>의 값을 출력하는 것에 더해서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_radius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값을 출력해주기 위해서 </a:t>
            </a:r>
            <a:r>
              <a:rPr lang="ko-KR" altLang="en-US" dirty="0" err="1" smtClean="0">
                <a:solidFill>
                  <a:schemeClr val="bg1"/>
                </a:solidFill>
              </a:rPr>
              <a:t>오버라이딩했다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이런 경우에 </a:t>
            </a:r>
            <a:r>
              <a:rPr lang="ko-KR" altLang="en-US" dirty="0" err="1" smtClean="0">
                <a:solidFill>
                  <a:schemeClr val="bg1"/>
                </a:solidFill>
              </a:rPr>
              <a:t>오버라이딩한</a:t>
            </a:r>
            <a:r>
              <a:rPr lang="ko-KR" altLang="en-US" dirty="0" smtClean="0">
                <a:solidFill>
                  <a:schemeClr val="bg1"/>
                </a:solidFill>
              </a:rPr>
              <a:t> 함수 안에서 부모 클래스의 함수를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호출함으로써 소스 코드의 중복을 피할 수 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어떻게 하면 부모클래스의 함수를 호출할 수 있을까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10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주차 </a:t>
            </a:r>
            <a:r>
              <a:rPr lang="ko-KR" altLang="en-US" sz="32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레포트</a:t>
            </a:r>
            <a:endParaRPr lang="ko-KR" altLang="en-US" sz="22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3528" y="1340768"/>
            <a:ext cx="84683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동적 바인딩과 정적 바인딩에 대하여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void </a:t>
            </a:r>
            <a:r>
              <a:rPr lang="en-US" altLang="ko-KR" dirty="0" err="1">
                <a:solidFill>
                  <a:schemeClr val="bg1"/>
                </a:solidFill>
              </a:rPr>
              <a:t>Func</a:t>
            </a:r>
            <a:r>
              <a:rPr lang="en-US" altLang="ko-KR" dirty="0">
                <a:solidFill>
                  <a:schemeClr val="bg1"/>
                </a:solidFill>
              </a:rPr>
              <a:t>(Shape* pc) {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  pc-&gt;Draw();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}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pc</a:t>
            </a:r>
            <a:r>
              <a:rPr lang="ko-KR" altLang="en-US" dirty="0">
                <a:solidFill>
                  <a:schemeClr val="bg1"/>
                </a:solidFill>
              </a:rPr>
              <a:t>가 가리키고 있는 객체에 따라서 </a:t>
            </a:r>
            <a:r>
              <a:rPr lang="en-US" altLang="ko-KR" dirty="0">
                <a:solidFill>
                  <a:schemeClr val="bg1"/>
                </a:solidFill>
              </a:rPr>
              <a:t>Circle::Draw()</a:t>
            </a:r>
            <a:r>
              <a:rPr lang="ko-KR" altLang="en-US" dirty="0">
                <a:solidFill>
                  <a:schemeClr val="bg1"/>
                </a:solidFill>
              </a:rPr>
              <a:t>가 호출될 수고 있고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Rectangle::Draw()</a:t>
            </a:r>
            <a:r>
              <a:rPr lang="ko-KR" altLang="en-US" dirty="0">
                <a:solidFill>
                  <a:schemeClr val="bg1"/>
                </a:solidFill>
              </a:rPr>
              <a:t>가 호출될 수도 있다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프로그램을 실행한 후에야 어떤 함수를 호출할 지 </a:t>
            </a:r>
            <a:r>
              <a:rPr lang="ko-KR" altLang="en-US" dirty="0" err="1">
                <a:solidFill>
                  <a:schemeClr val="bg1"/>
                </a:solidFill>
              </a:rPr>
              <a:t>알수</a:t>
            </a:r>
            <a:r>
              <a:rPr lang="ko-KR" altLang="en-US" dirty="0">
                <a:solidFill>
                  <a:schemeClr val="bg1"/>
                </a:solidFill>
              </a:rPr>
              <a:t> 있는 경우를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동적 바인딩</a:t>
            </a:r>
            <a:r>
              <a:rPr lang="en-US" altLang="ko-KR" dirty="0">
                <a:solidFill>
                  <a:schemeClr val="bg1"/>
                </a:solidFill>
              </a:rPr>
              <a:t>(Dynamic Binding)</a:t>
            </a:r>
            <a:r>
              <a:rPr lang="ko-KR" altLang="en-US" dirty="0">
                <a:solidFill>
                  <a:schemeClr val="bg1"/>
                </a:solidFill>
              </a:rPr>
              <a:t>이라고 한다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Circle c;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err="1" smtClean="0">
                <a:solidFill>
                  <a:schemeClr val="bg1"/>
                </a:solidFill>
              </a:rPr>
              <a:t>c.Draw</a:t>
            </a:r>
            <a:r>
              <a:rPr lang="en-US" altLang="ko-KR" dirty="0" smtClean="0">
                <a:solidFill>
                  <a:schemeClr val="bg1"/>
                </a:solidFill>
              </a:rPr>
              <a:t>();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반대로 프로그램이 실행되지 않은 상태에서도 어떤 함수가 호출될지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명백하게 알 수 있는 경우를 정적 바인딩이라고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이에 대해 자세한 내용을 알아볼 것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이에 대한 자신의 생각을 </a:t>
            </a:r>
            <a:r>
              <a:rPr lang="en-US" altLang="ko-KR" dirty="0">
                <a:solidFill>
                  <a:schemeClr val="bg1"/>
                </a:solidFill>
              </a:rPr>
              <a:t>A4 </a:t>
            </a:r>
            <a:r>
              <a:rPr lang="ko-KR" altLang="en-US" dirty="0">
                <a:solidFill>
                  <a:schemeClr val="bg1"/>
                </a:solidFill>
              </a:rPr>
              <a:t>종이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장 이내로 작성하여 다음주에 </a:t>
            </a:r>
            <a:r>
              <a:rPr lang="ko-KR" altLang="en-US" dirty="0" smtClean="0">
                <a:solidFill>
                  <a:schemeClr val="bg1"/>
                </a:solidFill>
              </a:rPr>
              <a:t>제출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8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10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주차 숙제</a:t>
            </a:r>
            <a:endParaRPr lang="ko-KR" altLang="en-US" sz="22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7"/>
          <p:cNvSpPr txBox="1"/>
          <p:nvPr/>
        </p:nvSpPr>
        <p:spPr>
          <a:xfrm>
            <a:off x="318765" y="1340816"/>
            <a:ext cx="846837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다양한 도형 추가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Shape </a:t>
            </a:r>
            <a:r>
              <a:rPr lang="ko-KR" altLang="en-US" dirty="0" smtClean="0">
                <a:solidFill>
                  <a:schemeClr val="bg1"/>
                </a:solidFill>
              </a:rPr>
              <a:t>클래스의 자식 클래스로 삼각형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타원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선 클래스 만들기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또한 </a:t>
            </a:r>
            <a:r>
              <a:rPr lang="ko-KR" altLang="en-US" dirty="0" err="1" smtClean="0">
                <a:solidFill>
                  <a:schemeClr val="bg1"/>
                </a:solidFill>
              </a:rPr>
              <a:t>다형성을</a:t>
            </a:r>
            <a:r>
              <a:rPr lang="ko-KR" altLang="en-US" dirty="0" smtClean="0">
                <a:solidFill>
                  <a:schemeClr val="bg1"/>
                </a:solidFill>
              </a:rPr>
              <a:t> 사용해서 이 클래스들의 객체를 하나의 배열에 담아서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사용하는 예제를 만들 것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다형성</a:t>
            </a:r>
            <a:r>
              <a:rPr lang="ko-KR" altLang="en-US" dirty="0" smtClean="0">
                <a:solidFill>
                  <a:schemeClr val="bg1"/>
                </a:solidFill>
              </a:rPr>
              <a:t> 복습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지난 시간에 배운 </a:t>
            </a:r>
            <a:r>
              <a:rPr lang="en-US" altLang="ko-KR" dirty="0" err="1" smtClean="0">
                <a:solidFill>
                  <a:schemeClr val="bg1"/>
                </a:solidFill>
              </a:rPr>
              <a:t>DocWriter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err="1" smtClean="0">
                <a:solidFill>
                  <a:schemeClr val="bg1"/>
                </a:solidFill>
              </a:rPr>
              <a:t>HTMLWriter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클래스에 있었던 문제점을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err="1" smtClean="0">
                <a:solidFill>
                  <a:schemeClr val="bg1"/>
                </a:solidFill>
              </a:rPr>
              <a:t>다형성을</a:t>
            </a:r>
            <a:r>
              <a:rPr lang="ko-KR" altLang="en-US" dirty="0" smtClean="0">
                <a:solidFill>
                  <a:schemeClr val="bg1"/>
                </a:solidFill>
              </a:rPr>
              <a:t> 적용해 올바르게 수정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11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주차 수업 안내</a:t>
            </a:r>
            <a:endParaRPr lang="ko-KR" altLang="en-US" sz="22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3528" y="1340768"/>
            <a:ext cx="846837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예외 처리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예외 처리의 기본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예외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처리가 필요할까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</a:rPr>
              <a:t>DynamicArray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클래스 다시 보기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반환 값을 사용한 예외 처리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구조적 예외 처리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구조적 예외 처리와 관련된 규칙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구조적 예외 처리 제대로 사용하기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예외에 안전한 코드 </a:t>
            </a:r>
            <a:r>
              <a:rPr lang="ko-KR" altLang="en-US" dirty="0" smtClean="0">
                <a:solidFill>
                  <a:schemeClr val="bg1"/>
                </a:solidFill>
              </a:rPr>
              <a:t>만들기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6CC"/>
            </a:gs>
            <a:gs pos="100000">
              <a:srgbClr val="0099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11660" y="1698930"/>
            <a:ext cx="6120680" cy="3460140"/>
            <a:chOff x="1547664" y="1772816"/>
            <a:chExt cx="6120680" cy="3460140"/>
          </a:xfrm>
        </p:grpSpPr>
        <p:sp>
          <p:nvSpPr>
            <p:cNvPr id="8" name="TextBox 7"/>
            <p:cNvSpPr txBox="1"/>
            <p:nvPr/>
          </p:nvSpPr>
          <p:spPr>
            <a:xfrm>
              <a:off x="1547664" y="4217293"/>
              <a:ext cx="61206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spc="-150" dirty="0" smtClean="0">
                  <a:solidFill>
                    <a:schemeClr val="bg1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  <a:reflection blurRad="12700" stA="20000" endPos="60000" dir="5400000" sy="-100000" algn="bl" rotWithShape="0"/>
                  </a:effectLst>
                </a:rPr>
                <a:t>THANK YOU!</a:t>
              </a:r>
              <a:endParaRPr lang="ko-KR" altLang="en-US" sz="6000" b="1" spc="-15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12700" stA="20000" endPos="60000" dir="5400000" sy="-100000" algn="bl" rotWithShape="0"/>
                </a:effectLst>
              </a:endParaRPr>
            </a:p>
          </p:txBody>
        </p:sp>
        <p:pic>
          <p:nvPicPr>
            <p:cNvPr id="1026" name="Picture 2" descr="http://postfiles16.naver.net/20111209_31/jay_arbour_1323362092085KtJpF_JPEG/waste_time.jpg?type=w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829" y="1772816"/>
              <a:ext cx="5086350" cy="2428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20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1196524" y="1767006"/>
            <a:ext cx="67509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Circle::Circle()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>
                <a:solidFill>
                  <a:schemeClr val="bg1"/>
                </a:solidFill>
              </a:rPr>
              <a:t>radius = 100.0f;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fr-FR" altLang="ko-KR" sz="2400" dirty="0">
                <a:solidFill>
                  <a:schemeClr val="bg1"/>
                </a:solidFill>
              </a:rPr>
              <a:t>Circle::Circle(double x, double y, double radius</a:t>
            </a:r>
            <a:r>
              <a:rPr lang="fr-FR" altLang="ko-KR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altLang="ko-KR" sz="2400" dirty="0">
                <a:solidFill>
                  <a:schemeClr val="bg1"/>
                </a:solidFill>
              </a:rPr>
              <a:t> </a:t>
            </a:r>
            <a:r>
              <a:rPr lang="fr-FR" altLang="ko-KR" sz="2400" dirty="0" smtClean="0">
                <a:solidFill>
                  <a:schemeClr val="bg1"/>
                </a:solidFill>
              </a:rPr>
              <a:t>  : </a:t>
            </a:r>
            <a:r>
              <a:rPr lang="fr-FR" altLang="ko-KR" sz="2400" dirty="0">
                <a:solidFill>
                  <a:schemeClr val="bg1"/>
                </a:solidFill>
              </a:rPr>
              <a:t>Shape(x, y)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SetRadius</a:t>
            </a:r>
            <a:r>
              <a:rPr lang="en-US" altLang="ko-KR" sz="2400" dirty="0" smtClean="0">
                <a:solidFill>
                  <a:schemeClr val="bg1"/>
                </a:solidFill>
              </a:rPr>
              <a:t>(radius</a:t>
            </a:r>
            <a:r>
              <a:rPr lang="en-US" altLang="ko-KR" sz="24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3761520" y="130534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Shape.cpp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1544184" y="1767006"/>
            <a:ext cx="60556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void Circle::Draw() 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 {</a:t>
            </a:r>
          </a:p>
          <a:p>
            <a:r>
              <a:rPr lang="fr-FR" altLang="ko-KR" sz="2400" dirty="0">
                <a:solidFill>
                  <a:schemeClr val="bg1"/>
                </a:solidFill>
              </a:rPr>
              <a:t> </a:t>
            </a:r>
            <a:r>
              <a:rPr lang="fr-FR" altLang="ko-KR" sz="2400" dirty="0" smtClean="0">
                <a:solidFill>
                  <a:schemeClr val="bg1"/>
                </a:solidFill>
              </a:rPr>
              <a:t>  std</a:t>
            </a:r>
            <a:r>
              <a:rPr lang="fr-FR" altLang="ko-KR" sz="2400" dirty="0">
                <a:solidFill>
                  <a:schemeClr val="bg1"/>
                </a:solidFill>
              </a:rPr>
              <a:t>::cout &lt;&lt; "[Circle] Position = ("</a:t>
            </a:r>
            <a:r>
              <a:rPr lang="fr-FR" altLang="ko-KR" sz="2400" dirty="0" smtClean="0">
                <a:solidFill>
                  <a:schemeClr val="bg1"/>
                </a:solidFill>
              </a:rPr>
              <a:t> </a:t>
            </a:r>
          </a:p>
          <a:p>
            <a:r>
              <a:rPr lang="fr-FR" altLang="ko-KR" sz="2400" dirty="0">
                <a:solidFill>
                  <a:schemeClr val="bg1"/>
                </a:solidFill>
              </a:rPr>
              <a:t> </a:t>
            </a:r>
            <a:r>
              <a:rPr lang="fr-FR" altLang="ko-KR" sz="2400" dirty="0" smtClean="0">
                <a:solidFill>
                  <a:schemeClr val="bg1"/>
                </a:solidFill>
              </a:rPr>
              <a:t>     &lt;&lt; </a:t>
            </a:r>
            <a:r>
              <a:rPr lang="fr-FR" altLang="ko-KR" sz="2400" dirty="0">
                <a:solidFill>
                  <a:schemeClr val="bg1"/>
                </a:solidFill>
              </a:rPr>
              <a:t>_x &lt;&lt; ", " &lt;&lt; _y &lt;&lt; ") "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&lt;&lt; </a:t>
            </a:r>
            <a:r>
              <a:rPr lang="en-US" altLang="ko-KR" sz="2400" dirty="0">
                <a:solidFill>
                  <a:schemeClr val="bg1"/>
                </a:solidFill>
              </a:rPr>
              <a:t>"Radius = " &lt;&lt; _radius &lt;&lt; </a:t>
            </a:r>
            <a:r>
              <a:rPr lang="en-US" altLang="ko-KR" sz="2400" dirty="0" smtClean="0">
                <a:solidFill>
                  <a:schemeClr val="bg1"/>
                </a:solidFill>
              </a:rPr>
              <a:t>"\</a:t>
            </a:r>
            <a:r>
              <a:rPr lang="en-US" altLang="ko-KR" sz="2400" dirty="0">
                <a:solidFill>
                  <a:schemeClr val="bg1"/>
                </a:solidFill>
              </a:rPr>
              <a:t>n";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void Circle::</a:t>
            </a:r>
            <a:r>
              <a:rPr lang="en-US" altLang="ko-KR" sz="2400" dirty="0" err="1">
                <a:solidFill>
                  <a:schemeClr val="bg1"/>
                </a:solidFill>
              </a:rPr>
              <a:t>SetRadius</a:t>
            </a:r>
            <a:r>
              <a:rPr lang="en-US" altLang="ko-KR" sz="2400" dirty="0">
                <a:solidFill>
                  <a:schemeClr val="bg1"/>
                </a:solidFill>
              </a:rPr>
              <a:t>(double radius)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>
                <a:solidFill>
                  <a:schemeClr val="bg1"/>
                </a:solidFill>
              </a:rPr>
              <a:t>radius = radius;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3761520" y="130534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Shape.cpp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7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965882" y="1767006"/>
            <a:ext cx="721223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main()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도형 객체 생성 및 </a:t>
            </a:r>
            <a:r>
              <a:rPr lang="ko-KR" altLang="en-US" sz="2400" dirty="0" smtClean="0">
                <a:solidFill>
                  <a:schemeClr val="bg1"/>
                </a:solidFill>
              </a:rPr>
              <a:t>그리기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: Shape </a:t>
            </a:r>
            <a:r>
              <a:rPr lang="en-US" altLang="ko-KR" sz="2400" dirty="0">
                <a:solidFill>
                  <a:schemeClr val="bg1"/>
                </a:solidFill>
              </a:rPr>
              <a:t>s(100, 100);</a:t>
            </a:r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Shape </a:t>
            </a:r>
            <a:r>
              <a:rPr lang="en-US" altLang="ko-KR" sz="2400" dirty="0">
                <a:solidFill>
                  <a:schemeClr val="bg1"/>
                </a:solidFill>
              </a:rPr>
              <a:t>s;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s.Move</a:t>
            </a:r>
            <a:r>
              <a:rPr lang="en-US" altLang="ko-KR" sz="2400" dirty="0" smtClean="0">
                <a:solidFill>
                  <a:schemeClr val="bg1"/>
                </a:solidFill>
              </a:rPr>
              <a:t>(100</a:t>
            </a:r>
            <a:r>
              <a:rPr lang="en-US" altLang="ko-KR" sz="2400" dirty="0">
                <a:solidFill>
                  <a:schemeClr val="bg1"/>
                </a:solidFill>
              </a:rPr>
              <a:t>, 100);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s.Draw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사각형 객체 생성 및 </a:t>
            </a:r>
            <a:r>
              <a:rPr lang="ko-KR" altLang="en-US" sz="2400" dirty="0" smtClean="0">
                <a:solidFill>
                  <a:schemeClr val="bg1"/>
                </a:solidFill>
              </a:rPr>
              <a:t>그리기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// Rectangle </a:t>
            </a:r>
            <a:r>
              <a:rPr lang="en-US" altLang="ko-KR" sz="2400" dirty="0">
                <a:solidFill>
                  <a:schemeClr val="bg1"/>
                </a:solidFill>
              </a:rPr>
              <a:t>r(200, 100, 50, 50);</a:t>
            </a:r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Rectangle </a:t>
            </a:r>
            <a:r>
              <a:rPr lang="en-US" altLang="ko-KR" sz="2400" dirty="0">
                <a:solidFill>
                  <a:schemeClr val="bg1"/>
                </a:solidFill>
              </a:rPr>
              <a:t>r;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r.Move</a:t>
            </a:r>
            <a:r>
              <a:rPr lang="en-US" altLang="ko-KR" sz="2400" dirty="0" smtClean="0">
                <a:solidFill>
                  <a:schemeClr val="bg1"/>
                </a:solidFill>
              </a:rPr>
              <a:t>(200</a:t>
            </a:r>
            <a:r>
              <a:rPr lang="en-US" altLang="ko-KR" sz="2400" dirty="0">
                <a:solidFill>
                  <a:schemeClr val="bg1"/>
                </a:solidFill>
              </a:rPr>
              <a:t>, 100);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r.Resize</a:t>
            </a:r>
            <a:r>
              <a:rPr lang="en-US" altLang="ko-KR" sz="2400" dirty="0" smtClean="0">
                <a:solidFill>
                  <a:schemeClr val="bg1"/>
                </a:solidFill>
              </a:rPr>
              <a:t>(50</a:t>
            </a:r>
            <a:r>
              <a:rPr lang="en-US" altLang="ko-KR" sz="2400" dirty="0">
                <a:solidFill>
                  <a:schemeClr val="bg1"/>
                </a:solidFill>
              </a:rPr>
              <a:t>, 50);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r.Draw</a:t>
            </a:r>
            <a:r>
              <a:rPr lang="en-US" altLang="ko-KR" sz="2400" dirty="0" smtClean="0">
                <a:solidFill>
                  <a:schemeClr val="bg1"/>
                </a:solidFill>
              </a:rPr>
              <a:t>();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3761520" y="130534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Shape.cpp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2536827" y="1767006"/>
            <a:ext cx="40703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원 객체 생성 및 </a:t>
            </a:r>
            <a:r>
              <a:rPr lang="ko-KR" altLang="en-US" sz="2400" dirty="0" smtClean="0">
                <a:solidFill>
                  <a:schemeClr val="bg1"/>
                </a:solidFill>
              </a:rPr>
              <a:t>그리기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// Circle </a:t>
            </a:r>
            <a:r>
              <a:rPr lang="en-US" altLang="ko-KR" sz="2400" dirty="0">
                <a:solidFill>
                  <a:schemeClr val="bg1"/>
                </a:solidFill>
              </a:rPr>
              <a:t>c(300, 100, 30);</a:t>
            </a:r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Circle </a:t>
            </a:r>
            <a:r>
              <a:rPr lang="en-US" altLang="ko-KR" sz="2400" dirty="0">
                <a:solidFill>
                  <a:schemeClr val="bg1"/>
                </a:solidFill>
              </a:rPr>
              <a:t>c;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c.Move</a:t>
            </a:r>
            <a:r>
              <a:rPr lang="en-US" altLang="ko-KR" sz="2400" dirty="0" smtClean="0">
                <a:solidFill>
                  <a:schemeClr val="bg1"/>
                </a:solidFill>
              </a:rPr>
              <a:t>(300</a:t>
            </a:r>
            <a:r>
              <a:rPr lang="en-US" altLang="ko-KR" sz="2400" dirty="0">
                <a:solidFill>
                  <a:schemeClr val="bg1"/>
                </a:solidFill>
              </a:rPr>
              <a:t>, 100);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c.SetRadius</a:t>
            </a:r>
            <a:r>
              <a:rPr lang="en-US" altLang="ko-KR" sz="2400" dirty="0" smtClean="0">
                <a:solidFill>
                  <a:schemeClr val="bg1"/>
                </a:solidFill>
              </a:rPr>
              <a:t>(30</a:t>
            </a:r>
            <a:r>
              <a:rPr lang="en-US" altLang="ko-KR" sz="24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c.Draw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return </a:t>
            </a:r>
            <a:r>
              <a:rPr lang="en-US" altLang="ko-KR" sz="2400" dirty="0">
                <a:solidFill>
                  <a:schemeClr val="bg1"/>
                </a:solidFill>
              </a:rPr>
              <a:t>0;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3761520" y="130534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Shape.cpp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1026" name="Picture 2" descr="사용자 삽입 이미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55464"/>
            <a:ext cx="47625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6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3076178"/>
            <a:ext cx="45434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5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39552" y="1782341"/>
            <a:ext cx="8027380" cy="4024064"/>
            <a:chOff x="539552" y="1637184"/>
            <a:chExt cx="8027380" cy="4024064"/>
          </a:xfrm>
        </p:grpSpPr>
        <p:grpSp>
          <p:nvGrpSpPr>
            <p:cNvPr id="5" name="그룹 4"/>
            <p:cNvGrpSpPr/>
            <p:nvPr/>
          </p:nvGrpSpPr>
          <p:grpSpPr>
            <a:xfrm>
              <a:off x="539552" y="4293096"/>
              <a:ext cx="3058828" cy="1368152"/>
              <a:chOff x="3419871" y="1484784"/>
              <a:chExt cx="3058828" cy="1368152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3419872" y="1484784"/>
                <a:ext cx="3058826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Circle</a:t>
                </a:r>
                <a:endParaRPr lang="ko-KR" altLang="en-US" sz="12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419871" y="1772816"/>
                <a:ext cx="3058827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/>
                  <a:t>double _radius;</a:t>
                </a:r>
                <a:endParaRPr lang="ko-KR" altLang="en-US" sz="1200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419871" y="2060848"/>
                <a:ext cx="3058828" cy="7920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/>
                  <a:t>void Draw() </a:t>
                </a:r>
                <a:r>
                  <a:rPr lang="en-US" altLang="ko-KR" sz="1200" dirty="0" err="1" smtClean="0"/>
                  <a:t>const</a:t>
                </a:r>
                <a:r>
                  <a:rPr lang="en-US" altLang="ko-KR" sz="1200" dirty="0" smtClean="0"/>
                  <a:t>;</a:t>
                </a:r>
              </a:p>
              <a:p>
                <a:r>
                  <a:rPr lang="en-US" altLang="ko-KR" sz="1200" dirty="0" smtClean="0"/>
                  <a:t>void </a:t>
                </a:r>
                <a:r>
                  <a:rPr lang="en-US" altLang="ko-KR" sz="1200" dirty="0" err="1" smtClean="0"/>
                  <a:t>SetRadius</a:t>
                </a:r>
                <a:r>
                  <a:rPr lang="en-US" altLang="ko-KR" sz="1200" dirty="0" smtClean="0"/>
                  <a:t>(double radius);</a:t>
                </a:r>
              </a:p>
              <a:p>
                <a:r>
                  <a:rPr lang="en-US" altLang="ko-KR" sz="1200" dirty="0" smtClean="0"/>
                  <a:t>Circle();</a:t>
                </a:r>
              </a:p>
              <a:p>
                <a:r>
                  <a:rPr lang="en-US" altLang="ko-KR" sz="1200" dirty="0" smtClean="0"/>
                  <a:t>Circle(double x, double y, double radius);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354736" y="1637184"/>
              <a:ext cx="2376264" cy="1368152"/>
              <a:chOff x="3419872" y="1484784"/>
              <a:chExt cx="2376264" cy="1368152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3419872" y="1484784"/>
                <a:ext cx="2376264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Shape</a:t>
                </a:r>
                <a:endParaRPr lang="ko-KR" altLang="en-US" sz="1200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419872" y="1772816"/>
                <a:ext cx="2376264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/>
                  <a:t>double _x, _y;</a:t>
                </a:r>
                <a:endParaRPr lang="ko-KR" altLang="en-US" sz="1200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419872" y="2060848"/>
                <a:ext cx="2376264" cy="7920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/>
                  <a:t>void Move(double x, double y);</a:t>
                </a:r>
              </a:p>
              <a:p>
                <a:r>
                  <a:rPr lang="en-US" altLang="ko-KR" sz="1200" dirty="0" smtClean="0"/>
                  <a:t>void Draw() </a:t>
                </a:r>
                <a:r>
                  <a:rPr lang="en-US" altLang="ko-KR" sz="1200" dirty="0" err="1" smtClean="0"/>
                  <a:t>const</a:t>
                </a:r>
                <a:r>
                  <a:rPr lang="en-US" altLang="ko-KR" sz="1200" dirty="0" smtClean="0"/>
                  <a:t>;</a:t>
                </a:r>
              </a:p>
              <a:p>
                <a:r>
                  <a:rPr lang="en-US" altLang="ko-KR" sz="1200" dirty="0" smtClean="0"/>
                  <a:t>Shape();</a:t>
                </a:r>
              </a:p>
              <a:p>
                <a:r>
                  <a:rPr lang="en-US" altLang="ko-KR" sz="1200" dirty="0" smtClean="0"/>
                  <a:t>Shape(double x, double y);</a:t>
                </a:r>
                <a:endParaRPr lang="ko-KR" altLang="en-US" sz="12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180443" y="4293096"/>
              <a:ext cx="4386489" cy="1368152"/>
              <a:chOff x="3419870" y="1484784"/>
              <a:chExt cx="4386489" cy="136815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3419871" y="1484784"/>
                <a:ext cx="4386487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Rectangle</a:t>
                </a:r>
                <a:endParaRPr lang="ko-KR" altLang="en-US" sz="1200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419871" y="1772816"/>
                <a:ext cx="4386488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/>
                  <a:t>double _width, _height;</a:t>
                </a:r>
                <a:endParaRPr lang="ko-KR" altLang="en-US" sz="12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419870" y="2060848"/>
                <a:ext cx="4386489" cy="7920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/>
                  <a:t>void Draw() </a:t>
                </a:r>
                <a:r>
                  <a:rPr lang="en-US" altLang="ko-KR" sz="1200" dirty="0" err="1" smtClean="0"/>
                  <a:t>const</a:t>
                </a:r>
                <a:r>
                  <a:rPr lang="en-US" altLang="ko-KR" sz="1200" dirty="0" smtClean="0"/>
                  <a:t>;</a:t>
                </a:r>
              </a:p>
              <a:p>
                <a:r>
                  <a:rPr lang="en-US" altLang="ko-KR" sz="1200" dirty="0" smtClean="0"/>
                  <a:t>void Resize(double width, double height);</a:t>
                </a:r>
              </a:p>
              <a:p>
                <a:r>
                  <a:rPr lang="en-US" altLang="ko-KR" sz="1200" dirty="0" smtClean="0"/>
                  <a:t>Rectangle();</a:t>
                </a:r>
              </a:p>
              <a:p>
                <a:r>
                  <a:rPr lang="en-US" altLang="ko-KR" sz="1200" dirty="0" smtClean="0"/>
                  <a:t>Rectangle(double x, double y, double width, double height);</a:t>
                </a:r>
                <a:endParaRPr lang="ko-KR" altLang="en-US" sz="1200" dirty="0"/>
              </a:p>
            </p:txBody>
          </p:sp>
        </p:grpSp>
        <p:cxnSp>
          <p:nvCxnSpPr>
            <p:cNvPr id="8" name="직선 화살표 연결선 7"/>
            <p:cNvCxnSpPr>
              <a:stCxn id="3" idx="0"/>
              <a:endCxn id="16" idx="2"/>
            </p:cNvCxnSpPr>
            <p:nvPr/>
          </p:nvCxnSpPr>
          <p:spPr>
            <a:xfrm flipV="1">
              <a:off x="2068966" y="3005336"/>
              <a:ext cx="2473902" cy="128776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9" idx="0"/>
              <a:endCxn id="16" idx="2"/>
            </p:cNvCxnSpPr>
            <p:nvPr/>
          </p:nvCxnSpPr>
          <p:spPr>
            <a:xfrm flipH="1" flipV="1">
              <a:off x="4542868" y="3005336"/>
              <a:ext cx="1830820" cy="128776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34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07222" y="2917217"/>
            <a:ext cx="4929555" cy="168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멤버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변수의 경우에는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부모 클래스로부터 상속 받은 것을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그대로 사용할 수 밖에 없지만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45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10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주차 수업 안내</a:t>
            </a:r>
            <a:endParaRPr lang="ko-KR" altLang="en-US" sz="22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3528" y="1340768"/>
            <a:ext cx="846837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다형성과 가상 함수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가상 함수를 사용한 다형성의 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언제 가상 함수가 </a:t>
            </a:r>
            <a:r>
              <a:rPr lang="ko-KR" altLang="en-US" dirty="0" smtClean="0">
                <a:solidFill>
                  <a:schemeClr val="bg1"/>
                </a:solidFill>
              </a:rPr>
              <a:t>필요할까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멤버 함수를 가상 함수로 만들기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오버라이딩</a:t>
            </a: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순수 가상 함수</a:t>
            </a: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다양한 종류의 멤버 함수</a:t>
            </a:r>
            <a:endParaRPr lang="en-US" altLang="ko-KR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오버로딩과 </a:t>
            </a:r>
            <a:r>
              <a:rPr lang="ko-KR" altLang="en-US" dirty="0" err="1">
                <a:solidFill>
                  <a:schemeClr val="bg1"/>
                </a:solidFill>
              </a:rPr>
              <a:t>오버라이딩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4889" y="2917217"/>
            <a:ext cx="6994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멤버 함수의 경우에는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부모 클래스에서 구현한 것이 맘에 들지 않는다면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자기에게 맞도록 새롭게 정의할 수 있다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2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79119" y="357301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만들었으니까 사용해 봅시다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915816" y="2060848"/>
            <a:ext cx="3312368" cy="3772789"/>
            <a:chOff x="957845" y="2276871"/>
            <a:chExt cx="3312368" cy="3772789"/>
          </a:xfrm>
        </p:grpSpPr>
        <p:pic>
          <p:nvPicPr>
            <p:cNvPr id="13" name="Picture 2" descr="C:\Users\Administrator\AppData\Local\Microsoft\Windows\Temporary Internet Files\Content.IE5\TW2ATPEJ\MC900436213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4221088"/>
              <a:ext cx="1498413" cy="1828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모서리가 둥근 사각형 설명선 13"/>
            <p:cNvSpPr/>
            <p:nvPr/>
          </p:nvSpPr>
          <p:spPr>
            <a:xfrm>
              <a:off x="957845" y="2276871"/>
              <a:ext cx="3312368" cy="1480567"/>
            </a:xfrm>
            <a:prstGeom prst="wedgeRoundRectCallout">
              <a:avLst>
                <a:gd name="adj1" fmla="val -20545"/>
                <a:gd name="adj2" fmla="val 68290"/>
                <a:gd name="adj3" fmla="val 1666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Shape </a:t>
              </a:r>
              <a:r>
                <a:rPr lang="ko-KR" altLang="en-US" dirty="0" smtClean="0"/>
                <a:t>클래스를 사용해서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아이들에게 도형을 그려서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보여줄 수 있는 전자 칠판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프로그램을 만들었어요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12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0898" y="3193926"/>
            <a:ext cx="8282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사용자가 원이나 사각형을 그려줄 때마다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Circle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클래스나 </a:t>
            </a:r>
            <a:r>
              <a:rPr lang="en-US" altLang="ko-KR" sz="2400" dirty="0" smtClean="0">
                <a:solidFill>
                  <a:schemeClr val="bg1"/>
                </a:solidFill>
              </a:rPr>
              <a:t>Rectangle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클래스의 객체를 동적으로 생성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04544" y="3573016"/>
            <a:ext cx="6934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이렇게 생성한 객체들은 어떻게 보관해야 할까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94578" y="3193926"/>
            <a:ext cx="7154843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Circle </a:t>
            </a:r>
            <a:r>
              <a:rPr lang="ko-KR" altLang="en-US" sz="2400" dirty="0">
                <a:solidFill>
                  <a:schemeClr val="bg1"/>
                </a:solidFill>
              </a:rPr>
              <a:t>객체들을 보관하는 배열과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Rectangle </a:t>
            </a:r>
            <a:r>
              <a:rPr lang="ko-KR" altLang="en-US" sz="2400" dirty="0">
                <a:solidFill>
                  <a:schemeClr val="bg1"/>
                </a:solidFill>
              </a:rPr>
              <a:t>객체들을 보관하는 배열을 만들면 될까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27584" y="2060848"/>
            <a:ext cx="3312368" cy="3772789"/>
            <a:chOff x="957845" y="2276871"/>
            <a:chExt cx="3312368" cy="3772789"/>
          </a:xfrm>
        </p:grpSpPr>
        <p:pic>
          <p:nvPicPr>
            <p:cNvPr id="13" name="Picture 2" descr="C:\Users\Administrator\AppData\Local\Microsoft\Windows\Temporary Internet Files\Content.IE5\TW2ATPEJ\MC900436213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4221088"/>
              <a:ext cx="1498413" cy="1828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모서리가 둥근 사각형 설명선 13"/>
            <p:cNvSpPr/>
            <p:nvPr/>
          </p:nvSpPr>
          <p:spPr>
            <a:xfrm>
              <a:off x="957845" y="2276871"/>
              <a:ext cx="3312368" cy="1480567"/>
            </a:xfrm>
            <a:prstGeom prst="wedgeRoundRectCallout">
              <a:avLst>
                <a:gd name="adj1" fmla="val -20545"/>
                <a:gd name="adj2" fmla="val 68290"/>
                <a:gd name="adj3" fmla="val 1666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도형 하나 추가될 때마다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객체를 보관하는 배열을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따로 만들어서 관리하면</a:t>
              </a:r>
              <a:r>
                <a:rPr lang="en-US" altLang="ko-KR" dirty="0" smtClean="0"/>
                <a:t>…</a:t>
              </a:r>
            </a:p>
            <a:p>
              <a:pPr algn="ctr"/>
              <a:r>
                <a:rPr lang="en-US" altLang="ko-KR" dirty="0" smtClean="0"/>
                <a:t>~!@#$%^&amp;*()...</a:t>
              </a:r>
              <a:endParaRPr lang="ko-KR" altLang="en-US" dirty="0"/>
            </a:p>
          </p:txBody>
        </p:sp>
      </p:grpSp>
      <p:pic>
        <p:nvPicPr>
          <p:cNvPr id="4098" name="Picture 2" descr="C:\Users\Administrator\AppData\Local\Microsoft\Windows\Temporary Internet Files\Content.IE5\H3PAO1K0\MC900438024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395" y="400483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사각형 설명선 14"/>
          <p:cNvSpPr/>
          <p:nvPr/>
        </p:nvSpPr>
        <p:spPr>
          <a:xfrm>
            <a:off x="5044827" y="2060848"/>
            <a:ext cx="3312368" cy="1480567"/>
          </a:xfrm>
          <a:prstGeom prst="wedgeRoundRectCallout">
            <a:avLst>
              <a:gd name="adj1" fmla="val 21439"/>
              <a:gd name="adj2" fmla="val 72793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그릴 수 있는 도형이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사각형과 원 밖에 없네요</a:t>
            </a:r>
            <a:r>
              <a:rPr lang="en-US" altLang="ko-KR" dirty="0" smtClean="0"/>
              <a:t>?</a:t>
            </a:r>
          </a:p>
          <a:p>
            <a:pPr algn="ctr"/>
            <a:r>
              <a:rPr lang="ko-KR" altLang="en-US" dirty="0" smtClean="0"/>
              <a:t>마름모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사다리꼴 등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다른 도형도 추가해주세요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2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69024" y="3573016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다른 방법이 없을까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915816" y="2060848"/>
            <a:ext cx="3312368" cy="3772789"/>
            <a:chOff x="957845" y="2276871"/>
            <a:chExt cx="3312368" cy="3772789"/>
          </a:xfrm>
        </p:grpSpPr>
        <p:pic>
          <p:nvPicPr>
            <p:cNvPr id="13" name="Picture 2" descr="C:\Users\Administrator\AppData\Local\Microsoft\Windows\Temporary Internet Files\Content.IE5\TW2ATPEJ\MC900436213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4221088"/>
              <a:ext cx="1498413" cy="1828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모서리가 둥근 사각형 설명선 13"/>
            <p:cNvSpPr/>
            <p:nvPr/>
          </p:nvSpPr>
          <p:spPr>
            <a:xfrm>
              <a:off x="957845" y="2276871"/>
              <a:ext cx="3312368" cy="1480567"/>
            </a:xfrm>
            <a:prstGeom prst="wedgeRoundRectCallout">
              <a:avLst>
                <a:gd name="adj1" fmla="val -20545"/>
                <a:gd name="adj2" fmla="val 68290"/>
                <a:gd name="adj3" fmla="val 1666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어차피 </a:t>
              </a:r>
              <a:r>
                <a:rPr lang="en-US" altLang="ko-KR" dirty="0" smtClean="0"/>
                <a:t>Rectangle </a:t>
              </a:r>
              <a:r>
                <a:rPr lang="ko-KR" altLang="en-US" dirty="0" smtClean="0"/>
                <a:t>클래스나 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Circle </a:t>
              </a:r>
              <a:r>
                <a:rPr lang="ko-KR" altLang="en-US" dirty="0" smtClean="0"/>
                <a:t>클래스는 모두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Shape </a:t>
              </a:r>
              <a:r>
                <a:rPr lang="ko-KR" altLang="en-US" dirty="0" smtClean="0"/>
                <a:t>클래스의 자식 클래스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9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915816" y="2060848"/>
            <a:ext cx="3312368" cy="3772789"/>
            <a:chOff x="957845" y="2276871"/>
            <a:chExt cx="3312368" cy="3772789"/>
          </a:xfrm>
        </p:grpSpPr>
        <p:pic>
          <p:nvPicPr>
            <p:cNvPr id="13" name="Picture 2" descr="C:\Users\Administrator\AppData\Local\Microsoft\Windows\Temporary Internet Files\Content.IE5\TW2ATPEJ\MC900436213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4221088"/>
              <a:ext cx="1498413" cy="1828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모서리가 둥근 사각형 설명선 13"/>
            <p:cNvSpPr/>
            <p:nvPr/>
          </p:nvSpPr>
          <p:spPr>
            <a:xfrm>
              <a:off x="957845" y="2276871"/>
              <a:ext cx="3312368" cy="1480567"/>
            </a:xfrm>
            <a:prstGeom prst="wedgeRoundRectCallout">
              <a:avLst>
                <a:gd name="adj1" fmla="val -20545"/>
                <a:gd name="adj2" fmla="val 68290"/>
                <a:gd name="adj3" fmla="val 1666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이전 시간에 배운 것처럼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자식 클래스의 포인터는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부모 클래스의 포인터로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변환할 수 있으니까</a:t>
              </a:r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10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70729" y="3573016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심심한데 이런 거나 만들어보죠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915816" y="2060848"/>
            <a:ext cx="3312368" cy="3772789"/>
            <a:chOff x="957845" y="2276871"/>
            <a:chExt cx="3312368" cy="3772789"/>
          </a:xfrm>
        </p:grpSpPr>
        <p:pic>
          <p:nvPicPr>
            <p:cNvPr id="13" name="Picture 2" descr="C:\Users\Administrator\AppData\Local\Microsoft\Windows\Temporary Internet Files\Content.IE5\TW2ATPEJ\MC900436213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4221088"/>
              <a:ext cx="1498413" cy="1828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모서리가 둥근 사각형 설명선 13"/>
            <p:cNvSpPr/>
            <p:nvPr/>
          </p:nvSpPr>
          <p:spPr>
            <a:xfrm>
              <a:off x="957845" y="2276871"/>
              <a:ext cx="3312368" cy="1480567"/>
            </a:xfrm>
            <a:prstGeom prst="wedgeRoundRectCallout">
              <a:avLst>
                <a:gd name="adj1" fmla="val -20545"/>
                <a:gd name="adj2" fmla="val 68290"/>
                <a:gd name="adj3" fmla="val 1666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Shape* </a:t>
              </a:r>
              <a:r>
                <a:rPr lang="ko-KR" altLang="en-US" dirty="0" smtClean="0"/>
                <a:t>타입의 배열을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만들어 둔다면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모든 도형 클래스의 객체를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배열에 보관할 수 있겠네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84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915816" y="2060848"/>
            <a:ext cx="3312368" cy="3772789"/>
            <a:chOff x="957845" y="2276871"/>
            <a:chExt cx="3312368" cy="3772789"/>
          </a:xfrm>
        </p:grpSpPr>
        <p:pic>
          <p:nvPicPr>
            <p:cNvPr id="13" name="Picture 2" descr="C:\Users\Administrator\AppData\Local\Microsoft\Windows\Temporary Internet Files\Content.IE5\TW2ATPEJ\MC900436213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4221088"/>
              <a:ext cx="1498413" cy="1828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모서리가 둥근 사각형 설명선 13"/>
            <p:cNvSpPr/>
            <p:nvPr/>
          </p:nvSpPr>
          <p:spPr>
            <a:xfrm>
              <a:off x="957845" y="2276871"/>
              <a:ext cx="3312368" cy="1480567"/>
            </a:xfrm>
            <a:prstGeom prst="wedgeRoundRectCallout">
              <a:avLst>
                <a:gd name="adj1" fmla="val -20545"/>
                <a:gd name="adj2" fmla="val 68290"/>
                <a:gd name="adj3" fmla="val 1666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잠깐만</a:t>
              </a:r>
              <a:r>
                <a:rPr lang="en-US" altLang="ko-KR" dirty="0" smtClean="0"/>
                <a:t>...</a:t>
              </a:r>
            </a:p>
            <a:p>
              <a:pPr algn="ctr"/>
              <a:r>
                <a:rPr lang="ko-KR" altLang="en-US" dirty="0" smtClean="0"/>
                <a:t>이전 시간에 배운 게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기억이 나지 않는다고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09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915816" y="2060848"/>
            <a:ext cx="3312368" cy="3772789"/>
            <a:chOff x="957845" y="2276871"/>
            <a:chExt cx="3312368" cy="3772789"/>
          </a:xfrm>
        </p:grpSpPr>
        <p:pic>
          <p:nvPicPr>
            <p:cNvPr id="13" name="Picture 2" descr="C:\Users\Administrator\AppData\Local\Microsoft\Windows\Temporary Internet Files\Content.IE5\TW2ATPEJ\MC900436213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4221088"/>
              <a:ext cx="1498413" cy="1828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모서리가 둥근 사각형 설명선 13"/>
            <p:cNvSpPr/>
            <p:nvPr/>
          </p:nvSpPr>
          <p:spPr>
            <a:xfrm>
              <a:off x="957845" y="2276871"/>
              <a:ext cx="3312368" cy="1480567"/>
            </a:xfrm>
            <a:prstGeom prst="wedgeRoundRectCallout">
              <a:avLst>
                <a:gd name="adj1" fmla="val -20545"/>
                <a:gd name="adj2" fmla="val 68290"/>
                <a:gd name="adj3" fmla="val 1666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부끄러운 줄 알아야지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15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1011410" y="1767006"/>
            <a:ext cx="712118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main()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도형을 담을 배열을 준비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Shape</a:t>
            </a:r>
            <a:r>
              <a:rPr lang="en-US" altLang="ko-KR" sz="2400" dirty="0">
                <a:solidFill>
                  <a:schemeClr val="bg1"/>
                </a:solidFill>
              </a:rPr>
              <a:t>* shapes[5] = {NULL};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각 타입의 객체를 생성해서 배열에 보관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shapes[0</a:t>
            </a:r>
            <a:r>
              <a:rPr lang="en-US" altLang="ko-KR" sz="2400" dirty="0">
                <a:solidFill>
                  <a:schemeClr val="bg1"/>
                </a:solidFill>
              </a:rPr>
              <a:t>] = new Circle(100, 100, 50);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shapes[1</a:t>
            </a:r>
            <a:r>
              <a:rPr lang="en-US" altLang="ko-KR" sz="2400" dirty="0">
                <a:solidFill>
                  <a:schemeClr val="bg1"/>
                </a:solidFill>
              </a:rPr>
              <a:t>] = new Rectangle(300, 300, 100, 100);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shapes[2</a:t>
            </a:r>
            <a:r>
              <a:rPr lang="en-US" altLang="ko-KR" sz="2400" dirty="0">
                <a:solidFill>
                  <a:schemeClr val="bg1"/>
                </a:solidFill>
              </a:rPr>
              <a:t>] = new Rectangle(200, 100, 50, 150);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shapes[3</a:t>
            </a:r>
            <a:r>
              <a:rPr lang="en-US" altLang="ko-KR" sz="2400" dirty="0">
                <a:solidFill>
                  <a:schemeClr val="bg1"/>
                </a:solidFill>
              </a:rPr>
              <a:t>] = new Circle(100, 300, 150);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shapes[4</a:t>
            </a:r>
            <a:r>
              <a:rPr lang="en-US" altLang="ko-KR" sz="2400" dirty="0">
                <a:solidFill>
                  <a:schemeClr val="bg1"/>
                </a:solidFill>
              </a:rPr>
              <a:t>] = new Rectangle(200, 200, 200, 200);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3761520" y="130534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Shape.cpp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2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1921272" y="1767006"/>
            <a:ext cx="53014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배열에 보관된 모든 객체를 그림</a:t>
            </a:r>
          </a:p>
          <a:p>
            <a:r>
              <a:rPr lang="nn-NO" altLang="ko-KR" sz="2400" dirty="0" smtClean="0">
                <a:solidFill>
                  <a:schemeClr val="bg1"/>
                </a:solidFill>
              </a:rPr>
              <a:t>   for </a:t>
            </a:r>
            <a:r>
              <a:rPr lang="nn-NO" altLang="ko-KR" sz="2400" dirty="0">
                <a:solidFill>
                  <a:schemeClr val="bg1"/>
                </a:solidFill>
              </a:rPr>
              <a:t>(int i = 0; i &lt; 5; i++) 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shapes[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2400" dirty="0">
                <a:solidFill>
                  <a:schemeClr val="bg1"/>
                </a:solidFill>
              </a:rPr>
              <a:t>]-&gt;Draw</a:t>
            </a:r>
            <a:r>
              <a:rPr lang="en-US" altLang="ko-KR" sz="2400" dirty="0" smtClean="0">
                <a:solidFill>
                  <a:schemeClr val="bg1"/>
                </a:solidFill>
              </a:rPr>
              <a:t>();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// </a:t>
            </a:r>
            <a:r>
              <a:rPr lang="ko-KR" altLang="en-US" sz="2400" dirty="0">
                <a:solidFill>
                  <a:schemeClr val="bg1"/>
                </a:solidFill>
              </a:rPr>
              <a:t>배열의 보관된 모든 객체를 소멸</a:t>
            </a:r>
          </a:p>
          <a:p>
            <a:r>
              <a:rPr lang="nn-NO" altLang="ko-KR" sz="2400" dirty="0" smtClean="0">
                <a:solidFill>
                  <a:schemeClr val="bg1"/>
                </a:solidFill>
              </a:rPr>
              <a:t>   for </a:t>
            </a:r>
            <a:r>
              <a:rPr lang="nn-NO" altLang="ko-KR" sz="2400" dirty="0">
                <a:solidFill>
                  <a:schemeClr val="bg1"/>
                </a:solidFill>
              </a:rPr>
              <a:t>(int i = 0; i &lt; 5; i++)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delete </a:t>
            </a:r>
            <a:r>
              <a:rPr lang="en-US" altLang="ko-KR" sz="2400" dirty="0">
                <a:solidFill>
                  <a:schemeClr val="bg1"/>
                </a:solidFill>
              </a:rPr>
              <a:t>shapes[</a:t>
            </a:r>
            <a:r>
              <a:rPr lang="en-US" altLang="ko-KR" sz="2400" dirty="0" err="1">
                <a:solidFill>
                  <a:schemeClr val="bg1"/>
                </a:solidFill>
              </a:rPr>
              <a:t>i</a:t>
            </a:r>
            <a:r>
              <a:rPr lang="en-US" altLang="ko-KR" sz="2400" dirty="0">
                <a:solidFill>
                  <a:schemeClr val="bg1"/>
                </a:solidFill>
              </a:rPr>
              <a:t>];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shapes[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2400" dirty="0">
                <a:solidFill>
                  <a:schemeClr val="bg1"/>
                </a:solidFill>
              </a:rPr>
              <a:t>] = NULL;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}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return </a:t>
            </a:r>
            <a:r>
              <a:rPr lang="en-US" altLang="ko-KR" sz="2400" dirty="0">
                <a:solidFill>
                  <a:schemeClr val="bg1"/>
                </a:solidFill>
              </a:rPr>
              <a:t>0;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3761520" y="130534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Shape.cpp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89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949327"/>
            <a:ext cx="36290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5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874552" y="1772816"/>
            <a:ext cx="5394895" cy="576064"/>
            <a:chOff x="1259632" y="1628800"/>
            <a:chExt cx="5394895" cy="576064"/>
          </a:xfrm>
        </p:grpSpPr>
        <p:sp>
          <p:nvSpPr>
            <p:cNvPr id="3" name="직사각형 2"/>
            <p:cNvSpPr/>
            <p:nvPr/>
          </p:nvSpPr>
          <p:spPr>
            <a:xfrm>
              <a:off x="1259632" y="1628800"/>
              <a:ext cx="1080120" cy="5760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shapes[0]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39752" y="1628800"/>
              <a:ext cx="1080120" cy="5760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shapes[1]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19872" y="1628800"/>
              <a:ext cx="1080120" cy="5760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shapes[2]</a:t>
              </a:r>
              <a:endParaRPr lang="ko-KR" altLang="en-US" sz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494287" y="1628800"/>
              <a:ext cx="1080120" cy="5760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shapes[3]</a:t>
              </a:r>
              <a:endParaRPr lang="ko-KR" altLang="en-US" sz="12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74407" y="1628800"/>
              <a:ext cx="1080120" cy="5760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shapes[4]</a:t>
              </a:r>
              <a:endParaRPr lang="ko-KR" altLang="en-US" sz="12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27584" y="187618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Shapes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45168" y="4550640"/>
            <a:ext cx="8653664" cy="1440160"/>
            <a:chOff x="1588" y="4550640"/>
            <a:chExt cx="8653664" cy="1440160"/>
          </a:xfrm>
        </p:grpSpPr>
        <p:grpSp>
          <p:nvGrpSpPr>
            <p:cNvPr id="35" name="그룹 34"/>
            <p:cNvGrpSpPr/>
            <p:nvPr/>
          </p:nvGrpSpPr>
          <p:grpSpPr>
            <a:xfrm>
              <a:off x="1727036" y="4550640"/>
              <a:ext cx="1706988" cy="1440160"/>
              <a:chOff x="707624" y="3789040"/>
              <a:chExt cx="1706988" cy="1440160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403648" y="3789040"/>
                <a:ext cx="1010964" cy="1440160"/>
                <a:chOff x="1403648" y="3789040"/>
                <a:chExt cx="1010964" cy="1440160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1403648" y="3789040"/>
                  <a:ext cx="1010964" cy="36004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300</a:t>
                  </a:r>
                  <a:endParaRPr lang="ko-KR" altLang="en-US" sz="1200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1403648" y="4149080"/>
                  <a:ext cx="1010964" cy="36004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300</a:t>
                  </a:r>
                  <a:endParaRPr lang="ko-KR" altLang="en-US" sz="1200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1403648" y="4509120"/>
                  <a:ext cx="1010964" cy="36004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100</a:t>
                  </a:r>
                  <a:endParaRPr lang="ko-KR" altLang="en-US" sz="1200" dirty="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403648" y="4869160"/>
                  <a:ext cx="1010964" cy="36004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100</a:t>
                  </a:r>
                  <a:endParaRPr lang="ko-KR" altLang="en-US" sz="1200" dirty="0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081124" y="383056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_x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77918" y="4190600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_y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65332" y="4550640"/>
                <a:ext cx="6383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 smtClean="0">
                    <a:solidFill>
                      <a:schemeClr val="bg1"/>
                    </a:solidFill>
                  </a:rPr>
                  <a:t>_width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07624" y="49106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 smtClean="0">
                    <a:solidFill>
                      <a:schemeClr val="bg1"/>
                    </a:solidFill>
                  </a:rPr>
                  <a:t>_height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588" y="4730660"/>
              <a:ext cx="1684546" cy="1080120"/>
              <a:chOff x="2962314" y="3941440"/>
              <a:chExt cx="1684546" cy="1080120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3635896" y="3941440"/>
                <a:ext cx="1010964" cy="1080120"/>
                <a:chOff x="1403648" y="3789040"/>
                <a:chExt cx="1010964" cy="1080120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1403648" y="3789040"/>
                  <a:ext cx="1010964" cy="36004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100</a:t>
                  </a:r>
                  <a:endParaRPr lang="ko-KR" altLang="en-US" sz="1200" dirty="0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1403648" y="4149080"/>
                  <a:ext cx="1010964" cy="36004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100</a:t>
                  </a:r>
                  <a:endParaRPr lang="ko-KR" altLang="en-US" sz="1200" dirty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1403648" y="4509120"/>
                  <a:ext cx="1010964" cy="36004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50</a:t>
                  </a:r>
                  <a:endParaRPr lang="ko-KR" altLang="en-US" sz="1200" dirty="0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3313372" y="398296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 smtClean="0">
                    <a:solidFill>
                      <a:schemeClr val="bg1"/>
                    </a:solidFill>
                  </a:rPr>
                  <a:t>_x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310166" y="4343000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 smtClean="0">
                    <a:solidFill>
                      <a:schemeClr val="bg1"/>
                    </a:solidFill>
                  </a:rPr>
                  <a:t>_y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962314" y="4703040"/>
                <a:ext cx="6735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 smtClean="0">
                    <a:solidFill>
                      <a:schemeClr val="bg1"/>
                    </a:solidFill>
                  </a:rPr>
                  <a:t>_radius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474926" y="4550640"/>
              <a:ext cx="1706988" cy="1440160"/>
              <a:chOff x="707624" y="3789040"/>
              <a:chExt cx="1706988" cy="1440160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1403648" y="3789040"/>
                <a:ext cx="1010964" cy="1440160"/>
                <a:chOff x="1403648" y="3789040"/>
                <a:chExt cx="1010964" cy="1440160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403648" y="3789040"/>
                  <a:ext cx="1010964" cy="36004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200</a:t>
                  </a:r>
                  <a:endParaRPr lang="ko-KR" altLang="en-US" sz="12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1403648" y="4149080"/>
                  <a:ext cx="1010964" cy="36004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100</a:t>
                  </a:r>
                  <a:endParaRPr lang="ko-KR" altLang="en-US" sz="1200" dirty="0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1403648" y="4509120"/>
                  <a:ext cx="1010964" cy="36004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50</a:t>
                  </a:r>
                  <a:endParaRPr lang="ko-KR" altLang="en-US" sz="1200" dirty="0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1403648" y="4869160"/>
                  <a:ext cx="1010964" cy="36004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150</a:t>
                  </a:r>
                  <a:endParaRPr lang="ko-KR" altLang="en-US" sz="1200" dirty="0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1081124" y="383056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_x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77918" y="4190600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_y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65332" y="4550640"/>
                <a:ext cx="6383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 smtClean="0">
                    <a:solidFill>
                      <a:schemeClr val="bg1"/>
                    </a:solidFill>
                  </a:rPr>
                  <a:t>_width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07624" y="49106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 smtClean="0">
                    <a:solidFill>
                      <a:schemeClr val="bg1"/>
                    </a:solidFill>
                  </a:rPr>
                  <a:t>_height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5222816" y="4730660"/>
              <a:ext cx="1684546" cy="1080120"/>
              <a:chOff x="2962314" y="3941440"/>
              <a:chExt cx="1684546" cy="1080120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3635896" y="3941440"/>
                <a:ext cx="1010964" cy="1080120"/>
                <a:chOff x="1403648" y="3789040"/>
                <a:chExt cx="1010964" cy="1080120"/>
              </a:xfrm>
            </p:grpSpPr>
            <p:sp>
              <p:nvSpPr>
                <p:cNvPr id="59" name="직사각형 58"/>
                <p:cNvSpPr/>
                <p:nvPr/>
              </p:nvSpPr>
              <p:spPr>
                <a:xfrm>
                  <a:off x="1403648" y="3789040"/>
                  <a:ext cx="1010964" cy="36004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100</a:t>
                  </a:r>
                  <a:endParaRPr lang="ko-KR" altLang="en-US" sz="12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1403648" y="4149080"/>
                  <a:ext cx="1010964" cy="36004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300</a:t>
                  </a:r>
                  <a:endParaRPr lang="ko-KR" altLang="en-US" sz="1200" dirty="0"/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1403648" y="4509120"/>
                  <a:ext cx="1010964" cy="36004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150</a:t>
                  </a:r>
                  <a:endParaRPr lang="ko-KR" altLang="en-US" sz="1200" dirty="0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3313372" y="398296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 smtClean="0">
                    <a:solidFill>
                      <a:schemeClr val="bg1"/>
                    </a:solidFill>
                  </a:rPr>
                  <a:t>_x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310166" y="4343000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 smtClean="0">
                    <a:solidFill>
                      <a:schemeClr val="bg1"/>
                    </a:solidFill>
                  </a:rPr>
                  <a:t>_y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62314" y="4703040"/>
                <a:ext cx="6735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 smtClean="0">
                    <a:solidFill>
                      <a:schemeClr val="bg1"/>
                    </a:solidFill>
                  </a:rPr>
                  <a:t>_radius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6948264" y="4550640"/>
              <a:ext cx="1706988" cy="1440160"/>
              <a:chOff x="707624" y="3789040"/>
              <a:chExt cx="1706988" cy="1440160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1403648" y="3789040"/>
                <a:ext cx="1010964" cy="1440160"/>
                <a:chOff x="1403648" y="3789040"/>
                <a:chExt cx="1010964" cy="1440160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1403648" y="3789040"/>
                  <a:ext cx="1010964" cy="36004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200</a:t>
                  </a:r>
                  <a:endParaRPr lang="ko-KR" altLang="en-US" sz="1200" dirty="0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1403648" y="4149080"/>
                  <a:ext cx="1010964" cy="36004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200</a:t>
                  </a:r>
                  <a:endParaRPr lang="ko-KR" altLang="en-US" sz="1200" dirty="0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1403648" y="4509120"/>
                  <a:ext cx="1010964" cy="36004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200</a:t>
                  </a:r>
                  <a:endParaRPr lang="ko-KR" altLang="en-US" sz="1200" dirty="0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1403648" y="4869160"/>
                  <a:ext cx="1010964" cy="36004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/>
                    <a:t>200</a:t>
                  </a:r>
                  <a:endParaRPr lang="ko-KR" altLang="en-US" sz="1200" dirty="0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1081124" y="383056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_x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77918" y="4190600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_y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65332" y="4550640"/>
                <a:ext cx="6383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 smtClean="0">
                    <a:solidFill>
                      <a:schemeClr val="bg1"/>
                    </a:solidFill>
                  </a:rPr>
                  <a:t>_width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07624" y="49106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 smtClean="0">
                    <a:solidFill>
                      <a:schemeClr val="bg1"/>
                    </a:solidFill>
                  </a:rPr>
                  <a:t>_height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꺾인 연결선 72"/>
          <p:cNvCxnSpPr>
            <a:stCxn id="3" idx="2"/>
          </p:cNvCxnSpPr>
          <p:nvPr/>
        </p:nvCxnSpPr>
        <p:spPr>
          <a:xfrm rot="5400000">
            <a:off x="728533" y="3044579"/>
            <a:ext cx="2381779" cy="990380"/>
          </a:xfrm>
          <a:prstGeom prst="bent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0" idx="2"/>
            <a:endCxn id="8" idx="0"/>
          </p:cNvCxnSpPr>
          <p:nvPr/>
        </p:nvCxnSpPr>
        <p:spPr>
          <a:xfrm rot="5400000">
            <a:off x="2232547" y="3288455"/>
            <a:ext cx="2201760" cy="322610"/>
          </a:xfrm>
          <a:prstGeom prst="bent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12" idx="2"/>
            <a:endCxn id="50" idx="0"/>
          </p:cNvCxnSpPr>
          <p:nvPr/>
        </p:nvCxnSpPr>
        <p:spPr>
          <a:xfrm rot="16200000" flipH="1">
            <a:off x="3646552" y="3277180"/>
            <a:ext cx="2201760" cy="345160"/>
          </a:xfrm>
          <a:prstGeom prst="bent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13" idx="2"/>
            <a:endCxn id="59" idx="0"/>
          </p:cNvCxnSpPr>
          <p:nvPr/>
        </p:nvCxnSpPr>
        <p:spPr>
          <a:xfrm rot="16200000" flipH="1">
            <a:off x="4956473" y="3041673"/>
            <a:ext cx="2381780" cy="996193"/>
          </a:xfrm>
          <a:prstGeom prst="bent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14" idx="2"/>
            <a:endCxn id="68" idx="0"/>
          </p:cNvCxnSpPr>
          <p:nvPr/>
        </p:nvCxnSpPr>
        <p:spPr>
          <a:xfrm rot="16200000" flipH="1">
            <a:off x="6460488" y="2617778"/>
            <a:ext cx="2201760" cy="1663963"/>
          </a:xfrm>
          <a:prstGeom prst="bentConnector3">
            <a:avLst>
              <a:gd name="adj1" fmla="val 37887"/>
            </a:avLst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74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61248" y="3573016"/>
            <a:ext cx="362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만약에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상속이 없었다면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0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69227" y="1767006"/>
            <a:ext cx="62055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//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클래스별로</a:t>
            </a:r>
            <a:r>
              <a:rPr lang="ko-KR" altLang="en-US" sz="2400" dirty="0" smtClean="0">
                <a:solidFill>
                  <a:schemeClr val="bg1"/>
                </a:solidFill>
              </a:rPr>
              <a:t> 객체를 보관할 배열이 필요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Circle* circles[10];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Rectangle* rectangles[10];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Triangle* triangles[10];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//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클래스별로</a:t>
            </a:r>
            <a:r>
              <a:rPr lang="ko-KR" altLang="en-US" sz="2400" dirty="0" smtClean="0">
                <a:solidFill>
                  <a:schemeClr val="bg1"/>
                </a:solidFill>
              </a:rPr>
              <a:t> 화면에 출력하는 코드가 필요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for 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</a:rPr>
              <a:t> = 0;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</a:rPr>
              <a:t> &lt; 10;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</a:rPr>
              <a:t>++)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circles[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</a:rPr>
              <a:t>]-&gt;Draw();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for (</a:t>
            </a:r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i</a:t>
            </a:r>
            <a:r>
              <a:rPr lang="en-US" altLang="ko-KR" sz="2400" dirty="0">
                <a:solidFill>
                  <a:schemeClr val="bg1"/>
                </a:solidFill>
              </a:rPr>
              <a:t> = 0; </a:t>
            </a:r>
            <a:r>
              <a:rPr lang="en-US" altLang="ko-KR" sz="2400" dirty="0" err="1">
                <a:solidFill>
                  <a:schemeClr val="bg1"/>
                </a:solidFill>
              </a:rPr>
              <a:t>i</a:t>
            </a:r>
            <a:r>
              <a:rPr lang="en-US" altLang="ko-KR" sz="2400" dirty="0">
                <a:solidFill>
                  <a:schemeClr val="bg1"/>
                </a:solidFill>
              </a:rPr>
              <a:t> &lt; 10; </a:t>
            </a:r>
            <a:r>
              <a:rPr lang="en-US" altLang="ko-KR" sz="2400" dirty="0" err="1">
                <a:solidFill>
                  <a:schemeClr val="bg1"/>
                </a:solidFill>
              </a:rPr>
              <a:t>i</a:t>
            </a:r>
            <a:r>
              <a:rPr lang="en-US" altLang="ko-KR" sz="2400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rectangles[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2400" dirty="0">
                <a:solidFill>
                  <a:schemeClr val="bg1"/>
                </a:solidFill>
              </a:rPr>
              <a:t>]-&gt;Draw();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for (</a:t>
            </a:r>
            <a:r>
              <a:rPr lang="en-US" altLang="ko-KR" sz="2400" dirty="0" err="1">
                <a:solidFill>
                  <a:schemeClr val="bg1"/>
                </a:solidFill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i</a:t>
            </a:r>
            <a:r>
              <a:rPr lang="en-US" altLang="ko-KR" sz="2400" dirty="0">
                <a:solidFill>
                  <a:schemeClr val="bg1"/>
                </a:solidFill>
              </a:rPr>
              <a:t> = 0; </a:t>
            </a:r>
            <a:r>
              <a:rPr lang="en-US" altLang="ko-KR" sz="2400" dirty="0" err="1">
                <a:solidFill>
                  <a:schemeClr val="bg1"/>
                </a:solidFill>
              </a:rPr>
              <a:t>i</a:t>
            </a:r>
            <a:r>
              <a:rPr lang="en-US" altLang="ko-KR" sz="2400" dirty="0">
                <a:solidFill>
                  <a:schemeClr val="bg1"/>
                </a:solidFill>
              </a:rPr>
              <a:t> &lt; 10; </a:t>
            </a:r>
            <a:r>
              <a:rPr lang="en-US" altLang="ko-KR" sz="2400" dirty="0" err="1">
                <a:solidFill>
                  <a:schemeClr val="bg1"/>
                </a:solidFill>
              </a:rPr>
              <a:t>i</a:t>
            </a:r>
            <a:r>
              <a:rPr lang="en-US" altLang="ko-KR" sz="2400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</a:t>
            </a:r>
            <a:r>
              <a:rPr lang="en-US" altLang="ko-KR" sz="2400" dirty="0" smtClean="0">
                <a:solidFill>
                  <a:schemeClr val="bg1"/>
                </a:solidFill>
              </a:rPr>
              <a:t>triangles[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2400" dirty="0">
                <a:solidFill>
                  <a:schemeClr val="bg1"/>
                </a:solidFill>
              </a:rPr>
              <a:t>]-&gt;Draw</a:t>
            </a:r>
            <a:r>
              <a:rPr lang="en-US" altLang="ko-KR" sz="2400" dirty="0" smtClean="0">
                <a:solidFill>
                  <a:schemeClr val="bg1"/>
                </a:solidFill>
              </a:rPr>
              <a:t>();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2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6148" name="Picture 4" descr="http://postfiles4.naver.net/data32/2008/7/15/211/%C7%E4..._skycity63.jpg?type=w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107281"/>
            <a:ext cx="523875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705750" y="1340768"/>
            <a:ext cx="3732499" cy="1471615"/>
            <a:chOff x="2629927" y="1367192"/>
            <a:chExt cx="3732499" cy="1471615"/>
          </a:xfrm>
        </p:grpSpPr>
        <p:sp>
          <p:nvSpPr>
            <p:cNvPr id="3" name="정오각형 2"/>
            <p:cNvSpPr/>
            <p:nvPr/>
          </p:nvSpPr>
          <p:spPr>
            <a:xfrm rot="19179387">
              <a:off x="2629927" y="1367192"/>
              <a:ext cx="1152128" cy="1097264"/>
            </a:xfrm>
            <a:prstGeom prst="pen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다이아몬드 6"/>
            <p:cNvSpPr/>
            <p:nvPr/>
          </p:nvSpPr>
          <p:spPr>
            <a:xfrm rot="19936062">
              <a:off x="3995936" y="1686679"/>
              <a:ext cx="1152128" cy="1152128"/>
            </a:xfrm>
            <a:prstGeom prst="diamond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rot="17597402">
              <a:off x="5382572" y="1425897"/>
              <a:ext cx="979854" cy="979854"/>
            </a:xfrm>
            <a:prstGeom prst="rt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471378" y="2980556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도형</a:t>
            </a:r>
            <a:r>
              <a:rPr lang="en-US" altLang="ko-KR" dirty="0" smtClean="0">
                <a:solidFill>
                  <a:schemeClr val="bg1"/>
                </a:solidFill>
              </a:rPr>
              <a:t>(Shape) </a:t>
            </a:r>
            <a:r>
              <a:rPr lang="ko-KR" altLang="en-US" dirty="0" smtClean="0">
                <a:solidFill>
                  <a:schemeClr val="bg1"/>
                </a:solidFill>
              </a:rPr>
              <a:t>클래스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21268" y="4662509"/>
            <a:ext cx="856464" cy="85646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41860" y="4658693"/>
            <a:ext cx="860280" cy="8602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6877524" y="4662509"/>
            <a:ext cx="993498" cy="856464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86717" y="5590981"/>
            <a:ext cx="112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원</a:t>
            </a:r>
            <a:r>
              <a:rPr lang="en-US" altLang="ko-KR" dirty="0" smtClean="0">
                <a:solidFill>
                  <a:schemeClr val="bg1"/>
                </a:solidFill>
              </a:rPr>
              <a:t>(Circle)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클래스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53419" y="5590981"/>
            <a:ext cx="2037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사각형</a:t>
            </a:r>
            <a:r>
              <a:rPr lang="en-US" altLang="ko-KR" dirty="0" smtClean="0">
                <a:solidFill>
                  <a:schemeClr val="bg1"/>
                </a:solidFill>
              </a:rPr>
              <a:t>(Rectangle)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클래스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59215" y="5590981"/>
            <a:ext cx="183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삼각형</a:t>
            </a:r>
            <a:r>
              <a:rPr lang="en-US" altLang="ko-KR" dirty="0" smtClean="0">
                <a:solidFill>
                  <a:schemeClr val="bg1"/>
                </a:solidFill>
              </a:rPr>
              <a:t>(Triangle)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클래스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3" name="직선 화살표 연결선 22"/>
          <p:cNvCxnSpPr>
            <a:stCxn id="15" idx="0"/>
            <a:endCxn id="14" idx="2"/>
          </p:cNvCxnSpPr>
          <p:nvPr/>
        </p:nvCxnSpPr>
        <p:spPr>
          <a:xfrm flipV="1">
            <a:off x="1849500" y="3349888"/>
            <a:ext cx="2722500" cy="131262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0"/>
          </p:cNvCxnSpPr>
          <p:nvPr/>
        </p:nvCxnSpPr>
        <p:spPr>
          <a:xfrm flipV="1">
            <a:off x="4572000" y="3349890"/>
            <a:ext cx="0" cy="13088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0"/>
            <a:endCxn id="14" idx="2"/>
          </p:cNvCxnSpPr>
          <p:nvPr/>
        </p:nvCxnSpPr>
        <p:spPr>
          <a:xfrm flipH="1" flipV="1">
            <a:off x="4572000" y="3349888"/>
            <a:ext cx="2802273" cy="131262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2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98969" y="3573016"/>
            <a:ext cx="434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그런데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뭔가 이상하지 않나요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3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40084" y="4509120"/>
            <a:ext cx="486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모든 줄이 </a:t>
            </a:r>
            <a:r>
              <a:rPr lang="en-US" altLang="ko-KR" sz="2400" dirty="0" smtClean="0">
                <a:solidFill>
                  <a:schemeClr val="bg1"/>
                </a:solidFill>
              </a:rPr>
              <a:t>‘[Shape]’</a:t>
            </a:r>
            <a:r>
              <a:rPr lang="ko-KR" altLang="en-US" sz="2400" dirty="0" smtClean="0">
                <a:solidFill>
                  <a:schemeClr val="bg1"/>
                </a:solidFill>
              </a:rPr>
              <a:t>로 시작하네요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492896"/>
            <a:ext cx="36290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0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76628" y="3573016"/>
            <a:ext cx="5990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이는 </a:t>
            </a:r>
            <a:r>
              <a:rPr lang="en-US" altLang="ko-KR" sz="2400" dirty="0" smtClean="0">
                <a:solidFill>
                  <a:schemeClr val="bg1"/>
                </a:solidFill>
              </a:rPr>
              <a:t>Shape::Draw()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함수를 호출했다는 뜻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062338" y="3573016"/>
            <a:ext cx="501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우리가 원하는 것은 이것이 아니다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82498" y="3193926"/>
            <a:ext cx="8779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객체가 </a:t>
            </a:r>
            <a:r>
              <a:rPr lang="en-US" altLang="ko-KR" sz="2400" dirty="0" smtClean="0">
                <a:solidFill>
                  <a:schemeClr val="bg1"/>
                </a:solidFill>
              </a:rPr>
              <a:t>Circle </a:t>
            </a:r>
            <a:r>
              <a:rPr lang="ko-KR" altLang="en-US" sz="2400" dirty="0" smtClean="0">
                <a:solidFill>
                  <a:schemeClr val="bg1"/>
                </a:solidFill>
              </a:rPr>
              <a:t>타입이었다면 </a:t>
            </a:r>
            <a:r>
              <a:rPr lang="en-US" altLang="ko-KR" sz="2400" dirty="0" smtClean="0">
                <a:solidFill>
                  <a:schemeClr val="bg1"/>
                </a:solidFill>
              </a:rPr>
              <a:t>Circle::Draw()</a:t>
            </a:r>
            <a:r>
              <a:rPr lang="ko-KR" altLang="en-US" sz="2400" dirty="0" smtClean="0">
                <a:solidFill>
                  <a:schemeClr val="bg1"/>
                </a:solidFill>
              </a:rPr>
              <a:t>가 호출되어야 하고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Rectangle </a:t>
            </a:r>
            <a:r>
              <a:rPr lang="ko-KR" altLang="en-US" sz="2400" dirty="0" smtClean="0">
                <a:solidFill>
                  <a:schemeClr val="bg1"/>
                </a:solidFill>
              </a:rPr>
              <a:t>타입이었다면 </a:t>
            </a:r>
            <a:r>
              <a:rPr lang="en-US" altLang="ko-KR" sz="2400" dirty="0" smtClean="0">
                <a:solidFill>
                  <a:schemeClr val="bg1"/>
                </a:solidFill>
              </a:rPr>
              <a:t>Rectangle::Draw()</a:t>
            </a:r>
            <a:r>
              <a:rPr lang="ko-KR" altLang="en-US" sz="2400" dirty="0" smtClean="0">
                <a:solidFill>
                  <a:schemeClr val="bg1"/>
                </a:solidFill>
              </a:rPr>
              <a:t>가 호출되어야 한다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0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9949" y="3573016"/>
            <a:ext cx="842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이런 문제점을 해결하기 위해서 가상 함수를 사용해야 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3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멤버 함수를 가상 함수로 만들기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2128382" y="1767006"/>
            <a:ext cx="488723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class Shape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public: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void Move(double x, double y);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virtual void Draw()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Shape();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Shape(double x, double y);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protected: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double _x, _y;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};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3761520" y="130534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Shape.cpp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멤버 함수를 가상 함수로 만들기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2924919"/>
            <a:ext cx="44672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0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멤버 함수를 가상 함수로 만들기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3074" name="Picture 2" descr="http://cfs15.tistory.com/image/32/tistory/2009/09/25/08/38/4abc03086263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1936973"/>
            <a:ext cx="51530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2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멤버 함수를 가상 함수로 만들기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60598" y="3573016"/>
            <a:ext cx="602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가상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함수를 사용할 때 참고할 사항 </a:t>
            </a:r>
            <a:r>
              <a:rPr lang="en-US" altLang="ko-KR" sz="2400" dirty="0" smtClean="0">
                <a:solidFill>
                  <a:schemeClr val="bg1"/>
                </a:solidFill>
              </a:rPr>
              <a:t>2</a:t>
            </a:r>
            <a:r>
              <a:rPr lang="ko-KR" altLang="en-US" sz="2400" dirty="0" smtClean="0">
                <a:solidFill>
                  <a:schemeClr val="bg1"/>
                </a:solidFill>
              </a:rPr>
              <a:t>가지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2128382" y="1767006"/>
            <a:ext cx="488723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class Shape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</a:t>
            </a:r>
            <a:r>
              <a:rPr lang="en-US" altLang="ko-KR" sz="2400" dirty="0" smtClean="0">
                <a:solidFill>
                  <a:schemeClr val="bg1"/>
                </a:solidFill>
              </a:rPr>
              <a:t>ublic: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void Move(double x, double y);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void Draw()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Shape();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Shape(double x, double y);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protected: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double _x, _y;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3761520" y="130534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Shape.cpp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멤버 함수를 가상 함수로 만들기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13272" y="2917217"/>
            <a:ext cx="83174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첫째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Shape::Draw()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함수를 가상 함수로 만들면 자동적으로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Circle::Draw()</a:t>
            </a:r>
            <a:r>
              <a:rPr lang="ko-KR" altLang="en-US" sz="2400" dirty="0" smtClean="0">
                <a:solidFill>
                  <a:schemeClr val="bg1"/>
                </a:solidFill>
              </a:rPr>
              <a:t>와 </a:t>
            </a:r>
            <a:r>
              <a:rPr lang="en-US" altLang="ko-KR" sz="2400" dirty="0" smtClean="0">
                <a:solidFill>
                  <a:schemeClr val="bg1"/>
                </a:solidFill>
              </a:rPr>
              <a:t>Rectangle::Draw()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함수도 가상 함수가 된다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멤버 함수를 가상 함수로 만들기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2224" y="2917217"/>
            <a:ext cx="89995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둘</a:t>
            </a:r>
            <a:r>
              <a:rPr lang="ko-KR" altLang="en-US" sz="2400" dirty="0" smtClean="0">
                <a:solidFill>
                  <a:schemeClr val="bg1"/>
                </a:solidFill>
              </a:rPr>
              <a:t>째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virtual </a:t>
            </a:r>
            <a:r>
              <a:rPr lang="ko-KR" altLang="en-US" sz="2400" dirty="0" smtClean="0">
                <a:solidFill>
                  <a:schemeClr val="bg1"/>
                </a:solidFill>
              </a:rPr>
              <a:t>키워드는 클래스의 정의 안쪽에서만 한 번 붙여주면 된다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클래스 밖에서 함수를 정의할 때는 </a:t>
            </a:r>
            <a:r>
              <a:rPr lang="en-US" altLang="ko-KR" sz="2400" dirty="0" smtClean="0">
                <a:solidFill>
                  <a:schemeClr val="bg1"/>
                </a:solidFill>
              </a:rPr>
              <a:t>virtual </a:t>
            </a:r>
            <a:r>
              <a:rPr lang="ko-KR" altLang="en-US" sz="2400" dirty="0" smtClean="0">
                <a:solidFill>
                  <a:schemeClr val="bg1"/>
                </a:solidFill>
              </a:rPr>
              <a:t>키워드가 필요 없다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8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멤버 함수를 가상 함수로 만들기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829646" y="3573016"/>
            <a:ext cx="5484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근데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다형성</a:t>
            </a:r>
            <a:r>
              <a:rPr lang="en-US" altLang="ko-KR" sz="2400" dirty="0" smtClean="0">
                <a:solidFill>
                  <a:schemeClr val="bg1"/>
                </a:solidFill>
              </a:rPr>
              <a:t>(Polymorphism)</a:t>
            </a:r>
            <a:r>
              <a:rPr lang="ko-KR" altLang="en-US" sz="2400" dirty="0" smtClean="0">
                <a:solidFill>
                  <a:schemeClr val="bg1"/>
                </a:solidFill>
              </a:rPr>
              <a:t>이 뭔가요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2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멤버 함수를 가상 함수로 만들기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42524" y="3573016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생물학에서는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0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멤버 함수를 가상 함수로 만들기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891" y="2636912"/>
            <a:ext cx="91262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동일 종의 생물이면서 형태나 성질이 다르게 보이는 다양성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생물은 동일종이라도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완전히 일치하는 개체는 거의 없으므로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이 말은 상대적으로 현저한 차이가 있을 경우에 한해서 사용한다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다만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암수의 성별에 따른 </a:t>
            </a:r>
            <a:r>
              <a:rPr lang="en-US" altLang="ko-KR" sz="2400" dirty="0" smtClean="0">
                <a:solidFill>
                  <a:schemeClr val="bg1"/>
                </a:solidFill>
              </a:rPr>
              <a:t>2</a:t>
            </a:r>
            <a:r>
              <a:rPr lang="ko-KR" altLang="en-US" sz="2400" dirty="0" smtClean="0">
                <a:solidFill>
                  <a:schemeClr val="bg1"/>
                </a:solidFill>
              </a:rPr>
              <a:t>차 성징의 차이에는 쓰지 않는다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멤버 함수를 가상 함수로 만들기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96412" y="3573016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화학에서는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5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멤버 함수를 가상 함수로 만들기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41845" y="2636912"/>
            <a:ext cx="72603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화학조성이 같은 물질로써 결정구조를 달리하는 것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다형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동질이형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동질다상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동질이정이라고도</a:t>
            </a:r>
            <a:r>
              <a:rPr lang="ko-KR" altLang="en-US" sz="2400" dirty="0" smtClean="0">
                <a:solidFill>
                  <a:schemeClr val="bg1"/>
                </a:solidFill>
              </a:rPr>
              <a:t> 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동질다상은</a:t>
            </a:r>
            <a:r>
              <a:rPr lang="ko-KR" altLang="en-US" sz="2400" dirty="0" smtClean="0">
                <a:solidFill>
                  <a:schemeClr val="bg1"/>
                </a:solidFill>
              </a:rPr>
              <a:t> 결정구조의 수에 따라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동질이상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동질삼상 등으로 나뉜다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5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멤버 함수를 가상 함수로 만들기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4098" name="Picture 2" descr="http://www.playbee.co.kr/DataBoard/images/_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420888"/>
            <a:ext cx="28575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3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멤버 함수를 가상 함수로 만들기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807461" y="3573016"/>
            <a:ext cx="552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객체지향 프로그래밍에서의 다형성은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멤버 함수를 가상 함수로 만들기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67112" y="3573016"/>
            <a:ext cx="760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타입에 관계 없이 동일한 방법으로 다룰 수 있는 능력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2043902" y="1767006"/>
            <a:ext cx="505619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Shape::Shape()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>
                <a:solidFill>
                  <a:schemeClr val="bg1"/>
                </a:solidFill>
              </a:rPr>
              <a:t>x = _y = 0.0;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fr-FR" altLang="ko-KR" sz="2400" dirty="0">
                <a:solidFill>
                  <a:schemeClr val="bg1"/>
                </a:solidFill>
              </a:rPr>
              <a:t>Shape::Shape(double x, double y)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>
                <a:solidFill>
                  <a:schemeClr val="bg1"/>
                </a:solidFill>
              </a:rPr>
              <a:t>x = x;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>
                <a:solidFill>
                  <a:schemeClr val="bg1"/>
                </a:solidFill>
              </a:rPr>
              <a:t>y = y;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3761521" y="1305340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Shape.cpp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멤버 함수를 가상 함수로 만들기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9670" y="3232026"/>
            <a:ext cx="7884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Circle</a:t>
            </a:r>
            <a:r>
              <a:rPr lang="ko-KR" altLang="en-US" sz="2400" dirty="0" smtClean="0">
                <a:solidFill>
                  <a:schemeClr val="bg1"/>
                </a:solidFill>
              </a:rPr>
              <a:t>이나 </a:t>
            </a:r>
            <a:r>
              <a:rPr lang="en-US" altLang="ko-KR" sz="2400" dirty="0" smtClean="0">
                <a:solidFill>
                  <a:schemeClr val="bg1"/>
                </a:solidFill>
              </a:rPr>
              <a:t>Rectangle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객체들을 각각의 타입에 상관 없이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Shape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객체처럼 다룰 수 있는 능력이 바로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다형성이다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0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멤버 함수를 가상 함수로 만들기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29391" y="3232026"/>
            <a:ext cx="6885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다형성은 부품간의 조립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다시 말해서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객체간의 연결을 유연하게 해주는 원동력이 된다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멤버 함수를 가상 함수로 만들기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551076" y="2833886"/>
            <a:ext cx="60418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// </a:t>
            </a:r>
            <a:r>
              <a:rPr lang="ko-KR" altLang="en-US" sz="2400" dirty="0" smtClean="0">
                <a:solidFill>
                  <a:schemeClr val="bg1"/>
                </a:solidFill>
              </a:rPr>
              <a:t>도형을 원점으로 이동하는 함수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void Controller::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MoveToOrigin</a:t>
            </a:r>
            <a:r>
              <a:rPr lang="en-US" altLang="ko-KR" sz="2400" dirty="0" smtClean="0">
                <a:solidFill>
                  <a:schemeClr val="bg1"/>
                </a:solidFill>
              </a:rPr>
              <a:t>(Shape* p)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p-&gt;move(0, 0);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p-&gt;Draw();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57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멤버 함수를 가상 함수로 만들기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3670" y="3232026"/>
            <a:ext cx="4896660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Circle </a:t>
            </a:r>
            <a:r>
              <a:rPr lang="ko-KR" altLang="en-US" sz="2400" dirty="0">
                <a:solidFill>
                  <a:schemeClr val="bg1"/>
                </a:solidFill>
              </a:rPr>
              <a:t>객체와 </a:t>
            </a:r>
            <a:r>
              <a:rPr lang="en-US" altLang="ko-KR" sz="2400" dirty="0">
                <a:solidFill>
                  <a:schemeClr val="bg1"/>
                </a:solidFill>
              </a:rPr>
              <a:t>Rectangle </a:t>
            </a:r>
            <a:r>
              <a:rPr lang="ko-KR" altLang="en-US" sz="2400" dirty="0">
                <a:solidFill>
                  <a:schemeClr val="bg1"/>
                </a:solidFill>
              </a:rPr>
              <a:t>객체 모두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이 함수의 인자로 전달할 수 있다</a:t>
            </a:r>
          </a:p>
        </p:txBody>
      </p:sp>
    </p:spTree>
    <p:extLst>
      <p:ext uri="{BB962C8B-B14F-4D97-AF65-F5344CB8AC3E}">
        <p14:creationId xmlns:p14="http://schemas.microsoft.com/office/powerpoint/2010/main" val="35633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1728" y="3573016"/>
            <a:ext cx="4140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bg1"/>
                </a:solidFill>
              </a:rPr>
              <a:t>오버라이딩</a:t>
            </a:r>
            <a:r>
              <a:rPr lang="en-US" altLang="ko-KR" sz="2400" dirty="0" smtClean="0">
                <a:solidFill>
                  <a:schemeClr val="bg1"/>
                </a:solidFill>
              </a:rPr>
              <a:t>(Overriding)</a:t>
            </a:r>
            <a:r>
              <a:rPr lang="ko-KR" altLang="en-US" sz="2400" dirty="0" smtClean="0">
                <a:solidFill>
                  <a:schemeClr val="bg1"/>
                </a:solidFill>
              </a:rPr>
              <a:t>이란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840" y="3573016"/>
            <a:ext cx="83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부모 클래스의 멤버 함수를 자식 클래스에서 재정의하는 것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8378" y="3573016"/>
            <a:ext cx="772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그러면 순수 가상 함수</a:t>
            </a:r>
            <a:r>
              <a:rPr lang="en-US" altLang="ko-KR" sz="2400" dirty="0" smtClean="0">
                <a:solidFill>
                  <a:schemeClr val="bg1"/>
                </a:solidFill>
              </a:rPr>
              <a:t>(Pure Virtual Functions)</a:t>
            </a:r>
            <a:r>
              <a:rPr lang="ko-KR" altLang="en-US" sz="2400" dirty="0" smtClean="0">
                <a:solidFill>
                  <a:schemeClr val="bg1"/>
                </a:solidFill>
              </a:rPr>
              <a:t>는 뭐죠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4777" y="3573016"/>
            <a:ext cx="429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virtual void Draw()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= 0;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5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1266" name="Picture 2" descr="http://postfiles10.naver.net/20100208_121/kkyh0412_1265633816230yFuwW_jpg/%ED%82%B9%EC%98%A4%EB%B8%8C%ED%8C%8C%EC%9D%B4%ED%84%B0_kkyh0412.jpg?type=w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303660"/>
            <a:ext cx="45529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3070" y="3573016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의미는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간단하다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0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1729232" y="1767006"/>
            <a:ext cx="56855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void Shape::Move(double x, double y)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>
                <a:solidFill>
                  <a:schemeClr val="bg1"/>
                </a:solidFill>
              </a:rPr>
              <a:t>x = x;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>
                <a:solidFill>
                  <a:schemeClr val="bg1"/>
                </a:solidFill>
              </a:rPr>
              <a:t>y = y;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void Shape::Draw() 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en-US" altLang="ko-KR" sz="2400" dirty="0">
                <a:solidFill>
                  <a:schemeClr val="bg1"/>
                </a:solidFill>
              </a:rPr>
              <a:t> &lt;&lt; "[Shape] Position = </a:t>
            </a:r>
            <a:r>
              <a:rPr lang="en-US" altLang="ko-KR" sz="2400" dirty="0" smtClean="0">
                <a:solidFill>
                  <a:schemeClr val="bg1"/>
                </a:solidFill>
              </a:rPr>
              <a:t>(“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   &lt;&lt; </a:t>
            </a:r>
            <a:r>
              <a:rPr lang="en-US" altLang="ko-KR" sz="2400" dirty="0">
                <a:solidFill>
                  <a:schemeClr val="bg1"/>
                </a:solidFill>
              </a:rPr>
              <a:t>_x &lt;&lt; ", " &lt;&lt; _y &lt;&lt; ")\n";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3761520" y="130534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Shape.cpp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2530" name="Picture 2" descr="C:\Users\Administrator\AppData\Local\Microsoft\Windows\Temporary Internet Files\Content.IE5\2ELENISO\MC900438046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293094"/>
            <a:ext cx="1858913" cy="18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사각형 설명선 2"/>
          <p:cNvSpPr/>
          <p:nvPr/>
        </p:nvSpPr>
        <p:spPr>
          <a:xfrm>
            <a:off x="2483769" y="1792454"/>
            <a:ext cx="3960440" cy="2212610"/>
          </a:xfrm>
          <a:prstGeom prst="wedgeRound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이 함수는 정의가 없어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그러니까 호출할 수가 없지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하지만 자식 클래스에서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 함수를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할거거든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그러니까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사용해서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 함수를 호출하란 말이야</a:t>
            </a:r>
            <a:r>
              <a:rPr lang="en-US" altLang="ko-KR" dirty="0" smtClean="0"/>
              <a:t>.”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5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2685" y="3573015"/>
            <a:ext cx="763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Shape::Draw()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함수를 순수 가상 함수로 만들어봅시다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2128382" y="1767006"/>
            <a:ext cx="488723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class Shape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public: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void Move(double x, double y);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virtual void Draw()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const</a:t>
            </a:r>
            <a:r>
              <a:rPr lang="en-US" altLang="ko-KR" sz="2400" dirty="0" smtClean="0">
                <a:solidFill>
                  <a:schemeClr val="bg1"/>
                </a:solidFill>
              </a:rPr>
              <a:t> = 0;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Shape();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Shape(double x, double y);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protected: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double _x, _y;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};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3761520" y="130534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Shape.cpp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8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1895945" y="1767006"/>
            <a:ext cx="53521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/*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void </a:t>
            </a:r>
            <a:r>
              <a:rPr lang="en-US" altLang="ko-KR" sz="2400" dirty="0">
                <a:solidFill>
                  <a:schemeClr val="bg1"/>
                </a:solidFill>
              </a:rPr>
              <a:t>Shape::Draw() 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</a:t>
            </a:r>
            <a:r>
              <a:rPr lang="en-US" altLang="ko-KR" sz="2400" dirty="0" err="1">
                <a:solidFill>
                  <a:schemeClr val="bg1"/>
                </a:solidFill>
              </a:rPr>
              <a:t>std</a:t>
            </a:r>
            <a:r>
              <a:rPr lang="en-US" altLang="ko-KR" sz="2400" dirty="0">
                <a:solidFill>
                  <a:schemeClr val="bg1"/>
                </a:solidFill>
              </a:rPr>
              <a:t>::</a:t>
            </a:r>
            <a:r>
              <a:rPr lang="en-US" altLang="ko-KR" sz="2400" dirty="0" err="1">
                <a:solidFill>
                  <a:schemeClr val="bg1"/>
                </a:solidFill>
              </a:rPr>
              <a:t>cout</a:t>
            </a:r>
            <a:r>
              <a:rPr lang="en-US" altLang="ko-KR" sz="2400" dirty="0">
                <a:solidFill>
                  <a:schemeClr val="bg1"/>
                </a:solidFill>
              </a:rPr>
              <a:t> &lt;&lt; "[Shape] Position = (“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   &lt;&lt; _x &lt;&lt; ", " &lt;&lt; _y &lt;&lt; ")\n";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*/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3761520" y="130534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Shape.cpp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6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2924919"/>
            <a:ext cx="44672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7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3584" y="357301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똑같네요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21" y="3232026"/>
            <a:ext cx="8997976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Shape::Draw()</a:t>
            </a:r>
            <a:r>
              <a:rPr lang="ko-KR" altLang="en-US" sz="2400" dirty="0" smtClean="0">
                <a:solidFill>
                  <a:schemeClr val="bg1"/>
                </a:solidFill>
              </a:rPr>
              <a:t>를 호출하는 것이 아니라 실제 객체의 타입에 맞는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Draw()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함수를 호출하는 것이기 때문에 상관 없다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4526" y="3573015"/>
            <a:ext cx="3114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그럼 뭐가 다른 거죠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8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3287" y="2924944"/>
            <a:ext cx="65774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하나 이상의 순수 가상 함수를 가진 클래스를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추상 클래스라고 부르는데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추상 클래스의 객체를 만드는 것은 불가능하다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3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2134" y="2924944"/>
            <a:ext cx="35397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예를 들어</a:t>
            </a:r>
            <a:r>
              <a:rPr lang="en-US" altLang="ko-KR" sz="2400" dirty="0" smtClean="0">
                <a:solidFill>
                  <a:schemeClr val="bg1"/>
                </a:solidFill>
              </a:rPr>
              <a:t> main()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Shape s;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라고 추가하면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1406708" y="1767006"/>
            <a:ext cx="633057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class Rectangle : public Shape 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void </a:t>
            </a:r>
            <a:r>
              <a:rPr lang="en-US" altLang="ko-KR" sz="2400" dirty="0">
                <a:solidFill>
                  <a:schemeClr val="bg1"/>
                </a:solidFill>
              </a:rPr>
              <a:t>Draw() </a:t>
            </a:r>
            <a:r>
              <a:rPr lang="en-US" altLang="ko-KR" sz="2400" dirty="0" err="1">
                <a:solidFill>
                  <a:schemeClr val="bg1"/>
                </a:solidFill>
              </a:rPr>
              <a:t>const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void </a:t>
            </a:r>
            <a:r>
              <a:rPr lang="en-US" altLang="ko-KR" sz="2400" dirty="0">
                <a:solidFill>
                  <a:schemeClr val="bg1"/>
                </a:solidFill>
              </a:rPr>
              <a:t>Resize(double width, double height);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Rectangle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Rectangle(double </a:t>
            </a:r>
            <a:r>
              <a:rPr lang="en-US" altLang="ko-KR" sz="2400" dirty="0">
                <a:solidFill>
                  <a:schemeClr val="bg1"/>
                </a:solidFill>
              </a:rPr>
              <a:t>x, double y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   double </a:t>
            </a:r>
            <a:r>
              <a:rPr lang="en-US" altLang="ko-KR" sz="2400" dirty="0">
                <a:solidFill>
                  <a:schemeClr val="bg1"/>
                </a:solidFill>
              </a:rPr>
              <a:t>width, double height);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protected</a:t>
            </a:r>
            <a:r>
              <a:rPr lang="en-US" altLang="ko-KR" sz="24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double </a:t>
            </a:r>
            <a:r>
              <a:rPr lang="en-US" altLang="ko-KR" sz="2400" dirty="0">
                <a:solidFill>
                  <a:schemeClr val="bg1"/>
                </a:solidFill>
              </a:rPr>
              <a:t>_width, _height;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3761520" y="130534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Shape.cpp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3038078"/>
            <a:ext cx="56578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1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4578" name="Picture 2" descr="http://img.mimint.co.kr/tv/bbs/2012/5/16/5R0FFSWBGV8ULFV7YFZ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2" y="2371699"/>
            <a:ext cx="428625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4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958" y="3573015"/>
            <a:ext cx="8642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추상 클래스는 이름 그대로 추상적인 개념을 상징하는 클래스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4818" name="Picture 2" descr="http://postfiles5.naver.net/20100101_260/bigye_12623492144118OXCr_jpg/2010-01-01_21;30;24_bigye.jpg?type=w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710" y="1772816"/>
            <a:ext cx="387858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3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3296" y="3232026"/>
            <a:ext cx="6577442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Shape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클래스만 해도 </a:t>
            </a:r>
            <a:r>
              <a:rPr lang="en-US" altLang="ko-KR" sz="2400" dirty="0" smtClean="0">
                <a:solidFill>
                  <a:schemeClr val="bg1"/>
                </a:solidFill>
              </a:rPr>
              <a:t>‘</a:t>
            </a:r>
            <a:r>
              <a:rPr lang="ko-KR" altLang="en-US" sz="2400" dirty="0" smtClean="0">
                <a:solidFill>
                  <a:schemeClr val="bg1"/>
                </a:solidFill>
              </a:rPr>
              <a:t>도형</a:t>
            </a:r>
            <a:r>
              <a:rPr lang="en-US" altLang="ko-KR" sz="2400" dirty="0" smtClean="0">
                <a:solidFill>
                  <a:schemeClr val="bg1"/>
                </a:solidFill>
              </a:rPr>
              <a:t>’</a:t>
            </a:r>
            <a:r>
              <a:rPr lang="ko-KR" altLang="en-US" sz="2400" dirty="0" smtClean="0">
                <a:solidFill>
                  <a:schemeClr val="bg1"/>
                </a:solidFill>
              </a:rPr>
              <a:t>이라는 것으로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우리의 머리 속에서만 존재하는 추상적인 개념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1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순수 가상 함수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746" y="3232026"/>
            <a:ext cx="8026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추상적인 개념을 눈앞에 보이게 하는 것 자체가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 모순이기 </a:t>
            </a:r>
            <a:r>
              <a:rPr lang="ko-KR" altLang="en-US" sz="2400" dirty="0" smtClean="0">
                <a:solidFill>
                  <a:schemeClr val="bg1"/>
                </a:solidFill>
              </a:rPr>
              <a:t>때문에 추상 클래스의 객체를 만들 수 없는 것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9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다양한 종류의 멤버 함수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013" y="3573015"/>
            <a:ext cx="8594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상속과 관련해서 지금까지 살펴본 멤버 함수는 모두 </a:t>
            </a:r>
            <a:r>
              <a:rPr lang="en-US" altLang="ko-KR" sz="2400" dirty="0" smtClean="0">
                <a:solidFill>
                  <a:schemeClr val="bg1"/>
                </a:solidFill>
              </a:rPr>
              <a:t>3</a:t>
            </a:r>
            <a:r>
              <a:rPr lang="ko-KR" altLang="en-US" sz="2400" dirty="0" smtClean="0">
                <a:solidFill>
                  <a:schemeClr val="bg1"/>
                </a:solidFill>
              </a:rPr>
              <a:t>가지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다양한 종류의 멤버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9565" y="2924944"/>
            <a:ext cx="28648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일반적인 멤버 함수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가상 함수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순수 가상 함수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3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다양한 종류의 멤버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9646" y="2924944"/>
            <a:ext cx="18473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9878" y="3232026"/>
            <a:ext cx="7244291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어떤 경우에 멤버 함수를 가상 함수로 만들 것인가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또는 순수 가상 함수로 만들 것인가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다양한 종류의 멤버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8737" y="2924944"/>
            <a:ext cx="80265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처음엔 그냥 멤버 함수로 만든다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다형성을</a:t>
            </a:r>
            <a:r>
              <a:rPr lang="ko-KR" altLang="en-US" sz="2400" dirty="0" smtClean="0">
                <a:solidFill>
                  <a:schemeClr val="bg1"/>
                </a:solidFill>
              </a:rPr>
              <a:t> 이용해야 하는 경우라면 가상 함수로 만든다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함수의 원형만 필요한 경우라면 순수 가상 함수로 만든다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9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언제 가상 함수가 필요할까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1267249" y="1767006"/>
            <a:ext cx="66095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Rectangle::Rectangle()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_</a:t>
            </a:r>
            <a:r>
              <a:rPr lang="en-US" altLang="ko-KR" sz="2400" dirty="0">
                <a:solidFill>
                  <a:schemeClr val="bg1"/>
                </a:solidFill>
              </a:rPr>
              <a:t>width = _height = 100.0f;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Rectangle::Rectangle(double x, double </a:t>
            </a:r>
            <a:r>
              <a:rPr lang="en-US" altLang="ko-KR" sz="2400" dirty="0" smtClean="0">
                <a:solidFill>
                  <a:schemeClr val="bg1"/>
                </a:solidFill>
              </a:rPr>
              <a:t>y,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double </a:t>
            </a:r>
            <a:r>
              <a:rPr lang="en-US" altLang="ko-KR" sz="2400" dirty="0">
                <a:solidFill>
                  <a:schemeClr val="bg1"/>
                </a:solidFill>
              </a:rPr>
              <a:t>width, double height) : Shape(x, y) {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    Resize(width</a:t>
            </a:r>
            <a:r>
              <a:rPr lang="en-US" altLang="ko-KR" sz="2400" dirty="0">
                <a:solidFill>
                  <a:schemeClr val="bg1"/>
                </a:solidFill>
              </a:rPr>
              <a:t>, height);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3761520" y="130534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Shape.cpp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다양한 종류의 멤버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7890" name="Picture 2" descr="http://postfiles16.naver.net/20090721_143/nxzr5gh_12481594272575iK23_jpg/---0898778_00007_nxzr5gh.jpg?type=w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2400274"/>
            <a:ext cx="376237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9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9646" y="2924944"/>
            <a:ext cx="18473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4882" y="3232026"/>
            <a:ext cx="63342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새로운 예제 클래스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애완 동물</a:t>
            </a:r>
            <a:r>
              <a:rPr lang="en-US" altLang="ko-KR" sz="2400" dirty="0" smtClean="0">
                <a:solidFill>
                  <a:schemeClr val="bg1"/>
                </a:solidFill>
              </a:rPr>
              <a:t>(Pet)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클래스와 강아지</a:t>
            </a:r>
            <a:r>
              <a:rPr lang="en-US" altLang="ko-KR" sz="2400" dirty="0" smtClean="0">
                <a:solidFill>
                  <a:schemeClr val="bg1"/>
                </a:solidFill>
              </a:rPr>
              <a:t>(Dog)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9646" y="2924944"/>
            <a:ext cx="18473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2253844" y="1767006"/>
            <a:ext cx="463633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F8F8F8"/>
                </a:solidFill>
              </a:rPr>
              <a:t>// </a:t>
            </a:r>
            <a:r>
              <a:rPr lang="ko-KR" altLang="en-US" sz="2400" dirty="0">
                <a:solidFill>
                  <a:srgbClr val="F8F8F8"/>
                </a:solidFill>
              </a:rPr>
              <a:t>애완 동물 클래스</a:t>
            </a:r>
          </a:p>
          <a:p>
            <a:r>
              <a:rPr lang="en-US" altLang="ko-KR" sz="2400" dirty="0">
                <a:solidFill>
                  <a:srgbClr val="F8F8F8"/>
                </a:solidFill>
              </a:rPr>
              <a:t>class Pet {</a:t>
            </a:r>
          </a:p>
          <a:p>
            <a:r>
              <a:rPr lang="en-US" altLang="ko-KR" sz="2400" dirty="0">
                <a:solidFill>
                  <a:srgbClr val="F8F8F8"/>
                </a:solidFill>
              </a:rPr>
              <a:t>public:</a:t>
            </a:r>
          </a:p>
          <a:p>
            <a:r>
              <a:rPr lang="en-US" altLang="ko-KR" sz="2400" dirty="0" smtClean="0">
                <a:solidFill>
                  <a:srgbClr val="F8F8F8"/>
                </a:solidFill>
              </a:rPr>
              <a:t>   void </a:t>
            </a:r>
            <a:r>
              <a:rPr lang="en-US" altLang="ko-KR" sz="2400" dirty="0">
                <a:solidFill>
                  <a:srgbClr val="F8F8F8"/>
                </a:solidFill>
              </a:rPr>
              <a:t>Eat();</a:t>
            </a:r>
          </a:p>
          <a:p>
            <a:r>
              <a:rPr lang="en-US" altLang="ko-KR" sz="2400" dirty="0" smtClean="0">
                <a:solidFill>
                  <a:srgbClr val="F8F8F8"/>
                </a:solidFill>
              </a:rPr>
              <a:t>   void </a:t>
            </a:r>
            <a:r>
              <a:rPr lang="en-US" altLang="ko-KR" sz="2400" dirty="0">
                <a:solidFill>
                  <a:srgbClr val="F8F8F8"/>
                </a:solidFill>
              </a:rPr>
              <a:t>Eat(</a:t>
            </a:r>
            <a:r>
              <a:rPr lang="en-US" altLang="ko-KR" sz="2400" dirty="0" err="1">
                <a:solidFill>
                  <a:srgbClr val="F8F8F8"/>
                </a:solidFill>
              </a:rPr>
              <a:t>const</a:t>
            </a:r>
            <a:r>
              <a:rPr lang="en-US" altLang="ko-KR" sz="2400" dirty="0">
                <a:solidFill>
                  <a:srgbClr val="F8F8F8"/>
                </a:solidFill>
              </a:rPr>
              <a:t> </a:t>
            </a:r>
            <a:r>
              <a:rPr lang="en-US" altLang="ko-KR" sz="2400" dirty="0" err="1">
                <a:solidFill>
                  <a:srgbClr val="F8F8F8"/>
                </a:solidFill>
              </a:rPr>
              <a:t>std</a:t>
            </a:r>
            <a:r>
              <a:rPr lang="en-US" altLang="ko-KR" sz="2400" dirty="0">
                <a:solidFill>
                  <a:srgbClr val="F8F8F8"/>
                </a:solidFill>
              </a:rPr>
              <a:t>::string&amp; it);</a:t>
            </a:r>
          </a:p>
          <a:p>
            <a:endParaRPr lang="ko-KR" altLang="en-US" sz="2400" dirty="0">
              <a:solidFill>
                <a:srgbClr val="F8F8F8"/>
              </a:solidFill>
            </a:endParaRPr>
          </a:p>
          <a:p>
            <a:r>
              <a:rPr lang="en-US" altLang="ko-KR" sz="2400" dirty="0" smtClean="0">
                <a:solidFill>
                  <a:srgbClr val="F8F8F8"/>
                </a:solidFill>
              </a:rPr>
              <a:t>   </a:t>
            </a:r>
            <a:r>
              <a:rPr lang="en-US" altLang="ko-KR" sz="2400" dirty="0" err="1" smtClean="0">
                <a:solidFill>
                  <a:srgbClr val="F8F8F8"/>
                </a:solidFill>
              </a:rPr>
              <a:t>std</a:t>
            </a:r>
            <a:r>
              <a:rPr lang="en-US" altLang="ko-KR" sz="2400" dirty="0">
                <a:solidFill>
                  <a:srgbClr val="F8F8F8"/>
                </a:solidFill>
              </a:rPr>
              <a:t>::string name;</a:t>
            </a:r>
          </a:p>
          <a:p>
            <a:r>
              <a:rPr lang="en-US" altLang="ko-KR" sz="2400" dirty="0" smtClean="0">
                <a:solidFill>
                  <a:srgbClr val="F8F8F8"/>
                </a:solidFill>
              </a:rPr>
              <a:t>};</a:t>
            </a:r>
            <a:endParaRPr lang="en-US" altLang="ko-KR" sz="2400" dirty="0">
              <a:solidFill>
                <a:srgbClr val="F8F8F8"/>
              </a:solidFill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3971257" y="1305341"/>
            <a:ext cx="12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Pet.cpp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9646" y="2924944"/>
            <a:ext cx="18473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493766" y="1767006"/>
            <a:ext cx="81564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F8F8F8"/>
                </a:solidFill>
              </a:rPr>
              <a:t>void Pet::Eat() {</a:t>
            </a:r>
          </a:p>
          <a:p>
            <a:r>
              <a:rPr lang="en-US" altLang="ko-KR" sz="2400" dirty="0" smtClean="0">
                <a:solidFill>
                  <a:srgbClr val="F8F8F8"/>
                </a:solidFill>
              </a:rPr>
              <a:t>   </a:t>
            </a:r>
            <a:r>
              <a:rPr lang="en-US" altLang="ko-KR" sz="2400" dirty="0" err="1" smtClean="0">
                <a:solidFill>
                  <a:srgbClr val="F8F8F8"/>
                </a:solidFill>
              </a:rPr>
              <a:t>std</a:t>
            </a:r>
            <a:r>
              <a:rPr lang="en-US" altLang="ko-KR" sz="2400" dirty="0">
                <a:solidFill>
                  <a:srgbClr val="F8F8F8"/>
                </a:solidFill>
              </a:rPr>
              <a:t>::</a:t>
            </a:r>
            <a:r>
              <a:rPr lang="en-US" altLang="ko-KR" sz="2400" dirty="0" err="1">
                <a:solidFill>
                  <a:srgbClr val="F8F8F8"/>
                </a:solidFill>
              </a:rPr>
              <a:t>cout</a:t>
            </a:r>
            <a:r>
              <a:rPr lang="en-US" altLang="ko-KR" sz="2400" dirty="0">
                <a:solidFill>
                  <a:srgbClr val="F8F8F8"/>
                </a:solidFill>
              </a:rPr>
              <a:t> &lt;&lt; name &lt;&lt; " says, 'Where is the food?'\n";</a:t>
            </a:r>
          </a:p>
          <a:p>
            <a:r>
              <a:rPr lang="en-US" altLang="ko-KR" sz="2400" dirty="0">
                <a:solidFill>
                  <a:srgbClr val="F8F8F8"/>
                </a:solidFill>
              </a:rPr>
              <a:t>}</a:t>
            </a:r>
          </a:p>
          <a:p>
            <a:endParaRPr lang="ko-KR" altLang="en-US" sz="2400" dirty="0">
              <a:solidFill>
                <a:srgbClr val="F8F8F8"/>
              </a:solidFill>
            </a:endParaRPr>
          </a:p>
          <a:p>
            <a:r>
              <a:rPr lang="en-US" altLang="ko-KR" sz="2400" dirty="0">
                <a:solidFill>
                  <a:srgbClr val="F8F8F8"/>
                </a:solidFill>
              </a:rPr>
              <a:t>void Pet::Eat(</a:t>
            </a:r>
            <a:r>
              <a:rPr lang="en-US" altLang="ko-KR" sz="2400" dirty="0" err="1">
                <a:solidFill>
                  <a:srgbClr val="F8F8F8"/>
                </a:solidFill>
              </a:rPr>
              <a:t>const</a:t>
            </a:r>
            <a:r>
              <a:rPr lang="en-US" altLang="ko-KR" sz="2400" dirty="0">
                <a:solidFill>
                  <a:srgbClr val="F8F8F8"/>
                </a:solidFill>
              </a:rPr>
              <a:t> </a:t>
            </a:r>
            <a:r>
              <a:rPr lang="en-US" altLang="ko-KR" sz="2400" dirty="0" err="1">
                <a:solidFill>
                  <a:srgbClr val="F8F8F8"/>
                </a:solidFill>
              </a:rPr>
              <a:t>std</a:t>
            </a:r>
            <a:r>
              <a:rPr lang="en-US" altLang="ko-KR" sz="2400" dirty="0">
                <a:solidFill>
                  <a:srgbClr val="F8F8F8"/>
                </a:solidFill>
              </a:rPr>
              <a:t>::string&amp; it) {</a:t>
            </a:r>
          </a:p>
          <a:p>
            <a:r>
              <a:rPr lang="en-US" altLang="ko-KR" sz="2400" dirty="0" smtClean="0">
                <a:solidFill>
                  <a:srgbClr val="F8F8F8"/>
                </a:solidFill>
              </a:rPr>
              <a:t>   </a:t>
            </a:r>
            <a:r>
              <a:rPr lang="en-US" altLang="ko-KR" sz="2400" dirty="0" err="1" smtClean="0">
                <a:solidFill>
                  <a:srgbClr val="F8F8F8"/>
                </a:solidFill>
              </a:rPr>
              <a:t>std</a:t>
            </a:r>
            <a:r>
              <a:rPr lang="en-US" altLang="ko-KR" sz="2400" dirty="0">
                <a:solidFill>
                  <a:srgbClr val="F8F8F8"/>
                </a:solidFill>
              </a:rPr>
              <a:t>::</a:t>
            </a:r>
            <a:r>
              <a:rPr lang="en-US" altLang="ko-KR" sz="2400" dirty="0" err="1">
                <a:solidFill>
                  <a:srgbClr val="F8F8F8"/>
                </a:solidFill>
              </a:rPr>
              <a:t>cout</a:t>
            </a:r>
            <a:r>
              <a:rPr lang="en-US" altLang="ko-KR" sz="2400" dirty="0">
                <a:solidFill>
                  <a:srgbClr val="F8F8F8"/>
                </a:solidFill>
              </a:rPr>
              <a:t> &lt;&lt; name &lt;&lt; " says, 'I like " &lt;&lt; it &lt;&lt; ".'\n";</a:t>
            </a:r>
          </a:p>
          <a:p>
            <a:r>
              <a:rPr lang="en-US" altLang="ko-KR" sz="2400" dirty="0" smtClean="0">
                <a:solidFill>
                  <a:srgbClr val="F8F8F8"/>
                </a:solidFill>
              </a:rPr>
              <a:t>}</a:t>
            </a:r>
          </a:p>
          <a:p>
            <a:endParaRPr lang="en-US" altLang="ko-KR" sz="2400" dirty="0">
              <a:solidFill>
                <a:srgbClr val="F8F8F8"/>
              </a:solidFill>
            </a:endParaRPr>
          </a:p>
          <a:p>
            <a:r>
              <a:rPr lang="en-US" altLang="ko-KR" sz="2400" dirty="0">
                <a:solidFill>
                  <a:srgbClr val="F8F8F8"/>
                </a:solidFill>
              </a:rPr>
              <a:t>// </a:t>
            </a:r>
            <a:r>
              <a:rPr lang="ko-KR" altLang="en-US" sz="2400" dirty="0">
                <a:solidFill>
                  <a:srgbClr val="F8F8F8"/>
                </a:solidFill>
              </a:rPr>
              <a:t>강아지 클래스</a:t>
            </a:r>
          </a:p>
          <a:p>
            <a:r>
              <a:rPr lang="en-US" altLang="ko-KR" sz="2400" dirty="0">
                <a:solidFill>
                  <a:srgbClr val="F8F8F8"/>
                </a:solidFill>
              </a:rPr>
              <a:t>class Dog : public Pet {</a:t>
            </a:r>
          </a:p>
          <a:p>
            <a:endParaRPr lang="ko-KR" altLang="en-US" sz="2400" dirty="0">
              <a:solidFill>
                <a:srgbClr val="F8F8F8"/>
              </a:solidFill>
            </a:endParaRPr>
          </a:p>
          <a:p>
            <a:r>
              <a:rPr lang="en-US" altLang="ko-KR" sz="2400" dirty="0" smtClean="0">
                <a:solidFill>
                  <a:srgbClr val="F8F8F8"/>
                </a:solidFill>
              </a:rPr>
              <a:t>};</a:t>
            </a:r>
            <a:endParaRPr lang="en-US" altLang="ko-KR" sz="2400" dirty="0">
              <a:solidFill>
                <a:srgbClr val="F8F8F8"/>
              </a:solidFill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3971257" y="1305341"/>
            <a:ext cx="12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Pet.cpp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9646" y="2924944"/>
            <a:ext cx="18473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2383751" y="1767006"/>
            <a:ext cx="437651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rgbClr val="F8F8F8"/>
                </a:solidFill>
              </a:rPr>
              <a:t>int</a:t>
            </a:r>
            <a:r>
              <a:rPr lang="en-US" altLang="ko-KR" sz="2400" dirty="0">
                <a:solidFill>
                  <a:srgbClr val="F8F8F8"/>
                </a:solidFill>
              </a:rPr>
              <a:t> main() {</a:t>
            </a:r>
          </a:p>
          <a:p>
            <a:r>
              <a:rPr lang="en-US" altLang="ko-KR" sz="2400" dirty="0" smtClean="0">
                <a:solidFill>
                  <a:srgbClr val="F8F8F8"/>
                </a:solidFill>
              </a:rPr>
              <a:t>   // </a:t>
            </a:r>
            <a:r>
              <a:rPr lang="ko-KR" altLang="en-US" sz="2400" dirty="0">
                <a:solidFill>
                  <a:srgbClr val="F8F8F8"/>
                </a:solidFill>
              </a:rPr>
              <a:t>강아지 생성</a:t>
            </a:r>
          </a:p>
          <a:p>
            <a:r>
              <a:rPr lang="en-US" altLang="ko-KR" sz="2400" dirty="0" smtClean="0">
                <a:solidFill>
                  <a:srgbClr val="F8F8F8"/>
                </a:solidFill>
              </a:rPr>
              <a:t>   Dog </a:t>
            </a:r>
            <a:r>
              <a:rPr lang="en-US" altLang="ko-KR" sz="2400" dirty="0">
                <a:solidFill>
                  <a:srgbClr val="F8F8F8"/>
                </a:solidFill>
              </a:rPr>
              <a:t>dog1;</a:t>
            </a:r>
          </a:p>
          <a:p>
            <a:r>
              <a:rPr lang="en-US" altLang="ko-KR" sz="2400" dirty="0" smtClean="0">
                <a:solidFill>
                  <a:srgbClr val="F8F8F8"/>
                </a:solidFill>
              </a:rPr>
              <a:t>   dog1.name </a:t>
            </a:r>
            <a:r>
              <a:rPr lang="en-US" altLang="ko-KR" sz="2400" dirty="0">
                <a:solidFill>
                  <a:srgbClr val="F8F8F8"/>
                </a:solidFill>
              </a:rPr>
              <a:t>= "</a:t>
            </a:r>
            <a:r>
              <a:rPr lang="en-US" altLang="ko-KR" sz="2400" dirty="0" err="1">
                <a:solidFill>
                  <a:srgbClr val="F8F8F8"/>
                </a:solidFill>
              </a:rPr>
              <a:t>Patrasche</a:t>
            </a:r>
            <a:r>
              <a:rPr lang="en-US" altLang="ko-KR" sz="2400" dirty="0">
                <a:solidFill>
                  <a:srgbClr val="F8F8F8"/>
                </a:solidFill>
              </a:rPr>
              <a:t>";</a:t>
            </a:r>
          </a:p>
          <a:p>
            <a:endParaRPr lang="ko-KR" altLang="en-US" sz="2400" dirty="0">
              <a:solidFill>
                <a:srgbClr val="F8F8F8"/>
              </a:solidFill>
            </a:endParaRPr>
          </a:p>
          <a:p>
            <a:r>
              <a:rPr lang="en-US" altLang="ko-KR" sz="2400" dirty="0" smtClean="0">
                <a:solidFill>
                  <a:srgbClr val="F8F8F8"/>
                </a:solidFill>
              </a:rPr>
              <a:t>   // </a:t>
            </a:r>
            <a:r>
              <a:rPr lang="ko-KR" altLang="en-US" sz="2400" dirty="0">
                <a:solidFill>
                  <a:srgbClr val="F8F8F8"/>
                </a:solidFill>
              </a:rPr>
              <a:t>두 가지 </a:t>
            </a:r>
            <a:r>
              <a:rPr lang="en-US" altLang="ko-KR" sz="2400" dirty="0">
                <a:solidFill>
                  <a:srgbClr val="F8F8F8"/>
                </a:solidFill>
              </a:rPr>
              <a:t>Eat() </a:t>
            </a:r>
            <a:r>
              <a:rPr lang="ko-KR" altLang="en-US" sz="2400" dirty="0">
                <a:solidFill>
                  <a:srgbClr val="F8F8F8"/>
                </a:solidFill>
              </a:rPr>
              <a:t>함수를 호출</a:t>
            </a:r>
          </a:p>
          <a:p>
            <a:r>
              <a:rPr lang="en-US" altLang="ko-KR" sz="2400" dirty="0" smtClean="0">
                <a:solidFill>
                  <a:srgbClr val="F8F8F8"/>
                </a:solidFill>
              </a:rPr>
              <a:t>   dog1.Eat</a:t>
            </a:r>
            <a:r>
              <a:rPr lang="en-US" altLang="ko-KR" sz="2400" dirty="0">
                <a:solidFill>
                  <a:srgbClr val="F8F8F8"/>
                </a:solidFill>
              </a:rPr>
              <a:t>();</a:t>
            </a:r>
          </a:p>
          <a:p>
            <a:r>
              <a:rPr lang="en-US" altLang="ko-KR" sz="2400" dirty="0" smtClean="0">
                <a:solidFill>
                  <a:srgbClr val="F8F8F8"/>
                </a:solidFill>
              </a:rPr>
              <a:t>   dog1.Eat</a:t>
            </a:r>
            <a:r>
              <a:rPr lang="en-US" altLang="ko-KR" sz="2400" dirty="0">
                <a:solidFill>
                  <a:srgbClr val="F8F8F8"/>
                </a:solidFill>
              </a:rPr>
              <a:t>("milk");</a:t>
            </a:r>
          </a:p>
          <a:p>
            <a:endParaRPr lang="ko-KR" altLang="en-US" sz="2400" dirty="0">
              <a:solidFill>
                <a:srgbClr val="F8F8F8"/>
              </a:solidFill>
            </a:endParaRPr>
          </a:p>
          <a:p>
            <a:r>
              <a:rPr lang="en-US" altLang="ko-KR" sz="2400" dirty="0" smtClean="0">
                <a:solidFill>
                  <a:srgbClr val="F8F8F8"/>
                </a:solidFill>
              </a:rPr>
              <a:t>   return </a:t>
            </a:r>
            <a:r>
              <a:rPr lang="en-US" altLang="ko-KR" sz="2400" dirty="0">
                <a:solidFill>
                  <a:srgbClr val="F8F8F8"/>
                </a:solidFill>
              </a:rPr>
              <a:t>0;</a:t>
            </a:r>
          </a:p>
          <a:p>
            <a:r>
              <a:rPr lang="en-US" altLang="ko-KR" sz="2400" dirty="0">
                <a:solidFill>
                  <a:srgbClr val="F8F8F8"/>
                </a:solidFill>
              </a:rPr>
              <a:t>}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3971257" y="1305341"/>
            <a:ext cx="12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Pet.cpp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9646" y="2924944"/>
            <a:ext cx="18473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175620"/>
            <a:ext cx="38576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6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6362" y="35730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아주 잘 된다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7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9646" y="2924944"/>
            <a:ext cx="18473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91888" y="3232026"/>
            <a:ext cx="5960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강아지 클래스에서 </a:t>
            </a:r>
            <a:r>
              <a:rPr lang="en-US" altLang="ko-KR" sz="2400" dirty="0" smtClean="0">
                <a:solidFill>
                  <a:schemeClr val="bg1"/>
                </a:solidFill>
              </a:rPr>
              <a:t>Eat() 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 중에 하나를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오버라이드하면</a:t>
            </a:r>
            <a:r>
              <a:rPr lang="ko-KR" altLang="en-US" sz="2400" dirty="0" smtClean="0">
                <a:solidFill>
                  <a:schemeClr val="bg1"/>
                </a:solidFill>
              </a:rPr>
              <a:t> 문제가 발생한다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2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9646" y="2924944"/>
            <a:ext cx="18473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1324134" y="1767006"/>
            <a:ext cx="64957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F8F8F8"/>
                </a:solidFill>
              </a:rPr>
              <a:t>// </a:t>
            </a:r>
            <a:r>
              <a:rPr lang="ko-KR" altLang="en-US" sz="2400" dirty="0">
                <a:solidFill>
                  <a:srgbClr val="F8F8F8"/>
                </a:solidFill>
              </a:rPr>
              <a:t>강아지 클래스</a:t>
            </a:r>
          </a:p>
          <a:p>
            <a:r>
              <a:rPr lang="en-US" altLang="ko-KR" sz="2400" dirty="0">
                <a:solidFill>
                  <a:srgbClr val="F8F8F8"/>
                </a:solidFill>
              </a:rPr>
              <a:t>class Dog : public Pet </a:t>
            </a:r>
            <a:r>
              <a:rPr lang="en-US" altLang="ko-KR" sz="2400" dirty="0" smtClean="0">
                <a:solidFill>
                  <a:srgbClr val="F8F8F8"/>
                </a:solidFill>
              </a:rPr>
              <a:t>{</a:t>
            </a:r>
          </a:p>
          <a:p>
            <a:r>
              <a:rPr lang="en-US" altLang="ko-KR" sz="2400" dirty="0" smtClean="0">
                <a:solidFill>
                  <a:srgbClr val="F8F8F8"/>
                </a:solidFill>
              </a:rPr>
              <a:t>public:</a:t>
            </a:r>
            <a:endParaRPr lang="en-US" altLang="ko-KR" sz="2400" dirty="0">
              <a:solidFill>
                <a:srgbClr val="F8F8F8"/>
              </a:solidFill>
            </a:endParaRPr>
          </a:p>
          <a:p>
            <a:r>
              <a:rPr lang="en-US" altLang="ko-KR" sz="2400" dirty="0" smtClean="0">
                <a:solidFill>
                  <a:srgbClr val="F8F8F8"/>
                </a:solidFill>
              </a:rPr>
              <a:t>   void </a:t>
            </a:r>
            <a:r>
              <a:rPr lang="en-US" altLang="ko-KR" sz="2400" dirty="0">
                <a:solidFill>
                  <a:srgbClr val="F8F8F8"/>
                </a:solidFill>
              </a:rPr>
              <a:t>Eat();</a:t>
            </a:r>
          </a:p>
          <a:p>
            <a:r>
              <a:rPr lang="en-US" altLang="ko-KR" sz="2400" dirty="0">
                <a:solidFill>
                  <a:srgbClr val="F8F8F8"/>
                </a:solidFill>
              </a:rPr>
              <a:t>};</a:t>
            </a:r>
          </a:p>
          <a:p>
            <a:endParaRPr lang="ko-KR" altLang="en-US" sz="2400" dirty="0">
              <a:solidFill>
                <a:srgbClr val="F8F8F8"/>
              </a:solidFill>
            </a:endParaRPr>
          </a:p>
          <a:p>
            <a:r>
              <a:rPr lang="en-US" altLang="ko-KR" sz="2400" dirty="0">
                <a:solidFill>
                  <a:srgbClr val="F8F8F8"/>
                </a:solidFill>
              </a:rPr>
              <a:t>void Dog::Eat() {</a:t>
            </a:r>
          </a:p>
          <a:p>
            <a:r>
              <a:rPr lang="en-US" altLang="ko-KR" sz="2400" dirty="0" smtClean="0">
                <a:solidFill>
                  <a:srgbClr val="F8F8F8"/>
                </a:solidFill>
              </a:rPr>
              <a:t>   </a:t>
            </a:r>
            <a:r>
              <a:rPr lang="en-US" altLang="ko-KR" sz="2400" dirty="0" err="1" smtClean="0">
                <a:solidFill>
                  <a:srgbClr val="F8F8F8"/>
                </a:solidFill>
              </a:rPr>
              <a:t>std</a:t>
            </a:r>
            <a:r>
              <a:rPr lang="en-US" altLang="ko-KR" sz="2400" dirty="0">
                <a:solidFill>
                  <a:srgbClr val="F8F8F8"/>
                </a:solidFill>
              </a:rPr>
              <a:t>::</a:t>
            </a:r>
            <a:r>
              <a:rPr lang="en-US" altLang="ko-KR" sz="2400" dirty="0" err="1">
                <a:solidFill>
                  <a:srgbClr val="F8F8F8"/>
                </a:solidFill>
              </a:rPr>
              <a:t>cout</a:t>
            </a:r>
            <a:r>
              <a:rPr lang="en-US" altLang="ko-KR" sz="2400" dirty="0">
                <a:solidFill>
                  <a:srgbClr val="F8F8F8"/>
                </a:solidFill>
              </a:rPr>
              <a:t> &lt;&lt; name &lt;&lt; " says, 'Growl~'\n";</a:t>
            </a:r>
          </a:p>
          <a:p>
            <a:r>
              <a:rPr lang="en-US" altLang="ko-KR" sz="2400" dirty="0">
                <a:solidFill>
                  <a:srgbClr val="F8F8F8"/>
                </a:solidFill>
              </a:rPr>
              <a:t>}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3971257" y="1305341"/>
            <a:ext cx="12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Pet.cpp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0702" y="349319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9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오버로딩과 </a:t>
            </a:r>
            <a:r>
              <a:rPr lang="ko-KR" altLang="en-US" sz="29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오버라이딩</a:t>
            </a:r>
            <a:endParaRPr lang="ko-KR" altLang="en-US" sz="29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6517242"/>
            <a:ext cx="2448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Copyright </a:t>
            </a:r>
            <a:r>
              <a:rPr lang="en-US" altLang="ko-KR" sz="900" b="1" dirty="0" err="1" smtClean="0">
                <a:solidFill>
                  <a:schemeClr val="bg1"/>
                </a:solidFill>
              </a:rPr>
              <a:t>utilForever</a:t>
            </a:r>
            <a:r>
              <a:rPr lang="en-US" altLang="ko-KR" sz="900" b="1" dirty="0" smtClean="0">
                <a:solidFill>
                  <a:schemeClr val="bg1"/>
                </a:solidFill>
              </a:rPr>
              <a:t> All rights reserved.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2795" y="304081"/>
            <a:ext cx="1349103" cy="702602"/>
            <a:chOff x="7442795" y="304081"/>
            <a:chExt cx="1349103" cy="702602"/>
          </a:xfrm>
        </p:grpSpPr>
        <p:pic>
          <p:nvPicPr>
            <p:cNvPr id="9" name="Picture 2" descr="C:\Users\utilFoReVeR\Desktop\ta_frog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95" y="304081"/>
              <a:ext cx="844550" cy="4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260983" y="6373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gency FB" pitchFamily="34" charset="0"/>
                </a:rPr>
                <a:t>Prog</a:t>
              </a:r>
              <a:endParaRPr lang="ko-KR" altLang="en-US" dirty="0">
                <a:solidFill>
                  <a:schemeClr val="bg1"/>
                </a:solidFill>
                <a:latin typeface="Agency FB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79642" y="4221088"/>
            <a:ext cx="18473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9646" y="2924944"/>
            <a:ext cx="18473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3038078"/>
            <a:ext cx="56578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8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3635</TotalTime>
  <Words>3380</Words>
  <Application>Microsoft Office PowerPoint</Application>
  <PresentationFormat>화면 슬라이드 쇼(4:3)</PresentationFormat>
  <Paragraphs>835</Paragraphs>
  <Slides>117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117</vt:i4>
      </vt:variant>
    </vt:vector>
  </HeadingPairs>
  <TitlesOfParts>
    <vt:vector size="119" baseType="lpstr">
      <vt:lpstr>Office 테마</vt:lpstr>
      <vt:lpstr>1_Office 테마</vt:lpstr>
      <vt:lpstr>C++ Programming Tutor</vt:lpstr>
      <vt:lpstr>10주차 수업 안내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언제 가상 함수가 필요할까</vt:lpstr>
      <vt:lpstr>멤버 함수를 가상 함수로 만들기</vt:lpstr>
      <vt:lpstr>멤버 함수를 가상 함수로 만들기</vt:lpstr>
      <vt:lpstr>멤버 함수를 가상 함수로 만들기</vt:lpstr>
      <vt:lpstr>멤버 함수를 가상 함수로 만들기</vt:lpstr>
      <vt:lpstr>멤버 함수를 가상 함수로 만들기</vt:lpstr>
      <vt:lpstr>멤버 함수를 가상 함수로 만들기</vt:lpstr>
      <vt:lpstr>멤버 함수를 가상 함수로 만들기</vt:lpstr>
      <vt:lpstr>멤버 함수를 가상 함수로 만들기</vt:lpstr>
      <vt:lpstr>멤버 함수를 가상 함수로 만들기</vt:lpstr>
      <vt:lpstr>멤버 함수를 가상 함수로 만들기</vt:lpstr>
      <vt:lpstr>멤버 함수를 가상 함수로 만들기</vt:lpstr>
      <vt:lpstr>멤버 함수를 가상 함수로 만들기</vt:lpstr>
      <vt:lpstr>멤버 함수를 가상 함수로 만들기</vt:lpstr>
      <vt:lpstr>멤버 함수를 가상 함수로 만들기</vt:lpstr>
      <vt:lpstr>멤버 함수를 가상 함수로 만들기</vt:lpstr>
      <vt:lpstr>멤버 함수를 가상 함수로 만들기</vt:lpstr>
      <vt:lpstr>멤버 함수를 가상 함수로 만들기</vt:lpstr>
      <vt:lpstr>멤버 함수를 가상 함수로 만들기</vt:lpstr>
      <vt:lpstr>순수 가상 함수</vt:lpstr>
      <vt:lpstr>순수 가상 함수</vt:lpstr>
      <vt:lpstr>순수 가상 함수</vt:lpstr>
      <vt:lpstr>순수 가상 함수</vt:lpstr>
      <vt:lpstr>순수 가상 함수</vt:lpstr>
      <vt:lpstr>순수 가상 함수</vt:lpstr>
      <vt:lpstr>순수 가상 함수</vt:lpstr>
      <vt:lpstr>순수 가상 함수</vt:lpstr>
      <vt:lpstr>순수 가상 함수</vt:lpstr>
      <vt:lpstr>순수 가상 함수</vt:lpstr>
      <vt:lpstr>순수 가상 함수</vt:lpstr>
      <vt:lpstr>순수 가상 함수</vt:lpstr>
      <vt:lpstr>순수 가상 함수</vt:lpstr>
      <vt:lpstr>순수 가상 함수</vt:lpstr>
      <vt:lpstr>순수 가상 함수</vt:lpstr>
      <vt:lpstr>순수 가상 함수</vt:lpstr>
      <vt:lpstr>순수 가상 함수</vt:lpstr>
      <vt:lpstr>순수 가상 함수</vt:lpstr>
      <vt:lpstr>순수 가상 함수</vt:lpstr>
      <vt:lpstr>순수 가상 함수</vt:lpstr>
      <vt:lpstr>순수 가상 함수</vt:lpstr>
      <vt:lpstr>순수 가상 함수</vt:lpstr>
      <vt:lpstr>다양한 종류의 멤버 함수</vt:lpstr>
      <vt:lpstr>다양한 종류의 멤버 함수</vt:lpstr>
      <vt:lpstr>다양한 종류의 멤버 함수</vt:lpstr>
      <vt:lpstr>다양한 종류의 멤버 함수</vt:lpstr>
      <vt:lpstr>다양한 종류의 멤버 함수</vt:lpstr>
      <vt:lpstr>오버로딩과 오버라이딩</vt:lpstr>
      <vt:lpstr>오버로딩과 오버라이딩</vt:lpstr>
      <vt:lpstr>오버로딩과 오버라이딩</vt:lpstr>
      <vt:lpstr>오버로딩과 오버라이딩</vt:lpstr>
      <vt:lpstr>오버로딩과 오버라이딩</vt:lpstr>
      <vt:lpstr>오버로딩과 오버라이딩</vt:lpstr>
      <vt:lpstr>오버로딩과 오버라이딩</vt:lpstr>
      <vt:lpstr>오버로딩과 오버라이딩</vt:lpstr>
      <vt:lpstr>오버로딩과 오버라이딩</vt:lpstr>
      <vt:lpstr>오버로딩과 오버라이딩</vt:lpstr>
      <vt:lpstr>오버로딩과 오버라이딩</vt:lpstr>
      <vt:lpstr>오버로딩과 오버라이딩</vt:lpstr>
      <vt:lpstr>오버로딩과 오버라이딩</vt:lpstr>
      <vt:lpstr>오버로딩과 오버라이딩</vt:lpstr>
      <vt:lpstr>오버로딩과 오버라이딩</vt:lpstr>
      <vt:lpstr>오버로딩과 오버라이딩</vt:lpstr>
      <vt:lpstr>오버로딩과 오버라이딩</vt:lpstr>
      <vt:lpstr>오버로딩과 오버라이딩</vt:lpstr>
      <vt:lpstr>오버로딩과 오버라이딩</vt:lpstr>
      <vt:lpstr>오버로딩과 오버라이딩</vt:lpstr>
      <vt:lpstr>오버로딩과 오버라이딩</vt:lpstr>
      <vt:lpstr>오버로딩과 오버라이딩</vt:lpstr>
      <vt:lpstr>10주차 레포트</vt:lpstr>
      <vt:lpstr>10주차 레포트</vt:lpstr>
      <vt:lpstr>10주차 숙제</vt:lpstr>
      <vt:lpstr>11주차 수업 안내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sky-blue simple template</dc:title>
  <dc:creator>highsentation.com</dc:creator>
  <cp:lastModifiedBy>utilFoReVeR</cp:lastModifiedBy>
  <cp:revision>369</cp:revision>
  <dcterms:created xsi:type="dcterms:W3CDTF">2011-01-04T12:10:45Z</dcterms:created>
  <dcterms:modified xsi:type="dcterms:W3CDTF">2012-07-05T16:24:21Z</dcterms:modified>
</cp:coreProperties>
</file>