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4"/>
  </p:notesMasterIdLst>
  <p:sldIdLst>
    <p:sldId id="257" r:id="rId3"/>
    <p:sldId id="256" r:id="rId4"/>
    <p:sldId id="560" r:id="rId5"/>
    <p:sldId id="561" r:id="rId6"/>
    <p:sldId id="562" r:id="rId7"/>
    <p:sldId id="563" r:id="rId8"/>
    <p:sldId id="564" r:id="rId9"/>
    <p:sldId id="565" r:id="rId10"/>
    <p:sldId id="566" r:id="rId11"/>
    <p:sldId id="567" r:id="rId12"/>
    <p:sldId id="568" r:id="rId13"/>
    <p:sldId id="569" r:id="rId14"/>
    <p:sldId id="570" r:id="rId15"/>
    <p:sldId id="571" r:id="rId16"/>
    <p:sldId id="572" r:id="rId17"/>
    <p:sldId id="573" r:id="rId18"/>
    <p:sldId id="574" r:id="rId19"/>
    <p:sldId id="575" r:id="rId20"/>
    <p:sldId id="576" r:id="rId21"/>
    <p:sldId id="577" r:id="rId22"/>
    <p:sldId id="578" r:id="rId23"/>
    <p:sldId id="579" r:id="rId24"/>
    <p:sldId id="580" r:id="rId25"/>
    <p:sldId id="581" r:id="rId26"/>
    <p:sldId id="582" r:id="rId27"/>
    <p:sldId id="583" r:id="rId28"/>
    <p:sldId id="584" r:id="rId29"/>
    <p:sldId id="585" r:id="rId30"/>
    <p:sldId id="586" r:id="rId31"/>
    <p:sldId id="587" r:id="rId32"/>
    <p:sldId id="588" r:id="rId33"/>
    <p:sldId id="589" r:id="rId34"/>
    <p:sldId id="590" r:id="rId35"/>
    <p:sldId id="591" r:id="rId36"/>
    <p:sldId id="592" r:id="rId37"/>
    <p:sldId id="594" r:id="rId38"/>
    <p:sldId id="593" r:id="rId39"/>
    <p:sldId id="595" r:id="rId40"/>
    <p:sldId id="596" r:id="rId41"/>
    <p:sldId id="597" r:id="rId42"/>
    <p:sldId id="598" r:id="rId43"/>
    <p:sldId id="599" r:id="rId44"/>
    <p:sldId id="600" r:id="rId45"/>
    <p:sldId id="601" r:id="rId46"/>
    <p:sldId id="602" r:id="rId47"/>
    <p:sldId id="603" r:id="rId48"/>
    <p:sldId id="604" r:id="rId49"/>
    <p:sldId id="605" r:id="rId50"/>
    <p:sldId id="606" r:id="rId51"/>
    <p:sldId id="607" r:id="rId52"/>
    <p:sldId id="608" r:id="rId53"/>
    <p:sldId id="609" r:id="rId54"/>
    <p:sldId id="610" r:id="rId55"/>
    <p:sldId id="611" r:id="rId56"/>
    <p:sldId id="612" r:id="rId57"/>
    <p:sldId id="613" r:id="rId58"/>
    <p:sldId id="614" r:id="rId59"/>
    <p:sldId id="615" r:id="rId60"/>
    <p:sldId id="616" r:id="rId61"/>
    <p:sldId id="617" r:id="rId62"/>
    <p:sldId id="618" r:id="rId63"/>
    <p:sldId id="619" r:id="rId64"/>
    <p:sldId id="620" r:id="rId65"/>
    <p:sldId id="621" r:id="rId66"/>
    <p:sldId id="622" r:id="rId67"/>
    <p:sldId id="623" r:id="rId68"/>
    <p:sldId id="624" r:id="rId69"/>
    <p:sldId id="625" r:id="rId70"/>
    <p:sldId id="626" r:id="rId71"/>
    <p:sldId id="627" r:id="rId72"/>
    <p:sldId id="628" r:id="rId73"/>
    <p:sldId id="629" r:id="rId74"/>
    <p:sldId id="630" r:id="rId75"/>
    <p:sldId id="631" r:id="rId76"/>
    <p:sldId id="632" r:id="rId77"/>
    <p:sldId id="633" r:id="rId78"/>
    <p:sldId id="635" r:id="rId79"/>
    <p:sldId id="442" r:id="rId80"/>
    <p:sldId id="634" r:id="rId81"/>
    <p:sldId id="441" r:id="rId82"/>
    <p:sldId id="260" r:id="rId8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08000"/>
    <a:srgbClr val="0000FF"/>
    <a:srgbClr val="0099FF"/>
    <a:srgbClr val="0066CC"/>
    <a:srgbClr val="33CCFF"/>
    <a:srgbClr val="66FFFF"/>
    <a:srgbClr val="D60093"/>
    <a:srgbClr val="CCFF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740" autoAdjust="0"/>
    <p:restoredTop sz="94660"/>
  </p:normalViewPr>
  <p:slideViewPr>
    <p:cSldViewPr>
      <p:cViewPr>
        <p:scale>
          <a:sx n="100" d="100"/>
          <a:sy n="100" d="100"/>
        </p:scale>
        <p:origin x="-1224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403AB-59A2-4ECC-B60B-DBA8BFCC8BF7}" type="datetimeFigureOut">
              <a:rPr lang="ko-KR" altLang="en-US" smtClean="0"/>
              <a:t>2012-07-06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962B0-914B-4393-BFC1-AF8A9DE8C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84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573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93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044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16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446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114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29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6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427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907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0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91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55776" y="2780928"/>
            <a:ext cx="6260232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C++ Programming</a:t>
            </a:r>
            <a:r>
              <a:rPr lang="en-US" altLang="ko-KR" sz="4000" b="1" dirty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 </a:t>
            </a:r>
            <a:r>
              <a:rPr lang="en-US" altLang="ko-KR" sz="4000" b="1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Tutor</a:t>
            </a:r>
            <a:endParaRPr lang="ko-KR" altLang="en-US" sz="4000" dirty="0">
              <a:solidFill>
                <a:srgbClr val="33CCFF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27784" y="2852936"/>
            <a:ext cx="5900182" cy="432048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</a:rPr>
              <a:t>#11. </a:t>
            </a:r>
            <a:r>
              <a:rPr lang="ko-KR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예외 처리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771420" y="2112519"/>
            <a:ext cx="1349103" cy="702602"/>
            <a:chOff x="4716016" y="5877272"/>
            <a:chExt cx="1349103" cy="702602"/>
          </a:xfrm>
        </p:grpSpPr>
        <p:pic>
          <p:nvPicPr>
            <p:cNvPr id="10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5877272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534204" y="6210542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DynamicArray</a:t>
            </a:r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 다시 보기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74291" y="1730425"/>
            <a:ext cx="479541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 err="1">
                <a:solidFill>
                  <a:schemeClr val="bg1"/>
                </a:solidFill>
              </a:rPr>
              <a:t>생성자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</a:rPr>
              <a:t>소멸자</a:t>
            </a:r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DynamicArray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arraySize</a:t>
            </a:r>
            <a:r>
              <a:rPr lang="en-US" altLang="ko-KR" sz="24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~</a:t>
            </a:r>
            <a:r>
              <a:rPr lang="en-US" altLang="ko-KR" sz="2400" dirty="0" err="1">
                <a:solidFill>
                  <a:schemeClr val="bg1"/>
                </a:solidFill>
              </a:rPr>
              <a:t>DynamicArray</a:t>
            </a:r>
            <a:r>
              <a:rPr lang="en-US" altLang="ko-KR" sz="2400" dirty="0" smtClean="0">
                <a:solidFill>
                  <a:schemeClr val="bg1"/>
                </a:solidFill>
              </a:rPr>
              <a:t>();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 err="1">
                <a:solidFill>
                  <a:schemeClr val="bg1"/>
                </a:solidFill>
              </a:rPr>
              <a:t>접근자</a:t>
            </a:r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void </a:t>
            </a:r>
            <a:r>
              <a:rPr lang="en-US" altLang="ko-KR" sz="2400" dirty="0" err="1">
                <a:solidFill>
                  <a:schemeClr val="bg1"/>
                </a:solidFill>
              </a:rPr>
              <a:t>SetAt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</a:rPr>
              <a:t> index, </a:t>
            </a:r>
            <a:r>
              <a:rPr lang="en-US" altLang="ko-KR" sz="2400" dirty="0" err="1">
                <a:solidFill>
                  <a:schemeClr val="bg1"/>
                </a:solidFill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</a:rPr>
              <a:t> value);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GetAt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</a:rPr>
              <a:t> index) </a:t>
            </a:r>
            <a:r>
              <a:rPr lang="en-US" altLang="ko-KR" sz="2400" dirty="0" err="1">
                <a:solidFill>
                  <a:schemeClr val="bg1"/>
                </a:solidFill>
              </a:rPr>
              <a:t>const</a:t>
            </a:r>
            <a:r>
              <a:rPr lang="en-US" altLang="ko-KR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GetSize</a:t>
            </a:r>
            <a:r>
              <a:rPr lang="en-US" altLang="ko-KR" sz="2400" dirty="0">
                <a:solidFill>
                  <a:schemeClr val="bg1"/>
                </a:solidFill>
              </a:rPr>
              <a:t>() </a:t>
            </a:r>
            <a:r>
              <a:rPr lang="en-US" altLang="ko-KR" sz="2400" dirty="0" err="1">
                <a:solidFill>
                  <a:schemeClr val="bg1"/>
                </a:solidFill>
              </a:rPr>
              <a:t>const</a:t>
            </a:r>
            <a:r>
              <a:rPr lang="en-US" altLang="ko-KR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};</a:t>
            </a:r>
            <a:endParaRPr lang="ko-KR" altLang="en-US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#</a:t>
            </a:r>
            <a:r>
              <a:rPr lang="en-US" altLang="ko-KR" sz="2400" dirty="0" err="1">
                <a:solidFill>
                  <a:schemeClr val="bg1"/>
                </a:solidFill>
              </a:rPr>
              <a:t>endif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25990" y="1268760"/>
            <a:ext cx="2692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1.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DynamicArray.h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0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DynamicArray</a:t>
            </a:r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 다시 보기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425144" y="1730425"/>
            <a:ext cx="62937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#include "</a:t>
            </a:r>
            <a:r>
              <a:rPr lang="en-US" altLang="ko-KR" sz="2400" dirty="0" err="1">
                <a:solidFill>
                  <a:schemeClr val="bg1"/>
                </a:solidFill>
              </a:rPr>
              <a:t>DynamicArray.h</a:t>
            </a:r>
            <a:r>
              <a:rPr lang="en-US" altLang="ko-KR" sz="2400" dirty="0">
                <a:solidFill>
                  <a:schemeClr val="bg1"/>
                </a:solidFill>
              </a:rPr>
              <a:t>"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err="1">
                <a:solidFill>
                  <a:schemeClr val="bg1"/>
                </a:solidFill>
              </a:rPr>
              <a:t>DynamicArray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DynamicArray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arraySize</a:t>
            </a:r>
            <a:r>
              <a:rPr lang="en-US" altLang="ko-KR" sz="2400" dirty="0">
                <a:solidFill>
                  <a:schemeClr val="bg1"/>
                </a:solidFill>
              </a:rPr>
              <a:t>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동적으로 메모리를 할당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arr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= new </a:t>
            </a:r>
            <a:r>
              <a:rPr lang="en-US" altLang="ko-KR" sz="2400" dirty="0" err="1">
                <a:solidFill>
                  <a:schemeClr val="bg1"/>
                </a:solidFill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</a:rPr>
              <a:t>[</a:t>
            </a:r>
            <a:r>
              <a:rPr lang="en-US" altLang="ko-KR" sz="2400" dirty="0" err="1">
                <a:solidFill>
                  <a:schemeClr val="bg1"/>
                </a:solidFill>
              </a:rPr>
              <a:t>arraySize</a:t>
            </a:r>
            <a:r>
              <a:rPr lang="en-US" altLang="ko-KR" sz="2400" dirty="0">
                <a:solidFill>
                  <a:schemeClr val="bg1"/>
                </a:solidFill>
              </a:rPr>
              <a:t>];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배열의 길이 보관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size </a:t>
            </a:r>
            <a:r>
              <a:rPr lang="en-US" altLang="ko-KR" sz="2400" dirty="0">
                <a:solidFill>
                  <a:schemeClr val="bg1"/>
                </a:solidFill>
              </a:rPr>
              <a:t>= </a:t>
            </a:r>
            <a:r>
              <a:rPr lang="en-US" altLang="ko-KR" sz="2400" dirty="0" err="1">
                <a:solidFill>
                  <a:schemeClr val="bg1"/>
                </a:solidFill>
              </a:rPr>
              <a:t>arraySize</a:t>
            </a:r>
            <a:r>
              <a:rPr lang="en-US" altLang="ko-KR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7675" y="1268760"/>
            <a:ext cx="3028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</a:t>
            </a:r>
            <a:r>
              <a:rPr lang="en-US" altLang="ko-KR" sz="2400" dirty="0" smtClean="0">
                <a:solidFill>
                  <a:schemeClr val="bg1"/>
                </a:solidFill>
              </a:rPr>
              <a:t>. DynamicArray.cpp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6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DynamicArray</a:t>
            </a:r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 다시 보기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34131" y="1730425"/>
            <a:ext cx="667573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</a:rPr>
              <a:t>DynamicArray</a:t>
            </a:r>
            <a:r>
              <a:rPr lang="en-US" altLang="ko-KR" sz="2400" dirty="0">
                <a:solidFill>
                  <a:schemeClr val="bg1"/>
                </a:solidFill>
              </a:rPr>
              <a:t>::~</a:t>
            </a:r>
            <a:r>
              <a:rPr lang="en-US" altLang="ko-KR" sz="2400" dirty="0" err="1">
                <a:solidFill>
                  <a:schemeClr val="bg1"/>
                </a:solidFill>
              </a:rPr>
              <a:t>DynamicArray</a:t>
            </a:r>
            <a:r>
              <a:rPr lang="en-US" altLang="ko-KR" sz="2400" dirty="0">
                <a:solidFill>
                  <a:schemeClr val="bg1"/>
                </a:solidFill>
              </a:rPr>
              <a:t>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메모리를 해제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delete</a:t>
            </a:r>
            <a:r>
              <a:rPr lang="en-US" altLang="ko-KR" sz="2400" dirty="0">
                <a:solidFill>
                  <a:schemeClr val="bg1"/>
                </a:solidFill>
              </a:rPr>
              <a:t>[] </a:t>
            </a:r>
            <a:r>
              <a:rPr lang="en-US" altLang="ko-KR" sz="2400" dirty="0" err="1">
                <a:solidFill>
                  <a:schemeClr val="bg1"/>
                </a:solidFill>
              </a:rPr>
              <a:t>arr</a:t>
            </a:r>
            <a:r>
              <a:rPr lang="en-US" altLang="ko-KR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arr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= 0;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  <a:endParaRPr lang="ko-KR" altLang="en-US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// </a:t>
            </a:r>
            <a:r>
              <a:rPr lang="ko-KR" altLang="en-US" sz="2400" dirty="0">
                <a:solidFill>
                  <a:schemeClr val="bg1"/>
                </a:solidFill>
              </a:rPr>
              <a:t>원소의 값을 바꿈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void </a:t>
            </a:r>
            <a:r>
              <a:rPr lang="en-US" altLang="ko-KR" sz="2400" dirty="0" err="1">
                <a:solidFill>
                  <a:schemeClr val="bg1"/>
                </a:solidFill>
              </a:rPr>
              <a:t>DynamicArray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SetAt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</a:rPr>
              <a:t> index, </a:t>
            </a:r>
            <a:r>
              <a:rPr lang="en-US" altLang="ko-KR" sz="2400" dirty="0" err="1">
                <a:solidFill>
                  <a:schemeClr val="bg1"/>
                </a:solidFill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</a:rPr>
              <a:t> value)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arr</a:t>
            </a:r>
            <a:r>
              <a:rPr lang="en-US" altLang="ko-KR" sz="2400" dirty="0" smtClean="0">
                <a:solidFill>
                  <a:schemeClr val="bg1"/>
                </a:solidFill>
              </a:rPr>
              <a:t>[index</a:t>
            </a:r>
            <a:r>
              <a:rPr lang="en-US" altLang="ko-KR" sz="2400" dirty="0">
                <a:solidFill>
                  <a:schemeClr val="bg1"/>
                </a:solidFill>
              </a:rPr>
              <a:t>] = value;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7675" y="1268760"/>
            <a:ext cx="3028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</a:t>
            </a:r>
            <a:r>
              <a:rPr lang="en-US" altLang="ko-KR" sz="2400" dirty="0" smtClean="0">
                <a:solidFill>
                  <a:schemeClr val="bg1"/>
                </a:solidFill>
              </a:rPr>
              <a:t>. DynamicArray.cpp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DynamicArray</a:t>
            </a:r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 다시 보기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582816" y="1730425"/>
            <a:ext cx="59783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// </a:t>
            </a:r>
            <a:r>
              <a:rPr lang="ko-KR" altLang="en-US" sz="2400" dirty="0">
                <a:solidFill>
                  <a:schemeClr val="bg1"/>
                </a:solidFill>
              </a:rPr>
              <a:t>원소의 값을 반환</a:t>
            </a:r>
          </a:p>
          <a:p>
            <a:r>
              <a:rPr lang="en-US" altLang="ko-KR" sz="2400" dirty="0" err="1">
                <a:solidFill>
                  <a:schemeClr val="bg1"/>
                </a:solidFill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DynamicArray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GetAt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</a:rPr>
              <a:t> index) </a:t>
            </a:r>
            <a:r>
              <a:rPr lang="en-US" altLang="ko-KR" sz="2400" dirty="0" err="1">
                <a:solidFill>
                  <a:schemeClr val="bg1"/>
                </a:solidFill>
              </a:rPr>
              <a:t>const</a:t>
            </a:r>
            <a:r>
              <a:rPr lang="en-US" altLang="ko-KR" sz="24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return </a:t>
            </a:r>
            <a:r>
              <a:rPr lang="en-US" altLang="ko-KR" sz="2400" dirty="0" err="1">
                <a:solidFill>
                  <a:schemeClr val="bg1"/>
                </a:solidFill>
              </a:rPr>
              <a:t>arr</a:t>
            </a:r>
            <a:r>
              <a:rPr lang="en-US" altLang="ko-KR" sz="2400" dirty="0">
                <a:solidFill>
                  <a:schemeClr val="bg1"/>
                </a:solidFill>
              </a:rPr>
              <a:t>[index];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  <a:endParaRPr lang="ko-KR" altLang="en-US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// </a:t>
            </a:r>
            <a:r>
              <a:rPr lang="ko-KR" altLang="en-US" sz="2400" dirty="0">
                <a:solidFill>
                  <a:schemeClr val="bg1"/>
                </a:solidFill>
              </a:rPr>
              <a:t>배열의 길이를 반환</a:t>
            </a:r>
          </a:p>
          <a:p>
            <a:r>
              <a:rPr lang="en-US" altLang="ko-KR" sz="2400" dirty="0" err="1">
                <a:solidFill>
                  <a:schemeClr val="bg1"/>
                </a:solidFill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DynamicArray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GetSize</a:t>
            </a:r>
            <a:r>
              <a:rPr lang="en-US" altLang="ko-KR" sz="2400" dirty="0">
                <a:solidFill>
                  <a:schemeClr val="bg1"/>
                </a:solidFill>
              </a:rPr>
              <a:t>() </a:t>
            </a:r>
            <a:r>
              <a:rPr lang="en-US" altLang="ko-KR" sz="2400" dirty="0" err="1">
                <a:solidFill>
                  <a:schemeClr val="bg1"/>
                </a:solidFill>
              </a:rPr>
              <a:t>const</a:t>
            </a:r>
            <a:r>
              <a:rPr lang="en-US" altLang="ko-KR" sz="24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return </a:t>
            </a:r>
            <a:r>
              <a:rPr lang="en-US" altLang="ko-KR" sz="2400" dirty="0">
                <a:solidFill>
                  <a:schemeClr val="bg1"/>
                </a:solidFill>
              </a:rPr>
              <a:t>size;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7675" y="1268760"/>
            <a:ext cx="3028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</a:t>
            </a:r>
            <a:r>
              <a:rPr lang="en-US" altLang="ko-KR" sz="2400" dirty="0" smtClean="0">
                <a:solidFill>
                  <a:schemeClr val="bg1"/>
                </a:solidFill>
              </a:rPr>
              <a:t>. DynamicArray.cpp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72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DynamicArray</a:t>
            </a:r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 다시 보기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02378" y="1730425"/>
            <a:ext cx="753924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#include "</a:t>
            </a:r>
            <a:r>
              <a:rPr lang="en-US" altLang="ko-KR" sz="2400" dirty="0" err="1">
                <a:solidFill>
                  <a:schemeClr val="bg1"/>
                </a:solidFill>
              </a:rPr>
              <a:t>DynamicArray.h</a:t>
            </a:r>
            <a:r>
              <a:rPr lang="en-US" altLang="ko-KR" sz="2400" dirty="0">
                <a:solidFill>
                  <a:schemeClr val="bg1"/>
                </a:solidFill>
              </a:rPr>
              <a:t>"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#include &lt;</a:t>
            </a:r>
            <a:r>
              <a:rPr lang="en-US" altLang="ko-KR" sz="2400" dirty="0" err="1">
                <a:solidFill>
                  <a:schemeClr val="bg1"/>
                </a:solidFill>
              </a:rPr>
              <a:t>iostream</a:t>
            </a:r>
            <a:r>
              <a:rPr lang="en-US" altLang="ko-KR" sz="2400" dirty="0">
                <a:solidFill>
                  <a:schemeClr val="bg1"/>
                </a:solidFill>
              </a:rPr>
              <a:t>&gt;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err="1">
                <a:solidFill>
                  <a:schemeClr val="bg1"/>
                </a:solidFill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</a:rPr>
              <a:t> main()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크기가 </a:t>
            </a:r>
            <a:r>
              <a:rPr lang="en-US" altLang="ko-KR" sz="2400" dirty="0">
                <a:solidFill>
                  <a:schemeClr val="bg1"/>
                </a:solidFill>
              </a:rPr>
              <a:t>10</a:t>
            </a:r>
            <a:r>
              <a:rPr lang="ko-KR" altLang="en-US" sz="2400" dirty="0">
                <a:solidFill>
                  <a:schemeClr val="bg1"/>
                </a:solidFill>
              </a:rPr>
              <a:t>인 배열 객체 생성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DynamicArray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arr</a:t>
            </a:r>
            <a:r>
              <a:rPr lang="en-US" altLang="ko-KR" sz="2400" dirty="0">
                <a:solidFill>
                  <a:schemeClr val="bg1"/>
                </a:solidFill>
              </a:rPr>
              <a:t>(10);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각 원소에 </a:t>
            </a:r>
            <a:r>
              <a:rPr lang="en-US" altLang="ko-KR" sz="2400" dirty="0">
                <a:solidFill>
                  <a:schemeClr val="bg1"/>
                </a:solidFill>
              </a:rPr>
              <a:t>10, 20, 30, ..., 100</a:t>
            </a:r>
            <a:r>
              <a:rPr lang="ko-KR" altLang="en-US" sz="2400" dirty="0">
                <a:solidFill>
                  <a:schemeClr val="bg1"/>
                </a:solidFill>
              </a:rPr>
              <a:t>의 순서로 값을 넣음</a:t>
            </a:r>
          </a:p>
          <a:p>
            <a:r>
              <a:rPr lang="nn-NO" altLang="ko-KR" sz="2400" dirty="0" smtClean="0">
                <a:solidFill>
                  <a:schemeClr val="bg1"/>
                </a:solidFill>
              </a:rPr>
              <a:t>   for </a:t>
            </a:r>
            <a:r>
              <a:rPr lang="nn-NO" altLang="ko-KR" sz="2400" dirty="0">
                <a:solidFill>
                  <a:schemeClr val="bg1"/>
                </a:solidFill>
              </a:rPr>
              <a:t>(int i = 0; i &lt; 10; i++)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arr.SetAt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</a:t>
            </a:r>
            <a:r>
              <a:rPr lang="en-US" altLang="ko-KR" sz="2400" dirty="0">
                <a:solidFill>
                  <a:schemeClr val="bg1"/>
                </a:solidFill>
              </a:rPr>
              <a:t>, (</a:t>
            </a:r>
            <a:r>
              <a:rPr lang="en-US" altLang="ko-KR" sz="2400" dirty="0" err="1">
                <a:solidFill>
                  <a:schemeClr val="bg1"/>
                </a:solidFill>
              </a:rPr>
              <a:t>i</a:t>
            </a:r>
            <a:r>
              <a:rPr lang="en-US" altLang="ko-KR" sz="2400" dirty="0">
                <a:solidFill>
                  <a:schemeClr val="bg1"/>
                </a:solidFill>
              </a:rPr>
              <a:t> + 1) * 10);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}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6913" y="1268760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3. Example.cpp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DynamicArray</a:t>
            </a:r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 다시 보기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9110" y="1730425"/>
            <a:ext cx="84657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배열의 크기를 출력하고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각 원소의 값을 역순으로 출력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cout</a:t>
            </a:r>
            <a:r>
              <a:rPr lang="en-US" altLang="ko-KR" sz="2400" dirty="0">
                <a:solidFill>
                  <a:schemeClr val="bg1"/>
                </a:solidFill>
              </a:rPr>
              <a:t> &lt;&lt; "Size of </a:t>
            </a:r>
            <a:r>
              <a:rPr lang="en-US" altLang="ko-KR" sz="2400" dirty="0" err="1">
                <a:solidFill>
                  <a:schemeClr val="bg1"/>
                </a:solidFill>
              </a:rPr>
              <a:t>arr</a:t>
            </a:r>
            <a:r>
              <a:rPr lang="en-US" altLang="ko-KR" sz="2400" dirty="0">
                <a:solidFill>
                  <a:schemeClr val="bg1"/>
                </a:solidFill>
              </a:rPr>
              <a:t> = " &lt;&lt; </a:t>
            </a:r>
            <a:r>
              <a:rPr lang="en-US" altLang="ko-KR" sz="2400" dirty="0" err="1">
                <a:solidFill>
                  <a:schemeClr val="bg1"/>
                </a:solidFill>
              </a:rPr>
              <a:t>arr.GetSize</a:t>
            </a:r>
            <a:r>
              <a:rPr lang="en-US" altLang="ko-KR" sz="2400" dirty="0">
                <a:solidFill>
                  <a:schemeClr val="bg1"/>
                </a:solidFill>
              </a:rPr>
              <a:t>() &lt;&lt; "\n";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nn-NO" altLang="ko-KR" sz="2400" dirty="0" smtClean="0">
                <a:solidFill>
                  <a:schemeClr val="bg1"/>
                </a:solidFill>
              </a:rPr>
              <a:t>   for </a:t>
            </a:r>
            <a:r>
              <a:rPr lang="nn-NO" altLang="ko-KR" sz="2400" dirty="0">
                <a:solidFill>
                  <a:schemeClr val="bg1"/>
                </a:solidFill>
              </a:rPr>
              <a:t>(int i = 9; i &gt;= 0; i--)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cout</a:t>
            </a:r>
            <a:r>
              <a:rPr lang="en-US" altLang="ko-KR" sz="2400" dirty="0">
                <a:solidFill>
                  <a:schemeClr val="bg1"/>
                </a:solidFill>
              </a:rPr>
              <a:t> &lt;&lt; "</a:t>
            </a:r>
            <a:r>
              <a:rPr lang="en-US" altLang="ko-KR" sz="2400" dirty="0" err="1">
                <a:solidFill>
                  <a:schemeClr val="bg1"/>
                </a:solidFill>
              </a:rPr>
              <a:t>arr</a:t>
            </a:r>
            <a:r>
              <a:rPr lang="en-US" altLang="ko-KR" sz="2400" dirty="0">
                <a:solidFill>
                  <a:schemeClr val="bg1"/>
                </a:solidFill>
              </a:rPr>
              <a:t>[" &lt;&lt; </a:t>
            </a:r>
            <a:r>
              <a:rPr lang="en-US" altLang="ko-KR" sz="2400" dirty="0" err="1">
                <a:solidFill>
                  <a:schemeClr val="bg1"/>
                </a:solidFill>
              </a:rPr>
              <a:t>i</a:t>
            </a:r>
            <a:r>
              <a:rPr lang="en-US" altLang="ko-KR" sz="2400" dirty="0">
                <a:solidFill>
                  <a:schemeClr val="bg1"/>
                </a:solidFill>
              </a:rPr>
              <a:t> &lt;&lt; "] = </a:t>
            </a:r>
            <a:r>
              <a:rPr lang="en-US" altLang="ko-KR" sz="2400" dirty="0" smtClean="0">
                <a:solidFill>
                  <a:schemeClr val="bg1"/>
                </a:solidFill>
              </a:rPr>
              <a:t>“</a:t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en-US" altLang="ko-KR" sz="2400" dirty="0" smtClean="0">
                <a:solidFill>
                  <a:schemeClr val="bg1"/>
                </a:solidFill>
              </a:rPr>
              <a:t>         &lt;&lt; </a:t>
            </a:r>
            <a:r>
              <a:rPr lang="en-US" altLang="ko-KR" sz="2400" dirty="0" err="1">
                <a:solidFill>
                  <a:schemeClr val="bg1"/>
                </a:solidFill>
              </a:rPr>
              <a:t>arr.GetAt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</a:rPr>
              <a:t>i</a:t>
            </a:r>
            <a:r>
              <a:rPr lang="en-US" altLang="ko-KR" sz="2400" dirty="0">
                <a:solidFill>
                  <a:schemeClr val="bg1"/>
                </a:solidFill>
              </a:rPr>
              <a:t>) &lt;&lt; "\n";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}</a:t>
            </a:r>
            <a:endParaRPr lang="ko-KR" altLang="en-US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return </a:t>
            </a:r>
            <a:r>
              <a:rPr lang="en-US" altLang="ko-KR" sz="2400" dirty="0">
                <a:solidFill>
                  <a:schemeClr val="bg1"/>
                </a:solidFill>
              </a:rPr>
              <a:t>0;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6913" y="1268760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3. Example.cpp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4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DynamicArray</a:t>
            </a:r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 다시 보기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2703934"/>
            <a:ext cx="644842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36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반환 값을 사용한 예외 처리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38142" y="3216513"/>
            <a:ext cx="6467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bg1"/>
                </a:solidFill>
              </a:rPr>
              <a:t>DynamicArray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클래스의</a:t>
            </a:r>
            <a:r>
              <a:rPr lang="en-US" altLang="ko-KR" sz="2400" dirty="0" smtClean="0">
                <a:solidFill>
                  <a:schemeClr val="bg1"/>
                </a:solidFill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en-US" altLang="ko-KR" sz="2400" dirty="0" err="1" smtClean="0">
                <a:solidFill>
                  <a:schemeClr val="bg1"/>
                </a:solidFill>
              </a:rPr>
              <a:t>SetAt</a:t>
            </a:r>
            <a:r>
              <a:rPr lang="en-US" altLang="ko-KR" sz="2400" dirty="0" smtClean="0">
                <a:solidFill>
                  <a:schemeClr val="bg1"/>
                </a:solidFill>
              </a:rPr>
              <a:t>(),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GetAt</a:t>
            </a:r>
            <a:r>
              <a:rPr lang="en-US" altLang="ko-KR" sz="2400" dirty="0" smtClean="0">
                <a:solidFill>
                  <a:schemeClr val="bg1"/>
                </a:solidFill>
              </a:rPr>
              <a:t>() 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함수에는 문제점이 하나 있다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88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반환 값을 사용한 예외 처리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9810" y="2676277"/>
            <a:ext cx="79244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bg1"/>
                </a:solidFill>
              </a:rPr>
              <a:t>SetAt</a:t>
            </a:r>
            <a:r>
              <a:rPr lang="en-US" altLang="ko-KR" sz="2400" dirty="0" smtClean="0">
                <a:solidFill>
                  <a:schemeClr val="bg1"/>
                </a:solidFill>
              </a:rPr>
              <a:t>() 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함수에는 원소의 인덱스를 넘겨주게 되어 있는데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배열의 크기를 넘겨서 인덱스를 넘겨주는 경우에는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할당되지 않는 메모리를 건드려서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프로그램이 비정상적으로 종료할 수도 있다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3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반환 값을 사용한 예외 처리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27584" y="1628800"/>
            <a:ext cx="7488832" cy="4528448"/>
            <a:chOff x="755576" y="1484784"/>
            <a:chExt cx="7488832" cy="4528448"/>
          </a:xfrm>
        </p:grpSpPr>
        <p:sp>
          <p:nvSpPr>
            <p:cNvPr id="12" name="TextBox 11"/>
            <p:cNvSpPr txBox="1"/>
            <p:nvPr/>
          </p:nvSpPr>
          <p:spPr>
            <a:xfrm>
              <a:off x="1475656" y="1484784"/>
              <a:ext cx="2376264" cy="43858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dirty="0" err="1" smtClean="0">
                  <a:solidFill>
                    <a:schemeClr val="bg1"/>
                  </a:solidFill>
                </a:rPr>
                <a:t>DynamicArray</a:t>
              </a:r>
              <a:r>
                <a:rPr lang="en-US" altLang="ko-KR" sz="15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500" dirty="0" err="1" smtClean="0">
                  <a:solidFill>
                    <a:schemeClr val="bg1"/>
                  </a:solidFill>
                </a:rPr>
                <a:t>dynArr</a:t>
              </a:r>
              <a:r>
                <a:rPr lang="en-US" altLang="ko-KR" sz="1500" dirty="0" smtClean="0">
                  <a:solidFill>
                    <a:schemeClr val="bg1"/>
                  </a:solidFill>
                </a:rPr>
                <a:t>(5);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755576" y="4123556"/>
              <a:ext cx="2232248" cy="1612677"/>
              <a:chOff x="1043608" y="2752427"/>
              <a:chExt cx="2232248" cy="1612677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043608" y="2924944"/>
                <a:ext cx="2232248" cy="144016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181254" y="2752427"/>
                <a:ext cx="978478" cy="35581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 err="1" smtClean="0"/>
                  <a:t>dynArr</a:t>
                </a:r>
                <a:endParaRPr lang="ko-KR" altLang="en-US" sz="1500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703555" y="3304034"/>
                <a:ext cx="1368152" cy="3600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203782" y="3322471"/>
                <a:ext cx="41870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500" dirty="0" err="1" smtClean="0">
                    <a:solidFill>
                      <a:schemeClr val="bg1"/>
                    </a:solidFill>
                  </a:rPr>
                  <a:t>arr</a:t>
                </a:r>
                <a:endParaRPr lang="ko-KR" altLang="en-US" sz="1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703555" y="3827512"/>
                <a:ext cx="1368152" cy="3600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 smtClean="0"/>
                  <a:t>5</a:t>
                </a:r>
                <a:endParaRPr lang="ko-KR" altLang="en-US" sz="15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15616" y="3845949"/>
                <a:ext cx="50687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500" dirty="0" smtClean="0">
                    <a:solidFill>
                      <a:schemeClr val="bg1"/>
                    </a:solidFill>
                  </a:rPr>
                  <a:t>size</a:t>
                </a:r>
                <a:endParaRPr lang="ko-KR" altLang="en-US" sz="15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5380663" y="3899312"/>
              <a:ext cx="2863745" cy="360040"/>
              <a:chOff x="4355976" y="3723580"/>
              <a:chExt cx="2863745" cy="360040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4355976" y="3723580"/>
                <a:ext cx="360040" cy="3600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716016" y="3723580"/>
                <a:ext cx="360040" cy="3600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059481" y="3723580"/>
                <a:ext cx="360040" cy="3600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419521" y="3723580"/>
                <a:ext cx="360040" cy="3600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779561" y="3723580"/>
                <a:ext cx="360040" cy="3600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139601" y="3723580"/>
                <a:ext cx="360040" cy="3600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499641" y="3723580"/>
                <a:ext cx="360040" cy="3600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859681" y="3723580"/>
                <a:ext cx="360040" cy="3600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7" name="꺾인 연결선 26"/>
            <p:cNvCxnSpPr>
              <a:stCxn id="7" idx="3"/>
              <a:endCxn id="14" idx="1"/>
            </p:cNvCxnSpPr>
            <p:nvPr/>
          </p:nvCxnSpPr>
          <p:spPr>
            <a:xfrm flipV="1">
              <a:off x="2783675" y="4079332"/>
              <a:ext cx="2596988" cy="775851"/>
            </a:xfrm>
            <a:prstGeom prst="bentConnector3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12" idx="2"/>
              <a:endCxn id="5" idx="0"/>
            </p:cNvCxnSpPr>
            <p:nvPr/>
          </p:nvCxnSpPr>
          <p:spPr>
            <a:xfrm rot="5400000">
              <a:off x="923030" y="2382798"/>
              <a:ext cx="2200190" cy="1281327"/>
            </a:xfrm>
            <a:prstGeom prst="bentConnector3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851920" y="1542492"/>
              <a:ext cx="341632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</a:rPr>
                <a:t>&lt;</a:t>
              </a:r>
              <a:r>
                <a:rPr lang="ko-KR" altLang="en-US" sz="1500" dirty="0" smtClean="0">
                  <a:solidFill>
                    <a:schemeClr val="bg1"/>
                  </a:solidFill>
                </a:rPr>
                <a:t>이렇게 정의한 경우의 메모리 구조</a:t>
              </a:r>
              <a:r>
                <a:rPr lang="en-US" altLang="ko-KR" sz="1500" dirty="0" smtClean="0">
                  <a:solidFill>
                    <a:schemeClr val="bg1"/>
                  </a:solidFill>
                </a:rPr>
                <a:t>&gt;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47864" y="3429000"/>
              <a:ext cx="179087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dirty="0" smtClean="0">
                  <a:solidFill>
                    <a:schemeClr val="bg1"/>
                  </a:solidFill>
                </a:rPr>
                <a:t>동적으로 할당된</a:t>
              </a:r>
              <a:endParaRPr lang="en-US" altLang="ko-KR" sz="15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500" dirty="0" smtClean="0">
                  <a:solidFill>
                    <a:schemeClr val="bg1"/>
                  </a:solidFill>
                </a:rPr>
                <a:t>메모리를 가리킨다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39991" y="2780928"/>
              <a:ext cx="124938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 err="1" smtClean="0">
                  <a:solidFill>
                    <a:schemeClr val="bg1"/>
                  </a:solidFill>
                </a:rPr>
                <a:t>dynArr.arr</a:t>
              </a:r>
              <a:r>
                <a:rPr lang="en-US" altLang="ko-KR" sz="1500" dirty="0" smtClean="0">
                  <a:solidFill>
                    <a:schemeClr val="bg1"/>
                  </a:solidFill>
                </a:rPr>
                <a:t>[0]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꺾인 연결선 36"/>
            <p:cNvCxnSpPr>
              <a:stCxn id="35" idx="1"/>
              <a:endCxn id="14" idx="0"/>
            </p:cNvCxnSpPr>
            <p:nvPr/>
          </p:nvCxnSpPr>
          <p:spPr>
            <a:xfrm rot="10800000" flipV="1">
              <a:off x="5560683" y="2942510"/>
              <a:ext cx="879308" cy="956801"/>
            </a:xfrm>
            <a:prstGeom prst="bentConnector2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752710" y="5459234"/>
              <a:ext cx="376577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dirty="0" smtClean="0">
                  <a:solidFill>
                    <a:schemeClr val="bg1"/>
                  </a:solidFill>
                </a:rPr>
                <a:t>여기에 </a:t>
              </a:r>
              <a:r>
                <a:rPr lang="en-US" altLang="ko-KR" sz="1500" dirty="0" smtClean="0">
                  <a:solidFill>
                    <a:schemeClr val="bg1"/>
                  </a:solidFill>
                </a:rPr>
                <a:t>0 </a:t>
              </a:r>
              <a:r>
                <a:rPr lang="ko-KR" altLang="en-US" sz="1500" dirty="0" smtClean="0">
                  <a:solidFill>
                    <a:schemeClr val="bg1"/>
                  </a:solidFill>
                </a:rPr>
                <a:t>값을 넣겠다는 뜻이다</a:t>
              </a:r>
              <a:endParaRPr lang="en-US" altLang="ko-KR" sz="15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500" dirty="0" smtClean="0">
                  <a:solidFill>
                    <a:schemeClr val="bg1"/>
                  </a:solidFill>
                </a:rPr>
                <a:t>할당되지 않은 곳이므로 문제가 발생한다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꺾인 연결선 44"/>
            <p:cNvCxnSpPr>
              <a:stCxn id="44" idx="0"/>
              <a:endCxn id="26" idx="2"/>
            </p:cNvCxnSpPr>
            <p:nvPr/>
          </p:nvCxnSpPr>
          <p:spPr>
            <a:xfrm rot="5400000" flipH="1" flipV="1">
              <a:off x="6250051" y="3644898"/>
              <a:ext cx="1199882" cy="242879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729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11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주차 수업 안내</a:t>
            </a:r>
            <a:endParaRPr lang="ko-KR" altLang="en-US" sz="22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23528" y="1340768"/>
            <a:ext cx="846837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예외 처리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예외 처리의 기본</a:t>
            </a:r>
            <a:endParaRPr lang="en-US" altLang="ko-KR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왜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예외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처리가 필요할까</a:t>
            </a:r>
            <a:endParaRPr lang="en-US" altLang="ko-KR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</a:rPr>
              <a:t>DynamicArray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클래스 다시 보기</a:t>
            </a:r>
            <a:endParaRPr lang="en-US" altLang="ko-KR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반환 값을 사용한 예외 처리</a:t>
            </a:r>
            <a:endParaRPr lang="en-US" altLang="ko-KR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구조적 예외 처리</a:t>
            </a:r>
            <a:endParaRPr lang="en-US" altLang="ko-KR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구조적 예외 처리와 관련된 규칙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구조적 예외 처리 제대로 사용하기</a:t>
            </a:r>
            <a:endParaRPr lang="en-US" altLang="ko-KR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예외에 안전한 코드 </a:t>
            </a:r>
            <a:r>
              <a:rPr lang="ko-KR" altLang="en-US" dirty="0" smtClean="0">
                <a:solidFill>
                  <a:schemeClr val="bg1"/>
                </a:solidFill>
              </a:rPr>
              <a:t>만들기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1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반환 값을 사용한 예외 처리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67136" y="2970818"/>
            <a:ext cx="76097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bg1"/>
                </a:solidFill>
              </a:rPr>
              <a:t>SetAt</a:t>
            </a:r>
            <a:r>
              <a:rPr lang="en-US" altLang="ko-KR" sz="2400" dirty="0" smtClean="0">
                <a:solidFill>
                  <a:schemeClr val="bg1"/>
                </a:solidFill>
              </a:rPr>
              <a:t>() 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함수에서는 잘못된 인덱스를 받았을 때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계속해서 작업을 진행하는 대신에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자신을 호출한 곳에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문제가 발생했음을 알려주어야 한다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4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반환 값을 사용한 예외 처리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03804" y="3216513"/>
            <a:ext cx="49364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bg1"/>
                </a:solidFill>
              </a:rPr>
              <a:t>SetAt</a:t>
            </a:r>
            <a:r>
              <a:rPr lang="en-US" altLang="ko-KR" sz="2400" dirty="0" smtClean="0">
                <a:solidFill>
                  <a:schemeClr val="bg1"/>
                </a:solidFill>
              </a:rPr>
              <a:t>() 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함수가 반환 값을 사용해서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예외 상황을 알리도록 고쳐보자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9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반환 값을 사용한 예외 처리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17139" y="1730425"/>
            <a:ext cx="670972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// </a:t>
            </a:r>
            <a:r>
              <a:rPr lang="ko-KR" altLang="en-US" sz="2400" dirty="0">
                <a:solidFill>
                  <a:schemeClr val="bg1"/>
                </a:solidFill>
              </a:rPr>
              <a:t>원소의 값을 바꿈</a:t>
            </a:r>
          </a:p>
          <a:p>
            <a:r>
              <a:rPr lang="en-US" altLang="ko-KR" sz="2400" dirty="0" err="1">
                <a:solidFill>
                  <a:schemeClr val="bg1"/>
                </a:solidFill>
              </a:rPr>
              <a:t>bool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DynamicArray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SetAt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</a:rPr>
              <a:t> index, </a:t>
            </a:r>
            <a:r>
              <a:rPr lang="en-US" altLang="ko-KR" sz="2400" dirty="0" err="1">
                <a:solidFill>
                  <a:schemeClr val="bg1"/>
                </a:solidFill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</a:rPr>
              <a:t> value)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인덱스를 확인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if </a:t>
            </a:r>
            <a:r>
              <a:rPr lang="en-US" altLang="ko-KR" sz="2400" dirty="0">
                <a:solidFill>
                  <a:schemeClr val="bg1"/>
                </a:solidFill>
              </a:rPr>
              <a:t>(index &lt; 0 || index &gt;= </a:t>
            </a:r>
            <a:r>
              <a:rPr lang="en-US" altLang="ko-KR" sz="2400" dirty="0" err="1">
                <a:solidFill>
                  <a:schemeClr val="bg1"/>
                </a:solidFill>
              </a:rPr>
              <a:t>GetSize</a:t>
            </a:r>
            <a:r>
              <a:rPr lang="en-US" altLang="ko-KR" sz="2400" dirty="0">
                <a:solidFill>
                  <a:schemeClr val="bg1"/>
                </a:solidFill>
              </a:rPr>
              <a:t>())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return </a:t>
            </a:r>
            <a:r>
              <a:rPr lang="en-US" altLang="ko-KR" sz="2400" dirty="0">
                <a:solidFill>
                  <a:schemeClr val="bg1"/>
                </a:solidFill>
              </a:rPr>
              <a:t>false;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}</a:t>
            </a:r>
            <a:endParaRPr lang="ko-KR" altLang="en-US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arr</a:t>
            </a:r>
            <a:r>
              <a:rPr lang="en-US" altLang="ko-KR" sz="2400" dirty="0" smtClean="0">
                <a:solidFill>
                  <a:schemeClr val="bg1"/>
                </a:solidFill>
              </a:rPr>
              <a:t>[index</a:t>
            </a:r>
            <a:r>
              <a:rPr lang="en-US" altLang="ko-KR" sz="2400" dirty="0">
                <a:solidFill>
                  <a:schemeClr val="bg1"/>
                </a:solidFill>
              </a:rPr>
              <a:t>] = value;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return </a:t>
            </a:r>
            <a:r>
              <a:rPr lang="en-US" altLang="ko-KR" sz="2400" dirty="0">
                <a:solidFill>
                  <a:schemeClr val="bg1"/>
                </a:solidFill>
              </a:rPr>
              <a:t>true;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7675" y="1268760"/>
            <a:ext cx="3028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</a:t>
            </a:r>
            <a:r>
              <a:rPr lang="en-US" altLang="ko-KR" sz="2400" dirty="0" smtClean="0">
                <a:solidFill>
                  <a:schemeClr val="bg1"/>
                </a:solidFill>
              </a:rPr>
              <a:t>. DynamicArray.cpp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3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반환 값을 사용한 예외 처리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213021" y="1730425"/>
            <a:ext cx="47179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#include "</a:t>
            </a:r>
            <a:r>
              <a:rPr lang="en-US" altLang="ko-KR" sz="2400" dirty="0" err="1">
                <a:solidFill>
                  <a:schemeClr val="bg1"/>
                </a:solidFill>
              </a:rPr>
              <a:t>DynamicArray.h</a:t>
            </a:r>
            <a:r>
              <a:rPr lang="en-US" altLang="ko-KR" sz="2400" dirty="0">
                <a:solidFill>
                  <a:schemeClr val="bg1"/>
                </a:solidFill>
              </a:rPr>
              <a:t>"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#include &lt;</a:t>
            </a:r>
            <a:r>
              <a:rPr lang="en-US" altLang="ko-KR" sz="2400" dirty="0" err="1">
                <a:solidFill>
                  <a:schemeClr val="bg1"/>
                </a:solidFill>
              </a:rPr>
              <a:t>iostream</a:t>
            </a:r>
            <a:r>
              <a:rPr lang="en-US" altLang="ko-KR" sz="2400" dirty="0">
                <a:solidFill>
                  <a:schemeClr val="bg1"/>
                </a:solidFill>
              </a:rPr>
              <a:t>&gt;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err="1">
                <a:solidFill>
                  <a:schemeClr val="bg1"/>
                </a:solidFill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</a:rPr>
              <a:t> main()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크기가 </a:t>
            </a:r>
            <a:r>
              <a:rPr lang="en-US" altLang="ko-KR" sz="2400" dirty="0">
                <a:solidFill>
                  <a:schemeClr val="bg1"/>
                </a:solidFill>
              </a:rPr>
              <a:t>10</a:t>
            </a:r>
            <a:r>
              <a:rPr lang="ko-KR" altLang="en-US" sz="2400" dirty="0">
                <a:solidFill>
                  <a:schemeClr val="bg1"/>
                </a:solidFill>
              </a:rPr>
              <a:t>인 배열 객체 생성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DynamicArray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arr</a:t>
            </a:r>
            <a:r>
              <a:rPr lang="en-US" altLang="ko-KR" sz="2400" dirty="0">
                <a:solidFill>
                  <a:schemeClr val="bg1"/>
                </a:solidFill>
              </a:rPr>
              <a:t>(10</a:t>
            </a:r>
            <a:r>
              <a:rPr lang="en-US" altLang="ko-KR" sz="2400" dirty="0" smtClean="0">
                <a:solidFill>
                  <a:schemeClr val="bg1"/>
                </a:solidFill>
              </a:rPr>
              <a:t>);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36913" y="1268760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3. Example.cpp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74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반환 값을 사용한 예외 처리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87061" y="1730425"/>
            <a:ext cx="656987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올바른 인덱스를 참조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bool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b;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b </a:t>
            </a:r>
            <a:r>
              <a:rPr lang="en-US" altLang="ko-KR" sz="2400" dirty="0">
                <a:solidFill>
                  <a:schemeClr val="bg1"/>
                </a:solidFill>
              </a:rPr>
              <a:t>= </a:t>
            </a:r>
            <a:r>
              <a:rPr lang="en-US" altLang="ko-KR" sz="2400" dirty="0" err="1">
                <a:solidFill>
                  <a:schemeClr val="bg1"/>
                </a:solidFill>
              </a:rPr>
              <a:t>arr.SetAt</a:t>
            </a:r>
            <a:r>
              <a:rPr lang="en-US" altLang="ko-KR" sz="2400" dirty="0">
                <a:solidFill>
                  <a:schemeClr val="bg1"/>
                </a:solidFill>
              </a:rPr>
              <a:t>(5, 0);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if </a:t>
            </a:r>
            <a:r>
              <a:rPr lang="en-US" altLang="ko-KR" sz="2400" dirty="0">
                <a:solidFill>
                  <a:schemeClr val="bg1"/>
                </a:solidFill>
              </a:rPr>
              <a:t>(!b) </a:t>
            </a:r>
            <a:r>
              <a:rPr lang="en-US" altLang="ko-KR" sz="2400" dirty="0" smtClean="0">
                <a:solidFill>
                  <a:schemeClr val="bg1"/>
                </a:solidFill>
              </a:rPr>
              <a:t>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cout</a:t>
            </a:r>
            <a:r>
              <a:rPr lang="en-US" altLang="ko-KR" sz="2400" dirty="0">
                <a:solidFill>
                  <a:schemeClr val="bg1"/>
                </a:solidFill>
              </a:rPr>
              <a:t> &lt;&lt; "</a:t>
            </a:r>
            <a:r>
              <a:rPr lang="en-US" altLang="ko-KR" sz="2400" dirty="0" err="1">
                <a:solidFill>
                  <a:schemeClr val="bg1"/>
                </a:solidFill>
              </a:rPr>
              <a:t>arr</a:t>
            </a:r>
            <a:r>
              <a:rPr lang="en-US" altLang="ko-KR" sz="2400" dirty="0">
                <a:solidFill>
                  <a:schemeClr val="bg1"/>
                </a:solidFill>
              </a:rPr>
              <a:t>[5] </a:t>
            </a:r>
            <a:r>
              <a:rPr lang="ko-KR" altLang="en-US" sz="2400" dirty="0">
                <a:solidFill>
                  <a:schemeClr val="bg1"/>
                </a:solidFill>
              </a:rPr>
              <a:t>사용 실패</a:t>
            </a:r>
            <a:r>
              <a:rPr lang="en-US" altLang="ko-KR" sz="2400" dirty="0">
                <a:solidFill>
                  <a:schemeClr val="bg1"/>
                </a:solidFill>
              </a:rPr>
              <a:t>!\</a:t>
            </a:r>
            <a:r>
              <a:rPr lang="en-US" altLang="ko-KR" sz="2400" dirty="0" smtClean="0">
                <a:solidFill>
                  <a:schemeClr val="bg1"/>
                </a:solidFill>
              </a:rPr>
              <a:t>n“;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일부러 범위 밖의 인덱스를 참조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b </a:t>
            </a:r>
            <a:r>
              <a:rPr lang="en-US" altLang="ko-KR" sz="2400" dirty="0">
                <a:solidFill>
                  <a:schemeClr val="bg1"/>
                </a:solidFill>
              </a:rPr>
              <a:t>= </a:t>
            </a:r>
            <a:r>
              <a:rPr lang="en-US" altLang="ko-KR" sz="2400" dirty="0" err="1">
                <a:solidFill>
                  <a:schemeClr val="bg1"/>
                </a:solidFill>
              </a:rPr>
              <a:t>arr.SetAt</a:t>
            </a:r>
            <a:r>
              <a:rPr lang="en-US" altLang="ko-KR" sz="2400" dirty="0">
                <a:solidFill>
                  <a:schemeClr val="bg1"/>
                </a:solidFill>
              </a:rPr>
              <a:t>(20, 0);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if </a:t>
            </a:r>
            <a:r>
              <a:rPr lang="en-US" altLang="ko-KR" sz="2400" dirty="0">
                <a:solidFill>
                  <a:schemeClr val="bg1"/>
                </a:solidFill>
              </a:rPr>
              <a:t>(!</a:t>
            </a:r>
            <a:r>
              <a:rPr lang="en-US" altLang="ko-KR" sz="2400" dirty="0" smtClean="0">
                <a:solidFill>
                  <a:schemeClr val="bg1"/>
                </a:solidFill>
              </a:rPr>
              <a:t>b)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cout</a:t>
            </a:r>
            <a:r>
              <a:rPr lang="en-US" altLang="ko-KR" sz="2400" dirty="0">
                <a:solidFill>
                  <a:schemeClr val="bg1"/>
                </a:solidFill>
              </a:rPr>
              <a:t> &lt;&lt; "</a:t>
            </a:r>
            <a:r>
              <a:rPr lang="en-US" altLang="ko-KR" sz="2400" dirty="0" err="1">
                <a:solidFill>
                  <a:schemeClr val="bg1"/>
                </a:solidFill>
              </a:rPr>
              <a:t>arr</a:t>
            </a:r>
            <a:r>
              <a:rPr lang="en-US" altLang="ko-KR" sz="2400" dirty="0">
                <a:solidFill>
                  <a:schemeClr val="bg1"/>
                </a:solidFill>
              </a:rPr>
              <a:t>[20] </a:t>
            </a:r>
            <a:r>
              <a:rPr lang="ko-KR" altLang="en-US" sz="2400" dirty="0">
                <a:solidFill>
                  <a:schemeClr val="bg1"/>
                </a:solidFill>
              </a:rPr>
              <a:t>사용 실패</a:t>
            </a:r>
            <a:r>
              <a:rPr lang="en-US" altLang="ko-KR" sz="2400" dirty="0">
                <a:solidFill>
                  <a:schemeClr val="bg1"/>
                </a:solidFill>
              </a:rPr>
              <a:t>!\</a:t>
            </a:r>
            <a:r>
              <a:rPr lang="en-US" altLang="ko-KR" sz="2400" dirty="0" smtClean="0">
                <a:solidFill>
                  <a:schemeClr val="bg1"/>
                </a:solidFill>
              </a:rPr>
              <a:t>n“;</a:t>
            </a:r>
            <a:endParaRPr lang="ko-KR" altLang="en-US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return </a:t>
            </a:r>
            <a:r>
              <a:rPr lang="en-US" altLang="ko-KR" sz="2400" dirty="0">
                <a:solidFill>
                  <a:schemeClr val="bg1"/>
                </a:solidFill>
              </a:rPr>
              <a:t>0;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36913" y="1268760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3. Example.cpp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반환 값을 사용한 예외 처리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3284984"/>
            <a:ext cx="64484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646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반환 값을 사용한 예외 처리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13273" y="2980343"/>
            <a:ext cx="79174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bg1"/>
                </a:solidFill>
              </a:rPr>
              <a:t>SetAt</a:t>
            </a:r>
            <a:r>
              <a:rPr lang="en-US" altLang="ko-KR" sz="2400" dirty="0" smtClean="0">
                <a:solidFill>
                  <a:schemeClr val="bg1"/>
                </a:solidFill>
              </a:rPr>
              <a:t>() 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함수에 잘못된 인덱스를 넘긴 사실은 </a:t>
            </a:r>
            <a:r>
              <a:rPr lang="en-US" altLang="ko-KR" sz="2400" dirty="0" smtClean="0">
                <a:solidFill>
                  <a:schemeClr val="bg1"/>
                </a:solidFill>
              </a:rPr>
              <a:t>‘</a:t>
            </a:r>
            <a:r>
              <a:rPr lang="ko-KR" altLang="en-US" sz="2400" dirty="0" smtClean="0">
                <a:solidFill>
                  <a:schemeClr val="bg1"/>
                </a:solidFill>
              </a:rPr>
              <a:t>예외 상황</a:t>
            </a:r>
            <a:r>
              <a:rPr lang="en-US" altLang="ko-KR" sz="2400" dirty="0" smtClean="0">
                <a:solidFill>
                  <a:schemeClr val="bg1"/>
                </a:solidFill>
              </a:rPr>
              <a:t>’,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bg1"/>
                </a:solidFill>
              </a:rPr>
              <a:t>SetAt</a:t>
            </a:r>
            <a:r>
              <a:rPr lang="en-US" altLang="ko-KR" sz="2400" dirty="0" smtClean="0">
                <a:solidFill>
                  <a:schemeClr val="bg1"/>
                </a:solidFill>
              </a:rPr>
              <a:t>() 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함수에서 이를 감지한 후에</a:t>
            </a:r>
            <a:r>
              <a:rPr lang="en-US" altLang="ko-KR" sz="2400" dirty="0" smtClean="0">
                <a:solidFill>
                  <a:schemeClr val="bg1"/>
                </a:solidFill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ko-KR" altLang="en-US" sz="2400" dirty="0" smtClean="0">
                <a:solidFill>
                  <a:schemeClr val="bg1"/>
                </a:solidFill>
              </a:rPr>
              <a:t>예외 상황을 외부에 알리는 과정이 </a:t>
            </a:r>
            <a:r>
              <a:rPr lang="en-US" altLang="ko-KR" sz="2400" dirty="0" smtClean="0">
                <a:solidFill>
                  <a:schemeClr val="bg1"/>
                </a:solidFill>
              </a:rPr>
              <a:t>‘</a:t>
            </a:r>
            <a:r>
              <a:rPr lang="ko-KR" altLang="en-US" sz="2400" dirty="0" smtClean="0">
                <a:solidFill>
                  <a:schemeClr val="bg1"/>
                </a:solidFill>
              </a:rPr>
              <a:t>예외 처리</a:t>
            </a:r>
            <a:r>
              <a:rPr lang="en-US" altLang="ko-KR" sz="2400" dirty="0" smtClean="0">
                <a:solidFill>
                  <a:schemeClr val="bg1"/>
                </a:solidFill>
              </a:rPr>
              <a:t>’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반환 값을 사용한 예외 처리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381358" y="3493224"/>
            <a:ext cx="4381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하지만 몇 가지 문제점이 있다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3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반환 값을 사용한 예외 처리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8128" y="2980343"/>
            <a:ext cx="78277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첫 번째로 반환 값을 사용한 예외 처리를 사용하게 되면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함수를 호출할 때마다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매번 반환 값을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비교해야 하는 번거로움이 있다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044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반환 값을 사용한 예외 처리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93089" y="1730425"/>
            <a:ext cx="655782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void </a:t>
            </a:r>
            <a:r>
              <a:rPr lang="en-US" altLang="ko-KR" sz="2400" dirty="0" err="1">
                <a:solidFill>
                  <a:schemeClr val="bg1"/>
                </a:solidFill>
              </a:rPr>
              <a:t>UseArray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</a:rPr>
              <a:t>DynamicArray</a:t>
            </a:r>
            <a:r>
              <a:rPr lang="en-US" altLang="ko-KR" sz="2400" dirty="0">
                <a:solidFill>
                  <a:schemeClr val="bg1"/>
                </a:solidFill>
              </a:rPr>
              <a:t>&amp; </a:t>
            </a:r>
            <a:r>
              <a:rPr lang="en-US" altLang="ko-KR" sz="2400" dirty="0" err="1">
                <a:solidFill>
                  <a:schemeClr val="bg1"/>
                </a:solidFill>
              </a:rPr>
              <a:t>arr</a:t>
            </a:r>
            <a:r>
              <a:rPr lang="en-US" altLang="ko-KR" sz="2400" dirty="0">
                <a:solidFill>
                  <a:schemeClr val="bg1"/>
                </a:solidFill>
              </a:rPr>
              <a:t>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bool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b;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b </a:t>
            </a:r>
            <a:r>
              <a:rPr lang="en-US" altLang="ko-KR" sz="2400" dirty="0">
                <a:solidFill>
                  <a:schemeClr val="bg1"/>
                </a:solidFill>
              </a:rPr>
              <a:t>= </a:t>
            </a:r>
            <a:r>
              <a:rPr lang="en-US" altLang="ko-KR" sz="2400" dirty="0" err="1">
                <a:solidFill>
                  <a:schemeClr val="bg1"/>
                </a:solidFill>
              </a:rPr>
              <a:t>arr.SetAt</a:t>
            </a:r>
            <a:r>
              <a:rPr lang="en-US" altLang="ko-KR" sz="2400" dirty="0">
                <a:solidFill>
                  <a:schemeClr val="bg1"/>
                </a:solidFill>
              </a:rPr>
              <a:t>(5, 100);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if </a:t>
            </a:r>
            <a:r>
              <a:rPr lang="en-US" altLang="ko-KR" sz="2400" dirty="0">
                <a:solidFill>
                  <a:schemeClr val="bg1"/>
                </a:solidFill>
              </a:rPr>
              <a:t>(!b)   </a:t>
            </a:r>
            <a:r>
              <a:rPr lang="en-US" altLang="ko-KR" sz="2400" dirty="0" err="1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cout</a:t>
            </a:r>
            <a:r>
              <a:rPr lang="en-US" altLang="ko-KR" sz="2400" dirty="0">
                <a:solidFill>
                  <a:schemeClr val="bg1"/>
                </a:solidFill>
              </a:rPr>
              <a:t> &lt;&lt; "</a:t>
            </a:r>
            <a:r>
              <a:rPr lang="en-US" altLang="ko-KR" sz="2400" dirty="0" err="1">
                <a:solidFill>
                  <a:schemeClr val="bg1"/>
                </a:solidFill>
              </a:rPr>
              <a:t>arr</a:t>
            </a:r>
            <a:r>
              <a:rPr lang="en-US" altLang="ko-KR" sz="2400" dirty="0">
                <a:solidFill>
                  <a:schemeClr val="bg1"/>
                </a:solidFill>
              </a:rPr>
              <a:t>[5] </a:t>
            </a:r>
            <a:r>
              <a:rPr lang="ko-KR" altLang="en-US" sz="2400" dirty="0">
                <a:solidFill>
                  <a:schemeClr val="bg1"/>
                </a:solidFill>
              </a:rPr>
              <a:t>사용 실패</a:t>
            </a:r>
            <a:r>
              <a:rPr lang="en-US" altLang="ko-KR" sz="2400" dirty="0">
                <a:solidFill>
                  <a:schemeClr val="bg1"/>
                </a:solidFill>
              </a:rPr>
              <a:t>!\n";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b </a:t>
            </a:r>
            <a:r>
              <a:rPr lang="en-US" altLang="ko-KR" sz="2400" dirty="0">
                <a:solidFill>
                  <a:schemeClr val="bg1"/>
                </a:solidFill>
              </a:rPr>
              <a:t>= </a:t>
            </a:r>
            <a:r>
              <a:rPr lang="en-US" altLang="ko-KR" sz="2400" dirty="0" err="1">
                <a:solidFill>
                  <a:schemeClr val="bg1"/>
                </a:solidFill>
              </a:rPr>
              <a:t>arr.SetAt</a:t>
            </a:r>
            <a:r>
              <a:rPr lang="en-US" altLang="ko-KR" sz="2400" dirty="0">
                <a:solidFill>
                  <a:schemeClr val="bg1"/>
                </a:solidFill>
              </a:rPr>
              <a:t>(8, 100);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if </a:t>
            </a:r>
            <a:r>
              <a:rPr lang="en-US" altLang="ko-KR" sz="2400" dirty="0">
                <a:solidFill>
                  <a:schemeClr val="bg1"/>
                </a:solidFill>
              </a:rPr>
              <a:t>(!b)   </a:t>
            </a:r>
            <a:r>
              <a:rPr lang="en-US" altLang="ko-KR" sz="2400" dirty="0" err="1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cout</a:t>
            </a:r>
            <a:r>
              <a:rPr lang="en-US" altLang="ko-KR" sz="2400" dirty="0">
                <a:solidFill>
                  <a:schemeClr val="bg1"/>
                </a:solidFill>
              </a:rPr>
              <a:t> &lt;&lt; "</a:t>
            </a:r>
            <a:r>
              <a:rPr lang="en-US" altLang="ko-KR" sz="2400" dirty="0" err="1">
                <a:solidFill>
                  <a:schemeClr val="bg1"/>
                </a:solidFill>
              </a:rPr>
              <a:t>arr</a:t>
            </a:r>
            <a:r>
              <a:rPr lang="en-US" altLang="ko-KR" sz="2400" dirty="0">
                <a:solidFill>
                  <a:schemeClr val="bg1"/>
                </a:solidFill>
              </a:rPr>
              <a:t>[8] </a:t>
            </a:r>
            <a:r>
              <a:rPr lang="ko-KR" altLang="en-US" sz="2400" dirty="0">
                <a:solidFill>
                  <a:schemeClr val="bg1"/>
                </a:solidFill>
              </a:rPr>
              <a:t>사용 실패</a:t>
            </a:r>
            <a:r>
              <a:rPr lang="en-US" altLang="ko-KR" sz="2400" dirty="0">
                <a:solidFill>
                  <a:schemeClr val="bg1"/>
                </a:solidFill>
              </a:rPr>
              <a:t>!\n";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b </a:t>
            </a:r>
            <a:r>
              <a:rPr lang="en-US" altLang="ko-KR" sz="2400" dirty="0">
                <a:solidFill>
                  <a:schemeClr val="bg1"/>
                </a:solidFill>
              </a:rPr>
              <a:t>= </a:t>
            </a:r>
            <a:r>
              <a:rPr lang="en-US" altLang="ko-KR" sz="2400" dirty="0" err="1">
                <a:solidFill>
                  <a:schemeClr val="bg1"/>
                </a:solidFill>
              </a:rPr>
              <a:t>arr.SetAt</a:t>
            </a:r>
            <a:r>
              <a:rPr lang="en-US" altLang="ko-KR" sz="2400" dirty="0">
                <a:solidFill>
                  <a:schemeClr val="bg1"/>
                </a:solidFill>
              </a:rPr>
              <a:t>(10, 100);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if </a:t>
            </a:r>
            <a:r>
              <a:rPr lang="en-US" altLang="ko-KR" sz="2400" dirty="0">
                <a:solidFill>
                  <a:schemeClr val="bg1"/>
                </a:solidFill>
              </a:rPr>
              <a:t>(!b)   </a:t>
            </a:r>
            <a:r>
              <a:rPr lang="en-US" altLang="ko-KR" sz="2400" dirty="0" err="1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cout</a:t>
            </a:r>
            <a:r>
              <a:rPr lang="en-US" altLang="ko-KR" sz="2400" dirty="0">
                <a:solidFill>
                  <a:schemeClr val="bg1"/>
                </a:solidFill>
              </a:rPr>
              <a:t> &lt;&lt; "</a:t>
            </a:r>
            <a:r>
              <a:rPr lang="en-US" altLang="ko-KR" sz="2400" dirty="0" err="1">
                <a:solidFill>
                  <a:schemeClr val="bg1"/>
                </a:solidFill>
              </a:rPr>
              <a:t>arr</a:t>
            </a:r>
            <a:r>
              <a:rPr lang="en-US" altLang="ko-KR" sz="2400" dirty="0">
                <a:solidFill>
                  <a:schemeClr val="bg1"/>
                </a:solidFill>
              </a:rPr>
              <a:t>[10] </a:t>
            </a:r>
            <a:r>
              <a:rPr lang="ko-KR" altLang="en-US" sz="2400" dirty="0">
                <a:solidFill>
                  <a:schemeClr val="bg1"/>
                </a:solidFill>
              </a:rPr>
              <a:t>사용 실패</a:t>
            </a:r>
            <a:r>
              <a:rPr lang="en-US" altLang="ko-KR" sz="2400" dirty="0">
                <a:solidFill>
                  <a:schemeClr val="bg1"/>
                </a:solidFill>
              </a:rPr>
              <a:t>!\n";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34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왜 예외 처리가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45558" y="3212976"/>
            <a:ext cx="5852884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예외란 우리가 당연하다고 가정한 상황이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거짓이 되는 경우를 말한다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반환 값을 사용한 예외 처리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75532" y="2980343"/>
            <a:ext cx="71929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실제로 하는 일과 관련된 </a:t>
            </a:r>
            <a:r>
              <a:rPr lang="en-US" altLang="ko-KR" sz="2400" dirty="0" smtClean="0">
                <a:solidFill>
                  <a:schemeClr val="bg1"/>
                </a:solidFill>
              </a:rPr>
              <a:t>3</a:t>
            </a:r>
            <a:r>
              <a:rPr lang="ko-KR" altLang="en-US" sz="2400" dirty="0" smtClean="0">
                <a:solidFill>
                  <a:schemeClr val="bg1"/>
                </a:solidFill>
              </a:rPr>
              <a:t>줄을 제외하고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나머지 줄은 모두 예외 처리와 관련한 코드다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코드가 길어져서 읽기도 어렵고 파악하기도 힘들다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607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반환 값을 사용한 예외 처리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11289" y="3216513"/>
            <a:ext cx="57214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다음 문제점은 함수가 이미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다른 용도로 반환 값을 사용하는 경우다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2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반환 값을 사용한 예외 처리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078962" y="3216513"/>
            <a:ext cx="4986109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bg1"/>
                </a:solidFill>
              </a:rPr>
              <a:t>GetAt</a:t>
            </a:r>
            <a:r>
              <a:rPr lang="en-US" altLang="ko-KR" sz="2400" dirty="0" smtClean="0">
                <a:solidFill>
                  <a:schemeClr val="bg1"/>
                </a:solidFill>
              </a:rPr>
              <a:t>() 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함수는 반환 값을 사용해서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원소의 값을 반환하고 있다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반환 값을 사용한 예외 처리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9737" y="3216513"/>
            <a:ext cx="8244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이 경우에 부득이하게 반환 값을 사용해서</a:t>
            </a:r>
            <a:r>
              <a:rPr lang="en-US" altLang="ko-KR" sz="2400" dirty="0" smtClean="0">
                <a:solidFill>
                  <a:schemeClr val="bg1"/>
                </a:solidFill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ko-KR" altLang="en-US" sz="2400" dirty="0" smtClean="0">
                <a:solidFill>
                  <a:schemeClr val="bg1"/>
                </a:solidFill>
              </a:rPr>
              <a:t>예외 처리를 해야 한다면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함수의 원형을 바꿀 수 밖에 없다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802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반환 값을 사용한 예외 처리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70154" y="3493224"/>
            <a:ext cx="4803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bg1"/>
                </a:solidFill>
              </a:rPr>
              <a:t>bool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GetAt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index,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&amp; value);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44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반환 값을 사용한 예외 처리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21023" y="3216513"/>
            <a:ext cx="7302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함수의 원형을 바꿔야 한다는 점도 문제지만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</a:rPr>
              <a:t>레퍼런스</a:t>
            </a:r>
            <a:r>
              <a:rPr lang="ko-KR" altLang="en-US" sz="2400" dirty="0" smtClean="0">
                <a:solidFill>
                  <a:schemeClr val="bg1"/>
                </a:solidFill>
              </a:rPr>
              <a:t> 인자를 사용하는 것도 매우 불편한 일이다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24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반환 값을 사용한 예외 처리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557424" y="3493224"/>
            <a:ext cx="6029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방금 살펴본 두 가지 문제점을 정리해보자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반환 값을 사용한 예외 처리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71202" y="3216513"/>
            <a:ext cx="8401659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본연의 소스 코드와 예외 처리 코드가 뒤엉켜서 지저분하다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예외 처리 때문에 반환 값을 본래의 용도로 사용할 수 없다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006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구조적 예외 처리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919708" y="3216513"/>
            <a:ext cx="5304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구조적 예외 처리는 계획적이면서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체계가 잡혀있는 예외 처리 방법이다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537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구조적 예외 처리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2967" y="3216513"/>
            <a:ext cx="8238153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구조적 예외 처리를 위해 </a:t>
            </a:r>
            <a:r>
              <a:rPr lang="en-US" altLang="ko-KR" sz="2400" dirty="0" smtClean="0">
                <a:solidFill>
                  <a:schemeClr val="bg1"/>
                </a:solidFill>
              </a:rPr>
              <a:t>C++</a:t>
            </a:r>
            <a:r>
              <a:rPr lang="ko-KR" altLang="en-US" sz="2400" dirty="0" smtClean="0">
                <a:solidFill>
                  <a:schemeClr val="bg1"/>
                </a:solidFill>
              </a:rPr>
              <a:t>에는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세 가지 키워드가 존재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</a:rPr>
              <a:t>throw, try, catch</a:t>
            </a:r>
          </a:p>
        </p:txBody>
      </p:sp>
    </p:spTree>
    <p:extLst>
      <p:ext uri="{BB962C8B-B14F-4D97-AF65-F5344CB8AC3E}">
        <p14:creationId xmlns:p14="http://schemas.microsoft.com/office/powerpoint/2010/main" val="49278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왜 예외 처리가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11640" y="2168568"/>
            <a:ext cx="7920880" cy="3276656"/>
            <a:chOff x="467544" y="2096400"/>
            <a:chExt cx="7920880" cy="3276656"/>
          </a:xfrm>
        </p:grpSpPr>
        <p:pic>
          <p:nvPicPr>
            <p:cNvPr id="1026" name="Picture 2" descr="http://cdn1.iconfinder.com/data/icons/refresh_cl/256/System/Memory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420" y="3933056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icons.iconseeker.com/png/fullsize/muku-style/program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640" y="3933056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모서리가 둥근 사각형 설명선 2"/>
            <p:cNvSpPr/>
            <p:nvPr/>
          </p:nvSpPr>
          <p:spPr>
            <a:xfrm>
              <a:off x="467544" y="2096400"/>
              <a:ext cx="2952328" cy="1656184"/>
            </a:xfrm>
            <a:prstGeom prst="wedgeRoundRectCallou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메모리 동적 할당을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dirty="0" smtClean="0"/>
                <a:t>하고 싶은데요</a:t>
              </a:r>
              <a:r>
                <a:rPr lang="en-US" altLang="ko-KR" dirty="0" smtClean="0"/>
                <a:t>.</a:t>
              </a:r>
              <a:br>
                <a:rPr lang="en-US" altLang="ko-KR" dirty="0" smtClean="0"/>
              </a:br>
              <a:r>
                <a:rPr lang="en-US" altLang="ko-KR" dirty="0" smtClean="0"/>
                <a:t>100</a:t>
              </a:r>
              <a:r>
                <a:rPr lang="ko-KR" altLang="en-US" dirty="0" smtClean="0"/>
                <a:t>바이트만 할당할게요</a:t>
              </a:r>
              <a:r>
                <a:rPr lang="en-US" altLang="ko-KR" dirty="0" smtClean="0"/>
                <a:t>!</a:t>
              </a:r>
              <a:endParaRPr lang="ko-KR" altLang="en-US" dirty="0"/>
            </a:p>
          </p:txBody>
        </p:sp>
        <p:sp>
          <p:nvSpPr>
            <p:cNvPr id="12" name="모서리가 둥근 사각형 설명선 11"/>
            <p:cNvSpPr/>
            <p:nvPr/>
          </p:nvSpPr>
          <p:spPr>
            <a:xfrm>
              <a:off x="5436096" y="2096400"/>
              <a:ext cx="2952328" cy="1656184"/>
            </a:xfrm>
            <a:prstGeom prst="wedgeRoundRectCallout">
              <a:avLst>
                <a:gd name="adj1" fmla="val 21108"/>
                <a:gd name="adj2" fmla="val 63650"/>
                <a:gd name="adj3" fmla="val 1666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공간 없는데요</a:t>
              </a:r>
              <a:r>
                <a:rPr lang="en-US" altLang="ko-KR" dirty="0" smtClean="0"/>
                <a:t>?</a:t>
              </a:r>
            </a:p>
            <a:p>
              <a:pPr algn="ctr"/>
              <a:r>
                <a:rPr lang="ko-KR" altLang="en-US" dirty="0" smtClean="0"/>
                <a:t>혼자 있고 싶습니다</a:t>
              </a:r>
              <a:r>
                <a:rPr lang="en-US" altLang="ko-KR" dirty="0" smtClean="0"/>
                <a:t>.</a:t>
              </a:r>
            </a:p>
            <a:p>
              <a:pPr algn="ctr"/>
              <a:r>
                <a:rPr lang="ko-KR" altLang="en-US" dirty="0" smtClean="0"/>
                <a:t>모두 나가주시죠</a:t>
              </a:r>
              <a:r>
                <a:rPr lang="en-US" altLang="ko-KR" dirty="0" smtClean="0"/>
                <a:t>.</a:t>
              </a:r>
            </a:p>
          </p:txBody>
        </p:sp>
        <p:sp>
          <p:nvSpPr>
            <p:cNvPr id="5" name="오른쪽 화살표 4"/>
            <p:cNvSpPr/>
            <p:nvPr/>
          </p:nvSpPr>
          <p:spPr>
            <a:xfrm>
              <a:off x="2487960" y="4365064"/>
              <a:ext cx="3816424" cy="575984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곱셈 기호 7"/>
            <p:cNvSpPr/>
            <p:nvPr/>
          </p:nvSpPr>
          <p:spPr>
            <a:xfrm>
              <a:off x="3552897" y="3884924"/>
              <a:ext cx="1686550" cy="1488132"/>
            </a:xfrm>
            <a:prstGeom prst="mathMultiply">
              <a:avLst>
                <a:gd name="adj1" fmla="val 15199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372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구조적 예외 처리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34131" y="1730425"/>
            <a:ext cx="66757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// </a:t>
            </a:r>
            <a:r>
              <a:rPr lang="ko-KR" altLang="en-US" sz="2400" dirty="0">
                <a:solidFill>
                  <a:schemeClr val="bg1"/>
                </a:solidFill>
              </a:rPr>
              <a:t>원소의 값을 바꿈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void </a:t>
            </a:r>
            <a:r>
              <a:rPr lang="en-US" altLang="ko-KR" sz="2400" dirty="0" err="1">
                <a:solidFill>
                  <a:schemeClr val="bg1"/>
                </a:solidFill>
              </a:rPr>
              <a:t>DynamicArray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SetAt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</a:rPr>
              <a:t> index, </a:t>
            </a:r>
            <a:r>
              <a:rPr lang="en-US" altLang="ko-KR" sz="2400" dirty="0" err="1">
                <a:solidFill>
                  <a:schemeClr val="bg1"/>
                </a:solidFill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</a:rPr>
              <a:t> value)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인덱스의 범위가 맞지 않으면 예외를 던짐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if </a:t>
            </a:r>
            <a:r>
              <a:rPr lang="en-US" altLang="ko-KR" sz="2400" dirty="0">
                <a:solidFill>
                  <a:schemeClr val="bg1"/>
                </a:solidFill>
              </a:rPr>
              <a:t>(index &lt; 0 || index &gt;= </a:t>
            </a:r>
            <a:r>
              <a:rPr lang="en-US" altLang="ko-KR" sz="2400" dirty="0" err="1">
                <a:solidFill>
                  <a:schemeClr val="bg1"/>
                </a:solidFill>
              </a:rPr>
              <a:t>GetSize</a:t>
            </a:r>
            <a:r>
              <a:rPr lang="en-US" altLang="ko-KR" sz="2400" dirty="0">
                <a:solidFill>
                  <a:schemeClr val="bg1"/>
                </a:solidFill>
              </a:rPr>
              <a:t>())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throw </a:t>
            </a:r>
            <a:r>
              <a:rPr lang="en-US" altLang="ko-KR" sz="2400" dirty="0">
                <a:solidFill>
                  <a:schemeClr val="bg1"/>
                </a:solidFill>
              </a:rPr>
              <a:t>"Out of Range!";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}</a:t>
            </a:r>
            <a:endParaRPr lang="ko-KR" altLang="en-US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arr</a:t>
            </a:r>
            <a:r>
              <a:rPr lang="en-US" altLang="ko-KR" sz="2400" dirty="0" smtClean="0">
                <a:solidFill>
                  <a:schemeClr val="bg1"/>
                </a:solidFill>
              </a:rPr>
              <a:t>[index</a:t>
            </a:r>
            <a:r>
              <a:rPr lang="en-US" altLang="ko-KR" sz="2400" dirty="0">
                <a:solidFill>
                  <a:schemeClr val="bg1"/>
                </a:solidFill>
              </a:rPr>
              <a:t>] = value;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7675" y="1268760"/>
            <a:ext cx="3028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</a:t>
            </a:r>
            <a:r>
              <a:rPr lang="en-US" altLang="ko-KR" sz="2400" dirty="0" smtClean="0">
                <a:solidFill>
                  <a:schemeClr val="bg1"/>
                </a:solidFill>
              </a:rPr>
              <a:t>. DynamicArray.cpp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18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구조적 예외 처리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582816" y="1730425"/>
            <a:ext cx="597836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// </a:t>
            </a:r>
            <a:r>
              <a:rPr lang="ko-KR" altLang="en-US" sz="2400" dirty="0">
                <a:solidFill>
                  <a:schemeClr val="bg1"/>
                </a:solidFill>
              </a:rPr>
              <a:t>원소의 값을 반환</a:t>
            </a:r>
          </a:p>
          <a:p>
            <a:r>
              <a:rPr lang="en-US" altLang="ko-KR" sz="2400" dirty="0" err="1">
                <a:solidFill>
                  <a:schemeClr val="bg1"/>
                </a:solidFill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DynamicArray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GetAt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</a:rPr>
              <a:t> index) </a:t>
            </a:r>
            <a:r>
              <a:rPr lang="en-US" altLang="ko-KR" sz="2400" dirty="0" err="1">
                <a:solidFill>
                  <a:schemeClr val="bg1"/>
                </a:solidFill>
              </a:rPr>
              <a:t>const</a:t>
            </a:r>
            <a:r>
              <a:rPr lang="en-US" altLang="ko-KR" sz="24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if </a:t>
            </a:r>
            <a:r>
              <a:rPr lang="en-US" altLang="ko-KR" sz="2400" dirty="0">
                <a:solidFill>
                  <a:schemeClr val="bg1"/>
                </a:solidFill>
              </a:rPr>
              <a:t>(index &lt; 0 || index &gt;= </a:t>
            </a:r>
            <a:r>
              <a:rPr lang="en-US" altLang="ko-KR" sz="2400" dirty="0" err="1">
                <a:solidFill>
                  <a:schemeClr val="bg1"/>
                </a:solidFill>
              </a:rPr>
              <a:t>GetSize</a:t>
            </a:r>
            <a:r>
              <a:rPr lang="en-US" altLang="ko-KR" sz="2400" dirty="0">
                <a:solidFill>
                  <a:schemeClr val="bg1"/>
                </a:solidFill>
              </a:rPr>
              <a:t>())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throw </a:t>
            </a:r>
            <a:r>
              <a:rPr lang="en-US" altLang="ko-KR" sz="2400" dirty="0">
                <a:solidFill>
                  <a:schemeClr val="bg1"/>
                </a:solidFill>
              </a:rPr>
              <a:t>"Out of Range!";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}</a:t>
            </a:r>
            <a:endParaRPr lang="ko-KR" altLang="en-US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return </a:t>
            </a:r>
            <a:r>
              <a:rPr lang="en-US" altLang="ko-KR" sz="2400" dirty="0" err="1">
                <a:solidFill>
                  <a:schemeClr val="bg1"/>
                </a:solidFill>
              </a:rPr>
              <a:t>arr</a:t>
            </a:r>
            <a:r>
              <a:rPr lang="en-US" altLang="ko-KR" sz="2400" dirty="0">
                <a:solidFill>
                  <a:schemeClr val="bg1"/>
                </a:solidFill>
              </a:rPr>
              <a:t>[index];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7675" y="1268760"/>
            <a:ext cx="3028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</a:t>
            </a:r>
            <a:r>
              <a:rPr lang="en-US" altLang="ko-KR" sz="2400" dirty="0" smtClean="0">
                <a:solidFill>
                  <a:schemeClr val="bg1"/>
                </a:solidFill>
              </a:rPr>
              <a:t>. DynamicArray.cpp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23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구조적 예외 처리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213021" y="1730425"/>
            <a:ext cx="471795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#include "</a:t>
            </a:r>
            <a:r>
              <a:rPr lang="en-US" altLang="ko-KR" sz="2400" dirty="0" err="1">
                <a:solidFill>
                  <a:schemeClr val="bg1"/>
                </a:solidFill>
              </a:rPr>
              <a:t>DynamicArray.h</a:t>
            </a:r>
            <a:r>
              <a:rPr lang="en-US" altLang="ko-KR" sz="2400" dirty="0">
                <a:solidFill>
                  <a:schemeClr val="bg1"/>
                </a:solidFill>
              </a:rPr>
              <a:t>"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#include &lt;</a:t>
            </a:r>
            <a:r>
              <a:rPr lang="en-US" altLang="ko-KR" sz="2400" dirty="0" err="1">
                <a:solidFill>
                  <a:schemeClr val="bg1"/>
                </a:solidFill>
              </a:rPr>
              <a:t>iostream</a:t>
            </a:r>
            <a:r>
              <a:rPr lang="en-US" altLang="ko-KR" sz="2400" dirty="0">
                <a:solidFill>
                  <a:schemeClr val="bg1"/>
                </a:solidFill>
              </a:rPr>
              <a:t>&gt;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err="1">
                <a:solidFill>
                  <a:schemeClr val="bg1"/>
                </a:solidFill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</a:rPr>
              <a:t> main()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크기가 </a:t>
            </a:r>
            <a:r>
              <a:rPr lang="en-US" altLang="ko-KR" sz="2400" dirty="0">
                <a:solidFill>
                  <a:schemeClr val="bg1"/>
                </a:solidFill>
              </a:rPr>
              <a:t>10</a:t>
            </a:r>
            <a:r>
              <a:rPr lang="ko-KR" altLang="en-US" sz="2400" dirty="0">
                <a:solidFill>
                  <a:schemeClr val="bg1"/>
                </a:solidFill>
              </a:rPr>
              <a:t>인 배열 객체 생성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DynamicArray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arr</a:t>
            </a:r>
            <a:r>
              <a:rPr lang="en-US" altLang="ko-KR" sz="2400" dirty="0">
                <a:solidFill>
                  <a:schemeClr val="bg1"/>
                </a:solidFill>
              </a:rPr>
              <a:t>(10);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UseArray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arr</a:t>
            </a:r>
            <a:r>
              <a:rPr lang="en-US" altLang="ko-KR" sz="2400" dirty="0">
                <a:solidFill>
                  <a:schemeClr val="bg1"/>
                </a:solidFill>
              </a:rPr>
              <a:t>);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return </a:t>
            </a:r>
            <a:r>
              <a:rPr lang="en-US" altLang="ko-KR" sz="2400" dirty="0">
                <a:solidFill>
                  <a:schemeClr val="bg1"/>
                </a:solidFill>
              </a:rPr>
              <a:t>0;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36913" y="1268760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3. Example.cpp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구조적 예외 처리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49620" y="1730425"/>
            <a:ext cx="684475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void </a:t>
            </a:r>
            <a:r>
              <a:rPr lang="en-US" altLang="ko-KR" sz="2400" dirty="0" err="1">
                <a:solidFill>
                  <a:schemeClr val="bg1"/>
                </a:solidFill>
              </a:rPr>
              <a:t>UseArray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</a:rPr>
              <a:t>DynamicArray</a:t>
            </a:r>
            <a:r>
              <a:rPr lang="en-US" altLang="ko-KR" sz="2400" dirty="0">
                <a:solidFill>
                  <a:schemeClr val="bg1"/>
                </a:solidFill>
              </a:rPr>
              <a:t>&amp; </a:t>
            </a:r>
            <a:r>
              <a:rPr lang="en-US" altLang="ko-KR" sz="2400" dirty="0" err="1">
                <a:solidFill>
                  <a:schemeClr val="bg1"/>
                </a:solidFill>
              </a:rPr>
              <a:t>arr</a:t>
            </a:r>
            <a:r>
              <a:rPr lang="en-US" altLang="ko-KR" sz="2400" dirty="0">
                <a:solidFill>
                  <a:schemeClr val="bg1"/>
                </a:solidFill>
              </a:rPr>
              <a:t>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try </a:t>
            </a:r>
            <a:r>
              <a:rPr lang="en-US" altLang="ko-KR" sz="24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arr.SetAt</a:t>
            </a:r>
            <a:r>
              <a:rPr lang="en-US" altLang="ko-KR" sz="2400" dirty="0" smtClean="0">
                <a:solidFill>
                  <a:schemeClr val="bg1"/>
                </a:solidFill>
              </a:rPr>
              <a:t>(5</a:t>
            </a:r>
            <a:r>
              <a:rPr lang="en-US" altLang="ko-KR" sz="2400" dirty="0">
                <a:solidFill>
                  <a:schemeClr val="bg1"/>
                </a:solidFill>
              </a:rPr>
              <a:t>, 100);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arr.SetAt</a:t>
            </a:r>
            <a:r>
              <a:rPr lang="en-US" altLang="ko-KR" sz="2400" dirty="0" smtClean="0">
                <a:solidFill>
                  <a:schemeClr val="bg1"/>
                </a:solidFill>
              </a:rPr>
              <a:t>(8</a:t>
            </a:r>
            <a:r>
              <a:rPr lang="en-US" altLang="ko-KR" sz="2400" dirty="0">
                <a:solidFill>
                  <a:schemeClr val="bg1"/>
                </a:solidFill>
              </a:rPr>
              <a:t>, 100);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arr.SetAt</a:t>
            </a:r>
            <a:r>
              <a:rPr lang="en-US" altLang="ko-KR" sz="2400" dirty="0" smtClean="0">
                <a:solidFill>
                  <a:schemeClr val="bg1"/>
                </a:solidFill>
              </a:rPr>
              <a:t>(10</a:t>
            </a:r>
            <a:r>
              <a:rPr lang="en-US" altLang="ko-KR" sz="2400" dirty="0">
                <a:solidFill>
                  <a:schemeClr val="bg1"/>
                </a:solidFill>
              </a:rPr>
              <a:t>, 100);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} </a:t>
            </a:r>
            <a:r>
              <a:rPr lang="en-US" altLang="ko-KR" sz="2400" dirty="0">
                <a:solidFill>
                  <a:schemeClr val="bg1"/>
                </a:solidFill>
              </a:rPr>
              <a:t>catch (</a:t>
            </a:r>
            <a:r>
              <a:rPr lang="en-US" altLang="ko-KR" sz="2400" dirty="0" err="1">
                <a:solidFill>
                  <a:schemeClr val="bg1"/>
                </a:solidFill>
              </a:rPr>
              <a:t>const</a:t>
            </a:r>
            <a:r>
              <a:rPr lang="en-US" altLang="ko-KR" sz="2400" dirty="0">
                <a:solidFill>
                  <a:schemeClr val="bg1"/>
                </a:solidFill>
              </a:rPr>
              <a:t> char* ex)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cout</a:t>
            </a:r>
            <a:r>
              <a:rPr lang="en-US" altLang="ko-KR" sz="2400" dirty="0">
                <a:solidFill>
                  <a:schemeClr val="bg1"/>
                </a:solidFill>
              </a:rPr>
              <a:t> &lt;&lt; "</a:t>
            </a:r>
            <a:r>
              <a:rPr lang="ko-KR" altLang="en-US" sz="2400" dirty="0">
                <a:solidFill>
                  <a:schemeClr val="bg1"/>
                </a:solidFill>
              </a:rPr>
              <a:t>예외 종류 </a:t>
            </a:r>
            <a:r>
              <a:rPr lang="en-US" altLang="ko-KR" sz="2400" dirty="0">
                <a:solidFill>
                  <a:schemeClr val="bg1"/>
                </a:solidFill>
              </a:rPr>
              <a:t>: "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&lt;&lt;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ex &lt;&lt; "\n";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}</a:t>
            </a:r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36913" y="1268760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3. Example.cpp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구조적 예외 처리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99215" y="3216513"/>
            <a:ext cx="7545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throw</a:t>
            </a:r>
            <a:r>
              <a:rPr lang="ko-KR" altLang="en-US" sz="2400" dirty="0" smtClean="0">
                <a:solidFill>
                  <a:schemeClr val="bg1"/>
                </a:solidFill>
              </a:rPr>
              <a:t>는 예외를 던지는 명령이다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ko-KR" altLang="en-US" sz="2400" dirty="0" smtClean="0">
                <a:solidFill>
                  <a:schemeClr val="bg1"/>
                </a:solidFill>
              </a:rPr>
              <a:t>문자열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리터럴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정수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객체를 통해 예외 상황을 알린다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99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구조적 예외 처리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745521" y="3493224"/>
            <a:ext cx="5653021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try, catch</a:t>
            </a:r>
            <a:r>
              <a:rPr lang="ko-KR" altLang="en-US" sz="2400" dirty="0">
                <a:solidFill>
                  <a:schemeClr val="bg1"/>
                </a:solidFill>
              </a:rPr>
              <a:t>는 항상 짝을 이뤄서 사용한다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7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구조적 예외 처리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19817" y="2980343"/>
            <a:ext cx="7504427" cy="1682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catch </a:t>
            </a:r>
            <a:r>
              <a:rPr lang="ko-KR" altLang="en-US" sz="2400" dirty="0">
                <a:solidFill>
                  <a:schemeClr val="bg1"/>
                </a:solidFill>
              </a:rPr>
              <a:t>키워드와 중괄호로 이루어지는 블록이</a:t>
            </a:r>
            <a:r>
              <a:rPr lang="en-US" altLang="ko-KR" sz="2400" dirty="0">
                <a:solidFill>
                  <a:schemeClr val="bg1"/>
                </a:solidFill>
              </a:rPr>
              <a:t/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ko-KR" altLang="en-US" sz="2400" dirty="0">
                <a:solidFill>
                  <a:schemeClr val="bg1"/>
                </a:solidFill>
              </a:rPr>
              <a:t>바로 예외를 받는 곳이 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catch </a:t>
            </a:r>
            <a:r>
              <a:rPr lang="ko-KR" altLang="en-US" sz="2400" dirty="0">
                <a:solidFill>
                  <a:schemeClr val="bg1"/>
                </a:solidFill>
              </a:rPr>
              <a:t>블록은 오직 한 가지 타입의 값만 받을 수 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71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구조적 예외 처리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51020" y="2980343"/>
            <a:ext cx="74420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try</a:t>
            </a:r>
            <a:r>
              <a:rPr lang="ko-KR" altLang="en-US" sz="2400" dirty="0" smtClean="0">
                <a:solidFill>
                  <a:schemeClr val="bg1"/>
                </a:solidFill>
              </a:rPr>
              <a:t>는 예외가 던져지는 범위를 지정하는 역할을 한다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try </a:t>
            </a:r>
            <a:r>
              <a:rPr lang="ko-KR" altLang="en-US" sz="2400" dirty="0" smtClean="0">
                <a:solidFill>
                  <a:schemeClr val="bg1"/>
                </a:solidFill>
              </a:rPr>
              <a:t>블록 안에서 발생하는 예외만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이어지는 </a:t>
            </a:r>
            <a:r>
              <a:rPr lang="en-US" altLang="ko-KR" sz="2400" dirty="0" smtClean="0">
                <a:solidFill>
                  <a:schemeClr val="bg1"/>
                </a:solidFill>
              </a:rPr>
              <a:t>catch </a:t>
            </a:r>
            <a:r>
              <a:rPr lang="ko-KR" altLang="en-US" sz="2400" dirty="0" smtClean="0">
                <a:solidFill>
                  <a:schemeClr val="bg1"/>
                </a:solidFill>
              </a:rPr>
              <a:t>블록에 잡힌다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59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구조적 예외 처리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33508" y="2980343"/>
            <a:ext cx="82770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throw</a:t>
            </a:r>
            <a:r>
              <a:rPr lang="ko-KR" altLang="en-US" sz="2400" dirty="0" smtClean="0">
                <a:solidFill>
                  <a:schemeClr val="bg1"/>
                </a:solidFill>
              </a:rPr>
              <a:t>에 의해서 예외가 던져지면 그 함수는 바로 종료된다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또한 </a:t>
            </a:r>
            <a:r>
              <a:rPr lang="en-US" altLang="ko-KR" sz="2400" dirty="0" smtClean="0">
                <a:solidFill>
                  <a:schemeClr val="bg1"/>
                </a:solidFill>
              </a:rPr>
              <a:t>throw</a:t>
            </a:r>
            <a:r>
              <a:rPr lang="ko-KR" altLang="en-US" sz="2400" dirty="0" smtClean="0">
                <a:solidFill>
                  <a:schemeClr val="bg1"/>
                </a:solidFill>
              </a:rPr>
              <a:t>에 의해서 던져진 예외는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함수를 뛰어넘어서까지 전달된다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99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구조적 예외 처리와 관련된 규칙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74306" y="3493224"/>
            <a:ext cx="6795451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예외는 함수를 여러 개 건너서도 전달할 수 있다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06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왜 예외 처리가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50954" y="3212976"/>
            <a:ext cx="8642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이런 경우에 예외가 발생했다고 표현한다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이런 상황을 올바르게 처리하는 과정을 예외 처리라고 말한다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3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구조적 예외 처리와 관련된 규칙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437358" y="1730425"/>
            <a:ext cx="626928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#include &lt;</a:t>
            </a:r>
            <a:r>
              <a:rPr lang="en-US" altLang="ko-KR" sz="2400" dirty="0" err="1">
                <a:solidFill>
                  <a:schemeClr val="bg1"/>
                </a:solidFill>
              </a:rPr>
              <a:t>iostream</a:t>
            </a:r>
            <a:r>
              <a:rPr lang="en-US" altLang="ko-KR" sz="2400" dirty="0">
                <a:solidFill>
                  <a:schemeClr val="bg1"/>
                </a:solidFill>
              </a:rPr>
              <a:t>&gt;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void A();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void B();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void C();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void </a:t>
            </a:r>
            <a:r>
              <a:rPr lang="en-US" altLang="ko-KR" sz="2400" dirty="0">
                <a:solidFill>
                  <a:schemeClr val="bg1"/>
                </a:solidFill>
              </a:rPr>
              <a:t>main()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try </a:t>
            </a:r>
            <a:r>
              <a:rPr lang="en-US" altLang="ko-KR" sz="24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A</a:t>
            </a:r>
            <a:r>
              <a:rPr lang="en-US" altLang="ko-KR" sz="24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} </a:t>
            </a:r>
            <a:r>
              <a:rPr lang="en-US" altLang="ko-KR" sz="2400" dirty="0">
                <a:solidFill>
                  <a:schemeClr val="bg1"/>
                </a:solidFill>
              </a:rPr>
              <a:t>catch (</a:t>
            </a:r>
            <a:r>
              <a:rPr lang="en-US" altLang="ko-KR" sz="2400" dirty="0" err="1">
                <a:solidFill>
                  <a:schemeClr val="bg1"/>
                </a:solidFill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</a:rPr>
              <a:t> ex)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cout</a:t>
            </a:r>
            <a:r>
              <a:rPr lang="en-US" altLang="ko-KR" sz="2400" dirty="0">
                <a:solidFill>
                  <a:schemeClr val="bg1"/>
                </a:solidFill>
              </a:rPr>
              <a:t> &lt;&lt; "</a:t>
            </a:r>
            <a:r>
              <a:rPr lang="ko-KR" altLang="en-US" sz="2400" dirty="0">
                <a:solidFill>
                  <a:schemeClr val="bg1"/>
                </a:solidFill>
              </a:rPr>
              <a:t>예외 </a:t>
            </a:r>
            <a:r>
              <a:rPr lang="en-US" altLang="ko-KR" sz="2400" dirty="0">
                <a:solidFill>
                  <a:schemeClr val="bg1"/>
                </a:solidFill>
              </a:rPr>
              <a:t>= "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&lt;&lt;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ex &lt;&lt; "\n";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}</a:t>
            </a:r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4988" y="1268760"/>
            <a:ext cx="227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Exception1.cpp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4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구조적 예외 처리와 관련된 규칙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73743" y="1730425"/>
            <a:ext cx="199650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void A()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B</a:t>
            </a:r>
            <a:r>
              <a:rPr lang="en-US" altLang="ko-KR" sz="24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  <a:endParaRPr lang="ko-KR" altLang="en-US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void B()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C</a:t>
            </a:r>
            <a:r>
              <a:rPr lang="en-US" altLang="ko-KR" sz="24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  <a:endParaRPr lang="ko-KR" altLang="en-US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void C()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throw </a:t>
            </a:r>
            <a:r>
              <a:rPr lang="en-US" altLang="ko-KR" sz="2400" dirty="0">
                <a:solidFill>
                  <a:schemeClr val="bg1"/>
                </a:solidFill>
              </a:rPr>
              <a:t>337;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34988" y="1268760"/>
            <a:ext cx="227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Exception1.cpp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70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구조적 예외 처리와 관련된 규칙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3376042"/>
            <a:ext cx="64484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6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구조적 예외 처리와 관련된 규칙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8123" y="2636912"/>
            <a:ext cx="84678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main() </a:t>
            </a:r>
            <a:r>
              <a:rPr lang="ko-KR" altLang="en-US" sz="2400" dirty="0" smtClean="0">
                <a:solidFill>
                  <a:schemeClr val="bg1"/>
                </a:solidFill>
              </a:rPr>
              <a:t>→ </a:t>
            </a:r>
            <a:r>
              <a:rPr lang="en-US" altLang="ko-KR" sz="2400" dirty="0" smtClean="0">
                <a:solidFill>
                  <a:schemeClr val="bg1"/>
                </a:solidFill>
              </a:rPr>
              <a:t>A() </a:t>
            </a:r>
            <a:r>
              <a:rPr lang="ko-KR" altLang="en-US" sz="2400" dirty="0" smtClean="0">
                <a:solidFill>
                  <a:schemeClr val="bg1"/>
                </a:solidFill>
              </a:rPr>
              <a:t>→ </a:t>
            </a:r>
            <a:r>
              <a:rPr lang="en-US" altLang="ko-KR" sz="2400" dirty="0" smtClean="0">
                <a:solidFill>
                  <a:schemeClr val="bg1"/>
                </a:solidFill>
              </a:rPr>
              <a:t>B() </a:t>
            </a:r>
            <a:r>
              <a:rPr lang="ko-KR" altLang="en-US" sz="2400" dirty="0" smtClean="0">
                <a:solidFill>
                  <a:schemeClr val="bg1"/>
                </a:solidFill>
              </a:rPr>
              <a:t>→ </a:t>
            </a:r>
            <a:r>
              <a:rPr lang="en-US" altLang="ko-KR" sz="2400" dirty="0" smtClean="0">
                <a:solidFill>
                  <a:schemeClr val="bg1"/>
                </a:solidFill>
              </a:rPr>
              <a:t>C()</a:t>
            </a:r>
            <a:r>
              <a:rPr lang="ko-KR" altLang="en-US" sz="2400" dirty="0" smtClean="0">
                <a:solidFill>
                  <a:schemeClr val="bg1"/>
                </a:solidFill>
              </a:rPr>
              <a:t>의 순서로 함수를 호출했다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C()</a:t>
            </a:r>
            <a:r>
              <a:rPr lang="ko-KR" altLang="en-US" sz="2400" dirty="0" smtClean="0">
                <a:solidFill>
                  <a:schemeClr val="bg1"/>
                </a:solidFill>
              </a:rPr>
              <a:t>에서 정수 값 예외를 던지는 순간 </a:t>
            </a:r>
            <a:r>
              <a:rPr lang="en-US" altLang="ko-KR" sz="2400" dirty="0" smtClean="0">
                <a:solidFill>
                  <a:schemeClr val="bg1"/>
                </a:solidFill>
              </a:rPr>
              <a:t>C() 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함수가 종료된다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이어서 </a:t>
            </a:r>
            <a:r>
              <a:rPr lang="en-US" altLang="ko-KR" sz="2400" dirty="0" smtClean="0">
                <a:solidFill>
                  <a:schemeClr val="bg1"/>
                </a:solidFill>
              </a:rPr>
              <a:t>B(), A() 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함수로 차례로 종료된다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그리고</a:t>
            </a:r>
            <a:r>
              <a:rPr lang="en-US" altLang="ko-KR" sz="2400" dirty="0">
                <a:solidFill>
                  <a:schemeClr val="bg1"/>
                </a:solidFill>
              </a:rPr>
              <a:t> main() </a:t>
            </a:r>
            <a:r>
              <a:rPr lang="ko-KR" altLang="en-US" sz="2400" dirty="0">
                <a:solidFill>
                  <a:schemeClr val="bg1"/>
                </a:solidFill>
              </a:rPr>
              <a:t>함수의 </a:t>
            </a:r>
            <a:r>
              <a:rPr lang="en-US" altLang="ko-KR" sz="2400" dirty="0">
                <a:solidFill>
                  <a:schemeClr val="bg1"/>
                </a:solidFill>
              </a:rPr>
              <a:t>catch </a:t>
            </a:r>
            <a:r>
              <a:rPr lang="ko-KR" altLang="en-US" sz="2400" dirty="0">
                <a:solidFill>
                  <a:schemeClr val="bg1"/>
                </a:solidFill>
              </a:rPr>
              <a:t>블록으로 실행 흐름이 이동된다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1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구조적 예외 처리와 관련된 규칙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45867" y="3216513"/>
            <a:ext cx="7052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만약 </a:t>
            </a:r>
            <a:r>
              <a:rPr lang="en-US" altLang="ko-KR" sz="2400" dirty="0" smtClean="0">
                <a:solidFill>
                  <a:schemeClr val="bg1"/>
                </a:solidFill>
              </a:rPr>
              <a:t>main() 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함수까지 갔는데도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알맞은 </a:t>
            </a:r>
            <a:r>
              <a:rPr lang="en-US" altLang="ko-KR" sz="2400" dirty="0" smtClean="0">
                <a:solidFill>
                  <a:schemeClr val="bg1"/>
                </a:solidFill>
              </a:rPr>
              <a:t>catch </a:t>
            </a:r>
            <a:r>
              <a:rPr lang="ko-KR" altLang="en-US" sz="2400" dirty="0" smtClean="0">
                <a:solidFill>
                  <a:schemeClr val="bg1"/>
                </a:solidFill>
              </a:rPr>
              <a:t>블록을 찾을 수 없다면 어떻게 할까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941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구조적 예외 처리와 관련된 규칙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74306" y="3493224"/>
            <a:ext cx="6795451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이 경우에는 프로그램이 비정상 종료해버린다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0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구조적 예외 처리와 관련된 규칙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39590" y="3493224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예외를 다시 던지기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0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구조적 예외 처리와 관련된 규칙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36114" y="1730425"/>
            <a:ext cx="647177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void A() </a:t>
            </a:r>
            <a:r>
              <a:rPr lang="en-US" altLang="ko-KR" sz="24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try {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B();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} catch (char c) 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dirty="0" smtClean="0">
                <a:solidFill>
                  <a:schemeClr val="bg1"/>
                </a:solidFill>
              </a:rPr>
              <a:t>::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cout</a:t>
            </a:r>
            <a:r>
              <a:rPr lang="en-US" altLang="ko-KR" sz="2400" dirty="0" smtClean="0">
                <a:solidFill>
                  <a:schemeClr val="bg1"/>
                </a:solidFill>
              </a:rPr>
              <a:t> &lt;&lt; “A() 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함수에서 잡은 예외 </a:t>
            </a:r>
            <a:r>
              <a:rPr lang="en-US" altLang="ko-KR" sz="2400" dirty="0" smtClean="0">
                <a:solidFill>
                  <a:schemeClr val="bg1"/>
                </a:solidFill>
              </a:rPr>
              <a:t>= “</a:t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en-US" altLang="ko-KR" sz="2400" dirty="0" smtClean="0">
                <a:solidFill>
                  <a:schemeClr val="bg1"/>
                </a:solidFill>
              </a:rPr>
              <a:t>         &lt;&lt; c &lt;&lt; “\n”;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   throw;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}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4988" y="1268760"/>
            <a:ext cx="227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Exception1.cpp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0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구조적 예외 처리와 관련된 규칙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25128" y="3216513"/>
            <a:ext cx="5893858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catch </a:t>
            </a:r>
            <a:r>
              <a:rPr lang="ko-KR" altLang="en-US" sz="2400" dirty="0">
                <a:solidFill>
                  <a:schemeClr val="bg1"/>
                </a:solidFill>
              </a:rPr>
              <a:t>블록 안에서 </a:t>
            </a:r>
            <a:r>
              <a:rPr lang="en-US" altLang="ko-KR" sz="2400" dirty="0">
                <a:solidFill>
                  <a:schemeClr val="bg1"/>
                </a:solidFill>
              </a:rPr>
              <a:t>throw</a:t>
            </a:r>
            <a:r>
              <a:rPr lang="ko-KR" altLang="en-US" sz="2400" dirty="0">
                <a:solidFill>
                  <a:schemeClr val="bg1"/>
                </a:solidFill>
              </a:rPr>
              <a:t>라고만 적어주면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받은 예외를 다시 던지게 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096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구조적 예외 처리와 관련된 규칙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74953" y="2980343"/>
            <a:ext cx="69942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일반적으로 예외를 다시 던지는 이유는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이 예외를 자신이 받아서 처리했지만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외부에도 예외 상황을 알릴 필요가 있기 때문이다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57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왜 예외 처리가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36293" y="2646437"/>
            <a:ext cx="80714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대표적인 예외의 경우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</a:rPr>
              <a:t>컴퓨터에 사용 가능한 메모리가 부족한 경우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</a:rPr>
              <a:t>하드디스크에 파일을 쓰는데 남은 용량이 부족한 경우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</a:rPr>
              <a:t>사용자가 범위 밖의 값을 입력하는 경우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2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예외에 안전한 코드 만들기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67169" y="3216513"/>
            <a:ext cx="7609777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구조적 예외 처리에서 가장 빈번하게 일어나는 문제는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리소스를 정리하기 전에 함수가 종료되는 경우다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078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예외에 안전한 코드 만들기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49620" y="1730425"/>
            <a:ext cx="68447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#include &lt;</a:t>
            </a:r>
            <a:r>
              <a:rPr lang="en-US" altLang="ko-KR" sz="2400" dirty="0" err="1">
                <a:solidFill>
                  <a:schemeClr val="bg1"/>
                </a:solidFill>
              </a:rPr>
              <a:t>iostream</a:t>
            </a:r>
            <a:r>
              <a:rPr lang="en-US" altLang="ko-KR" sz="2400" dirty="0">
                <a:solidFill>
                  <a:schemeClr val="bg1"/>
                </a:solidFill>
              </a:rPr>
              <a:t>&gt;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void A();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void B();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void </a:t>
            </a:r>
            <a:r>
              <a:rPr lang="en-US" altLang="ko-KR" sz="2400" dirty="0">
                <a:solidFill>
                  <a:schemeClr val="bg1"/>
                </a:solidFill>
              </a:rPr>
              <a:t>main()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try </a:t>
            </a:r>
            <a:r>
              <a:rPr lang="en-US" altLang="ko-KR" sz="24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A</a:t>
            </a:r>
            <a:r>
              <a:rPr lang="en-US" altLang="ko-KR" sz="24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} </a:t>
            </a:r>
            <a:r>
              <a:rPr lang="en-US" altLang="ko-KR" sz="2400" dirty="0">
                <a:solidFill>
                  <a:schemeClr val="bg1"/>
                </a:solidFill>
              </a:rPr>
              <a:t>catch (</a:t>
            </a:r>
            <a:r>
              <a:rPr lang="en-US" altLang="ko-KR" sz="2400" dirty="0" err="1">
                <a:solidFill>
                  <a:schemeClr val="bg1"/>
                </a:solidFill>
              </a:rPr>
              <a:t>const</a:t>
            </a:r>
            <a:r>
              <a:rPr lang="en-US" altLang="ko-KR" sz="2400" dirty="0">
                <a:solidFill>
                  <a:schemeClr val="bg1"/>
                </a:solidFill>
              </a:rPr>
              <a:t> char* ex)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cout</a:t>
            </a:r>
            <a:r>
              <a:rPr lang="en-US" altLang="ko-KR" sz="2400" dirty="0">
                <a:solidFill>
                  <a:schemeClr val="bg1"/>
                </a:solidFill>
              </a:rPr>
              <a:t> &lt;&lt; "</a:t>
            </a:r>
            <a:r>
              <a:rPr lang="ko-KR" altLang="en-US" sz="2400" dirty="0">
                <a:solidFill>
                  <a:schemeClr val="bg1"/>
                </a:solidFill>
              </a:rPr>
              <a:t>예외 잡음 </a:t>
            </a:r>
            <a:r>
              <a:rPr lang="en-US" altLang="ko-KR" sz="2400" dirty="0">
                <a:solidFill>
                  <a:schemeClr val="bg1"/>
                </a:solidFill>
              </a:rPr>
              <a:t>: "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&lt;&lt;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ex &lt;&lt; "\n";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}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4988" y="1268760"/>
            <a:ext cx="227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Exception2.cpp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0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예외에 안전한 코드 만들기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12272" y="1730425"/>
            <a:ext cx="571945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void A()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메모리 할당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char</a:t>
            </a:r>
            <a:r>
              <a:rPr lang="en-US" altLang="ko-KR" sz="2400" dirty="0">
                <a:solidFill>
                  <a:schemeClr val="bg1"/>
                </a:solidFill>
              </a:rPr>
              <a:t>* p = new char[100];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여기까지 실행했음을 출력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cout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&lt;&lt;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"</a:t>
            </a:r>
            <a:r>
              <a:rPr lang="ko-KR" altLang="en-US" sz="2400" dirty="0">
                <a:solidFill>
                  <a:schemeClr val="bg1"/>
                </a:solidFill>
              </a:rPr>
              <a:t>예외가 발생하기 전</a:t>
            </a:r>
            <a:r>
              <a:rPr lang="en-US" altLang="ko-KR" sz="2400" dirty="0">
                <a:solidFill>
                  <a:schemeClr val="bg1"/>
                </a:solidFill>
              </a:rPr>
              <a:t>\n";</a:t>
            </a:r>
            <a:endParaRPr lang="ko-KR" altLang="en-US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예외를 던지는 함수 호출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B();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이곳은 실행하지 않음을 출력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cout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&lt;&lt;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"</a:t>
            </a:r>
            <a:r>
              <a:rPr lang="ko-KR" altLang="en-US" sz="2400" dirty="0">
                <a:solidFill>
                  <a:schemeClr val="bg1"/>
                </a:solidFill>
              </a:rPr>
              <a:t>예외가 발생한 후</a:t>
            </a:r>
            <a:r>
              <a:rPr lang="en-US" altLang="ko-KR" sz="2400" dirty="0">
                <a:solidFill>
                  <a:schemeClr val="bg1"/>
                </a:solidFill>
              </a:rPr>
              <a:t>\n";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34988" y="1268760"/>
            <a:ext cx="227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Exception2.cpp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1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예외에 안전한 코드 만들기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551254" y="1730425"/>
            <a:ext cx="40414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메모리 해제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실행 안됨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delete</a:t>
            </a:r>
            <a:r>
              <a:rPr lang="en-US" altLang="ko-KR" sz="2400" dirty="0">
                <a:solidFill>
                  <a:schemeClr val="bg1"/>
                </a:solidFill>
              </a:rPr>
              <a:t>[] p;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p </a:t>
            </a:r>
            <a:r>
              <a:rPr lang="en-US" altLang="ko-KR" sz="2400" dirty="0">
                <a:solidFill>
                  <a:schemeClr val="bg1"/>
                </a:solidFill>
              </a:rPr>
              <a:t>= NULL;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  <a:endParaRPr lang="ko-KR" altLang="en-US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void B()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throw </a:t>
            </a:r>
            <a:r>
              <a:rPr lang="en-US" altLang="ko-KR" sz="2400" dirty="0">
                <a:solidFill>
                  <a:schemeClr val="bg1"/>
                </a:solidFill>
              </a:rPr>
              <a:t>"Exception!";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34988" y="1268760"/>
            <a:ext cx="227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Exception2.cpp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0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예외에 안전한 코드 만들기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3355454"/>
            <a:ext cx="64484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9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예외에 안전한 코드 만들기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3838" y="3216513"/>
            <a:ext cx="8616461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A() 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함수의 앞에서 할당된 메모리가 해제되지 않는 문제 발생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메모리가 샌 것이다</a:t>
            </a:r>
            <a:r>
              <a:rPr lang="en-US" altLang="ko-KR" sz="2400" dirty="0" smtClean="0">
                <a:solidFill>
                  <a:schemeClr val="bg1"/>
                </a:solidFill>
              </a:rPr>
              <a:t>. (Memory Leak)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12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예외에 안전한 코드 만들기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312166" y="3493224"/>
            <a:ext cx="6519735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이 문제점을 효율적으로 해결할 수 있는 방법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7429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예외에 안전한 코드 만들기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407246" y="3493224"/>
            <a:ext cx="4329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스마트 포인터</a:t>
            </a:r>
            <a:r>
              <a:rPr lang="en-US" altLang="ko-KR" sz="2400" dirty="0" smtClean="0">
                <a:solidFill>
                  <a:schemeClr val="bg1"/>
                </a:solidFill>
              </a:rPr>
              <a:t>(Smart Pointer)!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69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예외에 안전한 코드 만들기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79394" y="1730425"/>
            <a:ext cx="498521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#include &lt;</a:t>
            </a:r>
            <a:r>
              <a:rPr lang="en-US" altLang="ko-KR" sz="2400" dirty="0" err="1">
                <a:solidFill>
                  <a:schemeClr val="bg1"/>
                </a:solidFill>
              </a:rPr>
              <a:t>iostream</a:t>
            </a:r>
            <a:r>
              <a:rPr lang="en-US" altLang="ko-KR" sz="2400" dirty="0">
                <a:solidFill>
                  <a:schemeClr val="bg1"/>
                </a:solidFill>
              </a:rPr>
              <a:t>&gt;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// </a:t>
            </a:r>
            <a:r>
              <a:rPr lang="ko-KR" altLang="en-US" sz="2400" dirty="0">
                <a:solidFill>
                  <a:schemeClr val="bg1"/>
                </a:solidFill>
              </a:rPr>
              <a:t>스마트 포인터 클래스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class </a:t>
            </a:r>
            <a:r>
              <a:rPr lang="en-US" altLang="ko-KR" sz="2400" dirty="0" err="1">
                <a:solidFill>
                  <a:schemeClr val="bg1"/>
                </a:solidFill>
              </a:rPr>
              <a:t>SmartPointer</a:t>
            </a:r>
            <a:r>
              <a:rPr lang="en-US" altLang="ko-KR" sz="24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private: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char</a:t>
            </a:r>
            <a:r>
              <a:rPr lang="en-US" altLang="ko-KR" sz="2400" dirty="0">
                <a:solidFill>
                  <a:schemeClr val="bg1"/>
                </a:solidFill>
              </a:rPr>
              <a:t>* </a:t>
            </a:r>
            <a:r>
              <a:rPr lang="en-US" altLang="ko-KR" sz="2400" dirty="0" err="1">
                <a:solidFill>
                  <a:schemeClr val="bg1"/>
                </a:solidFill>
              </a:rPr>
              <a:t>const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ptr</a:t>
            </a:r>
            <a:r>
              <a:rPr lang="en-US" altLang="ko-KR" sz="2400" dirty="0">
                <a:solidFill>
                  <a:schemeClr val="bg1"/>
                </a:solidFill>
              </a:rPr>
              <a:t>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SmartPointer</a:t>
            </a:r>
            <a:r>
              <a:rPr lang="en-US" altLang="ko-KR" sz="2400" dirty="0" smtClean="0">
                <a:solidFill>
                  <a:schemeClr val="bg1"/>
                </a:solidFill>
              </a:rPr>
              <a:t>(char</a:t>
            </a:r>
            <a:r>
              <a:rPr lang="en-US" altLang="ko-KR" sz="2400" dirty="0">
                <a:solidFill>
                  <a:schemeClr val="bg1"/>
                </a:solidFill>
              </a:rPr>
              <a:t>* p) : </a:t>
            </a:r>
            <a:r>
              <a:rPr lang="en-US" altLang="ko-KR" sz="2400" dirty="0" err="1">
                <a:solidFill>
                  <a:schemeClr val="bg1"/>
                </a:solidFill>
              </a:rPr>
              <a:t>ptr</a:t>
            </a:r>
            <a:r>
              <a:rPr lang="en-US" altLang="ko-KR" sz="2400" dirty="0">
                <a:solidFill>
                  <a:schemeClr val="bg1"/>
                </a:solidFill>
              </a:rPr>
              <a:t>(p) { }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01876" y="1268760"/>
            <a:ext cx="254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SmartPointer.cpp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65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예외에 안전한 코드 만들기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558385" y="1730425"/>
            <a:ext cx="602722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   ~</a:t>
            </a:r>
            <a:r>
              <a:rPr lang="en-US" altLang="ko-KR" sz="2400" dirty="0" err="1">
                <a:solidFill>
                  <a:schemeClr val="bg1"/>
                </a:solidFill>
              </a:rPr>
              <a:t>SmartPointer</a:t>
            </a:r>
            <a:r>
              <a:rPr lang="en-US" altLang="ko-KR" sz="2400" dirty="0">
                <a:solidFill>
                  <a:schemeClr val="bg1"/>
                </a:solidFill>
              </a:rPr>
              <a:t>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// </a:t>
            </a:r>
            <a:r>
              <a:rPr lang="ko-KR" altLang="en-US" sz="2400" dirty="0">
                <a:solidFill>
                  <a:schemeClr val="bg1"/>
                </a:solidFill>
              </a:rPr>
              <a:t>소멸자가 호출되는 것을 확인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cout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&lt;&lt;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"</a:t>
            </a:r>
            <a:r>
              <a:rPr lang="ko-KR" altLang="en-US" sz="2400" dirty="0">
                <a:solidFill>
                  <a:schemeClr val="bg1"/>
                </a:solidFill>
              </a:rPr>
              <a:t>메모리가 해제된다</a:t>
            </a:r>
            <a:r>
              <a:rPr lang="en-US" altLang="ko-KR" sz="2400" dirty="0">
                <a:solidFill>
                  <a:schemeClr val="bg1"/>
                </a:solidFill>
              </a:rPr>
              <a:t>!\n";</a:t>
            </a:r>
            <a:endParaRPr lang="ko-KR" altLang="en-US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delete</a:t>
            </a:r>
            <a:r>
              <a:rPr lang="en-US" altLang="ko-KR" sz="2400" dirty="0">
                <a:solidFill>
                  <a:schemeClr val="bg1"/>
                </a:solidFill>
              </a:rPr>
              <a:t>[] </a:t>
            </a:r>
            <a:r>
              <a:rPr lang="en-US" altLang="ko-KR" sz="2400" dirty="0" err="1">
                <a:solidFill>
                  <a:schemeClr val="bg1"/>
                </a:solidFill>
              </a:rPr>
              <a:t>ptr</a:t>
            </a:r>
            <a:r>
              <a:rPr lang="en-US" altLang="ko-KR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}</a:t>
            </a:r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};</a:t>
            </a:r>
            <a:endParaRPr lang="ko-KR" altLang="en-US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void A();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void B();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01876" y="1268760"/>
            <a:ext cx="254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SmartPointer.cpp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왜 예외 처리가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29390" y="3216513"/>
            <a:ext cx="6885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예외 처리를 얼마나 잘하느냐가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 프로와 아마추어를 구분하는 기준이 될 수 있다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8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예외에 안전한 코드 만들기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08175" y="1730425"/>
            <a:ext cx="452765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</a:rPr>
              <a:t> main()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try </a:t>
            </a:r>
            <a:r>
              <a:rPr lang="en-US" altLang="ko-KR" sz="24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A</a:t>
            </a:r>
            <a:r>
              <a:rPr lang="en-US" altLang="ko-KR" sz="24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} </a:t>
            </a:r>
            <a:r>
              <a:rPr lang="en-US" altLang="ko-KR" sz="2400" dirty="0">
                <a:solidFill>
                  <a:schemeClr val="bg1"/>
                </a:solidFill>
              </a:rPr>
              <a:t>catch (</a:t>
            </a:r>
            <a:r>
              <a:rPr lang="en-US" altLang="ko-KR" sz="2400" dirty="0" err="1">
                <a:solidFill>
                  <a:schemeClr val="bg1"/>
                </a:solidFill>
              </a:rPr>
              <a:t>const</a:t>
            </a:r>
            <a:r>
              <a:rPr lang="en-US" altLang="ko-KR" sz="2400" dirty="0">
                <a:solidFill>
                  <a:schemeClr val="bg1"/>
                </a:solidFill>
              </a:rPr>
              <a:t> char* ex)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cout</a:t>
            </a:r>
            <a:r>
              <a:rPr lang="en-US" altLang="ko-KR" sz="2400" dirty="0">
                <a:solidFill>
                  <a:schemeClr val="bg1"/>
                </a:solidFill>
              </a:rPr>
              <a:t> &lt;&lt; "</a:t>
            </a:r>
            <a:r>
              <a:rPr lang="ko-KR" altLang="en-US" sz="2400" dirty="0">
                <a:solidFill>
                  <a:schemeClr val="bg1"/>
                </a:solidFill>
              </a:rPr>
              <a:t>예외 잡음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en-US" altLang="ko-KR" sz="2400" dirty="0" smtClean="0">
                <a:solidFill>
                  <a:schemeClr val="bg1"/>
                </a:solidFill>
              </a:rPr>
              <a:t>“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      &lt;&lt;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ex &lt;&lt; "\n";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}</a:t>
            </a:r>
            <a:endParaRPr lang="ko-KR" altLang="en-US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return </a:t>
            </a:r>
            <a:r>
              <a:rPr lang="en-US" altLang="ko-KR" sz="2400" dirty="0">
                <a:solidFill>
                  <a:schemeClr val="bg1"/>
                </a:solidFill>
              </a:rPr>
              <a:t>0;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01876" y="1268760"/>
            <a:ext cx="254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SmartPointer.cpp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69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예외에 안전한 코드 만들기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12274" y="1730425"/>
            <a:ext cx="571945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void A()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메모리를 할당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char</a:t>
            </a:r>
            <a:r>
              <a:rPr lang="en-US" altLang="ko-KR" sz="2400" dirty="0">
                <a:solidFill>
                  <a:schemeClr val="bg1"/>
                </a:solidFill>
              </a:rPr>
              <a:t>* p = new char[100];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메모리를 스마트 포인터에 보관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SmartPointer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sp</a:t>
            </a:r>
            <a:r>
              <a:rPr lang="en-US" altLang="ko-KR" sz="2400" dirty="0">
                <a:solidFill>
                  <a:schemeClr val="bg1"/>
                </a:solidFill>
              </a:rPr>
              <a:t>(p);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여기까지 실행되었음을 출력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cout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&lt;&lt;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"</a:t>
            </a:r>
            <a:r>
              <a:rPr lang="ko-KR" altLang="en-US" sz="2400" dirty="0">
                <a:solidFill>
                  <a:schemeClr val="bg1"/>
                </a:solidFill>
              </a:rPr>
              <a:t>예외가 발생하기 전</a:t>
            </a:r>
            <a:r>
              <a:rPr lang="en-US" altLang="ko-KR" sz="2400" dirty="0">
                <a:solidFill>
                  <a:schemeClr val="bg1"/>
                </a:solidFill>
              </a:rPr>
              <a:t>\n</a:t>
            </a:r>
            <a:r>
              <a:rPr lang="en-US" altLang="ko-KR" sz="2400" dirty="0" smtClean="0">
                <a:solidFill>
                  <a:schemeClr val="bg1"/>
                </a:solidFill>
              </a:rPr>
              <a:t>";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01876" y="1268760"/>
            <a:ext cx="254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SmartPointer.cpp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98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예외에 안전한 코드 만들기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866162" y="1730425"/>
            <a:ext cx="541167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예외를 던지는 함수 호출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B</a:t>
            </a:r>
            <a:r>
              <a:rPr lang="en-US" altLang="ko-KR" sz="2400" dirty="0">
                <a:solidFill>
                  <a:schemeClr val="bg1"/>
                </a:solidFill>
              </a:rPr>
              <a:t>();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이곳은 실행되지 않음을 출력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cout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&lt;&lt;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"</a:t>
            </a:r>
            <a:r>
              <a:rPr lang="ko-KR" altLang="en-US" sz="2400" dirty="0">
                <a:solidFill>
                  <a:schemeClr val="bg1"/>
                </a:solidFill>
              </a:rPr>
              <a:t>예외가 발생한 후</a:t>
            </a:r>
            <a:r>
              <a:rPr lang="en-US" altLang="ko-KR" sz="2400" dirty="0">
                <a:solidFill>
                  <a:schemeClr val="bg1"/>
                </a:solidFill>
              </a:rPr>
              <a:t>\n";</a:t>
            </a:r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  <a:endParaRPr lang="ko-KR" altLang="en-US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void B()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throw </a:t>
            </a:r>
            <a:r>
              <a:rPr lang="en-US" altLang="ko-KR" sz="2400" dirty="0">
                <a:solidFill>
                  <a:schemeClr val="bg1"/>
                </a:solidFill>
              </a:rPr>
              <a:t>"Exception!";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01876" y="1268760"/>
            <a:ext cx="254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SmartPointer.cpp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10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예외에 안전한 코드 만들기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3284984"/>
            <a:ext cx="64484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89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예외에 안전한 코드 만들기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67789" y="3493224"/>
            <a:ext cx="4608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bg1"/>
                </a:solidFill>
              </a:rPr>
              <a:t>SmartPointer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클래스가 하는 일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예외에 안전한 코드 만들기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51628" y="2666752"/>
            <a:ext cx="88408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</a:rPr>
              <a:t>생성자에서는</a:t>
            </a:r>
            <a:r>
              <a:rPr lang="ko-KR" altLang="en-US" sz="2400" dirty="0" smtClean="0">
                <a:solidFill>
                  <a:schemeClr val="bg1"/>
                </a:solidFill>
              </a:rPr>
              <a:t> 동적으로 할당된 메모리의 주소를 인자로 받아서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멤버 변수에 저장하는 것이 전부다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</a:rPr>
              <a:t>소멸자에서는</a:t>
            </a:r>
            <a:r>
              <a:rPr lang="ko-KR" altLang="en-US" sz="2400" dirty="0" smtClean="0">
                <a:solidFill>
                  <a:schemeClr val="bg1"/>
                </a:solidFill>
              </a:rPr>
              <a:t> 보관한 주소를 사용해서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메모리를 해제하는 것이 전부다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97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예외에 안전한 코드 만들기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688" y="2970818"/>
            <a:ext cx="75007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함수가 정상적으로 종료되건 예외에 의해서 종료되건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이 객체의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소멸자는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반드시 호출될 것이고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객체에 보관된 메모리도 반드시 해제된다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13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11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주차 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보충 자료</a:t>
            </a:r>
            <a:endParaRPr lang="ko-KR" altLang="en-US" sz="22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7"/>
          <p:cNvSpPr txBox="1"/>
          <p:nvPr/>
        </p:nvSpPr>
        <p:spPr>
          <a:xfrm>
            <a:off x="318765" y="1340816"/>
            <a:ext cx="84683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err="1" smtClean="0">
                <a:solidFill>
                  <a:schemeClr val="bg1"/>
                </a:solidFill>
              </a:rPr>
              <a:t>소멸자에서의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예외는 반드시 막아야 한다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객체의 </a:t>
            </a:r>
            <a:r>
              <a:rPr lang="ko-KR" altLang="en-US" dirty="0" err="1">
                <a:solidFill>
                  <a:schemeClr val="bg1"/>
                </a:solidFill>
              </a:rPr>
              <a:t>소멸자에서</a:t>
            </a:r>
            <a:r>
              <a:rPr lang="ko-KR" altLang="en-US" dirty="0">
                <a:solidFill>
                  <a:schemeClr val="bg1"/>
                </a:solidFill>
              </a:rPr>
              <a:t> 예외가 던져지는 경우에는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프로그램이 비정상 종료할 수 있음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소멸자의 모든 코드를 </a:t>
            </a:r>
            <a:r>
              <a:rPr lang="en-US" altLang="ko-KR" dirty="0">
                <a:solidFill>
                  <a:schemeClr val="bg1"/>
                </a:solidFill>
              </a:rPr>
              <a:t>try </a:t>
            </a:r>
            <a:r>
              <a:rPr lang="ko-KR" altLang="en-US" dirty="0">
                <a:solidFill>
                  <a:schemeClr val="bg1"/>
                </a:solidFill>
              </a:rPr>
              <a:t>블록으로 감쌀 필요가 있음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이렇게 잡아낸 예외는 절대로 </a:t>
            </a:r>
            <a:r>
              <a:rPr lang="ko-KR" altLang="en-US" dirty="0" err="1">
                <a:solidFill>
                  <a:schemeClr val="bg1"/>
                </a:solidFill>
              </a:rPr>
              <a:t>소멸자</a:t>
            </a:r>
            <a:r>
              <a:rPr lang="ko-KR" altLang="en-US" dirty="0">
                <a:solidFill>
                  <a:schemeClr val="bg1"/>
                </a:solidFill>
              </a:rPr>
              <a:t> 밖으로 다시 던져서는 안됨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관련 코드는 </a:t>
            </a:r>
            <a:r>
              <a:rPr lang="en-US" altLang="ko-KR" dirty="0">
                <a:solidFill>
                  <a:schemeClr val="bg1"/>
                </a:solidFill>
              </a:rPr>
              <a:t>C++ Tutor </a:t>
            </a:r>
            <a:r>
              <a:rPr lang="ko-KR" altLang="en-US" dirty="0">
                <a:solidFill>
                  <a:schemeClr val="bg1"/>
                </a:solidFill>
              </a:rPr>
              <a:t>클럽에 게시할 </a:t>
            </a:r>
            <a:r>
              <a:rPr lang="ko-KR" altLang="en-US" dirty="0" smtClean="0">
                <a:solidFill>
                  <a:schemeClr val="bg1"/>
                </a:solidFill>
              </a:rPr>
              <a:t>예정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C++</a:t>
            </a:r>
            <a:r>
              <a:rPr lang="ko-KR" altLang="en-US" dirty="0">
                <a:solidFill>
                  <a:schemeClr val="bg1"/>
                </a:solidFill>
              </a:rPr>
              <a:t>에서 제공하는 예외 관련 기능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</a:rPr>
              <a:t>auto_ptr</a:t>
            </a:r>
            <a:endParaRPr lang="en-US" altLang="ko-KR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</a:rPr>
              <a:t>auto_ptr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클래스는 </a:t>
            </a:r>
            <a:r>
              <a:rPr lang="en-US" altLang="ko-KR" dirty="0">
                <a:solidFill>
                  <a:schemeClr val="bg1"/>
                </a:solidFill>
              </a:rPr>
              <a:t>C++</a:t>
            </a:r>
            <a:r>
              <a:rPr lang="ko-KR" altLang="en-US" dirty="0">
                <a:solidFill>
                  <a:schemeClr val="bg1"/>
                </a:solidFill>
              </a:rPr>
              <a:t>에서 제공하는 스마트 포인터</a:t>
            </a:r>
            <a:endParaRPr lang="en-US" altLang="ko-KR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</a:rPr>
              <a:t>auto_ptr</a:t>
            </a:r>
            <a:r>
              <a:rPr lang="ko-KR" altLang="en-US" dirty="0">
                <a:solidFill>
                  <a:schemeClr val="bg1"/>
                </a:solidFill>
              </a:rPr>
              <a:t>을 사용하는 예제는 </a:t>
            </a:r>
            <a:r>
              <a:rPr lang="en-US" altLang="ko-KR" dirty="0">
                <a:solidFill>
                  <a:schemeClr val="bg1"/>
                </a:solidFill>
              </a:rPr>
              <a:t>C++ Tutor </a:t>
            </a:r>
            <a:r>
              <a:rPr lang="ko-KR" altLang="en-US" dirty="0">
                <a:solidFill>
                  <a:schemeClr val="bg1"/>
                </a:solidFill>
              </a:rPr>
              <a:t>클럽에 게시할 예정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메모리 할당 시에 발생하는 예외</a:t>
            </a:r>
            <a:endParaRPr lang="en-US" altLang="ko-KR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동적으로 메모리를 할당할 때 컴퓨터에 충분한 메모리가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남아있지 않다면 어떻게 될까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이런 경우에 </a:t>
            </a:r>
            <a:r>
              <a:rPr lang="en-US" altLang="ko-KR" dirty="0">
                <a:solidFill>
                  <a:schemeClr val="bg1"/>
                </a:solidFill>
              </a:rPr>
              <a:t>new, new[] </a:t>
            </a:r>
            <a:r>
              <a:rPr lang="ko-KR" altLang="en-US" dirty="0">
                <a:solidFill>
                  <a:schemeClr val="bg1"/>
                </a:solidFill>
              </a:rPr>
              <a:t>연산자는 </a:t>
            </a:r>
            <a:r>
              <a:rPr lang="en-US" altLang="ko-KR" dirty="0" err="1">
                <a:solidFill>
                  <a:schemeClr val="bg1"/>
                </a:solidFill>
              </a:rPr>
              <a:t>bad_alloc</a:t>
            </a:r>
            <a:r>
              <a:rPr lang="ko-KR" altLang="en-US" dirty="0">
                <a:solidFill>
                  <a:schemeClr val="bg1"/>
                </a:solidFill>
              </a:rPr>
              <a:t>이라는 예외를 던짐</a:t>
            </a:r>
            <a:endParaRPr lang="en-US" altLang="ko-KR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예외를 받아서 처리하는 예제는 </a:t>
            </a:r>
            <a:r>
              <a:rPr lang="en-US" altLang="ko-KR" dirty="0">
                <a:solidFill>
                  <a:schemeClr val="bg1"/>
                </a:solidFill>
              </a:rPr>
              <a:t>C++ Tutor </a:t>
            </a:r>
            <a:r>
              <a:rPr lang="ko-KR" altLang="en-US" dirty="0">
                <a:solidFill>
                  <a:schemeClr val="bg1"/>
                </a:solidFill>
              </a:rPr>
              <a:t>클럽에 게시할 </a:t>
            </a:r>
            <a:r>
              <a:rPr lang="ko-KR" altLang="en-US" dirty="0" smtClean="0">
                <a:solidFill>
                  <a:schemeClr val="bg1"/>
                </a:solidFill>
              </a:rPr>
              <a:t>예정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14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11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주차 숙제</a:t>
            </a:r>
            <a:endParaRPr lang="ko-KR" altLang="en-US" sz="22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7"/>
          <p:cNvSpPr txBox="1"/>
          <p:nvPr/>
        </p:nvSpPr>
        <p:spPr>
          <a:xfrm>
            <a:off x="318765" y="1340816"/>
            <a:ext cx="8468370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예외 처리 연습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나눗셈을 수행하는 코드에서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인자 </a:t>
            </a:r>
            <a:r>
              <a:rPr lang="en-US" altLang="ko-KR" dirty="0" smtClean="0">
                <a:solidFill>
                  <a:schemeClr val="bg1"/>
                </a:solidFill>
              </a:rPr>
              <a:t>b</a:t>
            </a:r>
            <a:r>
              <a:rPr lang="ko-KR" altLang="en-US" dirty="0" smtClean="0">
                <a:solidFill>
                  <a:schemeClr val="bg1"/>
                </a:solidFill>
              </a:rPr>
              <a:t>의 값으로 </a:t>
            </a:r>
            <a:r>
              <a:rPr lang="en-US" altLang="ko-KR" dirty="0" smtClean="0">
                <a:solidFill>
                  <a:schemeClr val="bg1"/>
                </a:solidFill>
              </a:rPr>
              <a:t>0</a:t>
            </a:r>
            <a:r>
              <a:rPr lang="ko-KR" altLang="en-US" dirty="0" smtClean="0">
                <a:solidFill>
                  <a:schemeClr val="bg1"/>
                </a:solidFill>
              </a:rPr>
              <a:t>이 입력되는 경우에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“0</a:t>
            </a:r>
            <a:r>
              <a:rPr lang="ko-KR" altLang="en-US" dirty="0" smtClean="0">
                <a:solidFill>
                  <a:schemeClr val="bg1"/>
                </a:solidFill>
              </a:rPr>
              <a:t>으로 나누기</a:t>
            </a:r>
            <a:r>
              <a:rPr lang="en-US" altLang="ko-KR" dirty="0" smtClean="0">
                <a:solidFill>
                  <a:schemeClr val="bg1"/>
                </a:solidFill>
              </a:rPr>
              <a:t>”</a:t>
            </a:r>
            <a:r>
              <a:rPr lang="ko-KR" altLang="en-US" dirty="0" smtClean="0">
                <a:solidFill>
                  <a:schemeClr val="bg1"/>
                </a:solidFill>
              </a:rPr>
              <a:t>라는 문자열 </a:t>
            </a:r>
            <a:r>
              <a:rPr lang="ko-KR" altLang="en-US" dirty="0" err="1" smtClean="0">
                <a:solidFill>
                  <a:schemeClr val="bg1"/>
                </a:solidFill>
              </a:rPr>
              <a:t>리터럴을</a:t>
            </a:r>
            <a:r>
              <a:rPr lang="ko-KR" altLang="en-US" dirty="0" smtClean="0">
                <a:solidFill>
                  <a:schemeClr val="bg1"/>
                </a:solidFill>
              </a:rPr>
              <a:t> 예외로 던지게 수정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float Divide(</a:t>
            </a:r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</a:rPr>
              <a:t> a, </a:t>
            </a:r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</a:rPr>
              <a:t> b) {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return (float)a / (float)b;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}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예외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객체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기본 타입 값 대신에 </a:t>
            </a:r>
            <a:r>
              <a:rPr lang="ko-KR" altLang="en-US" dirty="0" smtClean="0">
                <a:solidFill>
                  <a:schemeClr val="bg1"/>
                </a:solidFill>
              </a:rPr>
              <a:t>객체를 예외로써 던지는 것도 가능한데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이렇게 하면 많은 장점이 존재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예외 객체를 사용하는 방법과 관련된 규칙에 대한 자세한 설명은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C++ Tutor </a:t>
            </a:r>
            <a:r>
              <a:rPr lang="ko-KR" altLang="en-US" dirty="0" smtClean="0">
                <a:solidFill>
                  <a:schemeClr val="bg1"/>
                </a:solidFill>
              </a:rPr>
              <a:t>클럽에 게시할 예정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설명을 참고해 여러분만의 예외 객체를 작성하고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간단하게 테스트할 수 있는 파일을 만들어서 제출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77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11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주차 숙제</a:t>
            </a:r>
            <a:endParaRPr lang="ko-KR" altLang="en-US" sz="22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7"/>
          <p:cNvSpPr txBox="1"/>
          <p:nvPr/>
        </p:nvSpPr>
        <p:spPr>
          <a:xfrm>
            <a:off x="318765" y="1340816"/>
            <a:ext cx="8468370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err="1" smtClean="0">
                <a:solidFill>
                  <a:schemeClr val="bg1"/>
                </a:solidFill>
              </a:rPr>
              <a:t>생성자에서</a:t>
            </a:r>
            <a:r>
              <a:rPr lang="ko-KR" altLang="en-US" dirty="0" smtClean="0">
                <a:solidFill>
                  <a:schemeClr val="bg1"/>
                </a:solidFill>
              </a:rPr>
              <a:t> 예외가 발생한 경우의 문제점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err="1" smtClean="0">
                <a:solidFill>
                  <a:schemeClr val="bg1"/>
                </a:solidFill>
              </a:rPr>
              <a:t>생성자에서</a:t>
            </a:r>
            <a:r>
              <a:rPr lang="ko-KR" altLang="en-US" dirty="0" smtClean="0">
                <a:solidFill>
                  <a:schemeClr val="bg1"/>
                </a:solidFill>
              </a:rPr>
              <a:t> 메모리를 할당한 다음에 고의적으로 예외를 발생시킴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예외가 발생하게 되면 소멸자가 호출되지 않기 때문에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err="1" smtClean="0">
                <a:solidFill>
                  <a:schemeClr val="bg1"/>
                </a:solidFill>
              </a:rPr>
              <a:t>생성자에서</a:t>
            </a:r>
            <a:r>
              <a:rPr lang="ko-KR" altLang="en-US" dirty="0" smtClean="0">
                <a:solidFill>
                  <a:schemeClr val="bg1"/>
                </a:solidFill>
              </a:rPr>
              <a:t> 할당한 메모리도 해제가 되지 않음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관련 코드는 </a:t>
            </a:r>
            <a:r>
              <a:rPr lang="en-US" altLang="ko-KR" dirty="0" smtClean="0">
                <a:solidFill>
                  <a:schemeClr val="bg1"/>
                </a:solidFill>
              </a:rPr>
              <a:t>C++ Tutor </a:t>
            </a:r>
            <a:r>
              <a:rPr lang="ko-KR" altLang="en-US" dirty="0" smtClean="0">
                <a:solidFill>
                  <a:schemeClr val="bg1"/>
                </a:solidFill>
              </a:rPr>
              <a:t>클럽에 게시할 예정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어떻게 문제를 해결할 수 있을까</a:t>
            </a:r>
            <a:r>
              <a:rPr lang="en-US" altLang="ko-KR" dirty="0" smtClean="0">
                <a:solidFill>
                  <a:schemeClr val="bg1"/>
                </a:solidFill>
              </a:rPr>
              <a:t>? (Hint : </a:t>
            </a:r>
            <a:r>
              <a:rPr lang="ko-KR" altLang="en-US" dirty="0" smtClean="0">
                <a:solidFill>
                  <a:schemeClr val="bg1"/>
                </a:solidFill>
              </a:rPr>
              <a:t>예외 다시 던지기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실전 문제 </a:t>
            </a:r>
            <a:r>
              <a:rPr lang="en-US" altLang="ko-KR" dirty="0" smtClean="0">
                <a:solidFill>
                  <a:schemeClr val="bg1"/>
                </a:solidFill>
              </a:rPr>
              <a:t>: Reverse.cpp</a:t>
            </a: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Reverse.cpp </a:t>
            </a:r>
            <a:r>
              <a:rPr lang="ko-KR" altLang="en-US" dirty="0" smtClean="0">
                <a:solidFill>
                  <a:schemeClr val="bg1"/>
                </a:solidFill>
              </a:rPr>
              <a:t>파일은 사용자로부터 입력 받은 문자열을 뒤집어서 출력해줌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그런데 아무런 예외 처리를 하지 않음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여러분의 소신대로 예외 처리를 할 것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단</a:t>
            </a:r>
            <a:r>
              <a:rPr lang="en-US" altLang="ko-KR" dirty="0" smtClean="0">
                <a:solidFill>
                  <a:schemeClr val="bg1"/>
                </a:solidFill>
              </a:rPr>
              <a:t>, Reverse() </a:t>
            </a:r>
            <a:r>
              <a:rPr lang="ko-KR" altLang="en-US" dirty="0" smtClean="0">
                <a:solidFill>
                  <a:schemeClr val="bg1"/>
                </a:solidFill>
              </a:rPr>
              <a:t>함수는 꼭 이 프로그램에서만 사용하는 것이 아니라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다른 프로그램에서도 사용할 수 있으므로 완벽을 기해서 예외 처리할 것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Reverse.cpp </a:t>
            </a:r>
            <a:r>
              <a:rPr lang="ko-KR" altLang="en-US" dirty="0" smtClean="0">
                <a:solidFill>
                  <a:schemeClr val="bg1"/>
                </a:solidFill>
              </a:rPr>
              <a:t>파일은 </a:t>
            </a:r>
            <a:r>
              <a:rPr lang="en-US" altLang="ko-KR" dirty="0" smtClean="0">
                <a:solidFill>
                  <a:schemeClr val="bg1"/>
                </a:solidFill>
              </a:rPr>
              <a:t>C++ Tutor </a:t>
            </a:r>
            <a:r>
              <a:rPr lang="ko-KR" altLang="en-US" dirty="0" smtClean="0">
                <a:solidFill>
                  <a:schemeClr val="bg1"/>
                </a:solidFill>
              </a:rPr>
              <a:t>클럽에 게시할 예정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23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DynamicArray</a:t>
            </a:r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 다시 보기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88709" y="2636912"/>
            <a:ext cx="67665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bg1"/>
                </a:solidFill>
              </a:rPr>
              <a:t>DynamicArray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클래스는</a:t>
            </a:r>
            <a:r>
              <a:rPr lang="en-US" altLang="ko-KR" sz="2400" dirty="0" smtClean="0">
                <a:solidFill>
                  <a:schemeClr val="bg1"/>
                </a:solidFill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ko-KR" altLang="en-US" sz="2400" dirty="0" smtClean="0">
                <a:solidFill>
                  <a:schemeClr val="bg1"/>
                </a:solidFill>
              </a:rPr>
              <a:t>일반적인 동적 배열과 거의 비슷하지만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메모리 해제를 신경 써주지 않아도 된다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객체의 소멸자가 자동을 호출돼 메모리를 해제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5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12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주차 수업 안내</a:t>
            </a:r>
            <a:endParaRPr lang="ko-KR" altLang="en-US" sz="22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1340768"/>
            <a:ext cx="84683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접근 범위와 존속 기간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변수와 함수의 접근 범위와 존속 기간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왜 접근 범위와 존속 기간을 배워야 할까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지역 변수와 전역 변수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정적 변수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함수와 접근 범위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타입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연산자 오버로딩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왜 연산자 오버로딩을 배워야 할까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멤버 함수를 사용한 연산자 오버로딩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일반 함수를 사용한 연산자 오버로딩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연산자 오버로딩의 규칙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클래스와 관련된 </a:t>
            </a:r>
            <a:r>
              <a:rPr lang="ko-KR" altLang="en-US" dirty="0" err="1" smtClean="0">
                <a:solidFill>
                  <a:schemeClr val="bg1"/>
                </a:solidFill>
              </a:rPr>
              <a:t>형변환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C++ </a:t>
            </a:r>
            <a:r>
              <a:rPr lang="ko-KR" altLang="en-US" dirty="0" smtClean="0">
                <a:solidFill>
                  <a:schemeClr val="bg1"/>
                </a:solidFill>
              </a:rPr>
              <a:t>스타일의 </a:t>
            </a:r>
            <a:r>
              <a:rPr lang="ko-KR" altLang="en-US" dirty="0" err="1" smtClean="0">
                <a:solidFill>
                  <a:schemeClr val="bg1"/>
                </a:solidFill>
              </a:rPr>
              <a:t>형변환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err="1" smtClean="0">
                <a:solidFill>
                  <a:schemeClr val="bg1"/>
                </a:solidFill>
              </a:rPr>
              <a:t>형변환</a:t>
            </a:r>
            <a:r>
              <a:rPr lang="ko-KR" altLang="en-US" dirty="0" smtClean="0">
                <a:solidFill>
                  <a:schemeClr val="bg1"/>
                </a:solidFill>
              </a:rPr>
              <a:t> 방법을 컴퓨터에게 알려주기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66CC"/>
            </a:gs>
            <a:gs pos="100000">
              <a:srgbClr val="0099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511660" y="1698930"/>
            <a:ext cx="6120680" cy="3460140"/>
            <a:chOff x="1547664" y="1772816"/>
            <a:chExt cx="6120680" cy="3460140"/>
          </a:xfrm>
        </p:grpSpPr>
        <p:sp>
          <p:nvSpPr>
            <p:cNvPr id="8" name="TextBox 7"/>
            <p:cNvSpPr txBox="1"/>
            <p:nvPr/>
          </p:nvSpPr>
          <p:spPr>
            <a:xfrm>
              <a:off x="1547664" y="4217293"/>
              <a:ext cx="61206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spc="-150" dirty="0" smtClean="0">
                  <a:solidFill>
                    <a:schemeClr val="bg1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  <a:reflection blurRad="12700" stA="20000" endPos="60000" dir="5400000" sy="-100000" algn="bl" rotWithShape="0"/>
                  </a:effectLst>
                </a:rPr>
                <a:t>THANK YOU!</a:t>
              </a:r>
              <a:endParaRPr lang="ko-KR" altLang="en-US" sz="6000" b="1" spc="-15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12700" stA="20000" endPos="60000" dir="5400000" sy="-100000" algn="bl" rotWithShape="0"/>
                </a:effectLst>
              </a:endParaRPr>
            </a:p>
          </p:txBody>
        </p:sp>
        <p:pic>
          <p:nvPicPr>
            <p:cNvPr id="1026" name="Picture 2" descr="http://postfiles16.naver.net/20111209_31/jay_arbour_1323362092085KtJpF_JPEG/waste_time.jpg?type=w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829" y="1772816"/>
              <a:ext cx="5086350" cy="2428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5205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ko-KR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DynamicArray</a:t>
            </a:r>
            <a:r>
              <a:rPr lang="en-US" altLang="ko-KR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클래스 다시 보기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270440" y="1730425"/>
            <a:ext cx="493013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#</a:t>
            </a:r>
            <a:r>
              <a:rPr lang="en-US" altLang="ko-KR" sz="2400" dirty="0" err="1">
                <a:solidFill>
                  <a:schemeClr val="bg1"/>
                </a:solidFill>
              </a:rPr>
              <a:t>ifndef</a:t>
            </a:r>
            <a:r>
              <a:rPr lang="en-US" altLang="ko-KR" sz="2400" dirty="0">
                <a:solidFill>
                  <a:schemeClr val="bg1"/>
                </a:solidFill>
              </a:rPr>
              <a:t> _DYNAMICARRAY_H_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#define _DYNAMICARRAY_H_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// </a:t>
            </a:r>
            <a:r>
              <a:rPr lang="ko-KR" altLang="en-US" sz="2400" dirty="0">
                <a:solidFill>
                  <a:schemeClr val="bg1"/>
                </a:solidFill>
              </a:rPr>
              <a:t>동적인 배열 클래스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class </a:t>
            </a:r>
            <a:r>
              <a:rPr lang="en-US" altLang="ko-KR" sz="2400" dirty="0" err="1">
                <a:solidFill>
                  <a:schemeClr val="bg1"/>
                </a:solidFill>
              </a:rPr>
              <a:t>DynamicArray</a:t>
            </a:r>
            <a:r>
              <a:rPr lang="en-US" altLang="ko-KR" sz="24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protected</a:t>
            </a:r>
            <a:r>
              <a:rPr lang="en-US" altLang="ko-KR" sz="2400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ko-KR" altLang="en-US" sz="2400" dirty="0">
                <a:solidFill>
                  <a:schemeClr val="bg1"/>
                </a:solidFill>
              </a:rPr>
              <a:t>* </a:t>
            </a:r>
            <a:r>
              <a:rPr lang="en-US" altLang="ko-KR" sz="2400" dirty="0" err="1">
                <a:solidFill>
                  <a:schemeClr val="bg1"/>
                </a:solidFill>
              </a:rPr>
              <a:t>arr</a:t>
            </a:r>
            <a:r>
              <a:rPr lang="en-US" altLang="ko-KR" sz="2400" dirty="0" smtClean="0">
                <a:solidFill>
                  <a:schemeClr val="bg1"/>
                </a:solidFill>
              </a:rPr>
              <a:t>;   // </a:t>
            </a:r>
            <a:r>
              <a:rPr lang="ko-KR" altLang="en-US" sz="2400" dirty="0">
                <a:solidFill>
                  <a:schemeClr val="bg1"/>
                </a:solidFill>
              </a:rPr>
              <a:t>할당한 메모리 보관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size</a:t>
            </a:r>
            <a:r>
              <a:rPr lang="en-US" altLang="ko-KR" sz="2400" dirty="0" smtClean="0">
                <a:solidFill>
                  <a:schemeClr val="bg1"/>
                </a:solidFill>
              </a:rPr>
              <a:t>;   // </a:t>
            </a:r>
            <a:r>
              <a:rPr lang="ko-KR" altLang="en-US" sz="2400" dirty="0">
                <a:solidFill>
                  <a:schemeClr val="bg1"/>
                </a:solidFill>
              </a:rPr>
              <a:t>배열의 길이 보관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25990" y="1268760"/>
            <a:ext cx="2692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1.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DynamicArray.h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4306</TotalTime>
  <Words>2834</Words>
  <Application>Microsoft Office PowerPoint</Application>
  <PresentationFormat>화면 슬라이드 쇼(4:3)</PresentationFormat>
  <Paragraphs>679</Paragraphs>
  <Slides>81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81</vt:i4>
      </vt:variant>
    </vt:vector>
  </HeadingPairs>
  <TitlesOfParts>
    <vt:vector size="83" baseType="lpstr">
      <vt:lpstr>Office 테마</vt:lpstr>
      <vt:lpstr>1_Office 테마</vt:lpstr>
      <vt:lpstr>C++ Programming Tutor</vt:lpstr>
      <vt:lpstr>11주차 수업 안내</vt:lpstr>
      <vt:lpstr>왜 예외 처리가 필요할까</vt:lpstr>
      <vt:lpstr>왜 예외 처리가 필요할까</vt:lpstr>
      <vt:lpstr>왜 예외 처리가 필요할까</vt:lpstr>
      <vt:lpstr>왜 예외 처리가 필요할까</vt:lpstr>
      <vt:lpstr>왜 예외 처리가 필요할까</vt:lpstr>
      <vt:lpstr>DynamicArray 클래스 다시 보기</vt:lpstr>
      <vt:lpstr>DynamicArray 클래스 다시 보기</vt:lpstr>
      <vt:lpstr>DynamicArray 클래스 다시 보기</vt:lpstr>
      <vt:lpstr>DynamicArray 클래스 다시 보기</vt:lpstr>
      <vt:lpstr>DynamicArray 클래스 다시 보기</vt:lpstr>
      <vt:lpstr>DynamicArray 클래스 다시 보기</vt:lpstr>
      <vt:lpstr>DynamicArray 클래스 다시 보기</vt:lpstr>
      <vt:lpstr>DynamicArray 클래스 다시 보기</vt:lpstr>
      <vt:lpstr>DynamicArray 클래스 다시 보기</vt:lpstr>
      <vt:lpstr>반환 값을 사용한 예외 처리</vt:lpstr>
      <vt:lpstr>반환 값을 사용한 예외 처리</vt:lpstr>
      <vt:lpstr>반환 값을 사용한 예외 처리</vt:lpstr>
      <vt:lpstr>반환 값을 사용한 예외 처리</vt:lpstr>
      <vt:lpstr>반환 값을 사용한 예외 처리</vt:lpstr>
      <vt:lpstr>반환 값을 사용한 예외 처리</vt:lpstr>
      <vt:lpstr>반환 값을 사용한 예외 처리</vt:lpstr>
      <vt:lpstr>반환 값을 사용한 예외 처리</vt:lpstr>
      <vt:lpstr>반환 값을 사용한 예외 처리</vt:lpstr>
      <vt:lpstr>반환 값을 사용한 예외 처리</vt:lpstr>
      <vt:lpstr>반환 값을 사용한 예외 처리</vt:lpstr>
      <vt:lpstr>반환 값을 사용한 예외 처리</vt:lpstr>
      <vt:lpstr>반환 값을 사용한 예외 처리</vt:lpstr>
      <vt:lpstr>반환 값을 사용한 예외 처리</vt:lpstr>
      <vt:lpstr>반환 값을 사용한 예외 처리</vt:lpstr>
      <vt:lpstr>반환 값을 사용한 예외 처리</vt:lpstr>
      <vt:lpstr>반환 값을 사용한 예외 처리</vt:lpstr>
      <vt:lpstr>반환 값을 사용한 예외 처리</vt:lpstr>
      <vt:lpstr>반환 값을 사용한 예외 처리</vt:lpstr>
      <vt:lpstr>반환 값을 사용한 예외 처리</vt:lpstr>
      <vt:lpstr>반환 값을 사용한 예외 처리</vt:lpstr>
      <vt:lpstr>구조적 예외 처리</vt:lpstr>
      <vt:lpstr>구조적 예외 처리</vt:lpstr>
      <vt:lpstr>구조적 예외 처리</vt:lpstr>
      <vt:lpstr>구조적 예외 처리</vt:lpstr>
      <vt:lpstr>구조적 예외 처리</vt:lpstr>
      <vt:lpstr>구조적 예외 처리</vt:lpstr>
      <vt:lpstr>구조적 예외 처리</vt:lpstr>
      <vt:lpstr>구조적 예외 처리</vt:lpstr>
      <vt:lpstr>구조적 예외 처리</vt:lpstr>
      <vt:lpstr>구조적 예외 처리</vt:lpstr>
      <vt:lpstr>구조적 예외 처리</vt:lpstr>
      <vt:lpstr>구조적 예외 처리와 관련된 규칙</vt:lpstr>
      <vt:lpstr>구조적 예외 처리와 관련된 규칙</vt:lpstr>
      <vt:lpstr>구조적 예외 처리와 관련된 규칙</vt:lpstr>
      <vt:lpstr>구조적 예외 처리와 관련된 규칙</vt:lpstr>
      <vt:lpstr>구조적 예외 처리와 관련된 규칙</vt:lpstr>
      <vt:lpstr>구조적 예외 처리와 관련된 규칙</vt:lpstr>
      <vt:lpstr>구조적 예외 처리와 관련된 규칙</vt:lpstr>
      <vt:lpstr>구조적 예외 처리와 관련된 규칙</vt:lpstr>
      <vt:lpstr>구조적 예외 처리와 관련된 규칙</vt:lpstr>
      <vt:lpstr>구조적 예외 처리와 관련된 규칙</vt:lpstr>
      <vt:lpstr>구조적 예외 처리와 관련된 규칙</vt:lpstr>
      <vt:lpstr>예외에 안전한 코드 만들기</vt:lpstr>
      <vt:lpstr>예외에 안전한 코드 만들기</vt:lpstr>
      <vt:lpstr>예외에 안전한 코드 만들기</vt:lpstr>
      <vt:lpstr>예외에 안전한 코드 만들기</vt:lpstr>
      <vt:lpstr>예외에 안전한 코드 만들기</vt:lpstr>
      <vt:lpstr>예외에 안전한 코드 만들기</vt:lpstr>
      <vt:lpstr>예외에 안전한 코드 만들기</vt:lpstr>
      <vt:lpstr>예외에 안전한 코드 만들기</vt:lpstr>
      <vt:lpstr>예외에 안전한 코드 만들기</vt:lpstr>
      <vt:lpstr>예외에 안전한 코드 만들기</vt:lpstr>
      <vt:lpstr>예외에 안전한 코드 만들기</vt:lpstr>
      <vt:lpstr>예외에 안전한 코드 만들기</vt:lpstr>
      <vt:lpstr>예외에 안전한 코드 만들기</vt:lpstr>
      <vt:lpstr>예외에 안전한 코드 만들기</vt:lpstr>
      <vt:lpstr>예외에 안전한 코드 만들기</vt:lpstr>
      <vt:lpstr>예외에 안전한 코드 만들기</vt:lpstr>
      <vt:lpstr>예외에 안전한 코드 만들기</vt:lpstr>
      <vt:lpstr>11주차 보충 자료</vt:lpstr>
      <vt:lpstr>11주차 숙제</vt:lpstr>
      <vt:lpstr>11주차 숙제</vt:lpstr>
      <vt:lpstr>12주차 수업 안내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sky-blue simple template</dc:title>
  <dc:creator>highsentation.com</dc:creator>
  <cp:lastModifiedBy>utilFoReVeR</cp:lastModifiedBy>
  <cp:revision>426</cp:revision>
  <dcterms:created xsi:type="dcterms:W3CDTF">2011-01-04T12:10:45Z</dcterms:created>
  <dcterms:modified xsi:type="dcterms:W3CDTF">2012-07-05T16:33:02Z</dcterms:modified>
</cp:coreProperties>
</file>