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80" r:id="rId6"/>
    <p:sldId id="263" r:id="rId7"/>
    <p:sldId id="264" r:id="rId8"/>
    <p:sldId id="268" r:id="rId9"/>
    <p:sldId id="266" r:id="rId10"/>
    <p:sldId id="267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2012-03-30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Basic_Operator_03/Basic_Operator_03.sln" TargetMode="External"/><Relationship Id="rId2" Type="http://schemas.openxmlformats.org/officeDocument/2006/relationships/hyperlink" Target="../Documents/Visual%20Studio%2011/Projects/Basic_Operator_04/Basic_Operator_04.sl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Basic_Operator_03/Basic_Operator_03.sln" TargetMode="External"/><Relationship Id="rId2" Type="http://schemas.openxmlformats.org/officeDocument/2006/relationships/hyperlink" Target="../Documents/Visual%20Studio%2011/Projects/Basic_Operator_05/Basic_Operator_05.sl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Basic_Operator_03/Basic_Operator_03.sln" TargetMode="External"/><Relationship Id="rId2" Type="http://schemas.openxmlformats.org/officeDocument/2006/relationships/hyperlink" Target="../Documents/Visual%20Studio%2011/Projects/Basic_Operator_06/Basic_Operator_06.sl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asic_Operator_07/Basic_Operator_07.sl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asic_Operator_08/Basic_Operator_08.sl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Bitwise_Operator_02/Bitwise_Operator_02.sln" TargetMode="External"/><Relationship Id="rId2" Type="http://schemas.openxmlformats.org/officeDocument/2006/relationships/hyperlink" Target="../Documents/Visual%20Studio%2011/Projects/Bitwise_Operator_01/Bitwise_Operator_01.sl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itwise_Operator_03/Bitwise_Operator_03.sl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itwise_Operator_04/Bitwise_Operator_04.sl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More_Operator_01/More_Operator_01.sl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More_Operator_02/More_Operator_02.sl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Branch_02/Branch_02.sln" TargetMode="External"/><Relationship Id="rId2" Type="http://schemas.openxmlformats.org/officeDocument/2006/relationships/hyperlink" Target="../Documents/Visual%20Studio%2011/Projects/Branch_01/Branch_01.sl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Branch_04/Branch_04.sln" TargetMode="External"/><Relationship Id="rId2" Type="http://schemas.openxmlformats.org/officeDocument/2006/relationships/hyperlink" Target="../Documents/Visual%20Studio%2011/Projects/Branch_03/Branch_03.sl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ranch_05/Branch_05.sl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ranch_06/Branch_06.sl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Branch_08/Branch_08.sln" TargetMode="External"/><Relationship Id="rId2" Type="http://schemas.openxmlformats.org/officeDocument/2006/relationships/hyperlink" Target="../Documents/Visual%20Studio%2011/Projects/Branch_07/Branch_07.sl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ranch_09/Branch_09.sl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ranch_10/Branch_10.sl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Repetition_01/Repetition_01.sl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Repetition_03/Repetition_03.sln" TargetMode="External"/><Relationship Id="rId2" Type="http://schemas.openxmlformats.org/officeDocument/2006/relationships/hyperlink" Target="../Documents/Visual%20Studio%2011/Projects/Repetition_02/Repetition_02.sl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Repetition_04/Repetition_04.sl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Repetition_05/Repetition_05.sl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Repetition_07/Repetition_07.sln" TargetMode="External"/><Relationship Id="rId2" Type="http://schemas.openxmlformats.org/officeDocument/2006/relationships/hyperlink" Target="../Documents/Visual%20Studio%2011/Projects/Repetition_06/Repetition_06.sl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Repetition_09/Repetition_09.sln" TargetMode="External"/><Relationship Id="rId2" Type="http://schemas.openxmlformats.org/officeDocument/2006/relationships/hyperlink" Target="../Documents/Visual%20Studio%2011/Projects/Repetition_08/Repetition_08.sl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Visual%20Studio%2011/Projects/Repetition_11/Repetition_11.sln" TargetMode="External"/><Relationship Id="rId2" Type="http://schemas.openxmlformats.org/officeDocument/2006/relationships/hyperlink" Target="../Documents/Visual%20Studio%2011/Projects/Repetition_10/Repetition_10.sl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Documents/Visual%20Studio%2011/Projects/Repetition_12/Repetition_12.sl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Shows/C9-GoingNative/GoingNative-7-VC11-Auto-Vectorizer-C-NOW-LangNEX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lub.cyworld.com/cpptu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asic_Operator_01/Basic_Operator_01.sl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asic_Operator_02/Basic_Operator_02.sl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Visual%20Studio%2011/Projects/Basic_Operator_03/Basic_Operator_03.sl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#2 :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분기와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연산자에는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우선 순위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(Operator Precedence)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라는 것이 존재</a:t>
            </a:r>
            <a:endParaRPr lang="en-US" altLang="ko-KR" dirty="0" smtClean="0"/>
          </a:p>
          <a:p>
            <a:r>
              <a:rPr lang="ko-KR" altLang="en-US" dirty="0" smtClean="0"/>
              <a:t>수학 시간에 배운 괄호와 같이 괄호 안의 수식을 먼저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(b1 = a) &gt; b;</a:t>
            </a:r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모든 연산자에 대한 우선 순위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en.cppreference.com/w/cpp/language/</a:t>
            </a:r>
            <a:br>
              <a:rPr lang="en-US" altLang="ko-KR" smtClean="0">
                <a:hlinkClick r:id="rId2"/>
              </a:rPr>
            </a:br>
            <a:r>
              <a:rPr lang="en-US" altLang="ko-KR" smtClean="0">
                <a:hlinkClick r:id="rId2"/>
              </a:rPr>
              <a:t>operator_precedence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63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r>
              <a:rPr lang="en-US" altLang="ko-KR" dirty="0" smtClean="0"/>
              <a:t>(Logical Operator)</a:t>
            </a:r>
            <a:r>
              <a:rPr lang="ko-KR" altLang="en-US" dirty="0" smtClean="0"/>
              <a:t>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‘</a:t>
            </a:r>
            <a:r>
              <a:rPr lang="ko-KR" altLang="en-US" dirty="0" smtClean="0"/>
              <a:t>성인이고 남성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서울 혹은 성남에 사는 사람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조건을 만드는 데 사용</a:t>
            </a:r>
            <a:endParaRPr lang="en-US" altLang="ko-KR" dirty="0" smtClean="0"/>
          </a:p>
          <a:p>
            <a:r>
              <a:rPr lang="ko-KR" altLang="en-US" dirty="0" smtClean="0"/>
              <a:t>기본적인 논리 연산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AND, OR, NOT : &amp;&amp;, ||, !</a:t>
            </a:r>
          </a:p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Basic_Operator_04.cpp</a:t>
            </a:r>
            <a:endParaRPr lang="en-US" altLang="ko-KR" dirty="0" smtClean="0">
              <a:hlinkClick r:id="rId3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16133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연산자와 논리 연산자를 함께 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Basic_Operator_05.cpp</a:t>
            </a:r>
            <a:endParaRPr lang="en-US" altLang="ko-KR" dirty="0" smtClean="0">
              <a:hlinkClick r:id="rId3" action="ppaction://hlinkfile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707232" y="3212976"/>
            <a:ext cx="7393160" cy="2592288"/>
            <a:chOff x="707232" y="2636912"/>
            <a:chExt cx="7393160" cy="2592288"/>
          </a:xfrm>
        </p:grpSpPr>
        <p:sp>
          <p:nvSpPr>
            <p:cNvPr id="6" name="직사각형 5"/>
            <p:cNvSpPr/>
            <p:nvPr/>
          </p:nvSpPr>
          <p:spPr>
            <a:xfrm>
              <a:off x="707232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age</a:t>
              </a:r>
              <a:endParaRPr lang="ko-KR" altLang="en-US" sz="2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7392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19</a:t>
              </a:r>
              <a:endParaRPr lang="ko-KR" altLang="en-US" sz="2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27312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&gt;</a:t>
              </a:r>
              <a:endParaRPr lang="ko-KR" altLang="en-US" sz="2000" b="1" dirty="0"/>
            </a:p>
          </p:txBody>
        </p:sp>
        <p:cxnSp>
          <p:nvCxnSpPr>
            <p:cNvPr id="9" name="꺾인 연결선 8"/>
            <p:cNvCxnSpPr>
              <a:stCxn id="6" idx="2"/>
              <a:endCxn id="8" idx="1"/>
            </p:cNvCxnSpPr>
            <p:nvPr/>
          </p:nvCxnSpPr>
          <p:spPr>
            <a:xfrm rot="16200000" flipH="1">
              <a:off x="923256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7" idx="2"/>
              <a:endCxn id="8" idx="3"/>
            </p:cNvCxnSpPr>
            <p:nvPr/>
          </p:nvCxnSpPr>
          <p:spPr>
            <a:xfrm rot="5400000">
              <a:off x="2003376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8" idx="2"/>
            </p:cNvCxnSpPr>
            <p:nvPr/>
          </p:nvCxnSpPr>
          <p:spPr>
            <a:xfrm>
              <a:off x="1787352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427313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true</a:t>
              </a:r>
              <a:endParaRPr lang="ko-KR" altLang="en-US" sz="2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75856" y="2636912"/>
              <a:ext cx="864096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male</a:t>
              </a:r>
              <a:endParaRPr lang="ko-KR" altLang="en-US" sz="2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88024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true</a:t>
              </a:r>
              <a:endParaRPr lang="ko-KR" altLang="en-US" sz="2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067944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==</a:t>
              </a:r>
              <a:endParaRPr lang="ko-KR" altLang="en-US" sz="2000" b="1" dirty="0"/>
            </a:p>
          </p:txBody>
        </p:sp>
        <p:cxnSp>
          <p:nvCxnSpPr>
            <p:cNvPr id="23" name="꺾인 연결선 22"/>
            <p:cNvCxnSpPr>
              <a:stCxn id="20" idx="2"/>
              <a:endCxn id="22" idx="1"/>
            </p:cNvCxnSpPr>
            <p:nvPr/>
          </p:nvCxnSpPr>
          <p:spPr>
            <a:xfrm rot="16200000" flipH="1">
              <a:off x="3563888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1" idx="2"/>
              <a:endCxn id="22" idx="3"/>
            </p:cNvCxnSpPr>
            <p:nvPr/>
          </p:nvCxnSpPr>
          <p:spPr>
            <a:xfrm rot="5400000">
              <a:off x="4644008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2" idx="2"/>
            </p:cNvCxnSpPr>
            <p:nvPr/>
          </p:nvCxnSpPr>
          <p:spPr>
            <a:xfrm>
              <a:off x="4427984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067945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true</a:t>
              </a:r>
              <a:endParaRPr lang="ko-KR" altLang="en-US" sz="2000" dirty="0"/>
            </a:p>
          </p:txBody>
        </p:sp>
        <p:cxnSp>
          <p:nvCxnSpPr>
            <p:cNvPr id="33" name="꺾인 연결선 32"/>
            <p:cNvCxnSpPr>
              <a:stCxn id="12" idx="2"/>
              <a:endCxn id="40" idx="2"/>
            </p:cNvCxnSpPr>
            <p:nvPr/>
          </p:nvCxnSpPr>
          <p:spPr>
            <a:xfrm rot="5400000" flipH="1" flipV="1">
              <a:off x="3503712" y="2432720"/>
              <a:ext cx="1080120" cy="4512839"/>
            </a:xfrm>
            <a:prstGeom prst="bentConnector3">
              <a:avLst>
                <a:gd name="adj1" fmla="val -21164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5940152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==</a:t>
              </a:r>
              <a:endParaRPr lang="ko-KR" altLang="en-US" sz="2000" b="1" dirty="0"/>
            </a:p>
          </p:txBody>
        </p:sp>
        <p:cxnSp>
          <p:nvCxnSpPr>
            <p:cNvPr id="43" name="꺾인 연결선 42"/>
            <p:cNvCxnSpPr>
              <a:stCxn id="26" idx="3"/>
              <a:endCxn id="40" idx="1"/>
            </p:cNvCxnSpPr>
            <p:nvPr/>
          </p:nvCxnSpPr>
          <p:spPr>
            <a:xfrm flipV="1">
              <a:off x="4788025" y="3861048"/>
              <a:ext cx="1152127" cy="1080120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5940152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true</a:t>
              </a:r>
              <a:endParaRPr lang="ko-KR" altLang="en-US" sz="2000" dirty="0"/>
            </a:p>
          </p:txBody>
        </p:sp>
        <p:cxnSp>
          <p:nvCxnSpPr>
            <p:cNvPr id="47" name="직선 화살표 연결선 46"/>
            <p:cNvCxnSpPr>
              <a:stCxn id="40" idx="0"/>
              <a:endCxn id="45" idx="2"/>
            </p:cNvCxnSpPr>
            <p:nvPr/>
          </p:nvCxnSpPr>
          <p:spPr>
            <a:xfrm flipV="1">
              <a:off x="6300192" y="3212976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380312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ok</a:t>
              </a:r>
              <a:endParaRPr lang="ko-KR" altLang="en-US" sz="20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380312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</a:t>
              </a:r>
              <a:endParaRPr lang="ko-KR" altLang="en-US" sz="20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380312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true</a:t>
              </a:r>
              <a:endParaRPr lang="ko-KR" altLang="en-US" sz="2000" dirty="0"/>
            </a:p>
          </p:txBody>
        </p:sp>
        <p:cxnSp>
          <p:nvCxnSpPr>
            <p:cNvPr id="62" name="직선 화살표 연결선 61"/>
            <p:cNvCxnSpPr>
              <a:stCxn id="49" idx="2"/>
              <a:endCxn id="58" idx="0"/>
            </p:cNvCxnSpPr>
            <p:nvPr/>
          </p:nvCxnSpPr>
          <p:spPr>
            <a:xfrm>
              <a:off x="7740352" y="3212976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8" idx="2"/>
              <a:endCxn id="60" idx="0"/>
            </p:cNvCxnSpPr>
            <p:nvPr/>
          </p:nvCxnSpPr>
          <p:spPr>
            <a:xfrm>
              <a:off x="7740352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>
              <a:stCxn id="45" idx="3"/>
              <a:endCxn id="58" idx="1"/>
            </p:cNvCxnSpPr>
            <p:nvPr/>
          </p:nvCxnSpPr>
          <p:spPr>
            <a:xfrm>
              <a:off x="6660232" y="2924944"/>
              <a:ext cx="720080" cy="936104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128189" y="2422629"/>
            <a:ext cx="4551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k = age &gt; 19 &amp;&amp; male == true</a:t>
            </a:r>
            <a:r>
              <a:rPr lang="ko-KR" altLang="en-US" dirty="0" smtClean="0"/>
              <a:t>의 계산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(age = 20, male = true</a:t>
            </a:r>
            <a:r>
              <a:rPr lang="ko-KR" altLang="en-US" dirty="0" smtClean="0"/>
              <a:t>라고 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6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논리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FF0000"/>
                </a:solidFill>
              </a:rPr>
              <a:t>&amp;&amp;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연산자는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||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연산자보다 우선 순위가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높기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때문에 한 문장 안에서 함께 사용하는 경우에는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주의할 필요가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Basic_Operator_06.cpp</a:t>
            </a:r>
            <a:endParaRPr lang="en-US" altLang="ko-KR" dirty="0" smtClean="0">
              <a:hlinkClick r:id="rId3" action="ppaction://hlinkfile"/>
            </a:endParaRPr>
          </a:p>
          <a:p>
            <a:r>
              <a:rPr lang="en-US" altLang="ko-KR" b="1" u="sng" dirty="0" smtClean="0">
                <a:solidFill>
                  <a:srgbClr val="0070C0"/>
                </a:solidFill>
              </a:rPr>
              <a:t>&amp;&amp;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와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||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연산자가 많이 포함된 경우에는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괄호를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사용해서 정리해주는 것이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가독성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면에서 좋음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ok = (height &gt;= 160 &amp;&amp; height &lt;= 180) || 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sz="2800" dirty="0" smtClean="0"/>
              <a:t>  </a:t>
            </a:r>
            <a:r>
              <a:rPr lang="en-US" altLang="ko-KR" dirty="0" smtClean="0"/>
              <a:t> (eyesight &gt;= 1.0f &amp;&amp; eyesight &lt;= 2.0f);</a:t>
            </a:r>
          </a:p>
        </p:txBody>
      </p:sp>
    </p:spTree>
    <p:extLst>
      <p:ext uri="{BB962C8B-B14F-4D97-AF65-F5344CB8AC3E}">
        <p14:creationId xmlns:p14="http://schemas.microsoft.com/office/powerpoint/2010/main" val="7955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FF0000"/>
                </a:solidFill>
              </a:rPr>
              <a:t>Short-Circuit Evaluation</a:t>
            </a:r>
          </a:p>
          <a:p>
            <a:pPr lvl="1"/>
            <a:r>
              <a:rPr lang="en-US" altLang="ko-KR" dirty="0" smtClean="0"/>
              <a:t>AND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연산할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수행한 결과가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false</a:t>
            </a:r>
            <a:r>
              <a:rPr lang="ko-KR" altLang="en-US" dirty="0" smtClean="0"/>
              <a:t>이면 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결과와 관계 없이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수행하지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연산할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수행한 결과가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true</a:t>
            </a:r>
            <a:r>
              <a:rPr lang="ko-KR" altLang="en-US" dirty="0" smtClean="0"/>
              <a:t>이면 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결과와 관계 없이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수행하지 않음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Basic_Operator_07.cpp</a:t>
            </a:r>
            <a:endParaRPr lang="en-US" altLang="ko-KR" dirty="0"/>
          </a:p>
          <a:p>
            <a:pPr marL="393192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5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NOT </a:t>
            </a:r>
            <a:r>
              <a:rPr lang="ko-KR" altLang="en-US" dirty="0" smtClean="0"/>
              <a:t>연산자는 하나의 </a:t>
            </a:r>
            <a:r>
              <a:rPr lang="ko-KR" altLang="en-US" dirty="0" err="1" smtClean="0"/>
              <a:t>피연산자만을</a:t>
            </a:r>
            <a:r>
              <a:rPr lang="ko-KR" altLang="en-US" dirty="0" smtClean="0"/>
              <a:t> 받는데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true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반환함</a:t>
            </a:r>
            <a:endParaRPr lang="en-US" altLang="ko-KR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700" dirty="0"/>
              <a:t>예제 파일 </a:t>
            </a:r>
            <a:r>
              <a:rPr lang="en-US" altLang="ko-KR" sz="2700" dirty="0"/>
              <a:t>: </a:t>
            </a:r>
            <a:r>
              <a:rPr lang="en-US" altLang="ko-KR" sz="2700" dirty="0" smtClean="0">
                <a:hlinkClick r:id="rId2" action="ppaction://hlinkfile"/>
              </a:rPr>
              <a:t>Basic_Operator_08.cpp</a:t>
            </a:r>
            <a:endParaRPr lang="en-US" altLang="ko-KR" sz="2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3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단위 연산자</a:t>
            </a:r>
            <a:r>
              <a:rPr lang="en-US" altLang="ko-KR" dirty="0" smtClean="0"/>
              <a:t>(Bitwise Operator)</a:t>
            </a:r>
            <a:r>
              <a:rPr lang="ko-KR" altLang="en-US" dirty="0" smtClean="0"/>
              <a:t>는 비트의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수준에서 정보를 조작할 수 있게 해줌</a:t>
            </a:r>
            <a:endParaRPr lang="en-US" altLang="ko-KR" dirty="0" smtClean="0"/>
          </a:p>
          <a:p>
            <a:r>
              <a:rPr lang="ko-KR" altLang="en-US" dirty="0" smtClean="0"/>
              <a:t>비트 단위 논리 연산자</a:t>
            </a:r>
            <a:r>
              <a:rPr lang="en-US" altLang="ko-KR" dirty="0" smtClean="0"/>
              <a:t>(Logical Bitwise Operator)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각 비트에 대해서 논리 연산을 수행</a:t>
            </a:r>
            <a:endParaRPr lang="en-US" altLang="ko-KR" dirty="0" smtClean="0"/>
          </a:p>
          <a:p>
            <a:r>
              <a:rPr lang="ko-KR" altLang="en-US" dirty="0" smtClean="0"/>
              <a:t>비트 단위 논리 연산자의 종류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AND, OR, NOT, XOR : &amp;, |, ~, ^</a:t>
            </a:r>
          </a:p>
          <a:p>
            <a:r>
              <a:rPr lang="ko-KR" altLang="en-US" dirty="0" smtClean="0"/>
              <a:t>정수 값을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출력하는 방법</a:t>
            </a:r>
            <a:endParaRPr lang="en-US" altLang="ko-KR" dirty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Bitwise_Operator_01.cpp</a:t>
            </a:r>
            <a:endParaRPr lang="en-US" altLang="ko-KR" dirty="0" smtClean="0"/>
          </a:p>
          <a:p>
            <a:r>
              <a:rPr lang="ko-KR" altLang="en-US" dirty="0" smtClean="0"/>
              <a:t>비트 단위 논리 연산자의 사용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Bitwise_Operator_02.cpp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단위 논리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035469"/>
              </p:ext>
            </p:extLst>
          </p:nvPr>
        </p:nvGraphicFramePr>
        <p:xfrm>
          <a:off x="1177280" y="1481138"/>
          <a:ext cx="3034680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</a:tblGrid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&amp;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 논리 연산자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216" y="14754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" y="220486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=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8" y="293357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&amp; b =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8313" y="33477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비트 단위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7907"/>
              </p:ext>
            </p:extLst>
          </p:nvPr>
        </p:nvGraphicFramePr>
        <p:xfrm>
          <a:off x="5591738" y="1481138"/>
          <a:ext cx="3034680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</a:tblGrid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|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|</a:t>
                      </a:r>
                      <a:endParaRPr lang="ko-KR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|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|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|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|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|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|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15674" y="14754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15674" y="220486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=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294219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| b =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0936" y="334770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비트 단위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74470"/>
              </p:ext>
            </p:extLst>
          </p:nvPr>
        </p:nvGraphicFramePr>
        <p:xfrm>
          <a:off x="1177280" y="3861048"/>
          <a:ext cx="3034680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</a:tblGrid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^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^</a:t>
                      </a:r>
                      <a:endParaRPr lang="ko-KR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^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^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^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^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^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^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1216" y="38554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" y="45847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=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542" y="531348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^ b =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4343" y="5727610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비트 단위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graphicFrame>
        <p:nvGraphicFramePr>
          <p:cNvPr id="1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348319"/>
              </p:ext>
            </p:extLst>
          </p:nvPr>
        </p:nvGraphicFramePr>
        <p:xfrm>
          <a:off x="5585442" y="3861048"/>
          <a:ext cx="303468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  <a:gridCol w="379335"/>
              </a:tblGrid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~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~</a:t>
                      </a:r>
                      <a:endParaRPr lang="ko-KR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~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~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~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~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~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~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0</a:t>
                      </a:r>
                      <a:endParaRPr lang="ko-KR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↓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3549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9378" y="42290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64852" y="49584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~a =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59681" y="572761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비트 단위</a:t>
            </a:r>
            <a:r>
              <a:rPr lang="en-US" altLang="ko-KR" dirty="0"/>
              <a:t>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9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(Shift Operation)</a:t>
            </a:r>
            <a:r>
              <a:rPr lang="ko-KR" altLang="en-US" dirty="0" smtClean="0"/>
              <a:t>이란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몇 칸씩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옆으로 이동하는 연산을 말함</a:t>
            </a:r>
            <a:endParaRPr lang="en-US" altLang="ko-KR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700" dirty="0"/>
              <a:t>예제 파일 </a:t>
            </a:r>
            <a:r>
              <a:rPr lang="en-US" altLang="ko-KR" sz="2700" dirty="0"/>
              <a:t>: </a:t>
            </a:r>
            <a:r>
              <a:rPr lang="en-US" altLang="ko-KR" sz="2700" dirty="0" smtClean="0">
                <a:hlinkClick r:id="rId2" action="ppaction://hlinkfile"/>
              </a:rPr>
              <a:t>Bitwise_Operator_03.cpp</a:t>
            </a:r>
            <a:endParaRPr lang="en-US" altLang="ko-KR" sz="2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43336"/>
              </p:ext>
            </p:extLst>
          </p:nvPr>
        </p:nvGraphicFramePr>
        <p:xfrm>
          <a:off x="1647424" y="3142709"/>
          <a:ext cx="2520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8486" y="31340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621"/>
              </p:ext>
            </p:extLst>
          </p:nvPr>
        </p:nvGraphicFramePr>
        <p:xfrm>
          <a:off x="1638836" y="4654877"/>
          <a:ext cx="252028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658" y="464558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&gt;&gt; 3 =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0046" y="3098913"/>
            <a:ext cx="1621680" cy="43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64776" y="4609523"/>
            <a:ext cx="1621680" cy="43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8" idx="2"/>
            <a:endCxn id="11" idx="0"/>
          </p:cNvCxnSpPr>
          <p:nvPr/>
        </p:nvCxnSpPr>
        <p:spPr>
          <a:xfrm>
            <a:off x="2430886" y="3531627"/>
            <a:ext cx="944730" cy="10778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127"/>
              </p:ext>
            </p:extLst>
          </p:nvPr>
        </p:nvGraphicFramePr>
        <p:xfrm>
          <a:off x="5879355" y="3142709"/>
          <a:ext cx="2520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10417" y="31340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13671"/>
              </p:ext>
            </p:extLst>
          </p:nvPr>
        </p:nvGraphicFramePr>
        <p:xfrm>
          <a:off x="5870767" y="4654877"/>
          <a:ext cx="252028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44008" y="464558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&lt;&lt; 3 =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796707" y="3098913"/>
            <a:ext cx="1621680" cy="43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43351" y="4609523"/>
            <a:ext cx="1621680" cy="43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0"/>
          </p:cNvCxnSpPr>
          <p:nvPr/>
        </p:nvCxnSpPr>
        <p:spPr>
          <a:xfrm flipH="1">
            <a:off x="6654191" y="3531627"/>
            <a:ext cx="953356" cy="10778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00385" y="5230941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쉬프트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a &gt;&gt; 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 &lt;&lt; 3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새롭게 채워지는 비트들은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값을 가짐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700" dirty="0" smtClean="0"/>
              <a:t>부호 있는 값의 </a:t>
            </a:r>
            <a:r>
              <a:rPr lang="ko-KR" altLang="en-US" sz="2700" dirty="0" err="1" smtClean="0"/>
              <a:t>쉬프트</a:t>
            </a:r>
            <a:endParaRPr lang="en-US" altLang="ko-KR" sz="27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300" dirty="0" smtClean="0"/>
              <a:t>단순하게 비트들을 옮기고 </a:t>
            </a:r>
            <a:r>
              <a:rPr lang="en-US" altLang="ko-KR" sz="2300" dirty="0" smtClean="0"/>
              <a:t>0</a:t>
            </a:r>
            <a:r>
              <a:rPr lang="ko-KR" altLang="en-US" sz="2300" dirty="0" smtClean="0"/>
              <a:t>으로 채우는 </a:t>
            </a:r>
            <a:r>
              <a:rPr lang="ko-KR" altLang="en-US" sz="2300" dirty="0" err="1" smtClean="0"/>
              <a:t>쉬프트가</a:t>
            </a:r>
            <a:r>
              <a:rPr lang="ko-KR" altLang="en-US" sz="2300" dirty="0" smtClean="0"/>
              <a:t> 있는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ko-KR" altLang="en-US" sz="2300" dirty="0" smtClean="0"/>
              <a:t>반면에 값의 부호를 유지하면서 비트들을 옮기는 </a:t>
            </a:r>
            <a:r>
              <a:rPr lang="ko-KR" altLang="en-US" sz="2300" dirty="0" err="1" smtClean="0"/>
              <a:t>쉬프트</a:t>
            </a:r>
            <a:endParaRPr lang="en-US" altLang="ko-KR" sz="23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300" dirty="0" smtClean="0"/>
              <a:t>예제 </a:t>
            </a:r>
            <a:r>
              <a:rPr lang="ko-KR" altLang="en-US" sz="2300" dirty="0"/>
              <a:t>파일 </a:t>
            </a:r>
            <a:r>
              <a:rPr lang="en-US" altLang="ko-KR" sz="2300" dirty="0"/>
              <a:t>: </a:t>
            </a:r>
            <a:r>
              <a:rPr lang="en-US" altLang="ko-KR" sz="2300" dirty="0" smtClean="0">
                <a:hlinkClick r:id="rId2" action="ppaction://hlinkfile"/>
              </a:rPr>
              <a:t>Bitwise_Operator_04.cpp</a:t>
            </a:r>
            <a:endParaRPr lang="en-US" altLang="ko-KR" sz="23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ko-KR" sz="2300" b="1" u="sng" dirty="0">
                <a:solidFill>
                  <a:srgbClr val="0070C0"/>
                </a:solidFill>
              </a:rPr>
              <a:t>u</a:t>
            </a:r>
            <a:r>
              <a:rPr lang="en-US" altLang="ko-KR" sz="2300" b="1" u="sng" dirty="0" smtClean="0">
                <a:solidFill>
                  <a:srgbClr val="0070C0"/>
                </a:solidFill>
              </a:rPr>
              <a:t>nsigned short </a:t>
            </a:r>
            <a:r>
              <a:rPr lang="ko-KR" altLang="en-US" sz="2300" b="1" u="sng" dirty="0" smtClean="0">
                <a:solidFill>
                  <a:srgbClr val="0070C0"/>
                </a:solidFill>
              </a:rPr>
              <a:t>타입의 경우에는 새로 추가하는 비트의</a:t>
            </a:r>
            <a:r>
              <a:rPr lang="en-US" altLang="ko-KR" sz="2300" b="1" u="sng" dirty="0" smtClean="0">
                <a:solidFill>
                  <a:srgbClr val="0070C0"/>
                </a:solidFill>
              </a:rPr>
              <a:t/>
            </a:r>
            <a:br>
              <a:rPr lang="en-US" altLang="ko-KR" sz="2300" b="1" u="sng" dirty="0" smtClean="0">
                <a:solidFill>
                  <a:srgbClr val="0070C0"/>
                </a:solidFill>
              </a:rPr>
            </a:br>
            <a:r>
              <a:rPr lang="ko-KR" altLang="en-US" sz="2300" b="1" u="sng" dirty="0" smtClean="0">
                <a:solidFill>
                  <a:srgbClr val="0070C0"/>
                </a:solidFill>
              </a:rPr>
              <a:t>값이 </a:t>
            </a:r>
            <a:r>
              <a:rPr lang="en-US" altLang="ko-KR" sz="2300" b="1" u="sng" dirty="0" smtClean="0">
                <a:solidFill>
                  <a:srgbClr val="0070C0"/>
                </a:solidFill>
              </a:rPr>
              <a:t>0</a:t>
            </a:r>
            <a:r>
              <a:rPr lang="ko-KR" altLang="en-US" sz="2300" b="1" u="sng" dirty="0" smtClean="0">
                <a:solidFill>
                  <a:srgbClr val="0070C0"/>
                </a:solidFill>
              </a:rPr>
              <a:t>인 반면에 </a:t>
            </a:r>
            <a:r>
              <a:rPr lang="en-US" altLang="ko-KR" sz="2300" b="1" u="sng" dirty="0" smtClean="0">
                <a:solidFill>
                  <a:srgbClr val="0070C0"/>
                </a:solidFill>
              </a:rPr>
              <a:t>signed short </a:t>
            </a:r>
            <a:r>
              <a:rPr lang="ko-KR" altLang="en-US" sz="2300" b="1" u="sng" dirty="0" smtClean="0">
                <a:solidFill>
                  <a:srgbClr val="0070C0"/>
                </a:solidFill>
              </a:rPr>
              <a:t>타입의 경우에는 </a:t>
            </a:r>
            <a:r>
              <a:rPr lang="en-US" altLang="ko-KR" sz="2300" b="1" u="sng" dirty="0" smtClean="0">
                <a:solidFill>
                  <a:srgbClr val="0070C0"/>
                </a:solidFill>
              </a:rPr>
              <a:t>1</a:t>
            </a:r>
            <a:r>
              <a:rPr lang="ko-KR" altLang="en-US" sz="2300" b="1" u="sng" dirty="0" smtClean="0">
                <a:solidFill>
                  <a:srgbClr val="0070C0"/>
                </a:solidFill>
              </a:rPr>
              <a:t>의</a:t>
            </a:r>
            <a:r>
              <a:rPr lang="en-US" altLang="ko-KR" sz="2300" b="1" u="sng" dirty="0" smtClean="0">
                <a:solidFill>
                  <a:srgbClr val="0070C0"/>
                </a:solidFill>
              </a:rPr>
              <a:t/>
            </a:r>
            <a:br>
              <a:rPr lang="en-US" altLang="ko-KR" sz="2300" b="1" u="sng" dirty="0" smtClean="0">
                <a:solidFill>
                  <a:srgbClr val="0070C0"/>
                </a:solidFill>
              </a:rPr>
            </a:br>
            <a:r>
              <a:rPr lang="ko-KR" altLang="en-US" sz="2300" b="1" u="sng" dirty="0" smtClean="0">
                <a:solidFill>
                  <a:srgbClr val="0070C0"/>
                </a:solidFill>
              </a:rPr>
              <a:t>값으로 설정함</a:t>
            </a:r>
            <a:endParaRPr lang="en-US" altLang="ko-KR" sz="2300" b="1" u="sng" dirty="0" smtClean="0">
              <a:solidFill>
                <a:srgbClr val="0070C0"/>
              </a:solidFill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300" b="1" u="sng" dirty="0" smtClean="0">
                <a:solidFill>
                  <a:srgbClr val="FF0000"/>
                </a:solidFill>
              </a:rPr>
              <a:t>음수의 값을 오른쪽으로 </a:t>
            </a:r>
            <a:r>
              <a:rPr lang="ko-KR" altLang="en-US" sz="2300" b="1" u="sng" dirty="0" err="1" smtClean="0">
                <a:solidFill>
                  <a:srgbClr val="FF0000"/>
                </a:solidFill>
              </a:rPr>
              <a:t>쉬프트할</a:t>
            </a:r>
            <a:r>
              <a:rPr lang="ko-KR" altLang="en-US" sz="2300" b="1" u="sng" dirty="0" smtClean="0">
                <a:solidFill>
                  <a:srgbClr val="FF0000"/>
                </a:solidFill>
              </a:rPr>
              <a:t> 때만 </a:t>
            </a:r>
            <a:r>
              <a:rPr lang="en-US" altLang="ko-KR" sz="2300" b="1" u="sng" dirty="0" smtClean="0">
                <a:solidFill>
                  <a:srgbClr val="FF0000"/>
                </a:solidFill>
              </a:rPr>
              <a:t>1</a:t>
            </a:r>
            <a:r>
              <a:rPr lang="ko-KR" altLang="en-US" sz="2300" b="1" u="sng" dirty="0" smtClean="0">
                <a:solidFill>
                  <a:srgbClr val="FF0000"/>
                </a:solidFill>
              </a:rPr>
              <a:t>로 채워짐</a:t>
            </a:r>
            <a:r>
              <a:rPr lang="en-US" altLang="ko-KR" sz="2300" b="1" u="sng" dirty="0" smtClean="0">
                <a:solidFill>
                  <a:srgbClr val="FF0000"/>
                </a:solidFill>
              </a:rPr>
              <a:t/>
            </a:r>
            <a:br>
              <a:rPr lang="en-US" altLang="ko-KR" sz="2300" b="1" u="sng" dirty="0" smtClean="0">
                <a:solidFill>
                  <a:srgbClr val="FF0000"/>
                </a:solidFill>
              </a:rPr>
            </a:br>
            <a:r>
              <a:rPr lang="en-US" altLang="ko-KR" sz="2300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2300" b="1" u="sng" dirty="0" smtClean="0">
                <a:solidFill>
                  <a:srgbClr val="FF0000"/>
                </a:solidFill>
              </a:rPr>
              <a:t>왼쪽 </a:t>
            </a:r>
            <a:r>
              <a:rPr lang="ko-KR" altLang="en-US" sz="2300" b="1" u="sng" dirty="0" err="1" smtClean="0">
                <a:solidFill>
                  <a:srgbClr val="FF0000"/>
                </a:solidFill>
              </a:rPr>
              <a:t>쉬프트를</a:t>
            </a:r>
            <a:r>
              <a:rPr lang="ko-KR" altLang="en-US" sz="2300" b="1" u="sng" dirty="0" smtClean="0">
                <a:solidFill>
                  <a:srgbClr val="FF0000"/>
                </a:solidFill>
              </a:rPr>
              <a:t> 하는 경우에는 </a:t>
            </a:r>
            <a:r>
              <a:rPr lang="en-US" altLang="ko-KR" sz="2300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sz="2300" b="1" u="sng" dirty="0" smtClean="0">
                <a:solidFill>
                  <a:srgbClr val="FF0000"/>
                </a:solidFill>
              </a:rPr>
              <a:t>으로 채워짐</a:t>
            </a:r>
            <a:r>
              <a:rPr lang="en-US" altLang="ko-KR" sz="2300" b="1" u="sng" dirty="0" smtClean="0">
                <a:solidFill>
                  <a:srgbClr val="FF0000"/>
                </a:solidFill>
              </a:rPr>
              <a:t>)</a:t>
            </a:r>
            <a:endParaRPr lang="en-US" altLang="ko-KR" sz="2300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6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), Admin(2012.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에서는 번거로운 코딩을 줄이기 위해서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의미의 수식을 보다 간결하게 쓸 수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</a:t>
            </a:r>
            <a:r>
              <a:rPr lang="ko-KR" altLang="en-US" dirty="0" err="1" smtClean="0"/>
              <a:t>축약형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26679"/>
              </p:ext>
            </p:extLst>
          </p:nvPr>
        </p:nvGraphicFramePr>
        <p:xfrm>
          <a:off x="971600" y="2780928"/>
          <a:ext cx="3120008" cy="2410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705"/>
                <a:gridCol w="2001303"/>
              </a:tblGrid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축약형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같은 의미의 수식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+=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a = a +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-=</a:t>
                      </a:r>
                      <a:r>
                        <a:rPr lang="en-US" altLang="ko-KR" baseline="0" dirty="0" smtClean="0"/>
                        <a:t>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 a -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*=</a:t>
                      </a:r>
                      <a:r>
                        <a:rPr lang="en-US" altLang="ko-KR" baseline="0" dirty="0" smtClean="0"/>
                        <a:t>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 a *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/=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 a /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%=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 a % b;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75668"/>
              </p:ext>
            </p:extLst>
          </p:nvPr>
        </p:nvGraphicFramePr>
        <p:xfrm>
          <a:off x="4788024" y="2780928"/>
          <a:ext cx="3312368" cy="24105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7677"/>
                <a:gridCol w="2124691"/>
              </a:tblGrid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축약형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같은 의미의 수식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</a:t>
                      </a:r>
                      <a:r>
                        <a:rPr lang="en-US" altLang="ko-KR" b="0" baseline="0" dirty="0" smtClean="0"/>
                        <a:t> &amp;=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= a &amp;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|=</a:t>
                      </a:r>
                      <a:r>
                        <a:rPr lang="en-US" altLang="ko-KR" b="0" baseline="0" dirty="0" smtClean="0"/>
                        <a:t>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= a |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^=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= a ^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&lt;&lt;=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= a &lt;&lt; b;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401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&gt;&gt;= b;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a = a &gt;&gt; b;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4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++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--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세 문장은 같은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= a + 1;</a:t>
            </a:r>
          </a:p>
          <a:p>
            <a:pPr lvl="2"/>
            <a:r>
              <a:rPr lang="en-US" altLang="ko-KR" dirty="0"/>
              <a:t>a</a:t>
            </a:r>
            <a:r>
              <a:rPr lang="en-US" altLang="ko-KR" dirty="0" smtClean="0"/>
              <a:t> += 1;</a:t>
            </a:r>
          </a:p>
          <a:p>
            <a:pPr lvl="2"/>
            <a:r>
              <a:rPr lang="en-US" altLang="ko-KR" dirty="0" smtClean="0"/>
              <a:t>a++;</a:t>
            </a:r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More_Operator_01.cpp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전치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(Prefix)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연산은 변수의 값을 증가 혹은 감소한</a:t>
            </a:r>
            <a:r>
              <a:rPr lang="en-US" altLang="ko-KR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후에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결과를 반환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u="sng" dirty="0" err="1" smtClean="0">
                <a:solidFill>
                  <a:srgbClr val="FF0000"/>
                </a:solidFill>
              </a:rPr>
              <a:t>후치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(Postfix)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연산은 현재 변수의 값을 결과로써</a:t>
            </a:r>
            <a:r>
              <a:rPr lang="en-US" altLang="ko-KR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반환한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후에 증가 혹은 감소</a:t>
            </a:r>
            <a:endParaRPr lang="en-US" altLang="ko-KR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</a:t>
            </a:r>
            <a:r>
              <a:rPr lang="ko-KR" altLang="en-US" dirty="0" err="1" smtClean="0"/>
              <a:t>축약형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err="1" smtClean="0">
                <a:solidFill>
                  <a:srgbClr val="0070C0"/>
                </a:solidFill>
              </a:rPr>
              <a:t>피연산자의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타입이 동일하지 않은 경우에 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err="1" smtClean="0">
                <a:solidFill>
                  <a:srgbClr val="0070C0"/>
                </a:solidFill>
              </a:rPr>
              <a:t>형변환을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통해서 타입을 일치하는 규칙이 존재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smtClean="0"/>
              <a:t>long double &gt; double &gt; float &gt; unsigned long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 long &gt; unsigned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lvl="2"/>
            <a:r>
              <a:rPr lang="ko-KR" altLang="en-US" dirty="0" smtClean="0"/>
              <a:t>정수형 승진</a:t>
            </a:r>
            <a:r>
              <a:rPr lang="en-US" altLang="ko-KR" dirty="0" smtClean="0"/>
              <a:t>(Integral Promotion)</a:t>
            </a:r>
            <a:r>
              <a:rPr lang="ko-KR" altLang="en-US" dirty="0" smtClean="0"/>
              <a:t>에 의해서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char, signed char, unsigned char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short,</a:t>
            </a:r>
            <a:br>
              <a:rPr lang="en-US" altLang="ko-KR" dirty="0" smtClean="0"/>
            </a:br>
            <a:r>
              <a:rPr lang="en-US" altLang="ko-KR" dirty="0" smtClean="0"/>
              <a:t>unsigned short,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err="1" smtClean="0"/>
              <a:t>int</a:t>
            </a:r>
            <a:r>
              <a:rPr lang="ko-KR" altLang="en-US" dirty="0"/>
              <a:t> 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> unsigned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연산 중에 발생하는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형변환은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피연산자의</a:t>
            </a:r>
            <a:r>
              <a:rPr lang="en-US" altLang="ko-KR" b="1" u="sng" dirty="0">
                <a:solidFill>
                  <a:srgbClr val="FF0000"/>
                </a:solidFill>
              </a:rPr>
              <a:t/>
            </a:r>
            <a:br>
              <a:rPr lang="en-US" altLang="ko-KR" b="1" u="sng" dirty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타입에만 영향을 받음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700" dirty="0" smtClean="0"/>
              <a:t>예제 파일 </a:t>
            </a:r>
            <a:r>
              <a:rPr lang="en-US" altLang="ko-KR" sz="2700" dirty="0" smtClean="0"/>
              <a:t>: </a:t>
            </a:r>
            <a:r>
              <a:rPr lang="en-US" altLang="ko-KR" sz="2700" dirty="0" smtClean="0">
                <a:hlinkClick r:id="rId2" action="ppaction://hlinkfile"/>
              </a:rPr>
              <a:t>More_Operator_02.cpp</a:t>
            </a:r>
            <a:endParaRPr lang="en-US" altLang="ko-KR" sz="2700" dirty="0" smtClean="0"/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결과를 받는 변수의 타입은 영향을 받지 않음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 중에 발생하는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Branch_01.cpp</a:t>
            </a:r>
            <a:endParaRPr lang="en-US" altLang="ko-KR" dirty="0" smtClean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가 항상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데리고 다닐 필요는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의 입력이 거짓인 경우에 따로 해주어야 할 일이</a:t>
            </a:r>
            <a:r>
              <a:rPr lang="en-US" altLang="ko-KR" dirty="0"/>
              <a:t> </a:t>
            </a:r>
            <a:r>
              <a:rPr lang="ko-KR" altLang="en-US" dirty="0" smtClean="0"/>
              <a:t>없다면</a:t>
            </a:r>
            <a:r>
              <a:rPr lang="en-US" altLang="ko-KR" dirty="0" smtClean="0"/>
              <a:t>, else</a:t>
            </a:r>
            <a:r>
              <a:rPr lang="ko-KR" altLang="en-US" dirty="0" smtClean="0"/>
              <a:t>를 지워버릴 수 있음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Branch_02.cpp</a:t>
            </a:r>
            <a:endParaRPr lang="en-US" altLang="ko-KR" dirty="0" smtClean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에서 실행할 코드가 한 줄 밖에 없다면 중괄호를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적어주지 않아도 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– </a:t>
            </a:r>
            <a:r>
              <a:rPr lang="ko-KR" altLang="en-US" dirty="0" smtClean="0"/>
              <a:t>간단한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295636" y="4509120"/>
            <a:ext cx="6552728" cy="1890792"/>
            <a:chOff x="1295636" y="4427820"/>
            <a:chExt cx="6552728" cy="1890792"/>
          </a:xfrm>
        </p:grpSpPr>
        <p:grpSp>
          <p:nvGrpSpPr>
            <p:cNvPr id="46" name="그룹 45"/>
            <p:cNvGrpSpPr/>
            <p:nvPr/>
          </p:nvGrpSpPr>
          <p:grpSpPr>
            <a:xfrm>
              <a:off x="1295636" y="4509120"/>
              <a:ext cx="6552728" cy="1728192"/>
              <a:chOff x="539552" y="4149080"/>
              <a:chExt cx="6552728" cy="17281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275856" y="4149080"/>
                <a:ext cx="2088232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/>
                  <a:t>“</a:t>
                </a:r>
                <a:r>
                  <a:rPr lang="ko-KR" altLang="en-US" sz="2000" dirty="0" smtClean="0"/>
                  <a:t>미성년자입니다</a:t>
                </a:r>
                <a:r>
                  <a:rPr lang="en-US" altLang="ko-KR" sz="2000" dirty="0" smtClean="0"/>
                  <a:t>”</a:t>
                </a:r>
                <a:endParaRPr lang="ko-KR" altLang="en-US" sz="2000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275856" y="5301208"/>
                <a:ext cx="2088232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/>
                  <a:t>“</a:t>
                </a:r>
                <a:r>
                  <a:rPr lang="ko-KR" altLang="en-US" sz="2000" dirty="0" smtClean="0"/>
                  <a:t>성인입니다</a:t>
                </a:r>
                <a:r>
                  <a:rPr lang="en-US" altLang="ko-KR" sz="2000" dirty="0" smtClean="0"/>
                  <a:t>”</a:t>
                </a:r>
                <a:endParaRPr lang="ko-KR" altLang="en-US" sz="20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59632" y="4725144"/>
                <a:ext cx="151216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/>
                  <a:t>age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&lt;= 19</a:t>
                </a:r>
                <a:endParaRPr lang="ko-KR" altLang="en-US" sz="2000" dirty="0"/>
              </a:p>
            </p:txBody>
          </p:sp>
          <p:cxnSp>
            <p:nvCxnSpPr>
              <p:cNvPr id="15" name="직선 화살표 연결선 14"/>
              <p:cNvCxnSpPr>
                <a:endCxn id="7" idx="1"/>
              </p:cNvCxnSpPr>
              <p:nvPr/>
            </p:nvCxnSpPr>
            <p:spPr>
              <a:xfrm>
                <a:off x="539552" y="5013176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7" idx="0"/>
                <a:endCxn id="5" idx="1"/>
              </p:cNvCxnSpPr>
              <p:nvPr/>
            </p:nvCxnSpPr>
            <p:spPr>
              <a:xfrm rot="5400000" flipH="1" flipV="1">
                <a:off x="2501770" y="3951058"/>
                <a:ext cx="288032" cy="1260140"/>
              </a:xfrm>
              <a:prstGeom prst="bentConnector2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꺾인 연결선 19"/>
              <p:cNvCxnSpPr>
                <a:stCxn id="7" idx="2"/>
                <a:endCxn id="6" idx="1"/>
              </p:cNvCxnSpPr>
              <p:nvPr/>
            </p:nvCxnSpPr>
            <p:spPr>
              <a:xfrm rot="16200000" flipH="1">
                <a:off x="2501770" y="4815154"/>
                <a:ext cx="288032" cy="1260140"/>
              </a:xfrm>
              <a:prstGeom prst="bentConnector2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꺾인 연결선 28"/>
              <p:cNvCxnSpPr>
                <a:stCxn id="5" idx="3"/>
              </p:cNvCxnSpPr>
              <p:nvPr/>
            </p:nvCxnSpPr>
            <p:spPr>
              <a:xfrm>
                <a:off x="5364088" y="4437112"/>
                <a:ext cx="1728192" cy="648072"/>
              </a:xfrm>
              <a:prstGeom prst="bentConnector3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꺾인 연결선 29"/>
              <p:cNvCxnSpPr>
                <a:stCxn id="6" idx="3"/>
              </p:cNvCxnSpPr>
              <p:nvPr/>
            </p:nvCxnSpPr>
            <p:spPr>
              <a:xfrm flipV="1">
                <a:off x="5364088" y="5085184"/>
                <a:ext cx="1728192" cy="504056"/>
              </a:xfrm>
              <a:prstGeom prst="bentConnector3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771800" y="442782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true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71800" y="594928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false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1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Branch_03.cpp</a:t>
            </a:r>
            <a:endParaRPr lang="en-US" altLang="ko-KR" dirty="0" smtClean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는 한 번씩 밖에 올 수 없지만</a:t>
            </a:r>
            <a:r>
              <a:rPr lang="en-US" altLang="ko-KR" dirty="0" smtClean="0"/>
              <a:t>, else if</a:t>
            </a:r>
            <a:r>
              <a:rPr lang="ko-KR" altLang="en-US" dirty="0" smtClean="0"/>
              <a:t>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사이에</a:t>
            </a:r>
            <a:r>
              <a:rPr lang="en-US" altLang="ko-KR" dirty="0"/>
              <a:t> </a:t>
            </a:r>
            <a:r>
              <a:rPr lang="ko-KR" altLang="en-US" dirty="0" smtClean="0"/>
              <a:t>얼마든지 많이 존재할 수 있음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Branch_04.cpp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– else if</a:t>
            </a:r>
            <a:r>
              <a:rPr lang="ko-KR" altLang="en-US" dirty="0" smtClean="0"/>
              <a:t>로 확장하기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27584" y="3573016"/>
            <a:ext cx="7200800" cy="2520280"/>
            <a:chOff x="611560" y="2564904"/>
            <a:chExt cx="7200800" cy="2520280"/>
          </a:xfrm>
        </p:grpSpPr>
        <p:sp>
          <p:nvSpPr>
            <p:cNvPr id="5" name="직사각형 4"/>
            <p:cNvSpPr/>
            <p:nvPr/>
          </p:nvSpPr>
          <p:spPr>
            <a:xfrm>
              <a:off x="3347864" y="2646204"/>
              <a:ext cx="2088232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/>
                <a:t>“</a:t>
              </a:r>
              <a:r>
                <a:rPr lang="ko-KR" altLang="en-US" sz="2000" dirty="0" smtClean="0"/>
                <a:t>미성년자입니다</a:t>
              </a:r>
              <a:r>
                <a:rPr lang="en-US" altLang="ko-KR" sz="2000" dirty="0" smtClean="0"/>
                <a:t>”</a:t>
              </a:r>
              <a:endParaRPr lang="ko-KR" altLang="en-US" sz="2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7864" y="3798332"/>
              <a:ext cx="1512168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age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== 19</a:t>
              </a:r>
              <a:endParaRPr lang="ko-KR" altLang="en-US" sz="2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640" y="3222268"/>
              <a:ext cx="1512168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age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&lt;= 18</a:t>
              </a:r>
              <a:endParaRPr lang="ko-KR" altLang="en-US" sz="2000" dirty="0"/>
            </a:p>
          </p:txBody>
        </p:sp>
        <p:cxnSp>
          <p:nvCxnSpPr>
            <p:cNvPr id="15" name="직선 화살표 연결선 14"/>
            <p:cNvCxnSpPr>
              <a:endCxn id="7" idx="1"/>
            </p:cNvCxnSpPr>
            <p:nvPr/>
          </p:nvCxnSpPr>
          <p:spPr>
            <a:xfrm>
              <a:off x="611560" y="3510300"/>
              <a:ext cx="720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2573778" y="2448182"/>
              <a:ext cx="288032" cy="12601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7" idx="2"/>
              <a:endCxn id="6" idx="1"/>
            </p:cNvCxnSpPr>
            <p:nvPr/>
          </p:nvCxnSpPr>
          <p:spPr>
            <a:xfrm rot="16200000" flipH="1">
              <a:off x="2573778" y="3312278"/>
              <a:ext cx="288032" cy="12601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87724" y="256490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true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87724" y="4086364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false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6" idx="3"/>
              <a:endCxn id="21" idx="1"/>
            </p:cNvCxnSpPr>
            <p:nvPr/>
          </p:nvCxnSpPr>
          <p:spPr>
            <a:xfrm>
              <a:off x="4860032" y="4086364"/>
              <a:ext cx="57606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436096" y="3798332"/>
              <a:ext cx="165618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“</a:t>
              </a:r>
              <a:r>
                <a:rPr lang="ko-KR" altLang="en-US" sz="2000" dirty="0" smtClean="0"/>
                <a:t>아쉽네요</a:t>
              </a:r>
              <a:r>
                <a:rPr lang="en-US" altLang="ko-KR" sz="2000" dirty="0" smtClean="0"/>
                <a:t>”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436096" y="4509120"/>
              <a:ext cx="165618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/>
                <a:t>“</a:t>
              </a:r>
              <a:r>
                <a:rPr lang="ko-KR" altLang="en-US" sz="2000" dirty="0" smtClean="0"/>
                <a:t>성인입니다</a:t>
              </a:r>
              <a:r>
                <a:rPr lang="en-US" altLang="ko-KR" sz="2000" dirty="0" smtClean="0"/>
                <a:t>”</a:t>
              </a:r>
              <a:endParaRPr lang="ko-KR" altLang="en-US" sz="2000" dirty="0"/>
            </a:p>
          </p:txBody>
        </p:sp>
        <p:cxnSp>
          <p:nvCxnSpPr>
            <p:cNvPr id="23" name="꺾인 연결선 22"/>
            <p:cNvCxnSpPr>
              <a:stCxn id="6" idx="2"/>
              <a:endCxn id="28" idx="1"/>
            </p:cNvCxnSpPr>
            <p:nvPr/>
          </p:nvCxnSpPr>
          <p:spPr>
            <a:xfrm rot="16200000" flipH="1">
              <a:off x="4558644" y="3919700"/>
              <a:ext cx="422756" cy="133214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822528" y="371703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true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62146" y="442782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false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5" idx="3"/>
            </p:cNvCxnSpPr>
            <p:nvPr/>
          </p:nvCxnSpPr>
          <p:spPr>
            <a:xfrm>
              <a:off x="5436096" y="2934236"/>
              <a:ext cx="237626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1" idx="3"/>
            </p:cNvCxnSpPr>
            <p:nvPr/>
          </p:nvCxnSpPr>
          <p:spPr>
            <a:xfrm flipV="1">
              <a:off x="7092280" y="2934236"/>
              <a:ext cx="288032" cy="115212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8" idx="3"/>
            </p:cNvCxnSpPr>
            <p:nvPr/>
          </p:nvCxnSpPr>
          <p:spPr>
            <a:xfrm flipV="1">
              <a:off x="7092280" y="2934236"/>
              <a:ext cx="288032" cy="1862916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switch / case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 / case</a:t>
            </a:r>
            <a:r>
              <a:rPr lang="ko-KR" altLang="en-US" dirty="0" smtClean="0"/>
              <a:t>는 정수 타입의 입력을 받아서 그 값에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따라서 다수 개의 다른 코드 중 하나를 실행하게 해줌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Branch_05.cpp</a:t>
            </a:r>
            <a:endParaRPr lang="en-US" altLang="ko-KR" dirty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switch / case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입력은 변수여야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case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뒤에 오는 값은 반드시 상수여야 함</a:t>
            </a:r>
            <a:endParaRPr lang="en-US" altLang="ko-KR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/ case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1280284" y="3838170"/>
            <a:ext cx="6583433" cy="2673588"/>
            <a:chOff x="899592" y="3707740"/>
            <a:chExt cx="6583433" cy="2673588"/>
          </a:xfrm>
        </p:grpSpPr>
        <p:sp>
          <p:nvSpPr>
            <p:cNvPr id="27" name="직사각형 26"/>
            <p:cNvSpPr/>
            <p:nvPr/>
          </p:nvSpPr>
          <p:spPr>
            <a:xfrm>
              <a:off x="3594593" y="3789040"/>
              <a:ext cx="273630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“</a:t>
              </a:r>
              <a:r>
                <a:rPr lang="ko-KR" altLang="en-US" sz="2000" dirty="0" smtClean="0"/>
                <a:t>밀려 쓰셨군요</a:t>
              </a:r>
              <a:r>
                <a:rPr lang="en-US" altLang="ko-KR" sz="2000" dirty="0" smtClean="0"/>
                <a:t>~”</a:t>
              </a:r>
              <a:endParaRPr lang="ko-KR" altLang="en-US" sz="2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19672" y="4797152"/>
              <a:ext cx="90010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score</a:t>
              </a:r>
              <a:endParaRPr lang="ko-KR" altLang="en-US" sz="2000" dirty="0"/>
            </a:p>
          </p:txBody>
        </p:sp>
        <p:cxnSp>
          <p:nvCxnSpPr>
            <p:cNvPr id="32" name="직선 화살표 연결선 31"/>
            <p:cNvCxnSpPr>
              <a:endCxn id="30" idx="1"/>
            </p:cNvCxnSpPr>
            <p:nvPr/>
          </p:nvCxnSpPr>
          <p:spPr>
            <a:xfrm>
              <a:off x="899592" y="5085184"/>
              <a:ext cx="720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0" idx="0"/>
              <a:endCxn id="27" idx="1"/>
            </p:cNvCxnSpPr>
            <p:nvPr/>
          </p:nvCxnSpPr>
          <p:spPr>
            <a:xfrm rot="5400000" flipH="1" flipV="1">
              <a:off x="2472117" y="3674677"/>
              <a:ext cx="720080" cy="152487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0" idx="2"/>
              <a:endCxn id="51" idx="1"/>
            </p:cNvCxnSpPr>
            <p:nvPr/>
          </p:nvCxnSpPr>
          <p:spPr>
            <a:xfrm rot="16200000" flipH="1">
              <a:off x="2472117" y="4970820"/>
              <a:ext cx="720080" cy="152487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3594593" y="4461115"/>
              <a:ext cx="273630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“</a:t>
              </a:r>
              <a:r>
                <a:rPr lang="ko-KR" altLang="en-US" sz="2000" dirty="0" smtClean="0"/>
                <a:t>조금 더 노력하세요</a:t>
              </a:r>
              <a:r>
                <a:rPr lang="en-US" altLang="ko-KR" sz="2000" dirty="0" smtClean="0"/>
                <a:t>~”</a:t>
              </a:r>
              <a:endParaRPr lang="ko-KR" altLang="en-US" sz="2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94593" y="5133190"/>
              <a:ext cx="273630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“</a:t>
              </a:r>
              <a:r>
                <a:rPr lang="ko-KR" altLang="en-US" sz="2000" dirty="0" smtClean="0"/>
                <a:t>안타깝네요</a:t>
              </a:r>
              <a:r>
                <a:rPr lang="en-US" altLang="ko-KR" sz="2000" dirty="0" smtClean="0"/>
                <a:t>~”</a:t>
              </a:r>
              <a:endParaRPr lang="ko-KR" altLang="en-US" sz="20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594593" y="5805264"/>
              <a:ext cx="273630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“</a:t>
              </a:r>
              <a:r>
                <a:rPr lang="ko-KR" altLang="en-US" sz="2000" dirty="0" smtClean="0"/>
                <a:t>맞았어요</a:t>
              </a:r>
              <a:r>
                <a:rPr lang="en-US" altLang="ko-KR" sz="2000" dirty="0" smtClean="0"/>
                <a:t>~”</a:t>
              </a:r>
              <a:endParaRPr lang="ko-KR" altLang="en-US" sz="2000" dirty="0"/>
            </a:p>
          </p:txBody>
        </p:sp>
        <p:cxnSp>
          <p:nvCxnSpPr>
            <p:cNvPr id="52" name="꺾인 연결선 51"/>
            <p:cNvCxnSpPr>
              <a:stCxn id="30" idx="3"/>
              <a:endCxn id="47" idx="1"/>
            </p:cNvCxnSpPr>
            <p:nvPr/>
          </p:nvCxnSpPr>
          <p:spPr>
            <a:xfrm flipV="1">
              <a:off x="2519772" y="4749147"/>
              <a:ext cx="1074821" cy="336037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30" idx="3"/>
              <a:endCxn id="50" idx="1"/>
            </p:cNvCxnSpPr>
            <p:nvPr/>
          </p:nvCxnSpPr>
          <p:spPr>
            <a:xfrm>
              <a:off x="2519772" y="5085184"/>
              <a:ext cx="1074821" cy="336038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47" idx="3"/>
            </p:cNvCxnSpPr>
            <p:nvPr/>
          </p:nvCxnSpPr>
          <p:spPr>
            <a:xfrm>
              <a:off x="6330897" y="4749147"/>
              <a:ext cx="1152128" cy="384043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50" idx="3"/>
            </p:cNvCxnSpPr>
            <p:nvPr/>
          </p:nvCxnSpPr>
          <p:spPr>
            <a:xfrm flipV="1">
              <a:off x="6330897" y="5133190"/>
              <a:ext cx="1152128" cy="288032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>
              <a:stCxn id="27" idx="3"/>
            </p:cNvCxnSpPr>
            <p:nvPr/>
          </p:nvCxnSpPr>
          <p:spPr>
            <a:xfrm>
              <a:off x="6330897" y="4077072"/>
              <a:ext cx="1152128" cy="1056118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51" idx="3"/>
            </p:cNvCxnSpPr>
            <p:nvPr/>
          </p:nvCxnSpPr>
          <p:spPr>
            <a:xfrm flipV="1">
              <a:off x="6330897" y="5133190"/>
              <a:ext cx="1152128" cy="960106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131840" y="370774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31840" y="437981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31840" y="505189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1840" y="572396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switch / case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가 없다면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예제 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Branch_06.cpp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break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switch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중괄호 밖으로 흐름을 이동시킴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/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</a:t>
            </a:r>
            <a:r>
              <a:rPr lang="ko-KR" altLang="en-US" dirty="0" smtClean="0"/>
              <a:t>붙여서 사용하기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Branch_07.cpp</a:t>
            </a:r>
            <a:endParaRPr lang="en-US" altLang="ko-KR" dirty="0" smtClean="0"/>
          </a:p>
          <a:p>
            <a:r>
              <a:rPr lang="ko-KR" altLang="en-US" dirty="0"/>
              <a:t>모든 </a:t>
            </a:r>
            <a:r>
              <a:rPr lang="en-US" altLang="ko-KR" dirty="0"/>
              <a:t>case</a:t>
            </a:r>
            <a:r>
              <a:rPr lang="ko-KR" altLang="en-US" dirty="0"/>
              <a:t>에 해당하지 않는 경우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에서는 </a:t>
            </a:r>
            <a:r>
              <a:rPr lang="en-US" altLang="ko-KR" dirty="0"/>
              <a:t>else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ko-KR" altLang="en-US" dirty="0"/>
              <a:t>나머지</a:t>
            </a:r>
            <a:r>
              <a:rPr lang="en-US" altLang="ko-KR" dirty="0"/>
              <a:t>’</a:t>
            </a:r>
            <a:r>
              <a:rPr lang="ko-KR" altLang="en-US" dirty="0"/>
              <a:t>에 해당하는 경우를 처리</a:t>
            </a:r>
            <a:endParaRPr lang="en-US" altLang="ko-KR" dirty="0"/>
          </a:p>
          <a:p>
            <a:pPr lvl="2"/>
            <a:r>
              <a:rPr lang="ko-KR" altLang="en-US" dirty="0"/>
              <a:t>앞쪽의 </a:t>
            </a:r>
            <a:r>
              <a:rPr lang="en-US" altLang="ko-KR" dirty="0"/>
              <a:t>if, else if</a:t>
            </a:r>
            <a:r>
              <a:rPr lang="ko-KR" altLang="en-US" dirty="0"/>
              <a:t>를 통과하면서 어느 것 하나 조건에 </a:t>
            </a:r>
            <a:r>
              <a:rPr lang="ko-KR" altLang="en-US" dirty="0" smtClean="0"/>
              <a:t>맞는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것이 없다면 </a:t>
            </a:r>
            <a:r>
              <a:rPr lang="en-US" altLang="ko-KR" dirty="0" smtClean="0"/>
              <a:t>else</a:t>
            </a:r>
            <a:r>
              <a:rPr lang="ko-KR" altLang="en-US" dirty="0"/>
              <a:t>문에서 처리하기 때문</a:t>
            </a:r>
            <a:endParaRPr lang="en-US" altLang="ko-KR" dirty="0"/>
          </a:p>
          <a:p>
            <a:pPr lvl="1"/>
            <a:r>
              <a:rPr lang="en-US" altLang="ko-KR" dirty="0"/>
              <a:t>switch / case</a:t>
            </a:r>
            <a:r>
              <a:rPr lang="ko-KR" altLang="en-US" dirty="0"/>
              <a:t>에서도 모든 </a:t>
            </a:r>
            <a:r>
              <a:rPr lang="en-US" altLang="ko-KR" dirty="0"/>
              <a:t>case</a:t>
            </a:r>
            <a:r>
              <a:rPr lang="ko-KR" altLang="en-US" dirty="0"/>
              <a:t>에 해당하지 </a:t>
            </a:r>
            <a:r>
              <a:rPr lang="ko-KR" altLang="en-US" dirty="0" smtClean="0"/>
              <a:t>않는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처리할 </a:t>
            </a:r>
            <a:r>
              <a:rPr lang="ko-KR" altLang="en-US" dirty="0"/>
              <a:t>수 있는 </a:t>
            </a:r>
            <a:r>
              <a:rPr lang="en-US" altLang="ko-KR" b="1" u="sng" dirty="0">
                <a:solidFill>
                  <a:srgbClr val="FF0000"/>
                </a:solidFill>
              </a:rPr>
              <a:t>default</a:t>
            </a:r>
            <a:r>
              <a:rPr lang="ko-KR" altLang="en-US" dirty="0"/>
              <a:t>라는 키워드가 존재</a:t>
            </a:r>
            <a:endParaRPr lang="en-US" altLang="ko-KR" dirty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Branch_08.cpp</a:t>
            </a:r>
            <a:endParaRPr lang="en-US" altLang="ko-KR" dirty="0"/>
          </a:p>
          <a:p>
            <a:pPr lvl="1"/>
            <a:r>
              <a:rPr lang="en-US" altLang="ko-KR" b="1" u="sng" dirty="0">
                <a:solidFill>
                  <a:srgbClr val="0070C0"/>
                </a:solidFill>
              </a:rPr>
              <a:t>default </a:t>
            </a:r>
            <a:r>
              <a:rPr lang="ko-KR" altLang="en-US" b="1" u="sng" dirty="0">
                <a:solidFill>
                  <a:srgbClr val="0070C0"/>
                </a:solidFill>
              </a:rPr>
              <a:t>블록은 가장 아래쪽에 위치하는 것이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일반적</a:t>
            </a:r>
            <a:endParaRPr lang="en-US" altLang="ko-KR" b="1" u="sng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switch /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1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연산자의 사용</a:t>
            </a:r>
            <a:endParaRPr lang="en-US" altLang="ko-KR" dirty="0"/>
          </a:p>
          <a:p>
            <a:pPr lvl="1"/>
            <a:r>
              <a:rPr lang="ko-KR" altLang="en-US" dirty="0" smtClean="0"/>
              <a:t>예제 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Branch_09.cpp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= </a:t>
            </a:r>
            <a:r>
              <a:rPr lang="en-US" altLang="ko-KR" dirty="0" smtClean="0">
                <a:solidFill>
                  <a:srgbClr val="FF0000"/>
                </a:solidFill>
              </a:rPr>
              <a:t>a &gt; b</a:t>
            </a:r>
            <a:r>
              <a:rPr lang="en-US" altLang="ko-KR" dirty="0" smtClean="0"/>
              <a:t> ? </a:t>
            </a:r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a &gt; 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조건을 여기에 적음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경우에 실행할 수식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 경우에 실행할 수식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식에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사용했다면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if</a:t>
            </a:r>
            <a:r>
              <a:rPr lang="en-US" altLang="ko-KR" dirty="0" smtClean="0"/>
              <a:t> (a &gt; b)</a:t>
            </a:r>
            <a:br>
              <a:rPr lang="en-US" altLang="ko-KR" dirty="0" smtClean="0"/>
            </a:br>
            <a:r>
              <a:rPr lang="en-US" altLang="ko-KR" dirty="0" smtClean="0"/>
              <a:t>   c = a;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else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c = b;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0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 분기와 무조건 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 분기란 분기 명령들 중에서도 조건을 검사하고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결과에 따라서 서로 다른 코드로 실행 흐름을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이동하는 명령들을 말함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– else if – else, switch / case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무조건 분기는 조건 없이 이 명령을 만나면 무조건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정해진 위치로 실행의 흐름이 이동하는 명령을 의미함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goto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아주 간단한 </a:t>
            </a:r>
            <a:r>
              <a:rPr lang="en-US" altLang="ko-KR" dirty="0" err="1" smtClean="0"/>
              <a:t>goto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Branch_10.cpp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아주 간단한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Repetition_01.cpp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의 기능은 아주 간단함</a:t>
            </a:r>
            <a:endParaRPr lang="en-US" altLang="ko-KR" dirty="0"/>
          </a:p>
          <a:p>
            <a:pPr lvl="2"/>
            <a:r>
              <a:rPr lang="ko-KR" altLang="en-US" dirty="0" smtClean="0"/>
              <a:t>입력한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동안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의 중괄호를 반복해서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실행함</a:t>
            </a:r>
            <a:endParaRPr lang="en-US" altLang="ko-KR" dirty="0"/>
          </a:p>
          <a:p>
            <a:pPr lvl="2"/>
            <a:r>
              <a:rPr lang="ko-KR" altLang="en-US" dirty="0" smtClean="0"/>
              <a:t>조건이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되면 그제서야 중괄호 밖으로 나옴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while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&lt;= 10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B050"/>
                </a:solidFill>
              </a:rPr>
              <a:t>{ … }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&lt;= 10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동안 반복함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B050"/>
                </a:solidFill>
              </a:rPr>
              <a:t>{ … }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중괄호 사이에 반복될 코드가 위치함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조건의 다양한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++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기능을 조건 부분에서 해결할 수 있음</a:t>
            </a:r>
            <a:endParaRPr lang="en-US" altLang="ko-KR" dirty="0" smtClean="0"/>
          </a:p>
          <a:p>
            <a:pPr lvl="2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Repetition_02.cpp</a:t>
            </a:r>
            <a:endParaRPr lang="en-US" altLang="ko-KR" dirty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부터 더하도록 만들면 소스가 보다 간단해짐</a:t>
            </a:r>
            <a:endParaRPr lang="en-US" altLang="ko-KR" dirty="0" smtClean="0"/>
          </a:p>
          <a:p>
            <a:pPr lvl="2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Repetition_03.cpp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8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ko-KR" sz="2700" dirty="0" smtClean="0"/>
              <a:t>break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300" dirty="0" smtClean="0"/>
              <a:t>예제 </a:t>
            </a:r>
            <a:r>
              <a:rPr lang="ko-KR" altLang="en-US" sz="2300" dirty="0"/>
              <a:t>파일 </a:t>
            </a:r>
            <a:r>
              <a:rPr lang="en-US" altLang="ko-KR" sz="2300" dirty="0"/>
              <a:t>: </a:t>
            </a:r>
            <a:r>
              <a:rPr lang="en-US" altLang="ko-KR" sz="2300" dirty="0" smtClean="0">
                <a:hlinkClick r:id="rId2" action="ppaction://hlinkfile"/>
              </a:rPr>
              <a:t>Repetition_04.cpp</a:t>
            </a:r>
            <a:endParaRPr lang="en-US" altLang="ko-KR" sz="23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ko-KR" sz="2300" dirty="0" smtClean="0"/>
              <a:t>switch / case</a:t>
            </a:r>
            <a:r>
              <a:rPr lang="ko-KR" altLang="en-US" sz="2300" dirty="0" smtClean="0"/>
              <a:t>에서도 </a:t>
            </a:r>
            <a:r>
              <a:rPr lang="en-US" altLang="ko-KR" sz="2300" dirty="0" smtClean="0"/>
              <a:t>break</a:t>
            </a:r>
            <a:r>
              <a:rPr lang="ko-KR" altLang="en-US" sz="2300" dirty="0" smtClean="0"/>
              <a:t>는 </a:t>
            </a:r>
            <a:r>
              <a:rPr lang="en-US" altLang="ko-KR" sz="2300" dirty="0" smtClean="0"/>
              <a:t>switch</a:t>
            </a:r>
            <a:r>
              <a:rPr lang="ko-KR" altLang="en-US" sz="2300" dirty="0" smtClean="0"/>
              <a:t>를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빠져나가는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ko-KR" altLang="en-US" sz="2300" dirty="0" smtClean="0"/>
              <a:t>역할을 했었고 </a:t>
            </a:r>
            <a:r>
              <a:rPr lang="en-US" altLang="ko-KR" sz="2300" dirty="0" smtClean="0"/>
              <a:t>while</a:t>
            </a:r>
            <a:r>
              <a:rPr lang="ko-KR" altLang="en-US" sz="2300" dirty="0" smtClean="0"/>
              <a:t>에서도 </a:t>
            </a:r>
            <a:r>
              <a:rPr lang="en-US" altLang="ko-KR" sz="2300" dirty="0" smtClean="0"/>
              <a:t>while</a:t>
            </a:r>
            <a:r>
              <a:rPr lang="ko-KR" altLang="en-US" sz="2300" dirty="0" smtClean="0"/>
              <a:t>을 빠져나가는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ko-KR" altLang="en-US" sz="2300" dirty="0" smtClean="0"/>
              <a:t>역할을 함</a:t>
            </a:r>
            <a:endParaRPr lang="en-US" altLang="ko-KR" sz="23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ko-KR" sz="2300" dirty="0" smtClean="0"/>
              <a:t>for</a:t>
            </a:r>
            <a:r>
              <a:rPr lang="ko-KR" altLang="en-US" sz="2300" dirty="0" smtClean="0"/>
              <a:t>와 </a:t>
            </a:r>
            <a:r>
              <a:rPr lang="en-US" altLang="ko-KR" sz="2300" dirty="0" smtClean="0"/>
              <a:t>do while</a:t>
            </a:r>
            <a:r>
              <a:rPr lang="ko-KR" altLang="en-US" sz="2300" dirty="0" smtClean="0"/>
              <a:t>에서도 동일한 역할을 수행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300" dirty="0" smtClean="0"/>
              <a:t>(</a:t>
            </a:r>
            <a:r>
              <a:rPr lang="ko-KR" altLang="en-US" sz="2300" dirty="0" smtClean="0"/>
              <a:t>이어서 배울 예정</a:t>
            </a:r>
            <a:r>
              <a:rPr lang="en-US" altLang="ko-KR" sz="2300" dirty="0" smtClean="0"/>
              <a:t>)</a:t>
            </a:r>
            <a:endParaRPr lang="en-US" altLang="ko-KR" sz="23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7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아주 간단한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보다 형식적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변수의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반복의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증가를 수행할 수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영역을 지정해 놓았기 때문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Repetition_05.cpp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for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= 1</a:t>
            </a:r>
            <a:r>
              <a:rPr lang="en-US" altLang="ko-KR" dirty="0" smtClean="0"/>
              <a:t>; </a:t>
            </a:r>
            <a:r>
              <a:rPr lang="en-US" altLang="ko-KR" dirty="0" err="1" smtClean="0">
                <a:solidFill>
                  <a:srgbClr val="00B050"/>
                </a:solidFill>
              </a:rPr>
              <a:t>i</a:t>
            </a:r>
            <a:r>
              <a:rPr lang="en-US" altLang="ko-KR" dirty="0" smtClean="0">
                <a:solidFill>
                  <a:srgbClr val="00B050"/>
                </a:solidFill>
              </a:rPr>
              <a:t> &lt;= 10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++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7030A0"/>
                </a:solidFill>
              </a:rPr>
              <a:t>{ … }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= 1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처음에 한 번만 실행함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B050"/>
                </a:solidFill>
              </a:rPr>
              <a:t>i</a:t>
            </a:r>
            <a:r>
              <a:rPr lang="en-US" altLang="ko-KR" dirty="0" smtClean="0">
                <a:solidFill>
                  <a:srgbClr val="00B050"/>
                </a:solidFill>
              </a:rPr>
              <a:t> &lt;= 10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매번 반복 시작 전에 이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인지 검사함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++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매번 반복이 끝난 후에 이 수식을 실행함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7030A0"/>
                </a:solidFill>
              </a:rPr>
              <a:t>{ … }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중괄호 사이에 반복될 코드가 위치함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의 배려를 무시하기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는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증가치를 적어줄 수 있는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공간을 마련해주지만 반드시 시키는 대로 해야 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사용하고 싶지 않은 공간은 그냥 공백으로 내버려두면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 for</a:t>
            </a:r>
            <a:r>
              <a:rPr lang="ko-KR" altLang="en-US" dirty="0" smtClean="0"/>
              <a:t>의 증가치 부분 사용하지 않기</a:t>
            </a:r>
            <a:endParaRPr lang="en-US" altLang="ko-KR" dirty="0" smtClean="0"/>
          </a:p>
          <a:p>
            <a:pPr lvl="3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Repetition_06.cpp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2.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증가치 모두 사용하지 않기</a:t>
            </a:r>
            <a:endParaRPr lang="en-US" altLang="ko-KR" dirty="0" smtClean="0"/>
          </a:p>
          <a:p>
            <a:pPr lvl="3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Repetition_07.cpp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5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continue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이번 반복을 중단하고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다음 번 반복으로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곧장 넘어가게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, while, do while, for</a:t>
            </a:r>
            <a:r>
              <a:rPr lang="ko-KR" altLang="en-US" dirty="0" smtClean="0"/>
              <a:t>에서 모두 사용 가능함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Repetition_08.cpp</a:t>
            </a:r>
            <a:endParaRPr lang="en-US" altLang="ko-KR" dirty="0"/>
          </a:p>
          <a:p>
            <a:r>
              <a:rPr lang="ko-KR" altLang="en-US" dirty="0" smtClean="0"/>
              <a:t>중첩된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안에 또 다른 </a:t>
            </a:r>
            <a:r>
              <a:rPr lang="en-US" altLang="ko-KR" dirty="0" smtClean="0"/>
              <a:t>if</a:t>
            </a:r>
            <a:r>
              <a:rPr lang="ko-KR" altLang="en-US" dirty="0" smtClean="0"/>
              <a:t>가 존재할 수 있는 것처럼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안에도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가 존재할 수 있음</a:t>
            </a:r>
            <a:r>
              <a:rPr lang="en-US" altLang="ko-KR" dirty="0" smtClean="0"/>
              <a:t>(while, do while</a:t>
            </a:r>
            <a:r>
              <a:rPr lang="ko-KR" altLang="en-US" dirty="0" smtClean="0"/>
              <a:t>도 마찬가지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Repetition_09.cpp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9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do while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while</a:t>
            </a:r>
            <a:r>
              <a:rPr lang="ko-KR" altLang="en-US" dirty="0" smtClean="0"/>
              <a:t>은 무조건 한 번 반복한 후에 조건을 검사함</a:t>
            </a:r>
            <a:endParaRPr lang="en-US" altLang="ko-KR" dirty="0" smtClean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Repetition_10.cpp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while</a:t>
            </a:r>
            <a:r>
              <a:rPr lang="ko-KR" altLang="en-US" dirty="0" smtClean="0"/>
              <a:t>이 정말 유용한 경우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코드를 한 번 반복한 후에야 반복 조건을 검사할 수 있을 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사용자로부터 입력 받은 값이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때까지 반복</a:t>
            </a:r>
            <a:endParaRPr lang="en-US" altLang="ko-KR" dirty="0" smtClean="0"/>
          </a:p>
          <a:p>
            <a:pPr lvl="4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3" action="ppaction://hlinkfile"/>
              </a:rPr>
              <a:t>Repetition_11.cpp</a:t>
            </a:r>
            <a:endParaRPr lang="en-US" altLang="ko-KR" dirty="0"/>
          </a:p>
          <a:p>
            <a:pPr lvl="3"/>
            <a:r>
              <a:rPr lang="ko-KR" altLang="en-US" dirty="0" smtClean="0"/>
              <a:t>프로그램을 한 번 수행한 뒤 </a:t>
            </a:r>
            <a:r>
              <a:rPr lang="en-US" altLang="ko-KR" dirty="0" smtClean="0"/>
              <a:t>Y/N</a:t>
            </a:r>
            <a:r>
              <a:rPr lang="ko-KR" altLang="en-US" dirty="0" smtClean="0"/>
              <a:t>에 따라 다시 수행 또는 종료</a:t>
            </a:r>
            <a:endParaRPr lang="en-US" altLang="ko-KR" dirty="0" smtClean="0"/>
          </a:p>
          <a:p>
            <a:pPr lvl="4"/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4" action="ppaction://hlinkfile"/>
              </a:rPr>
              <a:t>Repetition_12.cpp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u="sng" dirty="0">
                <a:solidFill>
                  <a:srgbClr val="FF0000"/>
                </a:solidFill>
              </a:rPr>
              <a:t>The VC11 compiler includes a feature called Auto-</a:t>
            </a:r>
            <a:r>
              <a:rPr lang="en-US" altLang="ko-KR" b="1" u="sng" dirty="0" err="1">
                <a:solidFill>
                  <a:srgbClr val="FF0000"/>
                </a:solidFill>
              </a:rPr>
              <a:t>Vectorization</a:t>
            </a:r>
            <a:r>
              <a:rPr lang="en-US" altLang="ko-KR" b="1" u="sng" dirty="0">
                <a:solidFill>
                  <a:srgbClr val="FF0000"/>
                </a:solidFill>
              </a:rPr>
              <a:t>, or </a:t>
            </a:r>
            <a:r>
              <a:rPr lang="en-US" altLang="ko-KR" b="1" u="sng" dirty="0" err="1">
                <a:solidFill>
                  <a:srgbClr val="FF0000"/>
                </a:solidFill>
              </a:rPr>
              <a:t>AutoVec</a:t>
            </a:r>
            <a:r>
              <a:rPr lang="en-US" altLang="ko-KR" b="1" u="sng" dirty="0">
                <a:solidFill>
                  <a:srgbClr val="FF0000"/>
                </a:solidFill>
              </a:rPr>
              <a:t> for short. </a:t>
            </a:r>
            <a:r>
              <a:rPr lang="en-US" altLang="ko-KR" dirty="0" err="1"/>
              <a:t>AutoVec</a:t>
            </a:r>
            <a:r>
              <a:rPr lang="en-US" altLang="ko-KR" dirty="0"/>
              <a:t> tries to make loops in your code run faster by using the SSE, or vector, registers present in all current processors. The feature is on by-default. So, like other optimizations that the compiler performs, you don't need to know anything more to benefit.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http://channel9.msdn.com/Shows/</a:t>
            </a:r>
            <a:br>
              <a:rPr lang="en-US" altLang="ko-KR" dirty="0">
                <a:hlinkClick r:id="rId2"/>
              </a:rPr>
            </a:br>
            <a:r>
              <a:rPr lang="en-US" altLang="ko-KR" dirty="0" smtClean="0">
                <a:hlinkClick r:id="rId2"/>
              </a:rPr>
              <a:t>C9-GoingNative/GoingNative-7-VC11-Auto-Vectorizer-C-NOW-LangNEXT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VC11 </a:t>
            </a:r>
            <a:r>
              <a:rPr lang="en-US" altLang="ko-KR" dirty="0" smtClean="0"/>
              <a:t>Auto-</a:t>
            </a:r>
            <a:r>
              <a:rPr lang="en-US" altLang="ko-KR" dirty="0" err="1" smtClean="0"/>
              <a:t>Vectorizer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altLang="ko-KR" dirty="0">
                <a:solidFill>
                  <a:srgbClr val="0000FF"/>
                </a:solidFill>
              </a:rPr>
              <a:t>int</a:t>
            </a:r>
            <a:r>
              <a:rPr lang="nn-NO" altLang="ko-KR" dirty="0"/>
              <a:t> i = </a:t>
            </a:r>
            <a:r>
              <a:rPr lang="nn-NO" altLang="ko-KR" dirty="0" smtClean="0"/>
              <a:t>0;</a:t>
            </a:r>
            <a:br>
              <a:rPr lang="nn-NO" altLang="ko-KR" dirty="0" smtClean="0"/>
            </a:br>
            <a:r>
              <a:rPr lang="nn-NO" altLang="ko-KR" dirty="0" smtClean="0">
                <a:solidFill>
                  <a:srgbClr val="0000FF"/>
                </a:solidFill>
              </a:rPr>
              <a:t>for</a:t>
            </a:r>
            <a:r>
              <a:rPr lang="nn-NO" altLang="ko-KR" dirty="0" smtClean="0"/>
              <a:t> </a:t>
            </a:r>
            <a:r>
              <a:rPr lang="nn-NO" altLang="ko-KR" dirty="0"/>
              <a:t>(i=0; i&lt;100000; i</a:t>
            </a:r>
            <a:r>
              <a:rPr lang="nn-NO" altLang="ko-KR" dirty="0" smtClean="0"/>
              <a:t>++) {</a:t>
            </a:r>
            <a:br>
              <a:rPr lang="nn-NO" altLang="ko-KR" dirty="0" smtClean="0"/>
            </a:br>
            <a:r>
              <a:rPr lang="nn-NO" altLang="ko-KR" dirty="0" smtClean="0"/>
              <a:t>   a[i</a:t>
            </a:r>
            <a:r>
              <a:rPr lang="nn-NO" altLang="ko-KR" dirty="0"/>
              <a:t>] = b[i] + c[i</a:t>
            </a:r>
            <a:r>
              <a:rPr lang="nn-NO" altLang="ko-KR" dirty="0" smtClean="0"/>
              <a:t>];</a:t>
            </a:r>
            <a:br>
              <a:rPr lang="nn-NO" altLang="ko-KR" dirty="0" smtClean="0"/>
            </a:br>
            <a:r>
              <a:rPr lang="nn-NO" altLang="ko-KR" dirty="0" smtClean="0"/>
              <a:t>}</a:t>
            </a:r>
            <a:endParaRPr lang="en-US" altLang="ko-KR" dirty="0" smtClean="0"/>
          </a:p>
          <a:p>
            <a:r>
              <a:rPr lang="en-US" altLang="ko-KR" b="1" u="sng" dirty="0" smtClean="0">
                <a:solidFill>
                  <a:srgbClr val="FF0000"/>
                </a:solidFill>
              </a:rPr>
              <a:t>The </a:t>
            </a:r>
            <a:r>
              <a:rPr lang="en-US" altLang="ko-KR" b="1" u="sng" dirty="0">
                <a:solidFill>
                  <a:srgbClr val="FF0000"/>
                </a:solidFill>
              </a:rPr>
              <a:t>auto-</a:t>
            </a:r>
            <a:r>
              <a:rPr lang="en-US" altLang="ko-KR" b="1" u="sng" dirty="0" err="1">
                <a:solidFill>
                  <a:srgbClr val="FF0000"/>
                </a:solidFill>
              </a:rPr>
              <a:t>vectorizer</a:t>
            </a:r>
            <a:r>
              <a:rPr lang="en-US" altLang="ko-KR" b="1" u="sng" dirty="0">
                <a:solidFill>
                  <a:srgbClr val="FF0000"/>
                </a:solidFill>
              </a:rPr>
              <a:t> transforms the above tight loop into machine instructions that run the loop 4x faster on SIMD-capable (SSE/SSE2) processors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</a:t>
            </a:r>
            <a:endParaRPr lang="en-US" altLang="ko-KR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VC11 Auto-</a:t>
            </a:r>
            <a:r>
              <a:rPr lang="en-US" altLang="ko-KR" dirty="0" err="1"/>
              <a:t>Vectorizer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9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성적표 프로그램 만들기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Ver</a:t>
            </a:r>
            <a:r>
              <a:rPr lang="en-US" altLang="ko-KR" dirty="0" smtClean="0"/>
              <a:t> 1.0,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1.1,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1.2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Ver</a:t>
            </a:r>
            <a:r>
              <a:rPr lang="en-US" altLang="ko-KR" dirty="0" smtClean="0"/>
              <a:t> 1.0 – </a:t>
            </a:r>
            <a:r>
              <a:rPr lang="ko-KR" altLang="en-US" dirty="0" smtClean="0"/>
              <a:t>메뉴의 구성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Ver</a:t>
            </a:r>
            <a:r>
              <a:rPr lang="en-US" altLang="ko-KR" dirty="0" smtClean="0"/>
              <a:t> 1.1 – </a:t>
            </a:r>
            <a:r>
              <a:rPr lang="ko-KR" altLang="en-US" dirty="0" smtClean="0"/>
              <a:t>세 명의 성적 처리하기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Ver</a:t>
            </a:r>
            <a:r>
              <a:rPr lang="en-US" altLang="ko-KR" dirty="0" smtClean="0"/>
              <a:t> 1.2 – </a:t>
            </a:r>
            <a:r>
              <a:rPr lang="ko-KR" altLang="en-US" dirty="0" smtClean="0"/>
              <a:t>성적표 예쁘게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자세한 작성 방법은 주말까지 클럽에 게시 예정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http://club.cyworld.com/cpptutor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 가입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목요일까지 세 버전 모두 작성하여 제출</a:t>
            </a:r>
            <a:endParaRPr lang="en-US" altLang="ko-KR" dirty="0"/>
          </a:p>
          <a:p>
            <a:pPr lvl="2"/>
            <a:r>
              <a:rPr lang="ko-KR" altLang="en-US" dirty="0" smtClean="0"/>
              <a:t>평가하여 최종 점수에 반영함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숙제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아주 기본적인 사칙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우선 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단위 논리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쉬프트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연산자의 </a:t>
            </a:r>
            <a:r>
              <a:rPr lang="ko-KR" altLang="en-US" dirty="0" err="1" smtClean="0"/>
              <a:t>축약형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 중에 발생하는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변수를 여러 개 모아놓은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배열에서의 문자열 사용</a:t>
            </a:r>
            <a:endParaRPr lang="en-US" altLang="ko-KR" dirty="0" smtClean="0"/>
          </a:p>
          <a:p>
            <a:r>
              <a:rPr lang="ko-KR" altLang="en-US" dirty="0" smtClean="0"/>
              <a:t>구조체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다양한 타입의 정보를 한 곳에 모으는 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구조체의 기본</a:t>
            </a:r>
            <a:endParaRPr lang="en-US" altLang="ko-KR" dirty="0" smtClean="0"/>
          </a:p>
          <a:p>
            <a:r>
              <a:rPr lang="ko-KR" altLang="en-US" dirty="0" smtClean="0"/>
              <a:t>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정보에 대한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포인터의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포인터와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분기와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– </a:t>
            </a:r>
            <a:r>
              <a:rPr lang="ko-KR" altLang="en-US" dirty="0" smtClean="0"/>
              <a:t>간단한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– else if</a:t>
            </a:r>
            <a:r>
              <a:rPr lang="ko-KR" altLang="en-US" dirty="0" smtClean="0"/>
              <a:t>로 확장하기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 / case</a:t>
            </a:r>
          </a:p>
          <a:p>
            <a:pPr lvl="1"/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goto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</a:p>
          <a:p>
            <a:pPr lvl="1"/>
            <a:r>
              <a:rPr lang="en-US" altLang="ko-KR" dirty="0" smtClean="0"/>
              <a:t>for</a:t>
            </a:r>
          </a:p>
          <a:p>
            <a:pPr lvl="1"/>
            <a:r>
              <a:rPr lang="en-US" altLang="ko-KR" dirty="0" smtClean="0"/>
              <a:t>do while</a:t>
            </a:r>
          </a:p>
          <a:p>
            <a:r>
              <a:rPr lang="en-US" altLang="ko-KR" dirty="0" smtClean="0"/>
              <a:t>VC11 </a:t>
            </a:r>
            <a:r>
              <a:rPr lang="en-US" altLang="ko-KR" dirty="0"/>
              <a:t>Auto-</a:t>
            </a:r>
            <a:r>
              <a:rPr lang="en-US" altLang="ko-KR" dirty="0" err="1"/>
              <a:t>Vectorizer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6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아주 기본적인 사칙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Basic_Operator_01.cpp</a:t>
            </a:r>
            <a:endParaRPr lang="en-US" altLang="ko-KR" dirty="0" smtClean="0"/>
          </a:p>
          <a:p>
            <a:r>
              <a:rPr lang="ko-KR" altLang="en-US" dirty="0" smtClean="0"/>
              <a:t>연산의 수행 방법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15616" y="2636912"/>
            <a:ext cx="2160240" cy="2592288"/>
            <a:chOff x="1475656" y="2636912"/>
            <a:chExt cx="2160240" cy="2592288"/>
          </a:xfrm>
        </p:grpSpPr>
        <p:sp>
          <p:nvSpPr>
            <p:cNvPr id="7" name="직사각형 6"/>
            <p:cNvSpPr/>
            <p:nvPr/>
          </p:nvSpPr>
          <p:spPr>
            <a:xfrm>
              <a:off x="1475656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8</a:t>
              </a:r>
              <a:endParaRPr lang="ko-KR" altLang="en-US" sz="2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15816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4</a:t>
              </a:r>
              <a:endParaRPr lang="ko-KR" altLang="en-US" sz="2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5736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+</a:t>
              </a:r>
              <a:endParaRPr lang="ko-KR" altLang="en-US" sz="2000" b="1" dirty="0"/>
            </a:p>
          </p:txBody>
        </p:sp>
        <p:cxnSp>
          <p:nvCxnSpPr>
            <p:cNvPr id="11" name="꺾인 연결선 10"/>
            <p:cNvCxnSpPr>
              <a:stCxn id="7" idx="2"/>
              <a:endCxn id="9" idx="1"/>
            </p:cNvCxnSpPr>
            <p:nvPr/>
          </p:nvCxnSpPr>
          <p:spPr>
            <a:xfrm rot="16200000" flipH="1">
              <a:off x="1691680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8" idx="2"/>
              <a:endCxn id="9" idx="3"/>
            </p:cNvCxnSpPr>
            <p:nvPr/>
          </p:nvCxnSpPr>
          <p:spPr>
            <a:xfrm rot="5400000">
              <a:off x="2771800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>
            <a:xfrm>
              <a:off x="2555776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2195737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12</a:t>
              </a:r>
              <a:endParaRPr lang="ko-KR" altLang="en-US" sz="2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55071" y="2636912"/>
            <a:ext cx="3528392" cy="2592288"/>
            <a:chOff x="3923928" y="2636912"/>
            <a:chExt cx="3528392" cy="2592288"/>
          </a:xfrm>
        </p:grpSpPr>
        <p:sp>
          <p:nvSpPr>
            <p:cNvPr id="29" name="직사각형 28"/>
            <p:cNvSpPr/>
            <p:nvPr/>
          </p:nvSpPr>
          <p:spPr>
            <a:xfrm>
              <a:off x="3923928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8</a:t>
              </a:r>
              <a:endParaRPr lang="ko-KR" altLang="en-US" sz="2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64088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4</a:t>
              </a:r>
              <a:endParaRPr lang="ko-KR" altLang="en-US" sz="20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44008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+</a:t>
              </a:r>
              <a:endParaRPr lang="ko-KR" altLang="en-US" sz="2000" b="1" dirty="0"/>
            </a:p>
          </p:txBody>
        </p:sp>
        <p:cxnSp>
          <p:nvCxnSpPr>
            <p:cNvPr id="32" name="꺾인 연결선 31"/>
            <p:cNvCxnSpPr>
              <a:stCxn id="29" idx="2"/>
              <a:endCxn id="31" idx="1"/>
            </p:cNvCxnSpPr>
            <p:nvPr/>
          </p:nvCxnSpPr>
          <p:spPr>
            <a:xfrm rot="16200000" flipH="1">
              <a:off x="4139952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0" idx="2"/>
              <a:endCxn id="31" idx="3"/>
            </p:cNvCxnSpPr>
            <p:nvPr/>
          </p:nvCxnSpPr>
          <p:spPr>
            <a:xfrm rot="5400000">
              <a:off x="5220072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2"/>
            </p:cNvCxnSpPr>
            <p:nvPr/>
          </p:nvCxnSpPr>
          <p:spPr>
            <a:xfrm>
              <a:off x="5004048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644009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12</a:t>
              </a:r>
              <a:endParaRPr lang="ko-KR" altLang="en-US" sz="2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32240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2</a:t>
              </a:r>
              <a:endParaRPr lang="ko-KR" altLang="en-US" sz="2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32240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-</a:t>
              </a:r>
              <a:endParaRPr lang="ko-KR" altLang="en-US" sz="2000" b="1" dirty="0"/>
            </a:p>
          </p:txBody>
        </p:sp>
        <p:cxnSp>
          <p:nvCxnSpPr>
            <p:cNvPr id="41" name="직선 화살표 연결선 40"/>
            <p:cNvCxnSpPr>
              <a:stCxn id="36" idx="0"/>
              <a:endCxn id="39" idx="2"/>
            </p:cNvCxnSpPr>
            <p:nvPr/>
          </p:nvCxnSpPr>
          <p:spPr>
            <a:xfrm flipV="1">
              <a:off x="7092280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35" idx="3"/>
              <a:endCxn id="39" idx="1"/>
            </p:cNvCxnSpPr>
            <p:nvPr/>
          </p:nvCxnSpPr>
          <p:spPr>
            <a:xfrm flipV="1">
              <a:off x="5364089" y="3861048"/>
              <a:ext cx="1368151" cy="1080120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6732240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10</a:t>
              </a:r>
              <a:endParaRPr lang="ko-KR" altLang="en-US" sz="2000" dirty="0"/>
            </a:p>
          </p:txBody>
        </p:sp>
        <p:cxnSp>
          <p:nvCxnSpPr>
            <p:cNvPr id="47" name="직선 화살표 연결선 46"/>
            <p:cNvCxnSpPr>
              <a:stCxn id="39" idx="0"/>
              <a:endCxn id="46" idx="2"/>
            </p:cNvCxnSpPr>
            <p:nvPr/>
          </p:nvCxnSpPr>
          <p:spPr>
            <a:xfrm flipV="1">
              <a:off x="7092280" y="3212976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183280" y="536392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규칙 </a:t>
            </a:r>
            <a:r>
              <a:rPr lang="en-US" altLang="ko-KR" dirty="0" smtClean="0"/>
              <a:t>: 8 + 4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11960" y="5363924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규칙의 연쇄적인 적용 </a:t>
            </a:r>
            <a:r>
              <a:rPr lang="en-US" altLang="ko-KR" dirty="0" smtClean="0"/>
              <a:t>: 8 + 4 - 2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4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r>
              <a:rPr lang="en-US" altLang="ko-KR" dirty="0" smtClean="0"/>
              <a:t>(Assignment Operator)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변수에 값을 대입할 때 사용하는 </a:t>
            </a:r>
            <a:r>
              <a:rPr lang="en-US" altLang="ko-KR" dirty="0" smtClean="0"/>
              <a:t>‘=‘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Basic_Operator_02.cpp</a:t>
            </a:r>
            <a:endParaRPr lang="en-US" altLang="ko-KR" dirty="0" smtClean="0"/>
          </a:p>
          <a:p>
            <a:r>
              <a:rPr lang="ko-KR" altLang="en-US" dirty="0" smtClean="0"/>
              <a:t>연산 순서 </a:t>
            </a:r>
            <a:r>
              <a:rPr lang="en-US" altLang="ko-KR" dirty="0" smtClean="0"/>
              <a:t>: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오른쪽에서 왼쪽으로 수행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51720" y="3429000"/>
            <a:ext cx="5040560" cy="2592288"/>
            <a:chOff x="899592" y="3104964"/>
            <a:chExt cx="5040560" cy="2592288"/>
          </a:xfrm>
        </p:grpSpPr>
        <p:sp>
          <p:nvSpPr>
            <p:cNvPr id="53" name="직사각형 52"/>
            <p:cNvSpPr/>
            <p:nvPr/>
          </p:nvSpPr>
          <p:spPr>
            <a:xfrm>
              <a:off x="899592" y="3104964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c</a:t>
              </a:r>
              <a:endParaRPr lang="ko-KR" altLang="en-US" sz="20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39752" y="3104964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19672" y="4041068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</a:t>
              </a:r>
              <a:endParaRPr lang="ko-KR" altLang="en-US" sz="2000" b="1" dirty="0"/>
            </a:p>
          </p:txBody>
        </p:sp>
        <p:cxnSp>
          <p:nvCxnSpPr>
            <p:cNvPr id="56" name="꺾인 연결선 55"/>
            <p:cNvCxnSpPr>
              <a:stCxn id="53" idx="2"/>
              <a:endCxn id="55" idx="1"/>
            </p:cNvCxnSpPr>
            <p:nvPr/>
          </p:nvCxnSpPr>
          <p:spPr>
            <a:xfrm rot="16200000" flipH="1">
              <a:off x="1115616" y="3825044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54" idx="2"/>
              <a:endCxn id="55" idx="3"/>
            </p:cNvCxnSpPr>
            <p:nvPr/>
          </p:nvCxnSpPr>
          <p:spPr>
            <a:xfrm rot="5400000">
              <a:off x="2195736" y="3825044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5" idx="2"/>
            </p:cNvCxnSpPr>
            <p:nvPr/>
          </p:nvCxnSpPr>
          <p:spPr>
            <a:xfrm>
              <a:off x="1979712" y="4617132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1619673" y="5121188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07904" y="5121188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b</a:t>
              </a:r>
              <a:endParaRPr lang="ko-KR" altLang="en-US" sz="2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7904" y="4041068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</a:t>
              </a:r>
              <a:endParaRPr lang="ko-KR" altLang="en-US" sz="2000" b="1" dirty="0"/>
            </a:p>
          </p:txBody>
        </p:sp>
        <p:cxnSp>
          <p:nvCxnSpPr>
            <p:cNvPr id="62" name="직선 화살표 연결선 61"/>
            <p:cNvCxnSpPr>
              <a:stCxn id="60" idx="0"/>
              <a:endCxn id="61" idx="2"/>
            </p:cNvCxnSpPr>
            <p:nvPr/>
          </p:nvCxnSpPr>
          <p:spPr>
            <a:xfrm flipV="1">
              <a:off x="4067944" y="4617132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59" idx="3"/>
              <a:endCxn id="61" idx="1"/>
            </p:cNvCxnSpPr>
            <p:nvPr/>
          </p:nvCxnSpPr>
          <p:spPr>
            <a:xfrm flipV="1">
              <a:off x="2339753" y="4329100"/>
              <a:ext cx="1368151" cy="1080120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3707904" y="3104964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cxnSp>
          <p:nvCxnSpPr>
            <p:cNvPr id="65" name="직선 화살표 연결선 64"/>
            <p:cNvCxnSpPr>
              <a:stCxn id="61" idx="0"/>
              <a:endCxn id="64" idx="2"/>
            </p:cNvCxnSpPr>
            <p:nvPr/>
          </p:nvCxnSpPr>
          <p:spPr>
            <a:xfrm flipV="1">
              <a:off x="4067944" y="3681028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5220072" y="3104964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</a:t>
              </a:r>
              <a:endParaRPr lang="ko-KR" altLang="en-US" sz="2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220072" y="4041068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</a:t>
              </a:r>
              <a:endParaRPr lang="ko-KR" altLang="en-US" sz="2000" b="1" dirty="0"/>
            </a:p>
          </p:txBody>
        </p:sp>
        <p:cxnSp>
          <p:nvCxnSpPr>
            <p:cNvPr id="14" name="꺾인 연결선 13"/>
            <p:cNvCxnSpPr>
              <a:stCxn id="64" idx="3"/>
              <a:endCxn id="67" idx="1"/>
            </p:cNvCxnSpPr>
            <p:nvPr/>
          </p:nvCxnSpPr>
          <p:spPr>
            <a:xfrm>
              <a:off x="4427984" y="3392996"/>
              <a:ext cx="792088" cy="936104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6" idx="2"/>
              <a:endCxn id="67" idx="0"/>
            </p:cNvCxnSpPr>
            <p:nvPr/>
          </p:nvCxnSpPr>
          <p:spPr>
            <a:xfrm>
              <a:off x="5580112" y="3681028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5220072" y="5121188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cxnSp>
          <p:nvCxnSpPr>
            <p:cNvPr id="24" name="직선 화살표 연결선 23"/>
            <p:cNvCxnSpPr>
              <a:stCxn id="67" idx="2"/>
              <a:endCxn id="69" idx="0"/>
            </p:cNvCxnSpPr>
            <p:nvPr/>
          </p:nvCxnSpPr>
          <p:spPr>
            <a:xfrm>
              <a:off x="5580112" y="4617132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214898" y="6156012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대입 연산자의 적용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7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r>
              <a:rPr lang="en-US" altLang="ko-KR" dirty="0" smtClean="0"/>
              <a:t>(Relational Operator)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정보의 상태를 검사하는 데 사용</a:t>
            </a:r>
            <a:endParaRPr lang="en-US" altLang="ko-KR" dirty="0" smtClean="0"/>
          </a:p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Basic_Operator_03.cpp</a:t>
            </a:r>
            <a:endParaRPr lang="en-US" altLang="ko-KR" dirty="0" smtClean="0"/>
          </a:p>
          <a:p>
            <a:r>
              <a:rPr lang="ko-KR" altLang="en-US" dirty="0" smtClean="0"/>
              <a:t>관계 연산자의 결과 값은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true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318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b1 = a &gt; b;	//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크다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611560" y="2852936"/>
            <a:ext cx="3600400" cy="2592288"/>
            <a:chOff x="3923928" y="2636912"/>
            <a:chExt cx="3600400" cy="2592288"/>
          </a:xfrm>
        </p:grpSpPr>
        <p:sp>
          <p:nvSpPr>
            <p:cNvPr id="6" name="직사각형 5"/>
            <p:cNvSpPr/>
            <p:nvPr/>
          </p:nvSpPr>
          <p:spPr>
            <a:xfrm>
              <a:off x="3923928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</a:t>
              </a:r>
              <a:endParaRPr lang="ko-KR" altLang="en-US" sz="2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b</a:t>
              </a:r>
              <a:endParaRPr lang="ko-KR" altLang="en-US" sz="2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&gt;</a:t>
              </a:r>
              <a:endParaRPr lang="ko-KR" altLang="en-US" sz="2000" b="1" dirty="0"/>
            </a:p>
          </p:txBody>
        </p:sp>
        <p:cxnSp>
          <p:nvCxnSpPr>
            <p:cNvPr id="9" name="꺾인 연결선 8"/>
            <p:cNvCxnSpPr>
              <a:stCxn id="6" idx="2"/>
              <a:endCxn id="8" idx="1"/>
            </p:cNvCxnSpPr>
            <p:nvPr/>
          </p:nvCxnSpPr>
          <p:spPr>
            <a:xfrm rot="16200000" flipH="1">
              <a:off x="4139952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7" idx="2"/>
              <a:endCxn id="8" idx="3"/>
            </p:cNvCxnSpPr>
            <p:nvPr/>
          </p:nvCxnSpPr>
          <p:spPr>
            <a:xfrm rot="5400000">
              <a:off x="5220072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8" idx="2"/>
            </p:cNvCxnSpPr>
            <p:nvPr/>
          </p:nvCxnSpPr>
          <p:spPr>
            <a:xfrm>
              <a:off x="5004048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4572002" y="4653136"/>
              <a:ext cx="864094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false</a:t>
              </a:r>
              <a:endParaRPr lang="ko-KR" altLang="en-US" sz="2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732240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b1</a:t>
              </a:r>
              <a:endParaRPr lang="ko-KR" altLang="en-US" sz="2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32240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</a:t>
              </a:r>
              <a:endParaRPr lang="ko-KR" altLang="en-US" sz="2000" b="1" dirty="0"/>
            </a:p>
          </p:txBody>
        </p:sp>
        <p:cxnSp>
          <p:nvCxnSpPr>
            <p:cNvPr id="15" name="직선 화살표 연결선 14"/>
            <p:cNvCxnSpPr>
              <a:stCxn id="13" idx="0"/>
              <a:endCxn id="14" idx="2"/>
            </p:cNvCxnSpPr>
            <p:nvPr/>
          </p:nvCxnSpPr>
          <p:spPr>
            <a:xfrm flipV="1">
              <a:off x="7092280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2" idx="3"/>
              <a:endCxn id="14" idx="1"/>
            </p:cNvCxnSpPr>
            <p:nvPr/>
          </p:nvCxnSpPr>
          <p:spPr>
            <a:xfrm flipV="1">
              <a:off x="5436096" y="3861048"/>
              <a:ext cx="1296144" cy="1080120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6660232" y="2636912"/>
              <a:ext cx="864096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false</a:t>
              </a:r>
              <a:endParaRPr lang="ko-KR" altLang="en-US" sz="2000" dirty="0"/>
            </a:p>
          </p:txBody>
        </p:sp>
        <p:cxnSp>
          <p:nvCxnSpPr>
            <p:cNvPr id="18" name="직선 화살표 연결선 17"/>
            <p:cNvCxnSpPr>
              <a:stCxn id="14" idx="0"/>
              <a:endCxn id="17" idx="2"/>
            </p:cNvCxnSpPr>
            <p:nvPr/>
          </p:nvCxnSpPr>
          <p:spPr>
            <a:xfrm flipV="1">
              <a:off x="7092280" y="3212976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828165" y="2852936"/>
            <a:ext cx="3600400" cy="2592288"/>
            <a:chOff x="3923928" y="2636912"/>
            <a:chExt cx="3600400" cy="2592288"/>
          </a:xfrm>
        </p:grpSpPr>
        <p:sp>
          <p:nvSpPr>
            <p:cNvPr id="22" name="직사각형 21"/>
            <p:cNvSpPr/>
            <p:nvPr/>
          </p:nvSpPr>
          <p:spPr>
            <a:xfrm>
              <a:off x="3923928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b1</a:t>
              </a:r>
              <a:endParaRPr lang="ko-KR" altLang="en-US" sz="20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364088" y="2636912"/>
              <a:ext cx="720080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</a:t>
              </a:r>
              <a:endParaRPr lang="ko-KR" altLang="en-US" sz="20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44008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=</a:t>
              </a:r>
              <a:endParaRPr lang="ko-KR" altLang="en-US" sz="2000" b="1" dirty="0"/>
            </a:p>
          </p:txBody>
        </p:sp>
        <p:cxnSp>
          <p:nvCxnSpPr>
            <p:cNvPr id="25" name="꺾인 연결선 24"/>
            <p:cNvCxnSpPr>
              <a:stCxn id="22" idx="2"/>
              <a:endCxn id="24" idx="1"/>
            </p:cNvCxnSpPr>
            <p:nvPr/>
          </p:nvCxnSpPr>
          <p:spPr>
            <a:xfrm rot="16200000" flipH="1">
              <a:off x="4139952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stCxn id="23" idx="2"/>
              <a:endCxn id="24" idx="3"/>
            </p:cNvCxnSpPr>
            <p:nvPr/>
          </p:nvCxnSpPr>
          <p:spPr>
            <a:xfrm rot="5400000">
              <a:off x="5220072" y="3356992"/>
              <a:ext cx="648072" cy="36004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4" idx="2"/>
            </p:cNvCxnSpPr>
            <p:nvPr/>
          </p:nvCxnSpPr>
          <p:spPr>
            <a:xfrm>
              <a:off x="5004048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572002" y="4653136"/>
              <a:ext cx="864094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true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32240" y="465313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b</a:t>
              </a:r>
              <a:endParaRPr lang="ko-KR" altLang="en-US" sz="2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732240" y="3573016"/>
              <a:ext cx="72008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&gt;</a:t>
              </a:r>
              <a:endParaRPr lang="ko-KR" altLang="en-US" sz="2000" b="1" dirty="0"/>
            </a:p>
          </p:txBody>
        </p:sp>
        <p:cxnSp>
          <p:nvCxnSpPr>
            <p:cNvPr id="31" name="직선 화살표 연결선 30"/>
            <p:cNvCxnSpPr>
              <a:stCxn id="29" idx="0"/>
              <a:endCxn id="30" idx="2"/>
            </p:cNvCxnSpPr>
            <p:nvPr/>
          </p:nvCxnSpPr>
          <p:spPr>
            <a:xfrm flipV="1">
              <a:off x="7092280" y="414908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8" idx="3"/>
              <a:endCxn id="30" idx="1"/>
            </p:cNvCxnSpPr>
            <p:nvPr/>
          </p:nvCxnSpPr>
          <p:spPr>
            <a:xfrm flipV="1">
              <a:off x="5436096" y="3861048"/>
              <a:ext cx="1296144" cy="1080120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660232" y="2636912"/>
              <a:ext cx="864096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false</a:t>
              </a:r>
              <a:endParaRPr lang="ko-KR" altLang="en-US" sz="2000" dirty="0"/>
            </a:p>
          </p:txBody>
        </p:sp>
        <p:cxnSp>
          <p:nvCxnSpPr>
            <p:cNvPr id="34" name="직선 화살표 연결선 33"/>
            <p:cNvCxnSpPr>
              <a:stCxn id="30" idx="0"/>
              <a:endCxn id="33" idx="2"/>
            </p:cNvCxnSpPr>
            <p:nvPr/>
          </p:nvCxnSpPr>
          <p:spPr>
            <a:xfrm flipV="1">
              <a:off x="7092280" y="3212976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50367" y="2276872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b1 = a &gt; b</a:t>
            </a:r>
            <a:r>
              <a:rPr lang="ko-KR" altLang="en-US" dirty="0" smtClean="0"/>
              <a:t>의 두 가지 계산 방법</a:t>
            </a:r>
            <a:r>
              <a:rPr lang="en-US" altLang="ko-KR" dirty="0" smtClean="0"/>
              <a:t>(a = 3, b = 5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7151" y="5579948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&gt; b</a:t>
            </a:r>
            <a:r>
              <a:rPr lang="ko-KR" altLang="en-US" dirty="0" smtClean="0"/>
              <a:t>가 먼저 계산된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20819" y="5579948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b1 = a</a:t>
            </a:r>
            <a:r>
              <a:rPr lang="ko-KR" altLang="en-US" dirty="0" smtClean="0"/>
              <a:t>가 먼저 계산된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1549</TotalTime>
  <Words>1515</Words>
  <Application>Microsoft Office PowerPoint</Application>
  <PresentationFormat>화면 슬라이드 쇼(4:3)</PresentationFormat>
  <Paragraphs>564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광장</vt:lpstr>
      <vt:lpstr>C++ Programming Tutor</vt:lpstr>
      <vt:lpstr>튜터자 소개</vt:lpstr>
      <vt:lpstr>질문하실 때…</vt:lpstr>
      <vt:lpstr>2주차 수업 안내</vt:lpstr>
      <vt:lpstr>2주차 수업 안내</vt:lpstr>
      <vt:lpstr>아주 기본적인 사칙 연산</vt:lpstr>
      <vt:lpstr>대입 연산자</vt:lpstr>
      <vt:lpstr>관계 연산자</vt:lpstr>
      <vt:lpstr>연산자 우선 순위</vt:lpstr>
      <vt:lpstr>연산자 우선 순위</vt:lpstr>
      <vt:lpstr>논리 연산자</vt:lpstr>
      <vt:lpstr>논리 연산자</vt:lpstr>
      <vt:lpstr>논리 연산자</vt:lpstr>
      <vt:lpstr>논리 연산자</vt:lpstr>
      <vt:lpstr>논리 연산자</vt:lpstr>
      <vt:lpstr>비트 단위 논리 연산자</vt:lpstr>
      <vt:lpstr>비트 단위 논리 연산자</vt:lpstr>
      <vt:lpstr>쉬프트 연산자</vt:lpstr>
      <vt:lpstr>쉬프트 연산자</vt:lpstr>
      <vt:lpstr>연산자의 축약형</vt:lpstr>
      <vt:lpstr>연산자의 축약형</vt:lpstr>
      <vt:lpstr>연산 중에 발생하는 형변환</vt:lpstr>
      <vt:lpstr>if – 간단한 if의 사용</vt:lpstr>
      <vt:lpstr>if – else if로 확장하기</vt:lpstr>
      <vt:lpstr>switch / case</vt:lpstr>
      <vt:lpstr>switch / case</vt:lpstr>
      <vt:lpstr>switch / case</vt:lpstr>
      <vt:lpstr>삼항 연산자</vt:lpstr>
      <vt:lpstr>goto</vt:lpstr>
      <vt:lpstr>while</vt:lpstr>
      <vt:lpstr>while</vt:lpstr>
      <vt:lpstr>while</vt:lpstr>
      <vt:lpstr>for</vt:lpstr>
      <vt:lpstr>for</vt:lpstr>
      <vt:lpstr>for</vt:lpstr>
      <vt:lpstr>do while</vt:lpstr>
      <vt:lpstr>VC11 Auto-Vectorizer</vt:lpstr>
      <vt:lpstr>VC11 Auto-Vectorizer</vt:lpstr>
      <vt:lpstr>2주차 숙제 안내</vt:lpstr>
      <vt:lpstr>3주차 수업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utilFoReVeR</cp:lastModifiedBy>
  <cp:revision>105</cp:revision>
  <dcterms:created xsi:type="dcterms:W3CDTF">2006-10-05T04:04:58Z</dcterms:created>
  <dcterms:modified xsi:type="dcterms:W3CDTF">2012-03-30T09:37:38Z</dcterms:modified>
</cp:coreProperties>
</file>