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262" r:id="rId5"/>
    <p:sldId id="317" r:id="rId6"/>
    <p:sldId id="319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9" r:id="rId35"/>
    <p:sldId id="328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297" r:id="rId46"/>
    <p:sldId id="298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81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AE885-A61D-4BB7-B624-687D05929FF8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5AE5-856C-4281-9E39-273006476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6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1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Array_01/Array_01.sl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Array_02/Array_02.sl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Array_03/Array_03.sl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Array_03/Array_03.sl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Array_04/Array_04.sl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s/Visual%20Studio%2011/Projects/Array_06/Array_06.sln" TargetMode="External"/><Relationship Id="rId2" Type="http://schemas.openxmlformats.org/officeDocument/2006/relationships/hyperlink" Target="../../Documents/Visual%20Studio%2011/Projects/Array_05/Array_05.sl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../Documents/Visual%20Studio%2011/Projects/Array_08/Array_08.sln" TargetMode="External"/><Relationship Id="rId4" Type="http://schemas.openxmlformats.org/officeDocument/2006/relationships/hyperlink" Target="../../Documents/Visual%20Studio%2011/Projects/Array_07/Array_07.sl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String_Array_01/String_Array_01.sl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String_Array_02/String_Array_02.sl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tilforever.tisto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tilForever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Structure_01/Structure_01.sl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Structure_01/Structure_01.sl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Structure_01/Structure_01.sl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Structure_02/Structure_02.sl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Structure_03/Structure_03.sl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Structure_04/Structure_04.sl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Pointer_01/Pointer_01.sl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Pointer_02/Pointer_02.sl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Pointer_03/Pointer_03.sl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Pointer_04/Pointer_04.sl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Pointer_05/Pointer_05.sl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Pointer_06/Pointer_06.sl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Pointer_07/Pointer_07.sl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Pointer_08/Pointer_08.sl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s/Visual%20Studio%2011/Projects/Pointer_Const_02/Pointer_Const_02.sln" TargetMode="External"/><Relationship Id="rId2" Type="http://schemas.openxmlformats.org/officeDocument/2006/relationships/hyperlink" Target="../../Documents/Visual%20Studio%2011/Projects/Pointer_Const_01/Pointer_Const_01.sl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s/Visual%20Studio%2011/Projects/Pointer_Const_04/Pointer_Const_04.sln" TargetMode="External"/><Relationship Id="rId2" Type="http://schemas.openxmlformats.org/officeDocument/2006/relationships/hyperlink" Target="../../Documents/Visual%20Studio%2011/Projects/Pointer_Const_03/Pointer_Const_03.sln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s/Visual%20Studio%2011/Projects/Pointer_Const_06/Pointer_Const_06.sln" TargetMode="External"/><Relationship Id="rId2" Type="http://schemas.openxmlformats.org/officeDocument/2006/relationships/hyperlink" Target="../../Documents/Visual%20Studio%2011/Projects/Pointer_Const_05/Pointer_Const_05.sl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Array_01/Array_01.sl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Documents/Visual%20Studio%2011/Projects/Array_01/Array_01.sl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Programming Tutor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#3 :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3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Array_01.cpp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배열의 첫 번째 원소는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0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인덱스를 갖는다는 것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dirty="0" smtClean="0"/>
              <a:t>이 예제에서 원소의 인덱스는 </a:t>
            </a:r>
            <a:r>
              <a:rPr lang="en-US" altLang="ko-KR" dirty="0" smtClean="0"/>
              <a:t>1 ~ 5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0 ~ 4</a:t>
            </a:r>
          </a:p>
          <a:p>
            <a:pPr lvl="2"/>
            <a:r>
              <a:rPr lang="ko-KR" altLang="en-US" dirty="0" smtClean="0"/>
              <a:t>초보자들이 실수하게 되는 원인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0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Array_02.cpp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원소의 값을 화면에 출력하는 예제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(for, while, do while)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중에서도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를 많이 사용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원소의 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Array_03.cpp</a:t>
            </a:r>
            <a:endParaRPr lang="en-US" altLang="ko-KR" dirty="0"/>
          </a:p>
          <a:p>
            <a:pPr lvl="1"/>
            <a:r>
              <a:rPr lang="ko-KR" altLang="en-US" dirty="0" smtClean="0"/>
              <a:t>배열을 정의하는 동시에 초기화하는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크기보다 적은 개수의 초기 값을 넣어줄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Example :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kor_scores</a:t>
            </a:r>
            <a:r>
              <a:rPr lang="en-US" altLang="ko-KR" dirty="0" smtClean="0"/>
              <a:t>[5] = {100, 88};</a:t>
            </a: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초기화에서 제외된 원소 값은 자동적으로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0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으로 채워지게 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따라서 값은 </a:t>
            </a:r>
            <a:r>
              <a:rPr lang="en-US" altLang="ko-KR" dirty="0" smtClean="0"/>
              <a:t>100, 88, 0, 0, 0</a:t>
            </a:r>
            <a:r>
              <a:rPr lang="ko-KR" altLang="en-US" dirty="0" smtClean="0"/>
              <a:t>이 저장됨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Example :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kor_scores</a:t>
            </a:r>
            <a:r>
              <a:rPr lang="en-US" altLang="ko-KR" dirty="0" smtClean="0"/>
              <a:t>[5] = {0};</a:t>
            </a:r>
          </a:p>
          <a:p>
            <a:pPr lvl="3"/>
            <a:r>
              <a:rPr lang="ko-KR" altLang="en-US" dirty="0" smtClean="0"/>
              <a:t>배열의 모든 원소를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초기화하게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초기화를 사용하면 배열의 크기를 지정해주지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않아도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Example :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kor_scores</a:t>
            </a:r>
            <a:r>
              <a:rPr lang="en-US" altLang="ko-KR" dirty="0" smtClean="0"/>
              <a:t>[] = {100, 88, 92, 40, 76};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Array_03.cpp</a:t>
            </a:r>
            <a:endParaRPr lang="en-US" altLang="ko-KR" dirty="0"/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배열은 정의할 때 말고는 초기화할 수 없음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Example</a:t>
            </a:r>
          </a:p>
          <a:p>
            <a:pPr lvl="3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/>
              <a:t>kor_scores</a:t>
            </a:r>
            <a:r>
              <a:rPr lang="en-US" altLang="ko-KR" dirty="0" smtClean="0"/>
              <a:t>[];</a:t>
            </a:r>
            <a:br>
              <a:rPr lang="en-US" altLang="ko-KR" dirty="0" smtClean="0"/>
            </a:br>
            <a:r>
              <a:rPr lang="en-US" altLang="ko-KR" dirty="0" err="1" smtClean="0"/>
              <a:t>kor_scores</a:t>
            </a:r>
            <a:r>
              <a:rPr lang="en-US" altLang="ko-KR" dirty="0" smtClean="0"/>
              <a:t> = {100, 88, 92, 40, 76};	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오류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dirty="0" smtClean="0"/>
              <a:t>배열끼리 대입하는 것도 불가능함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Example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arrayA</a:t>
            </a:r>
            <a:r>
              <a:rPr lang="en-US" altLang="ko-KR" dirty="0" smtClean="0"/>
              <a:t>[3] = {1, 2, 3};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arrayB</a:t>
            </a:r>
            <a:r>
              <a:rPr lang="en-US" altLang="ko-KR" dirty="0" smtClean="0"/>
              <a:t>[3] = </a:t>
            </a:r>
            <a:r>
              <a:rPr lang="en-US" altLang="ko-KR" dirty="0" err="1" smtClean="0"/>
              <a:t>arrayA</a:t>
            </a:r>
            <a:r>
              <a:rPr lang="en-US" altLang="ko-KR" dirty="0" smtClean="0"/>
              <a:t>;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오류</a:t>
            </a: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err="1" smtClean="0"/>
              <a:t>arrayB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arrayA</a:t>
            </a:r>
            <a:r>
              <a:rPr lang="en-US" altLang="ko-KR" dirty="0" smtClean="0"/>
              <a:t>;	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오류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1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배열의 내용을 모두 복사하고 싶은 경우에도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마찬가지로 각 원소를 하나씩 대입할 수 밖에 없음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Array_04.cpp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Array_05.cpp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sizeof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연산자의 간단한 사용법에 대한 예제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sizeof</a:t>
            </a:r>
            <a:r>
              <a:rPr lang="ko-KR" altLang="en-US" dirty="0" smtClean="0"/>
              <a:t>는 변수와 타입의 크기를 바이트 단위로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기본적으로 전체 배열의 크기는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각 원소의 크기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 × 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원소의 개수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 action="ppaction://hlinkfile"/>
              </a:rPr>
              <a:t>Array_06.cpp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기본적으로 배열의 연산에는 배열의 크기가 필요함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배열의 크기를 어떻게 지정할 것인가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/>
              <a:t>원소의 크기를 직접 적어준 </a:t>
            </a:r>
            <a:r>
              <a:rPr lang="ko-KR" altLang="en-US" dirty="0" smtClean="0"/>
              <a:t>경우</a:t>
            </a:r>
            <a:endParaRPr lang="en-US" altLang="ko-KR" dirty="0"/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 action="ppaction://hlinkfile"/>
              </a:rPr>
              <a:t>Array_07.cpp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더 좋은 해결책은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컴퓨터가 원소의 개수를 계산하게 하는 것</a:t>
            </a:r>
            <a:endParaRPr lang="en-US" altLang="ko-KR" b="1" u="sng" dirty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5" action="ppaction://hlinkfile"/>
              </a:rPr>
              <a:t>Array_08.cpp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6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 있어서 중요한 주제 중 한 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특수한 예로써 문자열을 배움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자세한 것은 차후에 다시 공부할 예정</a:t>
            </a:r>
            <a:endParaRPr lang="en-US" altLang="ko-KR" dirty="0" smtClean="0"/>
          </a:p>
          <a:p>
            <a:r>
              <a:rPr lang="ko-KR" altLang="en-US" dirty="0" smtClean="0"/>
              <a:t>문자열의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문자의 배열인데</a:t>
            </a:r>
            <a:r>
              <a:rPr lang="en-US" altLang="ko-KR" dirty="0" smtClean="0"/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마지막 문자가 반드시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‘\0’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이어야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b="1" u="sng" dirty="0" smtClean="0">
                <a:solidFill>
                  <a:srgbClr val="FF0000"/>
                </a:solidFill>
              </a:rPr>
              <a:t>‘\0’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은 이스케이프 문자열로써 아스키 코드가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0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인 문자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NULL </a:t>
            </a:r>
            <a:r>
              <a:rPr lang="ko-KR" altLang="en-US" dirty="0" smtClean="0"/>
              <a:t>문자라고 부름</a:t>
            </a:r>
            <a:endParaRPr lang="en-US" altLang="ko-KR" dirty="0" smtClean="0"/>
          </a:p>
          <a:p>
            <a:pPr lvl="2"/>
            <a:r>
              <a:rPr lang="en-US" altLang="ko-KR" dirty="0"/>
              <a:t>char</a:t>
            </a:r>
            <a:r>
              <a:rPr lang="ko-KR" altLang="en-US" dirty="0"/>
              <a:t> 타입에 저장되는 값은 결국 아스키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Example</a:t>
            </a:r>
          </a:p>
          <a:p>
            <a:pPr lvl="4"/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 a = ‘\0’;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 b = 0;</a:t>
            </a:r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5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문자열의 정의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문자열의 마지막 문자가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NULL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이라는 것은 하나의 약속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만약에 마지막 문자가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아니라면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String_Array_01.cpp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이상한 문자열의 정체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우연히 </a:t>
            </a:r>
            <a:r>
              <a:rPr lang="en-US" altLang="ko-KR" dirty="0" err="1" smtClean="0"/>
              <a:t>ThisIsNotString</a:t>
            </a:r>
            <a:r>
              <a:rPr lang="ko-KR" altLang="en-US" dirty="0"/>
              <a:t> </a:t>
            </a:r>
            <a:r>
              <a:rPr lang="ko-KR" altLang="en-US" dirty="0" smtClean="0"/>
              <a:t>배열의 이웃에 살고 있는 값들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이웃에 살고 있는 값들이 찍히는 이유</a:t>
            </a:r>
            <a:endParaRPr lang="en-US" altLang="ko-KR" dirty="0" smtClean="0"/>
          </a:p>
          <a:p>
            <a:pPr lvl="5"/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문자열을 처리하는 방식 때문</a:t>
            </a:r>
            <a:endParaRPr lang="en-US" altLang="ko-KR" dirty="0" smtClean="0"/>
          </a:p>
          <a:p>
            <a:pPr lvl="6"/>
            <a:r>
              <a:rPr lang="en-US" altLang="ko-KR" b="1" u="sng" dirty="0" err="1" smtClean="0">
                <a:solidFill>
                  <a:srgbClr val="0070C0"/>
                </a:solidFill>
              </a:rPr>
              <a:t>cout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객체 뿐만 아니라 문자열을 다루는 많은 코드들은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for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와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같은 반복 명령을 통해서 한 글자씩 처리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5"/>
            <a:r>
              <a:rPr lang="ko-KR" altLang="en-US" b="1" u="sng" dirty="0" smtClean="0">
                <a:solidFill>
                  <a:srgbClr val="FF0000"/>
                </a:solidFill>
              </a:rPr>
              <a:t>반복 명령이 종료하는 조건은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‘NULL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문자를 만날 때까지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</a:p>
          <a:p>
            <a:pPr lvl="5"/>
            <a:r>
              <a:rPr lang="en-US" altLang="ko-KR" dirty="0" err="1" smtClean="0"/>
              <a:t>ThisIsNotString</a:t>
            </a:r>
            <a:r>
              <a:rPr lang="ko-KR" altLang="en-US" dirty="0" smtClean="0"/>
              <a:t>의 경우에는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문자가 없었기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계속해서 반복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공간 뒤쪽의 값들까지 출력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1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r>
              <a:rPr lang="en-US" altLang="ko-KR" dirty="0" smtClean="0"/>
              <a:t>(String Literal)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“Hello, World” &lt;&lt;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쌍 따옴표</a:t>
            </a:r>
            <a:r>
              <a:rPr lang="en-US" altLang="ko-KR" dirty="0" smtClean="0"/>
              <a:t>(Double Quotation Marks)</a:t>
            </a:r>
            <a:r>
              <a:rPr lang="ko-KR" altLang="en-US" dirty="0" smtClean="0"/>
              <a:t>를 사용한 문자열</a:t>
            </a:r>
            <a:endParaRPr lang="en-US" altLang="ko-KR" dirty="0" smtClean="0"/>
          </a:p>
          <a:p>
            <a:r>
              <a:rPr lang="ko-KR" altLang="en-US" b="1" u="sng" dirty="0" smtClean="0">
                <a:solidFill>
                  <a:srgbClr val="0070C0"/>
                </a:solidFill>
              </a:rPr>
              <a:t>쌍 따옴표를 사용해서 문자열 상수를 만든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경우에는 자동으로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NULL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문자가 끝에 따라 붙음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String_Array_02.cpp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cArray1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cArray2</a:t>
            </a:r>
            <a:r>
              <a:rPr lang="ko-KR" altLang="en-US" dirty="0" smtClean="0"/>
              <a:t>는 크기와 내용면에서 완전히 동일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cArray1</a:t>
            </a:r>
            <a:r>
              <a:rPr lang="ko-KR" altLang="en-US" dirty="0" smtClean="0"/>
              <a:t>의 크기는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문자까지 포함하여 </a:t>
            </a:r>
            <a:r>
              <a:rPr lang="en-US" altLang="ko-KR" dirty="0" smtClean="0"/>
              <a:t>6</a:t>
            </a:r>
          </a:p>
          <a:p>
            <a:pPr lvl="2"/>
            <a:r>
              <a:rPr lang="en-US" altLang="ko-KR" dirty="0" smtClean="0"/>
              <a:t>cArray1[5]</a:t>
            </a:r>
            <a:r>
              <a:rPr lang="ko-KR" altLang="en-US" dirty="0" smtClean="0"/>
              <a:t>를 출력한 것을 보면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문자의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아스키 값으로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출력함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9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구조체의 가장 중요한 목표는 여러 가지 변수를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모아서 그룹처럼 만드는 것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한 학생의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 등을 각각의 변수에 담는 프로그램을 고려해 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변수들을 하나의 그룹으로 만들어서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 정보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그룹명을</a:t>
            </a:r>
            <a:r>
              <a:rPr lang="ko-KR" altLang="en-US" dirty="0" smtClean="0"/>
              <a:t> 붙여줄 수 있는 기능이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’</a:t>
            </a:r>
          </a:p>
          <a:p>
            <a:r>
              <a:rPr lang="ko-KR" altLang="en-US" b="1" u="sng" dirty="0" smtClean="0">
                <a:solidFill>
                  <a:srgbClr val="FF0000"/>
                </a:solidFill>
              </a:rPr>
              <a:t>프로그래밍에 있어서 지향해야 할 것 중에 하나가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관련된 정보를</a:t>
            </a:r>
            <a:r>
              <a:rPr lang="en-US" altLang="ko-KR" b="1" u="sng" dirty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그룹화하는 것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구조체를 사용해야 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67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경북대학교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대학 컴퓨터학부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옥찬호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2010. 9 ~ 2012. 2 : </a:t>
            </a:r>
            <a:r>
              <a:rPr lang="ko-KR" altLang="en-US" dirty="0" smtClean="0"/>
              <a:t>시도위장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2012. 3 ~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부시도위장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동아리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(2008.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), Admin(2012.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Mobile : 010-4613-9395</a:t>
            </a:r>
          </a:p>
          <a:p>
            <a:pPr lvl="1"/>
            <a:r>
              <a:rPr lang="en-US" altLang="ko-KR" dirty="0" smtClean="0"/>
              <a:t>Blog : </a:t>
            </a:r>
            <a:r>
              <a:rPr lang="en-US" altLang="ko-KR" dirty="0" smtClean="0">
                <a:hlinkClick r:id="rId3"/>
              </a:rPr>
              <a:t>http://utilForever.tistory.com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Twitter : @</a:t>
            </a:r>
            <a:r>
              <a:rPr lang="en-US" altLang="ko-KR" dirty="0" err="1" smtClean="0"/>
              <a:t>utilForever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4"/>
              </a:rPr>
              <a:t>utilForever@gmail.com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 : </a:t>
            </a:r>
            <a:r>
              <a:rPr lang="ko-KR" altLang="en-US" dirty="0" smtClean="0"/>
              <a:t>옥찬호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튜터자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Structure_01.cpp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학생의 정보를 보관하는 구조체를 정의하는 예제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구조체는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struct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라는 키워드를 사용해서 정의함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구조체에 우리가 넣어주어야 할 것은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‘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구조체의 이름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’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과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en-US" altLang="ko-KR" b="1" u="sng" dirty="0" smtClean="0">
                <a:solidFill>
                  <a:srgbClr val="0070C0"/>
                </a:solidFill>
              </a:rPr>
              <a:t>‘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구조체 안에 들어갈 변수들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’</a:t>
            </a:r>
          </a:p>
          <a:p>
            <a:pPr lvl="2"/>
            <a:r>
              <a:rPr lang="ko-KR" altLang="en-US" dirty="0" smtClean="0"/>
              <a:t>구조체 안에 변수들을 정의하는 방법은 평범하게 변수를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정의하는 것과 크게 다르지 않음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2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Structure_01.cpp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StudentInfo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bloodType</a:t>
            </a:r>
            <a:r>
              <a:rPr lang="en-US" altLang="ko-KR" dirty="0" smtClean="0">
                <a:solidFill>
                  <a:srgbClr val="00B050"/>
                </a:solidFill>
              </a:rPr>
              <a:t>;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	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stdNumber</a:t>
            </a:r>
            <a:r>
              <a:rPr lang="en-US" altLang="ko-KR" dirty="0" smtClean="0">
                <a:solidFill>
                  <a:srgbClr val="00B050"/>
                </a:solidFill>
              </a:rPr>
              <a:t>;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</a:rPr>
              <a:t>float</a:t>
            </a:r>
            <a:r>
              <a:rPr lang="en-US" altLang="ko-KR" dirty="0" smtClean="0">
                <a:solidFill>
                  <a:srgbClr val="00B050"/>
                </a:solidFill>
              </a:rPr>
              <a:t> grade;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/>
              <a:t>}</a:t>
            </a:r>
            <a:r>
              <a:rPr lang="en-US" altLang="ko-KR" dirty="0" smtClean="0">
                <a:solidFill>
                  <a:srgbClr val="7030A0"/>
                </a:solidFill>
              </a:rPr>
              <a:t>;</a:t>
            </a: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StudentInfo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구조체의 이름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00B050"/>
                </a:solidFill>
              </a:rPr>
              <a:t>bloodType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en-US" altLang="ko-KR" dirty="0" err="1" smtClean="0">
                <a:solidFill>
                  <a:srgbClr val="00B050"/>
                </a:solidFill>
              </a:rPr>
              <a:t>stdNumber</a:t>
            </a:r>
            <a:r>
              <a:rPr lang="en-US" altLang="ko-KR" dirty="0" smtClean="0">
                <a:solidFill>
                  <a:srgbClr val="00B050"/>
                </a:solidFill>
              </a:rPr>
              <a:t>, grade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구조체 안의 변수들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7030A0"/>
                </a:solidFill>
              </a:rPr>
              <a:t>구조체의 끝에 세미콜론을 빠뜨리지 말 것</a:t>
            </a:r>
            <a:endParaRPr lang="en-US" altLang="ko-KR" b="1" u="sng" dirty="0" smtClean="0">
              <a:solidFill>
                <a:srgbClr val="7030A0"/>
              </a:solidFill>
            </a:endParaRPr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4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Structure_01.cpp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구조체를 정의하는 것은 붕어빵의 틀을 만든 것과 같음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구조체를 통해 학생 한 명의 정보에 대한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필요할 때 학생 한 명을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통해 변수로 생성함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구조체는 사용자 정의 타입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(User Defined Type)</a:t>
            </a:r>
          </a:p>
          <a:p>
            <a:pPr lvl="2"/>
            <a:r>
              <a:rPr lang="ko-KR" altLang="en-US" dirty="0" smtClean="0"/>
              <a:t>기본 타입들은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를 만든 사람이 미리 만들어 놓은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것이라서 우리가 변경할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구조체의 경우에는 우리 마음대로 특징을 부여할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5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Structure_02.cpp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구조체의 멤버에 값을 넣고 빼는 방법에 대한 예제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구조체에 담기는 각 변수들을 멤버 혹은 멤버 변수라 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멤버에 접근하는 문법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구조체 변수의 이름을 쓴 후에 점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(Dot)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찍고 멤버의 이름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si1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r>
              <a:rPr lang="en-US" altLang="ko-KR" dirty="0" smtClean="0">
                <a:solidFill>
                  <a:srgbClr val="0070C0"/>
                </a:solidFill>
              </a:rPr>
              <a:t>bloodType</a:t>
            </a:r>
          </a:p>
          <a:p>
            <a:pPr lvl="4"/>
            <a:r>
              <a:rPr lang="en-US" altLang="ko-KR" dirty="0" smtClean="0">
                <a:solidFill>
                  <a:srgbClr val="FF0000"/>
                </a:solidFill>
              </a:rPr>
              <a:t>si1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구조체 변수와 이름</a:t>
            </a:r>
            <a:endParaRPr lang="en-US" altLang="ko-KR" dirty="0" smtClean="0"/>
          </a:p>
          <a:p>
            <a:pPr lvl="4"/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(Dot)</a:t>
            </a:r>
            <a:r>
              <a:rPr lang="ko-KR" altLang="en-US" dirty="0" smtClean="0"/>
              <a:t>을 사용해서 구분</a:t>
            </a:r>
            <a:endParaRPr lang="en-US" altLang="ko-KR" dirty="0" smtClean="0"/>
          </a:p>
          <a:p>
            <a:pPr lvl="4"/>
            <a:r>
              <a:rPr lang="en-US" altLang="ko-KR" dirty="0" err="1" smtClean="0">
                <a:solidFill>
                  <a:srgbClr val="0070C0"/>
                </a:solidFill>
              </a:rPr>
              <a:t>bloodType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멤버의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변수의 이름만 </a:t>
            </a:r>
            <a:r>
              <a:rPr lang="en-US" altLang="ko-KR" dirty="0" err="1" smtClean="0"/>
              <a:t>cout</a:t>
            </a:r>
            <a:r>
              <a:rPr lang="ko-KR" altLang="en-US" dirty="0" smtClean="0"/>
              <a:t>으로 보내면 오류 발생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</a:t>
            </a:r>
            <a:r>
              <a:rPr lang="en-US" altLang="ko-KR" dirty="0" smtClean="0"/>
              <a:t>si1</a:t>
            </a:r>
            <a:r>
              <a:rPr lang="ko-KR" altLang="en-US" dirty="0" smtClean="0"/>
              <a:t>을 어떻게 출력해야 할 지 모르기 때문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멤버의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6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Structure_03.cpp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 예제를 배열의 초기화를 사용하게 고친 예제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chemeClr val="accent2"/>
                </a:solidFill>
              </a:rPr>
              <a:t>구조체의 초기화란 구조체의 변수를 정의하면서</a:t>
            </a:r>
            <a:r>
              <a:rPr lang="en-US" altLang="ko-KR" b="1" u="sng" dirty="0" smtClean="0">
                <a:solidFill>
                  <a:schemeClr val="accent2"/>
                </a:solidFill>
              </a:rPr>
              <a:t/>
            </a:r>
            <a:br>
              <a:rPr lang="en-US" altLang="ko-KR" b="1" u="sng" dirty="0" smtClean="0">
                <a:solidFill>
                  <a:schemeClr val="accent2"/>
                </a:solidFill>
              </a:rPr>
            </a:br>
            <a:r>
              <a:rPr lang="ko-KR" altLang="en-US" b="1" u="sng" dirty="0" smtClean="0">
                <a:solidFill>
                  <a:schemeClr val="accent2"/>
                </a:solidFill>
              </a:rPr>
              <a:t>각 멤버의 값을 초기화하는 것을 말함</a:t>
            </a:r>
            <a:endParaRPr lang="en-US" altLang="ko-KR" b="1" u="sng" dirty="0" smtClean="0">
              <a:solidFill>
                <a:schemeClr val="accent2"/>
              </a:solidFill>
            </a:endParaRPr>
          </a:p>
          <a:p>
            <a:pPr lvl="1"/>
            <a:r>
              <a:rPr lang="ko-KR" altLang="en-US" dirty="0" smtClean="0"/>
              <a:t>구조체의 초기화는 배열을 초기화하던 방법과 비슷한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방법을 사용해서 할 수 있음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각 멤버를 하나씩 대입하는 것보다는 훨씬 편리함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구조체의 초기화 역시 변수를 정의할 당시 외에는</a:t>
            </a:r>
            <a:r>
              <a:rPr lang="en-US" altLang="ko-KR" b="1" u="sng" dirty="0">
                <a:solidFill>
                  <a:srgbClr val="0070C0"/>
                </a:solidFill>
              </a:rPr>
              <a:t/>
            </a:r>
            <a:br>
              <a:rPr lang="en-US" altLang="ko-KR" b="1" u="sng" dirty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사용할 수 없음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5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 action="ppaction://hlinkfile"/>
              </a:rPr>
              <a:t>Structure_04.cpp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구조체의 대입이란 구조체 변수끼리의 대입을 의미함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같은 구조체 타입의 변수끼리 대입을 하게 되면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각 멤버의 값이 고스란히 복사됨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구조체 변수간의 대입은 각 멤버를 모두 대입한 것과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같은 효과를 가짐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대입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125132" y="3933056"/>
            <a:ext cx="2893737" cy="1202070"/>
            <a:chOff x="1792166" y="4027130"/>
            <a:chExt cx="2893737" cy="1202070"/>
          </a:xfrm>
        </p:grpSpPr>
        <p:grpSp>
          <p:nvGrpSpPr>
            <p:cNvPr id="9" name="그룹 8"/>
            <p:cNvGrpSpPr/>
            <p:nvPr/>
          </p:nvGrpSpPr>
          <p:grpSpPr>
            <a:xfrm>
              <a:off x="1792166" y="4027130"/>
              <a:ext cx="1123650" cy="1202070"/>
              <a:chOff x="1792166" y="4027130"/>
              <a:chExt cx="1123650" cy="120207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123728" y="4365104"/>
                <a:ext cx="792088" cy="43204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123728" y="4797152"/>
                <a:ext cx="79208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92166" y="4396462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802508" y="4828510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y</a:t>
                </a:r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38284" y="4027130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pt2</a:t>
                </a:r>
                <a:endParaRPr lang="ko-KR" altLang="en-US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562253" y="4027130"/>
              <a:ext cx="1123650" cy="1202070"/>
              <a:chOff x="1792166" y="4027130"/>
              <a:chExt cx="1123650" cy="120207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2123728" y="4365104"/>
                <a:ext cx="792088" cy="43204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30</a:t>
                </a:r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123728" y="4797152"/>
                <a:ext cx="79208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50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92166" y="4396462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02508" y="4828510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y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38284" y="4027130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pt1</a:t>
                </a:r>
                <a:endParaRPr lang="ko-KR" altLang="en-US" dirty="0"/>
              </a:p>
            </p:txBody>
          </p:sp>
        </p:grpSp>
        <p:cxnSp>
          <p:nvCxnSpPr>
            <p:cNvPr id="17" name="직선 화살표 연결선 16"/>
            <p:cNvCxnSpPr>
              <a:stCxn id="13" idx="1"/>
              <a:endCxn id="4" idx="3"/>
            </p:cNvCxnSpPr>
            <p:nvPr/>
          </p:nvCxnSpPr>
          <p:spPr>
            <a:xfrm flipH="1">
              <a:off x="2915816" y="4581128"/>
              <a:ext cx="64643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1"/>
              <a:endCxn id="5" idx="3"/>
            </p:cNvCxnSpPr>
            <p:nvPr/>
          </p:nvCxnSpPr>
          <p:spPr>
            <a:xfrm flipH="1">
              <a:off x="2915816" y="5013176"/>
              <a:ext cx="65677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423015" y="5229200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구조체의 대입은 멤버 값을 </a:t>
            </a:r>
            <a:r>
              <a:rPr lang="en-US" altLang="ko-KR" dirty="0" smtClean="0"/>
              <a:t>1 : 1</a:t>
            </a:r>
            <a:r>
              <a:rPr lang="ko-KR" altLang="en-US" dirty="0" smtClean="0"/>
              <a:t>로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포인터는 다른 변수의 위치를 가리키는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과자가 필요한 사람이 있다고 가정</a:t>
            </a:r>
            <a:endParaRPr lang="en-US" altLang="ko-KR" dirty="0"/>
          </a:p>
          <a:p>
            <a:pPr lvl="2"/>
            <a:r>
              <a:rPr lang="ko-KR" altLang="en-US" dirty="0" smtClean="0"/>
              <a:t>이 사람에게 과자를 주는 방법은 크게 두 가지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1. </a:t>
            </a:r>
            <a:r>
              <a:rPr lang="ko-KR" altLang="en-US" dirty="0" smtClean="0"/>
              <a:t>직접 과자를 주는 것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2. </a:t>
            </a:r>
            <a:r>
              <a:rPr lang="ko-KR" altLang="en-US" dirty="0" smtClean="0"/>
              <a:t>간접적으로 과자가 있는 위치를 가르쳐 주는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번의 경우는 변수에 직접 접근하는 것에 해당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번의 경우는 포인터를 사용해서 변수에 접근하는 것에 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포인터의 위력을 확인하기 위해서는 앞으로 배울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 파일과 구현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같은 개념이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이번 주에는 포인터의 기본적인 개념을 이해하는 것이 목표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포인터를 사용해야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9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메모리는 정보를 저장하기 위한 하드웨어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메모리에 위치하며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바이트 단위로 방을 가짐</a:t>
            </a:r>
            <a:endParaRPr lang="en-US" altLang="ko-KR" dirty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바이트 짜리 변수라면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방을 차지함</a:t>
            </a:r>
            <a:endParaRPr lang="en-US" altLang="ko-KR" dirty="0" smtClean="0"/>
          </a:p>
          <a:p>
            <a:r>
              <a:rPr lang="ko-KR" altLang="en-US" dirty="0" smtClean="0"/>
              <a:t>포인터는 위치를 가리키는 것을 업으로 삼음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 일을 할 수 있게 하려면 변수의 위치를 알아내야 함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변수의 위치를 절대적인 기준으로 나타내기 위해서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주소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(Address)’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라는 개념을 도입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메모리의 각 방은 한 바이트를 기준으로 나누어져 있는데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 방 하나마다 주소가 부여되어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첫 번째 방은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번지고 다음 방은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번지가 되는 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메모리와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7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char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char </a:t>
            </a:r>
            <a:r>
              <a:rPr lang="ko-KR" altLang="en-US" dirty="0" smtClean="0"/>
              <a:t>타입의 변수는 메모리에서 방 하나를 차지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방의 주소가 이 변수의 위치가 됨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변수는 메모리에서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방을 차지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개의 방이므로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주소가 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변수의 위치는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여러 개의 방에 걸쳐서 자리잡은 정보의 경우에는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첫 번째 방의 주소가 그 위치가 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 ~ 103</a:t>
            </a:r>
            <a:r>
              <a:rPr lang="ko-KR" altLang="en-US" dirty="0" smtClean="0"/>
              <a:t>번지를 차지한다고 가정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주소는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메모리와 변수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054234"/>
              </p:ext>
            </p:extLst>
          </p:nvPr>
        </p:nvGraphicFramePr>
        <p:xfrm>
          <a:off x="2591780" y="5617559"/>
          <a:ext cx="396044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055"/>
                <a:gridCol w="495055"/>
                <a:gridCol w="495055"/>
                <a:gridCol w="495055"/>
                <a:gridCol w="495055"/>
                <a:gridCol w="495055"/>
                <a:gridCol w="495055"/>
                <a:gridCol w="49505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40004" y="53732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99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88380" y="537321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084272" y="537321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581558" y="537321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102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8550" y="537321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103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562894" y="537321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104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30146" y="53732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0440" y="53732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588380" y="5613732"/>
            <a:ext cx="195818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/>
          <p:nvPr/>
        </p:nvCxnSpPr>
        <p:spPr>
          <a:xfrm rot="16200000" flipH="1">
            <a:off x="3788793" y="5763649"/>
            <a:ext cx="232352" cy="6525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1627" y="603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Pointer_01.cpp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주소를 알아내는 방법을 배워보는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주소를 구하는 방법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변수의 이름 앞에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&amp;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를 붙여주는 것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메모리와 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2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누구인지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질문 내용을 명확하게 말해주세요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질문에 답을 할 수 있는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C#, Java</a:t>
            </a:r>
          </a:p>
          <a:p>
            <a:pPr lvl="1"/>
            <a:r>
              <a:rPr lang="en-US" altLang="ko-KR" dirty="0" err="1" smtClean="0"/>
              <a:t>Lua</a:t>
            </a:r>
            <a:r>
              <a:rPr lang="en-US" altLang="ko-KR" dirty="0" smtClean="0"/>
              <a:t>, Python, Ruby</a:t>
            </a:r>
          </a:p>
          <a:p>
            <a:pPr lvl="1"/>
            <a:r>
              <a:rPr lang="en-US" altLang="ko-KR" dirty="0" smtClean="0"/>
              <a:t>Unity, Game Programming</a:t>
            </a:r>
          </a:p>
          <a:p>
            <a:pPr lvl="1"/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물리학</a:t>
            </a:r>
            <a:endParaRPr lang="en-US" altLang="ko-KR" dirty="0"/>
          </a:p>
          <a:p>
            <a:pPr lvl="1"/>
            <a:r>
              <a:rPr lang="ko-KR" altLang="en-US" dirty="0" smtClean="0"/>
              <a:t>컴퓨터학부 전공 과목의 대부분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Structure, Algorithm</a:t>
            </a:r>
          </a:p>
          <a:p>
            <a:pPr lvl="2"/>
            <a:r>
              <a:rPr lang="en-US" altLang="ko-KR" dirty="0" smtClean="0"/>
              <a:t>Operating System, Programming Languages…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질문하실 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8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변수 역시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en-US" dirty="0" smtClean="0"/>
              <a:t>변수이기 때문에 그곳에 정보를 담을 수 있음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그러나 포인터 변수에는 오직 변수의 주소만을 담을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있다고 가정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그리고 포인터 변수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주소가 저장되어 있다고 가정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이런 상황을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“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포인터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p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가 변수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a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가리키고 있다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”</a:t>
            </a:r>
            <a:r>
              <a:rPr lang="ko-KR" altLang="en-US" dirty="0" smtClean="0"/>
              <a:t>라고 말함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변수에 주소를 보관하기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2942"/>
              </p:ext>
            </p:extLst>
          </p:nvPr>
        </p:nvGraphicFramePr>
        <p:xfrm>
          <a:off x="4020108" y="4005064"/>
          <a:ext cx="1103784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037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3270" y="403912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33270" y="441262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104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33270" y="478898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108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33270" y="5157192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33270" y="553356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116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27614" y="4340612"/>
            <a:ext cx="1088284" cy="389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27614" y="5092613"/>
            <a:ext cx="1088284" cy="389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15898" y="424662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5898" y="50112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cxnSp>
        <p:nvCxnSpPr>
          <p:cNvPr id="15" name="꺾인 연결선 14"/>
          <p:cNvCxnSpPr>
            <a:stCxn id="10" idx="3"/>
            <a:endCxn id="11" idx="3"/>
          </p:cNvCxnSpPr>
          <p:nvPr/>
        </p:nvCxnSpPr>
        <p:spPr>
          <a:xfrm>
            <a:off x="5115898" y="4535526"/>
            <a:ext cx="12700" cy="752001"/>
          </a:xfrm>
          <a:prstGeom prst="bentConnector3">
            <a:avLst>
              <a:gd name="adj1" fmla="val 27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Pointer_02.cpp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 슬라이드의 상황을 소스 코드로 나타낸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부가적인 설명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* p;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* : </a:t>
            </a:r>
            <a:r>
              <a:rPr lang="ko-KR" altLang="en-US" dirty="0" smtClean="0"/>
              <a:t>포인터 타입을 의미함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포인터 변수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 = &amp;a;</a:t>
            </a:r>
          </a:p>
          <a:p>
            <a:pPr lvl="3"/>
            <a:r>
              <a:rPr lang="en-US" altLang="ko-KR" dirty="0" smtClean="0"/>
              <a:t>a</a:t>
            </a:r>
            <a:r>
              <a:rPr lang="ko-KR" altLang="en-US" dirty="0" smtClean="0"/>
              <a:t>의 주소가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p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가리키는 상황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변수에 주소를 보관하기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7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*’</a:t>
            </a:r>
            <a:r>
              <a:rPr lang="ko-KR" altLang="en-US" dirty="0" smtClean="0"/>
              <a:t>라는 타입 이름에 대해 자세하게 파헤쳐 보자</a:t>
            </a:r>
            <a:endParaRPr lang="en-US" altLang="ko-KR" dirty="0" smtClean="0"/>
          </a:p>
          <a:p>
            <a:pPr lvl="1"/>
            <a:r>
              <a:rPr lang="en-US" altLang="ko-KR" b="1" u="sng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u="sng" dirty="0" smtClean="0">
                <a:solidFill>
                  <a:srgbClr val="FF0000"/>
                </a:solidFill>
              </a:rPr>
              <a:t>*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포인터 변수는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타입의 인수만 가리킬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포인터의 타입 이름을 만드는 규칙</a:t>
            </a:r>
            <a:endParaRPr lang="en-US" altLang="ko-KR" dirty="0" smtClean="0"/>
          </a:p>
          <a:p>
            <a:pPr lvl="2"/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포인터로 가리키고 싶은 타입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적어주고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*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을 붙이면 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err="1" smtClean="0">
                <a:solidFill>
                  <a:srgbClr val="00B050"/>
                </a:solidFill>
              </a:rPr>
              <a:t>int</a:t>
            </a:r>
            <a:r>
              <a:rPr lang="en-US" altLang="ko-KR" dirty="0" smtClean="0">
                <a:solidFill>
                  <a:srgbClr val="00B050"/>
                </a:solidFill>
              </a:rPr>
              <a:t>*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p</a:t>
            </a:r>
            <a:r>
              <a:rPr lang="en-US" altLang="ko-KR" dirty="0" smtClean="0"/>
              <a:t>;</a:t>
            </a:r>
          </a:p>
          <a:p>
            <a:pPr lvl="4"/>
            <a:r>
              <a:rPr lang="en-US" altLang="ko-KR" dirty="0" err="1" smtClean="0">
                <a:solidFill>
                  <a:srgbClr val="00B050"/>
                </a:solidFill>
              </a:rPr>
              <a:t>int</a:t>
            </a:r>
            <a:r>
              <a:rPr lang="en-US" altLang="ko-KR" dirty="0" smtClean="0">
                <a:solidFill>
                  <a:srgbClr val="00B050"/>
                </a:solidFill>
              </a:rPr>
              <a:t>*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포인터로 가리키고 싶은 변수의 타입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별을 붙여줌</a:t>
            </a:r>
            <a:endParaRPr lang="en-US" altLang="ko-KR" dirty="0" smtClean="0"/>
          </a:p>
          <a:p>
            <a:pPr lvl="4"/>
            <a:r>
              <a:rPr lang="en-US" altLang="ko-KR" dirty="0" smtClean="0">
                <a:solidFill>
                  <a:srgbClr val="0070C0"/>
                </a:solidFill>
              </a:rPr>
              <a:t>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포인터 변수의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Pointer_03.cpp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다음의 </a:t>
            </a:r>
            <a:r>
              <a:rPr lang="ko-KR" altLang="en-US" dirty="0"/>
              <a:t>세 가지는 모두 동일한 코드</a:t>
            </a:r>
            <a:endParaRPr lang="en-US" altLang="ko-KR" dirty="0"/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* p;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*p;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* p;</a:t>
            </a:r>
          </a:p>
          <a:p>
            <a:pPr lvl="2"/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포인터는 하나의 타입밖에 가리킬 수 없을까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메모리에는 변수의 값만 저장할 뿐 변수의 타입은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저장하지 않기 때문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변수를 하나 정의하면 메모리에서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 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그리고 변수의 내용은 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바이트의 공간에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그러나 메모리의 그 어디에도 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타입이라는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것은 저장하지 않음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모든 포인터 변수의 크기는 동일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포인터가 가리킬 수 있는 타입이 무엇이던 간에 어차피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포인터 변수에 보관되는 값은 주소 값이기 때문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예를 들어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시스템이면 모든 포인터 변수의 크기는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</a:t>
            </a:r>
            <a:r>
              <a:rPr lang="ko-KR" altLang="en-US" dirty="0" smtClean="0"/>
              <a:t>바이트 </a:t>
            </a:r>
            <a:r>
              <a:rPr lang="en-US" altLang="ko-KR" dirty="0" smtClean="0"/>
              <a:t>(= 4</a:t>
            </a:r>
            <a:r>
              <a:rPr lang="ko-KR" altLang="en-US" dirty="0" smtClean="0"/>
              <a:t>바이트를 사용해서 모든 주소를 담을 수 있음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9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포인터는 하나의 타입밖에 가리킬 수 없을까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 ~ 103</a:t>
            </a:r>
            <a:r>
              <a:rPr lang="ko-KR" altLang="en-US" dirty="0" smtClean="0"/>
              <a:t>번지에 걸쳐서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변수가 있다고 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만약 누군가 우리에게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이라는 주소 값만 줬다면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번지에 있는 정보가 어떤 타입이 알 길이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100</a:t>
            </a:r>
            <a:r>
              <a:rPr lang="ko-KR" altLang="en-US" dirty="0" smtClean="0"/>
              <a:t>번지 한 바이트에만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타입의 값이 있을 수도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100 ~ 103</a:t>
            </a:r>
            <a:r>
              <a:rPr lang="ko-KR" altLang="en-US" dirty="0" smtClean="0"/>
              <a:t>번지에 걸쳐서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타입의 값이 있을 수도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100 ~ 107</a:t>
            </a:r>
            <a:r>
              <a:rPr lang="ko-KR" altLang="en-US" dirty="0" smtClean="0"/>
              <a:t>번지에 걸쳐서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타입의 값일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번지를 가리키는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ko-KR" altLang="en-US" dirty="0" smtClean="0"/>
              <a:t>타입의 지정이 필요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종류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87408"/>
              </p:ext>
            </p:extLst>
          </p:nvPr>
        </p:nvGraphicFramePr>
        <p:xfrm>
          <a:off x="2591780" y="2647604"/>
          <a:ext cx="396044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055"/>
                <a:gridCol w="495055"/>
                <a:gridCol w="495055"/>
                <a:gridCol w="495055"/>
                <a:gridCol w="495055"/>
                <a:gridCol w="495055"/>
                <a:gridCol w="495055"/>
                <a:gridCol w="49505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40004" y="240326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99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88380" y="240326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84272" y="240326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1558" y="240326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102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68550" y="240326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62894" y="240326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104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30146" y="24032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0440" y="24032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588380" y="2643777"/>
            <a:ext cx="195818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/>
          <p:nvPr/>
        </p:nvCxnSpPr>
        <p:spPr>
          <a:xfrm rot="16200000" flipH="1">
            <a:off x="3788793" y="2793694"/>
            <a:ext cx="232352" cy="6525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3462" y="3031179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/>
              <a:t>int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타입의 변수가 이 곳에 위치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그러나 이 정보가 메모리에 보관되지는 않음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34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void </a:t>
            </a:r>
            <a:r>
              <a:rPr lang="ko-KR" altLang="en-US" dirty="0" smtClean="0"/>
              <a:t>포인터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ko-KR" altLang="en-US" dirty="0" smtClean="0"/>
              <a:t>포인터는 포인터 타입 중에 하나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void* p;</a:t>
            </a:r>
          </a:p>
          <a:p>
            <a:pPr lvl="1"/>
            <a:r>
              <a:rPr lang="en-US" altLang="ko-KR" dirty="0" smtClean="0"/>
              <a:t>void </a:t>
            </a:r>
            <a:r>
              <a:rPr lang="ko-KR" altLang="en-US" dirty="0" smtClean="0"/>
              <a:t>타입의 변수를 가리키는 포인터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라는 타입은 있지만 </a:t>
            </a:r>
            <a:r>
              <a:rPr lang="en-US" altLang="ko-KR" dirty="0" smtClean="0"/>
              <a:t>void </a:t>
            </a:r>
            <a:r>
              <a:rPr lang="ko-KR" altLang="en-US" dirty="0" smtClean="0"/>
              <a:t>타입의 변수는 없음</a:t>
            </a:r>
            <a:endParaRPr lang="en-US" altLang="ko-KR" dirty="0" smtClean="0"/>
          </a:p>
          <a:p>
            <a:pPr lvl="1"/>
            <a:r>
              <a:rPr lang="en-US" altLang="ko-KR" b="1" u="sng" dirty="0" smtClean="0">
                <a:solidFill>
                  <a:srgbClr val="0070C0"/>
                </a:solidFill>
              </a:rPr>
              <a:t>void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포인터는 모든 타입을 가리킬 수 있는 포인터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중요한 것은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void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포인터를 사용해서 할 수 있는 것이 없음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/>
              <a:t>void </a:t>
            </a:r>
            <a:r>
              <a:rPr lang="ko-KR" altLang="en-US" dirty="0" smtClean="0"/>
              <a:t>포인터에는 지금 가리키고 있는 변수가 어떤 타입인지에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관한 힌트가 없기 때문에 함부로 무슨 일을 할 수 없음</a:t>
            </a:r>
            <a:endParaRPr lang="en-US" altLang="ko-KR" dirty="0" smtClean="0"/>
          </a:p>
          <a:p>
            <a:pPr lvl="1"/>
            <a:r>
              <a:rPr lang="en-US" altLang="ko-KR" b="1" u="sng" dirty="0" smtClean="0">
                <a:solidFill>
                  <a:srgbClr val="0070C0"/>
                </a:solidFill>
              </a:rPr>
              <a:t>void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포인터는 흔히 주소를 저장하는 용도로만 사용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주소를 사용할 때는 타입이 있는 포인터로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형변환이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필요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Pointer_04.cpp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Pointer_05.cpp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포인터가 가리키는 변수의 값을 얻고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고치는 예제</a:t>
            </a:r>
            <a:endParaRPr lang="en-US" altLang="ko-KR" dirty="0" smtClean="0"/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*p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라는 수식은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 가리키는 변수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라는 뜻으로 해석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*p</a:t>
            </a:r>
            <a:r>
              <a:rPr lang="ko-KR" altLang="en-US" dirty="0" smtClean="0"/>
              <a:t>에서 값을 읽으면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값을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*p</a:t>
            </a:r>
            <a:r>
              <a:rPr lang="ko-KR" altLang="en-US" dirty="0" smtClean="0"/>
              <a:t>에 값을 쓰면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값이 바뀜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곱셈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a = 4 * 5;</a:t>
            </a:r>
          </a:p>
          <a:p>
            <a:pPr lvl="2"/>
            <a:r>
              <a:rPr lang="ko-KR" altLang="en-US" dirty="0" smtClean="0">
                <a:solidFill>
                  <a:srgbClr val="00B050"/>
                </a:solidFill>
              </a:rPr>
              <a:t>포인터 타입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3"/>
            <a:r>
              <a:rPr lang="en-US" altLang="ko-KR" dirty="0" smtClean="0"/>
              <a:t>float* </a:t>
            </a:r>
            <a:r>
              <a:rPr lang="en-US" altLang="ko-KR" dirty="0" err="1" smtClean="0"/>
              <a:t>pf</a:t>
            </a:r>
            <a:r>
              <a:rPr lang="en-US" altLang="ko-KR" dirty="0" smtClean="0"/>
              <a:t> = &amp;f;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포인터가 가리키는 곳의 값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dirty="0" smtClean="0"/>
              <a:t>float f2 = *</a:t>
            </a:r>
            <a:r>
              <a:rPr lang="en-US" altLang="ko-KR" dirty="0" err="1" smtClean="0"/>
              <a:t>pf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주소를 사용해서 정보에 접근하기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1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포인터의 동작 방식을 확인하자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Pointer_06.cpp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포인터의 동작 방식을 이해하기 위한 실험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강제적으로 </a:t>
            </a:r>
            <a:r>
              <a:rPr lang="en-US" altLang="ko-KR" dirty="0" smtClean="0"/>
              <a:t>char* </a:t>
            </a:r>
            <a:r>
              <a:rPr lang="ko-KR" altLang="en-US" dirty="0" smtClean="0"/>
              <a:t>타입의 포인터가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변수를 가리킴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상태에서 포인터를 사용해서 값을 얻어온다면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0x12345678;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>
                <a:solidFill>
                  <a:srgbClr val="0000FF"/>
                </a:solidFill>
              </a:rPr>
              <a:t>char</a:t>
            </a:r>
            <a:r>
              <a:rPr lang="en-US" altLang="ko-KR" dirty="0" smtClean="0"/>
              <a:t>* pc = (char*)&amp;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“*pc = “ &lt;&lt; (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)*pc &lt;&lt;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pPr lvl="3"/>
            <a:r>
              <a:rPr lang="en-US" altLang="ko-KR" dirty="0" smtClean="0"/>
              <a:t>pc</a:t>
            </a:r>
            <a:r>
              <a:rPr lang="ko-KR" altLang="en-US" dirty="0" smtClean="0"/>
              <a:t>가 가리키는 곳에 있는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타입의 값을 가져옴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메모리에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변수의 타입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이나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어디서부터 어디까지가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한 덩어리라는 정보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저장되지 않음</a:t>
            </a:r>
            <a:endParaRPr lang="en-US" altLang="ko-KR" b="1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주소를 사용해서 정보에 접근하기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8166"/>
              </p:ext>
            </p:extLst>
          </p:nvPr>
        </p:nvGraphicFramePr>
        <p:xfrm>
          <a:off x="2591780" y="5617559"/>
          <a:ext cx="396044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055"/>
                <a:gridCol w="495055"/>
                <a:gridCol w="495055"/>
                <a:gridCol w="495055"/>
                <a:gridCol w="495055"/>
                <a:gridCol w="495055"/>
                <a:gridCol w="495055"/>
                <a:gridCol w="4950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0x78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0x56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0x34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0x12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40004" y="537321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99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88380" y="537321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084272" y="537321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581558" y="537321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102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68550" y="537321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103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562894" y="5373216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104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30146" y="53732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0440" y="53732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588380" y="5613732"/>
            <a:ext cx="195818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33344" y="5973772"/>
            <a:ext cx="22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195632" y="6267100"/>
            <a:ext cx="504056" cy="3465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100</a:t>
            </a:r>
            <a:endParaRPr lang="ko-KR" altLang="en-US" sz="1200" dirty="0"/>
          </a:p>
        </p:txBody>
      </p:sp>
      <p:cxnSp>
        <p:nvCxnSpPr>
          <p:cNvPr id="29" name="꺾인 연결선 28"/>
          <p:cNvCxnSpPr>
            <a:stCxn id="27" idx="1"/>
          </p:cNvCxnSpPr>
          <p:nvPr/>
        </p:nvCxnSpPr>
        <p:spPr>
          <a:xfrm rot="10800000">
            <a:off x="3834044" y="6004729"/>
            <a:ext cx="361588" cy="43566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00180" y="6301892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69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다음 코드에서 잘못된 점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* p;</a:t>
            </a:r>
            <a:br>
              <a:rPr lang="en-US" altLang="ko-KR" dirty="0" smtClean="0"/>
            </a:br>
            <a:r>
              <a:rPr lang="en-US" altLang="ko-KR" dirty="0" smtClean="0"/>
              <a:t>*p = 128;</a:t>
            </a:r>
          </a:p>
          <a:p>
            <a:pPr lvl="2"/>
            <a:r>
              <a:rPr lang="en-US" altLang="ko-KR" dirty="0" smtClean="0"/>
              <a:t>p</a:t>
            </a:r>
            <a:r>
              <a:rPr lang="ko-KR" altLang="en-US" dirty="0" smtClean="0"/>
              <a:t>를 초기화하지 않은 상태에서 사용</a:t>
            </a:r>
            <a:endParaRPr lang="en-US" altLang="ko-KR" dirty="0" smtClean="0"/>
          </a:p>
          <a:p>
            <a:pPr lvl="3"/>
            <a:r>
              <a:rPr lang="en-US" altLang="ko-KR" b="1" u="sng" dirty="0" smtClean="0">
                <a:solidFill>
                  <a:srgbClr val="FF0000"/>
                </a:solidFill>
              </a:rPr>
              <a:t>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를 초기화하지 않은 상태에서는 쓰레기 값을 가지고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이 값이 실제로 어떤 값이 될지는 아무도 알 수가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다시 말해</a:t>
            </a:r>
            <a:r>
              <a:rPr lang="en-US" altLang="ko-KR" dirty="0" smtClean="0"/>
              <a:t>, p</a:t>
            </a:r>
            <a:r>
              <a:rPr lang="ko-KR" altLang="en-US" dirty="0" smtClean="0"/>
              <a:t>가 어디를 가리키고 있는지는 아무도 알 수가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상태에서 </a:t>
            </a:r>
            <a:r>
              <a:rPr lang="en-US" altLang="ko-KR" dirty="0" smtClean="0"/>
              <a:t>p</a:t>
            </a:r>
            <a:r>
              <a:rPr lang="ko-KR" altLang="en-US" dirty="0" smtClean="0"/>
              <a:t>가 가리키는 곳에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이라는 숫자를 넣게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되면 그곳의 정보가 파괴됨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프로그램이 갑자기 죽어버릴 수도 있음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오동작을</a:t>
            </a:r>
            <a:r>
              <a:rPr lang="ko-KR" altLang="en-US" dirty="0" smtClean="0"/>
              <a:t> 일으킬 수도 있음</a:t>
            </a:r>
            <a:endParaRPr lang="en-US" altLang="ko-KR" dirty="0" smtClean="0"/>
          </a:p>
          <a:p>
            <a:r>
              <a:rPr lang="ko-KR" altLang="en-US" b="1" u="sng" dirty="0" smtClean="0">
                <a:solidFill>
                  <a:srgbClr val="FF0000"/>
                </a:solidFill>
              </a:rPr>
              <a:t>따라서 포인터를 사용할 때 주의를 기울여야 함</a:t>
            </a:r>
            <a:endParaRPr lang="en-US" altLang="ko-KR" b="1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1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C / C++ </a:t>
            </a:r>
            <a:r>
              <a:rPr lang="ko-KR" altLang="en-US" dirty="0" smtClean="0"/>
              <a:t>개발자들은 다음과 같은 습관을 들임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포인터 변수는 항상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0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으로 초기화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포인터 변수를 사용하기 전에는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0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 아닌지 비교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r>
              <a:rPr lang="ko-KR" altLang="en-US" b="1" u="sng" dirty="0" smtClean="0">
                <a:solidFill>
                  <a:srgbClr val="FF0000"/>
                </a:solidFill>
              </a:rPr>
              <a:t>포인터 변수를 정의할 때 항상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0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으로 초기화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주소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번지에 위치할 수 있는 변수는 없기 때문</a:t>
            </a:r>
            <a:endParaRPr lang="en-US" altLang="ko-KR" dirty="0" smtClean="0"/>
          </a:p>
          <a:p>
            <a:pPr lvl="2"/>
            <a:r>
              <a:rPr lang="en-US" altLang="ko-KR" b="1" u="sng" dirty="0" smtClean="0">
                <a:solidFill>
                  <a:srgbClr val="0070C0"/>
                </a:solidFill>
              </a:rPr>
              <a:t>0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의 값을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‘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아무것도 가리키지 않음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’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의 의미로 사용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안전</a:t>
            </a:r>
            <a:r>
              <a:rPr lang="en-US" altLang="ko-KR" b="1" u="sng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ko-KR" altLang="en-US" dirty="0" smtClean="0"/>
              <a:t>포인터 변수를 사용하기 전에는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아닌지 비교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Pointer_07.cpp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</a:t>
            </a:r>
            <a:r>
              <a:rPr lang="ko-KR" altLang="en-US" dirty="0" smtClean="0"/>
              <a:t>의 값을 매번 검사하는 건 검사하지 않는 것보다 시간이 걸림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시간이 그렇게 길지 않고 잘못된 포인터 사용으로 인한 피해가 더 무서운 것이기 때문에 매번 비교해주는 것이 일반적</a:t>
            </a:r>
            <a:r>
              <a:rPr lang="en-US" altLang="ko-KR" dirty="0"/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4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왜 배열을 사용해야 할까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원소의 탐색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배열의 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배열에서의 문자열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 상수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아무것도 가리키지 않음을 나타내는 값으로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사용하는 경우가 많음</a:t>
            </a:r>
            <a:endParaRPr lang="en-US" altLang="ko-KR" dirty="0" smtClean="0"/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NULL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0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값을 가진 변수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을 쓰는 것과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쓰는 것은 컴퓨터 입장에서는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아무런 차이가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다만 사람이 보기에는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눈에 잘 보이기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NULL</a:t>
            </a:r>
            <a:r>
              <a:rPr lang="ko-KR" altLang="en-US" dirty="0" smtClean="0"/>
              <a:t>을 자주 사용함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Pointer_08.cpp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b="1" u="sng" dirty="0" err="1" smtClean="0">
                <a:solidFill>
                  <a:srgbClr val="FF0000"/>
                </a:solidFill>
              </a:rPr>
              <a:t>const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변수의 값을 변경할 수 없게 만드는 속성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변수를 정의할 때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const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키워드를 함께 적어주면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</a:t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그 변수의 값은 두 번 다시 바뀔 수 없음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/>
              <a:t>const</a:t>
            </a:r>
            <a:r>
              <a:rPr lang="ko-KR" altLang="en-US" dirty="0" smtClean="0"/>
              <a:t>는 상수</a:t>
            </a:r>
            <a:r>
              <a:rPr lang="en-US" altLang="ko-KR" dirty="0" smtClean="0"/>
              <a:t>(Constant)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변수는 변수인데 상수 같은 변수가 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Pointer_Const_01.cpp</a:t>
            </a:r>
            <a:endParaRPr lang="en-US" altLang="ko-KR" dirty="0" smtClean="0"/>
          </a:p>
          <a:p>
            <a:pPr lvl="2"/>
            <a:r>
              <a:rPr lang="en-US" altLang="ko-KR" b="1" u="sng" dirty="0" err="1" smtClean="0">
                <a:solidFill>
                  <a:srgbClr val="FF0000"/>
                </a:solidFill>
              </a:rPr>
              <a:t>const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를 사용해서 변수를 정의할 때는 반드시 초기화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부여가 필요할 때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처음 정의할 때부터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const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로 정의하는 경우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4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 action="ppaction://hlinkfile"/>
              </a:rPr>
              <a:t>Pointer_Const_02.cpp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원래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const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가 아니지만 다른 곳에 넘겨줄 때만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const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인 경우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4"/>
            <a:r>
              <a:rPr lang="ko-KR" altLang="en-US" dirty="0" smtClean="0"/>
              <a:t>함수를 설명하면서 자세히 설명할 예정</a:t>
            </a:r>
            <a:r>
              <a:rPr lang="en-US" altLang="ko-KR" dirty="0" smtClean="0"/>
              <a:t>(5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타입과 </a:t>
            </a:r>
            <a:r>
              <a:rPr lang="en-US" altLang="ko-KR" dirty="0" err="1" smtClean="0"/>
              <a:t>const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포인터 변수를 정의할 때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를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변수는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정보와 관련이 있기 때문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포인터 변수 자체에 보관된 정보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포인터가 가리키는 변수에 보관된 정보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5136"/>
              </p:ext>
            </p:extLst>
          </p:nvPr>
        </p:nvGraphicFramePr>
        <p:xfrm>
          <a:off x="3204351" y="3593341"/>
          <a:ext cx="1103784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037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7513" y="362739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717513" y="400089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104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17513" y="437726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108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717513" y="474546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717513" y="512183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116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211857" y="3928889"/>
            <a:ext cx="1088284" cy="389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1857" y="4680890"/>
            <a:ext cx="1088284" cy="389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00141" y="3834897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0141" y="45995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cxnSp>
        <p:nvCxnSpPr>
          <p:cNvPr id="14" name="꺾인 연결선 13"/>
          <p:cNvCxnSpPr>
            <a:stCxn id="10" idx="3"/>
            <a:endCxn id="11" idx="3"/>
          </p:cNvCxnSpPr>
          <p:nvPr/>
        </p:nvCxnSpPr>
        <p:spPr>
          <a:xfrm>
            <a:off x="4300141" y="4123803"/>
            <a:ext cx="12700" cy="752001"/>
          </a:xfrm>
          <a:prstGeom prst="bentConnector3">
            <a:avLst>
              <a:gd name="adj1" fmla="val 270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19414" y="3350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</a:t>
            </a:r>
            <a:r>
              <a:rPr lang="ko-KR" altLang="en-US" sz="1200" dirty="0"/>
              <a:t>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64165" y="5517232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const</a:t>
            </a:r>
            <a:r>
              <a:rPr lang="ko-KR" altLang="en-US" sz="1200" dirty="0" smtClean="0"/>
              <a:t>를 설정할 수 있는 두 곳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36667" y="3539232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색이 칠해진 두 곳에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속성을 적용할 수 있음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36667" y="4271643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포인터 변수 자체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포인터가 가리키는 변수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929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전혀 적용되지 않은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Pointer_Const_03.cpp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 = &amp;i2 : 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값을 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*p = 30 : </a:t>
            </a:r>
            <a:r>
              <a:rPr lang="ko-KR" altLang="en-US" dirty="0" smtClean="0"/>
              <a:t>포인터가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가리키는 변수에 값을 대입</a:t>
            </a:r>
            <a:endParaRPr lang="en-US" altLang="ko-KR" dirty="0" smtClean="0"/>
          </a:p>
          <a:p>
            <a:r>
              <a:rPr lang="ko-KR" altLang="en-US" dirty="0" smtClean="0"/>
              <a:t>포인터가 가리키는 변수가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 action="ppaction://hlinkfile"/>
              </a:rPr>
              <a:t>Pointer_Const_04.cpp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0000FF"/>
                </a:solidFill>
              </a:rPr>
              <a:t>const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* p = &amp;i1;</a:t>
            </a:r>
          </a:p>
          <a:p>
            <a:pPr lvl="3"/>
            <a:r>
              <a:rPr lang="en-US" altLang="ko-KR" b="1" u="sng" dirty="0" smtClean="0">
                <a:solidFill>
                  <a:srgbClr val="0070C0"/>
                </a:solidFill>
              </a:rPr>
              <a:t>p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가 가리키는 변수는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const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int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b="1" u="sng" dirty="0" smtClean="0">
                <a:solidFill>
                  <a:srgbClr val="FF0000"/>
                </a:solidFill>
              </a:rPr>
              <a:t>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 가리키는 변수의 값을 바꾸는 것을 허용하지 않게 됨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포인터 자체가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Pointer_Const_05.cpp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* </a:t>
            </a:r>
            <a:r>
              <a:rPr lang="en-US" altLang="ko-KR" dirty="0" err="1" smtClean="0">
                <a:solidFill>
                  <a:srgbClr val="0000FF"/>
                </a:solidFill>
              </a:rPr>
              <a:t>const</a:t>
            </a:r>
            <a:r>
              <a:rPr lang="en-US" altLang="ko-KR" dirty="0" smtClean="0"/>
              <a:t> p = &amp;i1;</a:t>
            </a:r>
          </a:p>
          <a:p>
            <a:pPr lvl="3"/>
            <a:r>
              <a:rPr lang="en-US" altLang="ko-KR" b="1" u="sng" dirty="0" err="1" smtClean="0">
                <a:solidFill>
                  <a:srgbClr val="0070C0"/>
                </a:solidFill>
              </a:rPr>
              <a:t>int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타입을 가리키는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p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는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const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속성을 가짐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en-US" altLang="ko-KR" b="1" u="sng" dirty="0" smtClean="0">
                <a:solidFill>
                  <a:srgbClr val="FF0000"/>
                </a:solidFill>
              </a:rPr>
              <a:t>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값을 바꾸는 행위는 용납되지 않음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두 군데 모두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 action="ppaction://hlinkfile"/>
              </a:rPr>
              <a:t>Pointer_Const_06.cpp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0000FF"/>
                </a:solidFill>
              </a:rPr>
              <a:t>const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int</a:t>
            </a:r>
            <a:r>
              <a:rPr lang="en-US" altLang="ko-KR" dirty="0" smtClean="0"/>
              <a:t>* </a:t>
            </a:r>
            <a:r>
              <a:rPr lang="en-US" altLang="ko-KR" dirty="0" err="1" smtClean="0">
                <a:solidFill>
                  <a:srgbClr val="0000FF"/>
                </a:solidFill>
              </a:rPr>
              <a:t>const</a:t>
            </a:r>
            <a:r>
              <a:rPr lang="en-US" altLang="ko-KR" dirty="0" smtClean="0"/>
              <a:t> p = &amp;i1;</a:t>
            </a:r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포인터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p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뿐만 아니라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p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가 가리키는 변수까지도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const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라는 의미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const</a:t>
            </a:r>
            <a:r>
              <a:rPr lang="ko-KR" altLang="en-US" dirty="0" smtClean="0"/>
              <a:t>의 의미를 외우는 법</a:t>
            </a:r>
            <a:endParaRPr lang="en-US" altLang="ko-KR" dirty="0"/>
          </a:p>
          <a:p>
            <a:pPr lvl="1"/>
            <a:r>
              <a:rPr lang="en-US" altLang="ko-KR" b="1" u="sng" dirty="0" err="1" smtClean="0">
                <a:solidFill>
                  <a:srgbClr val="0070C0"/>
                </a:solidFill>
              </a:rPr>
              <a:t>const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의 다음에 오는 것을 상수화 시켜버린다고 생각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8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 사용해서 평균 구하기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명의 평균을 구하는 프로그램을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unsigned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scores[10] = 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10, 100, 94, 36, 72, 88, 60, 60, 80, 24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};</a:t>
            </a:r>
          </a:p>
          <a:p>
            <a:r>
              <a:rPr lang="ko-KR" altLang="en-US" dirty="0" smtClean="0"/>
              <a:t>문자열 뒤집기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문자를 뒤집어서 화면에 출력하는 프로그램을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char example[] = “</a:t>
            </a:r>
            <a:r>
              <a:rPr lang="en-US" altLang="ko-KR" dirty="0" err="1" smtClean="0"/>
              <a:t>scientia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potentia</a:t>
            </a:r>
            <a:r>
              <a:rPr lang="en-US" altLang="ko-KR" dirty="0" smtClean="0"/>
              <a:t>”;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주차 숙제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0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배열과 구조체와 포인터</a:t>
            </a:r>
            <a:endParaRPr lang="en-US" altLang="ko-KR" dirty="0"/>
          </a:p>
          <a:p>
            <a:pPr lvl="1"/>
            <a:r>
              <a:rPr lang="ko-KR" altLang="en-US" dirty="0" smtClean="0"/>
              <a:t>복합적인 방법으로 정보를 다루는 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포인터와 배열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배열과 구조체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포인터와 구조체</a:t>
            </a:r>
            <a:endParaRPr lang="en-US" altLang="ko-KR" dirty="0" smtClean="0"/>
          </a:p>
          <a:p>
            <a:r>
              <a:rPr lang="ko-KR" altLang="en-US" dirty="0" smtClean="0"/>
              <a:t>복합 타입의 모든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복합적인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나머지 복합 타입들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포인터의 나머지 기능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4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구조체의 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왜 구조체를 사용해야 할까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구조체의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멤버의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구조체의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구조체의 대입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포인터의 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왜 포인터를 사용해야 할까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메모리와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 변수에 주소를 보관하기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포인터의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주소를 사용해서 정보에 접근하기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NULL</a:t>
            </a:r>
          </a:p>
          <a:p>
            <a:pPr lvl="1"/>
            <a:r>
              <a:rPr lang="ko-KR" altLang="en-US" dirty="0" smtClean="0"/>
              <a:t>포인터와 </a:t>
            </a:r>
            <a:r>
              <a:rPr lang="en-US" altLang="ko-KR" dirty="0" err="1" smtClean="0"/>
              <a:t>const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타입과 </a:t>
            </a:r>
            <a:r>
              <a:rPr lang="en-US" altLang="ko-KR" dirty="0" err="1" smtClean="0"/>
              <a:t>const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포인터와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의 사용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7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학생의 성적을 처리해야 하는 프로그램을 고려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학생의 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점수를 입력 받아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등수를 출력하는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학생의 수가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명이라면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배열은 동일한 타입의 변수 여러 개를 묶어놓은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명령과 배열을 함께 사용하면 작업이 간단해짐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방대한 양의 자료를 쉽게 처리할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배열을 사용해야 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75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 action="ppaction://hlinkfile"/>
              </a:rPr>
              <a:t>Array_01.cpp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사용해서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명의 국어 점수를 담아보는 예제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kor_scores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r>
              <a:rPr lang="en-US" altLang="ko-KR" dirty="0" smtClean="0"/>
              <a:t>];</a:t>
            </a: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원소의 타입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00B050"/>
                </a:solidFill>
              </a:rPr>
              <a:t>kor_scores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배열의 이름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5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원소의 개수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몇 개나 만들 것인지를 대괄호 안에 적어줌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ko-KR" altLang="en-US" dirty="0" smtClean="0"/>
              <a:t>타입의 값을 담을 수 있는 공간이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생기게 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ko-KR" altLang="en-US" dirty="0"/>
              <a:t> </a:t>
            </a:r>
            <a:r>
              <a:rPr lang="ko-KR" altLang="en-US" dirty="0" smtClean="0"/>
              <a:t>타입이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바이트인 환경 </a:t>
            </a:r>
            <a:r>
              <a:rPr lang="en-US" altLang="ko-KR" dirty="0" smtClean="0"/>
              <a:t>: 4 × 5 = 20 Byte </a:t>
            </a:r>
            <a:r>
              <a:rPr lang="ko-KR" altLang="en-US" dirty="0" smtClean="0"/>
              <a:t>공간 확보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파일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Array_01.cpp</a:t>
            </a:r>
            <a:endParaRPr lang="en-US" altLang="ko-KR" dirty="0"/>
          </a:p>
          <a:p>
            <a:pPr lvl="1"/>
            <a:r>
              <a:rPr lang="ko-KR" altLang="en-US" dirty="0" smtClean="0"/>
              <a:t>배열의 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배열의 원소에 접근하기 위해서는 배열의 이름 뒤에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대괄호를 붙이고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안에 원소의 인덱스를 적어주면 됨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scores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r>
              <a:rPr lang="en-US" altLang="ko-KR" dirty="0" smtClean="0"/>
              <a:t>]</a:t>
            </a:r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scores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배열의 이름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참조하고자 하는 원소의 인덱스</a:t>
            </a:r>
            <a:r>
              <a:rPr lang="en-US" altLang="ko-KR" dirty="0" smtClean="0"/>
              <a:t>(0, 1, 2, …)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정의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02099"/>
              </p:ext>
            </p:extLst>
          </p:nvPr>
        </p:nvGraphicFramePr>
        <p:xfrm>
          <a:off x="1655675" y="2613888"/>
          <a:ext cx="5832650" cy="86409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66530"/>
                <a:gridCol w="1166530"/>
                <a:gridCol w="1166530"/>
                <a:gridCol w="1166530"/>
                <a:gridCol w="116653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4164" y="349453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kor_scores</a:t>
            </a:r>
            <a:r>
              <a:rPr lang="en-US" altLang="ko-KR" sz="1200" dirty="0" smtClean="0"/>
              <a:t>[0]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805492" y="349453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kor_scores</a:t>
            </a:r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72349" y="349453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kor_scores</a:t>
            </a:r>
            <a:r>
              <a:rPr lang="en-US" altLang="ko-KR" sz="1200" dirty="0" smtClean="0"/>
              <a:t>[2]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139358" y="349453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kor_scores</a:t>
            </a:r>
            <a:r>
              <a:rPr lang="en-US" altLang="ko-KR" sz="1200" dirty="0" smtClean="0"/>
              <a:t>[3]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14531" y="349453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kor_scores</a:t>
            </a:r>
            <a:r>
              <a:rPr lang="en-US" altLang="ko-KR" sz="1200" dirty="0" smtClean="0"/>
              <a:t>[4]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2469872"/>
            <a:ext cx="6192688" cy="1301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81426" y="207864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kor_scores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71301" y="2617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인덱스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7092280" y="2802327"/>
            <a:ext cx="77902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2529</TotalTime>
  <Words>1989</Words>
  <Application>Microsoft Office PowerPoint</Application>
  <PresentationFormat>화면 슬라이드 쇼(4:3)</PresentationFormat>
  <Paragraphs>495</Paragraphs>
  <Slides>46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광장</vt:lpstr>
      <vt:lpstr>C++ Programming Tutor</vt:lpstr>
      <vt:lpstr>튜터자 소개</vt:lpstr>
      <vt:lpstr>질문하실 때…</vt:lpstr>
      <vt:lpstr>3주차 수업 안내</vt:lpstr>
      <vt:lpstr>3주차 수업 안내</vt:lpstr>
      <vt:lpstr>3주차 수업 안내</vt:lpstr>
      <vt:lpstr>왜 배열을 사용해야 할까?</vt:lpstr>
      <vt:lpstr>배열의 정의</vt:lpstr>
      <vt:lpstr>배열의 정의</vt:lpstr>
      <vt:lpstr>배열의 정의</vt:lpstr>
      <vt:lpstr>원소의 탐색</vt:lpstr>
      <vt:lpstr>배열의 초기화</vt:lpstr>
      <vt:lpstr>배열의 초기화</vt:lpstr>
      <vt:lpstr>배열의 초기화</vt:lpstr>
      <vt:lpstr>배열의 크기</vt:lpstr>
      <vt:lpstr>문자열의 개념</vt:lpstr>
      <vt:lpstr>문자열의 개념</vt:lpstr>
      <vt:lpstr>문자열 상수</vt:lpstr>
      <vt:lpstr>왜 구조체를 사용해야 할까?</vt:lpstr>
      <vt:lpstr>구조체의 정의</vt:lpstr>
      <vt:lpstr>구조체의 정의</vt:lpstr>
      <vt:lpstr>구조체의 정의</vt:lpstr>
      <vt:lpstr>멤버의 접근</vt:lpstr>
      <vt:lpstr>구조체의 초기화</vt:lpstr>
      <vt:lpstr>구조체의 대입</vt:lpstr>
      <vt:lpstr>왜 포인터를 사용해야 할까?</vt:lpstr>
      <vt:lpstr>메모리와 변수</vt:lpstr>
      <vt:lpstr>메모리와 변수</vt:lpstr>
      <vt:lpstr>메모리와 변수</vt:lpstr>
      <vt:lpstr>포인터 변수에 주소를 보관하기</vt:lpstr>
      <vt:lpstr>포인터 변수에 주소를 보관하기</vt:lpstr>
      <vt:lpstr>포인터의 종류</vt:lpstr>
      <vt:lpstr>포인터의 종류</vt:lpstr>
      <vt:lpstr>포인터의 종류</vt:lpstr>
      <vt:lpstr>포인터의 종류</vt:lpstr>
      <vt:lpstr>주소를 사용해서 정보에 접근하기</vt:lpstr>
      <vt:lpstr>주소를 사용해서 정보에 접근하기</vt:lpstr>
      <vt:lpstr>NULL</vt:lpstr>
      <vt:lpstr>NULL</vt:lpstr>
      <vt:lpstr>NULL</vt:lpstr>
      <vt:lpstr>기본 타입과 const</vt:lpstr>
      <vt:lpstr>포인터와 const의 사용</vt:lpstr>
      <vt:lpstr>포인터와 const의 사용</vt:lpstr>
      <vt:lpstr>포인터와 const의 사용</vt:lpstr>
      <vt:lpstr>3주차 숙제 안내</vt:lpstr>
      <vt:lpstr>4주차 수업 안내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Tutor</dc:title>
  <dc:creator>Microsoft Corporation</dc:creator>
  <cp:lastModifiedBy>utilFoReVeR</cp:lastModifiedBy>
  <cp:revision>151</cp:revision>
  <dcterms:created xsi:type="dcterms:W3CDTF">2006-10-05T04:04:58Z</dcterms:created>
  <dcterms:modified xsi:type="dcterms:W3CDTF">2012-04-05T16:15:23Z</dcterms:modified>
</cp:coreProperties>
</file>