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8" r:id="rId4"/>
    <p:sldId id="262" r:id="rId5"/>
    <p:sldId id="312" r:id="rId6"/>
    <p:sldId id="299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297" r:id="rId29"/>
    <p:sldId id="335" r:id="rId30"/>
    <p:sldId id="337" r:id="rId31"/>
    <p:sldId id="338" r:id="rId32"/>
    <p:sldId id="354" r:id="rId33"/>
    <p:sldId id="355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36" r:id="rId50"/>
    <p:sldId id="29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#4 : </a:t>
            </a:r>
            <a:r>
              <a:rPr lang="ko-KR" altLang="en-US" dirty="0" smtClean="0"/>
              <a:t>배열과 구조체와 포인터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복합 타입의 모든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배열의 이름은 첫 번째 원소의 주소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_04.cpp</a:t>
            </a:r>
          </a:p>
          <a:p>
            <a:pPr lvl="2"/>
            <a:r>
              <a:rPr lang="en-US" altLang="ko-KR" dirty="0" smtClean="0"/>
              <a:t>f</a:t>
            </a:r>
            <a:r>
              <a:rPr lang="ko-KR" altLang="en-US" dirty="0" smtClean="0"/>
              <a:t>는 배열의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&amp;f[0]</a:t>
            </a:r>
            <a:r>
              <a:rPr lang="ko-KR" altLang="en-US" dirty="0" smtClean="0"/>
              <a:t>는 첫 번째 원소의 주소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배열의 이름은 첫 번째 주소를 의</a:t>
            </a:r>
            <a:r>
              <a:rPr lang="ko-KR" altLang="en-US" dirty="0"/>
              <a:t>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6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포인터로 원소 탐색하기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_05.cpp</a:t>
            </a:r>
          </a:p>
          <a:p>
            <a:pPr lvl="2"/>
            <a:r>
              <a:rPr lang="ko-KR" altLang="en-US" dirty="0" smtClean="0"/>
              <a:t>배열의 원소에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까지의 값을 넣는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포인터의 덧셈을 사용하게 소스 코드를 수정하면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_06.cpp</a:t>
            </a:r>
          </a:p>
          <a:p>
            <a:pPr lvl="4"/>
            <a:r>
              <a:rPr lang="en-US" altLang="ko-KR" dirty="0" smtClean="0"/>
              <a:t>*(p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5"/>
            <a:r>
              <a:rPr lang="en-US" altLang="ko-KR" b="1" u="sng" dirty="0" err="1" smtClean="0">
                <a:solidFill>
                  <a:srgbClr val="FF0000"/>
                </a:solidFill>
              </a:rPr>
              <a:t>i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번째 원소 자체를 의미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즉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nArray</a:t>
            </a:r>
            <a:r>
              <a:rPr lang="en-US" altLang="ko-KR" b="1" u="sng" dirty="0" smtClean="0">
                <a:solidFill>
                  <a:srgbClr val="FF0000"/>
                </a:solidFill>
              </a:rPr>
              <a:t>[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u="sng" dirty="0" smtClean="0">
                <a:solidFill>
                  <a:srgbClr val="FF0000"/>
                </a:solidFill>
              </a:rPr>
              <a:t>]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와 </a:t>
            </a:r>
            <a:r>
              <a:rPr lang="ko-KR" altLang="en-US" b="1" u="sng" dirty="0">
                <a:solidFill>
                  <a:srgbClr val="FF0000"/>
                </a:solidFill>
              </a:rPr>
              <a:t>똑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같은 의미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포인터 변수를 사용할 때도 배열의 원소에 접근하는 문법과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동일한 문법을 사용할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5"/>
            <a:r>
              <a:rPr lang="en-US" altLang="ko-KR" dirty="0" smtClean="0"/>
              <a:t>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배열의 이름을 포인터처럼 사용할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5"/>
            <a:r>
              <a:rPr lang="en-US" altLang="ko-KR" dirty="0" smtClean="0"/>
              <a:t>*(</a:t>
            </a:r>
            <a:r>
              <a:rPr lang="en-US" altLang="ko-KR" dirty="0" err="1" smtClean="0"/>
              <a:t>nArray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8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포인터로 원소 탐색하기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 포인터가 상당히 비슷한 방식으로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포인터와 배열은 분명히 다른 개념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포인터는 다른 원소를 가리키게 변경할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배열의 이름은 항상 첫 번째 원소의 주소만을 의미하는 상수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err="1" smtClean="0"/>
              <a:t>nArray</a:t>
            </a:r>
            <a:r>
              <a:rPr lang="en-US" altLang="ko-KR" dirty="0" smtClean="0"/>
              <a:t>++ </a:t>
            </a:r>
            <a:r>
              <a:rPr lang="ko-KR" altLang="en-US" dirty="0" smtClean="0"/>
              <a:t>같은 것은 불가능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_07.cpp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long</a:t>
            </a:r>
            <a:r>
              <a:rPr lang="en-US" altLang="ko-KR" dirty="0" smtClean="0"/>
              <a:t> (*p)[20] = &amp;</a:t>
            </a:r>
            <a:r>
              <a:rPr lang="en-US" altLang="ko-KR" dirty="0" err="1" smtClean="0"/>
              <a:t>lArray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[]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연산자가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*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연산자보다 우선 순위가 높음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long *p[20]</a:t>
            </a:r>
            <a:r>
              <a:rPr lang="ko-KR" altLang="en-US" dirty="0" smtClean="0"/>
              <a:t>이라고 써주면 </a:t>
            </a:r>
            <a:r>
              <a:rPr lang="en-US" altLang="ko-KR" dirty="0" smtClean="0"/>
              <a:t>p[20]</a:t>
            </a:r>
            <a:r>
              <a:rPr lang="ko-KR" altLang="en-US" dirty="0" smtClean="0"/>
              <a:t>이 먼저 해석이 되기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‘long* </a:t>
            </a:r>
            <a:r>
              <a:rPr lang="ko-KR" altLang="en-US" dirty="0" smtClean="0"/>
              <a:t>타입의 원소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개를 갖는 배열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정의함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괄호를 사용해서 우선 순위를 바꿔줄 필요가 있음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*p</a:t>
            </a:r>
            <a:r>
              <a:rPr lang="ko-KR" altLang="en-US" dirty="0" smtClean="0"/>
              <a:t>가 먼저 해석이 되기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‘long </a:t>
            </a:r>
            <a:r>
              <a:rPr lang="ko-KR" altLang="en-US" dirty="0" smtClean="0"/>
              <a:t>타입의 원소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개를</a:t>
            </a:r>
            <a:r>
              <a:rPr lang="en-US" altLang="ko-KR" dirty="0"/>
              <a:t> </a:t>
            </a:r>
            <a:r>
              <a:rPr lang="ko-KR" altLang="en-US" dirty="0" smtClean="0"/>
              <a:t>갖는 배열에 대한 포인터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정의됨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가리키는 포인터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71923" y="4295590"/>
            <a:ext cx="7200154" cy="2013730"/>
            <a:chOff x="611560" y="4151574"/>
            <a:chExt cx="7200154" cy="2013730"/>
          </a:xfrm>
        </p:grpSpPr>
        <p:sp>
          <p:nvSpPr>
            <p:cNvPr id="4" name="TextBox 3"/>
            <p:cNvSpPr txBox="1"/>
            <p:nvPr/>
          </p:nvSpPr>
          <p:spPr>
            <a:xfrm>
              <a:off x="611560" y="4975256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long</a:t>
              </a:r>
              <a:r>
                <a:rPr lang="en-US" altLang="ko-KR" dirty="0" smtClean="0"/>
                <a:t> (*p)[20]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2411760" y="5159922"/>
              <a:ext cx="185306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4499992" y="4151574"/>
              <a:ext cx="3311722" cy="2013730"/>
              <a:chOff x="3936337" y="4085196"/>
              <a:chExt cx="3311722" cy="201373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936337" y="4085196"/>
                <a:ext cx="1098378" cy="842414"/>
                <a:chOff x="3712316" y="4462569"/>
                <a:chExt cx="1098378" cy="84241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4499992" y="4462569"/>
                  <a:ext cx="2808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p</a:t>
                  </a:r>
                  <a:endParaRPr lang="ko-KR" alt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712316" y="5027984"/>
                  <a:ext cx="1098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p</a:t>
                  </a:r>
                  <a:r>
                    <a:rPr lang="ko-KR" altLang="en-US" sz="1200" dirty="0" smtClean="0"/>
                    <a:t>는 포인터다</a:t>
                  </a:r>
                  <a:endParaRPr lang="ko-KR" altLang="en-US" sz="1200" dirty="0"/>
                </a:p>
              </p:txBody>
            </p:sp>
            <p:cxnSp>
              <p:nvCxnSpPr>
                <p:cNvPr id="11" name="직선 연결선 10"/>
                <p:cNvCxnSpPr>
                  <a:endCxn id="9" idx="0"/>
                </p:cNvCxnSpPr>
                <p:nvPr/>
              </p:nvCxnSpPr>
              <p:spPr>
                <a:xfrm>
                  <a:off x="3885345" y="4753463"/>
                  <a:ext cx="376160" cy="274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stCxn id="8" idx="2"/>
                  <a:endCxn id="9" idx="0"/>
                </p:cNvCxnSpPr>
                <p:nvPr/>
              </p:nvCxnSpPr>
              <p:spPr>
                <a:xfrm flipH="1">
                  <a:off x="4261505" y="4739568"/>
                  <a:ext cx="378910" cy="28841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756143" y="4511989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*</a:t>
                  </a:r>
                  <a:endParaRPr lang="ko-KR" altLang="en-US" sz="1200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388528" y="4664169"/>
                <a:ext cx="8595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long [20]</a:t>
                </a:r>
                <a:endParaRPr lang="ko-KR" altLang="en-US" sz="1200" dirty="0"/>
              </a:p>
            </p:txBody>
          </p:sp>
          <p:cxnSp>
            <p:nvCxnSpPr>
              <p:cNvPr id="20" name="직선 연결선 19"/>
              <p:cNvCxnSpPr>
                <a:stCxn id="9" idx="2"/>
                <a:endCxn id="24" idx="0"/>
              </p:cNvCxnSpPr>
              <p:nvPr/>
            </p:nvCxnSpPr>
            <p:spPr>
              <a:xfrm>
                <a:off x="4485526" y="4927610"/>
                <a:ext cx="1160608" cy="70965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8" idx="2"/>
                <a:endCxn id="24" idx="0"/>
              </p:cNvCxnSpPr>
              <p:nvPr/>
            </p:nvCxnSpPr>
            <p:spPr>
              <a:xfrm flipH="1">
                <a:off x="5646134" y="4941168"/>
                <a:ext cx="1172160" cy="6960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211286" y="5637261"/>
                <a:ext cx="2869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p</a:t>
                </a:r>
                <a:r>
                  <a:rPr lang="ko-KR" altLang="en-US" sz="1200" dirty="0" smtClean="0"/>
                  <a:t>는</a:t>
                </a:r>
                <a:r>
                  <a:rPr lang="en-US" altLang="ko-KR" sz="1200" dirty="0" smtClean="0"/>
                  <a:t> long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[20]</a:t>
                </a:r>
                <a:r>
                  <a:rPr lang="ko-KR" altLang="en-US" sz="1200" dirty="0" smtClean="0"/>
                  <a:t>에 대한 포인터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200" dirty="0" smtClean="0"/>
                  <a:t>= p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long </a:t>
                </a:r>
                <a:r>
                  <a:rPr lang="ko-KR" altLang="en-US" sz="1200" dirty="0" smtClean="0"/>
                  <a:t>타입의 배열에 대한 포인터</a:t>
                </a:r>
                <a:endParaRPr lang="ko-KR" altLang="en-US" sz="12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08260" y="5246942"/>
              <a:ext cx="1511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우선 순위에 의해서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다음과 같이 해석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5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_07.cpp</a:t>
            </a:r>
          </a:p>
          <a:p>
            <a:pPr lvl="1"/>
            <a:r>
              <a:rPr lang="en-US" altLang="ko-KR" dirty="0" smtClean="0"/>
              <a:t>(*p)[3] = 300;</a:t>
            </a:r>
          </a:p>
          <a:p>
            <a:pPr lvl="2"/>
            <a:r>
              <a:rPr lang="en-US" altLang="ko-KR" dirty="0" smtClean="0"/>
              <a:t>*[3]</a:t>
            </a:r>
            <a:r>
              <a:rPr lang="ko-KR" altLang="en-US" dirty="0" smtClean="0"/>
              <a:t>이라고 하면 </a:t>
            </a:r>
            <a:r>
              <a:rPr lang="en-US" altLang="ko-KR" dirty="0" smtClean="0"/>
              <a:t>p[3]</a:t>
            </a:r>
            <a:r>
              <a:rPr lang="ko-KR" altLang="en-US" dirty="0" smtClean="0"/>
              <a:t>이 먼저 해석되어서 다른 의미가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(*p)[3]</a:t>
            </a:r>
            <a:r>
              <a:rPr lang="ko-KR" altLang="en-US" dirty="0" smtClean="0"/>
              <a:t>라고 해주면 </a:t>
            </a:r>
            <a:r>
              <a:rPr lang="en-US" altLang="ko-KR" dirty="0" smtClean="0"/>
              <a:t>*p</a:t>
            </a:r>
            <a:r>
              <a:rPr lang="ko-KR" altLang="en-US" dirty="0" smtClean="0"/>
              <a:t>가 먼저 해석되어서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‘p</a:t>
            </a:r>
            <a:r>
              <a:rPr lang="ko-KR" altLang="en-US" dirty="0" smtClean="0"/>
              <a:t>가 가리키는 배열의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원소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문법적인 사항이 조금 복잡하다는 점을 제외하고는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지금까지 배운 포인터의 성질을 고스란히 가지고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가리키는 포인터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588216" y="4221088"/>
            <a:ext cx="5967569" cy="2013730"/>
            <a:chOff x="1451044" y="4151574"/>
            <a:chExt cx="5967569" cy="2013730"/>
          </a:xfrm>
        </p:grpSpPr>
        <p:sp>
          <p:nvSpPr>
            <p:cNvPr id="4" name="TextBox 3"/>
            <p:cNvSpPr txBox="1"/>
            <p:nvPr/>
          </p:nvSpPr>
          <p:spPr>
            <a:xfrm>
              <a:off x="1451044" y="4975256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(*p)[3]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2411760" y="5159922"/>
              <a:ext cx="185306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4385696" y="4151574"/>
              <a:ext cx="3032917" cy="2013730"/>
              <a:chOff x="3822041" y="4085196"/>
              <a:chExt cx="3032917" cy="201373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822041" y="4085196"/>
                <a:ext cx="1454244" cy="1027080"/>
                <a:chOff x="3598020" y="4462569"/>
                <a:chExt cx="1454244" cy="102708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4499992" y="4462569"/>
                  <a:ext cx="2808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p</a:t>
                  </a:r>
                  <a:endParaRPr lang="ko-KR" alt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598020" y="5027984"/>
                  <a:ext cx="1454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p</a:t>
                  </a:r>
                  <a:r>
                    <a:rPr lang="ko-KR" altLang="en-US" sz="1200" dirty="0" smtClean="0"/>
                    <a:t>가 가리키는 배열</a:t>
                  </a:r>
                  <a:r>
                    <a:rPr lang="en-US" altLang="ko-KR" sz="1200" dirty="0" smtClean="0"/>
                    <a:t/>
                  </a:r>
                  <a:br>
                    <a:rPr lang="en-US" altLang="ko-KR" sz="1200" dirty="0" smtClean="0"/>
                  </a:br>
                  <a:r>
                    <a:rPr lang="en-US" altLang="ko-KR" sz="1200" dirty="0" smtClean="0"/>
                    <a:t>= </a:t>
                  </a:r>
                  <a:r>
                    <a:rPr lang="en-US" altLang="ko-KR" sz="1200" dirty="0" err="1" smtClean="0"/>
                    <a:t>lArray</a:t>
                  </a:r>
                  <a:endParaRPr lang="ko-KR" altLang="en-US" sz="1200" dirty="0"/>
                </a:p>
              </p:txBody>
            </p:sp>
            <p:cxnSp>
              <p:nvCxnSpPr>
                <p:cNvPr id="11" name="직선 연결선 10"/>
                <p:cNvCxnSpPr>
                  <a:endCxn id="9" idx="0"/>
                </p:cNvCxnSpPr>
                <p:nvPr/>
              </p:nvCxnSpPr>
              <p:spPr>
                <a:xfrm>
                  <a:off x="4014547" y="4788988"/>
                  <a:ext cx="310595" cy="2389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stCxn id="8" idx="2"/>
                  <a:endCxn id="9" idx="0"/>
                </p:cNvCxnSpPr>
                <p:nvPr/>
              </p:nvCxnSpPr>
              <p:spPr>
                <a:xfrm flipH="1">
                  <a:off x="4325142" y="4739568"/>
                  <a:ext cx="315273" cy="28841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872337" y="4544645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*</a:t>
                  </a:r>
                  <a:endParaRPr lang="ko-KR" altLang="en-US" sz="1200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388528" y="4813815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[3]</a:t>
                </a:r>
                <a:endParaRPr lang="ko-KR" altLang="en-US" sz="1200" dirty="0"/>
              </a:p>
            </p:txBody>
          </p:sp>
          <p:cxnSp>
            <p:nvCxnSpPr>
              <p:cNvPr id="20" name="직선 연결선 19"/>
              <p:cNvCxnSpPr>
                <a:stCxn id="9" idx="2"/>
                <a:endCxn id="24" idx="0"/>
              </p:cNvCxnSpPr>
              <p:nvPr/>
            </p:nvCxnSpPr>
            <p:spPr>
              <a:xfrm>
                <a:off x="4549163" y="5112276"/>
                <a:ext cx="1096971" cy="5249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8" idx="2"/>
                <a:endCxn id="24" idx="0"/>
              </p:cNvCxnSpPr>
              <p:nvPr/>
            </p:nvCxnSpPr>
            <p:spPr>
              <a:xfrm flipH="1">
                <a:off x="5646134" y="5090814"/>
                <a:ext cx="933312" cy="5464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37309" y="5637261"/>
                <a:ext cx="2417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p</a:t>
                </a:r>
                <a:r>
                  <a:rPr lang="ko-KR" altLang="en-US" sz="1200" dirty="0" smtClean="0"/>
                  <a:t>가 가리키는 배열의 </a:t>
                </a:r>
                <a:r>
                  <a:rPr lang="en-US" altLang="ko-KR" sz="1200" dirty="0" smtClean="0"/>
                  <a:t>3</a:t>
                </a:r>
                <a:r>
                  <a:rPr lang="ko-KR" altLang="en-US" sz="1200" dirty="0" smtClean="0"/>
                  <a:t>번째 원소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200" dirty="0" smtClean="0"/>
                  <a:t>= </a:t>
                </a:r>
                <a:r>
                  <a:rPr lang="en-US" altLang="ko-KR" sz="1200" dirty="0" err="1" smtClean="0"/>
                  <a:t>lArray</a:t>
                </a:r>
                <a:r>
                  <a:rPr lang="en-US" altLang="ko-KR" sz="1200" dirty="0" smtClean="0"/>
                  <a:t>[3]</a:t>
                </a:r>
                <a:endParaRPr lang="ko-KR" altLang="en-US" sz="12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08260" y="5246942"/>
              <a:ext cx="1511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우선 순위에 의해서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다음과 같이 해석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6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_08.cpp</a:t>
            </a:r>
            <a:endParaRPr lang="en-US" altLang="ko-KR" dirty="0"/>
          </a:p>
          <a:p>
            <a:pPr lvl="1"/>
            <a:r>
              <a:rPr lang="ko-KR" altLang="en-US" dirty="0" smtClean="0"/>
              <a:t>배열은 어떤 타입이던지 원소로 가질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포인터 타입도 원소로 가질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타입이 포인터라는 것을 제외하고는 일반적인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배열과 다를 것이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배열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5922"/>
              </p:ext>
            </p:extLst>
          </p:nvPr>
        </p:nvGraphicFramePr>
        <p:xfrm>
          <a:off x="863586" y="4307304"/>
          <a:ext cx="7416828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132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124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116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pArray</a:t>
                      </a:r>
                      <a:r>
                        <a:rPr lang="en-US" altLang="ko-KR" sz="1000" dirty="0" smtClean="0"/>
                        <a:t>[0]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pArray</a:t>
                      </a:r>
                      <a:r>
                        <a:rPr lang="en-US" altLang="ko-KR" sz="1000" dirty="0" smtClean="0"/>
                        <a:t>[1]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pArray</a:t>
                      </a:r>
                      <a:r>
                        <a:rPr lang="en-US" altLang="ko-KR" sz="1000" dirty="0" smtClean="0"/>
                        <a:t>[2]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96</a:t>
                      </a: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6" name="꺾인 연결선 55"/>
          <p:cNvCxnSpPr/>
          <p:nvPr/>
        </p:nvCxnSpPr>
        <p:spPr>
          <a:xfrm rot="5400000" flipH="1" flipV="1">
            <a:off x="4247964" y="1832294"/>
            <a:ext cx="12700" cy="4929200"/>
          </a:xfrm>
          <a:prstGeom prst="bentConnector3">
            <a:avLst>
              <a:gd name="adj1" fmla="val 430714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5400000" flipH="1" flipV="1">
            <a:off x="3940256" y="2755418"/>
            <a:ext cx="12700" cy="3080016"/>
          </a:xfrm>
          <a:prstGeom prst="bentConnector3">
            <a:avLst>
              <a:gd name="adj1" fmla="val 295714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3631814" y="3679276"/>
            <a:ext cx="12700" cy="1232300"/>
          </a:xfrm>
          <a:prstGeom prst="bentConnector3">
            <a:avLst>
              <a:gd name="adj1" fmla="val 180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30553" y="5517232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포인터의 배열 </a:t>
            </a:r>
            <a:r>
              <a:rPr lang="en-US" altLang="ko-KR" sz="1200" dirty="0" smtClean="0"/>
              <a:t>(in Pointer_Array_08.cpp)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34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Array_Structure_01.cpp</a:t>
            </a:r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 smtClean="0"/>
              <a:t>타입의 배열과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타입의 배열을 구조체의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멤버로 두어서 학생의 정보를 저장하는 데 사용하는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타입이든지 구조체의 멤버가 될 수 있고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배열 역시 예외가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구조체를 정의하는 부분에서 특별할 것은 없음</a:t>
            </a:r>
            <a:endParaRPr lang="en-US" altLang="ko-KR" dirty="0" smtClean="0"/>
          </a:p>
          <a:p>
            <a:endParaRPr lang="en-US" altLang="ko-KR" dirty="0" smtClean="0"/>
          </a:p>
          <a:p>
            <a:pPr marL="109728" indent="0" algn="ctr">
              <a:buNone/>
            </a:pPr>
            <a:endParaRPr lang="en-US" altLang="ko-KR" sz="1800" dirty="0" smtClean="0"/>
          </a:p>
          <a:p>
            <a:pPr marL="109728" indent="0" algn="ctr">
              <a:buNone/>
            </a:pPr>
            <a:r>
              <a:rPr lang="en-US" altLang="ko-KR" sz="1800" dirty="0" err="1" smtClean="0"/>
              <a:t>StudentInfo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si</a:t>
            </a:r>
            <a:r>
              <a:rPr lang="en-US" altLang="ko-KR" sz="1800" dirty="0" smtClean="0"/>
              <a:t> = {</a:t>
            </a:r>
            <a:r>
              <a:rPr lang="en-US" altLang="ko-KR" sz="1800" u="sng" dirty="0" smtClean="0"/>
              <a:t>“Kim </a:t>
            </a:r>
            <a:r>
              <a:rPr lang="en-US" altLang="ko-KR" sz="1800" u="sng" dirty="0" err="1" smtClean="0"/>
              <a:t>Chol</a:t>
            </a:r>
            <a:r>
              <a:rPr lang="en-US" altLang="ko-KR" sz="1800" u="sng" dirty="0" smtClean="0"/>
              <a:t>-Su”</a:t>
            </a:r>
            <a:r>
              <a:rPr lang="en-US" altLang="ko-KR" sz="1800" dirty="0" smtClean="0"/>
              <a:t>, </a:t>
            </a:r>
            <a:r>
              <a:rPr lang="en-US" altLang="ko-KR" sz="1800" u="sng" dirty="0" smtClean="0"/>
              <a:t>200121233</a:t>
            </a:r>
            <a:r>
              <a:rPr lang="en-US" altLang="ko-KR" sz="1800" dirty="0" smtClean="0"/>
              <a:t>,  </a:t>
            </a:r>
            <a:r>
              <a:rPr lang="en-US" altLang="ko-KR" sz="1800" u="sng" dirty="0" smtClean="0"/>
              <a:t>{3.2f, 3.5f}</a:t>
            </a:r>
            <a:r>
              <a:rPr lang="en-US" altLang="ko-KR" sz="1800" dirty="0" smtClean="0"/>
              <a:t>};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/>
              <a:t> </a:t>
            </a:r>
            <a:r>
              <a:rPr lang="ko-KR" altLang="en-US" dirty="0" smtClean="0"/>
              <a:t>포함하는 구조체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4083" y="486239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si.name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00548" y="4862397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si.stdNumber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71592" y="486239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si.grade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828740" y="4430349"/>
            <a:ext cx="0" cy="2323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9663" y="415335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si.grade</a:t>
            </a:r>
            <a:r>
              <a:rPr lang="en-US" altLang="ko-KR" sz="1200" dirty="0" smtClean="0"/>
              <a:t>[0]</a:t>
            </a:r>
            <a:endParaRPr lang="ko-KR" altLang="en-US" sz="1200" dirty="0"/>
          </a:p>
        </p:txBody>
      </p:sp>
      <p:cxnSp>
        <p:nvCxnSpPr>
          <p:cNvPr id="14" name="꺾인 연결선 13"/>
          <p:cNvCxnSpPr>
            <a:stCxn id="26" idx="2"/>
          </p:cNvCxnSpPr>
          <p:nvPr/>
        </p:nvCxnSpPr>
        <p:spPr>
          <a:xfrm rot="5400000">
            <a:off x="7426070" y="4172232"/>
            <a:ext cx="482800" cy="466217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11501" y="388694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si.grade</a:t>
            </a:r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452528" y="4430349"/>
            <a:ext cx="0" cy="2323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24180" y="4430349"/>
            <a:ext cx="0" cy="2323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70665" y="4153350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si.name[0]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93425" y="4153350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si.name[10]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5177" y="5183085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구조체의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초기화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99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Array_Structure_02.cpp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명의 학생 정보를 갖는 배열을 만드는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구조체의 배열은 원소의 타입이 구조체라는 점을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제외하고는 지금껏 배운 배열과 다를 것이 없음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구조체와 배열을 합치면 복잡하고 방대한 자료를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효율적으로 관리할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구조체는 </a:t>
            </a:r>
            <a:r>
              <a:rPr lang="ko-KR" altLang="en-US" dirty="0" err="1" smtClean="0"/>
              <a:t>학생별로</a:t>
            </a:r>
            <a:r>
              <a:rPr lang="ko-KR" altLang="en-US" dirty="0" smtClean="0"/>
              <a:t> 신상정보를 모아서 관리할 수 있게 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배열은 여러 학생의 정보를 한 곳에 모아서 관리하게 해줌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2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Pointer_Structure_01.cpp</a:t>
            </a:r>
          </a:p>
          <a:p>
            <a:pPr lvl="1"/>
            <a:r>
              <a:rPr lang="ko-KR" altLang="en-US" dirty="0" smtClean="0"/>
              <a:t>포인터로 구조체를 가리키는 것은 아주 흔한 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때 사용하는 연산자 역시 자주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(*p).x = 200;</a:t>
            </a:r>
            <a:br>
              <a:rPr lang="en-US" altLang="ko-KR" dirty="0" smtClean="0"/>
            </a:br>
            <a:r>
              <a:rPr lang="en-US" altLang="ko-KR" dirty="0" smtClean="0"/>
              <a:t>p-&gt;y = 250;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연산자의 우선 순위 때문에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(*p).x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처럼 괄호로 감싸줘야 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p-&gt;x</a:t>
            </a:r>
            <a:r>
              <a:rPr lang="ko-KR" altLang="en-US" dirty="0" smtClean="0"/>
              <a:t>처럼 깔끔하게 할 수도 있음</a:t>
            </a:r>
            <a:endParaRPr lang="en-US" altLang="ko-KR" dirty="0" smtClean="0"/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p-&gt;x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가리키는 구조체 변수의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x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멤버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로 해석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보통은 이 방법을 사용함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Pointer_Structure_02.cpp</a:t>
            </a:r>
          </a:p>
          <a:p>
            <a:pPr lvl="1"/>
            <a:r>
              <a:rPr lang="ko-KR" altLang="en-US" dirty="0" smtClean="0"/>
              <a:t>포인터를 포함하는 구조체도 특별히 설명할 것은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안에 그냥 포인터 변수를 정의해주면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사용할 때에도 그냥 쓰던 데로 쓰면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구조체 안에 포함된 포인터 변수가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구조체 자신을 가리킨다면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Pointer_Structure_03.cpp</a:t>
            </a:r>
          </a:p>
          <a:p>
            <a:pPr lvl="3"/>
            <a:r>
              <a:rPr lang="ko-KR" altLang="en-US" dirty="0" smtClean="0"/>
              <a:t>소스 코드를 쉽게 이해하려면 그림을 그려보아야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자료구조를 우선 파악할 필요가 있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포함하는 구조체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Pointer_Structure_03.cpp</a:t>
            </a:r>
          </a:p>
          <a:p>
            <a:pPr lvl="1"/>
            <a:r>
              <a:rPr lang="en-US" altLang="ko-KR" dirty="0" smtClean="0"/>
              <a:t>15 ~ 20</a:t>
            </a:r>
            <a:r>
              <a:rPr lang="ko-KR" altLang="en-US" dirty="0" smtClean="0"/>
              <a:t>번째 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a.id = 1;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a.p</a:t>
            </a:r>
            <a:r>
              <a:rPr lang="en-US" altLang="ko-KR" dirty="0" smtClean="0"/>
              <a:t> = &amp;b;</a:t>
            </a:r>
            <a:br>
              <a:rPr lang="en-US" altLang="ko-KR" dirty="0" smtClean="0"/>
            </a:br>
            <a:r>
              <a:rPr lang="en-US" altLang="ko-KR" dirty="0" smtClean="0"/>
              <a:t>b.id = 2;</a:t>
            </a:r>
            <a:br>
              <a:rPr lang="en-US" altLang="ko-KR" dirty="0" smtClean="0"/>
            </a:br>
            <a:r>
              <a:rPr lang="en-US" altLang="ko-KR" dirty="0" err="1" smtClean="0"/>
              <a:t>b.p</a:t>
            </a:r>
            <a:r>
              <a:rPr lang="en-US" altLang="ko-KR" dirty="0" smtClean="0"/>
              <a:t> = &amp;c;</a:t>
            </a:r>
            <a:br>
              <a:rPr lang="en-US" altLang="ko-KR" dirty="0" smtClean="0"/>
            </a:br>
            <a:r>
              <a:rPr lang="en-US" altLang="ko-KR" dirty="0" smtClean="0"/>
              <a:t>c.id = 3;</a:t>
            </a:r>
            <a:br>
              <a:rPr lang="en-US" altLang="ko-KR" dirty="0" smtClean="0"/>
            </a:br>
            <a:r>
              <a:rPr lang="en-US" altLang="ko-KR" dirty="0" err="1" smtClean="0"/>
              <a:t>c.p</a:t>
            </a:r>
            <a:r>
              <a:rPr lang="en-US" altLang="ko-KR" dirty="0" smtClean="0"/>
              <a:t> = &amp;a;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포함하는 구조체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5" idx="3"/>
            <a:endCxn id="14" idx="1"/>
          </p:cNvCxnSpPr>
          <p:nvPr/>
        </p:nvCxnSpPr>
        <p:spPr>
          <a:xfrm>
            <a:off x="4595780" y="3865588"/>
            <a:ext cx="989644" cy="1338372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131840" y="2046804"/>
            <a:ext cx="4525383" cy="3805228"/>
            <a:chOff x="971600" y="1951428"/>
            <a:chExt cx="4525383" cy="3805228"/>
          </a:xfrm>
        </p:grpSpPr>
        <p:grpSp>
          <p:nvGrpSpPr>
            <p:cNvPr id="10" name="그룹 9"/>
            <p:cNvGrpSpPr/>
            <p:nvPr/>
          </p:nvGrpSpPr>
          <p:grpSpPr>
            <a:xfrm>
              <a:off x="971600" y="2752808"/>
              <a:ext cx="1463940" cy="1233428"/>
              <a:chOff x="1091836" y="2483604"/>
              <a:chExt cx="1463940" cy="123342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691680" y="2852936"/>
                <a:ext cx="864096" cy="864096"/>
                <a:chOff x="1691680" y="2852936"/>
                <a:chExt cx="864096" cy="864096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691680" y="2852936"/>
                  <a:ext cx="864096" cy="432048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691680" y="3284984"/>
                  <a:ext cx="864096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&amp;b</a:t>
                  </a:r>
                  <a:endParaRPr lang="ko-KR" alt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967275" y="24836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91836" y="2884294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 smtClean="0"/>
                  <a:t>a.id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59162" y="331634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 err="1" smtClean="0"/>
                  <a:t>a.p</a:t>
                </a:r>
                <a:endParaRPr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425184" y="4523228"/>
              <a:ext cx="1481573" cy="1233428"/>
              <a:chOff x="1074203" y="2483604"/>
              <a:chExt cx="1481573" cy="1233428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691680" y="2852936"/>
                <a:ext cx="864096" cy="864096"/>
                <a:chOff x="1691680" y="2852936"/>
                <a:chExt cx="864096" cy="86409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691680" y="2852936"/>
                  <a:ext cx="864096" cy="432048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691680" y="3284984"/>
                  <a:ext cx="864096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&amp;c</a:t>
                  </a:r>
                  <a:endParaRPr lang="ko-KR" alt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967275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74203" y="28842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/>
                  <a:t>b</a:t>
                </a:r>
                <a:r>
                  <a:rPr lang="en-US" altLang="ko-KR" dirty="0" smtClean="0"/>
                  <a:t>.id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41529" y="3316342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 err="1"/>
                  <a:t>b</a:t>
                </a:r>
                <a:r>
                  <a:rPr lang="en-US" altLang="ko-KR" dirty="0" err="1" smtClean="0"/>
                  <a:t>.p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042661" y="1951428"/>
              <a:ext cx="1454322" cy="1233428"/>
              <a:chOff x="1101454" y="2483604"/>
              <a:chExt cx="1454322" cy="1233428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691680" y="2852936"/>
                <a:ext cx="864096" cy="864096"/>
                <a:chOff x="1691680" y="2852936"/>
                <a:chExt cx="864096" cy="864096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691680" y="2852936"/>
                  <a:ext cx="864096" cy="432048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691680" y="3284984"/>
                  <a:ext cx="864096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&amp;a</a:t>
                  </a:r>
                  <a:endParaRPr lang="ko-KR" altLang="en-US" dirty="0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967275" y="2483604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01454" y="288429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 smtClean="0"/>
                  <a:t>c.id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68780" y="3316342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 err="1" smtClean="0"/>
                  <a:t>c.p</a:t>
                </a:r>
                <a:endParaRPr lang="ko-KR" altLang="en-US" dirty="0"/>
              </a:p>
            </p:txBody>
          </p:sp>
        </p:grpSp>
        <p:cxnSp>
          <p:nvCxnSpPr>
            <p:cNvPr id="33" name="꺾인 연결선 32"/>
            <p:cNvCxnSpPr>
              <a:stCxn id="17" idx="3"/>
              <a:endCxn id="26" idx="3"/>
            </p:cNvCxnSpPr>
            <p:nvPr/>
          </p:nvCxnSpPr>
          <p:spPr>
            <a:xfrm flipV="1">
              <a:off x="4906757" y="2536784"/>
              <a:ext cx="590226" cy="3003848"/>
            </a:xfrm>
            <a:prstGeom prst="bentConnector3">
              <a:avLst>
                <a:gd name="adj1" fmla="val 138731"/>
              </a:avLst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5" idx="1"/>
              <a:endCxn id="4" idx="3"/>
            </p:cNvCxnSpPr>
            <p:nvPr/>
          </p:nvCxnSpPr>
          <p:spPr>
            <a:xfrm rot="10800000" flipV="1">
              <a:off x="2435541" y="2968832"/>
              <a:ext cx="1674447" cy="369332"/>
            </a:xfrm>
            <a:prstGeom prst="bentConnector3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2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Pointer_Structure_03.cpp</a:t>
            </a:r>
          </a:p>
          <a:p>
            <a:pPr lvl="1"/>
            <a:r>
              <a:rPr lang="en-US" altLang="ko-KR" dirty="0" err="1" smtClean="0"/>
              <a:t>a.p</a:t>
            </a:r>
            <a:r>
              <a:rPr lang="en-US" altLang="ko-KR" dirty="0" smtClean="0"/>
              <a:t> -&gt; id</a:t>
            </a:r>
            <a:endParaRPr lang="en-US" altLang="ko-KR" dirty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첫 번째 방법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: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문법적으로 분석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err="1" smtClean="0"/>
              <a:t>a.p</a:t>
            </a:r>
            <a:r>
              <a:rPr lang="en-US" altLang="ko-KR" dirty="0" smtClean="0"/>
              <a:t> -&gt; id</a:t>
            </a:r>
            <a:r>
              <a:rPr lang="ko-KR" altLang="en-US" dirty="0" smtClean="0"/>
              <a:t>를 풀어보면 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a.p</a:t>
            </a:r>
            <a:r>
              <a:rPr lang="en-US" altLang="ko-KR" dirty="0" smtClean="0"/>
              <a:t>).id</a:t>
            </a:r>
            <a:r>
              <a:rPr lang="ko-KR" altLang="en-US" dirty="0" smtClean="0"/>
              <a:t>임을 알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연산자 우선순위에 의해 </a:t>
            </a:r>
            <a:r>
              <a:rPr lang="en-US" altLang="ko-KR" dirty="0" err="1" smtClean="0"/>
              <a:t>a.p</a:t>
            </a:r>
            <a:r>
              <a:rPr lang="ko-KR" altLang="en-US" dirty="0" smtClean="0"/>
              <a:t>가 먼저 해석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a.p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주소를 가지고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따라서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자체를 의미함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결국 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a.p</a:t>
            </a:r>
            <a:r>
              <a:rPr lang="en-US" altLang="ko-KR" dirty="0" smtClean="0"/>
              <a:t>).id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b.id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그래서 </a:t>
            </a:r>
            <a:r>
              <a:rPr lang="en-US" altLang="ko-KR" dirty="0" smtClean="0"/>
              <a:t>b.id</a:t>
            </a:r>
            <a:r>
              <a:rPr lang="ko-KR" altLang="en-US" dirty="0" smtClean="0"/>
              <a:t>에 접근하기 위해서 </a:t>
            </a:r>
            <a:r>
              <a:rPr lang="en-US" altLang="ko-KR" dirty="0" err="1" smtClean="0"/>
              <a:t>a.p</a:t>
            </a:r>
            <a:r>
              <a:rPr lang="en-US" altLang="ko-KR" dirty="0" smtClean="0"/>
              <a:t>-&gt;id</a:t>
            </a:r>
            <a:r>
              <a:rPr lang="ko-KR" altLang="en-US" dirty="0" smtClean="0"/>
              <a:t>처럼 해줄 수 있는 것</a:t>
            </a:r>
            <a:endParaRPr lang="en-US" altLang="ko-KR" dirty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두 번째 방법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: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말로 분석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우선 </a:t>
            </a:r>
            <a:r>
              <a:rPr lang="en-US" altLang="ko-KR" dirty="0" err="1" smtClean="0"/>
              <a:t>a.p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‘a</a:t>
            </a:r>
            <a:r>
              <a:rPr lang="ko-KR" altLang="en-US" dirty="0" smtClean="0"/>
              <a:t>의 멤버 </a:t>
            </a:r>
            <a:r>
              <a:rPr lang="en-US" altLang="ko-KR" dirty="0" smtClean="0"/>
              <a:t>p’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a.p</a:t>
            </a:r>
            <a:r>
              <a:rPr lang="en-US" altLang="ko-KR" dirty="0" smtClean="0"/>
              <a:t> -&gt; 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‘a</a:t>
            </a:r>
            <a:r>
              <a:rPr lang="ko-KR" altLang="en-US" dirty="0" smtClean="0"/>
              <a:t>의 멤버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가리키는 구조체의 멤버 </a:t>
            </a:r>
            <a:r>
              <a:rPr lang="en-US" altLang="ko-KR" dirty="0" smtClean="0"/>
              <a:t>id’</a:t>
            </a:r>
            <a:r>
              <a:rPr lang="ko-KR" altLang="en-US" dirty="0" smtClean="0"/>
              <a:t>라는 뜻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결론적으로 </a:t>
            </a:r>
            <a:r>
              <a:rPr lang="en-US" altLang="ko-KR" dirty="0" smtClean="0"/>
              <a:t>‘b</a:t>
            </a:r>
            <a:r>
              <a:rPr lang="ko-KR" altLang="en-US" dirty="0" smtClean="0"/>
              <a:t>의 멤버 </a:t>
            </a:r>
            <a:r>
              <a:rPr lang="en-US" altLang="ko-KR" dirty="0" smtClean="0"/>
              <a:t>id’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포함하는 구조체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6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Pointer_Structure_03.cpp</a:t>
            </a:r>
          </a:p>
          <a:p>
            <a:pPr lvl="1"/>
            <a:r>
              <a:rPr lang="en-US" altLang="ko-KR" dirty="0" err="1" smtClean="0"/>
              <a:t>a.p</a:t>
            </a:r>
            <a:r>
              <a:rPr lang="en-US" altLang="ko-KR" dirty="0" smtClean="0"/>
              <a:t>-&gt;p-&gt;id</a:t>
            </a:r>
          </a:p>
          <a:p>
            <a:pPr lvl="2"/>
            <a:r>
              <a:rPr lang="en-US" altLang="ko-KR" dirty="0" smtClean="0"/>
              <a:t>‘a</a:t>
            </a:r>
            <a:r>
              <a:rPr lang="ko-KR" altLang="en-US" dirty="0" smtClean="0"/>
              <a:t>의 멤버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가리키는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멤버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가리키는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구조체의 멤버 </a:t>
            </a:r>
            <a:r>
              <a:rPr lang="en-US" altLang="ko-KR" dirty="0" smtClean="0"/>
              <a:t>id’</a:t>
            </a:r>
          </a:p>
          <a:p>
            <a:pPr lvl="2"/>
            <a:r>
              <a:rPr lang="ko-KR" altLang="en-US" dirty="0" smtClean="0"/>
              <a:t>조금 줄여보면 </a:t>
            </a:r>
            <a:r>
              <a:rPr lang="en-US" altLang="ko-KR" dirty="0" smtClean="0"/>
              <a:t>‘b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 p</a:t>
            </a:r>
            <a:r>
              <a:rPr lang="ko-KR" altLang="en-US" dirty="0" smtClean="0"/>
              <a:t>가 가리키는 구조체의 멤버 </a:t>
            </a:r>
            <a:r>
              <a:rPr lang="en-US" altLang="ko-KR" dirty="0" smtClean="0"/>
              <a:t>id’</a:t>
            </a:r>
          </a:p>
          <a:p>
            <a:pPr lvl="2"/>
            <a:r>
              <a:rPr lang="ko-KR" altLang="en-US" dirty="0" smtClean="0"/>
              <a:t>조금 더 줄여보면 </a:t>
            </a:r>
            <a:r>
              <a:rPr lang="en-US" altLang="ko-KR" dirty="0" smtClean="0"/>
              <a:t>‘c</a:t>
            </a:r>
            <a:r>
              <a:rPr lang="ko-KR" altLang="en-US" dirty="0" smtClean="0"/>
              <a:t>의 멤버 </a:t>
            </a:r>
            <a:r>
              <a:rPr lang="en-US" altLang="ko-KR" dirty="0" smtClean="0"/>
              <a:t>id’</a:t>
            </a:r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링크드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리스트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(Linked List)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알고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알고</a:t>
            </a:r>
            <a:r>
              <a:rPr lang="en-US" altLang="ko-KR" dirty="0" smtClean="0"/>
              <a:t>, 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알면 모두 알고 있음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중간에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빠져도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만 새로 알면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새 친구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와도 </a:t>
            </a:r>
            <a:r>
              <a:rPr lang="en-US" altLang="ko-KR" dirty="0" smtClean="0"/>
              <a:t>D</a:t>
            </a:r>
            <a:r>
              <a:rPr lang="ko-KR" altLang="en-US" dirty="0" smtClean="0"/>
              <a:t>만 알고 있으면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동적으로 구성원을 넣고 뺄 수 있는 장점을 지님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배열을 대신해서 많이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포함하는 구조체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7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공용체의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공용체</a:t>
            </a:r>
            <a:r>
              <a:rPr lang="en-US" altLang="ko-KR" dirty="0" smtClean="0"/>
              <a:t>(Union)</a:t>
            </a:r>
            <a:r>
              <a:rPr lang="ko-KR" altLang="en-US" dirty="0" smtClean="0"/>
              <a:t>는 사용빈도가 그다지 높지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쓰면 정말 많이 쓸 정도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공용체는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구조체와 비슷하게 생겼지만 모든 멤버가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같은 메모리 공간에 자리잡는다는 특징을 가짐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Complex_Type_01.cpp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멤버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같은 메모리 공간을 사용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en-US" altLang="ko-KR" dirty="0" err="1" smtClean="0"/>
              <a:t>uni.i</a:t>
            </a:r>
            <a:r>
              <a:rPr lang="ko-KR" altLang="en-US" dirty="0" smtClean="0"/>
              <a:t>의 주소와 </a:t>
            </a:r>
            <a:r>
              <a:rPr lang="en-US" altLang="ko-KR" dirty="0" err="1" smtClean="0"/>
              <a:t>uni.p</a:t>
            </a:r>
            <a:r>
              <a:rPr lang="ko-KR" altLang="en-US" dirty="0" smtClean="0"/>
              <a:t>의 주소가 동일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uni.i</a:t>
            </a:r>
            <a:r>
              <a:rPr lang="ko-KR" altLang="en-US" dirty="0" smtClean="0"/>
              <a:t>에 값을 넣어주면 </a:t>
            </a:r>
            <a:r>
              <a:rPr lang="en-US" altLang="ko-KR" dirty="0" err="1" smtClean="0"/>
              <a:t>uni.p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역시 변하게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30946"/>
              </p:ext>
            </p:extLst>
          </p:nvPr>
        </p:nvGraphicFramePr>
        <p:xfrm>
          <a:off x="2099724" y="5448116"/>
          <a:ext cx="49445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98</a:t>
                      </a: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347864" y="5438528"/>
            <a:ext cx="2448272" cy="3926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60845" y="490915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uni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2771800" y="5202009"/>
            <a:ext cx="576064" cy="2365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347864" y="4925485"/>
            <a:ext cx="0" cy="5293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804808" y="4925485"/>
            <a:ext cx="0" cy="5293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347864" y="5014644"/>
            <a:ext cx="2448272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47864" y="5226501"/>
            <a:ext cx="2448272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0969" y="500747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uni.p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2610" y="521051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uni.i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0660" y="6104329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uni</a:t>
            </a:r>
            <a:r>
              <a:rPr lang="ko-KR" altLang="en-US" sz="1200" dirty="0" smtClean="0"/>
              <a:t>의 메모리 구조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95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공용체의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Complex_Type_01.cpp</a:t>
            </a:r>
          </a:p>
          <a:p>
            <a:pPr lvl="2"/>
            <a:r>
              <a:rPr lang="en-US" altLang="ko-KR" dirty="0" err="1" smtClean="0"/>
              <a:t>uni.i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uni.p</a:t>
            </a:r>
            <a:r>
              <a:rPr lang="ko-KR" altLang="en-US" dirty="0" smtClean="0"/>
              <a:t>의 두 멤버가 같은 메모리 공간을 공유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공용체의</a:t>
            </a:r>
            <a:r>
              <a:rPr lang="ko-KR" altLang="en-US" dirty="0" smtClean="0"/>
              <a:t> 멤버가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이상인 경우도 같은 메모리 공간 사용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00FF"/>
                </a:solidFill>
              </a:rPr>
              <a:t>union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ManyMembers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   char</a:t>
            </a:r>
            <a:r>
              <a:rPr lang="en-US" altLang="ko-KR" dirty="0" smtClean="0"/>
              <a:t> c;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   short</a:t>
            </a:r>
            <a:r>
              <a:rPr lang="en-US" altLang="ko-KR" dirty="0" smtClean="0"/>
              <a:t> s;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   float</a:t>
            </a:r>
            <a:r>
              <a:rPr lang="en-US" altLang="ko-KR" dirty="0" smtClean="0"/>
              <a:t> f;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   double</a:t>
            </a:r>
            <a:r>
              <a:rPr lang="en-US" altLang="ko-KR" dirty="0" smtClean="0"/>
              <a:t> d;</a:t>
            </a:r>
            <a:br>
              <a:rPr lang="en-US" altLang="ko-KR" dirty="0" smtClean="0"/>
            </a:br>
            <a:r>
              <a:rPr lang="en-US" altLang="ko-KR" dirty="0" smtClean="0"/>
              <a:t>};</a:t>
            </a:r>
          </a:p>
          <a:p>
            <a:pPr lvl="2"/>
            <a:r>
              <a:rPr lang="ko-KR" altLang="en-US" b="1" u="sng" dirty="0" err="1" smtClean="0">
                <a:solidFill>
                  <a:srgbClr val="FF0000"/>
                </a:solidFill>
              </a:rPr>
              <a:t>공용체의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모든 멤버는 같은 메모리 공간을 사용하기 때문에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err="1" smtClean="0">
                <a:solidFill>
                  <a:srgbClr val="FF0000"/>
                </a:solidFill>
              </a:rPr>
              <a:t>공용체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변수의 크기는 가장 큰 크기를 갖는 멤버의 크기가 됨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공용체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공용체의</a:t>
            </a:r>
            <a:r>
              <a:rPr lang="ko-KR" altLang="en-US" dirty="0" smtClean="0"/>
              <a:t> 기본</a:t>
            </a:r>
            <a:endParaRPr lang="en-US" altLang="ko-KR" dirty="0"/>
          </a:p>
          <a:p>
            <a:pPr lvl="1"/>
            <a:r>
              <a:rPr lang="en-US" altLang="ko-KR" dirty="0" err="1" smtClean="0"/>
              <a:t>ManyMembers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공용체</a:t>
            </a:r>
            <a:r>
              <a:rPr lang="ko-KR" altLang="en-US" dirty="0" smtClean="0"/>
              <a:t> 변수의 경우에는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double </a:t>
            </a:r>
            <a:r>
              <a:rPr lang="ko-KR" altLang="en-US" dirty="0" smtClean="0"/>
              <a:t>타입의 크기와 동일한 크기를 갖게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50329"/>
              </p:ext>
            </p:extLst>
          </p:nvPr>
        </p:nvGraphicFramePr>
        <p:xfrm>
          <a:off x="863586" y="5063584"/>
          <a:ext cx="74168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98</a:t>
                      </a: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00704" y="5037668"/>
            <a:ext cx="4935896" cy="3926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093047" y="2852936"/>
            <a:ext cx="0" cy="2215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716120" y="4725144"/>
            <a:ext cx="0" cy="34319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331536" y="4365104"/>
            <a:ext cx="0" cy="70323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568652" y="3501008"/>
            <a:ext cx="0" cy="156732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016924" y="2852936"/>
            <a:ext cx="0" cy="2215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93047" y="4922495"/>
            <a:ext cx="623073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72976" y="46781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93047" y="4598924"/>
            <a:ext cx="1238489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0594" y="43545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093047" y="4221088"/>
            <a:ext cx="2475605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61" y="3968581"/>
            <a:ext cx="2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093047" y="3861048"/>
            <a:ext cx="2475605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16761" y="3600377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93047" y="3356992"/>
            <a:ext cx="4923877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8229" y="309190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504" y="4354581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공용체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ManyMembers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어느 한 변수</a:t>
            </a:r>
            <a:endParaRPr lang="ko-KR" altLang="en-US" sz="1200" dirty="0"/>
          </a:p>
        </p:txBody>
      </p:sp>
      <p:cxnSp>
        <p:nvCxnSpPr>
          <p:cNvPr id="45" name="직선 연결선 44"/>
          <p:cNvCxnSpPr/>
          <p:nvPr/>
        </p:nvCxnSpPr>
        <p:spPr>
          <a:xfrm flipH="1" flipV="1">
            <a:off x="1691680" y="4725144"/>
            <a:ext cx="410699" cy="345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7153" y="5757748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ManyMembers</a:t>
            </a:r>
            <a:r>
              <a:rPr lang="ko-KR" altLang="en-US" sz="1200" dirty="0" smtClean="0"/>
              <a:t>의 메모리 구조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5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열거체의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기억해 보자</a:t>
            </a:r>
            <a:r>
              <a:rPr lang="en-US" altLang="ko-KR" dirty="0" smtClean="0"/>
              <a:t>! </a:t>
            </a:r>
            <a:r>
              <a:rPr lang="ko-KR" altLang="en-US" dirty="0" smtClean="0"/>
              <a:t>배열의 크기를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넣어둠으로써 얻을 수 있는 장점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이라는 숫자 값보다 </a:t>
            </a:r>
            <a:r>
              <a:rPr lang="en-US" altLang="ko-KR" dirty="0" smtClean="0"/>
              <a:t>MAX_SIZE </a:t>
            </a:r>
            <a:r>
              <a:rPr lang="ko-KR" altLang="en-US" dirty="0" smtClean="0"/>
              <a:t>심볼이 이해하기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나중에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로 변경되더라도 모든 소스 코드 고칠 필요 없음</a:t>
            </a:r>
            <a:endParaRPr lang="en-US" altLang="ko-KR" dirty="0" smtClean="0"/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열거체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(Enumeration)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이 장점을 더 효율적으로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관련된 심볼들을 한 번에 여러 개씩 정의할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0, 1, 2, 3…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처럼 순서대로 심볼의 값을 지정해주기 쉬움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err="1" smtClean="0">
                <a:solidFill>
                  <a:srgbClr val="0070C0"/>
                </a:solidFill>
              </a:rPr>
              <a:t>열거체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자체가 하나의 타입이어서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열거체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타입의 변수를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정의해서 사용하는 것도 가능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열거체의</a:t>
            </a:r>
            <a:r>
              <a:rPr lang="ko-KR" altLang="en-US" dirty="0" smtClean="0"/>
              <a:t> 기본</a:t>
            </a:r>
            <a:endParaRPr lang="en-US" altLang="ko-KR" dirty="0"/>
          </a:p>
          <a:p>
            <a:pPr lvl="1"/>
            <a:r>
              <a:rPr lang="ko-KR" altLang="en-US" dirty="0" smtClean="0"/>
              <a:t>간단한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게임 캐릭터에 대한 정보를 보관하는 구조체의 일부분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dirty="0" smtClean="0"/>
              <a:t> Character {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jobType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다른 멤버들이 더 있음</a:t>
            </a: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/>
              <a:t>};</a:t>
            </a:r>
          </a:p>
          <a:p>
            <a:pPr lvl="2"/>
            <a:r>
              <a:rPr lang="ko-KR" altLang="en-US" dirty="0" smtClean="0"/>
              <a:t>정수형 변수를 하나 만들어 두고 다음과 같이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jobType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요정</a:t>
            </a:r>
            <a:r>
              <a:rPr lang="en-US" altLang="ko-KR" dirty="0" smtClean="0"/>
              <a:t>(Dwarf), 1</a:t>
            </a:r>
            <a:r>
              <a:rPr lang="ko-KR" altLang="en-US" dirty="0" smtClean="0"/>
              <a:t>이면 전사</a:t>
            </a:r>
            <a:r>
              <a:rPr lang="en-US" altLang="ko-KR" dirty="0" smtClean="0"/>
              <a:t>(Warrior),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면 마법사</a:t>
            </a:r>
            <a:r>
              <a:rPr lang="en-US" altLang="ko-KR" dirty="0" smtClean="0"/>
              <a:t>(Sorcerer)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열거체의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어느 캐릭터가 마법사인지 보려면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Character c;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8000"/>
                </a:solidFill>
              </a:rPr>
              <a:t>// c</a:t>
            </a:r>
            <a:r>
              <a:rPr lang="ko-KR" altLang="en-US" dirty="0" smtClean="0">
                <a:solidFill>
                  <a:srgbClr val="008000"/>
                </a:solidFill>
              </a:rPr>
              <a:t>가 누군가에 의해 초기화</a:t>
            </a: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>
                <a:solidFill>
                  <a:srgbClr val="008000"/>
                </a:solidFill>
              </a:rPr>
              <a:t>// c</a:t>
            </a:r>
            <a:r>
              <a:rPr lang="ko-KR" altLang="en-US" dirty="0" smtClean="0">
                <a:solidFill>
                  <a:srgbClr val="008000"/>
                </a:solidFill>
              </a:rPr>
              <a:t>가 마법사인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if (</a:t>
            </a:r>
            <a:r>
              <a:rPr lang="en-US" altLang="ko-KR" dirty="0" err="1" smtClean="0"/>
              <a:t>c.jobType</a:t>
            </a:r>
            <a:r>
              <a:rPr lang="en-US" altLang="ko-KR" dirty="0" smtClean="0"/>
              <a:t> == 2) {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8000"/>
                </a:solidFill>
              </a:rPr>
              <a:t>   // </a:t>
            </a:r>
            <a:r>
              <a:rPr lang="ko-KR" altLang="en-US" dirty="0" smtClean="0">
                <a:solidFill>
                  <a:srgbClr val="008000"/>
                </a:solidFill>
              </a:rPr>
              <a:t>필요한 일을 함</a:t>
            </a:r>
            <a:r>
              <a:rPr lang="en-US" altLang="ko-KR" dirty="0">
                <a:solidFill>
                  <a:srgbClr val="008000"/>
                </a:solidFill>
              </a:rPr>
              <a:t/>
            </a:r>
            <a:br>
              <a:rPr lang="en-US" altLang="ko-KR" dirty="0">
                <a:solidFill>
                  <a:srgbClr val="008000"/>
                </a:solidFill>
              </a:rPr>
            </a:br>
            <a:r>
              <a:rPr lang="en-US" altLang="ko-KR" dirty="0" smtClean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열거체의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예제</a:t>
            </a:r>
            <a:endParaRPr lang="en-US" altLang="ko-KR" dirty="0"/>
          </a:p>
          <a:p>
            <a:pPr lvl="2"/>
            <a:r>
              <a:rPr lang="ko-KR" altLang="en-US" dirty="0" smtClean="0"/>
              <a:t>코드의 문제점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주석이 없다면 하는 일을 알아보기 힘듦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마법사의 인덱스가 바뀌게 되면 일일이 찾아가면서 고쳐야 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이런 작업은 아주 힘들 뿐만 아니라 실수하기도 쉬움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열거체를</a:t>
            </a:r>
            <a:r>
              <a:rPr lang="ko-KR" altLang="en-US" dirty="0" smtClean="0"/>
              <a:t> 사용하면 이런 문제를 해결할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Complex_Type_02.cpp</a:t>
            </a:r>
          </a:p>
          <a:p>
            <a:pPr lvl="3"/>
            <a:r>
              <a:rPr lang="ko-KR" altLang="en-US" dirty="0" smtClean="0"/>
              <a:t>이제</a:t>
            </a:r>
            <a:r>
              <a:rPr lang="en-US" altLang="ko-KR" dirty="0"/>
              <a:t> </a:t>
            </a:r>
            <a:r>
              <a:rPr lang="ko-KR" altLang="en-US" dirty="0" smtClean="0"/>
              <a:t>주석이 없더라도 직업이 마법사인 경우를 비교하고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있다는 점을 쉽게 알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9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열거체의</a:t>
            </a:r>
            <a:r>
              <a:rPr lang="ko-KR" altLang="en-US" dirty="0" smtClean="0"/>
              <a:t> 기본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ko-KR" altLang="en-US" dirty="0" smtClean="0"/>
              <a:t>제 파일 </a:t>
            </a:r>
            <a:r>
              <a:rPr lang="en-US" altLang="ko-KR" dirty="0" smtClean="0"/>
              <a:t>: Complex_Type_02.cpp</a:t>
            </a:r>
          </a:p>
          <a:p>
            <a:pPr lvl="2"/>
            <a:r>
              <a:rPr lang="ko-KR" altLang="en-US" dirty="0" smtClean="0"/>
              <a:t>마법사의 인덱스를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바꾸고 싶다면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err="1" smtClean="0"/>
              <a:t>첫번째</a:t>
            </a:r>
            <a:r>
              <a:rPr lang="ko-KR" altLang="en-US" dirty="0" smtClean="0"/>
              <a:t> 줄만 조금 수정해 주면 됨</a:t>
            </a:r>
            <a:endParaRPr lang="en-US" altLang="ko-KR" dirty="0" smtClean="0"/>
          </a:p>
          <a:p>
            <a:pPr lvl="4"/>
            <a:r>
              <a:rPr lang="en-US" altLang="ko-KR" dirty="0" err="1" smtClean="0">
                <a:solidFill>
                  <a:srgbClr val="0000FF"/>
                </a:solidFill>
              </a:rPr>
              <a:t>enum</a:t>
            </a:r>
            <a:r>
              <a:rPr lang="en-US" altLang="ko-KR" dirty="0" smtClean="0"/>
              <a:t> { JOB_DWARF, JOB_WARRIOR, JOB_SORCERER = 3};</a:t>
            </a:r>
          </a:p>
          <a:p>
            <a:pPr lvl="2"/>
            <a:r>
              <a:rPr lang="en-US" altLang="ko-KR" dirty="0" err="1">
                <a:solidFill>
                  <a:srgbClr val="0000FF"/>
                </a:solidFill>
              </a:rPr>
              <a:t>enum</a:t>
            </a:r>
            <a:r>
              <a:rPr lang="en-US" altLang="ko-KR" dirty="0"/>
              <a:t> { JOB_DWARF, JOB_WARRIOR, </a:t>
            </a:r>
            <a:r>
              <a:rPr lang="en-US" altLang="ko-KR" dirty="0" smtClean="0"/>
              <a:t>JOB_SORCERER};</a:t>
            </a:r>
          </a:p>
          <a:p>
            <a:pPr lvl="3"/>
            <a:r>
              <a:rPr lang="ko-KR" altLang="en-US" dirty="0" smtClean="0"/>
              <a:t>다음의 코드와 동일함</a:t>
            </a:r>
            <a:endParaRPr lang="en-US" altLang="ko-KR" dirty="0" smtClean="0"/>
          </a:p>
          <a:p>
            <a:pPr lvl="4"/>
            <a:r>
              <a:rPr lang="en-US" altLang="ko-KR" sz="1600" dirty="0" err="1" smtClean="0">
                <a:solidFill>
                  <a:srgbClr val="0000FF"/>
                </a:solidFill>
              </a:rPr>
              <a:t>enum</a:t>
            </a:r>
            <a:r>
              <a:rPr lang="en-US" altLang="ko-KR" sz="1600" dirty="0" smtClean="0"/>
              <a:t> { JOB_DRAWF = 0, JOB_WARRIOR = 1, JOB_SORCERER = 2};</a:t>
            </a:r>
          </a:p>
          <a:p>
            <a:pPr lvl="3"/>
            <a:r>
              <a:rPr lang="ko-KR" altLang="en-US" dirty="0" smtClean="0"/>
              <a:t>첫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심볼부터 차례대로 </a:t>
            </a:r>
            <a:r>
              <a:rPr lang="en-US" altLang="ko-KR" dirty="0" smtClean="0"/>
              <a:t>0, 1, 2…</a:t>
            </a:r>
            <a:r>
              <a:rPr lang="ko-KR" altLang="en-US" dirty="0" smtClean="0"/>
              <a:t>의 값으로 초기화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초기화의 여부는 옵션 사항이기 때문에 원하는 경우에만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4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ko-KR" altLang="en-US" dirty="0" err="1" smtClean="0"/>
              <a:t>열거체의</a:t>
            </a:r>
            <a:r>
              <a:rPr lang="ko-KR" altLang="en-US" dirty="0" smtClean="0"/>
              <a:t> 기본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ko-KR" altLang="en-US" dirty="0" smtClean="0"/>
              <a:t>제 파일 </a:t>
            </a:r>
            <a:r>
              <a:rPr lang="en-US" altLang="ko-KR" dirty="0" smtClean="0"/>
              <a:t>: Complex_Type_02.cpp</a:t>
            </a:r>
          </a:p>
          <a:p>
            <a:pPr lvl="2"/>
            <a:r>
              <a:rPr lang="ko-KR" altLang="en-US" dirty="0" smtClean="0"/>
              <a:t>한 가지 주의할 점은 심볼의 값이 사용자에 의해서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초기화되면 그 이후의 심볼들은 그 값을 기반으로 다시 증가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다음의 두 소스 코드는 동일하다는 뜻</a:t>
            </a:r>
            <a:endParaRPr lang="en-US" altLang="ko-KR" dirty="0" smtClean="0"/>
          </a:p>
          <a:p>
            <a:pPr lvl="4"/>
            <a:r>
              <a:rPr lang="en-US" altLang="ko-KR" dirty="0" err="1" smtClean="0">
                <a:solidFill>
                  <a:srgbClr val="0000FF"/>
                </a:solidFill>
              </a:rPr>
              <a:t>enum</a:t>
            </a:r>
            <a:r>
              <a:rPr lang="en-US" altLang="ko-KR" dirty="0" smtClean="0"/>
              <a:t> { JOB_DWARF, JOB_WARRIOR = 3, JOB_SORCERER };</a:t>
            </a:r>
          </a:p>
          <a:p>
            <a:pPr lvl="4"/>
            <a:r>
              <a:rPr lang="en-US" altLang="ko-KR" dirty="0" err="1" smtClean="0">
                <a:solidFill>
                  <a:srgbClr val="0000FF"/>
                </a:solidFill>
              </a:rPr>
              <a:t>enum</a:t>
            </a:r>
            <a:r>
              <a:rPr lang="en-US" altLang="ko-KR" dirty="0" smtClean="0"/>
              <a:t> { JOB_DWARF, JOB_WARRIOR = 3, JOB_SORCERER = 4 };</a:t>
            </a:r>
          </a:p>
          <a:p>
            <a:pPr lvl="2"/>
            <a:r>
              <a:rPr lang="ko-KR" altLang="en-US" b="1" u="sng" dirty="0" err="1" smtClean="0">
                <a:solidFill>
                  <a:srgbClr val="FF0000"/>
                </a:solidFill>
              </a:rPr>
              <a:t>열거체는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사실 구조체나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공용체처럼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하나의 타입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Complex_Type_03.cpp</a:t>
            </a:r>
          </a:p>
          <a:p>
            <a:pPr lvl="4"/>
            <a:r>
              <a:rPr lang="ko-KR" altLang="en-US" b="1" u="sng" dirty="0" err="1" smtClean="0">
                <a:solidFill>
                  <a:srgbClr val="0070C0"/>
                </a:solidFill>
              </a:rPr>
              <a:t>열거체를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하나의 타입으로 만들어서 사용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심볼들을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정의하는 동시에 </a:t>
            </a:r>
            <a:r>
              <a:rPr lang="en-US" altLang="ko-KR" dirty="0" smtClean="0"/>
              <a:t>JOB_KINDS</a:t>
            </a:r>
            <a:r>
              <a:rPr lang="ko-KR" altLang="en-US" dirty="0" smtClean="0"/>
              <a:t>라는 새로운 타입을 만듦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JOB_KINDS</a:t>
            </a:r>
            <a:r>
              <a:rPr lang="ko-KR" altLang="en-US" dirty="0" smtClean="0"/>
              <a:t>라는 타입은 </a:t>
            </a:r>
            <a:r>
              <a:rPr lang="en-US" altLang="ko-KR" dirty="0" smtClean="0"/>
              <a:t>JOD_DWARF, JOB_WARRIOR,</a:t>
            </a:r>
            <a:br>
              <a:rPr lang="en-US" altLang="ko-KR" dirty="0" smtClean="0"/>
            </a:br>
            <a:r>
              <a:rPr lang="en-US" altLang="ko-KR" dirty="0" smtClean="0"/>
              <a:t>JOB_SORCERER</a:t>
            </a:r>
            <a:r>
              <a:rPr lang="ko-KR" altLang="en-US" dirty="0" smtClean="0"/>
              <a:t>의 값만 보관할 수 있는 새로운 정수형 타입이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0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열거체와</a:t>
            </a:r>
            <a:r>
              <a:rPr lang="ko-KR" altLang="en-US" dirty="0" smtClean="0"/>
              <a:t> 정수 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열거체는</a:t>
            </a:r>
            <a:r>
              <a:rPr lang="ko-KR" altLang="en-US" dirty="0" smtClean="0"/>
              <a:t> 기본적으로 정수 타입이지만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기존의 정수 타입과는 많은 부분에 있어서 다름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열거체를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사용해서 덧셈과 같은 연산을 수행할 수 없음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err="1" smtClean="0">
                <a:solidFill>
                  <a:srgbClr val="008000"/>
                </a:solidFill>
              </a:rPr>
              <a:t>열거체</a:t>
            </a:r>
            <a:r>
              <a:rPr lang="ko-KR" altLang="en-US" dirty="0" smtClean="0">
                <a:solidFill>
                  <a:srgbClr val="008000"/>
                </a:solidFill>
              </a:rPr>
              <a:t> 정의</a:t>
            </a: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err="1" smtClean="0">
                <a:solidFill>
                  <a:srgbClr val="0000FF"/>
                </a:solidFill>
              </a:rPr>
              <a:t>enum</a:t>
            </a:r>
            <a:r>
              <a:rPr lang="en-US" altLang="ko-KR" dirty="0" smtClean="0"/>
              <a:t> Color { RED, SKYBLUE, MAGENTA, YELLOW };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err="1" smtClean="0">
                <a:solidFill>
                  <a:srgbClr val="008000"/>
                </a:solidFill>
              </a:rPr>
              <a:t>열거체</a:t>
            </a:r>
            <a:r>
              <a:rPr lang="ko-KR" altLang="en-US" dirty="0" smtClean="0">
                <a:solidFill>
                  <a:srgbClr val="008000"/>
                </a:solidFill>
              </a:rPr>
              <a:t> 변수 정의</a:t>
            </a: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/>
              <a:t>Color color1 = RED;</a:t>
            </a:r>
            <a:br>
              <a:rPr lang="en-US" altLang="ko-KR" dirty="0" smtClean="0"/>
            </a:br>
            <a:r>
              <a:rPr lang="en-US" altLang="ko-KR" dirty="0" smtClean="0"/>
              <a:t>color1 = SKYBLUE + YELLOW;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오류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color1 += 3;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오류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</a:t>
            </a:r>
            <a:r>
              <a:rPr lang="ko-KR" altLang="en-US" dirty="0" err="1"/>
              <a:t>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8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ko-KR" altLang="en-US" dirty="0" err="1" smtClean="0"/>
              <a:t>열거체와</a:t>
            </a:r>
            <a:r>
              <a:rPr lang="ko-KR" altLang="en-US" dirty="0" smtClean="0"/>
              <a:t> 정수 타입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정수를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열거체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변수에 대입하는 것도 불가능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Color color2;</a:t>
            </a:r>
            <a:br>
              <a:rPr lang="en-US" altLang="ko-KR" dirty="0" smtClean="0"/>
            </a:br>
            <a:r>
              <a:rPr lang="en-US" altLang="ko-KR" dirty="0" smtClean="0"/>
              <a:t>color2 = 5;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오류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반대의 경우는 가능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err="1" smtClean="0">
                <a:solidFill>
                  <a:srgbClr val="0070C0"/>
                </a:solidFill>
              </a:rPr>
              <a:t>열거체의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심볼들은 암시적으로 정수 타입으로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n = MAGENTA;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성공 </a:t>
            </a:r>
            <a:r>
              <a:rPr lang="en-US" altLang="ko-KR" dirty="0" smtClean="0">
                <a:solidFill>
                  <a:srgbClr val="008000"/>
                </a:solidFill>
              </a:rPr>
              <a:t>: </a:t>
            </a:r>
            <a:r>
              <a:rPr lang="ko-KR" altLang="en-US" dirty="0" smtClean="0">
                <a:solidFill>
                  <a:srgbClr val="008000"/>
                </a:solidFill>
              </a:rPr>
              <a:t>암시적인 </a:t>
            </a:r>
            <a:r>
              <a:rPr lang="ko-KR" altLang="en-US" dirty="0" err="1" smtClean="0">
                <a:solidFill>
                  <a:srgbClr val="008000"/>
                </a:solidFill>
              </a:rPr>
              <a:t>형변환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m = SKYBLUE + 2;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성공 </a:t>
            </a:r>
            <a:r>
              <a:rPr lang="en-US" altLang="ko-KR" dirty="0" smtClean="0">
                <a:solidFill>
                  <a:srgbClr val="008000"/>
                </a:solidFill>
              </a:rPr>
              <a:t>: </a:t>
            </a:r>
            <a:r>
              <a:rPr lang="ko-KR" altLang="en-US" dirty="0" smtClean="0">
                <a:solidFill>
                  <a:srgbClr val="008000"/>
                </a:solidFill>
              </a:rPr>
              <a:t>암시적인 </a:t>
            </a:r>
            <a:r>
              <a:rPr lang="ko-KR" altLang="en-US" dirty="0" err="1" smtClean="0">
                <a:solidFill>
                  <a:srgbClr val="008000"/>
                </a:solidFill>
              </a:rPr>
              <a:t>형변환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명시적인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형변환을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사용하면 정수 타입의 값을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err="1" smtClean="0">
                <a:solidFill>
                  <a:srgbClr val="0070C0"/>
                </a:solidFill>
              </a:rPr>
              <a:t>열거체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변수에 대입할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err="1" smtClean="0">
                <a:solidFill>
                  <a:srgbClr val="FF0000"/>
                </a:solidFill>
              </a:rPr>
              <a:t>열거체의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범위를 넘어서는 경우에는 문제가 생길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Color color3 = (Color)2;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성</a:t>
            </a:r>
            <a:r>
              <a:rPr lang="ko-KR" altLang="en-US" dirty="0">
                <a:solidFill>
                  <a:srgbClr val="008000"/>
                </a:solidFill>
              </a:rPr>
              <a:t>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Color color4 = (Color)50000;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결과를 알 수 없음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</a:t>
            </a:r>
            <a:r>
              <a:rPr lang="ko-KR" altLang="en-US" dirty="0" err="1"/>
              <a:t>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(Reference)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쉽게 말해서 변수의 별명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변수의 원래 이름 외에 또 다른 이름을 붙여주는 것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target = 20;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>&amp;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ref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7030A0"/>
                </a:solidFill>
              </a:rPr>
              <a:t>target</a:t>
            </a:r>
            <a:r>
              <a:rPr lang="en-US" altLang="ko-KR" dirty="0" smtClean="0"/>
              <a:t>;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지금까지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&amp;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변수의 주소를 얻을 때 사용했지만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&amp;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사용해서 변수를 정의해주면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변수를 만들 수도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변수를 정의할 때는 별명을 붙여주고 싶은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>
                <a:solidFill>
                  <a:srgbClr val="FF0000"/>
                </a:solidFill>
              </a:rPr>
              <a:t>변수의 타입도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함께 적어주어야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변수가 참조할 변수의 타입을 적어줌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B050"/>
                </a:solidFill>
              </a:rPr>
              <a:t>&amp;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이것을 넣어주어야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변수가 됨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ref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변수의 이름을 적어줌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7030A0"/>
                </a:solidFill>
              </a:rPr>
              <a:t>target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변수가 참조할 변수를 적어줌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ref</a:t>
            </a:r>
            <a:r>
              <a:rPr lang="ko-KR" altLang="en-US" dirty="0" smtClean="0"/>
              <a:t>에서 값을 읽고 변경하는 것은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에 하는 것과 다름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9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ko-KR" altLang="en-US" b="1" u="sng" dirty="0" err="1" smtClean="0">
                <a:solidFill>
                  <a:srgbClr val="FF0000"/>
                </a:solidFill>
              </a:rPr>
              <a:t>레퍼런스와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포인터는 다른 개념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Complex_Type_04.cpp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포인터 역시 다른 변수를 가리키는 데 사용하지만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포인터는 자체적인 메모리 공간을 가지고 있었음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err="1" smtClean="0">
                <a:solidFill>
                  <a:srgbClr val="FF0000"/>
                </a:solidFill>
              </a:rPr>
              <a:t>레퍼런스의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경우에는 자체적인 메모리 공간은 존재하지 않고 오로지 이름만 존재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err="1" smtClean="0">
                <a:solidFill>
                  <a:srgbClr val="0070C0"/>
                </a:solidFill>
              </a:rPr>
              <a:t>레퍼런스의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뜻이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참조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인 만큼 이런 상황을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ref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target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을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참조하고 있다고 표현하기도 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가장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결정적인 증거는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ref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주소와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target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주소가 같음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이는 두 변수 모두 같은 메모리 공간을 사용하고 있다는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ko-KR" altLang="en-US" dirty="0" err="1" smtClean="0"/>
              <a:t>레퍼런스는</a:t>
            </a:r>
            <a:r>
              <a:rPr lang="ko-KR" altLang="en-US" dirty="0" smtClean="0"/>
              <a:t> 반드시 초기화해야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코드에서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갖는 최종적인 값은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float</a:t>
            </a:r>
            <a:r>
              <a:rPr lang="en-US" altLang="ko-KR" dirty="0" smtClean="0"/>
              <a:t> a = 100.0f;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float</a:t>
            </a:r>
            <a:r>
              <a:rPr lang="en-US" altLang="ko-KR" dirty="0" smtClean="0"/>
              <a:t> b = 12.34f;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float</a:t>
            </a:r>
            <a:r>
              <a:rPr lang="en-US" altLang="ko-KR" dirty="0" smtClean="0"/>
              <a:t>&amp; r = a;</a:t>
            </a:r>
            <a:br>
              <a:rPr lang="en-US" altLang="ko-KR" dirty="0" smtClean="0"/>
            </a:br>
            <a:r>
              <a:rPr lang="en-US" altLang="ko-KR" dirty="0" smtClean="0"/>
              <a:t>r = 200.0f;</a:t>
            </a:r>
            <a:br>
              <a:rPr lang="en-US" altLang="ko-KR" dirty="0" smtClean="0"/>
            </a:br>
            <a:r>
              <a:rPr lang="en-US" altLang="ko-KR" dirty="0" smtClean="0"/>
              <a:t>r = b;</a:t>
            </a:r>
            <a:br>
              <a:rPr lang="en-US" altLang="ko-KR" dirty="0" smtClean="0"/>
            </a:br>
            <a:r>
              <a:rPr lang="en-US" altLang="ko-KR" dirty="0" smtClean="0"/>
              <a:t>r = 56.78f;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레퍼런스는</a:t>
            </a:r>
            <a:r>
              <a:rPr lang="ko-KR" altLang="en-US" dirty="0" smtClean="0"/>
              <a:t> 반드시 초기화해야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코드에서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갖는 최종적인 값은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sz="1800" dirty="0" smtClean="0"/>
              <a:t>// </a:t>
            </a:r>
            <a:r>
              <a:rPr lang="ko-KR" altLang="en-US" sz="1800" dirty="0" smtClean="0"/>
              <a:t>변수를 정의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solidFill>
                  <a:srgbClr val="0000FF"/>
                </a:solidFill>
              </a:rPr>
              <a:t>float</a:t>
            </a:r>
            <a:r>
              <a:rPr lang="en-US" altLang="ko-KR" sz="1800" dirty="0" smtClean="0"/>
              <a:t> a = 100.0f;</a:t>
            </a:r>
            <a:br>
              <a:rPr lang="en-US" altLang="ko-KR" sz="1800" dirty="0" smtClean="0"/>
            </a:br>
            <a:r>
              <a:rPr lang="en-US" altLang="ko-KR" sz="1800" dirty="0" smtClean="0">
                <a:solidFill>
                  <a:srgbClr val="0000FF"/>
                </a:solidFill>
              </a:rPr>
              <a:t>float</a:t>
            </a:r>
            <a:r>
              <a:rPr lang="en-US" altLang="ko-KR" sz="1800" dirty="0" smtClean="0"/>
              <a:t> b = 12.34f;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r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 대한 별명으로 만듦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solidFill>
                  <a:srgbClr val="0000FF"/>
                </a:solidFill>
              </a:rPr>
              <a:t>float</a:t>
            </a:r>
            <a:r>
              <a:rPr lang="en-US" altLang="ko-KR" sz="1800" dirty="0" smtClean="0"/>
              <a:t>&amp; r = a;</a:t>
            </a:r>
            <a:br>
              <a:rPr lang="en-US" altLang="ko-KR" sz="1800" dirty="0" smtClean="0"/>
            </a:br>
            <a:r>
              <a:rPr lang="en-US" altLang="ko-KR" sz="1800" dirty="0" smtClean="0"/>
              <a:t>// r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200.0f</a:t>
            </a:r>
            <a:r>
              <a:rPr lang="ko-KR" altLang="en-US" sz="1800" dirty="0" smtClean="0"/>
              <a:t>를 대입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r = 200.0f;</a:t>
            </a:r>
            <a:br>
              <a:rPr lang="en-US" altLang="ko-KR" sz="1800" dirty="0" smtClean="0"/>
            </a:br>
            <a:r>
              <a:rPr lang="en-US" altLang="ko-KR" sz="1800" dirty="0" smtClean="0"/>
              <a:t>// r</a:t>
            </a:r>
            <a:r>
              <a:rPr lang="ko-KR" altLang="en-US" sz="1800" dirty="0" smtClean="0"/>
              <a:t>에 값 </a:t>
            </a:r>
            <a:r>
              <a:rPr lang="en-US" altLang="ko-KR" sz="1800" dirty="0" smtClean="0"/>
              <a:t>(12.34f)</a:t>
            </a:r>
            <a:r>
              <a:rPr lang="ko-KR" altLang="en-US" sz="1800" dirty="0" smtClean="0"/>
              <a:t>을 대입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r = b;</a:t>
            </a:r>
            <a:br>
              <a:rPr lang="en-US" altLang="ko-KR" sz="1800" dirty="0" smtClean="0"/>
            </a:br>
            <a:r>
              <a:rPr lang="en-US" altLang="ko-KR" sz="1800" dirty="0" smtClean="0"/>
              <a:t>// r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56.78f</a:t>
            </a:r>
            <a:r>
              <a:rPr lang="ko-KR" altLang="en-US" sz="1800" dirty="0" smtClean="0"/>
              <a:t>를 대입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r = 56.78f;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0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ko-KR" altLang="en-US" dirty="0" err="1" smtClean="0"/>
              <a:t>레퍼런스는</a:t>
            </a:r>
            <a:r>
              <a:rPr lang="ko-KR" altLang="en-US" dirty="0" smtClean="0"/>
              <a:t> 반드시 초기화해야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코드에서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갖는 최종적인 값은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정답은 </a:t>
            </a:r>
            <a:r>
              <a:rPr lang="en-US" altLang="ko-KR" dirty="0" smtClean="0"/>
              <a:t>56.78f</a:t>
            </a:r>
          </a:p>
          <a:p>
            <a:pPr lvl="3"/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 생성된 이후부터 끝까지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은 줄곧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a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 대한 별명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r = b;</a:t>
            </a:r>
          </a:p>
          <a:p>
            <a:pPr lvl="4"/>
            <a:r>
              <a:rPr lang="en-US" altLang="ko-KR" b="1" u="sng" dirty="0" smtClean="0">
                <a:solidFill>
                  <a:srgbClr val="FF0000"/>
                </a:solidFill>
              </a:rPr>
              <a:t>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 변수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b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대입하고 있는 것이 마치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b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별명으로 만드는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것처럼 보이지만 사실은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b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값을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 대입하는 것에 지나지 않음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변수를 처음 정의할 때 외에는 다른 변수를 참조하게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만들 수 없음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즉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처음에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a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참조하게 지정했으면 죽을 때까지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a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 별명이 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그렇기 때문에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변수는 반드시 초기화해야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그때가 아니고서는 다른 변수를 참조하게 만들 수 없기 때문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1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ko-KR" altLang="en-US" dirty="0" err="1" smtClean="0"/>
              <a:t>레퍼런스와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1"/>
            <a:r>
              <a:rPr lang="en-US" altLang="ko-KR" b="1" u="sng" dirty="0" err="1" smtClean="0">
                <a:solidFill>
                  <a:srgbClr val="FF0000"/>
                </a:solidFill>
              </a:rPr>
              <a:t>const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속성을 갖는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변수는 자신의 값을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변경할 수 없게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c = ‘A’;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>
                <a:solidFill>
                  <a:srgbClr val="0000FF"/>
                </a:solidFill>
              </a:rPr>
              <a:t> char</a:t>
            </a:r>
            <a:r>
              <a:rPr lang="en-US" altLang="ko-KR" dirty="0" smtClean="0"/>
              <a:t>&amp; r = c;</a:t>
            </a:r>
            <a:br>
              <a:rPr lang="en-US" altLang="ko-KR" dirty="0" smtClean="0"/>
            </a:br>
            <a:r>
              <a:rPr lang="en-US" altLang="ko-KR" dirty="0" smtClean="0"/>
              <a:t>r = ‘B’;   //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 = ‘B’;   // </a:t>
            </a:r>
            <a:r>
              <a:rPr lang="ko-KR" altLang="en-US" dirty="0" smtClean="0"/>
              <a:t>성공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원래 변수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없기 때문에 값을 바꾸는 것이 가능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하지만 같은 메모리 공간을 사용함에도 불구하고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통해서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값을 바꾸는 것은 불가능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이런 특징은 함수와 함께 사용할 때 제 힘을 발휘함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자세한 것은 함수를 배울 때 알아봄</a:t>
            </a:r>
            <a:r>
              <a:rPr lang="en-US" altLang="ko-KR" dirty="0" smtClean="0"/>
              <a:t>(5</a:t>
            </a:r>
            <a:r>
              <a:rPr lang="ko-KR" altLang="en-US" dirty="0" smtClean="0"/>
              <a:t>주차에서 배울 예정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배열과 구조체와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포인터와 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원소를 가리키는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배열을 가리키는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포인터의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 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배열을 포함하는 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포인터와 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구조체를 가리키는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포인터를 포함하는 구조체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ko-KR" altLang="en-US" dirty="0" err="1" smtClean="0"/>
              <a:t>레퍼런스와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1"/>
            <a:r>
              <a:rPr lang="en-US" altLang="ko-KR" b="1" u="sng" dirty="0" err="1" smtClean="0">
                <a:solidFill>
                  <a:srgbClr val="FF0000"/>
                </a:solidFill>
              </a:rPr>
              <a:t>const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속성을 가진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레퍼런스는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상수에 대한 별명으로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쓰일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rci</a:t>
            </a:r>
            <a:r>
              <a:rPr lang="en-US" altLang="ko-KR" dirty="0" smtClean="0"/>
              <a:t> = 100;   // </a:t>
            </a:r>
            <a:r>
              <a:rPr lang="ko-KR" altLang="en-US" dirty="0" smtClean="0"/>
              <a:t>성공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 = 100;              // </a:t>
            </a:r>
            <a:r>
              <a:rPr lang="ko-KR" altLang="en-US" dirty="0" smtClean="0"/>
              <a:t>실패</a:t>
            </a:r>
            <a:endParaRPr lang="en-US" altLang="ko-KR" dirty="0" smtClean="0"/>
          </a:p>
          <a:p>
            <a:pPr lvl="3"/>
            <a:r>
              <a:rPr lang="ko-KR" altLang="en-US" b="1" u="sng" dirty="0" err="1" smtClean="0">
                <a:solidFill>
                  <a:srgbClr val="FF0000"/>
                </a:solidFill>
              </a:rPr>
              <a:t>레퍼런스는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변수를 참조하게 만들어졌기 때문에 상수를 바로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참조할 수 없음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이 경우에는 그 상수 값을 갖는 임시 변수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객체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하나 만든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후에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레퍼런스가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이 임시 변수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객체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참조하게 만듦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이 예제의 경우에는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의 값을 갖는 임시 변수를 만든 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rci</a:t>
            </a:r>
            <a:r>
              <a:rPr lang="ko-KR" altLang="en-US" dirty="0" smtClean="0"/>
              <a:t>가 그 변수를 참조하게 함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문제는 임시 변수의 값을 변경하는 것이 문제를 유발하기 쉬움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속성을 가진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레퍼런스만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상수를 참조할 수 있게 허용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9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en-US" altLang="ko-KR" b="1" u="sng" dirty="0" err="1" smtClean="0">
                <a:solidFill>
                  <a:srgbClr val="FF0000"/>
                </a:solidFill>
              </a:rPr>
              <a:t>typedef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타입에 대한 별명을 만드는 데 사용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대표적인 용도는 크게 두 가지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첫 번째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긴 타입 이름을 짧게 줄여서 쓰는 경우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Example : </a:t>
            </a:r>
            <a:r>
              <a:rPr lang="en-US" altLang="ko-KR" dirty="0" err="1" smtClean="0"/>
              <a:t>MyStructureHasVeryLongNameForIdentity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보다 짧은 별명으로 부를 수 있다면 편리할 것임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두 번째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타입의 의미를 보다 분명하게 해주는 경우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Example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USER_ID_TYPE</a:t>
            </a:r>
            <a:r>
              <a:rPr lang="ko-KR" altLang="en-US" dirty="0" smtClean="0"/>
              <a:t>이라고 새롭게 정의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int</a:t>
            </a:r>
            <a:r>
              <a:rPr lang="ko-KR" altLang="en-US" dirty="0" smtClean="0"/>
              <a:t>라고만 해줄 때는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정수의 값이 담기는구나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생각함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USER_ID_TYPE</a:t>
            </a:r>
            <a:r>
              <a:rPr lang="ko-KR" altLang="en-US" dirty="0" smtClean="0"/>
              <a:t>이라고 해주면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여기에는 사용자의 아이디 값이 담기는구나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생각함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unsigned char* </a:t>
            </a:r>
            <a:r>
              <a:rPr lang="en-US" altLang="ko-KR" dirty="0" err="1" smtClean="0">
                <a:solidFill>
                  <a:srgbClr val="0070C0"/>
                </a:solidFill>
              </a:rPr>
              <a:t>uc_ptr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이제부터 </a:t>
            </a:r>
            <a:r>
              <a:rPr lang="en-US" altLang="ko-KR" dirty="0" err="1" smtClean="0"/>
              <a:t>uc_ptr</a:t>
            </a:r>
            <a:r>
              <a:rPr lang="ko-KR" altLang="en-US" dirty="0" smtClean="0"/>
              <a:t>이라고 쓰면 </a:t>
            </a:r>
            <a:r>
              <a:rPr lang="en-US" altLang="ko-KR" dirty="0" smtClean="0"/>
              <a:t>unsigned char* 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쓴 것과 같은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컴퓨터에게 말해주는 것임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smtClean="0"/>
              <a:t>마지막에 적</a:t>
            </a:r>
            <a:r>
              <a:rPr lang="ko-KR" altLang="en-US"/>
              <a:t>힌</a:t>
            </a:r>
            <a:r>
              <a:rPr lang="ko-KR" altLang="en-US" smtClean="0"/>
              <a:t> </a:t>
            </a:r>
            <a:r>
              <a:rPr lang="en-US" altLang="ko-KR" dirty="0" err="1" smtClean="0"/>
              <a:t>uc_ptr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unsigned char* </a:t>
            </a:r>
            <a:r>
              <a:rPr lang="ko-KR" altLang="en-US" dirty="0" smtClean="0"/>
              <a:t>타입의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별명이 되는 것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00FF"/>
                </a:solidFill>
              </a:rPr>
              <a:t>unsigned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uc</a:t>
            </a:r>
            <a:r>
              <a:rPr lang="en-US" altLang="ko-KR" dirty="0" smtClean="0"/>
              <a:t> = ‘A’;</a:t>
            </a:r>
            <a:br>
              <a:rPr lang="en-US" altLang="ko-KR" dirty="0" smtClean="0"/>
            </a:br>
            <a:r>
              <a:rPr lang="en-US" altLang="ko-KR" dirty="0" err="1" smtClean="0"/>
              <a:t>uc_ptr</a:t>
            </a:r>
            <a:r>
              <a:rPr lang="en-US" altLang="ko-KR" dirty="0" smtClean="0"/>
              <a:t> p = &amp;</a:t>
            </a:r>
            <a:r>
              <a:rPr lang="en-US" altLang="ko-KR" dirty="0" err="1" smtClean="0"/>
              <a:t>uc</a:t>
            </a:r>
            <a:r>
              <a:rPr lang="en-US" altLang="ko-KR" dirty="0" smtClean="0"/>
              <a:t>;</a:t>
            </a:r>
          </a:p>
          <a:p>
            <a:pPr lvl="4"/>
            <a:r>
              <a:rPr lang="ko-KR" altLang="en-US" dirty="0" smtClean="0"/>
              <a:t>변수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unsigned char </a:t>
            </a:r>
            <a:r>
              <a:rPr lang="ko-KR" altLang="en-US" dirty="0" smtClean="0"/>
              <a:t>타입을 가리킬 수 있는 포인터가 됨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새로운 타입 이름을 정의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unsigned char*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기존의 타입 이름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uc_ptr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새로운 타입 이름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b="1" u="sng" dirty="0" err="1" smtClean="0">
                <a:solidFill>
                  <a:srgbClr val="FF0000"/>
                </a:solidFill>
              </a:rPr>
              <a:t>typedef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나중에 타입이 바뀔 수 있는 경우에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대비해서 사용할 수도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2000" dirty="0" smtClean="0"/>
              <a:t>// ID_TYPE</a:t>
            </a:r>
            <a:r>
              <a:rPr lang="ko-KR" altLang="en-US" sz="2000" dirty="0" smtClean="0"/>
              <a:t> 타입을 </a:t>
            </a:r>
            <a:r>
              <a:rPr lang="ko-KR" altLang="en-US" sz="2000" dirty="0" err="1" smtClean="0"/>
              <a:t>만듬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>
                <a:solidFill>
                  <a:srgbClr val="0000FF"/>
                </a:solidFill>
              </a:rPr>
              <a:t>typedef</a:t>
            </a:r>
            <a:r>
              <a:rPr lang="en-US" altLang="ko-KR" sz="2000" dirty="0" smtClean="0">
                <a:solidFill>
                  <a:srgbClr val="0000FF"/>
                </a:solidFill>
              </a:rPr>
              <a:t> short</a:t>
            </a:r>
            <a:r>
              <a:rPr lang="en-US" altLang="ko-KR" sz="2000" dirty="0" smtClean="0"/>
              <a:t> ID_TYPE;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// </a:t>
            </a:r>
            <a:r>
              <a:rPr lang="ko-KR" altLang="en-US" sz="2000" dirty="0" smtClean="0"/>
              <a:t>아이디를 담을 변수를 정의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ID_TYPE id1 = (ID_TYPE)0;</a:t>
            </a:r>
          </a:p>
          <a:p>
            <a:pPr lvl="2"/>
            <a:r>
              <a:rPr lang="en-US" altLang="ko-KR" dirty="0" smtClean="0"/>
              <a:t>short 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ID_TYPE</a:t>
            </a:r>
            <a:r>
              <a:rPr lang="ko-KR" altLang="en-US" dirty="0" smtClean="0"/>
              <a:t>이라는 새로운 이름으로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나중에 아이디를 저장하는 변수의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변경될 경우를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대비한 것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typedef</a:t>
            </a:r>
            <a:r>
              <a:rPr lang="ko-KR" altLang="en-US" dirty="0" smtClean="0"/>
              <a:t>를 사용한 경우에는 다음과 같이 고쳐주게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나머지 소스를 모두 고쳐줄 필요가 없게 됨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00FF"/>
                </a:solidFill>
              </a:rPr>
              <a:t>typedef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ID_TYPE;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안에 구조체 변수 정의하기</a:t>
            </a:r>
            <a:endParaRPr lang="en-US" altLang="ko-KR" dirty="0" smtClean="0"/>
          </a:p>
          <a:p>
            <a:pPr lvl="1"/>
            <a:r>
              <a:rPr lang="en-US" altLang="ko-KR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/>
              <a:t>A {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 smtClean="0">
                <a:solidFill>
                  <a:srgbClr val="0000FF"/>
                </a:solidFill>
              </a:rPr>
              <a:t>float</a:t>
            </a:r>
            <a:r>
              <a:rPr lang="en-US" altLang="ko-KR" sz="1800" dirty="0" smtClean="0"/>
              <a:t> f;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};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/>
              <a:t>B {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 smtClean="0">
                <a:solidFill>
                  <a:srgbClr val="0000FF"/>
                </a:solidFill>
              </a:rPr>
              <a:t>char</a:t>
            </a:r>
            <a:r>
              <a:rPr lang="en-US" altLang="ko-KR" sz="1800" dirty="0" smtClean="0"/>
              <a:t> c;</a:t>
            </a:r>
            <a:br>
              <a:rPr lang="en-US" altLang="ko-KR" sz="1800" dirty="0" smtClean="0"/>
            </a:br>
            <a:r>
              <a:rPr lang="en-US" altLang="ko-KR" sz="1800" dirty="0" smtClean="0"/>
              <a:t>   A </a:t>
            </a:r>
            <a:r>
              <a:rPr lang="en-US" altLang="ko-KR" sz="1800" dirty="0" err="1" smtClean="0"/>
              <a:t>a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r>
              <a:rPr lang="en-US" altLang="ko-KR" sz="1800" dirty="0" smtClean="0"/>
              <a:t>};</a:t>
            </a:r>
          </a:p>
          <a:p>
            <a:pPr lvl="2"/>
            <a:r>
              <a:rPr lang="ko-KR" altLang="en-US" dirty="0" smtClean="0"/>
              <a:t>구조체 안에 구조체 변수 사용 방법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(Dot)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여러 번 사용해서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‘b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멤버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a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멤버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f’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처럼 사용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en-US" altLang="ko-KR" dirty="0" smtClean="0"/>
              <a:t>B </a:t>
            </a:r>
            <a:r>
              <a:rPr lang="en-US" altLang="ko-KR" dirty="0" err="1" smtClean="0"/>
              <a:t>b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b.a.f</a:t>
            </a:r>
            <a:r>
              <a:rPr lang="en-US" altLang="ko-KR" dirty="0" smtClean="0"/>
              <a:t> = 10.0f;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구조체를 포함하는 구조체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지금까지 살펴본 배열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한 줄로 길게 늘어선 모습 </a:t>
            </a:r>
            <a:r>
              <a:rPr lang="en-US" altLang="ko-KR" dirty="0" smtClean="0"/>
              <a:t>= 1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= 1</a:t>
            </a:r>
            <a:r>
              <a:rPr lang="ko-KR" altLang="en-US" dirty="0" smtClean="0"/>
              <a:t>차원 배열이 또 길게 늘어선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= 2</a:t>
            </a:r>
            <a:r>
              <a:rPr lang="ko-KR" altLang="en-US" dirty="0" smtClean="0"/>
              <a:t>차원 배열들이 모인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= 3</a:t>
            </a:r>
            <a:r>
              <a:rPr lang="ko-KR" altLang="en-US" dirty="0" smtClean="0"/>
              <a:t>차원 배열들이 모인 배열</a:t>
            </a:r>
            <a:endParaRPr lang="en-US" altLang="ko-KR" dirty="0" smtClean="0"/>
          </a:p>
          <a:p>
            <a:r>
              <a:rPr lang="ko-KR" altLang="en-US" dirty="0" smtClean="0"/>
              <a:t>한 학급의 학생 정보는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배열에 보관했었음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그렇다면 한 학년의 학생 정보를 모두 보관한다면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학급의 정보가 여러 개 모이면 한 학년의 정보가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 학급의 정보 자체도 배열인데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정보들이 모인 한 학년의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정보도 배열이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배열인 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[10][5];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10 × 5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크기의 배열을 만듦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구체적으로 말하면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원소가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있는 배열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</a:t>
            </a:r>
            <a:r>
              <a:rPr lang="ko-KR" altLang="en-US" dirty="0" smtClean="0"/>
              <a:t>개 있는 배열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그림으로 표현하면</a:t>
            </a:r>
            <a:r>
              <a:rPr lang="en-US" altLang="ko-KR" dirty="0"/>
              <a:t> </a:t>
            </a:r>
            <a:r>
              <a:rPr lang="ko-KR" altLang="en-US" dirty="0" smtClean="0"/>
              <a:t>평면 모양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상징적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배열은 메모리 공간에 일렬로 자리잡음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a[7][3] = 7</a:t>
            </a:r>
            <a:r>
              <a:rPr lang="ko-KR" altLang="en-US" dirty="0" smtClean="0"/>
              <a:t>번째 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행에 위치한 원소를 말함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차원 배열에서 모든 원소의 값을 초기화하고 싶다면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2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차원 배열의 모든 원소를 탐색할 때는 중첩된 반복 명령을 사용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4"/>
            <a:r>
              <a:rPr lang="en-US" altLang="ko-KR" dirty="0" smtClean="0">
                <a:solidFill>
                  <a:srgbClr val="0000FF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00FF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j = 0; j &lt; 5; j++) 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10;</a:t>
            </a:r>
            <a:br>
              <a:rPr lang="en-US" altLang="ko-KR" dirty="0" smtClean="0"/>
            </a:b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6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94379"/>
              </p:ext>
            </p:extLst>
          </p:nvPr>
        </p:nvGraphicFramePr>
        <p:xfrm>
          <a:off x="1187624" y="1596114"/>
          <a:ext cx="183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3952" y="1947990"/>
            <a:ext cx="1800200" cy="3926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36772" y="4869433"/>
            <a:ext cx="376368" cy="3926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4896" y="3779378"/>
            <a:ext cx="376368" cy="3926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3"/>
            <a:endCxn id="10" idx="1"/>
          </p:cNvCxnSpPr>
          <p:nvPr/>
        </p:nvCxnSpPr>
        <p:spPr>
          <a:xfrm flipV="1">
            <a:off x="3004152" y="1947990"/>
            <a:ext cx="343712" cy="196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7864" y="180949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cxnSp>
        <p:nvCxnSpPr>
          <p:cNvPr id="12" name="직선 연결선 11"/>
          <p:cNvCxnSpPr>
            <a:stCxn id="8" idx="3"/>
            <a:endCxn id="16" idx="1"/>
          </p:cNvCxnSpPr>
          <p:nvPr/>
        </p:nvCxnSpPr>
        <p:spPr>
          <a:xfrm flipV="1">
            <a:off x="2661264" y="3756704"/>
            <a:ext cx="521285" cy="219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2549" y="361820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[7][3]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7" idx="3"/>
            <a:endCxn id="22" idx="1"/>
          </p:cNvCxnSpPr>
          <p:nvPr/>
        </p:nvCxnSpPr>
        <p:spPr>
          <a:xfrm flipV="1">
            <a:off x="3013140" y="4927282"/>
            <a:ext cx="311549" cy="1384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4689" y="478878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[9][4]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85883" y="130808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53503" y="328294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cxnSp>
        <p:nvCxnSpPr>
          <p:cNvPr id="40" name="꺾인 연결선 39"/>
          <p:cNvCxnSpPr/>
          <p:nvPr/>
        </p:nvCxnSpPr>
        <p:spPr>
          <a:xfrm rot="10800000">
            <a:off x="904236" y="3559940"/>
            <a:ext cx="283388" cy="1583367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5400000" flipH="1" flipV="1">
            <a:off x="248009" y="2343325"/>
            <a:ext cx="1595843" cy="283388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5400000" flipH="1" flipV="1">
            <a:off x="1502185" y="1209546"/>
            <a:ext cx="162991" cy="604406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322221" y="1430253"/>
            <a:ext cx="604406" cy="16299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305" y="5302949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네모 칸 하나는 원소를 의미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타입이므로 네모 칸 하나당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바이트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50934"/>
              </p:ext>
            </p:extLst>
          </p:nvPr>
        </p:nvGraphicFramePr>
        <p:xfrm>
          <a:off x="5292080" y="1344215"/>
          <a:ext cx="2376264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[0][0]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[0][1]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[0][2]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[0][3]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[0][4]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[1][0]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[1][1]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[1][2]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[1][3]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[1][4]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701000" y="2864834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[0]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700999" y="4718185"/>
            <a:ext cx="59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cxnSp>
        <p:nvCxnSpPr>
          <p:cNvPr id="55" name="꺾인 연결선 54"/>
          <p:cNvCxnSpPr/>
          <p:nvPr/>
        </p:nvCxnSpPr>
        <p:spPr>
          <a:xfrm>
            <a:off x="7668344" y="2181141"/>
            <a:ext cx="328571" cy="683693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2" idx="2"/>
          </p:cNvCxnSpPr>
          <p:nvPr/>
        </p:nvCxnSpPr>
        <p:spPr>
          <a:xfrm rot="5400000">
            <a:off x="7433669" y="3376509"/>
            <a:ext cx="797922" cy="32857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53" idx="0"/>
          </p:cNvCxnSpPr>
          <p:nvPr/>
        </p:nvCxnSpPr>
        <p:spPr>
          <a:xfrm>
            <a:off x="7668344" y="3939755"/>
            <a:ext cx="328570" cy="77843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</p:cNvCxnSpPr>
          <p:nvPr/>
        </p:nvCxnSpPr>
        <p:spPr>
          <a:xfrm rot="5400000">
            <a:off x="7494309" y="5169219"/>
            <a:ext cx="676640" cy="32857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64877" y="6207525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배열의 실제적인 모습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포인터는 보통의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구조체 등을 가리킴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포인터로 가리킬 수 있는 타입에는 제한이 없음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포인터를 가리키는 포인터도 만들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c = ‘l’;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pc = &amp;c;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** </a:t>
            </a:r>
            <a:r>
              <a:rPr lang="en-US" altLang="ko-KR" dirty="0" err="1" smtClean="0"/>
              <a:t>ppc</a:t>
            </a:r>
            <a:r>
              <a:rPr lang="en-US" altLang="ko-KR" dirty="0" smtClean="0"/>
              <a:t> = &amp;pc;</a:t>
            </a:r>
          </a:p>
          <a:p>
            <a:pPr lvl="4"/>
            <a:r>
              <a:rPr lang="en-US" altLang="ko-KR" dirty="0" smtClean="0"/>
              <a:t>*</a:t>
            </a:r>
            <a:r>
              <a:rPr lang="en-US" altLang="ko-KR" dirty="0" err="1" smtClean="0"/>
              <a:t>ppc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ppc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가리키는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의미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**</a:t>
            </a:r>
            <a:r>
              <a:rPr lang="en-US" altLang="ko-KR" dirty="0" err="1" smtClean="0"/>
              <a:t>ppc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ppc</a:t>
            </a:r>
            <a:r>
              <a:rPr lang="ko-KR" altLang="en-US" dirty="0" smtClean="0"/>
              <a:t>가 가리키는 변수가 가리키는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이므로</a:t>
            </a:r>
            <a:r>
              <a:rPr lang="en-US" altLang="ko-KR" dirty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의미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가리키는 포인터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72486"/>
              </p:ext>
            </p:extLst>
          </p:nvPr>
        </p:nvGraphicFramePr>
        <p:xfrm>
          <a:off x="1790690" y="5002609"/>
          <a:ext cx="556262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  <a:gridCol w="6180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‘l’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96</a:t>
                      </a: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08816" y="472514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ppc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380468" y="472514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61752" y="4725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2" idx="3"/>
            <a:endCxn id="6" idx="0"/>
          </p:cNvCxnSpPr>
          <p:nvPr/>
        </p:nvCxnSpPr>
        <p:spPr>
          <a:xfrm flipV="1">
            <a:off x="3564390" y="4725144"/>
            <a:ext cx="995775" cy="138500"/>
          </a:xfrm>
          <a:prstGeom prst="bentConnector4">
            <a:avLst>
              <a:gd name="adj1" fmla="val 40977"/>
              <a:gd name="adj2" fmla="val 265054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3"/>
            <a:endCxn id="7" idx="0"/>
          </p:cNvCxnSpPr>
          <p:nvPr/>
        </p:nvCxnSpPr>
        <p:spPr>
          <a:xfrm flipV="1">
            <a:off x="4739862" y="4725144"/>
            <a:ext cx="1053497" cy="138500"/>
          </a:xfrm>
          <a:prstGeom prst="bentConnector4">
            <a:avLst>
              <a:gd name="adj1" fmla="val 43754"/>
              <a:gd name="adj2" fmla="val 265054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7013" y="5672281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포인터의 포인터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1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7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복합 타입의 모든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 복합 타입들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공용체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열거체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typedef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포인터의 나머지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구조체를 포함하는 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다차원 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포인터를 가리키는 포인터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관련된 코드를 모아서 담을 수 있는 가방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인자의 전달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함수의 모든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모든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포인터의 덧셈과 뺄셈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배열에서 각각의 원소들은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되기 때문에 개념상으로는 별로 대단한 것이 없음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arrays[10];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p = &amp;arrays[5];</a:t>
            </a:r>
          </a:p>
          <a:p>
            <a:pPr lvl="2"/>
            <a:r>
              <a:rPr lang="ko-KR" altLang="en-US" dirty="0" smtClean="0"/>
              <a:t>포인터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인덱스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가지는 원소를 가리키게 만듦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포인터가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번째 원소를 가리키게 하고 싶다면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p = &amp;arrays[6];</a:t>
            </a:r>
          </a:p>
          <a:p>
            <a:pPr lvl="3"/>
            <a:r>
              <a:rPr lang="ko-KR" altLang="en-US" dirty="0" smtClean="0"/>
              <a:t>하지만 다음의 코드도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arrays[6]</a:t>
            </a:r>
            <a:r>
              <a:rPr lang="ko-KR" altLang="en-US" dirty="0" smtClean="0"/>
              <a:t>을 가리키게 만듦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p++;</a:t>
            </a:r>
          </a:p>
          <a:p>
            <a:pPr lvl="4"/>
            <a:r>
              <a:rPr lang="en-US" altLang="ko-KR" dirty="0" smtClean="0"/>
              <a:t>p = p + 1;</a:t>
            </a:r>
          </a:p>
          <a:p>
            <a:pPr lvl="4"/>
            <a:r>
              <a:rPr lang="en-US" altLang="ko-KR" dirty="0" smtClean="0"/>
              <a:t>p += 1;</a:t>
            </a:r>
          </a:p>
          <a:p>
            <a:pPr lvl="3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5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포인터의 덧셈과 뺄셈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arrays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타입의 배열이기 때문에 한 원소가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차지하는 공간은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4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바이트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arrays[5]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 주소가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124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라면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arrays[6]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주소는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128</a:t>
            </a:r>
          </a:p>
          <a:p>
            <a:pPr lvl="2"/>
            <a:r>
              <a:rPr lang="en-US" altLang="ko-KR" dirty="0" smtClean="0"/>
              <a:t>p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124</a:t>
            </a:r>
            <a:r>
              <a:rPr lang="ko-KR" altLang="en-US" dirty="0" smtClean="0"/>
              <a:t>인 상태에서 </a:t>
            </a:r>
            <a:r>
              <a:rPr lang="en-US" altLang="ko-KR" dirty="0" smtClean="0"/>
              <a:t>p++</a:t>
            </a:r>
            <a:r>
              <a:rPr lang="ko-KR" altLang="en-US" dirty="0" smtClean="0"/>
              <a:t>을 하면 </a:t>
            </a:r>
            <a:r>
              <a:rPr lang="en-US" altLang="ko-KR" dirty="0" smtClean="0"/>
              <a:t>125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어떻게 </a:t>
            </a:r>
            <a:r>
              <a:rPr lang="en-US" altLang="ko-KR" dirty="0" smtClean="0"/>
              <a:t>arrays[6]</a:t>
            </a:r>
            <a:r>
              <a:rPr lang="ko-KR" altLang="en-US" dirty="0" smtClean="0"/>
              <a:t>을 가리키는 것일까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p++</a:t>
            </a:r>
            <a:r>
              <a:rPr lang="ko-KR" altLang="en-US" dirty="0" smtClean="0"/>
              <a:t>를 해도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더해지는 것이 아니라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더해짐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예제 파일 </a:t>
            </a:r>
            <a:r>
              <a:rPr lang="en-US" altLang="ko-KR" dirty="0" smtClean="0"/>
              <a:t>: Pointer_Array_01.cpp</a:t>
            </a:r>
          </a:p>
          <a:p>
            <a:pPr lvl="4"/>
            <a:r>
              <a:rPr lang="ko-KR" altLang="en-US" b="1" u="sng" dirty="0" smtClean="0">
                <a:solidFill>
                  <a:srgbClr val="FF0000"/>
                </a:solidFill>
              </a:rPr>
              <a:t>포인터 타입의 덧셈은 산술 타입의 덧셈과는 그 의미가 다르기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때문에 수행하는 방식도 다름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FF0000"/>
                </a:solidFill>
              </a:rPr>
              <a:t>포인터 변수에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더하는 것은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“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다음 원소를 가리켜라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”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의미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포인터의 덧셈과 뺄셈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현재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타입의 변수를 가리키고 있었다면 다음 원소를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가리키기 위해서 주소 값을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4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만큼 증가시켜야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char </a:t>
            </a:r>
            <a:r>
              <a:rPr lang="ko-KR" altLang="en-US" dirty="0" smtClean="0"/>
              <a:t>타입이었다면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만큼만 증가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short </a:t>
            </a:r>
            <a:r>
              <a:rPr lang="ko-KR" altLang="en-US" dirty="0" smtClean="0"/>
              <a:t>타입이었다면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만큼만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가리키고 있는 타입의 크기만큼 증가되는 것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포인터 변수에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더하는 것은 어떨까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를 더하는 것은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다음 다음 원소를 가리켜라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의미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즉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포인터 변수에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만큼 더하는 것은 실제로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가리키고 있는 타입의 크기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* n’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만큼 주소 값이 증가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포인터가 현재 가리키고 있는 원소에서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만큼 뒤에 있는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원소를 가리키게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4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포인터의 덧셈과 뺄셈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뺄셈의 경우에도 동일한 방식으로 동작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_02.cpp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타입이나</a:t>
            </a:r>
            <a:r>
              <a:rPr lang="en-US" altLang="ko-KR" dirty="0" smtClean="0"/>
              <a:t>, short </a:t>
            </a:r>
            <a:r>
              <a:rPr lang="ko-KR" altLang="en-US" dirty="0" smtClean="0"/>
              <a:t>타입의 크기를 단위로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 수행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포인터간의 뺄셈도 가리키는 타입의 크기에 영향을 받음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/>
              <a:t>Pointer_Array</a:t>
            </a:r>
            <a:r>
              <a:rPr lang="en-US" altLang="ko-KR" dirty="0" smtClean="0"/>
              <a:t>_03.cpp</a:t>
            </a:r>
          </a:p>
          <a:p>
            <a:pPr lvl="3"/>
            <a:r>
              <a:rPr lang="ko-KR" altLang="en-US" dirty="0" smtClean="0"/>
              <a:t>포인터간의 뺄셈은 단순히 그 주소간의 차를 반환하지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대신에 두 포인터가 가리키는 원소 사이에 몇 개의 원소가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있는지를 반환함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포인터와 관련한 연산에서 우리가 사용하는 단위는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원소 하나의 크기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되고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실제로 컴퓨터가 작업을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할 때는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바이트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단위로 작업을 하게 됨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원소를 가리키는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3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2970</TotalTime>
  <Words>1741</Words>
  <Application>Microsoft Office PowerPoint</Application>
  <PresentationFormat>화면 슬라이드 쇼(4:3)</PresentationFormat>
  <Paragraphs>565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광장</vt:lpstr>
      <vt:lpstr>C++ Programming Tutor</vt:lpstr>
      <vt:lpstr>튜터자 소개</vt:lpstr>
      <vt:lpstr>질문하실 때…</vt:lpstr>
      <vt:lpstr>4주차 수업 안내</vt:lpstr>
      <vt:lpstr>4주차 수업 안내</vt:lpstr>
      <vt:lpstr>배열의 원소를 가리키는 포인터</vt:lpstr>
      <vt:lpstr>배열의 원소를 가리키는 포인터</vt:lpstr>
      <vt:lpstr>배열의 원소를 가리키는 포인터</vt:lpstr>
      <vt:lpstr>배열의 원소를 가리키는 포인터</vt:lpstr>
      <vt:lpstr>배열의 원소를 가리키는 포인터</vt:lpstr>
      <vt:lpstr>배열의 원소를 가리키는 포인터</vt:lpstr>
      <vt:lpstr>배열의 원소를 가리키는 포인터</vt:lpstr>
      <vt:lpstr>배열을 가리키는 포인터</vt:lpstr>
      <vt:lpstr>배열을 가리키는 포인터</vt:lpstr>
      <vt:lpstr>포인터의 배열</vt:lpstr>
      <vt:lpstr>배열을 포함하는 구조체</vt:lpstr>
      <vt:lpstr>구조체의 배열</vt:lpstr>
      <vt:lpstr>구조체를 가리키는 포인터</vt:lpstr>
      <vt:lpstr>포인터를 포함하는 구조체</vt:lpstr>
      <vt:lpstr>포인터를 포함하는 구조체</vt:lpstr>
      <vt:lpstr>포인터를 포함하는 구조체</vt:lpstr>
      <vt:lpstr>포인터를 포함하는 구조체</vt:lpstr>
      <vt:lpstr>공용체</vt:lpstr>
      <vt:lpstr>공용체</vt:lpstr>
      <vt:lpstr>공용체</vt:lpstr>
      <vt:lpstr>열거체</vt:lpstr>
      <vt:lpstr>열거체</vt:lpstr>
      <vt:lpstr>열거체</vt:lpstr>
      <vt:lpstr>열거체</vt:lpstr>
      <vt:lpstr>열거체</vt:lpstr>
      <vt:lpstr>열거체</vt:lpstr>
      <vt:lpstr>열거체</vt:lpstr>
      <vt:lpstr>열거체</vt:lpstr>
      <vt:lpstr>레퍼런스</vt:lpstr>
      <vt:lpstr>레퍼런스</vt:lpstr>
      <vt:lpstr>레퍼런스</vt:lpstr>
      <vt:lpstr>레퍼런스</vt:lpstr>
      <vt:lpstr>레퍼런스</vt:lpstr>
      <vt:lpstr>레퍼런스</vt:lpstr>
      <vt:lpstr>레퍼런스</vt:lpstr>
      <vt:lpstr>typedef</vt:lpstr>
      <vt:lpstr>typedef</vt:lpstr>
      <vt:lpstr>typedef</vt:lpstr>
      <vt:lpstr>구조체를 포함하는 구조체</vt:lpstr>
      <vt:lpstr>다차원 배열</vt:lpstr>
      <vt:lpstr>다차원 배열</vt:lpstr>
      <vt:lpstr>다차원 배열</vt:lpstr>
      <vt:lpstr>포인터를 가리키는 포인터</vt:lpstr>
      <vt:lpstr>4주차 숙제 안내</vt:lpstr>
      <vt:lpstr>5주차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170</cp:revision>
  <dcterms:created xsi:type="dcterms:W3CDTF">2006-10-05T04:04:58Z</dcterms:created>
  <dcterms:modified xsi:type="dcterms:W3CDTF">2012-04-27T02:13:10Z</dcterms:modified>
</cp:coreProperties>
</file>