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sldIdLst>
    <p:sldId id="256" r:id="rId2"/>
    <p:sldId id="257" r:id="rId3"/>
    <p:sldId id="258" r:id="rId4"/>
    <p:sldId id="26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60" r:id="rId28"/>
    <p:sldId id="359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36" r:id="rId60"/>
    <p:sldId id="298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9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828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AE885-A61D-4BB7-B624-687D05929FF8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5AE5-856C-4281-9E39-273006476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6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1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B5AE5-856C-4281-9E39-2730064769F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2012-04-29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tilforever.tisto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tilForever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C++ Programming Tutor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#5 :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6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PrintMessage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위치를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아래쪽으로 옮기면 어떤 변화가 생길까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Function_02.cpp</a:t>
            </a:r>
          </a:p>
          <a:p>
            <a:pPr lvl="2"/>
            <a:r>
              <a:rPr lang="ko-KR" altLang="en-US" dirty="0" smtClean="0"/>
              <a:t>당연하겠지만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발생</a:t>
            </a:r>
            <a:r>
              <a:rPr lang="en-US" altLang="ko-KR" dirty="0" smtClean="0"/>
              <a:t>!</a:t>
            </a:r>
          </a:p>
          <a:p>
            <a:pPr lvl="3"/>
            <a:r>
              <a:rPr lang="en-US" altLang="ko-KR" dirty="0" err="1" smtClean="0"/>
              <a:t>PrintMessage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도대체 무엇인지 알 수가 없기 때문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변수를 정의하기 전에는 사용할 수 없었던 것과 같은 맥락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호출당하는 함수는 호출하는 함수 위쪽에 위치해야 할까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smtClean="0"/>
              <a:t>함수의 위쪽에 </a:t>
            </a:r>
            <a:r>
              <a:rPr lang="en-US" altLang="ko-KR" dirty="0" err="1" smtClean="0"/>
              <a:t>PrintMessage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라는 함수가 아래쪽에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있다는 것을 명시해 주면 해결 가</a:t>
            </a:r>
            <a:r>
              <a:rPr lang="ko-KR" altLang="en-US" dirty="0"/>
              <a:t>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아주 기본적인 함수의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Function_03.cpp</a:t>
            </a:r>
          </a:p>
          <a:p>
            <a:pPr lvl="1"/>
            <a:r>
              <a:rPr lang="en-US" altLang="ko-KR" dirty="0" err="1" smtClean="0"/>
              <a:t>PrintMessage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존재를 알려주는 코드를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PrintMessage</a:t>
            </a:r>
            <a:r>
              <a:rPr lang="en-US" altLang="ko-KR" dirty="0" smtClean="0"/>
              <a:t>();</a:t>
            </a:r>
          </a:p>
          <a:p>
            <a:pPr lvl="2"/>
            <a:r>
              <a:rPr lang="ko-KR" altLang="en-US" dirty="0" smtClean="0"/>
              <a:t>함수를 호출하기 위해서 필요한 모든 정보가 들어있음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우리는 이것을 함수의 원형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(Prototype)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이라 부름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함수의 위치에 대해서 정리하면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함수는 자신을 호출하는 함수의 앞에 위치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혹은 함수의 원형만 앞쪽에 있어도 가능</a:t>
            </a:r>
            <a:endParaRPr lang="ko-KR" alt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아주 기본적인 함수의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8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Function_04.cpp</a:t>
            </a:r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함수에는 반환 값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(Return Values)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이라는 개념이 존재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dirty="0" smtClean="0"/>
              <a:t>함수가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실행된 후에 다시 원래의 위치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즉 함수를 호출한 곳의 다음 줄로 돌아간다는 사실을 배움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이 때 함수는 하나의 값을 가지고 되돌아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(Return)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갈 수가 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있는데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 값을 반환 값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(Return Value)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이라고 부름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Three</a:t>
            </a:r>
            <a:r>
              <a:rPr lang="en-US" altLang="ko-KR" dirty="0" smtClean="0"/>
              <a:t>() 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0070C0"/>
                </a:solidFill>
              </a:rPr>
              <a:t>return 3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3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 함수는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반환함</a:t>
            </a:r>
            <a:endParaRPr lang="en-US" altLang="ko-KR" dirty="0"/>
          </a:p>
          <a:p>
            <a:pPr lvl="3"/>
            <a:r>
              <a:rPr lang="en-US" altLang="ko-KR" dirty="0" smtClean="0">
                <a:solidFill>
                  <a:srgbClr val="00B050"/>
                </a:solidFill>
              </a:rPr>
              <a:t>Three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 함수의 이름은 </a:t>
            </a:r>
            <a:r>
              <a:rPr lang="en-US" altLang="ko-KR" dirty="0" smtClean="0"/>
              <a:t>Three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return 3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 함수가 종료되면서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반환함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반환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0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Function_04.cpp</a:t>
            </a: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return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명령은 두 가지 의미를 포함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함수의 실행을 끝내라는 의미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뒤에 나오는 값을 반환하라는 의미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반환 값을 사용하지 않</a:t>
            </a:r>
            <a:r>
              <a:rPr lang="ko-KR" altLang="en-US" dirty="0"/>
              <a:t>는</a:t>
            </a:r>
            <a:r>
              <a:rPr lang="ko-KR" altLang="en-US" dirty="0" smtClean="0"/>
              <a:t> 것도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 예제의 </a:t>
            </a:r>
            <a:r>
              <a:rPr lang="en-US" altLang="ko-KR" dirty="0" err="1" smtClean="0"/>
              <a:t>PrintMessage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바로 그런 경우에 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반환 값의 타입으로 </a:t>
            </a:r>
            <a:r>
              <a:rPr lang="en-US" altLang="ko-KR" dirty="0" smtClean="0"/>
              <a:t>void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void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아무 것도 없음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의미하는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 값이 없는 함수의 경우에 단순히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명령만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적어줄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smtClean="0"/>
              <a:t>함수의 실행을 끝내라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의미 하나만을 가짐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반환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6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Function_05.cpp</a:t>
            </a:r>
          </a:p>
          <a:p>
            <a:pPr lvl="1"/>
            <a:r>
              <a:rPr lang="en-US" altLang="ko-KR" b="1" u="sng" dirty="0" smtClean="0">
                <a:solidFill>
                  <a:srgbClr val="FF0000"/>
                </a:solidFill>
              </a:rPr>
              <a:t>C++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에서는 다른 함수에 있는 변수는 사용할 수 없음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다른 함수에 정의된 변수를 보지도 사용하지도 못함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차후에 변수의 접근 범위와 생명 주기를 다루면서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구체적인 세부 사항들과 그 원리에 대해서 설명할 계획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우선은 다른 함수에 있는 변수를 볼 수도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사용할 수도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없다는 점만 기억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같은 이름의 변수일지라도 서로 다른 함수에 정의한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변수들은 각자의 메모리 공간을 가지고 있는 전혀 다른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변수라는 점도 반드시 기억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 함수에 있는 변수의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2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인자를 전달해야 할까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인자는 함수를 호출하면서 함께 넘겨주는 값을 의미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ko-KR" altLang="en-US" dirty="0" smtClean="0"/>
              <a:t>지금까지 살펴본 함수는 모두 인자가 없었음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함수에게 어떤 일을 해주기를 바랄 때 우리는 함수에게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필요한 정보를 넘겨줄 필요가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ko-KR" altLang="en-US" dirty="0" err="1"/>
              <a:t>펙</a:t>
            </a:r>
            <a:r>
              <a:rPr lang="ko-KR" altLang="en-US" dirty="0" err="1" smtClean="0"/>
              <a:t>토리얼</a:t>
            </a:r>
            <a:r>
              <a:rPr lang="en-US" altLang="ko-KR" dirty="0" smtClean="0"/>
              <a:t>(Factorial)</a:t>
            </a:r>
            <a:r>
              <a:rPr lang="ko-KR" altLang="en-US" dirty="0" smtClean="0"/>
              <a:t>을 구해주는 함수가 있다고 가정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5!</a:t>
            </a:r>
            <a:r>
              <a:rPr lang="ko-KR" altLang="en-US" dirty="0" smtClean="0"/>
              <a:t>을 구해주기 원한다면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라는 값을 인자로 넘겨주어야 함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7!</a:t>
            </a:r>
            <a:r>
              <a:rPr lang="ko-KR" altLang="en-US" dirty="0" smtClean="0"/>
              <a:t>을 구해주기 원한다면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이라는 값을 인자로 넘겨주어야 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전달의 기본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49402" y="5013176"/>
            <a:ext cx="7845197" cy="576064"/>
            <a:chOff x="729751" y="5018692"/>
            <a:chExt cx="7845197" cy="576064"/>
          </a:xfrm>
        </p:grpSpPr>
        <p:grpSp>
          <p:nvGrpSpPr>
            <p:cNvPr id="32" name="그룹 31"/>
            <p:cNvGrpSpPr/>
            <p:nvPr/>
          </p:nvGrpSpPr>
          <p:grpSpPr>
            <a:xfrm>
              <a:off x="729751" y="5018692"/>
              <a:ext cx="3786924" cy="576064"/>
              <a:chOff x="1043608" y="5157192"/>
              <a:chExt cx="3786924" cy="57606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619672" y="5157192"/>
                <a:ext cx="2592288" cy="5760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/>
                  <a:t>펙</a:t>
                </a:r>
                <a:r>
                  <a:rPr lang="ko-KR" altLang="en-US" sz="1200" dirty="0" err="1" smtClean="0"/>
                  <a:t>토리얼을</a:t>
                </a:r>
                <a:r>
                  <a:rPr lang="ko-KR" altLang="en-US" sz="1200" dirty="0" smtClean="0"/>
                  <a:t> 구하는 함수</a:t>
                </a:r>
                <a:endParaRPr lang="en-US" altLang="ko-KR" sz="1200" dirty="0" smtClean="0"/>
              </a:p>
              <a:p>
                <a:pPr algn="ctr"/>
                <a:r>
                  <a:rPr lang="en-US" altLang="ko-KR" sz="1200" dirty="0" smtClean="0"/>
                  <a:t>(1 * 2 * 3 * 4 * 5)</a:t>
                </a:r>
                <a:endParaRPr lang="ko-KR" altLang="en-US" sz="1200" dirty="0"/>
              </a:p>
            </p:txBody>
          </p:sp>
          <p:cxnSp>
            <p:nvCxnSpPr>
              <p:cNvPr id="6" name="직선 화살표 연결선 5"/>
              <p:cNvCxnSpPr>
                <a:stCxn id="10" idx="3"/>
                <a:endCxn id="4" idx="1"/>
              </p:cNvCxnSpPr>
              <p:nvPr/>
            </p:nvCxnSpPr>
            <p:spPr>
              <a:xfrm>
                <a:off x="1326058" y="5445224"/>
                <a:ext cx="293614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>
                <a:stCxn id="4" idx="3"/>
                <a:endCxn id="13" idx="1"/>
              </p:cNvCxnSpPr>
              <p:nvPr/>
            </p:nvCxnSpPr>
            <p:spPr>
              <a:xfrm>
                <a:off x="4211960" y="5445224"/>
                <a:ext cx="288032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043608" y="5306724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5</a:t>
                </a:r>
                <a:endParaRPr lang="ko-KR" alt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99992" y="5306724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5!</a:t>
                </a:r>
                <a:endParaRPr lang="ko-KR" altLang="en-US" sz="1200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788024" y="5018692"/>
              <a:ext cx="3786924" cy="576064"/>
              <a:chOff x="1043608" y="5157192"/>
              <a:chExt cx="3786924" cy="576064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619672" y="5157192"/>
                <a:ext cx="2592288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/>
                  <a:t>펙</a:t>
                </a:r>
                <a:r>
                  <a:rPr lang="ko-KR" altLang="en-US" sz="1200" dirty="0" err="1" smtClean="0"/>
                  <a:t>토리얼을</a:t>
                </a:r>
                <a:r>
                  <a:rPr lang="ko-KR" altLang="en-US" sz="1200" dirty="0" smtClean="0"/>
                  <a:t> 구하는 함수</a:t>
                </a:r>
                <a:endParaRPr lang="en-US" altLang="ko-KR" sz="1200" dirty="0" smtClean="0"/>
              </a:p>
              <a:p>
                <a:pPr algn="ctr"/>
                <a:r>
                  <a:rPr lang="en-US" altLang="ko-KR" sz="1200" dirty="0" smtClean="0"/>
                  <a:t>(1 * 2 * 3 * 4 * 5 * 6 * 7)</a:t>
                </a:r>
                <a:endParaRPr lang="ko-KR" altLang="en-US" sz="1200" dirty="0"/>
              </a:p>
            </p:txBody>
          </p:sp>
          <p:cxnSp>
            <p:nvCxnSpPr>
              <p:cNvPr id="35" name="직선 화살표 연결선 34"/>
              <p:cNvCxnSpPr>
                <a:stCxn id="37" idx="3"/>
                <a:endCxn id="34" idx="1"/>
              </p:cNvCxnSpPr>
              <p:nvPr/>
            </p:nvCxnSpPr>
            <p:spPr>
              <a:xfrm>
                <a:off x="1326058" y="5445224"/>
                <a:ext cx="293614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34" idx="3"/>
                <a:endCxn id="38" idx="1"/>
              </p:cNvCxnSpPr>
              <p:nvPr/>
            </p:nvCxnSpPr>
            <p:spPr>
              <a:xfrm>
                <a:off x="4211960" y="5445224"/>
                <a:ext cx="288032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043608" y="5306724"/>
                <a:ext cx="282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7</a:t>
                </a:r>
                <a:endParaRPr lang="ko-KR" altLang="en-US" sz="12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499992" y="5306724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7</a:t>
                </a:r>
                <a:r>
                  <a:rPr lang="en-US" altLang="ko-KR" sz="1200" dirty="0" smtClean="0"/>
                  <a:t>!</a:t>
                </a:r>
                <a:endParaRPr lang="ko-KR" altLang="en-US" sz="1200" dirty="0"/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2161725" y="5644920"/>
            <a:ext cx="4820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 둘도 같은 함수지만 전달된 인자의 값에 따라 다른 결과를 반환함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61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아주 기본적인 인자의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Argument_Passing_01.cpp</a:t>
            </a:r>
          </a:p>
          <a:p>
            <a:pPr lvl="2"/>
            <a:r>
              <a:rPr lang="ko-KR" altLang="en-US" dirty="0" smtClean="0"/>
              <a:t>앞에서 언급했던 </a:t>
            </a:r>
            <a:r>
              <a:rPr lang="ko-KR" altLang="en-US" dirty="0" err="1" smtClean="0"/>
              <a:t>펙토리얼을</a:t>
            </a:r>
            <a:r>
              <a:rPr lang="ko-KR" altLang="en-US" dirty="0" smtClean="0"/>
              <a:t> 구하는 함수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인자의 개수는 여러 개가 될 수 있음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 예제에서는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개</a:t>
            </a:r>
            <a:r>
              <a:rPr lang="en-US" altLang="ko-KR" b="1" u="sng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 smtClean="0"/>
              <a:t>인자와 관련된 함수의 정의</a:t>
            </a:r>
            <a:endParaRPr lang="en-US" altLang="ko-KR" dirty="0" smtClean="0"/>
          </a:p>
          <a:p>
            <a:pPr lvl="3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Factorial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 n</a:t>
            </a:r>
            <a:r>
              <a:rPr lang="en-US" altLang="ko-KR" dirty="0" smtClean="0"/>
              <a:t>);</a:t>
            </a:r>
          </a:p>
          <a:p>
            <a:pPr lvl="4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 함수는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값을 반환함</a:t>
            </a:r>
            <a:endParaRPr lang="en-US" altLang="ko-KR" dirty="0" smtClean="0"/>
          </a:p>
          <a:p>
            <a:pPr lvl="4"/>
            <a:r>
              <a:rPr lang="en-US" altLang="ko-KR" dirty="0" smtClean="0">
                <a:solidFill>
                  <a:srgbClr val="00B050"/>
                </a:solidFill>
              </a:rPr>
              <a:t>Factorial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 함수의 이름은 </a:t>
            </a:r>
            <a:r>
              <a:rPr lang="en-US" altLang="ko-KR" dirty="0" smtClean="0"/>
              <a:t>Factorial</a:t>
            </a:r>
          </a:p>
          <a:p>
            <a:pPr lvl="4"/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 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 함수의 첫 번째 인자는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en-US" altLang="ko-KR" spc="-300" dirty="0" smtClean="0"/>
              <a:t>   </a:t>
            </a:r>
            <a:r>
              <a:rPr lang="en-US" altLang="ko-KR" dirty="0" smtClean="0"/>
              <a:t>Factorial </a:t>
            </a:r>
            <a:r>
              <a:rPr lang="ko-KR" altLang="en-US" dirty="0" smtClean="0"/>
              <a:t>함수에서는 인자의 값을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이라는 이름으로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전달의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9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아주 기본적인 인자의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Argument_Passing_01.cpp</a:t>
            </a:r>
          </a:p>
          <a:p>
            <a:pPr lvl="2"/>
            <a:r>
              <a:rPr lang="ko-KR" altLang="en-US" dirty="0" smtClean="0"/>
              <a:t>인자가 있는 함수의 원형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인자의 타입까지만 적어주어도 무방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r>
              <a:rPr lang="ko-KR" altLang="en-US" dirty="0" smtClean="0"/>
              <a:t>다음 두 문장은 같은 의미</a:t>
            </a:r>
            <a:endParaRPr lang="en-US" altLang="ko-KR" dirty="0" smtClean="0"/>
          </a:p>
          <a:p>
            <a:pPr lvl="5"/>
            <a:r>
              <a:rPr lang="en-US" altLang="ko-KR" dirty="0" err="1" smtClean="0"/>
              <a:t>int</a:t>
            </a:r>
            <a:r>
              <a:rPr lang="en-US" altLang="ko-KR" dirty="0" smtClean="0"/>
              <a:t> Factorial(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n);</a:t>
            </a:r>
          </a:p>
          <a:p>
            <a:pPr lvl="5"/>
            <a:r>
              <a:rPr lang="en-US" altLang="ko-KR" dirty="0" err="1" smtClean="0"/>
              <a:t>int</a:t>
            </a:r>
            <a:r>
              <a:rPr lang="en-US" altLang="ko-KR" dirty="0" smtClean="0"/>
              <a:t> Factorial(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</a:p>
          <a:p>
            <a:pPr lvl="3"/>
            <a:r>
              <a:rPr lang="ko-KR" altLang="en-US" dirty="0" smtClean="0"/>
              <a:t>원형의 역할은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이런 함수가 뒤쪽에 있어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말해주는 것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함수를 호출하기 위해서 필요한 최소한의 정보를 제공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어떤 타입의 인자가 </a:t>
            </a:r>
            <a:r>
              <a:rPr lang="ko-KR" altLang="en-US" dirty="0" err="1" smtClean="0"/>
              <a:t>있는지만</a:t>
            </a:r>
            <a:r>
              <a:rPr lang="ko-KR" altLang="en-US" dirty="0" smtClean="0"/>
              <a:t> 알면 되고 그 인자의 이름까지는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필요 없기 때문에 생략 가능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전달의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6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인자 전달의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Argument_Passing_02.cpp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인자가</a:t>
            </a:r>
            <a:r>
              <a:rPr lang="en-US" altLang="ko-KR" b="1" u="sng" dirty="0" smtClean="0">
                <a:solidFill>
                  <a:srgbClr val="0070C0"/>
                </a:solidFill>
              </a:rPr>
              <a:t>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두 개 이상인 경우에는 콤마를 사용해서 구분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dirty="0" smtClean="0"/>
              <a:t>함수를 정의하는 경우에도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호출하는 경우에도 콤마를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max(3, 5)</a:t>
            </a:r>
            <a:r>
              <a:rPr lang="ko-KR" altLang="en-US" dirty="0" smtClean="0"/>
              <a:t>처럼 호출하게 되면 실행의 흐름이 </a:t>
            </a:r>
            <a:r>
              <a:rPr lang="en-US" altLang="ko-KR" dirty="0" smtClean="0"/>
              <a:t>max() </a:t>
            </a:r>
            <a:r>
              <a:rPr lang="ko-KR" altLang="en-US" dirty="0" smtClean="0"/>
              <a:t>함수로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이동하고 변수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가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</a:t>
            </a:r>
            <a:r>
              <a:rPr lang="en-US" altLang="ko-KR" dirty="0" smtClean="0"/>
              <a:t>, b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 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max() </a:t>
            </a:r>
            <a:r>
              <a:rPr lang="ko-KR" altLang="en-US" dirty="0" smtClean="0"/>
              <a:t>함수 맨 앞에 다음과 같은 코드가 있는 것과 같음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a = 3;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b = 5;</a:t>
            </a:r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max() </a:t>
            </a:r>
            <a:r>
              <a:rPr lang="ko-KR" altLang="en-US" dirty="0" smtClean="0"/>
              <a:t>함수 안에서 정의한 변수처럼 취급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이런 변수를 매개 변수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(Parameters)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라고 부름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전달의 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인자의 전달과 메모리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Argument_Passing_03.cpp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인자와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매개 변수는 서로 다른 메모리 공간에 자리잡고 있는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서로 다른 변수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 전달의 원리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21057"/>
              </p:ext>
            </p:extLst>
          </p:nvPr>
        </p:nvGraphicFramePr>
        <p:xfrm>
          <a:off x="1691680" y="3140968"/>
          <a:ext cx="1728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arg2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arg1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55240"/>
              </p:ext>
            </p:extLst>
          </p:nvPr>
        </p:nvGraphicFramePr>
        <p:xfrm>
          <a:off x="3815916" y="3140968"/>
          <a:ext cx="1728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arg2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arg1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18040"/>
              </p:ext>
            </p:extLst>
          </p:nvPr>
        </p:nvGraphicFramePr>
        <p:xfrm>
          <a:off x="5940152" y="3140968"/>
          <a:ext cx="1728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ret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arg2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arg1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경북대학교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대학 컴퓨터학부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옥찬호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2010. 9 ~ 2012. 2 : </a:t>
            </a:r>
            <a:r>
              <a:rPr lang="ko-KR" altLang="en-US" dirty="0" smtClean="0"/>
              <a:t>시도위장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2012. 3 ~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부시도위장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동아리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Prog</a:t>
            </a:r>
            <a:r>
              <a:rPr lang="en-US" altLang="ko-KR" dirty="0" smtClean="0"/>
              <a:t>(2008.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), Admin(2012. 3 ~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Mobile : 010-4613-9395</a:t>
            </a:r>
          </a:p>
          <a:p>
            <a:pPr lvl="1"/>
            <a:r>
              <a:rPr lang="en-US" altLang="ko-KR" dirty="0" smtClean="0"/>
              <a:t>Blog : </a:t>
            </a:r>
            <a:r>
              <a:rPr lang="en-US" altLang="ko-KR" dirty="0" smtClean="0">
                <a:hlinkClick r:id="rId3"/>
              </a:rPr>
              <a:t>http://utilForever.tistory.com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Twitter : @</a:t>
            </a:r>
            <a:r>
              <a:rPr lang="en-US" altLang="ko-KR" dirty="0" err="1" smtClean="0"/>
              <a:t>utilForever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: </a:t>
            </a:r>
            <a:r>
              <a:rPr lang="en-US" altLang="ko-KR" dirty="0" smtClean="0">
                <a:hlinkClick r:id="rId4"/>
              </a:rPr>
              <a:t>utilForever@gmail.com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Facebook : </a:t>
            </a:r>
            <a:r>
              <a:rPr lang="ko-KR" altLang="en-US" dirty="0" smtClean="0"/>
              <a:t>옥찬호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튜터자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이해하기 어려운 편이고 힘들어하는 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포인터의 용도 중에서 중요한 부분을 차지</a:t>
            </a:r>
            <a:endParaRPr lang="en-US" altLang="ko-KR" dirty="0" smtClean="0"/>
          </a:p>
          <a:p>
            <a:r>
              <a:rPr lang="ko-KR" altLang="en-US" dirty="0" smtClean="0"/>
              <a:t>포인터를 전달하지 않으면 안 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Argument_Passing_04.cpp</a:t>
            </a:r>
          </a:p>
          <a:p>
            <a:pPr lvl="2"/>
            <a:r>
              <a:rPr lang="ko-KR" altLang="en-US" dirty="0" smtClean="0"/>
              <a:t>최대공약수</a:t>
            </a:r>
            <a:r>
              <a:rPr lang="en-US" altLang="ko-KR" dirty="0" smtClean="0"/>
              <a:t>(GCD)</a:t>
            </a:r>
            <a:r>
              <a:rPr lang="ko-KR" altLang="en-US" dirty="0" smtClean="0"/>
              <a:t>와 최소공배수</a:t>
            </a:r>
            <a:r>
              <a:rPr lang="en-US" altLang="ko-KR" dirty="0" smtClean="0"/>
              <a:t>(LCM)</a:t>
            </a:r>
            <a:r>
              <a:rPr lang="ko-KR" altLang="en-US" dirty="0" smtClean="0"/>
              <a:t>를 구하는 함수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두 개의 정수를 인자로 넘겨주면 </a:t>
            </a:r>
            <a:r>
              <a:rPr lang="en-US" altLang="ko-KR" dirty="0" smtClean="0"/>
              <a:t>GCD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LCM</a:t>
            </a:r>
            <a:r>
              <a:rPr lang="ko-KR" altLang="en-US" dirty="0" smtClean="0"/>
              <a:t>을 계산하고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 결과를 반환 받을 수 있는 함수가 필요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문제는 반환 받아야 하는 값이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개라는 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결과를 받아올 변수를 인자로 넘겨주는 방법을 생각할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예제는 이 아이디어를 바탕으로 구현한 소스 코드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7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포인터를 전달하지 않으면 안 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Argument_Passing_04.cpp</a:t>
            </a:r>
          </a:p>
          <a:p>
            <a:pPr lvl="2"/>
            <a:r>
              <a:rPr lang="ko-KR" altLang="en-US" dirty="0" smtClean="0"/>
              <a:t>결과 값 </a:t>
            </a:r>
            <a:r>
              <a:rPr lang="en-US" altLang="ko-KR" dirty="0" smtClean="0"/>
              <a:t>: GCD = 0, LCM = 0</a:t>
            </a:r>
          </a:p>
          <a:p>
            <a:pPr lvl="3"/>
            <a:r>
              <a:rPr lang="ko-KR" altLang="en-US" dirty="0" smtClean="0"/>
              <a:t>프로그램이 제대로 동작하지 않음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이유는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main()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함수의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gcd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lcm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과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GCD_LCM()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함수의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err="1" smtClean="0">
                <a:solidFill>
                  <a:srgbClr val="FF0000"/>
                </a:solidFill>
              </a:rPr>
              <a:t>gcd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lcm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 전혀 다른 메모리 공간에 자리잡은 변수기 때문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/>
              <a:t>GCD_LCM() </a:t>
            </a:r>
            <a:r>
              <a:rPr lang="ko-KR" altLang="en-US" dirty="0" smtClean="0"/>
              <a:t>함수의 시작 부분에 숨어있다고 생각하는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가상의 코드를 작성해 보면</a:t>
            </a:r>
            <a:r>
              <a:rPr lang="en-US" altLang="ko-KR" dirty="0" smtClean="0"/>
              <a:t>?</a:t>
            </a:r>
          </a:p>
          <a:p>
            <a:pPr lvl="4"/>
            <a:r>
              <a:rPr lang="en-US" altLang="ko-KR" dirty="0" err="1" smtClean="0"/>
              <a:t>int</a:t>
            </a:r>
            <a:r>
              <a:rPr lang="en-US" altLang="ko-KR" dirty="0" smtClean="0"/>
              <a:t> a = 28;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b = 35;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gcd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gcd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lcm = lcm;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3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포인터를 전달하지 않으면 안 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Argument_Passing_04.cpp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인자로 사용한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gcd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lcm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은 매개 변수로 사용한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gcd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lcm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과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전혀 다른 메모리 공간에 위치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08064"/>
              </p:ext>
            </p:extLst>
          </p:nvPr>
        </p:nvGraphicFramePr>
        <p:xfrm>
          <a:off x="2976818" y="3140968"/>
          <a:ext cx="1728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lcm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gcd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lcm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gcd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05010" y="402217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GCD_LCM() </a:t>
            </a:r>
            <a:r>
              <a:rPr lang="ko-KR" altLang="en-US" sz="1200" dirty="0" smtClean="0"/>
              <a:t>함수에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있는 매개 변수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05010" y="5510587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main() </a:t>
            </a:r>
            <a:r>
              <a:rPr lang="ko-KR" altLang="en-US" sz="1200" dirty="0" smtClean="0"/>
              <a:t>함수에 있는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변수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인자로 사용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86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포인터를 사용해서 해결하기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Argument_Passing_05.cpp</a:t>
            </a:r>
          </a:p>
          <a:p>
            <a:pPr lvl="2"/>
            <a:r>
              <a:rPr lang="ko-KR" altLang="en-US" dirty="0" smtClean="0"/>
              <a:t>매개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타입이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</a:t>
            </a:r>
            <a:r>
              <a:rPr lang="ko-KR" altLang="en-US" dirty="0" smtClean="0"/>
              <a:t>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 인자는 </a:t>
            </a:r>
            <a:r>
              <a:rPr lang="en-US" altLang="ko-KR" dirty="0" smtClean="0"/>
              <a:t>&amp;</a:t>
            </a:r>
            <a:r>
              <a:rPr lang="en-US" altLang="ko-KR" dirty="0" err="1" smtClean="0"/>
              <a:t>gcd</a:t>
            </a:r>
            <a:r>
              <a:rPr lang="en-US" altLang="ko-KR" dirty="0" smtClean="0"/>
              <a:t>, &amp;lcm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변수의 주소를 넘겨주어야 하는 걸까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가상의 코드를 작성해보면 그 이유를 쉽게 알 수 있음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int</a:t>
            </a:r>
            <a:r>
              <a:rPr lang="en-US" altLang="ko-KR" dirty="0" smtClean="0"/>
              <a:t> a = 28;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b = 35;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pgcd</a:t>
            </a:r>
            <a:r>
              <a:rPr lang="en-US" altLang="ko-KR" dirty="0" smtClean="0"/>
              <a:t> = &amp;</a:t>
            </a:r>
            <a:r>
              <a:rPr lang="en-US" altLang="ko-KR" dirty="0" err="1" smtClean="0"/>
              <a:t>gcd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plcm</a:t>
            </a:r>
            <a:r>
              <a:rPr lang="en-US" altLang="ko-KR" dirty="0" smtClean="0"/>
              <a:t> = &amp;lcm;</a:t>
            </a:r>
          </a:p>
          <a:p>
            <a:pPr lvl="3"/>
            <a:r>
              <a:rPr lang="ko-KR" altLang="en-US" dirty="0" smtClean="0"/>
              <a:t>매개 변수 </a:t>
            </a:r>
            <a:r>
              <a:rPr lang="en-US" altLang="ko-KR" dirty="0" err="1" smtClean="0"/>
              <a:t>pgcd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plcm</a:t>
            </a:r>
            <a:r>
              <a:rPr lang="ko-KR" altLang="en-US" dirty="0" smtClean="0"/>
              <a:t>은 포인터 변수기 때문에 주소 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보관하는 것이 이치에 맞음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포인터를 사용해서 해결하기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Argument_Passing_05.cpp</a:t>
            </a:r>
          </a:p>
          <a:p>
            <a:pPr lvl="2"/>
            <a:r>
              <a:rPr lang="en-US" altLang="ko-KR" dirty="0" smtClean="0"/>
              <a:t>GCD_LCM() 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pgcd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plcm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변경하기 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 구조와 변경한 후의 메모리 구조를 비교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43038"/>
              </p:ext>
            </p:extLst>
          </p:nvPr>
        </p:nvGraphicFramePr>
        <p:xfrm>
          <a:off x="2195736" y="3198584"/>
          <a:ext cx="1728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plcm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pgcd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lcm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gcd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>
            <a:off x="3923928" y="3746088"/>
            <a:ext cx="12700" cy="1859480"/>
          </a:xfrm>
          <a:prstGeom prst="bentConnector3">
            <a:avLst>
              <a:gd name="adj1" fmla="val 180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>
            <a:off x="3923928" y="4124588"/>
            <a:ext cx="12700" cy="1864044"/>
          </a:xfrm>
          <a:prstGeom prst="bentConnector3">
            <a:avLst>
              <a:gd name="adj1" fmla="val 340714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16427"/>
              </p:ext>
            </p:extLst>
          </p:nvPr>
        </p:nvGraphicFramePr>
        <p:xfrm>
          <a:off x="4644008" y="3198584"/>
          <a:ext cx="1728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plcm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pgcd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lcm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gcd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꺾인 연결선 16"/>
          <p:cNvCxnSpPr/>
          <p:nvPr/>
        </p:nvCxnSpPr>
        <p:spPr>
          <a:xfrm>
            <a:off x="6372200" y="3746088"/>
            <a:ext cx="12700" cy="1859480"/>
          </a:xfrm>
          <a:prstGeom prst="bentConnector3">
            <a:avLst>
              <a:gd name="adj1" fmla="val 180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6372200" y="4124588"/>
            <a:ext cx="12700" cy="1864044"/>
          </a:xfrm>
          <a:prstGeom prst="bentConnector3">
            <a:avLst>
              <a:gd name="adj1" fmla="val 340714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포인터를 사용해서 해결하기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Argument_Passing_05.cpp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포인터 타입의 인자를 사용해서 함수의 결과 값을 얻어오는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방법을 정리하면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…</a:t>
            </a: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함수의 매개 변수는 포인터 타입으로 정의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인자를 넘겨줄 때는 값을 담고 싶은 변수의 주소를 넘겨줌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함수 안에서 결과를 넘겨줄 때는 매개 변수가 가리키는 곳에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값을 넣어줌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레퍼런스의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Argument_Passing_06.cpp</a:t>
            </a:r>
          </a:p>
          <a:p>
            <a:pPr lvl="2"/>
            <a:r>
              <a:rPr lang="en-US" altLang="ko-KR" dirty="0" smtClean="0"/>
              <a:t>GCD_LCM() </a:t>
            </a:r>
            <a:r>
              <a:rPr lang="ko-KR" altLang="en-US" dirty="0" smtClean="0"/>
              <a:t>함수의 앞쪽에 있을 가상의 코드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a = 28;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b = 35;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gcd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gcd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&amp; lcm = lcm;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기존에 매개 변수가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레퍼런스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변수가 아니었을 때는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단순히 인자로 넘겨진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gcd</a:t>
            </a:r>
            <a:r>
              <a:rPr lang="en-US" altLang="ko-KR" b="1" u="sng" dirty="0" smtClean="0">
                <a:solidFill>
                  <a:srgbClr val="0070C0"/>
                </a:solidFill>
              </a:rPr>
              <a:t>, lcm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값이 복사되는 것임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이 예제에서는 인자로 넘겨진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gcd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lcm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 매개 변수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err="1" smtClean="0">
                <a:solidFill>
                  <a:srgbClr val="FF0000"/>
                </a:solidFill>
              </a:rPr>
              <a:t>gcd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lcm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에 의해서 참조되고 있는 것임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6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레퍼런스의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Argument_Passing_06.cpp</a:t>
            </a:r>
          </a:p>
          <a:p>
            <a:pPr lvl="2"/>
            <a:r>
              <a:rPr lang="ko-KR" altLang="en-US" dirty="0" smtClean="0"/>
              <a:t>메모리 구조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70345"/>
              </p:ext>
            </p:extLst>
          </p:nvPr>
        </p:nvGraphicFramePr>
        <p:xfrm>
          <a:off x="2892290" y="2924944"/>
          <a:ext cx="1728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108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116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lcm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124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gcd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64498" y="436510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lcm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84578" y="512887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gcd</a:t>
            </a:r>
            <a:endParaRPr lang="ko-KR" altLang="en-US" sz="1200" dirty="0"/>
          </a:p>
        </p:txBody>
      </p:sp>
      <p:cxnSp>
        <p:nvCxnSpPr>
          <p:cNvPr id="10" name="꺾인 연결선 9"/>
          <p:cNvCxnSpPr>
            <a:stCxn id="7" idx="2"/>
          </p:cNvCxnSpPr>
          <p:nvPr/>
        </p:nvCxnSpPr>
        <p:spPr>
          <a:xfrm rot="5400000">
            <a:off x="4459702" y="4802883"/>
            <a:ext cx="691761" cy="3702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" idx="2"/>
          </p:cNvCxnSpPr>
          <p:nvPr/>
        </p:nvCxnSpPr>
        <p:spPr>
          <a:xfrm rot="5400000">
            <a:off x="5014978" y="5011377"/>
            <a:ext cx="302892" cy="109188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0"/>
            <a:endCxn id="8" idx="0"/>
          </p:cNvCxnSpPr>
          <p:nvPr/>
        </p:nvCxnSpPr>
        <p:spPr>
          <a:xfrm rot="16200000" flipH="1">
            <a:off x="4969638" y="4386147"/>
            <a:ext cx="763769" cy="721683"/>
          </a:xfrm>
          <a:prstGeom prst="bentConnector3">
            <a:avLst>
              <a:gd name="adj1" fmla="val -2993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7367" y="3794556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매개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50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레퍼런스의</a:t>
            </a:r>
            <a:r>
              <a:rPr lang="ko-KR" altLang="en-US" dirty="0" smtClean="0"/>
              <a:t>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Argument_Passing_06.cpp</a:t>
            </a:r>
          </a:p>
          <a:p>
            <a:pPr lvl="2"/>
            <a:r>
              <a:rPr lang="ko-KR" altLang="en-US" b="1" u="sng" dirty="0" err="1" smtClean="0">
                <a:solidFill>
                  <a:srgbClr val="FF0000"/>
                </a:solidFill>
              </a:rPr>
              <a:t>레퍼런스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타입의 인자를 사용해서 함수의 결과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값을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얻어오는 방법을 </a:t>
            </a:r>
            <a:r>
              <a:rPr lang="ko-KR" altLang="en-US" b="1" u="sng" dirty="0">
                <a:solidFill>
                  <a:srgbClr val="FF0000"/>
                </a:solidFill>
              </a:rPr>
              <a:t>정리하면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…</a:t>
            </a: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함수의 매개 변수는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레퍼런스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타입으로 정의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인자를 넘겨줄 때는 값을 담고 싶은 변수를 그대로 넘겨줌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함수 안에서 결과를 넘겨줄 때는 매개 변수에 값을 넣어줌</a:t>
            </a:r>
            <a:endParaRPr lang="en-US" altLang="ko-KR" b="1" u="sng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5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기본적인 배열의 전달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겉으로 보기에는 배열을 전달하는 것이지만</a:t>
            </a:r>
            <a:r>
              <a:rPr lang="en-US" altLang="ko-KR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실제적으로는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포인터를 전달하는 점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Argument_Passing_07.cpp</a:t>
            </a:r>
          </a:p>
          <a:p>
            <a:pPr lvl="3"/>
            <a:r>
              <a:rPr lang="ko-KR" altLang="en-US" dirty="0" smtClean="0"/>
              <a:t>눈에 띄는 사실 두 가지</a:t>
            </a:r>
            <a:endParaRPr lang="en-US" altLang="ko-KR" dirty="0" smtClean="0"/>
          </a:p>
          <a:p>
            <a:pPr lvl="4"/>
            <a:r>
              <a:rPr lang="ko-KR" altLang="en-US" b="1" u="sng" dirty="0" smtClean="0">
                <a:solidFill>
                  <a:srgbClr val="FF0000"/>
                </a:solidFill>
              </a:rPr>
              <a:t>매개 변수의 타입을 적어줄 때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배열 원소 개수</a:t>
            </a:r>
            <a:r>
              <a:rPr lang="en-US" altLang="ko-KR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적어주지 않음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ko-KR" altLang="en-US" b="1" u="sng" dirty="0" smtClean="0">
                <a:solidFill>
                  <a:srgbClr val="FF0000"/>
                </a:solidFill>
              </a:rPr>
              <a:t>호출한 함수에서 변경한 내용이 함수 밖의 배열에 영향을 미침</a:t>
            </a:r>
            <a:endParaRPr lang="en-US" altLang="ko-KR" b="1" u="sng" dirty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배열 타입의 인자가 실제로는 포인터를 사용함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UsingArray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앞쪽에 있을 것이라 생각하는 가상의 코드</a:t>
            </a:r>
            <a:endParaRPr lang="en-US" altLang="ko-KR" dirty="0" smtClean="0"/>
          </a:p>
          <a:p>
            <a:pPr lvl="5"/>
            <a:r>
              <a:rPr lang="en-US" altLang="ko-KR" dirty="0" smtClean="0"/>
              <a:t>char*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array;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7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누구인지 알려주세요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질문 내용을 명확하게 말해주세요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질문에 답을 할 수 있는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C#, Java</a:t>
            </a:r>
          </a:p>
          <a:p>
            <a:pPr lvl="1"/>
            <a:r>
              <a:rPr lang="en-US" altLang="ko-KR" dirty="0" err="1" smtClean="0"/>
              <a:t>Lua</a:t>
            </a:r>
            <a:r>
              <a:rPr lang="en-US" altLang="ko-KR" dirty="0" smtClean="0"/>
              <a:t>, Python, Ruby</a:t>
            </a:r>
          </a:p>
          <a:p>
            <a:pPr lvl="1"/>
            <a:r>
              <a:rPr lang="en-US" altLang="ko-KR" dirty="0" smtClean="0"/>
              <a:t>Unity, Game Programming</a:t>
            </a:r>
          </a:p>
          <a:p>
            <a:pPr lvl="1"/>
            <a:r>
              <a:rPr lang="ko-KR" altLang="en-US" dirty="0" smtClean="0"/>
              <a:t>수학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물리학</a:t>
            </a:r>
            <a:endParaRPr lang="en-US" altLang="ko-KR" dirty="0"/>
          </a:p>
          <a:p>
            <a:pPr lvl="1"/>
            <a:r>
              <a:rPr lang="ko-KR" altLang="en-US" dirty="0" smtClean="0"/>
              <a:t>컴퓨터학부 전공 과목의 대부분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Structure, Algorithm</a:t>
            </a:r>
          </a:p>
          <a:p>
            <a:pPr lvl="2"/>
            <a:r>
              <a:rPr lang="en-US" altLang="ko-KR" dirty="0" smtClean="0"/>
              <a:t>Operating System, Programming Languages…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질문하실 때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8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기본적인 배열의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Argument_Passing_07.cpp</a:t>
            </a:r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매개 변수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arr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타입이 실제로는 포인터라는 사실</a:t>
            </a:r>
            <a:r>
              <a:rPr lang="en-US" altLang="ko-KR" b="1" u="sng" dirty="0" smtClean="0">
                <a:solidFill>
                  <a:srgbClr val="FF0000"/>
                </a:solidFill>
              </a:rPr>
              <a:t>!</a:t>
            </a:r>
          </a:p>
          <a:p>
            <a:pPr lvl="4"/>
            <a:r>
              <a:rPr lang="en-US" altLang="ko-KR" dirty="0" smtClean="0"/>
              <a:t>array</a:t>
            </a:r>
            <a:r>
              <a:rPr lang="ko-KR" altLang="en-US" dirty="0" smtClean="0"/>
              <a:t>는 배열의 이름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배열의 이름은 첫 번째 원소의 주소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왜 배열 타입의 인자를 표현할 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배열 원소 개수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부분을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적어주지 않았을까</a:t>
            </a:r>
            <a:r>
              <a:rPr lang="en-US" altLang="ko-KR" dirty="0" smtClean="0"/>
              <a:t>?</a:t>
            </a:r>
          </a:p>
          <a:p>
            <a:pPr lvl="4"/>
            <a:r>
              <a:rPr lang="ko-KR" altLang="en-US" dirty="0" smtClean="0"/>
              <a:t>포인터를 사용하므로 그 정보가 필요하지 않기 때문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배열의 원소를 가리키는 포인터를 정의할 때는 원소 타입만 중요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기본적인 배열의 전달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배열 </a:t>
            </a:r>
            <a:r>
              <a:rPr lang="ko-KR" altLang="en-US" b="1" u="sng" dirty="0">
                <a:solidFill>
                  <a:srgbClr val="FF0000"/>
                </a:solidFill>
              </a:rPr>
              <a:t>타입의 인자를 사용해서 함수의 결과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값을 얻어오는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방법을 </a:t>
            </a:r>
            <a:r>
              <a:rPr lang="ko-KR" altLang="en-US" b="1" u="sng" dirty="0">
                <a:solidFill>
                  <a:srgbClr val="FF0000"/>
                </a:solidFill>
              </a:rPr>
              <a:t>정리하면</a:t>
            </a:r>
            <a:r>
              <a:rPr lang="en-US" altLang="ko-KR" b="1" u="sng" dirty="0">
                <a:solidFill>
                  <a:srgbClr val="FF0000"/>
                </a:solidFill>
              </a:rPr>
              <a:t>…</a:t>
            </a: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매개 변수의 타입을 적어줄 때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배열의 원소 개수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’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부분은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적지 않음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인자로 넘겨줄 때는 배열의 이름을 넘겨줌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인자로 넘어온 배열을 사용할 때는 그냥 평범한 배열을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사용하듯이 하면 됨</a:t>
            </a:r>
            <a:endParaRPr lang="en-US" altLang="ko-KR" b="1" u="sng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7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전달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ko-KR" altLang="en-US" dirty="0" smtClean="0"/>
              <a:t>를 사용해서 배열을 보호하자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호출된 함수의 안쪽에서 배열의 내용을 변경하게 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배열의 원본이 영향을 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안에서 배열의 내용을 보기만 할 수 있고 고칠 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없게 하고 싶을 때가 있음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이때는 </a:t>
            </a:r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를 사용해서 배열의 수정을 막을 수 있음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Argument_passing_08.cpp</a:t>
            </a:r>
          </a:p>
          <a:p>
            <a:pPr lvl="3"/>
            <a:r>
              <a:rPr lang="ko-KR" altLang="en-US" dirty="0" smtClean="0"/>
              <a:t>가상의 코드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const</a:t>
            </a:r>
            <a:r>
              <a:rPr lang="en-US" altLang="ko-KR" dirty="0" smtClean="0"/>
              <a:t> char*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array;</a:t>
            </a:r>
          </a:p>
          <a:p>
            <a:pPr lvl="2"/>
            <a:r>
              <a:rPr lang="en-US" altLang="ko-KR" dirty="0" err="1" smtClean="0"/>
              <a:t>const</a:t>
            </a:r>
            <a:r>
              <a:rPr lang="ko-KR" altLang="en-US" dirty="0" smtClean="0"/>
              <a:t>를 위반한 경우에는 오류가 발생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8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이차원 배열의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Argument_Passing_09.cpp</a:t>
            </a:r>
          </a:p>
          <a:p>
            <a:pPr lvl="3"/>
            <a:r>
              <a:rPr lang="ko-KR" altLang="en-US" dirty="0" err="1" smtClean="0"/>
              <a:t>일차원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배열을 전달하는 것과 거의 똑같음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다</a:t>
            </a:r>
            <a:r>
              <a:rPr lang="ko-KR" altLang="en-US" b="1" u="sng" dirty="0">
                <a:solidFill>
                  <a:srgbClr val="FF0000"/>
                </a:solidFill>
              </a:rPr>
              <a:t>만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매개 변수의 타입을 적어줄 때는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int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arr</a:t>
            </a:r>
            <a:r>
              <a:rPr lang="en-US" altLang="ko-KR" b="1" u="sng" dirty="0" smtClean="0">
                <a:solidFill>
                  <a:srgbClr val="FF0000"/>
                </a:solidFill>
              </a:rPr>
              <a:t>[][3]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처럼 맨 앞의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대괄호를 비워주어야 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ko-KR" altLang="en-US" dirty="0" smtClean="0"/>
              <a:t>내부적으로 사용하는 포인터의 타입이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ko-KR" altLang="en-US" dirty="0" smtClean="0"/>
              <a:t>배열에 대한 포인터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것과 관련이 있음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자세한 내용은 숙제로 남겨둠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6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기본적인 구조체의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Argument_Passing_10.cpp</a:t>
            </a:r>
          </a:p>
          <a:p>
            <a:pPr lvl="3"/>
            <a:r>
              <a:rPr lang="ko-KR" altLang="en-US" dirty="0" smtClean="0"/>
              <a:t>가상의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Point p1 = a;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Point p2 = b;</a:t>
            </a:r>
          </a:p>
          <a:p>
            <a:pPr lvl="3"/>
            <a:r>
              <a:rPr lang="ko-KR" altLang="en-US" dirty="0" smtClean="0"/>
              <a:t>구조체를 사용해서 초기화하는 경우에는 각 멤버의 값을 복사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8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타입의 인자와 성능 문제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앞에서 봤던 전달 방식은 성능 문제를 가지고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멤버가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→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크기의 구조체를 가정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함수를 호출하면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크기의 매개 변수를 생성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10</a:t>
            </a:r>
            <a:r>
              <a:rPr lang="ko-KR" altLang="en-US" dirty="0" smtClean="0"/>
              <a:t>개의 멤버 값을 모두 복사해야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이는 공간적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시간적 성능 저하를 가져옴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성능 저하를 해결하기 위한 방안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FF0000"/>
                </a:solidFill>
              </a:rPr>
              <a:t>구조체의 포인터나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레퍼런스를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전달하는 방법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4"/>
            <a:r>
              <a:rPr lang="en-US" altLang="ko-KR" dirty="0" smtClean="0"/>
              <a:t>double Distance(Point* p1, Point* p2)</a:t>
            </a:r>
          </a:p>
          <a:p>
            <a:pPr lvl="4"/>
            <a:r>
              <a:rPr lang="en-US" altLang="ko-KR" dirty="0" smtClean="0"/>
              <a:t>double Distance(Point&amp; p1, Point&amp; p2)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0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구조체의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타입의 인자와 성능 문제</a:t>
            </a:r>
            <a:endParaRPr lang="en-US" altLang="ko-KR" dirty="0"/>
          </a:p>
          <a:p>
            <a:pPr lvl="2"/>
            <a:r>
              <a:rPr lang="ko-KR" altLang="en-US" dirty="0" smtClean="0"/>
              <a:t>한 가지 문제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호출한 함수 안쪽에서 이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사용해서 함수 외부의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a, b</a:t>
            </a:r>
            <a:r>
              <a:rPr lang="ko-KR" altLang="en-US" dirty="0" smtClean="0"/>
              <a:t>의 값을 변경할 수 있다는 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단순히 인자의 값을 읽기만 할 수 있게 만들고 싶은 경우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사용해서 인자를 보호할 수 있음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double Distance(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Point&amp; p1,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Point&amp; p2)</a:t>
            </a:r>
          </a:p>
          <a:p>
            <a:pPr lvl="2"/>
            <a:r>
              <a:rPr lang="ko-KR" altLang="en-US" dirty="0" smtClean="0"/>
              <a:t>간단하게 정리하자면</a:t>
            </a:r>
            <a:r>
              <a:rPr lang="en-US" altLang="ko-KR" dirty="0" smtClean="0"/>
              <a:t>…</a:t>
            </a: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구조체를 인자로 넘겨줄 때는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레퍼런스를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사용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함수의 안쪽에서 구조체의 내용을 읽기만 한다면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en-US" altLang="ko-KR" b="1" u="sng" dirty="0" err="1" smtClean="0">
                <a:solidFill>
                  <a:srgbClr val="0070C0"/>
                </a:solidFill>
              </a:rPr>
              <a:t>const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와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레퍼런스를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사용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4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전달하기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5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오버로딩을 사용해야 할까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오버로딩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(Overloading)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이란 여러 함수들이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동일한 이름을 사용할 수 있는 기능을 말함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u="sng" dirty="0" smtClean="0">
                <a:solidFill>
                  <a:srgbClr val="0070C0"/>
                </a:solidFill>
              </a:rPr>
              <a:t>어떤 함수들이 이름은 똑같으면서 인자의 종류만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다르다면 이 함수들은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‘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오버로드</a:t>
            </a:r>
            <a:r>
              <a:rPr lang="en-US" altLang="ko-KR" b="1" u="sng" dirty="0" smtClean="0">
                <a:solidFill>
                  <a:srgbClr val="0070C0"/>
                </a:solidFill>
              </a:rPr>
              <a:t>’</a:t>
            </a:r>
            <a:r>
              <a:rPr lang="ko-KR" altLang="en-US" b="1" u="sng" dirty="0" smtClean="0">
                <a:solidFill>
                  <a:srgbClr val="0070C0"/>
                </a:solidFill>
              </a:rPr>
              <a:t>되었다고 말함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max(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b);</a:t>
            </a:r>
            <a:br>
              <a:rPr lang="en-US" altLang="ko-KR" dirty="0" smtClean="0"/>
            </a:br>
            <a:r>
              <a:rPr lang="en-US" altLang="ko-KR" dirty="0" smtClean="0"/>
              <a:t>float max(float a, float b);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두 함수의 이름은 동일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반환 값과 인자들의 타입만 다름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6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오버로딩을 사용해야 할까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이렇게 두 개의 함수를 정의할 수 있으면 뭐가 좋을까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a = 3;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b = 5;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c = max(a, b);</a:t>
            </a:r>
          </a:p>
          <a:p>
            <a:pPr lvl="3"/>
            <a:r>
              <a:rPr lang="en-US" altLang="ko-KR" dirty="0" smtClean="0"/>
              <a:t>float a = 3.0f;</a:t>
            </a:r>
            <a:br>
              <a:rPr lang="en-US" altLang="ko-KR" dirty="0" smtClean="0"/>
            </a:br>
            <a:r>
              <a:rPr lang="en-US" altLang="ko-KR" dirty="0" smtClean="0"/>
              <a:t>float b = 5.0f;</a:t>
            </a:r>
            <a:br>
              <a:rPr lang="en-US" altLang="ko-KR" dirty="0" smtClean="0"/>
            </a:br>
            <a:r>
              <a:rPr lang="en-US" altLang="ko-KR" dirty="0" smtClean="0"/>
              <a:t>float c = max(a, b);</a:t>
            </a:r>
          </a:p>
          <a:p>
            <a:pPr lvl="3"/>
            <a:r>
              <a:rPr lang="ko-KR" altLang="en-US" dirty="0" smtClean="0"/>
              <a:t>이 함수가 다루는 인자와 반환 값의 타입이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인지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인지와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상관 없이 동일한 코드를 사용할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인자의 종류에 상관 없이 동일한 코드를 사용할 수 있다는 것이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오버로딩의 장점</a:t>
            </a:r>
            <a:r>
              <a:rPr lang="en-US" altLang="ko-KR" dirty="0" smtClean="0"/>
              <a:t>!</a:t>
            </a:r>
          </a:p>
          <a:p>
            <a:pPr lvl="3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3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오버로딩을 사용해야 할까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오버로딩을 사용할 수 없다면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인자의 타입에 따라서 각각 다른 이름의 함수를 만들어야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max_i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b);</a:t>
            </a:r>
            <a:br>
              <a:rPr lang="en-US" altLang="ko-KR" dirty="0" smtClean="0"/>
            </a:br>
            <a:r>
              <a:rPr lang="en-US" altLang="ko-KR" dirty="0" smtClean="0"/>
              <a:t>float </a:t>
            </a:r>
            <a:r>
              <a:rPr lang="en-US" altLang="ko-KR" dirty="0" err="1" smtClean="0"/>
              <a:t>max_f</a:t>
            </a:r>
            <a:r>
              <a:rPr lang="en-US" altLang="ko-KR" dirty="0" smtClean="0"/>
              <a:t>(float a, float b);</a:t>
            </a:r>
          </a:p>
          <a:p>
            <a:pPr lvl="1"/>
            <a:r>
              <a:rPr lang="ko-KR" altLang="en-US" dirty="0" smtClean="0"/>
              <a:t>실제로 오버로딩은 그렇게 중요한 기능이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 뒤에서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연산자 오버로딩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배우게 되면 할 수 없는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재미있는 일들을 볼 수 있게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함수의 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왜 함수를 사용해야 할까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아주 기본적인 함수의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반환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함수에 있는 변수의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인자의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전달의 기본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전달의 원리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복합 타입을 전달하기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오버로딩의 규칙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어떤 함수를 호출할지 결정하는 규칙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VariableReturnType</a:t>
            </a:r>
            <a:r>
              <a:rPr lang="en-US" altLang="ko-KR" dirty="0" smtClean="0"/>
              <a:t>(char c,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   //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double </a:t>
            </a:r>
            <a:r>
              <a:rPr lang="en-US" altLang="ko-KR" dirty="0" err="1" smtClean="0"/>
              <a:t>VariableReturnType</a:t>
            </a:r>
            <a:r>
              <a:rPr lang="en-US" altLang="ko-KR" dirty="0" smtClean="0"/>
              <a:t>(char c, double d);   // 2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err="1" smtClean="0"/>
              <a:t>VariableReturnType</a:t>
            </a:r>
            <a:r>
              <a:rPr lang="en-US" altLang="ko-KR" dirty="0" smtClean="0"/>
              <a:t>(‘A’, 100);</a:t>
            </a:r>
          </a:p>
          <a:p>
            <a:pPr lvl="4"/>
            <a:r>
              <a:rPr lang="ko-KR" altLang="en-US" dirty="0" smtClean="0"/>
              <a:t>이 경우에는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함수를 호출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기준은 두 번째 인자 타입이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이기 때문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VariableReturnType</a:t>
            </a:r>
            <a:r>
              <a:rPr lang="en-US" altLang="ko-KR" dirty="0" smtClean="0"/>
              <a:t>(‘A’, 100.12);</a:t>
            </a:r>
          </a:p>
          <a:p>
            <a:pPr lvl="4"/>
            <a:r>
              <a:rPr lang="ko-KR" altLang="en-US" dirty="0" smtClean="0"/>
              <a:t>이 경우에는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함수를 호출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컴퓨터는 인자의 타입을 확인해서 그에 가장 잘 어울리는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err="1" smtClean="0">
                <a:solidFill>
                  <a:srgbClr val="FF0000"/>
                </a:solidFill>
              </a:rPr>
              <a:t>시그니처를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가진 함수를 호출하게 됨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4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오버로딩의 규칙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반환 값만 틀린 경우는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오버로드할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수 없다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VariableReturnType</a:t>
            </a:r>
            <a:r>
              <a:rPr lang="en-US" altLang="ko-KR" dirty="0" smtClean="0"/>
              <a:t>(char c,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double </a:t>
            </a:r>
            <a:r>
              <a:rPr lang="en-US" altLang="ko-KR" dirty="0" err="1" smtClean="0"/>
              <a:t>VariableReturnType</a:t>
            </a:r>
            <a:r>
              <a:rPr lang="en-US" altLang="ko-KR" dirty="0" smtClean="0"/>
              <a:t>(char c,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   //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두 함수는 반환 값의 타입이 다르지만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시그니처는</a:t>
            </a:r>
            <a:r>
              <a:rPr lang="ko-KR" altLang="en-US" b="1" u="sng" dirty="0" smtClean="0">
                <a:solidFill>
                  <a:srgbClr val="0070C0"/>
                </a:solidFill>
              </a:rPr>
              <a:t> 동일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다음과 같이 함수를 호출했다고 가정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VariableReturnType</a:t>
            </a:r>
            <a:r>
              <a:rPr lang="en-US" altLang="ko-KR" dirty="0" smtClean="0"/>
              <a:t>(‘A’, 100);</a:t>
            </a:r>
          </a:p>
          <a:p>
            <a:pPr lvl="3"/>
            <a:r>
              <a:rPr lang="ko-KR" altLang="en-US" dirty="0" smtClean="0"/>
              <a:t>이 코드는 위의 두 함수 중에서 어떤 함수를 호출하라는 의미</a:t>
            </a:r>
            <a:r>
              <a:rPr lang="en-US" altLang="ko-KR" dirty="0" smtClean="0"/>
              <a:t>?</a:t>
            </a:r>
          </a:p>
          <a:p>
            <a:pPr lvl="4"/>
            <a:r>
              <a:rPr lang="ko-KR" altLang="en-US" dirty="0" smtClean="0"/>
              <a:t>우리도 모르고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컴퓨터도 모름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컴퓨터는 인자의 타입을 보고 호출할 함수를 결정하기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때문에 아무리 반환 값의 타입이 다르다고 해도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시그니처가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같다면 결정을 할 수 없게 됨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6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오버로딩의 규칙</a:t>
            </a:r>
            <a:endParaRPr lang="en-US" altLang="ko-KR" dirty="0" smtClean="0"/>
          </a:p>
          <a:p>
            <a:pPr lvl="1"/>
            <a:r>
              <a:rPr lang="ko-KR" altLang="en-US" b="1" u="sng" dirty="0" err="1" smtClean="0">
                <a:solidFill>
                  <a:srgbClr val="FF0000"/>
                </a:solidFill>
              </a:rPr>
              <a:t>시그니처가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다르더라도 </a:t>
            </a:r>
            <a:r>
              <a:rPr lang="ko-KR" altLang="en-US" b="1" u="sng" dirty="0" err="1" smtClean="0">
                <a:solidFill>
                  <a:srgbClr val="FF0000"/>
                </a:solidFill>
              </a:rPr>
              <a:t>오버로드할</a:t>
            </a:r>
            <a:r>
              <a:rPr lang="ko-KR" altLang="en-US" b="1" u="sng" dirty="0" smtClean="0">
                <a:solidFill>
                  <a:srgbClr val="FF0000"/>
                </a:solidFill>
              </a:rPr>
              <a:t> 수 없는 경우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SameSignature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void </a:t>
            </a:r>
            <a:r>
              <a:rPr lang="en-US" altLang="ko-KR" dirty="0" err="1" smtClean="0"/>
              <a:t>SameSignature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&amp; r);</a:t>
            </a:r>
            <a:endParaRPr lang="en-US" altLang="ko-KR" dirty="0"/>
          </a:p>
          <a:p>
            <a:pPr lvl="2"/>
            <a:r>
              <a:rPr lang="ko-KR" altLang="en-US" dirty="0" smtClean="0"/>
              <a:t>다음과 같이 함수를 호출했다고 가정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10;</a:t>
            </a:r>
            <a:br>
              <a:rPr lang="en-US" altLang="ko-KR" dirty="0" smtClean="0"/>
            </a:br>
            <a:r>
              <a:rPr lang="en-US" altLang="ko-KR" dirty="0" err="1" smtClean="0"/>
              <a:t>SameSignature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pPr lvl="3"/>
            <a:r>
              <a:rPr lang="ko-KR" altLang="en-US" dirty="0" smtClean="0"/>
              <a:t>도대체 어느 함수를 호출해야 할까</a:t>
            </a:r>
            <a:r>
              <a:rPr lang="en-US" altLang="ko-KR" dirty="0" smtClean="0"/>
              <a:t>?</a:t>
            </a:r>
          </a:p>
          <a:p>
            <a:pPr lvl="4"/>
            <a:r>
              <a:rPr lang="ko-KR" altLang="en-US" dirty="0" smtClean="0"/>
              <a:t>두 함수 모두 이런 방식으로 호출할 수 있기 때문에 컴퓨터는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함수를 호출하라는 말인지 그 의도를 파악할 수 없음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오버로딩의 규칙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적당한 함수를 찾는 순서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smtClean="0"/>
              <a:t>void </a:t>
            </a:r>
            <a:r>
              <a:rPr lang="en-US" altLang="ko-KR" dirty="0" err="1" smtClean="0"/>
              <a:t>CallMe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main() 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CallMe</a:t>
            </a:r>
            <a:r>
              <a:rPr lang="en-US" altLang="ko-KR" dirty="0" smtClean="0"/>
              <a:t>(‘A’);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0;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pPr lvl="3"/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인자의 타입은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지만 얼마든지 합법적인 호출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char </a:t>
            </a:r>
            <a:r>
              <a:rPr lang="ko-KR" altLang="en-US" dirty="0" smtClean="0"/>
              <a:t>타입의 값은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값으로 자동적으로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가능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6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오버로딩의 규칙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적당한 함수를 찾는 순서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smtClean="0"/>
              <a:t>void </a:t>
            </a:r>
            <a:r>
              <a:rPr lang="en-US" altLang="ko-KR" dirty="0" err="1" smtClean="0"/>
              <a:t>CallMe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n);   //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void </a:t>
            </a:r>
            <a:r>
              <a:rPr lang="en-US" altLang="ko-KR" dirty="0" err="1" smtClean="0"/>
              <a:t>CallMe</a:t>
            </a:r>
            <a:r>
              <a:rPr lang="en-US" altLang="ko-KR" dirty="0" smtClean="0"/>
              <a:t>(char c);   // 2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가지 모두 인자가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타입인 경우에 호출될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때는 어떤 함수를 호출해야 할까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오버로드 할 수 없는가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이전에 살펴본 예들은 원천적으로 함수를 선택할 수 없는 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경우에는 함수를 선택할 수 있는 여지가 남아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의도를 정확하게 밝힌다면 고민 없이 함수를 호출할 수 있음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CallMe</a:t>
            </a:r>
            <a:r>
              <a:rPr lang="en-US" altLang="ko-KR" dirty="0" smtClean="0"/>
              <a:t>((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)’A’);   // 1</a:t>
            </a:r>
            <a:r>
              <a:rPr lang="ko-KR" altLang="en-US" dirty="0"/>
              <a:t>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CallMe</a:t>
            </a:r>
            <a:r>
              <a:rPr lang="en-US" altLang="ko-KR" dirty="0" smtClean="0"/>
              <a:t>((char)’A’);   // 2</a:t>
            </a:r>
            <a:r>
              <a:rPr lang="ko-KR" altLang="en-US" dirty="0" smtClean="0"/>
              <a:t>번 함수 호출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9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오버로딩의 규칙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적당한 함수를 찾는 순서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이렇게 해주지 않는 경우에는 컴퓨터 나름대로의 규칙을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가지고 우선 순위가 가장 높은 함수를 호출함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b="1" u="sng" dirty="0" smtClean="0">
                <a:solidFill>
                  <a:srgbClr val="0070C0"/>
                </a:solidFill>
              </a:rPr>
              <a:t>1.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정확하게 일치하는 경우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(Exact Match)</a:t>
            </a:r>
          </a:p>
          <a:p>
            <a:pPr lvl="3"/>
            <a:r>
              <a:rPr lang="en-US" altLang="ko-KR" b="1" u="sng" dirty="0" smtClean="0">
                <a:solidFill>
                  <a:srgbClr val="0070C0"/>
                </a:solidFill>
              </a:rPr>
              <a:t>2.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승진에 의한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형변환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(Promotion)</a:t>
            </a:r>
          </a:p>
          <a:p>
            <a:pPr lvl="4"/>
            <a:r>
              <a:rPr lang="en-US" altLang="ko-KR" dirty="0" err="1" smtClean="0"/>
              <a:t>bool</a:t>
            </a:r>
            <a:r>
              <a:rPr lang="en-US" altLang="ko-KR" dirty="0" smtClean="0"/>
              <a:t>, char, short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float</a:t>
            </a:r>
            <a:r>
              <a:rPr lang="ko-KR" altLang="en-US" dirty="0" smtClean="0"/>
              <a:t> →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3"/>
            <a:r>
              <a:rPr lang="en-US" altLang="ko-KR" b="1" u="sng" dirty="0" smtClean="0">
                <a:solidFill>
                  <a:srgbClr val="0070C0"/>
                </a:solidFill>
              </a:rPr>
              <a:t>3.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표준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형변환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(Standard Conversions)</a:t>
            </a:r>
          </a:p>
          <a:p>
            <a:pPr lvl="4"/>
            <a:r>
              <a:rPr lang="ko-KR" altLang="en-US" dirty="0" smtClean="0"/>
              <a:t>강제로 </a:t>
            </a:r>
            <a:r>
              <a:rPr lang="ko-KR" altLang="en-US" dirty="0" err="1" smtClean="0"/>
              <a:t>형변환해주지</a:t>
            </a:r>
            <a:r>
              <a:rPr lang="ko-KR" altLang="en-US" dirty="0" smtClean="0"/>
              <a:t> 않아도 컴퓨터에 의해서 자동적으로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수행할 수 있는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3"/>
            <a:r>
              <a:rPr lang="en-US" altLang="ko-KR" b="1" u="sng" dirty="0" smtClean="0">
                <a:solidFill>
                  <a:srgbClr val="0070C0"/>
                </a:solidFill>
              </a:rPr>
              <a:t>4.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사용자에 의한 </a:t>
            </a:r>
            <a:r>
              <a:rPr lang="ko-KR" altLang="en-US" b="1" u="sng" dirty="0" err="1" smtClean="0">
                <a:solidFill>
                  <a:srgbClr val="0070C0"/>
                </a:solidFill>
              </a:rPr>
              <a:t>형변환</a:t>
            </a:r>
            <a:r>
              <a:rPr lang="en-US" altLang="ko-KR" b="1" u="sng" dirty="0" smtClean="0">
                <a:solidFill>
                  <a:srgbClr val="0070C0"/>
                </a:solidFill>
              </a:rPr>
              <a:t>(User-Defined Conversions)</a:t>
            </a:r>
          </a:p>
          <a:p>
            <a:pPr lvl="4"/>
            <a:r>
              <a:rPr lang="ko-KR" altLang="en-US" dirty="0" smtClean="0"/>
              <a:t>객체지향 프로그래밍에 들어가서 클래스를 배운 후에야</a:t>
            </a:r>
            <a:r>
              <a:rPr lang="en-US" altLang="ko-KR" dirty="0" smtClean="0"/>
              <a:t>…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오버로딩의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적당한 함수를 찾는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smtClean="0"/>
              <a:t>void </a:t>
            </a:r>
            <a:r>
              <a:rPr lang="en-US" altLang="ko-KR" dirty="0" err="1" smtClean="0"/>
              <a:t>WhichOne</a:t>
            </a:r>
            <a:r>
              <a:rPr lang="en-US" altLang="ko-KR" dirty="0" smtClean="0"/>
              <a:t>(float f);   //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void </a:t>
            </a:r>
            <a:r>
              <a:rPr lang="en-US" altLang="ko-KR" dirty="0" err="1" smtClean="0"/>
              <a:t>WhichOne</a:t>
            </a:r>
            <a:r>
              <a:rPr lang="en-US" altLang="ko-KR" dirty="0" smtClean="0"/>
              <a:t>(double d);   //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void </a:t>
            </a:r>
            <a:r>
              <a:rPr lang="en-US" altLang="ko-KR" dirty="0" err="1" smtClean="0"/>
              <a:t>WhichOne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c);   // 3</a:t>
            </a:r>
            <a:r>
              <a:rPr lang="ko-KR" altLang="en-US" dirty="0" smtClean="0"/>
              <a:t>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main() 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en-US" altLang="ko-KR" dirty="0" err="1" smtClean="0"/>
              <a:t>WhichOne</a:t>
            </a:r>
            <a:r>
              <a:rPr lang="en-US" altLang="ko-KR" dirty="0" smtClean="0"/>
              <a:t>(3.5f);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0;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 인자의 사용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디폴트 인자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(Default Arguments)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따로 값을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지정해주지 않은 경우에 선택하는 인자의 값을 말함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디폴트 인자의 경우에는 함수를 호출할 때 해당 인자의 값을 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적어주지 않아도 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More_Function_01.cpp</a:t>
            </a:r>
          </a:p>
          <a:p>
            <a:pPr lvl="2"/>
            <a:r>
              <a:rPr lang="ko-KR" altLang="en-US" dirty="0" smtClean="0"/>
              <a:t>함수의 원형에서 매개 변수의 이름 뒤 디폴트 값을 적으면 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SetFramesPerSec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fps = 10);</a:t>
            </a:r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fps = 10 : fps</a:t>
            </a:r>
            <a:r>
              <a:rPr lang="ko-KR" altLang="en-US" dirty="0" smtClean="0"/>
              <a:t>의 디폴트 값을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지정함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 인자는 호출하는 사람이 적당한 값을 모르는 경우에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길잡이가 되어줄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 인자의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More_Function_01.cpp</a:t>
            </a:r>
          </a:p>
          <a:p>
            <a:pPr lvl="2"/>
            <a:r>
              <a:rPr lang="ko-KR" altLang="en-US" dirty="0" smtClean="0"/>
              <a:t>디폴트 값이 있는 경우에도 직접 인자를 넣어주는 것이 가능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SetFramesPerSec</a:t>
            </a:r>
            <a:r>
              <a:rPr lang="en-US" altLang="ko-KR" dirty="0" smtClean="0"/>
              <a:t>(5);</a:t>
            </a:r>
          </a:p>
          <a:p>
            <a:pPr lvl="1"/>
            <a:r>
              <a:rPr lang="ko-KR" altLang="en-US" dirty="0" smtClean="0"/>
              <a:t>이번에는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디폴트 인자가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있는 경우를 생각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smtClean="0"/>
              <a:t>void </a:t>
            </a:r>
            <a:r>
              <a:rPr lang="en-US" altLang="ko-KR" dirty="0" err="1" smtClean="0"/>
              <a:t>DefaultArgs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 = 3);</a:t>
            </a:r>
          </a:p>
          <a:p>
            <a:pPr lvl="2"/>
            <a:r>
              <a:rPr lang="ko-KR" altLang="en-US" dirty="0" smtClean="0"/>
              <a:t>함수를 다음과 같이 호출했을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err="1" smtClean="0"/>
              <a:t>DefaultArgs</a:t>
            </a:r>
            <a:r>
              <a:rPr lang="en-US" altLang="ko-KR" dirty="0" smtClean="0"/>
              <a:t>(100, 200);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디폴트 값 </a:t>
            </a:r>
            <a:r>
              <a:rPr lang="en-US" altLang="ko-KR" dirty="0" smtClean="0"/>
              <a:t>1, b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100, c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200?</a:t>
            </a:r>
          </a:p>
          <a:p>
            <a:pPr lvl="2"/>
            <a:r>
              <a:rPr lang="ko-KR" altLang="en-US" dirty="0" smtClean="0"/>
              <a:t>또는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100,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200, c</a:t>
            </a:r>
            <a:r>
              <a:rPr lang="ko-KR" altLang="en-US" dirty="0" smtClean="0"/>
              <a:t>는 디폴트 값 </a:t>
            </a:r>
            <a:r>
              <a:rPr lang="en-US" altLang="ko-KR" dirty="0" smtClean="0"/>
              <a:t>3?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5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디폴트 인자의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앞과 같은 함수는 문법적으로 올바르지 않음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어떤 인자 값을 어떤 매개 변수에 대입해야 할지를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명확하게 하기 위해서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C++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는 디폴트 인자를 만드는 데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있어서 몇 가지 제한을 두고 있음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모든 디폴트 인자는 오른쪽 끝에 모여 있어야 한다는 것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다음과 같은 함수들은 올바름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void DefaultArgs1(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 = 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 = 3);</a:t>
            </a:r>
            <a:br>
              <a:rPr lang="en-US" altLang="ko-KR" dirty="0" smtClean="0"/>
            </a:br>
            <a:r>
              <a:rPr lang="en-US" altLang="ko-KR" dirty="0" smtClean="0"/>
              <a:t>void DefaultArgs2(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 = 3);</a:t>
            </a:r>
          </a:p>
          <a:p>
            <a:pPr lvl="3"/>
            <a:r>
              <a:rPr lang="ko-KR" altLang="en-US" dirty="0" smtClean="0"/>
              <a:t>아래 함수들은 허용되지 않음</a:t>
            </a:r>
            <a:endParaRPr lang="en-US" altLang="ko-KR" dirty="0"/>
          </a:p>
          <a:p>
            <a:pPr lvl="4"/>
            <a:r>
              <a:rPr lang="en-US" altLang="ko-KR" dirty="0" smtClean="0"/>
              <a:t>void DefaultArgs3(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 = 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c);</a:t>
            </a:r>
            <a:br>
              <a:rPr lang="en-US" altLang="ko-KR" dirty="0" smtClean="0"/>
            </a:br>
            <a:r>
              <a:rPr lang="en-US" altLang="ko-KR" dirty="0" smtClean="0"/>
              <a:t>void DefaultArgs4(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 = 3);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void DefaultArgs5(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3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 smtClean="0"/>
              <a:t>함수의 모든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오버로딩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디폴트 인자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재귀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함수에 대한 포인터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9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오버로딩과</a:t>
            </a:r>
            <a:r>
              <a:rPr lang="en-US" altLang="ko-KR" b="1" u="sng" dirty="0" smtClean="0">
                <a:solidFill>
                  <a:srgbClr val="FF0000"/>
                </a:solidFill>
              </a:rPr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디폴트 인자의 충돌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Ambiguous(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 = 100);   //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void Ambiguous(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a);   // 2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상태에서 다음과 같이 호출하면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Ambiguous(50);</a:t>
            </a:r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번 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인자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디폴트 값을 가지고 있기 때문에</a:t>
            </a:r>
            <a:r>
              <a:rPr lang="en-US" altLang="ko-KR" dirty="0"/>
              <a:t> </a:t>
            </a:r>
            <a:r>
              <a:rPr lang="ko-KR" altLang="en-US" dirty="0" smtClean="0"/>
              <a:t>타당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</a:t>
            </a:r>
            <a:r>
              <a:rPr lang="ko-KR" altLang="en-US" dirty="0" smtClean="0"/>
              <a:t>번 함수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정확하게 일치하는 </a:t>
            </a:r>
            <a:r>
              <a:rPr lang="ko-KR" altLang="en-US" dirty="0" err="1" smtClean="0"/>
              <a:t>시그니처가</a:t>
            </a:r>
            <a:r>
              <a:rPr lang="ko-KR" altLang="en-US" dirty="0" smtClean="0"/>
              <a:t> 있기</a:t>
            </a:r>
            <a:r>
              <a:rPr lang="en-US" altLang="ko-KR" dirty="0"/>
              <a:t> </a:t>
            </a:r>
            <a:r>
              <a:rPr lang="ko-KR" altLang="en-US" dirty="0" smtClean="0"/>
              <a:t>때문에 타당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어느 함수를 호출해야 할지 결정할 수 없게</a:t>
            </a:r>
            <a:r>
              <a:rPr lang="en-US" altLang="ko-KR" dirty="0"/>
              <a:t>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에서는 이런 경우를 허용하지 않음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9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재귀 호출의 사용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재귀 호출</a:t>
            </a:r>
            <a:r>
              <a:rPr lang="en-US" altLang="ko-KR" b="1" u="sng" dirty="0" smtClean="0">
                <a:solidFill>
                  <a:srgbClr val="FF0000"/>
                </a:solidFill>
              </a:rPr>
              <a:t>(Recursion)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이란 함수가 자기 자신을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ko-KR" altLang="en-US" b="1" u="sng" dirty="0" smtClean="0">
                <a:solidFill>
                  <a:srgbClr val="FF0000"/>
                </a:solidFill>
              </a:rPr>
              <a:t>호출하는 경우를 말함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More_Function_02.cpp</a:t>
            </a:r>
          </a:p>
          <a:p>
            <a:pPr lvl="2"/>
            <a:r>
              <a:rPr lang="ko-KR" altLang="en-US" dirty="0" smtClean="0"/>
              <a:t>재귀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호출을 잘못 사용하고 있는 경우를 보여주는 예제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영원히 함수의 실행이 반복</a:t>
            </a:r>
            <a:r>
              <a:rPr lang="en-US" altLang="ko-KR" dirty="0" smtClean="0"/>
              <a:t>…?</a:t>
            </a:r>
          </a:p>
          <a:p>
            <a:pPr lvl="3"/>
            <a:r>
              <a:rPr lang="ko-KR" altLang="en-US" dirty="0" smtClean="0"/>
              <a:t>실제로 영원히 반복할 수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함수를 호출할 때도 약간의 메모리 공간을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계속해서 호출만 반복하다 보면 메모리가 부족해지고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그로 인해서 오류가 발생하게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1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재귀 호출의 사용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재귀 함수를 만들 때 고려해야 할 사항은</a:t>
            </a:r>
            <a:r>
              <a:rPr lang="en-US" altLang="ko-KR" b="1" u="sng" dirty="0" smtClean="0">
                <a:solidFill>
                  <a:srgbClr val="FF0000"/>
                </a:solidFill>
              </a:rPr>
              <a:t/>
            </a:r>
            <a:br>
              <a:rPr lang="en-US" altLang="ko-KR" b="1" u="sng" dirty="0" smtClean="0">
                <a:solidFill>
                  <a:srgbClr val="FF0000"/>
                </a:solidFill>
              </a:rPr>
            </a:br>
            <a:r>
              <a:rPr lang="en-US" altLang="ko-KR" b="1" u="sng" dirty="0" smtClean="0">
                <a:solidFill>
                  <a:srgbClr val="FF0000"/>
                </a:solidFill>
              </a:rPr>
              <a:t>“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언제 재귀 호출이 끝나게 할 것인가</a:t>
            </a:r>
            <a:r>
              <a:rPr lang="en-US" altLang="ko-KR" b="1" u="sng" dirty="0" smtClean="0">
                <a:solidFill>
                  <a:srgbClr val="FF0000"/>
                </a:solidFill>
              </a:rPr>
              <a:t>?”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라는 부분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영원히 호출할 수는 없으므로 특정 상황이 되면 재귀 호출이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끝날 수 있게 만들어야 함</a:t>
            </a:r>
            <a:endParaRPr lang="en-US" altLang="ko-KR" b="1" u="sng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/>
              <a:t>예제 파일 </a:t>
            </a:r>
            <a:r>
              <a:rPr lang="en-US" altLang="ko-KR" dirty="0" smtClean="0"/>
              <a:t>: More_Function_03.cpp</a:t>
            </a:r>
          </a:p>
          <a:p>
            <a:pPr lvl="3"/>
            <a:r>
              <a:rPr lang="ko-KR" altLang="en-US" dirty="0" smtClean="0"/>
              <a:t>인자의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작은 경우에 끝날 수 있게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r>
              <a:rPr lang="ko-KR" altLang="en-US" dirty="0" smtClean="0"/>
              <a:t>재귀 </a:t>
            </a:r>
            <a:r>
              <a:rPr lang="ko-KR" altLang="en-US" dirty="0"/>
              <a:t>호출의 활용</a:t>
            </a:r>
            <a:endParaRPr lang="en-US" altLang="ko-KR" dirty="0"/>
          </a:p>
          <a:p>
            <a:pPr lvl="1"/>
            <a:r>
              <a:rPr lang="ko-KR" altLang="en-US" dirty="0"/>
              <a:t>예제 파일 </a:t>
            </a:r>
            <a:r>
              <a:rPr lang="en-US" altLang="ko-KR" dirty="0"/>
              <a:t>: More_Function_04.cpp</a:t>
            </a:r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진수의 값을 </a:t>
            </a:r>
            <a:r>
              <a:rPr lang="en-US" altLang="ko-KR" dirty="0"/>
              <a:t>2</a:t>
            </a:r>
            <a:r>
              <a:rPr lang="ko-KR" altLang="en-US" dirty="0"/>
              <a:t>진수로 바꾸는 </a:t>
            </a:r>
            <a:r>
              <a:rPr lang="ko-KR" altLang="en-US" dirty="0" smtClean="0"/>
              <a:t>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재귀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1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함수가 가리킨다는 것의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변수는 다른 변수의 주소를 보관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변수가 메모리에 위치하고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메모리 공간마다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주소를 가지고 있기에 가능한 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역시 예외가 될 순 없음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b="1" u="sng" dirty="0" smtClean="0">
                <a:solidFill>
                  <a:srgbClr val="0070C0"/>
                </a:solidFill>
              </a:rPr>
              <a:t>컴퓨터가 함수를 호출하기 위해서는 함수가 메모리에</a:t>
            </a:r>
            <a:r>
              <a:rPr lang="en-US" altLang="ko-KR" b="1" u="sng" dirty="0" smtClean="0">
                <a:solidFill>
                  <a:srgbClr val="0070C0"/>
                </a:solidFill>
              </a:rPr>
              <a:t/>
            </a:r>
            <a:br>
              <a:rPr lang="en-US" altLang="ko-KR" b="1" u="sng" dirty="0" smtClean="0">
                <a:solidFill>
                  <a:srgbClr val="0070C0"/>
                </a:solidFill>
              </a:rPr>
            </a:br>
            <a:r>
              <a:rPr lang="ko-KR" altLang="en-US" b="1" u="sng" dirty="0" smtClean="0">
                <a:solidFill>
                  <a:srgbClr val="0070C0"/>
                </a:solidFill>
              </a:rPr>
              <a:t>존재해야 함</a:t>
            </a:r>
            <a:endParaRPr lang="en-US" altLang="ko-KR" b="1" u="sng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변수를 가리키는 포인터라면 변수에서 값을 읽거나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값을 쓰는 용도로 사용할 수 있었을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경우에는 그런 작업이 불가능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대신에 함수의 포인터를 사용해서 그 함수를 호출할 수 있음</a:t>
            </a:r>
            <a:endParaRPr lang="en-US" altLang="ko-KR" b="1" u="sng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7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함수의 포인터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More_Function_05.cpp</a:t>
            </a:r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함수의 포인터를 정의하는 방법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포인터가 가리킬 수 있는 함수의 종류를 결정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1. </a:t>
            </a:r>
            <a:r>
              <a:rPr lang="ko-KR" altLang="en-US" dirty="0" smtClean="0"/>
              <a:t>반환 값이 없고 인자도 없는 함수의 경우</a:t>
            </a:r>
            <a:endParaRPr lang="en-US" altLang="ko-KR" dirty="0" smtClean="0"/>
          </a:p>
          <a:p>
            <a:pPr lvl="5"/>
            <a:r>
              <a:rPr lang="en-US" altLang="ko-KR" dirty="0" smtClean="0"/>
              <a:t>void </a:t>
            </a:r>
            <a:r>
              <a:rPr lang="en-US" altLang="ko-KR" dirty="0" err="1" smtClean="0"/>
              <a:t>AnyName</a:t>
            </a:r>
            <a:r>
              <a:rPr lang="en-US" altLang="ko-KR" dirty="0" smtClean="0"/>
              <a:t>();</a:t>
            </a:r>
          </a:p>
          <a:p>
            <a:pPr lvl="4"/>
            <a:r>
              <a:rPr lang="ko-KR" altLang="en-US" dirty="0" smtClean="0"/>
              <a:t>함수 포인터를 정의하면</a:t>
            </a:r>
            <a:r>
              <a:rPr lang="en-US" altLang="ko-KR" dirty="0" smtClean="0"/>
              <a:t>…</a:t>
            </a:r>
          </a:p>
          <a:p>
            <a:pPr lvl="5"/>
            <a:r>
              <a:rPr lang="en-US" altLang="ko-KR" dirty="0" smtClean="0"/>
              <a:t>void (*p)();</a:t>
            </a:r>
          </a:p>
          <a:p>
            <a:pPr lvl="4"/>
            <a:r>
              <a:rPr lang="en-US" altLang="ko-KR" dirty="0" smtClean="0"/>
              <a:t>2. </a:t>
            </a:r>
            <a:r>
              <a:rPr lang="ko-KR" altLang="en-US" dirty="0" smtClean="0"/>
              <a:t>반환 값이 있고 인자도 있는 함수의 경우</a:t>
            </a:r>
            <a:endParaRPr lang="en-US" altLang="ko-KR" dirty="0" smtClean="0"/>
          </a:p>
          <a:p>
            <a:pPr lvl="5"/>
            <a:r>
              <a:rPr lang="en-US" altLang="ko-KR" dirty="0" smtClean="0"/>
              <a:t>void </a:t>
            </a:r>
            <a:r>
              <a:rPr lang="en-US" altLang="ko-KR" dirty="0" err="1" smtClean="0"/>
              <a:t>MyFunction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char* p);</a:t>
            </a:r>
          </a:p>
          <a:p>
            <a:pPr lvl="4"/>
            <a:r>
              <a:rPr lang="ko-KR" altLang="en-US" dirty="0"/>
              <a:t>함수 포인터를 정의하면</a:t>
            </a:r>
            <a:r>
              <a:rPr lang="en-US" altLang="ko-KR" dirty="0" smtClean="0"/>
              <a:t>…</a:t>
            </a:r>
          </a:p>
          <a:p>
            <a:pPr lvl="5"/>
            <a:r>
              <a:rPr lang="en-US" altLang="ko-KR" dirty="0" err="1" smtClean="0"/>
              <a:t>int</a:t>
            </a:r>
            <a:r>
              <a:rPr lang="en-US" altLang="ko-KR" dirty="0" smtClean="0"/>
              <a:t> (*</a:t>
            </a:r>
            <a:r>
              <a:rPr lang="en-US" altLang="ko-KR" dirty="0" err="1" smtClean="0"/>
              <a:t>ptr</a:t>
            </a:r>
            <a:r>
              <a:rPr lang="en-US" altLang="ko-KR" dirty="0" smtClean="0"/>
              <a:t>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char*);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2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함수의 포인터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파일 </a:t>
            </a:r>
            <a:r>
              <a:rPr lang="en-US" altLang="ko-KR" dirty="0" smtClean="0"/>
              <a:t>: More_Function_05.cpp</a:t>
            </a: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rgbClr val="00B050"/>
                </a:solidFill>
              </a:rPr>
              <a:t>*</a:t>
            </a:r>
            <a:r>
              <a:rPr lang="en-US" altLang="ko-KR" dirty="0" err="1" smtClean="0">
                <a:solidFill>
                  <a:srgbClr val="00B050"/>
                </a:solidFill>
              </a:rPr>
              <a:t>ptr</a:t>
            </a:r>
            <a:r>
              <a:rPr lang="en-US" altLang="ko-KR" dirty="0" smtClean="0"/>
              <a:t>)(</a:t>
            </a:r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, char*</a:t>
            </a:r>
            <a:r>
              <a:rPr lang="en-US" altLang="ko-KR" dirty="0" smtClean="0"/>
              <a:t>);</a:t>
            </a:r>
          </a:p>
          <a:p>
            <a:pPr lvl="3"/>
            <a:r>
              <a:rPr lang="en-US" altLang="ko-KR" dirty="0" err="1" smtClean="0">
                <a:solidFill>
                  <a:srgbClr val="FF0000"/>
                </a:solidFill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포인터가 가리킬 수 있는 함수의 반환 타입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B050"/>
                </a:solidFill>
              </a:rPr>
              <a:t>*</a:t>
            </a:r>
            <a:r>
              <a:rPr lang="en-US" altLang="ko-KR" dirty="0" err="1" smtClean="0">
                <a:solidFill>
                  <a:srgbClr val="00B050"/>
                </a:solidFill>
              </a:rPr>
              <a:t>ptr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포인터의 이름은 </a:t>
            </a:r>
            <a:r>
              <a:rPr lang="en-US" altLang="ko-KR" dirty="0" err="1" smtClean="0"/>
              <a:t>ptr</a:t>
            </a:r>
            <a:endParaRPr lang="en-US" altLang="ko-KR" dirty="0" smtClean="0"/>
          </a:p>
          <a:p>
            <a:pPr lvl="3"/>
            <a:r>
              <a:rPr lang="en-US" altLang="ko-KR" dirty="0" err="1" smtClean="0">
                <a:solidFill>
                  <a:srgbClr val="0070C0"/>
                </a:solidFill>
              </a:rPr>
              <a:t>int</a:t>
            </a:r>
            <a:r>
              <a:rPr lang="en-US" altLang="ko-KR" dirty="0" smtClean="0">
                <a:solidFill>
                  <a:srgbClr val="0070C0"/>
                </a:solidFill>
              </a:rPr>
              <a:t>, char*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 포인터가 가리킬 수 있는 함수의 </a:t>
            </a:r>
            <a:r>
              <a:rPr lang="ko-KR" altLang="en-US" dirty="0" err="1" smtClean="0"/>
              <a:t>시그니처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typedef</a:t>
            </a:r>
            <a:r>
              <a:rPr lang="ko-KR" altLang="en-US" dirty="0" smtClean="0"/>
              <a:t>를 사용한 함수의 포인터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개의 함수 포인터를 정의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(*Func1)(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(*Func2)(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void (*Func3)(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void (*Func4)(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err="1" smtClean="0"/>
              <a:t>int</a:t>
            </a:r>
            <a:r>
              <a:rPr lang="en-US" altLang="ko-KR" dirty="0" smtClean="0"/>
              <a:t> (*Func5)(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</a:p>
          <a:p>
            <a:pPr lvl="2"/>
            <a:r>
              <a:rPr lang="en-US" altLang="ko-KR" dirty="0" smtClean="0"/>
              <a:t>Func1, Func2, Func5</a:t>
            </a:r>
            <a:r>
              <a:rPr lang="ko-KR" altLang="en-US" dirty="0" smtClean="0"/>
              <a:t>는 같은 종류의 함수를 가리킬 수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Func3, Func4</a:t>
            </a:r>
            <a:r>
              <a:rPr lang="ko-KR" altLang="en-US" dirty="0" smtClean="0"/>
              <a:t>도 동일함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소스 코드가 복잡해서 읽어내기가 힘든 단점이 존재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typedef</a:t>
            </a:r>
            <a:r>
              <a:rPr lang="ko-KR" altLang="en-US" dirty="0" smtClean="0"/>
              <a:t>를 사용해서 소스 코드를 간결히 만들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2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typedef</a:t>
            </a:r>
            <a:r>
              <a:rPr lang="ko-KR" altLang="en-US" dirty="0" smtClean="0"/>
              <a:t>를 사용한 함수의 포인터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개의 함수 포인터를 간단하게 만들면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(*FN_TYPE1)(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err="1" smtClean="0"/>
              <a:t>typedef</a:t>
            </a:r>
            <a:r>
              <a:rPr lang="en-US" altLang="ko-KR" dirty="0" smtClean="0"/>
              <a:t> void (*FN_TYPE2)(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FN_TYPE1 Func1;</a:t>
            </a:r>
            <a:br>
              <a:rPr lang="en-US" altLang="ko-KR" dirty="0" smtClean="0"/>
            </a:br>
            <a:r>
              <a:rPr lang="en-US" altLang="ko-KR" dirty="0" smtClean="0"/>
              <a:t>FN_TYPE1 Func2;</a:t>
            </a:r>
            <a:br>
              <a:rPr lang="en-US" altLang="ko-KR" dirty="0" smtClean="0"/>
            </a:br>
            <a:r>
              <a:rPr lang="en-US" altLang="ko-KR" dirty="0" smtClean="0"/>
              <a:t>FN_TYPE2 Func3;</a:t>
            </a:r>
            <a:br>
              <a:rPr lang="en-US" altLang="ko-KR" dirty="0" smtClean="0"/>
            </a:br>
            <a:r>
              <a:rPr lang="en-US" altLang="ko-KR" dirty="0" smtClean="0"/>
              <a:t>FN_TYPE2 Func4;</a:t>
            </a:r>
            <a:br>
              <a:rPr lang="en-US" altLang="ko-KR" dirty="0" smtClean="0"/>
            </a:br>
            <a:r>
              <a:rPr lang="en-US" altLang="ko-KR" dirty="0" smtClean="0"/>
              <a:t>FN_TYPE1 Func5;</a:t>
            </a:r>
          </a:p>
          <a:p>
            <a:pPr lvl="2"/>
            <a:r>
              <a:rPr lang="ko-KR" altLang="en-US" dirty="0" smtClean="0"/>
              <a:t>전체적으로 훨씬 깔끔해진 모습을 보임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7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typedef</a:t>
            </a:r>
            <a:r>
              <a:rPr lang="ko-KR" altLang="en-US" dirty="0" smtClean="0"/>
              <a:t>를 사용한 함수의 포인터 정의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typedef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void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rgbClr val="0070C0"/>
                </a:solidFill>
              </a:rPr>
              <a:t>*FN_TYPE2</a:t>
            </a:r>
            <a:r>
              <a:rPr lang="en-US" altLang="ko-KR" dirty="0" smtClean="0"/>
              <a:t>)(</a:t>
            </a:r>
            <a:r>
              <a:rPr lang="en-US" altLang="ko-KR" dirty="0" err="1" smtClean="0">
                <a:solidFill>
                  <a:srgbClr val="7030A0"/>
                </a:solidFill>
              </a:rPr>
              <a:t>int</a:t>
            </a:r>
            <a:r>
              <a:rPr lang="en-US" altLang="ko-KR" dirty="0" smtClean="0"/>
              <a:t>);</a:t>
            </a: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typedef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새 타입 이름을 만듦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B050"/>
                </a:solidFill>
              </a:rPr>
              <a:t>void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포인터 타입이 가리킬 함수는 반환 값이 없음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*FN_TYPE2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포인터 타입의 이름은 </a:t>
            </a:r>
            <a:r>
              <a:rPr lang="en-US" altLang="ko-KR" dirty="0" smtClean="0"/>
              <a:t>FN_TYPE2</a:t>
            </a:r>
          </a:p>
          <a:p>
            <a:pPr lvl="2"/>
            <a:r>
              <a:rPr lang="en-US" altLang="ko-KR" dirty="0" err="1" smtClean="0">
                <a:solidFill>
                  <a:srgbClr val="7030A0"/>
                </a:solidFill>
              </a:rPr>
              <a:t>int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포인터 타입이 가리킬 함수의 </a:t>
            </a:r>
            <a:r>
              <a:rPr lang="ko-KR" altLang="en-US" dirty="0" err="1" smtClean="0"/>
              <a:t>시그니처</a:t>
            </a:r>
            <a:endParaRPr lang="en-US" altLang="ko-KR" dirty="0" smtClean="0"/>
          </a:p>
          <a:p>
            <a:pPr lvl="1"/>
            <a:r>
              <a:rPr lang="en-US" altLang="ko-KR" b="1" u="sng" dirty="0" err="1" smtClean="0">
                <a:solidFill>
                  <a:srgbClr val="FF0000"/>
                </a:solidFill>
              </a:rPr>
              <a:t>typedef</a:t>
            </a:r>
            <a:r>
              <a:rPr lang="ko-KR" altLang="en-US" b="1" u="sng" dirty="0" smtClean="0">
                <a:solidFill>
                  <a:srgbClr val="FF0000"/>
                </a:solidFill>
              </a:rPr>
              <a:t>를 사용한 함수의 포인터 정의 방법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우선 가리키기를 원하는 함수의 원형을 적어줌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AnyName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b);</a:t>
            </a:r>
          </a:p>
          <a:p>
            <a:pPr lvl="2"/>
            <a:r>
              <a:rPr lang="ko-KR" altLang="en-US" dirty="0" smtClean="0"/>
              <a:t>원형의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앞에 </a:t>
            </a:r>
            <a:r>
              <a:rPr lang="en-US" altLang="ko-KR" dirty="0" err="1" smtClean="0"/>
              <a:t>typedef</a:t>
            </a:r>
            <a:r>
              <a:rPr lang="ko-KR" altLang="en-US" dirty="0" smtClean="0"/>
              <a:t>를 붙이고 함수의 이름 부분을 바꿈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(*FN_TYPE1)(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8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중간값</a:t>
            </a:r>
            <a:r>
              <a:rPr lang="ko-KR" altLang="en-US" dirty="0" smtClean="0"/>
              <a:t> 구하기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개의 숫자를 받아서 </a:t>
            </a:r>
            <a:r>
              <a:rPr lang="ko-KR" altLang="en-US" dirty="0" err="1" smtClean="0"/>
              <a:t>중간값을</a:t>
            </a:r>
            <a:r>
              <a:rPr lang="ko-KR" altLang="en-US" dirty="0" smtClean="0"/>
              <a:t> 계산하는 함수를 작성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mid = </a:t>
            </a:r>
            <a:r>
              <a:rPr lang="en-US" altLang="ko-KR" dirty="0" err="1" smtClean="0"/>
              <a:t>MidValue</a:t>
            </a:r>
            <a:r>
              <a:rPr lang="en-US" altLang="ko-KR" dirty="0" smtClean="0"/>
              <a:t>(9, 1, 15, 3, 7);</a:t>
            </a:r>
          </a:p>
          <a:p>
            <a:pPr lvl="2"/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중간값</a:t>
            </a:r>
            <a:r>
              <a:rPr lang="en-US" altLang="ko-KR" dirty="0" smtClean="0"/>
              <a:t>(Median)</a:t>
            </a:r>
            <a:r>
              <a:rPr lang="ko-KR" altLang="en-US" dirty="0" smtClean="0"/>
              <a:t>과 평균</a:t>
            </a:r>
            <a:r>
              <a:rPr lang="en-US" altLang="ko-KR" dirty="0" smtClean="0"/>
              <a:t>(Average)</a:t>
            </a:r>
            <a:r>
              <a:rPr lang="ko-KR" altLang="en-US" dirty="0" smtClean="0"/>
              <a:t>은 다름</a:t>
            </a:r>
            <a:endParaRPr lang="en-US" altLang="ko-KR" dirty="0" smtClean="0"/>
          </a:p>
          <a:p>
            <a:r>
              <a:rPr lang="ko-KR" altLang="en-US" dirty="0" err="1" smtClean="0"/>
              <a:t>중간값</a:t>
            </a:r>
            <a:r>
              <a:rPr lang="ko-KR" altLang="en-US" dirty="0" smtClean="0"/>
              <a:t> 구하기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 smtClean="0"/>
              <a:t>배열을 통해서 정수 값들을 입력 받음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인자로 배열을 넘기고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인자로 길이를 넘김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입력한 정수가 짝수 개라서 정확하게 가운데 있는 정수가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없는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보다 작은 수를 </a:t>
            </a:r>
            <a:r>
              <a:rPr lang="ko-KR" altLang="en-US" dirty="0" err="1" smtClean="0"/>
              <a:t>중간값으로</a:t>
            </a:r>
            <a:r>
              <a:rPr lang="ko-KR" altLang="en-US" dirty="0" smtClean="0"/>
              <a:t> 반환함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[10] = {8, 10, 7, 2, 16, 9, 1, 0, 3, 5};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mid = </a:t>
            </a:r>
            <a:r>
              <a:rPr lang="en-US" altLang="ko-KR" dirty="0" err="1" smtClean="0"/>
              <a:t>MidValue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, 10);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주차 숙제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7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우리가 지금까지 써온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 안에 컴퓨터에게 명령을 내리는 코드가 위치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에서는 원하는 만큼 많은 개수의 함수 생성이 가능</a:t>
            </a:r>
            <a:endParaRPr lang="en-US" altLang="ko-KR" dirty="0" smtClean="0"/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물론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main()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함수는 아주 특별한 함수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함수가 여러 개 있더라도 프로그램은 항상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점을 제외하고는 아무런 차이점이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main() </a:t>
            </a:r>
            <a:r>
              <a:rPr lang="ko-KR" altLang="en-US" dirty="0" smtClean="0"/>
              <a:t>함수에서 해왔던 일들은 다른 함수에서도 할 수 있음</a:t>
            </a:r>
            <a:endParaRPr lang="en-US" altLang="ko-KR" dirty="0" smtClean="0"/>
          </a:p>
          <a:p>
            <a:r>
              <a:rPr lang="ko-KR" altLang="en-US" dirty="0" smtClean="0"/>
              <a:t>왜 </a:t>
            </a:r>
            <a:r>
              <a:rPr lang="en-US" altLang="ko-KR" dirty="0" smtClean="0"/>
              <a:t>main()</a:t>
            </a:r>
            <a:r>
              <a:rPr lang="ko-KR" altLang="en-US" dirty="0"/>
              <a:t> </a:t>
            </a:r>
            <a:r>
              <a:rPr lang="ko-KR" altLang="en-US" dirty="0" smtClean="0"/>
              <a:t>함수 말고 다른 함수를 또 만들까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지금은 길어봐야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나중에는 몇 천 줄에서 몇 만 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코드가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 하나에 있다면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3"/>
            <a:r>
              <a:rPr lang="en-US" altLang="ko-KR" dirty="0" smtClean="0"/>
              <a:t>(</a:t>
            </a:r>
            <a:r>
              <a:rPr lang="ko-KR" altLang="en-US" dirty="0" smtClean="0"/>
              <a:t>너 같으면 읽겠니</a:t>
            </a:r>
            <a:r>
              <a:rPr lang="en-US" altLang="ko-KR" dirty="0" smtClean="0"/>
              <a:t>? …)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 메모리 할당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보다 자유로운 저장 </a:t>
            </a:r>
            <a:r>
              <a:rPr lang="ko-KR" altLang="en-US" dirty="0" err="1" smtClean="0"/>
              <a:t>곤간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메모리 할당의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메모리 할당의 응용</a:t>
            </a:r>
            <a:endParaRPr lang="en-US" altLang="ko-KR" dirty="0" smtClean="0"/>
          </a:p>
          <a:p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문자의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사용의 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사용</a:t>
            </a:r>
            <a:endParaRPr lang="en-US" altLang="ko-KR" dirty="0" smtClean="0"/>
          </a:p>
          <a:p>
            <a:r>
              <a:rPr lang="ko-KR" altLang="en-US" dirty="0" smtClean="0"/>
              <a:t>헤더 파일과 구현 파일의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여러 개의 소스 파일을 사용하는 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파일과 구현 파일의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 수업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4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관련 있는 정보를 한 데 모으는 것이 정말 중요함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함수가 바로 코드를 담는 가방 역할을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ko-KR" altLang="en-US" dirty="0" smtClean="0"/>
              <a:t>사용자에게 메뉴를 보여주고 입력 받는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성적 순위를 매기는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성적표를 보여주는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소스 코드를 함수라는 단위로 나누어서 보관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결론적으로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코드를 관리하기가 수월해짐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9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소스 코드의 재사용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예를 들어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16-bit Color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R, G, B </a:t>
            </a:r>
            <a:r>
              <a:rPr lang="ko-KR" altLang="en-US" dirty="0" smtClean="0"/>
              <a:t>값을 읽거나 쓰는 기능을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하나의 함수로 만들어 두었다고 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파일 </a:t>
            </a:r>
            <a:r>
              <a:rPr lang="ko-KR" altLang="en-US" dirty="0" err="1" smtClean="0"/>
              <a:t>뷰어</a:t>
            </a:r>
            <a:r>
              <a:rPr lang="ko-KR" altLang="en-US" dirty="0" smtClean="0"/>
              <a:t> 프로그램을 만들기 위해서 만들어둔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함수를</a:t>
            </a:r>
            <a:r>
              <a:rPr lang="en-US" altLang="ko-KR" dirty="0"/>
              <a:t> </a:t>
            </a:r>
            <a:r>
              <a:rPr lang="ko-KR" altLang="en-US" dirty="0" smtClean="0"/>
              <a:t>나중에 사진 편집 프로그램을 만들 때 함수를 재사용</a:t>
            </a:r>
            <a:endParaRPr lang="en-US" altLang="ko-KR" dirty="0" smtClean="0"/>
          </a:p>
          <a:p>
            <a:r>
              <a:rPr lang="ko-KR" altLang="en-US" b="1" u="sng" dirty="0" smtClean="0">
                <a:solidFill>
                  <a:srgbClr val="FF0000"/>
                </a:solidFill>
              </a:rPr>
              <a:t>함수의 배포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C++</a:t>
            </a:r>
            <a:r>
              <a:rPr lang="ko-KR" altLang="en-US" dirty="0" smtClean="0"/>
              <a:t>에서는 이미 많은 함수들을 제공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sin(), </a:t>
            </a:r>
            <a:r>
              <a:rPr lang="en-US" altLang="ko-KR" dirty="0" err="1" smtClean="0"/>
              <a:t>cos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같은 수학 함수부터 시작해서 시스템의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메모리나 파일을 조작할 수 있는 함수들까지 다양한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원하는 기능이 함수로 만들어져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사용하기만 하면 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사용해야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9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파일 </a:t>
            </a:r>
            <a:r>
              <a:rPr lang="en-US" altLang="ko-KR" dirty="0" smtClean="0"/>
              <a:t>: Function_01.cpp</a:t>
            </a:r>
          </a:p>
          <a:p>
            <a:pPr lvl="1"/>
            <a:r>
              <a:rPr lang="ko-KR" altLang="en-US" dirty="0" smtClean="0"/>
              <a:t>화면에 문자열을 출력하는 간단한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실행의 흐름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 main() </a:t>
            </a:r>
            <a:r>
              <a:rPr lang="ko-KR" altLang="en-US" dirty="0" smtClean="0"/>
              <a:t>함수 실행</a:t>
            </a:r>
            <a:endParaRPr lang="en-US" altLang="ko-KR" dirty="0"/>
          </a:p>
          <a:p>
            <a:pPr lvl="2"/>
            <a:r>
              <a:rPr lang="en-US" altLang="ko-KR" dirty="0" smtClean="0"/>
              <a:t>2. </a:t>
            </a:r>
            <a:r>
              <a:rPr lang="en-US" altLang="ko-KR" dirty="0" err="1" smtClean="0"/>
              <a:t>PrintMessage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호출</a:t>
            </a:r>
            <a:endParaRPr lang="en-US" altLang="ko-KR" dirty="0"/>
          </a:p>
          <a:p>
            <a:pPr lvl="2"/>
            <a:r>
              <a:rPr lang="en-US" altLang="ko-KR" dirty="0" smtClean="0"/>
              <a:t>3. </a:t>
            </a:r>
            <a:r>
              <a:rPr lang="en-US" altLang="ko-KR" dirty="0" err="1" smtClean="0"/>
              <a:t>PrintMessage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4. </a:t>
            </a:r>
            <a:r>
              <a:rPr lang="en-US" altLang="ko-KR" dirty="0" err="1" smtClean="0"/>
              <a:t>PrintMessage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다음 줄부터 남은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PrintMessage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함수가 </a:t>
            </a:r>
            <a:r>
              <a:rPr lang="en-US" altLang="ko-KR" dirty="0" smtClean="0"/>
              <a:t>main() </a:t>
            </a:r>
            <a:r>
              <a:rPr lang="ko-KR" altLang="en-US" dirty="0" smtClean="0"/>
              <a:t>함수보다 앞쪽에 위치</a:t>
            </a:r>
            <a:endParaRPr lang="en-US" altLang="ko-KR" dirty="0"/>
          </a:p>
          <a:p>
            <a:pPr lvl="2"/>
            <a:r>
              <a:rPr lang="ko-KR" altLang="en-US" dirty="0" smtClean="0"/>
              <a:t>하지만 프로그램이 실행되는 순서에 영향을 주지 않음</a:t>
            </a:r>
            <a:endParaRPr lang="en-US" altLang="ko-KR" dirty="0" smtClean="0"/>
          </a:p>
          <a:p>
            <a:pPr lvl="3"/>
            <a:r>
              <a:rPr lang="ko-KR" altLang="en-US" b="1" u="sng" dirty="0" smtClean="0">
                <a:solidFill>
                  <a:srgbClr val="0070C0"/>
                </a:solidFill>
              </a:rPr>
              <a:t>프로그램은 항상 </a:t>
            </a:r>
            <a:r>
              <a:rPr lang="en-US" altLang="ko-KR" b="1" u="sng" dirty="0" smtClean="0">
                <a:solidFill>
                  <a:srgbClr val="0070C0"/>
                </a:solidFill>
              </a:rPr>
              <a:t>main() </a:t>
            </a:r>
            <a:r>
              <a:rPr lang="ko-KR" altLang="en-US" b="1" u="sng" dirty="0" smtClean="0">
                <a:solidFill>
                  <a:srgbClr val="0070C0"/>
                </a:solidFill>
              </a:rPr>
              <a:t>함수에서 시작</a:t>
            </a:r>
            <a:endParaRPr lang="en-US" altLang="ko-KR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아주 기본적인 함수의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1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4483</TotalTime>
  <Words>2208</Words>
  <Application>Microsoft Office PowerPoint</Application>
  <PresentationFormat>화면 슬라이드 쇼(4:3)</PresentationFormat>
  <Paragraphs>690</Paragraphs>
  <Slides>60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광장</vt:lpstr>
      <vt:lpstr>C++ Programming Tutor</vt:lpstr>
      <vt:lpstr>튜터자 소개</vt:lpstr>
      <vt:lpstr>질문하실 때…</vt:lpstr>
      <vt:lpstr>5주차 수업 안내</vt:lpstr>
      <vt:lpstr>5주차 수업 안내</vt:lpstr>
      <vt:lpstr>왜 함수를 사용해야 할까</vt:lpstr>
      <vt:lpstr>왜 함수를 사용해야 할까</vt:lpstr>
      <vt:lpstr>왜 함수를 사용해야 할까</vt:lpstr>
      <vt:lpstr>아주 기본적인 함수의 사용</vt:lpstr>
      <vt:lpstr>아주 기본적인 함수의 사용</vt:lpstr>
      <vt:lpstr>아주 기본적인 함수의 사용</vt:lpstr>
      <vt:lpstr>반환 값</vt:lpstr>
      <vt:lpstr>반환 값</vt:lpstr>
      <vt:lpstr>다른 함수에 있는 변수의 사용</vt:lpstr>
      <vt:lpstr>인자 전달의 기본</vt:lpstr>
      <vt:lpstr>인자 전달의 기본</vt:lpstr>
      <vt:lpstr>인자 전달의 기본</vt:lpstr>
      <vt:lpstr>인자 전달의 원리</vt:lpstr>
      <vt:lpstr>인자 전달의 원리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복합 타입을 전달하기</vt:lpstr>
      <vt:lpstr>오버로딩</vt:lpstr>
      <vt:lpstr>오버로딩</vt:lpstr>
      <vt:lpstr>오버로딩</vt:lpstr>
      <vt:lpstr>오버로딩</vt:lpstr>
      <vt:lpstr>오버로딩</vt:lpstr>
      <vt:lpstr>오버로딩</vt:lpstr>
      <vt:lpstr>오버로딩</vt:lpstr>
      <vt:lpstr>오버로딩</vt:lpstr>
      <vt:lpstr>오버로딩</vt:lpstr>
      <vt:lpstr>오버로딩</vt:lpstr>
      <vt:lpstr>디폴트 인자</vt:lpstr>
      <vt:lpstr>디폴트 인자</vt:lpstr>
      <vt:lpstr>디폴트 인자</vt:lpstr>
      <vt:lpstr>디폴트 인자</vt:lpstr>
      <vt:lpstr>재귀 호출</vt:lpstr>
      <vt:lpstr>재귀 호출</vt:lpstr>
      <vt:lpstr>함수에 대한 포인터</vt:lpstr>
      <vt:lpstr>함수에 대한 포인터</vt:lpstr>
      <vt:lpstr>함수에 대한 포인터</vt:lpstr>
      <vt:lpstr>함수에 대한 포인터</vt:lpstr>
      <vt:lpstr>함수에 대한 포인터</vt:lpstr>
      <vt:lpstr>함수에 대한 포인터</vt:lpstr>
      <vt:lpstr>5주차 숙제 안내</vt:lpstr>
      <vt:lpstr>6주차 수업 안내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Tutor</dc:title>
  <dc:creator>Microsoft Corporation</dc:creator>
  <cp:lastModifiedBy>utilFoReVeR</cp:lastModifiedBy>
  <cp:revision>224</cp:revision>
  <dcterms:created xsi:type="dcterms:W3CDTF">2006-10-05T04:04:58Z</dcterms:created>
  <dcterms:modified xsi:type="dcterms:W3CDTF">2012-04-29T09:41:23Z</dcterms:modified>
</cp:coreProperties>
</file>