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56" r:id="rId2"/>
    <p:sldId id="257" r:id="rId3"/>
    <p:sldId id="258" r:id="rId4"/>
    <p:sldId id="26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67" r:id="rId25"/>
    <p:sldId id="356" r:id="rId26"/>
    <p:sldId id="368" r:id="rId27"/>
    <p:sldId id="357" r:id="rId28"/>
    <p:sldId id="369" r:id="rId29"/>
    <p:sldId id="370" r:id="rId30"/>
    <p:sldId id="371" r:id="rId31"/>
    <p:sldId id="372" r:id="rId32"/>
    <p:sldId id="373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82" r:id="rId42"/>
    <p:sldId id="383" r:id="rId43"/>
    <p:sldId id="366" r:id="rId44"/>
    <p:sldId id="384" r:id="rId45"/>
    <p:sldId id="385" r:id="rId46"/>
    <p:sldId id="374" r:id="rId47"/>
    <p:sldId id="386" r:id="rId48"/>
    <p:sldId id="375" r:id="rId49"/>
    <p:sldId id="376" r:id="rId50"/>
    <p:sldId id="377" r:id="rId51"/>
    <p:sldId id="387" r:id="rId52"/>
    <p:sldId id="379" r:id="rId53"/>
    <p:sldId id="388" r:id="rId54"/>
    <p:sldId id="380" r:id="rId55"/>
    <p:sldId id="389" r:id="rId56"/>
    <p:sldId id="381" r:id="rId57"/>
    <p:sldId id="390" r:id="rId58"/>
    <p:sldId id="336" r:id="rId59"/>
    <p:sldId id="391" r:id="rId60"/>
    <p:sldId id="392" r:id="rId61"/>
    <p:sldId id="298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8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AE885-A61D-4BB7-B624-687D05929FF8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5AE5-856C-4281-9E39-273006476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6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1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2012-05-06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tilforever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tilForever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Programming Tutor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#6 : </a:t>
            </a:r>
            <a:r>
              <a:rPr lang="ko-KR" altLang="en-US" dirty="0" smtClean="0"/>
              <a:t>동적 메모리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헤더 파일과 구현 파일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동적 메모리 할당을 어디에 쓸 수 있을까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dirty="0" smtClean="0"/>
              <a:t>입력 받은 숫자들의 평균을 구하는 프로그램을 생각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프로그램을 시작하면 사용자로부터 숫자들을 입력 받음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숫자들을 보관하기 위해서 배열을 정의했다고 가정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[100];</a:t>
            </a:r>
          </a:p>
          <a:p>
            <a:pPr lvl="5"/>
            <a:r>
              <a:rPr lang="ko-KR" altLang="en-US" dirty="0" smtClean="0"/>
              <a:t>이 배열은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숫자를 보관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그런데 사용자가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숫자만 입력하라는 법이 있는가</a:t>
            </a:r>
            <a:r>
              <a:rPr lang="en-US" altLang="ko-KR" dirty="0" smtClean="0"/>
              <a:t>?</a:t>
            </a:r>
          </a:p>
          <a:p>
            <a:pPr lvl="6"/>
            <a:r>
              <a:rPr lang="en-US" altLang="ko-KR" dirty="0" smtClean="0"/>
              <a:t>1000</a:t>
            </a:r>
            <a:r>
              <a:rPr lang="ko-KR" altLang="en-US" dirty="0" smtClean="0"/>
              <a:t>개가 될 수도 있고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개가 될 수도 있음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[10000];</a:t>
            </a:r>
          </a:p>
          <a:p>
            <a:pPr lvl="5"/>
            <a:r>
              <a:rPr lang="ko-KR" altLang="en-US" dirty="0" smtClean="0"/>
              <a:t>배열의 크기를 늘렸지만 역시 문제가 많음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10000</a:t>
            </a:r>
            <a:r>
              <a:rPr lang="ko-KR" altLang="en-US" dirty="0" smtClean="0"/>
              <a:t>개 이상의 숫자를 입력하지 말라는 법이 있는가</a:t>
            </a:r>
            <a:r>
              <a:rPr lang="en-US" altLang="ko-KR" dirty="0" smtClean="0"/>
              <a:t>?</a:t>
            </a:r>
          </a:p>
          <a:p>
            <a:pPr lvl="6"/>
            <a:r>
              <a:rPr lang="en-US" altLang="ko-KR" dirty="0" smtClean="0"/>
              <a:t>6</a:t>
            </a:r>
            <a:r>
              <a:rPr lang="ko-KR" altLang="en-US" dirty="0" smtClean="0"/>
              <a:t>개의 숫자만 입력한 경우 </a:t>
            </a:r>
            <a:r>
              <a:rPr lang="en-US" altLang="ko-KR" dirty="0" smtClean="0"/>
              <a:t>9994</a:t>
            </a:r>
            <a:r>
              <a:rPr lang="ko-KR" altLang="en-US" dirty="0" smtClean="0"/>
              <a:t>개 만큼의 공간을 낭비하는 셈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왜 동적 메모리 할당을 사용해야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동적 메모리 할당을 어디에 쓸 수 있을까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방법은 동적 메모리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메모리 할당은 프로그램을 실행하는 도중에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메모리의 크기를 결정할 수 있기 때문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프로그램을 시작한 후에 사용자가 몇 개의 숫자를</a:t>
            </a:r>
            <a:r>
              <a:rPr lang="en-US" altLang="ko-KR" dirty="0"/>
              <a:t> </a:t>
            </a:r>
            <a:r>
              <a:rPr lang="ko-KR" altLang="en-US" dirty="0" smtClean="0"/>
              <a:t>입력할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것인지 알려주면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만큼의 메모리 공간을 동적으로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정리하면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동적으로 할당한 메모리는 함수가 종료하더라도 계속 존재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배열과 같이 정적으로 할당한 메모리는 함수의 종료와</a:t>
            </a:r>
            <a:r>
              <a:rPr lang="en-US" altLang="ko-KR" b="1" u="sng" dirty="0">
                <a:solidFill>
                  <a:srgbClr val="FF0000"/>
                </a:solidFill>
              </a:rPr>
              <a:t/>
            </a:r>
            <a:br>
              <a:rPr lang="en-US" altLang="ko-KR" b="1" u="sng" dirty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함께 소멸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우리가 원하지 않는 경우에도</a:t>
            </a:r>
            <a:r>
              <a:rPr lang="en-US" altLang="ko-KR" b="1" u="sng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왜 동적 메모리 할당을 사용해야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6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Dynamic_Allocation_01.cpp</a:t>
            </a:r>
          </a:p>
          <a:p>
            <a:pPr lvl="1"/>
            <a:r>
              <a:rPr lang="ko-KR" altLang="en-US" dirty="0" smtClean="0"/>
              <a:t>입력한 정수 값들의 평균을 구하는 예제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en-US" altLang="ko-KR" dirty="0" err="1" smtClean="0">
                <a:solidFill>
                  <a:srgbClr val="FF0000"/>
                </a:solidFill>
              </a:rPr>
              <a:t>arr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= </a:t>
            </a:r>
            <a:r>
              <a:rPr lang="en-US" altLang="ko-KR" dirty="0" smtClean="0">
                <a:solidFill>
                  <a:srgbClr val="0070C0"/>
                </a:solidFill>
              </a:rPr>
              <a:t>new 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[size]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크게 두 개의 부분으로 나눌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메모리를 할당하는 부분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할당된 메모리의 주소를 변수에 대입하는 부분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en-US" altLang="ko-KR" dirty="0" err="1" smtClean="0">
                <a:solidFill>
                  <a:srgbClr val="FF0000"/>
                </a:solidFill>
              </a:rPr>
              <a:t>arr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ko-KR" altLang="en-US" dirty="0" smtClean="0"/>
              <a:t>타입의 변수를 </a:t>
            </a:r>
            <a:r>
              <a:rPr lang="en-US" altLang="ko-KR" dirty="0" err="1" smtClean="0"/>
              <a:t>arr</a:t>
            </a:r>
            <a:r>
              <a:rPr lang="ko-KR" altLang="en-US" dirty="0" smtClean="0"/>
              <a:t>을 선언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B050"/>
                </a:solidFill>
              </a:rPr>
              <a:t>=</a:t>
            </a:r>
            <a:r>
              <a:rPr lang="en-US" altLang="ko-KR" dirty="0" smtClean="0"/>
              <a:t> :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[size]</a:t>
            </a:r>
            <a:r>
              <a:rPr lang="ko-KR" altLang="en-US" dirty="0" smtClean="0"/>
              <a:t>가 반환하는 주소 값으로 </a:t>
            </a:r>
            <a:r>
              <a:rPr lang="en-US" altLang="ko-KR" dirty="0" err="1" smtClean="0"/>
              <a:t>arr</a:t>
            </a:r>
            <a:r>
              <a:rPr lang="ko-KR" altLang="en-US" dirty="0" smtClean="0"/>
              <a:t>을 초기화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new 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[size]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개수만큼 보관할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</a:t>
            </a:r>
            <a:r>
              <a:rPr lang="ko-KR" altLang="en-US" dirty="0" smtClean="0"/>
              <a:t>있는 크기의 메모리를 할당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동적 메모리 할당과 해제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8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Dynamic_Allocation_01.cpp</a:t>
            </a: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00FF"/>
                </a:solidFill>
              </a:rPr>
              <a:t>new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[size];</a:t>
            </a:r>
          </a:p>
          <a:p>
            <a:pPr lvl="2"/>
            <a:r>
              <a:rPr lang="en-US" altLang="ko-KR" dirty="0" smtClean="0"/>
              <a:t>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[size]</a:t>
            </a:r>
            <a:r>
              <a:rPr lang="ko-KR" altLang="en-US" dirty="0" smtClean="0"/>
              <a:t>의 뜻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“</a:t>
            </a:r>
            <a:r>
              <a:rPr lang="ko-KR" altLang="en-US" dirty="0" smtClean="0"/>
              <a:t>컴퓨터야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개수 만큼 저장할 수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 공간을 할당해주렴</a:t>
            </a:r>
            <a:r>
              <a:rPr lang="en-US" altLang="ko-KR" dirty="0" smtClean="0"/>
              <a:t>”</a:t>
            </a: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컴퓨터는 원하는 만큼의 공간을 할당한 후에 메모리 공간의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주소를 반환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반환된 주소는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int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*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타입의 변수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arr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에 대입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동적 메모리 할당과 해제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9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Dynamic_Allocation_01.cpp</a:t>
            </a:r>
          </a:p>
          <a:p>
            <a:pPr lvl="1"/>
            <a:r>
              <a:rPr lang="ko-KR" altLang="en-US" dirty="0" smtClean="0"/>
              <a:t>메모리 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size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이라고 가정했을 때</a:t>
            </a:r>
            <a:r>
              <a:rPr lang="en-US" altLang="ko-KR" dirty="0" smtClean="0"/>
              <a:t>…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동적 메모리 할당과 해제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61799"/>
              </p:ext>
            </p:extLst>
          </p:nvPr>
        </p:nvGraphicFramePr>
        <p:xfrm>
          <a:off x="1331640" y="2852936"/>
          <a:ext cx="1728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arr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size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5837"/>
              </p:ext>
            </p:extLst>
          </p:nvPr>
        </p:nvGraphicFramePr>
        <p:xfrm>
          <a:off x="4067944" y="2852936"/>
          <a:ext cx="1728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 flipV="1">
            <a:off x="3131840" y="3396344"/>
            <a:ext cx="1008112" cy="392696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572000" y="3396344"/>
            <a:ext cx="57606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Dynamic_Allocation_01.cpp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delete[] </a:t>
            </a:r>
            <a:r>
              <a:rPr lang="en-US" altLang="ko-KR" dirty="0" err="1" smtClean="0">
                <a:solidFill>
                  <a:srgbClr val="0070C0"/>
                </a:solidFill>
              </a:rPr>
              <a:t>arr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메모리를 다 사용한 후에는 반드시 메모리를 해제해야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delete[]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</a:t>
            </a:r>
            <a:r>
              <a:rPr lang="ko-KR" altLang="en-US" dirty="0" smtClean="0"/>
              <a:t>이 가리키는 곳의 메모리를 해제시킴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arr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해제시킬 메모리의 주소를 지정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기본적인 동적 메모리 할당을 정리하면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…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메모리를 할당할 때는 타입과 크기를 지정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B050"/>
                </a:solidFill>
              </a:rPr>
              <a:t>컴퓨터가 메모리를 할당한 후에 메모리 주소를 반환</a:t>
            </a:r>
            <a:endParaRPr lang="en-US" altLang="ko-KR" b="1" u="sng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보관해둔 주소를 통해서 메모리 공간을 사용할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B050"/>
                </a:solidFill>
              </a:rPr>
              <a:t>배열의 원소를 가리키는 포인터처럼 사용할 수 있음</a:t>
            </a:r>
            <a:endParaRPr lang="en-US" altLang="ko-KR" b="1" u="sng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사용이 끝난 후에는 반드시 보관해둔 주소를 알려주면서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메모리를 해제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동적 메모리 할당과 해제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이전 예제에서 </a:t>
            </a:r>
            <a:r>
              <a:rPr lang="en-US" altLang="ko-KR" dirty="0" smtClean="0"/>
              <a:t>new[], delete[]</a:t>
            </a:r>
            <a:r>
              <a:rPr lang="ko-KR" altLang="en-US" dirty="0" smtClean="0"/>
              <a:t>는 모두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외에도 </a:t>
            </a:r>
            <a:r>
              <a:rPr lang="en-US" altLang="ko-KR" dirty="0" smtClean="0"/>
              <a:t>new, delete </a:t>
            </a:r>
            <a:r>
              <a:rPr lang="ko-KR" altLang="en-US" dirty="0" smtClean="0"/>
              <a:t>같은 연산자가 추가적으로 존재</a:t>
            </a:r>
            <a:endParaRPr lang="en-US" altLang="ko-KR" dirty="0" smtClean="0"/>
          </a:p>
          <a:p>
            <a:r>
              <a:rPr lang="ko-KR" altLang="en-US" dirty="0" smtClean="0"/>
              <a:t>차이점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new, delete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변수 하나를 동적으로 할당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u="sng" dirty="0" smtClean="0">
                <a:solidFill>
                  <a:srgbClr val="0070C0"/>
                </a:solidFill>
              </a:rPr>
              <a:t>new[], delete[]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는 배열을 동적으로 할당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Dynamic_Allocation_02.cpp</a:t>
            </a:r>
          </a:p>
          <a:p>
            <a:pPr lvl="1"/>
            <a:r>
              <a:rPr lang="en-US" altLang="ko-KR" dirty="0" smtClean="0"/>
              <a:t>new, delete</a:t>
            </a:r>
            <a:r>
              <a:rPr lang="ko-KR" altLang="en-US" dirty="0" smtClean="0"/>
              <a:t>를 사용하는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할당한 메모리의 크기가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 하나가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들어갈 만큼 밖에 되지 않는다는 점이 다름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new, delete, new[], delete[]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일반적으로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new, delete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와 같은 기본 타입을 할당하는 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메모리 할당의 장점은 메모리의 크기를 동적으로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결정할 수 있다는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new, delete</a:t>
            </a:r>
            <a:r>
              <a:rPr lang="ko-KR" altLang="en-US" dirty="0" smtClean="0"/>
              <a:t>의 경우에는 장점을 누릴 수가 없음</a:t>
            </a:r>
            <a:endParaRPr lang="en-US" altLang="ko-KR" dirty="0" smtClean="0"/>
          </a:p>
          <a:p>
            <a:r>
              <a:rPr lang="ko-KR" altLang="en-US" dirty="0" smtClean="0"/>
              <a:t>대신에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new, delete</a:t>
            </a:r>
            <a:r>
              <a:rPr lang="ko-KR" altLang="en-US" dirty="0" smtClean="0"/>
              <a:t>는 구조체와 같은 복합 타입과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클래스와 관련해서 아주 빈번하게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구조체나 클래스는 기본 타입과는 달리 변수 하나의 크기가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 수 있기 때문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new, delete, new[], delete[]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2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u="sng" dirty="0" smtClean="0">
                <a:solidFill>
                  <a:srgbClr val="FF0000"/>
                </a:solidFill>
              </a:rPr>
              <a:t>new, delete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new[], delete[]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쌍을 맞춰서 사용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u="sng" dirty="0" smtClean="0">
                <a:solidFill>
                  <a:srgbClr val="0070C0"/>
                </a:solidFill>
              </a:rPr>
              <a:t>new, new[]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는 전혀 다른 연산자라는 인식이 필요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delete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delete[]</a:t>
            </a:r>
            <a:r>
              <a:rPr lang="ko-KR" altLang="en-US" dirty="0" smtClean="0"/>
              <a:t>도 마찬가지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주의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en-US" altLang="ko-KR" b="1" u="sng" dirty="0" smtClean="0">
                <a:solidFill>
                  <a:srgbClr val="0070C0"/>
                </a:solidFill>
              </a:rPr>
              <a:t>new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로 할당한 메모리를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delete[]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로 해제하려고 하면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있지도 않은 배열을 해제하려고 하기 때문에 문제가 발생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반대로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new[]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로 할당한 메모리를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delete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사용해서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해제하려고 하면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할당한 메모리의 일부분만 해제되는 등의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문제가 발생할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동적 메모리 할당과 관련된 기본 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5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u="sng" dirty="0" smtClean="0">
                <a:solidFill>
                  <a:srgbClr val="FF0000"/>
                </a:solidFill>
              </a:rPr>
              <a:t>NULL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포인터를 해제하는 것은 안전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p = </a:t>
            </a:r>
            <a:r>
              <a:rPr lang="en-US" altLang="ko-KR" dirty="0" smtClean="0">
                <a:solidFill>
                  <a:srgbClr val="7030A0"/>
                </a:solidFill>
              </a:rPr>
              <a:t>NULL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delete</a:t>
            </a:r>
            <a:r>
              <a:rPr lang="en-US" altLang="ko-KR" dirty="0" smtClean="0"/>
              <a:t> p;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혹은 </a:t>
            </a:r>
            <a:r>
              <a:rPr lang="en-US" altLang="ko-KR" dirty="0" smtClean="0">
                <a:solidFill>
                  <a:srgbClr val="008000"/>
                </a:solidFill>
              </a:rPr>
              <a:t>delete[] p</a:t>
            </a:r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delete, delete[]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연산자는 메모리의 주소 값으로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NULL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넘겨져 온 경우에는 아무 일도 하지 않음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NULL </a:t>
            </a:r>
            <a:r>
              <a:rPr lang="ko-KR" altLang="en-US" dirty="0" smtClean="0"/>
              <a:t>값을 넘겨주는 것은 아무런 문제를 야기시키지 않음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동적 메모리 할당과 관련된 기본 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7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경북대학교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대학 컴퓨터학부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옥찬호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2010. 9 ~ 2012. 2 : </a:t>
            </a:r>
            <a:r>
              <a:rPr lang="ko-KR" altLang="en-US" dirty="0" smtClean="0"/>
              <a:t>시도위장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2012. 3 ~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부시도위장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(2008.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), Admin(2012.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Mobile : 010-4613-9395</a:t>
            </a:r>
          </a:p>
          <a:p>
            <a:pPr lvl="1"/>
            <a:r>
              <a:rPr lang="en-US" altLang="ko-KR" dirty="0" smtClean="0"/>
              <a:t>Blog : </a:t>
            </a:r>
            <a:r>
              <a:rPr lang="en-US" altLang="ko-KR" dirty="0" smtClean="0">
                <a:hlinkClick r:id="rId3"/>
              </a:rPr>
              <a:t>http://utilForever.tistory.com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Twitter : @</a:t>
            </a:r>
            <a:r>
              <a:rPr lang="en-US" altLang="ko-KR" dirty="0" err="1" smtClean="0"/>
              <a:t>utilForever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4"/>
              </a:rPr>
              <a:t>utilForever@gmail.com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 : </a:t>
            </a:r>
            <a:r>
              <a:rPr lang="ko-KR" altLang="en-US" dirty="0" smtClean="0"/>
              <a:t>옥찬호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튜터자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해제한 메모리를 또 해제해서는 안 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Dynamic_Allocation_03.cpp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메모리를 해제한다고 해서 메모리의 주소를 보관하고 있던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포인터 변수까지 정리하는 것은 아님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포인터 변수를 다시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NULL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값으로 초기화 해주는 것은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바로 여러분의 몫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할당을 사용하는 경우도 예외는 아님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아무것도 가리키지 않는 포인터에는 항상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NULL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값이어야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b="1" u="sng" dirty="0">
                <a:solidFill>
                  <a:srgbClr val="FF0000"/>
                </a:solidFill>
              </a:rPr>
              <a:t>p</a:t>
            </a:r>
            <a:r>
              <a:rPr lang="ko-KR" altLang="en-US" b="1" u="sng" dirty="0">
                <a:solidFill>
                  <a:srgbClr val="FF0000"/>
                </a:solidFill>
              </a:rPr>
              <a:t>가 가리키는 메모리를 해제한 후에는 반드시 </a:t>
            </a:r>
            <a:r>
              <a:rPr lang="en-US" altLang="ko-KR" b="1" u="sng" dirty="0">
                <a:solidFill>
                  <a:srgbClr val="FF0000"/>
                </a:solidFill>
              </a:rPr>
              <a:t>p</a:t>
            </a:r>
            <a:r>
              <a:rPr lang="ko-KR" altLang="en-US" b="1" u="sng" dirty="0">
                <a:solidFill>
                  <a:srgbClr val="FF0000"/>
                </a:solidFill>
              </a:rPr>
              <a:t>에</a:t>
            </a:r>
            <a:r>
              <a:rPr lang="en-US" altLang="ko-KR" b="1" u="sng" dirty="0">
                <a:solidFill>
                  <a:srgbClr val="FF0000"/>
                </a:solidFill>
              </a:rPr>
              <a:t/>
            </a:r>
            <a:br>
              <a:rPr lang="en-US" altLang="ko-KR" b="1" u="sng" dirty="0">
                <a:solidFill>
                  <a:srgbClr val="FF0000"/>
                </a:solidFill>
              </a:rPr>
            </a:br>
            <a:r>
              <a:rPr lang="en-US" altLang="ko-KR" b="1" u="sng" dirty="0">
                <a:solidFill>
                  <a:srgbClr val="FF0000"/>
                </a:solidFill>
              </a:rPr>
              <a:t>NULL </a:t>
            </a:r>
            <a:r>
              <a:rPr lang="ko-KR" altLang="en-US" b="1" u="sng" dirty="0">
                <a:solidFill>
                  <a:srgbClr val="FF0000"/>
                </a:solidFill>
              </a:rPr>
              <a:t>값을 넣어주어야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이 예제를 고친다면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Dynamic_Allocation_04.cpp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동적 메모리 할당과 관련된 기본 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3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스타일의 문자열 사용법 존재 이유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이 만들어지기 전에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언어에서 사용하던 문자열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사용법이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스타일의 문자열 사용법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이 만들어지고 나서 문자열을 보다 객체지향적으로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사용할 수 있게 개선한 방법이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스타일의 문자열 사용법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왜 굳이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스타일을 배워야 할까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아직도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스타일로 문자열을 사용하는 경우가 많기 때문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이미 작성되어 있는 많은 소스 코드들에서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스타일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사람의 소스 코드를 읽고 이해하기 위해서는 어쩔 수 없이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 </a:t>
            </a:r>
            <a:r>
              <a:rPr lang="ko-KR" altLang="en-US" dirty="0" smtClean="0"/>
              <a:t>스타일의 문자열 사용법을 배워야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스타일의 문자열 사용을 고수한다고 해도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다른 개발자는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스타일을 사용하고 있을 수도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문자열을 사용해야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4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 문자열 사용의 대략적인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가지 관점에서 접근할 필요가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smtClean="0"/>
              <a:t>문자열이 어떤 방식으로 저장되는가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smtClean="0"/>
              <a:t>어떤 방식으로 문자열을 처리하는가</a:t>
            </a:r>
            <a:r>
              <a:rPr lang="en-US" altLang="ko-KR" dirty="0" smtClean="0"/>
              <a:t>”</a:t>
            </a:r>
          </a:p>
          <a:p>
            <a:pPr lvl="3"/>
            <a:r>
              <a:rPr lang="en-US" altLang="ko-KR" dirty="0" smtClean="0"/>
              <a:t>‘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것은 문자열끼리 붙여서 더 큰 문자열을 만든다거나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문자열의 길이를 잰다거나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문자열이 서로 같은지 비교하는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등의 작업을 말함</a:t>
            </a:r>
            <a:endParaRPr lang="en-US" altLang="ko-KR" dirty="0" smtClean="0"/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C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스타일의 문자열은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문자의 배열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 보관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문자열을 처리할 때는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 제공하는 함수를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ko-KR" altLang="en-US" dirty="0" smtClean="0"/>
              <a:t>문자열의 길이를 재고 싶다면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호출하면 됨 → 문자열의 길이를 반환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4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문자열의 길이와 복사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, </a:t>
            </a:r>
            <a:r>
              <a:rPr lang="en-US" altLang="ko-KR" smtClean="0"/>
              <a:t>strcpy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String_Basic_01.cpp</a:t>
            </a:r>
          </a:p>
          <a:p>
            <a:pPr lvl="2"/>
            <a:r>
              <a:rPr lang="en-US" altLang="ko-KR" dirty="0" err="1" smtClean="0"/>
              <a:t>strlen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사용법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인자로 문자열을 넣어주면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길이를 계산해줌</a:t>
            </a:r>
            <a:endParaRPr lang="en-US" altLang="ko-KR" dirty="0" smtClean="0"/>
          </a:p>
          <a:p>
            <a:pPr lvl="3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strlen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src</a:t>
            </a:r>
            <a:r>
              <a:rPr lang="en-US" altLang="ko-KR" dirty="0" smtClean="0"/>
              <a:t>);</a:t>
            </a:r>
          </a:p>
          <a:p>
            <a:pPr lvl="4"/>
            <a:r>
              <a:rPr lang="en-US" altLang="ko-KR" dirty="0" err="1" smtClean="0">
                <a:solidFill>
                  <a:srgbClr val="FF0000"/>
                </a:solidFill>
              </a:rPr>
              <a:t>strlen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인자로 넘어온 문자열의 길이를 반환</a:t>
            </a:r>
            <a:endParaRPr lang="en-US" altLang="ko-KR" dirty="0" smtClean="0"/>
          </a:p>
          <a:p>
            <a:pPr lvl="4"/>
            <a:r>
              <a:rPr lang="en-US" altLang="ko-KR" dirty="0" err="1" smtClean="0">
                <a:solidFill>
                  <a:srgbClr val="00B050"/>
                </a:solidFill>
              </a:rPr>
              <a:t>src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문자열을 인자로 넘겨줌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strlen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통해 반환한 문자열 길이를 </a:t>
            </a:r>
            <a:r>
              <a:rPr lang="en-US" altLang="ko-KR" dirty="0" err="1" smtClean="0"/>
              <a:t>len</a:t>
            </a:r>
            <a:r>
              <a:rPr lang="ko-KR" altLang="en-US" dirty="0" smtClean="0"/>
              <a:t>에 대입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중요한 것은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strlen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통해서 반환하는 문자열의 길이는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NULL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문자를 제외한 길이라는 점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3"/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00FF"/>
                </a:solidFill>
              </a:rPr>
              <a:t>new char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 + 1];</a:t>
            </a:r>
          </a:p>
          <a:p>
            <a:pPr lvl="4"/>
            <a:r>
              <a:rPr lang="en-US" altLang="ko-KR" b="1" u="sng" dirty="0" smtClean="0">
                <a:solidFill>
                  <a:srgbClr val="0070C0"/>
                </a:solidFill>
              </a:rPr>
              <a:t>NULL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문자를 위한 공간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1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바이트를 더 확보하는 것</a:t>
            </a:r>
            <a:r>
              <a:rPr lang="en-US" altLang="ko-KR" b="1" u="sng" dirty="0" smtClean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4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문자열의 길이와 복사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strcpy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String_Basic_01.cpp</a:t>
            </a:r>
          </a:p>
          <a:p>
            <a:pPr lvl="2"/>
            <a:r>
              <a:rPr lang="en-US" altLang="ko-KR" dirty="0" err="1" smtClean="0"/>
              <a:t>strcpy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사용법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함수에는 문자열 두 개가 인자로 들어가는데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뒤쪽의 문자열을 앞쪽의 문자열로 복사하게 됨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dest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00B050"/>
                </a:solidFill>
              </a:rPr>
              <a:t>src</a:t>
            </a:r>
            <a:r>
              <a:rPr lang="en-US" altLang="ko-KR" dirty="0" smtClean="0"/>
              <a:t>);</a:t>
            </a:r>
          </a:p>
          <a:p>
            <a:pPr lvl="4"/>
            <a:r>
              <a:rPr lang="en-US" altLang="ko-KR" dirty="0" err="1" smtClean="0">
                <a:solidFill>
                  <a:srgbClr val="FF0000"/>
                </a:solidFill>
              </a:rPr>
              <a:t>dest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문자열을 복사할 곳의 주소</a:t>
            </a:r>
            <a:endParaRPr lang="en-US" altLang="ko-KR" dirty="0" smtClean="0"/>
          </a:p>
          <a:p>
            <a:pPr lvl="4"/>
            <a:r>
              <a:rPr lang="en-US" altLang="ko-KR" dirty="0" err="1" smtClean="0">
                <a:solidFill>
                  <a:srgbClr val="00B050"/>
                </a:solidFill>
              </a:rPr>
              <a:t>src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원본 문자열이 있는 곳의 주소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src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dest</a:t>
            </a:r>
            <a:r>
              <a:rPr lang="ko-KR" altLang="en-US" dirty="0" smtClean="0"/>
              <a:t>로 복사</a:t>
            </a:r>
            <a:endParaRPr lang="en-US" altLang="ko-KR" dirty="0" smtClean="0"/>
          </a:p>
          <a:p>
            <a:pPr lvl="3"/>
            <a:r>
              <a:rPr lang="en-US" altLang="ko-KR" b="1" u="sng" dirty="0" err="1" smtClean="0">
                <a:solidFill>
                  <a:srgbClr val="0070C0"/>
                </a:solidFill>
              </a:rPr>
              <a:t>strcpy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()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함수의 사용에서 기억해야 할 것은 첫 번째 인자가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가리키는 메모리는 문자열을 복사할 수 있는 충분한 크기여야</a:t>
            </a:r>
            <a:r>
              <a:rPr lang="en-US" altLang="ko-KR" b="1" u="sng" dirty="0">
                <a:solidFill>
                  <a:srgbClr val="0070C0"/>
                </a:solidFill>
              </a:rPr>
              <a:t/>
            </a:r>
            <a:br>
              <a:rPr lang="en-US" altLang="ko-KR" b="1" u="sng" dirty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한다는 점</a:t>
            </a:r>
            <a:r>
              <a:rPr lang="en-US" altLang="ko-KR" b="1" u="sng" dirty="0" smtClean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3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문자열의 비교와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결합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strcmp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strcat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String_Basic_02.cpp</a:t>
            </a:r>
          </a:p>
          <a:p>
            <a:pPr lvl="2"/>
            <a:r>
              <a:rPr lang="en-US" altLang="ko-KR" dirty="0" err="1" smtClean="0"/>
              <a:t>strcat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사용법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strcat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인자를 두 개 받는데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두 인자가 나타내는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문자열을 합쳐서 하나의 문자열로 만들어줌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strcat</a:t>
            </a:r>
            <a:r>
              <a:rPr lang="en-US" altLang="ko-KR" dirty="0" smtClean="0"/>
              <a:t>(str1, str2);</a:t>
            </a:r>
          </a:p>
          <a:p>
            <a:pPr lvl="4"/>
            <a:r>
              <a:rPr lang="en-US" altLang="ko-KR" dirty="0" smtClean="0"/>
              <a:t>str1 </a:t>
            </a:r>
            <a:r>
              <a:rPr lang="ko-KR" altLang="en-US" dirty="0" smtClean="0"/>
              <a:t>뒤에 </a:t>
            </a:r>
            <a:r>
              <a:rPr lang="en-US" altLang="ko-KR" smtClean="0"/>
              <a:t>str2</a:t>
            </a:r>
            <a:r>
              <a:rPr lang="ko-KR" altLang="en-US" dirty="0" smtClean="0"/>
              <a:t>를 붙여서 새로운 문자를 만듦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결합한 문자열은 </a:t>
            </a:r>
            <a:r>
              <a:rPr lang="en-US" altLang="ko-KR" dirty="0" smtClean="0"/>
              <a:t>str1</a:t>
            </a:r>
            <a:r>
              <a:rPr lang="ko-KR" altLang="en-US" dirty="0" smtClean="0"/>
              <a:t>에 보관</a:t>
            </a:r>
            <a:endParaRPr lang="en-US" altLang="ko-KR" dirty="0" smtClean="0"/>
          </a:p>
          <a:p>
            <a:pPr lvl="3"/>
            <a:r>
              <a:rPr lang="en-US" altLang="ko-KR" b="1" u="sng" dirty="0" err="1" smtClean="0">
                <a:solidFill>
                  <a:srgbClr val="0070C0"/>
                </a:solidFill>
              </a:rPr>
              <a:t>strcat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()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함수를 호출할 때 주의할 점은 첫 번째 인자가 가리키는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메모리의 크기가 충분히 커야 한다는 점</a:t>
            </a:r>
            <a:r>
              <a:rPr lang="en-US" altLang="ko-KR" b="1" u="sng" dirty="0" smtClean="0">
                <a:solidFill>
                  <a:srgbClr val="0070C0"/>
                </a:solidFill>
              </a:rPr>
              <a:t>!</a:t>
            </a: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첫 번째 인자가 가리키는 문자열의 끝에 있는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NULL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문자부터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두 번째 인자가 나타내는 문자열을 복사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문자열의 비교와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결합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strcmp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strcat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String_Basic_02.cpp</a:t>
            </a:r>
          </a:p>
          <a:p>
            <a:pPr lvl="2"/>
            <a:r>
              <a:rPr lang="en-US" altLang="ko-KR" dirty="0" err="1" smtClean="0"/>
              <a:t>strcmp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사용법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strcmp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역시 두 개의 문자열을 인자로 받음</a:t>
            </a:r>
            <a:endParaRPr lang="en-US" altLang="ko-KR" dirty="0" smtClean="0"/>
          </a:p>
          <a:p>
            <a:pPr lvl="4"/>
            <a:r>
              <a:rPr lang="ko-KR" altLang="en-US" b="1" u="sng" dirty="0" smtClean="0">
                <a:solidFill>
                  <a:srgbClr val="FF0000"/>
                </a:solidFill>
              </a:rPr>
              <a:t>문자열의 내용이 같은 지를 비교한 후에 같다면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0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반환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5"/>
            <a:r>
              <a:rPr lang="ko-KR" altLang="en-US" b="1" u="sng" dirty="0" smtClean="0">
                <a:solidFill>
                  <a:srgbClr val="0070C0"/>
                </a:solidFill>
              </a:rPr>
              <a:t>첫 번째 문자열이 크다면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0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보다 큰 값을 반환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5"/>
            <a:r>
              <a:rPr lang="ko-KR" altLang="en-US" b="1" u="sng" dirty="0" smtClean="0">
                <a:solidFill>
                  <a:srgbClr val="0070C0"/>
                </a:solidFill>
              </a:rPr>
              <a:t>두 번째 문자열이 크다면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0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보다 작은 값을 반환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인자로 넘겨져 온 두 문자열을 한 글자씩 비교</a:t>
            </a:r>
            <a:r>
              <a:rPr lang="en-US" altLang="ko-KR" dirty="0" smtClean="0"/>
              <a:t>!</a:t>
            </a:r>
          </a:p>
          <a:p>
            <a:pPr lvl="4"/>
            <a:r>
              <a:rPr lang="ko-KR" altLang="en-US" dirty="0" smtClean="0"/>
              <a:t>제일 먼저 </a:t>
            </a:r>
            <a:r>
              <a:rPr lang="en-US" altLang="ko-KR" dirty="0" smtClean="0"/>
              <a:t>str1[0]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str2[0]</a:t>
            </a:r>
            <a:r>
              <a:rPr lang="ko-KR" altLang="en-US" dirty="0" smtClean="0"/>
              <a:t>을 비교함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같다면</a:t>
            </a:r>
            <a:r>
              <a:rPr lang="en-US" altLang="ko-KR" dirty="0" smtClean="0"/>
              <a:t>, str1[1]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str2[1]</a:t>
            </a:r>
            <a:r>
              <a:rPr lang="ko-KR" altLang="en-US" dirty="0" smtClean="0"/>
              <a:t>을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pPr lvl="4"/>
            <a:r>
              <a:rPr lang="en-US" altLang="ko-KR" dirty="0" smtClean="0"/>
              <a:t>NULL </a:t>
            </a:r>
            <a:r>
              <a:rPr lang="ko-KR" altLang="en-US" dirty="0" smtClean="0"/>
              <a:t>문자가 나올 때까지 비교에 성공하면 최종적으로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한 번이라도 같지 않은 경우가 있었다면 즉시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값을 반환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5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다시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문자열은 정수나 실수 같은 정보의 한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문자열을 저장하기 위해서는 메모리가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보통의 정수나 실수와는 달리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문자가 여러 개 일렬로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모여있는 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이기 때문에 좀 커다란 크기의 메모리가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문자열을 담을 수 있을 만한 메모리를 얻을 수 있는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배열의 정의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동적 메모리 할당</a:t>
            </a:r>
            <a:r>
              <a:rPr lang="en-US" altLang="ko-KR" dirty="0" smtClean="0"/>
              <a:t>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5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다시 보기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[] = “I’m string.”;</a:t>
            </a:r>
          </a:p>
          <a:p>
            <a:pPr lvl="2"/>
            <a:r>
              <a:rPr lang="ko-KR" altLang="en-US" dirty="0" smtClean="0"/>
              <a:t>문자열을 지칭하기 위해서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표현을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ko-KR" altLang="en-US" dirty="0" smtClean="0"/>
              <a:t>문자열을 다른 함수에 넘겨주거나 화면에 출력해줄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해주면 문자열이 인자로 넘겨지거나 화면에 출력</a:t>
            </a:r>
            <a:endParaRPr lang="en-US" altLang="ko-KR" dirty="0" smtClean="0"/>
          </a:p>
          <a:p>
            <a:pPr lvl="2"/>
            <a:r>
              <a:rPr lang="en-US" altLang="ko-KR" b="1" u="sng" dirty="0" err="1" smtClean="0">
                <a:solidFill>
                  <a:srgbClr val="FF0000"/>
                </a:solidFill>
              </a:rPr>
              <a:t>str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이라는 배열의 이름은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&amp;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str</a:t>
            </a:r>
            <a:r>
              <a:rPr lang="en-US" altLang="ko-KR" b="1" u="sng" dirty="0" smtClean="0">
                <a:solidFill>
                  <a:srgbClr val="FF0000"/>
                </a:solidFill>
              </a:rPr>
              <a:t>[0]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와 같은 뜻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b="1" u="sng" dirty="0" smtClean="0">
                <a:solidFill>
                  <a:srgbClr val="0070C0"/>
                </a:solidFill>
              </a:rPr>
              <a:t>C++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에서는 여러 바이트가 모여서 하나의 정보를 이룰 때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</a:t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첫 번째 바이트의 주소를 대표로 사용한다고 배움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4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바이트를 차지하는데 그 중에서 첫 번째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바이트의 주소가 이 변수의 주소가 된다고 배움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2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다시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 한 가지 문제가 발생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Function(</a:t>
            </a: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p);</a:t>
            </a:r>
          </a:p>
          <a:p>
            <a:pPr lvl="3"/>
            <a:r>
              <a:rPr lang="ko-KR" altLang="en-US" dirty="0" smtClean="0"/>
              <a:t>이 함수는 두 가지 방법을 사용해서 호출할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첫 번째 방법</a:t>
            </a:r>
            <a:endParaRPr lang="en-US" altLang="ko-KR" dirty="0" smtClean="0"/>
          </a:p>
          <a:p>
            <a:pPr lvl="4"/>
            <a:r>
              <a:rPr lang="en-US" altLang="ko-KR" dirty="0" smtClean="0">
                <a:solidFill>
                  <a:srgbClr val="008000"/>
                </a:solidFill>
              </a:rPr>
              <a:t>// char </a:t>
            </a:r>
            <a:r>
              <a:rPr lang="ko-KR" altLang="en-US" dirty="0" smtClean="0">
                <a:solidFill>
                  <a:srgbClr val="008000"/>
                </a:solidFill>
              </a:rPr>
              <a:t>변수의 주소를 넣어줌</a:t>
            </a:r>
            <a:r>
              <a:rPr lang="en-US" altLang="ko-KR" dirty="0" smtClean="0">
                <a:solidFill>
                  <a:srgbClr val="008000"/>
                </a:solidFill>
              </a:rPr>
              <a:t/>
            </a:r>
            <a:br>
              <a:rPr lang="en-US" altLang="ko-KR" dirty="0" smtClean="0">
                <a:solidFill>
                  <a:srgbClr val="008000"/>
                </a:solidFill>
              </a:rPr>
            </a:b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c = ‘A’;</a:t>
            </a:r>
            <a:br>
              <a:rPr lang="en-US" altLang="ko-KR" dirty="0" smtClean="0"/>
            </a:br>
            <a:r>
              <a:rPr lang="en-US" altLang="ko-KR" dirty="0" smtClean="0"/>
              <a:t>Function(&amp;c);</a:t>
            </a:r>
          </a:p>
          <a:p>
            <a:pPr lvl="3"/>
            <a:r>
              <a:rPr lang="ko-KR" altLang="en-US" dirty="0" smtClean="0"/>
              <a:t>두 번째 방법</a:t>
            </a:r>
            <a:endParaRPr lang="en-US" altLang="ko-KR" dirty="0" smtClean="0"/>
          </a:p>
          <a:p>
            <a:pPr lvl="4"/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문자열의 시작 주소를 넣어줌</a:t>
            </a:r>
            <a:r>
              <a:rPr lang="en-US" altLang="ko-KR" dirty="0" smtClean="0">
                <a:solidFill>
                  <a:srgbClr val="008000"/>
                </a:solidFill>
              </a:rPr>
              <a:t/>
            </a:r>
            <a:br>
              <a:rPr lang="en-US" altLang="ko-KR" dirty="0" smtClean="0">
                <a:solidFill>
                  <a:srgbClr val="008000"/>
                </a:solidFill>
              </a:rPr>
            </a:b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s[] = “ABCDE”;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Function(s);   </a:t>
            </a:r>
            <a:r>
              <a:rPr lang="en-US" altLang="ko-KR" dirty="0" smtClean="0">
                <a:solidFill>
                  <a:srgbClr val="008000"/>
                </a:solidFill>
              </a:rPr>
              <a:t>// &amp;s[0]</a:t>
            </a:r>
            <a:r>
              <a:rPr lang="ko-KR" altLang="en-US" dirty="0" smtClean="0">
                <a:solidFill>
                  <a:srgbClr val="008000"/>
                </a:solidFill>
              </a:rPr>
              <a:t>와 동일</a:t>
            </a:r>
            <a:endParaRPr lang="en-US" altLang="ko-KR" dirty="0" smtClean="0">
              <a:solidFill>
                <a:srgbClr val="008000"/>
              </a:solidFill>
            </a:endParaRPr>
          </a:p>
          <a:p>
            <a:pPr lvl="4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누구인지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질문 내용을 명확하게 말해주세요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질문에 답을 할 수 있는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C#, Java</a:t>
            </a:r>
          </a:p>
          <a:p>
            <a:pPr lvl="1"/>
            <a:r>
              <a:rPr lang="en-US" altLang="ko-KR" dirty="0" err="1" smtClean="0"/>
              <a:t>Lua</a:t>
            </a:r>
            <a:r>
              <a:rPr lang="en-US" altLang="ko-KR" dirty="0" smtClean="0"/>
              <a:t>, Python, Ruby</a:t>
            </a:r>
          </a:p>
          <a:p>
            <a:pPr lvl="1"/>
            <a:r>
              <a:rPr lang="en-US" altLang="ko-KR" dirty="0" smtClean="0"/>
              <a:t>Unity, Game Programming</a:t>
            </a:r>
          </a:p>
          <a:p>
            <a:pPr lvl="1"/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물리학</a:t>
            </a:r>
            <a:endParaRPr lang="en-US" altLang="ko-KR" dirty="0"/>
          </a:p>
          <a:p>
            <a:pPr lvl="1"/>
            <a:r>
              <a:rPr lang="ko-KR" altLang="en-US" dirty="0" smtClean="0"/>
              <a:t>컴퓨터학부 전공 과목의 대부분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Structure, Algorithm</a:t>
            </a:r>
          </a:p>
          <a:p>
            <a:pPr lvl="2"/>
            <a:r>
              <a:rPr lang="en-US" altLang="ko-KR" dirty="0" smtClean="0"/>
              <a:t>Operating System, Programming Languages…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질문하실 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다시 보기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홀로 있는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char</a:t>
            </a:r>
            <a:r>
              <a:rPr lang="ko-KR" altLang="en-US" b="1" u="sng" dirty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변수의 주소를 넘겨주는 것도 가능하고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</a:t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문자열의 첫 번째 문자의 주소를 넘겨주는 것도 가능함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함수 안에서는 다음과 같은 고민을 할 수 밖에 없음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00FF"/>
                </a:solidFill>
              </a:rPr>
              <a:t>void</a:t>
            </a:r>
            <a:r>
              <a:rPr lang="en-US" altLang="ko-KR" dirty="0" smtClean="0"/>
              <a:t> Function(</a:t>
            </a: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p) 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008000"/>
                </a:solidFill>
              </a:rPr>
              <a:t>// p</a:t>
            </a:r>
            <a:r>
              <a:rPr lang="ko-KR" altLang="en-US" dirty="0" smtClean="0">
                <a:solidFill>
                  <a:srgbClr val="008000"/>
                </a:solidFill>
              </a:rPr>
              <a:t>는 </a:t>
            </a:r>
            <a:r>
              <a:rPr lang="en-US" altLang="ko-KR" dirty="0" smtClean="0">
                <a:solidFill>
                  <a:srgbClr val="008000"/>
                </a:solidFill>
              </a:rPr>
              <a:t>char </a:t>
            </a:r>
            <a:r>
              <a:rPr lang="ko-KR" altLang="en-US" dirty="0" smtClean="0">
                <a:solidFill>
                  <a:srgbClr val="008000"/>
                </a:solidFill>
              </a:rPr>
              <a:t>변수의 주소일까</a:t>
            </a:r>
            <a:r>
              <a:rPr lang="en-US" altLang="ko-KR" dirty="0" smtClean="0">
                <a:solidFill>
                  <a:srgbClr val="008000"/>
                </a:solidFill>
              </a:rPr>
              <a:t>?</a:t>
            </a:r>
            <a:br>
              <a:rPr lang="en-US" altLang="ko-KR" dirty="0" smtClean="0">
                <a:solidFill>
                  <a:srgbClr val="008000"/>
                </a:solidFill>
              </a:rPr>
            </a:br>
            <a:r>
              <a:rPr lang="en-US" altLang="ko-KR" dirty="0" smtClean="0">
                <a:solidFill>
                  <a:srgbClr val="008000"/>
                </a:solidFill>
              </a:rPr>
              <a:t>   // </a:t>
            </a:r>
            <a:r>
              <a:rPr lang="ko-KR" altLang="en-US" dirty="0" smtClean="0">
                <a:solidFill>
                  <a:srgbClr val="008000"/>
                </a:solidFill>
              </a:rPr>
              <a:t>아니면</a:t>
            </a:r>
            <a:r>
              <a:rPr lang="en-US" altLang="ko-KR" dirty="0" smtClean="0">
                <a:solidFill>
                  <a:srgbClr val="008000"/>
                </a:solidFill>
              </a:rPr>
              <a:t>, </a:t>
            </a:r>
            <a:r>
              <a:rPr lang="ko-KR" altLang="en-US" dirty="0" smtClean="0">
                <a:solidFill>
                  <a:srgbClr val="008000"/>
                </a:solidFill>
              </a:rPr>
              <a:t>문자열의 첫 번째 바이트 주소일까</a:t>
            </a:r>
            <a:r>
              <a:rPr lang="en-US" altLang="ko-KR" dirty="0" smtClean="0">
                <a:solidFill>
                  <a:srgbClr val="008000"/>
                </a:solidFill>
              </a:rPr>
              <a:t>?</a:t>
            </a:r>
            <a:r>
              <a:rPr lang="en-US" altLang="ko-KR" dirty="0">
                <a:solidFill>
                  <a:srgbClr val="008000"/>
                </a:solidFill>
              </a:rPr>
              <a:t/>
            </a:r>
            <a:br>
              <a:rPr lang="en-US" altLang="ko-KR" dirty="0">
                <a:solidFill>
                  <a:srgbClr val="008000"/>
                </a:solidFill>
              </a:rPr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답은 개발자들끼리 잘 약속하는 수밖에 없음</a:t>
            </a:r>
            <a:endParaRPr lang="en-US" altLang="ko-KR" dirty="0" smtClean="0"/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C++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언어의 차원에서는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char*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타입의 변수가 가리키는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곳에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char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변수 하나가 있을지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아니면 문자열이 있을지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구분할 방법이 없기 때문</a:t>
            </a:r>
            <a:endParaRPr lang="en-US" altLang="ko-KR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9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다시 보기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한 가지 다행스러운 일은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char*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타입의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변수가 가리키는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것은 대부분 문자열일 확률이 높다는 사실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dirty="0" smtClean="0"/>
              <a:t>실제적으로 문자열을 주고 받을 일은 많이 있지만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char </a:t>
            </a:r>
            <a:r>
              <a:rPr lang="ko-KR" altLang="en-US" dirty="0" smtClean="0"/>
              <a:t>변수 하나의 주소를 주고 받을 일이 거의 없기 때문</a:t>
            </a:r>
            <a:endParaRPr lang="en-US" altLang="ko-KR" dirty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역시 이러한 생각을 가지고 만들어짐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String_Basic_03.cpp</a:t>
            </a:r>
          </a:p>
          <a:p>
            <a:pPr lvl="3"/>
            <a:r>
              <a:rPr lang="ko-KR" altLang="en-US" b="1" u="sng" dirty="0">
                <a:solidFill>
                  <a:srgbClr val="FF0000"/>
                </a:solidFill>
              </a:rPr>
              <a:t>홀로 있는 </a:t>
            </a:r>
            <a:r>
              <a:rPr lang="en-US" altLang="ko-KR" b="1" u="sng" dirty="0">
                <a:solidFill>
                  <a:srgbClr val="FF0000"/>
                </a:solidFill>
              </a:rPr>
              <a:t>char </a:t>
            </a:r>
            <a:r>
              <a:rPr lang="ko-KR" altLang="en-US" b="1" u="sng" dirty="0">
                <a:solidFill>
                  <a:srgbClr val="FF0000"/>
                </a:solidFill>
              </a:rPr>
              <a:t>변수의 주소를 넘겨줘도 문자열로 취급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lvl="4"/>
            <a:r>
              <a:rPr lang="en-US" altLang="ko-KR" b="1" u="sng" dirty="0" err="1" smtClean="0">
                <a:solidFill>
                  <a:srgbClr val="0070C0"/>
                </a:solidFill>
              </a:rPr>
              <a:t>std</a:t>
            </a:r>
            <a:r>
              <a:rPr lang="en-US" altLang="ko-KR" b="1" u="sng" dirty="0" smtClean="0">
                <a:solidFill>
                  <a:srgbClr val="0070C0"/>
                </a:solidFill>
              </a:rPr>
              <a:t>::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cout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객체는 당연히 문자열로 생각하고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NULL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문자가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나올 때까지 이어지는 모든 문자를 출력하게 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r>
              <a:rPr lang="ko-KR" altLang="en-US" dirty="0" smtClean="0"/>
              <a:t>운 좋게도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값을 보관한 곳이 있어서 얼마 안 가서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 출력이 끝나게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다시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정리하면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문자열은 정보의 한 종류고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문자열을 저장하기 위해서는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배열을 사용하거나 동적으로 메모리를 할당할 필요가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u="sng" dirty="0" smtClean="0">
                <a:solidFill>
                  <a:srgbClr val="00B050"/>
                </a:solidFill>
              </a:rPr>
              <a:t>C++</a:t>
            </a:r>
            <a:r>
              <a:rPr lang="ko-KR" altLang="en-US" b="1" u="sng" dirty="0" smtClean="0">
                <a:solidFill>
                  <a:srgbClr val="00B050"/>
                </a:solidFill>
              </a:rPr>
              <a:t>에서는 문자열의 첫 번째 바이트의 주소를 사용해서</a:t>
            </a:r>
            <a:r>
              <a:rPr lang="en-US" altLang="ko-KR" b="1" u="sng" dirty="0" smtClean="0">
                <a:solidFill>
                  <a:srgbClr val="00B050"/>
                </a:solidFill>
              </a:rPr>
              <a:t>,</a:t>
            </a:r>
            <a:br>
              <a:rPr lang="en-US" altLang="ko-KR" b="1" u="sng" dirty="0" smtClean="0">
                <a:solidFill>
                  <a:srgbClr val="00B050"/>
                </a:solidFill>
              </a:rPr>
            </a:br>
            <a:r>
              <a:rPr lang="ko-KR" altLang="en-US" b="1" u="sng" dirty="0" smtClean="0">
                <a:solidFill>
                  <a:srgbClr val="00B050"/>
                </a:solidFill>
              </a:rPr>
              <a:t>전체 문자열을 지칭함</a:t>
            </a:r>
            <a:endParaRPr lang="en-US" altLang="ko-KR" b="1" u="sng" dirty="0" smtClean="0">
              <a:solidFill>
                <a:srgbClr val="00B050"/>
              </a:solidFill>
            </a:endParaRPr>
          </a:p>
          <a:p>
            <a:pPr lvl="2"/>
            <a:r>
              <a:rPr lang="en-US" altLang="ko-KR" b="1" u="sng" dirty="0" smtClean="0">
                <a:solidFill>
                  <a:srgbClr val="0070C0"/>
                </a:solidFill>
              </a:rPr>
              <a:t>char*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타입의 변수가 가리키는 곳에는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‘char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변수 하나만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’</a:t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있을 수도 있고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문자열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’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이 있을 수도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그리고 무엇이 있을지 알아낼 방법은 없음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2060"/>
                </a:solidFill>
              </a:rPr>
              <a:t>대부분의 경우에 </a:t>
            </a:r>
            <a:r>
              <a:rPr lang="en-US" altLang="ko-KR" b="1" u="sng" dirty="0" smtClean="0">
                <a:solidFill>
                  <a:srgbClr val="002060"/>
                </a:solidFill>
              </a:rPr>
              <a:t>char* </a:t>
            </a:r>
            <a:r>
              <a:rPr lang="ko-KR" altLang="en-US" b="1" u="sng" dirty="0" smtClean="0">
                <a:solidFill>
                  <a:srgbClr val="002060"/>
                </a:solidFill>
              </a:rPr>
              <a:t>타입의 변수는 문자열을 가리킴</a:t>
            </a:r>
            <a:endParaRPr lang="en-US" altLang="ko-KR" b="1" u="sng" dirty="0" smtClean="0">
              <a:solidFill>
                <a:srgbClr val="002060"/>
              </a:solidFill>
            </a:endParaRPr>
          </a:p>
          <a:p>
            <a:pPr lvl="2"/>
            <a:r>
              <a:rPr lang="en-US" altLang="ko-KR" b="1" u="sng" dirty="0" smtClean="0">
                <a:solidFill>
                  <a:srgbClr val="7030A0"/>
                </a:solidFill>
              </a:rPr>
              <a:t>char* </a:t>
            </a:r>
            <a:r>
              <a:rPr lang="ko-KR" altLang="en-US" b="1" u="sng" dirty="0" smtClean="0">
                <a:solidFill>
                  <a:srgbClr val="7030A0"/>
                </a:solidFill>
              </a:rPr>
              <a:t>타입의 변수가 실제로는 </a:t>
            </a:r>
            <a:r>
              <a:rPr lang="en-US" altLang="ko-KR" b="1" u="sng" dirty="0" smtClean="0">
                <a:solidFill>
                  <a:srgbClr val="7030A0"/>
                </a:solidFill>
              </a:rPr>
              <a:t>‘char </a:t>
            </a:r>
            <a:r>
              <a:rPr lang="ko-KR" altLang="en-US" b="1" u="sng" dirty="0" smtClean="0">
                <a:solidFill>
                  <a:srgbClr val="7030A0"/>
                </a:solidFill>
              </a:rPr>
              <a:t>변수</a:t>
            </a:r>
            <a:r>
              <a:rPr lang="en-US" altLang="ko-KR" b="1" u="sng" dirty="0" smtClean="0">
                <a:solidFill>
                  <a:srgbClr val="7030A0"/>
                </a:solidFill>
              </a:rPr>
              <a:t>’</a:t>
            </a:r>
            <a:r>
              <a:rPr lang="ko-KR" altLang="en-US" b="1" u="sng" dirty="0" smtClean="0">
                <a:solidFill>
                  <a:srgbClr val="7030A0"/>
                </a:solidFill>
              </a:rPr>
              <a:t>를 가리키고 있는</a:t>
            </a:r>
            <a:r>
              <a:rPr lang="en-US" altLang="ko-KR" b="1" u="sng" dirty="0" smtClean="0">
                <a:solidFill>
                  <a:srgbClr val="7030A0"/>
                </a:solidFill>
              </a:rPr>
              <a:t/>
            </a:r>
            <a:br>
              <a:rPr lang="en-US" altLang="ko-KR" b="1" u="sng" dirty="0" smtClean="0">
                <a:solidFill>
                  <a:srgbClr val="7030A0"/>
                </a:solidFill>
              </a:rPr>
            </a:br>
            <a:r>
              <a:rPr lang="ko-KR" altLang="en-US" b="1" u="sng" dirty="0" smtClean="0">
                <a:solidFill>
                  <a:srgbClr val="7030A0"/>
                </a:solidFill>
              </a:rPr>
              <a:t>경우에도</a:t>
            </a:r>
            <a:r>
              <a:rPr lang="en-US" altLang="ko-KR" b="1" u="sng" dirty="0" smtClean="0">
                <a:solidFill>
                  <a:srgbClr val="7030A0"/>
                </a:solidFill>
              </a:rPr>
              <a:t>, </a:t>
            </a:r>
            <a:r>
              <a:rPr lang="ko-KR" altLang="en-US" b="1" u="sng" dirty="0" smtClean="0">
                <a:solidFill>
                  <a:srgbClr val="7030A0"/>
                </a:solidFill>
              </a:rPr>
              <a:t>문자열을 가리키고 있다고 오해 받을 수 있음</a:t>
            </a:r>
            <a:endParaRPr lang="en-US" altLang="ko-KR" b="1" u="sng" dirty="0" smtClean="0">
              <a:solidFill>
                <a:srgbClr val="7030A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다시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abcde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같은 문자열 상수를 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그렇다면 문자열 상수가 나타내는 값은 무엇일까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쉽게 얘기해서</a:t>
            </a:r>
            <a:r>
              <a:rPr lang="en-US" altLang="ko-KR" dirty="0"/>
              <a:t> </a:t>
            </a:r>
            <a:r>
              <a:rPr lang="ko-KR" altLang="en-US" dirty="0" smtClean="0"/>
              <a:t>다음 코드에서 변수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들어가는 값은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char* p = “</a:t>
            </a:r>
            <a:r>
              <a:rPr lang="en-US" altLang="ko-KR" dirty="0" err="1" smtClean="0"/>
              <a:t>abcde</a:t>
            </a:r>
            <a:r>
              <a:rPr lang="en-US" altLang="ko-KR" dirty="0" smtClean="0"/>
              <a:t>”;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문자열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리터럴을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메모리의 어딘가에 보관하고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그 메모리의 시작 주소를 가리키게 됨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리터럴의</a:t>
            </a:r>
            <a:r>
              <a:rPr lang="ko-KR" altLang="en-US" dirty="0" smtClean="0"/>
              <a:t> 시작 주소를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이라고 가정한다면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smtClean="0"/>
              <a:t>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이라는 값이 들어가게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문자열 </a:t>
            </a:r>
            <a:r>
              <a:rPr lang="ko-KR" altLang="en-US" dirty="0" err="1" smtClean="0"/>
              <a:t>리터럴을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리터럴을</a:t>
            </a:r>
            <a:r>
              <a:rPr lang="ko-KR" altLang="en-US" dirty="0" smtClean="0"/>
              <a:t> 저장한 메모리의 시작 주소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해석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“</a:t>
            </a:r>
            <a:r>
              <a:rPr lang="en-US" altLang="ko-KR" dirty="0" err="1" smtClean="0"/>
              <a:t>abcde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컴퓨터의 입장에서</a:t>
            </a:r>
            <a:r>
              <a:rPr lang="en-US" altLang="ko-KR" dirty="0"/>
              <a:t> </a:t>
            </a:r>
            <a:r>
              <a:rPr lang="en-US" altLang="ko-KR" dirty="0" smtClean="0"/>
              <a:t>‘char* </a:t>
            </a:r>
            <a:r>
              <a:rPr lang="ko-KR" altLang="en-US" dirty="0" smtClean="0"/>
              <a:t>타입의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400</a:t>
            </a:r>
            <a:r>
              <a:rPr lang="ko-KR" altLang="en-US" dirty="0" smtClean="0"/>
              <a:t>이라는 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해석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5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스타일 문자열 사용의 대략적인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가지 스타일의 문자열 사용법을 녹차에 비유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스타일이 녹차 잎을 따서 말린 후에 다려 마시는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스타일은 녹차 </a:t>
            </a:r>
            <a:r>
              <a:rPr lang="ko-KR" altLang="en-US" dirty="0" err="1" smtClean="0"/>
              <a:t>티백</a:t>
            </a:r>
            <a:r>
              <a:rPr lang="ko-KR" altLang="en-US" dirty="0" smtClean="0"/>
              <a:t> 제품을 구입해서 마시는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 말하자면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스타일은 메모리를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해제해주는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일을 여러분이 직접 해줘야 했었음</a:t>
            </a:r>
            <a:endParaRPr lang="en-US" altLang="ko-KR" dirty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스타일은 간단한 명령만으로 동일한 일을 해낼 수</a:t>
            </a:r>
            <a:r>
              <a:rPr lang="en-US" altLang="ko-KR" dirty="0"/>
              <a:t> </a:t>
            </a:r>
            <a:r>
              <a:rPr lang="ko-KR" altLang="en-US" dirty="0" smtClean="0"/>
              <a:t>있을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오히려 더 안전하고 신뢰할 수 있는 결과를 줌</a:t>
            </a:r>
            <a:endParaRPr lang="en-US" altLang="ko-KR" dirty="0"/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C++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스타일의 문자열이란 바로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string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이라는 클래스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0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String_Basic_04.cpp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스타일의 문자열을 생성하고 초기화하는 방법과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출력하는 방법을 보여주는 예제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::string s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“C++ Style~”</a:t>
            </a:r>
            <a:r>
              <a:rPr lang="en-US" altLang="ko-KR" dirty="0" smtClean="0"/>
              <a:t>;</a:t>
            </a:r>
          </a:p>
          <a:p>
            <a:pPr lvl="3"/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::string s </a:t>
            </a:r>
            <a:r>
              <a:rPr lang="en-US" altLang="ko-KR" dirty="0" smtClean="0"/>
              <a:t>: s</a:t>
            </a:r>
            <a:r>
              <a:rPr lang="ko-KR" altLang="en-US" dirty="0" smtClean="0"/>
              <a:t>라는 이름의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객체를 만듦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“C++ Style~”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리터럴을</a:t>
            </a:r>
            <a:r>
              <a:rPr lang="ko-KR" altLang="en-US" dirty="0" smtClean="0"/>
              <a:t> 사용해서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초기화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                  (</a:t>
            </a:r>
            <a:r>
              <a:rPr lang="ko-KR" altLang="en-US" dirty="0" smtClean="0"/>
              <a:t>하기 싫으면 </a:t>
            </a:r>
            <a:r>
              <a:rPr lang="ko-KR" altLang="en-US" dirty="0" err="1" smtClean="0"/>
              <a:t>안해도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)</a:t>
            </a:r>
          </a:p>
          <a:p>
            <a:pPr lvl="3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2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문자열의 길이와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String_Basic_05.cpp, String_Basic_06.cpp</a:t>
            </a:r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스타일의 문자열을 사용해 문자열의 길이를 재고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문자열의 내용을 복사하는 예제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스타일의 문자열을 사용해서 복사하는 일은 간단</a:t>
            </a:r>
            <a:r>
              <a:rPr lang="en-US" altLang="ko-KR" dirty="0" smtClean="0"/>
              <a:t>!</a:t>
            </a:r>
          </a:p>
          <a:p>
            <a:pPr lvl="3"/>
            <a:r>
              <a:rPr lang="en-US" altLang="ko-KR" dirty="0" smtClean="0"/>
              <a:t>C </a:t>
            </a:r>
            <a:r>
              <a:rPr lang="ko-KR" altLang="en-US" dirty="0" smtClean="0"/>
              <a:t>스타일의 경우처럼 문자열의 길이를 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메모리를 할당하고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 쓰고 난 후에 메모리를 해제해주는 등 번거로운 과정이 없음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그냥 문자열 객체끼리 대입하면 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문자열의 길이를 재는 방법 역시 간단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문자열 객체의 이름에 점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(Dot)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찍고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size()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함수를 호출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s1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0070C0"/>
                </a:solidFill>
              </a:rPr>
              <a:t>size()</a:t>
            </a:r>
            <a:r>
              <a:rPr lang="en-US" altLang="ko-KR" dirty="0" smtClean="0"/>
              <a:t>;</a:t>
            </a:r>
          </a:p>
          <a:p>
            <a:pPr lvl="4"/>
            <a:r>
              <a:rPr lang="en-US" altLang="ko-KR" dirty="0" smtClean="0">
                <a:solidFill>
                  <a:srgbClr val="FF0000"/>
                </a:solidFill>
              </a:rPr>
              <a:t>s1</a:t>
            </a:r>
            <a:r>
              <a:rPr lang="en-US" altLang="ko-KR" dirty="0" smtClean="0"/>
              <a:t> : string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s1</a:t>
            </a:r>
            <a:r>
              <a:rPr lang="ko-KR" altLang="en-US" dirty="0" smtClean="0"/>
              <a:t>에 보관된 문자열의 길이를 구하려고 함</a:t>
            </a:r>
            <a:endParaRPr lang="en-US" altLang="ko-KR" dirty="0" smtClean="0"/>
          </a:p>
          <a:p>
            <a:pPr lvl="4"/>
            <a:r>
              <a:rPr lang="en-US" altLang="ko-KR" dirty="0" smtClean="0">
                <a:solidFill>
                  <a:srgbClr val="0070C0"/>
                </a:solidFill>
              </a:rPr>
              <a:t>size()</a:t>
            </a:r>
            <a:r>
              <a:rPr lang="en-US" altLang="ko-KR" dirty="0" smtClean="0"/>
              <a:t> : size() </a:t>
            </a:r>
            <a:r>
              <a:rPr lang="ko-KR" altLang="en-US" dirty="0" smtClean="0"/>
              <a:t>함수를 호출하면 문자열의 길이를 반환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8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문자열의 결합과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String_Basic_07.cpp</a:t>
            </a:r>
          </a:p>
          <a:p>
            <a:pPr lvl="2"/>
            <a:r>
              <a:rPr lang="en-US" altLang="ko-KR" dirty="0" smtClean="0"/>
              <a:t>str1 = str1 + str2;</a:t>
            </a: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두 문자열의 내용을 결합할 때는 덧셈 연산자를 통해서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두 문자열 객체를 더해주면 문자열이 결합하고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결합한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문자열을 다시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str1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 대입함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문자열의 내용을 비교하는 부분도 매우 직관적</a:t>
            </a:r>
            <a:r>
              <a:rPr lang="en-US" altLang="ko-KR" dirty="0" smtClean="0"/>
              <a:t>!</a:t>
            </a:r>
          </a:p>
          <a:p>
            <a:pPr lvl="3"/>
            <a:r>
              <a:rPr lang="en-US" altLang="ko-KR" b="1" u="sng" dirty="0" smtClean="0">
                <a:solidFill>
                  <a:srgbClr val="FF0000"/>
                </a:solidFill>
              </a:rPr>
              <a:t>==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!=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같은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관계 연산자를 사용해서 쉽게 비교할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9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문자열의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내에서 단어</a:t>
            </a:r>
            <a:r>
              <a:rPr lang="en-US" altLang="ko-KR" dirty="0" smtClean="0"/>
              <a:t>(Sub-String)</a:t>
            </a:r>
            <a:r>
              <a:rPr lang="ko-KR" altLang="en-US" dirty="0" smtClean="0"/>
              <a:t>를 찾아내는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String_Basic_08.cpp</a:t>
            </a:r>
            <a:endParaRPr lang="en-US" altLang="ko-KR" dirty="0"/>
          </a:p>
          <a:p>
            <a:pPr lvl="2"/>
            <a:r>
              <a:rPr lang="ko-KR" altLang="en-US" dirty="0" smtClean="0"/>
              <a:t>긴 문자열 내에서 특정 단어를 찾는 예제</a:t>
            </a:r>
            <a:endParaRPr lang="en-US" altLang="ko-KR" dirty="0" smtClean="0"/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find()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함수를 사용하면 쉽게 단어를 검색할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/>
              <a:t>string </a:t>
            </a:r>
            <a:r>
              <a:rPr lang="ko-KR" altLang="en-US" dirty="0" smtClean="0"/>
              <a:t>클래스에 존재하는 함수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단어를 찾으면 단어의 오프셋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(Offset)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을 반환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r>
              <a:rPr lang="ko-KR" altLang="en-US" dirty="0" smtClean="0"/>
              <a:t>문자열 객체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‘official’</a:t>
            </a:r>
            <a:r>
              <a:rPr lang="ko-KR" altLang="en-US" dirty="0" smtClean="0"/>
              <a:t>이라는 단어는 </a:t>
            </a:r>
            <a:r>
              <a:rPr lang="en-US" altLang="ko-KR" dirty="0" smtClean="0"/>
              <a:t>33</a:t>
            </a:r>
            <a:r>
              <a:rPr lang="ko-KR" altLang="en-US" dirty="0" smtClean="0"/>
              <a:t>번째 오프셋에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위치하고 있기 때문에 결과로 </a:t>
            </a:r>
            <a:r>
              <a:rPr lang="en-US" altLang="ko-KR" dirty="0" smtClean="0"/>
              <a:t>33</a:t>
            </a:r>
            <a:r>
              <a:rPr lang="ko-KR" altLang="en-US" dirty="0" smtClean="0"/>
              <a:t>이 출력된 것</a:t>
            </a:r>
            <a:endParaRPr lang="en-US" altLang="ko-KR" dirty="0" smtClean="0"/>
          </a:p>
          <a:p>
            <a:pPr lvl="3"/>
            <a:r>
              <a:rPr lang="en-US" altLang="ko-KR" b="1" u="sng" dirty="0" smtClean="0">
                <a:solidFill>
                  <a:srgbClr val="0070C0"/>
                </a:solidFill>
              </a:rPr>
              <a:t>C++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에서 제공하는 문자열 함수 중에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strstr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()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이 비슷한 일을 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r>
              <a:rPr lang="ko-KR" altLang="en-US" b="1" u="sng" dirty="0" smtClean="0">
                <a:solidFill>
                  <a:srgbClr val="FF0000"/>
                </a:solidFill>
              </a:rPr>
              <a:t>오프셋을 반환하는 대신에 찾은 위치의 주소를 반환함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ko-KR" altLang="en-US" dirty="0" smtClean="0"/>
              <a:t>자세한 사용법은 </a:t>
            </a:r>
            <a:r>
              <a:rPr lang="en-US" altLang="ko-KR" dirty="0" smtClean="0"/>
              <a:t>MSDN(</a:t>
            </a:r>
            <a:r>
              <a:rPr lang="en-US" altLang="ko-KR" dirty="0" smtClean="0">
                <a:hlinkClick r:id="rId2"/>
              </a:rPr>
              <a:t>http://msdn.microsoft.com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참고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7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문자열의 일부분 얻기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dirty="0" smtClean="0"/>
              <a:t>어떤 파일의 전체 경로를 문자열로 가지고 있다고 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‘C:\My Document\Pictures\33.jpg’)</a:t>
            </a:r>
          </a:p>
          <a:p>
            <a:pPr lvl="2"/>
            <a:r>
              <a:rPr lang="ko-KR" altLang="en-US" dirty="0" smtClean="0"/>
              <a:t>이런 상황에서 파일의 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(.jpg)</a:t>
            </a:r>
            <a:r>
              <a:rPr lang="ko-KR" altLang="en-US" dirty="0" smtClean="0"/>
              <a:t>만을 얻어내고 싶다면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String_Basic_09.cpp</a:t>
            </a:r>
          </a:p>
          <a:p>
            <a:pPr lvl="3"/>
            <a:r>
              <a:rPr lang="en-US" altLang="ko-KR" b="1" u="sng" dirty="0" smtClean="0">
                <a:solidFill>
                  <a:srgbClr val="FF0000"/>
                </a:solidFill>
              </a:rPr>
              <a:t>string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클래스에는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substr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이라는 함수가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ko-KR" altLang="en-US" b="1" u="sng" dirty="0" smtClean="0">
                <a:solidFill>
                  <a:srgbClr val="0070C0"/>
                </a:solidFill>
              </a:rPr>
              <a:t>이 함수는 두 개의 인자를 받는데</a:t>
            </a:r>
            <a:r>
              <a:rPr lang="en-US" altLang="ko-KR" b="1" u="sng" dirty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이 인자를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a, b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라고 하면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</a:t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en-US" altLang="ko-KR" b="1" u="sng" dirty="0" smtClean="0">
                <a:solidFill>
                  <a:srgbClr val="0070C0"/>
                </a:solidFill>
              </a:rPr>
              <a:t>“a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번째 오프셋에 있는 문자부터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b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개를 읽어오라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”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는 뜻이 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5"/>
            <a:r>
              <a:rPr lang="en-US" altLang="ko-KR" dirty="0" smtClean="0"/>
              <a:t>“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 – 3”</a:t>
            </a:r>
            <a:r>
              <a:rPr lang="ko-KR" altLang="en-US" dirty="0" smtClean="0"/>
              <a:t>번째 오프셋에 있는 문자부터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읽어오라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뜻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substr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읽어온 문자들을 별도의 문자열로 만들어서 반환함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스타일의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3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메모리 할당의 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 동적 메모리 할당을 사용해야 할까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기본적인 동적 메모리 할당과 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연산자 </a:t>
            </a:r>
            <a:r>
              <a:rPr lang="en-US" altLang="ko-KR" dirty="0" smtClean="0"/>
              <a:t>new, delete, new[], delete[]</a:t>
            </a:r>
          </a:p>
          <a:p>
            <a:pPr lvl="2"/>
            <a:r>
              <a:rPr lang="ko-KR" altLang="en-US" dirty="0" smtClean="0"/>
              <a:t>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할당과 관련된 기본 규칙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스타일 문자열 →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스타일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스타일의 문자열은 암시적인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통해서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C++ </a:t>
            </a:r>
            <a:r>
              <a:rPr lang="ko-KR" altLang="en-US" dirty="0" smtClean="0"/>
              <a:t>스타일의 문자열로 변경할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String_Use_01.cpp</a:t>
            </a:r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스타일의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객체에 대입하면 문자열을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string </a:t>
            </a:r>
            <a:r>
              <a:rPr lang="ko-KR" altLang="en-US" dirty="0" smtClean="0"/>
              <a:t>객체로 복사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cstyle</a:t>
            </a:r>
            <a:r>
              <a:rPr lang="ko-KR" altLang="en-US" dirty="0" smtClean="0"/>
              <a:t>의 내용을 수정해도 </a:t>
            </a:r>
            <a:r>
              <a:rPr lang="en-US" altLang="ko-KR" dirty="0" err="1" smtClean="0"/>
              <a:t>cppstyle</a:t>
            </a:r>
            <a:r>
              <a:rPr lang="ko-KR" altLang="en-US" dirty="0" smtClean="0"/>
              <a:t>은 영향을 받지 않음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String_Use_02.cpp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 </a:t>
            </a:r>
            <a:r>
              <a:rPr lang="ko-KR" altLang="en-US" dirty="0" smtClean="0"/>
              <a:t>와 </a:t>
            </a:r>
            <a:r>
              <a:rPr lang="en-US" altLang="ko-KR" dirty="0"/>
              <a:t>C++ </a:t>
            </a:r>
            <a:r>
              <a:rPr lang="ko-KR" altLang="en-US" dirty="0"/>
              <a:t>스타일의 조화로운 사용</a:t>
            </a:r>
          </a:p>
        </p:txBody>
      </p:sp>
    </p:spTree>
    <p:extLst>
      <p:ext uri="{BB962C8B-B14F-4D97-AF65-F5344CB8AC3E}">
        <p14:creationId xmlns:p14="http://schemas.microsoft.com/office/powerpoint/2010/main" val="13332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스타일 문자열 →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스타일 문자열</a:t>
            </a:r>
            <a:endParaRPr lang="en-US" altLang="ko-KR" dirty="0" smtClean="0"/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객체에는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스타일의 문자열을 반환하는 함수가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멤버로 들어 있어서 이 함수를 호출해주면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String_Use_03.cpp</a:t>
            </a:r>
          </a:p>
          <a:p>
            <a:pPr lvl="2"/>
            <a:r>
              <a:rPr lang="en-US" altLang="ko-KR" dirty="0" err="1" smtClean="0"/>
              <a:t>c_str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cppstyle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보관한 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주소를 반환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문자열은 여전히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cppstyle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소유이며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오직 읽는 용도로만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사용할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b="1" u="sng" dirty="0" err="1" smtClean="0">
                <a:solidFill>
                  <a:srgbClr val="0070C0"/>
                </a:solidFill>
              </a:rPr>
              <a:t>cstyle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을 사용해서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cppstyle</a:t>
            </a:r>
            <a:r>
              <a:rPr lang="ko-KR" altLang="en-US" b="1" u="sng" dirty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객체 안에 보관한 문자열을 읽는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것은 허용되나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그 내용을 변경하는 것은 불가능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완전한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스타일 문자열의 복사본을 얻고 싶다면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err="1" smtClean="0"/>
              <a:t>c_str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사용해서 얻은 포인터로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호출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String_Use_04.cpp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 </a:t>
            </a:r>
            <a:r>
              <a:rPr lang="ko-KR" altLang="en-US" dirty="0" smtClean="0"/>
              <a:t>와 </a:t>
            </a:r>
            <a:r>
              <a:rPr lang="en-US" altLang="ko-KR" dirty="0"/>
              <a:t>C++ </a:t>
            </a:r>
            <a:r>
              <a:rPr lang="ko-KR" altLang="en-US" dirty="0"/>
              <a:t>스타일의 조화로운 사용</a:t>
            </a:r>
          </a:p>
        </p:txBody>
      </p:sp>
    </p:spTree>
    <p:extLst>
      <p:ext uri="{BB962C8B-B14F-4D97-AF65-F5344CB8AC3E}">
        <p14:creationId xmlns:p14="http://schemas.microsoft.com/office/powerpoint/2010/main" val="36956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스타일 문자열 →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스타일 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정리하면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b="1" u="sng" dirty="0" err="1" smtClean="0">
                <a:solidFill>
                  <a:srgbClr val="FF0000"/>
                </a:solidFill>
              </a:rPr>
              <a:t>c_str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()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함수를 사용해서 문자열의 포인터를 구할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이 포인터는 읽기 용도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문자열의 복사본을 만들고 싶다면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c_str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()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함수로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구해낸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포인터로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strcpy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()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함수를 호출하면 됨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 </a:t>
            </a:r>
            <a:r>
              <a:rPr lang="ko-KR" altLang="en-US" dirty="0" smtClean="0"/>
              <a:t>와 </a:t>
            </a:r>
            <a:r>
              <a:rPr lang="en-US" altLang="ko-KR" dirty="0"/>
              <a:t>C++ </a:t>
            </a:r>
            <a:r>
              <a:rPr lang="ko-KR" altLang="en-US" dirty="0"/>
              <a:t>스타일의 조화로운 사용</a:t>
            </a:r>
          </a:p>
        </p:txBody>
      </p:sp>
    </p:spTree>
    <p:extLst>
      <p:ext uri="{BB962C8B-B14F-4D97-AF65-F5344CB8AC3E}">
        <p14:creationId xmlns:p14="http://schemas.microsoft.com/office/powerpoint/2010/main" val="18519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String_Use_05.cpp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ko-KR" altLang="en-US" dirty="0" smtClean="0"/>
              <a:t>스타일과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스타일의 문자열을 입력 받는 방법을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보여주는 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 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[20];</a:t>
            </a:r>
          </a:p>
          <a:p>
            <a:pPr lvl="2"/>
            <a:r>
              <a:rPr lang="en-US" altLang="ko-KR" dirty="0" err="1" smtClean="0"/>
              <a:t>cs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크기를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으로 잡아줌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그런데 사용자가 이 크기를 넘어서는 문자열을 입력한다면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b="1" u="sng" dirty="0" err="1" smtClean="0">
                <a:solidFill>
                  <a:srgbClr val="FF0000"/>
                </a:solidFill>
              </a:rPr>
              <a:t>cs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영역을 넘어서서 엉뚱한 메모리 영역까지 덮어 써짐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이는 심각한 결과를 초래함</a:t>
            </a:r>
            <a:endParaRPr lang="en-US" altLang="ko-KR" dirty="0" smtClean="0"/>
          </a:p>
          <a:p>
            <a:pPr lvl="4"/>
            <a:r>
              <a:rPr lang="ko-KR" altLang="en-US" b="1" u="sng" dirty="0" smtClean="0">
                <a:solidFill>
                  <a:srgbClr val="0070C0"/>
                </a:solidFill>
              </a:rPr>
              <a:t>프로그램이 비정상적으로 종료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4"/>
            <a:r>
              <a:rPr lang="ko-KR" altLang="en-US" b="1" u="sng" dirty="0" smtClean="0">
                <a:solidFill>
                  <a:srgbClr val="0070C0"/>
                </a:solidFill>
              </a:rPr>
              <a:t>엉뚱한 곳의 코드가 실행될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string </a:t>
            </a:r>
            <a:r>
              <a:rPr lang="ko-KR" altLang="en-US" dirty="0" smtClean="0"/>
              <a:t>클래스를 사용한 경우에는 입력한 양이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아무리 길어도 모두 받아들일 수 있으므로 안심할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문자열의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String_Use_05.cpp</a:t>
            </a:r>
          </a:p>
          <a:p>
            <a:pPr lvl="1"/>
            <a:r>
              <a:rPr lang="ko-KR" altLang="en-US" dirty="0" smtClean="0"/>
              <a:t>또 한 가지 문제점</a:t>
            </a:r>
            <a:endParaRPr lang="en-US" altLang="ko-KR" dirty="0"/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&gt;&gt;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연산자를 사용해서 문자열을 입력 받은 경우에는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공백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(Space)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포함한 문자열을 입력 받을 수 없음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해결책</a:t>
            </a:r>
            <a:endParaRPr lang="en-US" altLang="ko-KR" dirty="0"/>
          </a:p>
          <a:p>
            <a:pPr lvl="2"/>
            <a:r>
              <a:rPr lang="en-US" altLang="ko-KR" dirty="0" err="1" smtClean="0"/>
              <a:t>getline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사용하는 것</a:t>
            </a:r>
            <a:r>
              <a:rPr lang="en-US" altLang="ko-KR" dirty="0" smtClean="0"/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문자열의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4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String_Use_06.cpp</a:t>
            </a:r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스타일의 문자열에서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getline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cin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0070C0"/>
                </a:solidFill>
              </a:rPr>
              <a:t>cpps</a:t>
            </a:r>
            <a:r>
              <a:rPr lang="en-US" altLang="ko-KR" dirty="0" smtClean="0"/>
              <a:t>);</a:t>
            </a:r>
          </a:p>
          <a:p>
            <a:pPr lvl="3"/>
            <a:r>
              <a:rPr lang="en-US" altLang="ko-KR" dirty="0" err="1" smtClean="0">
                <a:solidFill>
                  <a:srgbClr val="FF0000"/>
                </a:solidFill>
              </a:rPr>
              <a:t>getline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문자열 입력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이 함수는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멤버가 아닌 보통 함수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>
                <a:solidFill>
                  <a:srgbClr val="00B050"/>
                </a:solidFill>
              </a:rPr>
              <a:t>cin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객체에게 입력을 부탁함</a:t>
            </a:r>
            <a:endParaRPr lang="en-US" altLang="ko-KR" dirty="0" smtClean="0"/>
          </a:p>
          <a:p>
            <a:pPr lvl="3"/>
            <a:r>
              <a:rPr lang="en-US" altLang="ko-KR" dirty="0" err="1" smtClean="0">
                <a:solidFill>
                  <a:srgbClr val="0070C0"/>
                </a:solidFill>
              </a:rPr>
              <a:t>cpps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문자열을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스타일의 문자열에서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cin</a:t>
            </a:r>
            <a:r>
              <a:rPr lang="en-US" altLang="ko-KR" dirty="0" err="1" smtClean="0"/>
              <a:t>.</a:t>
            </a:r>
            <a:r>
              <a:rPr lang="en-US" altLang="ko-KR" dirty="0" err="1" smtClean="0">
                <a:solidFill>
                  <a:srgbClr val="00B050"/>
                </a:solidFill>
              </a:rPr>
              <a:t>getline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cs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7030A0"/>
                </a:solidFill>
              </a:rPr>
              <a:t>20</a:t>
            </a:r>
            <a:r>
              <a:rPr lang="en-US" altLang="ko-KR" dirty="0" smtClean="0"/>
              <a:t>);</a:t>
            </a:r>
          </a:p>
          <a:p>
            <a:pPr lvl="3"/>
            <a:r>
              <a:rPr lang="en-US" altLang="ko-KR" dirty="0" err="1" smtClean="0">
                <a:solidFill>
                  <a:srgbClr val="FF0000"/>
                </a:solidFill>
              </a:rPr>
              <a:t>cin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객체에게 입력을 부탁함</a:t>
            </a:r>
            <a:endParaRPr lang="en-US" altLang="ko-KR" dirty="0" smtClean="0"/>
          </a:p>
          <a:p>
            <a:pPr lvl="3"/>
            <a:r>
              <a:rPr lang="en-US" altLang="ko-KR" dirty="0" err="1" smtClean="0">
                <a:solidFill>
                  <a:srgbClr val="00B050"/>
                </a:solidFill>
              </a:rPr>
              <a:t>getline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멤버인 문자열 입력 함수</a:t>
            </a:r>
            <a:endParaRPr lang="en-US" altLang="ko-KR" dirty="0" smtClean="0"/>
          </a:p>
          <a:p>
            <a:pPr lvl="3"/>
            <a:r>
              <a:rPr lang="en-US" altLang="ko-KR" dirty="0" err="1" smtClean="0">
                <a:solidFill>
                  <a:srgbClr val="0070C0"/>
                </a:solidFill>
              </a:rPr>
              <a:t>cs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문자열을 입력 받을 메모리의 주소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7030A0"/>
                </a:solidFill>
              </a:rPr>
              <a:t>20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문자열을 입력 받을 메모리의 크기</a:t>
            </a:r>
            <a:r>
              <a:rPr lang="en-US" altLang="ko-KR" dirty="0" smtClean="0"/>
              <a:t>(NULL </a:t>
            </a:r>
            <a:r>
              <a:rPr lang="ko-KR" altLang="en-US" dirty="0" smtClean="0"/>
              <a:t>문자 공간 포함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문자열의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6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실제로 시장에 팔리고 있는 프로그램의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소스 코드는 아무리 적어도 수만 줄 이상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방대한 소스 코드를 한 파일에 담는 것은 불가능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코드 안에서 함수를 찾아 다니기 불편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사람 이상 동시에 소스 코드를 수정하기도 어려움</a:t>
            </a:r>
            <a:endParaRPr lang="en-US" altLang="ko-KR" dirty="0"/>
          </a:p>
          <a:p>
            <a:pPr lvl="1"/>
            <a:r>
              <a:rPr lang="ko-KR" altLang="en-US" dirty="0" smtClean="0"/>
              <a:t>함수와 변수들을 여러 파일에 나누어 담을 필요가 생김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파일 단위로 모아 두면 필요할 때 찾아보기 쉬움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내가 어느 한 파일을 수정하고 있는 동안에 나의 동료는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파일을 수정할 수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500" dirty="0" smtClean="0"/>
              <a:t>왜 여러 개의 소스 파일을 사용해야 할까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0087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하지만 무조건 나누기만 한다고 되는 것은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관리의 편의를 위해서 여러 파일로 나누었지만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한 파일에서 다른 파일의 있는 내용을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참조해야 하는 경우가 생김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나누어진 조각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조각들이 서로 잘 맞물려서 돌아갈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있게 해줄 필요가 있음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소스 코드를 헤더 파일과 구현 파일에 나누어 담음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실제적인 일을 하는 소스 코드들은 구현 파일에 담기고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구현 파일들간의 조율을 위한 코드들은 헤더 파일에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나뉘어 담김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500" dirty="0" smtClean="0"/>
              <a:t>왜 여러 개의 소스 파일을 사용해야 할까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8615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#include </a:t>
            </a:r>
            <a:r>
              <a:rPr lang="ko-KR" altLang="en-US" dirty="0" err="1" smtClean="0"/>
              <a:t>지시문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에 숨겨진 의미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그 동안 아무것도 모른 채 </a:t>
            </a:r>
            <a:r>
              <a:rPr lang="en-US" altLang="ko-KR" dirty="0" smtClean="0"/>
              <a:t>#include </a:t>
            </a:r>
            <a:r>
              <a:rPr lang="ko-KR" altLang="en-US" dirty="0" err="1" smtClean="0"/>
              <a:t>지시문을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진짜 의미는 잠시 후에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소스 코드를 헤더 파일과 구현 파일로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Header_Impl_01.cpp</a:t>
            </a:r>
          </a:p>
          <a:p>
            <a:pPr lvl="2"/>
            <a:r>
              <a:rPr lang="ko-KR" altLang="en-US" dirty="0" smtClean="0"/>
              <a:t>예전에 만들어 보았던 점의 거리를 구하는 프로그램 예제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구현 파일은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cpp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확장자를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갖고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</a:t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헤더 파일은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h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확장자를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갖는 것이 일반적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#include </a:t>
            </a:r>
            <a:r>
              <a:rPr lang="ko-KR" altLang="en-US" dirty="0" err="1" smtClean="0"/>
              <a:t>지시문을</a:t>
            </a:r>
            <a:r>
              <a:rPr lang="ko-KR" altLang="en-US" dirty="0" smtClean="0"/>
              <a:t> 사용해서 앞의 예제를 고친다면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Header_Impl_02.h, Header_Impl_02.cpp</a:t>
            </a:r>
          </a:p>
          <a:p>
            <a:pPr lvl="4"/>
            <a:r>
              <a:rPr lang="ko-KR" altLang="en-US" dirty="0" smtClean="0"/>
              <a:t>마치 </a:t>
            </a:r>
            <a:r>
              <a:rPr lang="en-US" altLang="ko-KR" dirty="0" smtClean="0"/>
              <a:t>#include </a:t>
            </a:r>
            <a:r>
              <a:rPr lang="ko-KR" altLang="en-US" dirty="0" err="1" smtClean="0"/>
              <a:t>지시문이</a:t>
            </a:r>
            <a:r>
              <a:rPr lang="ko-KR" altLang="en-US" dirty="0" smtClean="0"/>
              <a:t> 위치한 곳에 </a:t>
            </a:r>
            <a:r>
              <a:rPr lang="en-US" altLang="ko-KR" dirty="0" smtClean="0"/>
              <a:t>Header_Impl_02.h </a:t>
            </a:r>
            <a:r>
              <a:rPr lang="ko-KR" altLang="en-US" dirty="0" smtClean="0"/>
              <a:t>파일의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내용을 복사한 것 같은 기능을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#include </a:t>
            </a:r>
            <a:r>
              <a:rPr lang="ko-KR" altLang="en-US" dirty="0" err="1" smtClean="0"/>
              <a:t>지시문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6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무작정 나누기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Header_Impl_03.cpp</a:t>
            </a:r>
          </a:p>
          <a:p>
            <a:pPr lvl="2"/>
            <a:r>
              <a:rPr lang="ko-KR" altLang="en-US" dirty="0" smtClean="0"/>
              <a:t>하나의 구현 파일에 모두 담아놓은 예제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smtClean="0"/>
              <a:t>함수에서는 </a:t>
            </a:r>
            <a:r>
              <a:rPr lang="en-US" altLang="ko-KR" dirty="0" smtClean="0"/>
              <a:t>Plus() </a:t>
            </a:r>
            <a:r>
              <a:rPr lang="ko-KR" altLang="en-US" dirty="0" smtClean="0"/>
              <a:t>함수를 호출하고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Plus() </a:t>
            </a:r>
            <a:r>
              <a:rPr lang="ko-KR" altLang="en-US" dirty="0" smtClean="0"/>
              <a:t>함수에서는 두 인자를 더한 값을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무작정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구현 파일을 하나 더 만들고</a:t>
            </a:r>
            <a:r>
              <a:rPr lang="en-US" altLang="ko-KR" dirty="0" smtClean="0"/>
              <a:t>, Plus()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파일로 옮겨 보자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Header_Impl_041 / 042.cpp</a:t>
            </a:r>
          </a:p>
          <a:p>
            <a:pPr lvl="4"/>
            <a:r>
              <a:rPr lang="en-US" altLang="ko-KR" dirty="0" smtClean="0"/>
              <a:t>Plus()</a:t>
            </a:r>
            <a:r>
              <a:rPr lang="ko-KR" altLang="en-US" dirty="0" smtClean="0"/>
              <a:t>라는 함수가 없다는 오류가 발생</a:t>
            </a:r>
            <a:endParaRPr lang="en-US" altLang="ko-KR" dirty="0"/>
          </a:p>
          <a:p>
            <a:pPr lvl="5"/>
            <a:r>
              <a:rPr lang="ko-KR" altLang="en-US" dirty="0" smtClean="0"/>
              <a:t>다른 파일에 있는 함수는 호출할 수가 없음</a:t>
            </a:r>
            <a:r>
              <a:rPr lang="en-US" altLang="ko-KR" dirty="0" smtClean="0"/>
              <a:t>…</a:t>
            </a:r>
          </a:p>
          <a:p>
            <a:pPr lvl="4"/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헤더 파일이 필요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기존의 소스를 여러 파일로 나누어보자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1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사용의 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 문자열을 사용해야 할까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스타일의 문자열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스타일의 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스타일과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스타일의 조화로운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문자열의</a:t>
            </a:r>
            <a:r>
              <a:rPr lang="en-US" altLang="ko-KR" dirty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파일에 있는 함수 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Header_Impl_05.h</a:t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en-US" altLang="ko-KR" sz="1500" dirty="0" smtClean="0"/>
              <a:t> </a:t>
            </a:r>
            <a:r>
              <a:rPr lang="en-US" altLang="ko-KR" dirty="0" smtClean="0"/>
              <a:t>Header_Impl_051 / 052.cpp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헤더 파일은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Plus()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함수의 원형을 가지고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구현 파일은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#include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지시문을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사용하여 헤더 파일을 추가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Header_Impl_05.h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함수에게 지도와 같은 역할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지도에는 </a:t>
            </a:r>
            <a:r>
              <a:rPr lang="en-US" altLang="ko-KR" dirty="0" smtClean="0"/>
              <a:t>Plus() </a:t>
            </a:r>
            <a:r>
              <a:rPr lang="ko-KR" altLang="en-US" dirty="0" smtClean="0"/>
              <a:t>함수에 대한 정보가 들어있음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그렇기 때문에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함수는 이 지도를 보고 </a:t>
            </a:r>
            <a:r>
              <a:rPr lang="en-US" altLang="ko-KR" dirty="0" smtClean="0"/>
              <a:t>Plus()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찾아서 호출할 수 있는 것</a:t>
            </a:r>
            <a:r>
              <a:rPr lang="en-US" altLang="ko-KR" dirty="0"/>
              <a:t>!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기존의 소스를 여러 파일로 나누어보자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70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파일에 있는 함수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헤더 파일의 사용법 정리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 Plus() </a:t>
            </a:r>
            <a:r>
              <a:rPr lang="ko-KR" altLang="en-US" dirty="0" smtClean="0"/>
              <a:t>함수가 있는 </a:t>
            </a:r>
            <a:r>
              <a:rPr lang="en-US" altLang="ko-KR" dirty="0" smtClean="0"/>
              <a:t>Header_Impl_051.cpp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이름을 따서 </a:t>
            </a:r>
            <a:r>
              <a:rPr lang="en-US" altLang="ko-KR" dirty="0" smtClean="0"/>
              <a:t>Header_Impl_05.h</a:t>
            </a:r>
            <a:r>
              <a:rPr lang="ko-KR" altLang="en-US" dirty="0" smtClean="0"/>
              <a:t>라는 헤더 파일을 만듦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2. </a:t>
            </a:r>
            <a:r>
              <a:rPr lang="ko-KR" altLang="en-US" dirty="0" smtClean="0"/>
              <a:t>헤더 파일에 </a:t>
            </a:r>
            <a:r>
              <a:rPr lang="en-US" altLang="ko-KR" dirty="0" smtClean="0"/>
              <a:t>Plus() </a:t>
            </a:r>
            <a:r>
              <a:rPr lang="ko-KR" altLang="en-US" dirty="0" smtClean="0"/>
              <a:t>함수의 원형을 적어줌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3. Header_Impl_052.cpp</a:t>
            </a:r>
            <a:r>
              <a:rPr lang="ko-KR" altLang="en-US" dirty="0" smtClean="0"/>
              <a:t>에서 이 헤더 파일을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보다 규칙적으로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 :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공유될 함수가 있는 구현 파일의 이름을 따서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</a:t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헤더 파일을 만듦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B050"/>
                </a:solidFill>
              </a:rPr>
              <a:t>규칙 </a:t>
            </a:r>
            <a:r>
              <a:rPr lang="en-US" altLang="ko-KR" b="1" u="sng" dirty="0" smtClean="0">
                <a:solidFill>
                  <a:srgbClr val="00B050"/>
                </a:solidFill>
              </a:rPr>
              <a:t>2 : </a:t>
            </a:r>
            <a:r>
              <a:rPr lang="ko-KR" altLang="en-US" b="1" u="sng" dirty="0" smtClean="0">
                <a:solidFill>
                  <a:srgbClr val="00B050"/>
                </a:solidFill>
              </a:rPr>
              <a:t>헤더 파일에 공유될 함수의 원형을 적어줌</a:t>
            </a:r>
            <a:endParaRPr lang="en-US" altLang="ko-KR" b="1" u="sng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규칙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3 :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공유될 함수를 호출할 구현 파일에서는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이 헤더 파일을 포함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기존의 소스를 여러 파일로 나누어보자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51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25963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다른 파일에 있는 구조체 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Header_Impl_06.cpp</a:t>
            </a:r>
          </a:p>
          <a:p>
            <a:pPr lvl="2"/>
            <a:r>
              <a:rPr lang="en-US" altLang="ko-KR" dirty="0" smtClean="0"/>
              <a:t>Distance() </a:t>
            </a:r>
            <a:r>
              <a:rPr lang="ko-KR" altLang="en-US" dirty="0" smtClean="0"/>
              <a:t>함수를 별도의 파일로 분리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Header_Impl_071 / 072.cpp</a:t>
            </a:r>
          </a:p>
          <a:p>
            <a:pPr lvl="4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5"/>
            <a:r>
              <a:rPr lang="ko-KR" altLang="en-US" b="1" u="sng" dirty="0" smtClean="0">
                <a:solidFill>
                  <a:srgbClr val="FF0000"/>
                </a:solidFill>
              </a:rPr>
              <a:t>다른 구현 파일의 함수를 호출하기 위한 처리가 되어 있지 않음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5"/>
            <a:r>
              <a:rPr lang="ko-KR" altLang="en-US" b="1" u="sng" dirty="0" smtClean="0">
                <a:solidFill>
                  <a:srgbClr val="0070C0"/>
                </a:solidFill>
              </a:rPr>
              <a:t>해결책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: Distance()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함수를 공유할 수 있게 조치를 취함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6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Header_Impl_082.h, Header_Impl_081 / 082.cpp</a:t>
            </a:r>
            <a:endParaRPr lang="en-US" altLang="ko-KR" dirty="0"/>
          </a:p>
          <a:p>
            <a:pPr lvl="4"/>
            <a:r>
              <a:rPr lang="ko-KR" altLang="en-US" dirty="0" smtClean="0"/>
              <a:t>또 다른 문제점</a:t>
            </a:r>
            <a:endParaRPr lang="en-US" altLang="ko-KR" dirty="0" smtClean="0"/>
          </a:p>
          <a:p>
            <a:pPr lvl="5"/>
            <a:r>
              <a:rPr lang="en-US" altLang="ko-KR" b="1" u="sng" dirty="0" smtClean="0">
                <a:solidFill>
                  <a:srgbClr val="FF0000"/>
                </a:solidFill>
              </a:rPr>
              <a:t>Header_Impl_082.cpp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Point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구조체를 모른다는 것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5"/>
            <a:r>
              <a:rPr lang="ko-KR" altLang="en-US" b="1" u="sng" dirty="0" smtClean="0">
                <a:solidFill>
                  <a:srgbClr val="0070C0"/>
                </a:solidFill>
              </a:rPr>
              <a:t>해결책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: Point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구조체의 정의부분을 별도의 헤더 파일로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옮겨놓고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필요한 구현 파일마다 이 헤더 파일을 포함하는 것</a:t>
            </a:r>
            <a:r>
              <a:rPr lang="en-US" altLang="ko-KR" b="1" u="sng" dirty="0" smtClean="0">
                <a:solidFill>
                  <a:srgbClr val="0070C0"/>
                </a:solidFill>
              </a:rPr>
              <a:t>!</a:t>
            </a:r>
          </a:p>
          <a:p>
            <a:pPr lvl="6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Point.h</a:t>
            </a:r>
            <a:r>
              <a:rPr lang="en-US" altLang="ko-KR" dirty="0" smtClean="0"/>
              <a:t>, Header_Impl_092.h,</a:t>
            </a:r>
            <a:br>
              <a:rPr lang="en-US" altLang="ko-KR" dirty="0" smtClean="0"/>
            </a:br>
            <a:r>
              <a:rPr lang="en-US" altLang="ko-KR" dirty="0" smtClean="0"/>
              <a:t>               </a:t>
            </a:r>
            <a:r>
              <a:rPr lang="en-US" altLang="ko-KR" sz="600" dirty="0" smtClean="0"/>
              <a:t> </a:t>
            </a:r>
            <a:r>
              <a:rPr lang="en-US" altLang="ko-KR" dirty="0" smtClean="0"/>
              <a:t> Header_Impl_091 / 092.cpp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기존의 소스를 여러 파일로 나누어보자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7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25963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다른 파일에 있는 구조체 사용하기</a:t>
            </a:r>
            <a:endParaRPr lang="en-US" altLang="ko-KR" dirty="0" smtClean="0"/>
          </a:p>
          <a:p>
            <a:pPr lvl="1"/>
            <a:r>
              <a:rPr lang="ko-KR" altLang="en-US" dirty="0"/>
              <a:t>헤더 파일의 사용법 정리</a:t>
            </a:r>
            <a:endParaRPr lang="en-US" altLang="ko-KR" dirty="0"/>
          </a:p>
          <a:p>
            <a:pPr lvl="2"/>
            <a:r>
              <a:rPr lang="en-US" altLang="ko-KR" dirty="0" smtClean="0"/>
              <a:t>1. Point </a:t>
            </a:r>
            <a:r>
              <a:rPr lang="ko-KR" altLang="en-US" dirty="0" smtClean="0"/>
              <a:t>구조체의 이름을 따서 새로운 헤더 파일 만듦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smtClean="0"/>
              <a:t>헤더 파일에 </a:t>
            </a:r>
            <a:r>
              <a:rPr lang="en-US" altLang="ko-KR" dirty="0" smtClean="0"/>
              <a:t>Point </a:t>
            </a:r>
            <a:r>
              <a:rPr lang="ko-KR" altLang="en-US" dirty="0" smtClean="0"/>
              <a:t>구조체의 정의 부분을 위치시킴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 smtClean="0"/>
              <a:t>구조체를 사용하는 </a:t>
            </a:r>
            <a:r>
              <a:rPr lang="en-US" altLang="ko-KR" dirty="0" smtClean="0"/>
              <a:t>Header_Impl_091.cpp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Header_Impl_092.cpp</a:t>
            </a:r>
            <a:r>
              <a:rPr lang="ko-KR" altLang="en-US" dirty="0" smtClean="0"/>
              <a:t>에서 이 헤더 파일을 포함시킴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보다 </a:t>
            </a:r>
            <a:r>
              <a:rPr lang="ko-KR" altLang="en-US" dirty="0"/>
              <a:t>규칙적으로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b="1" u="sng" dirty="0">
                <a:solidFill>
                  <a:srgbClr val="FF0000"/>
                </a:solidFill>
              </a:rPr>
              <a:t>규칙 </a:t>
            </a:r>
            <a:r>
              <a:rPr lang="en-US" altLang="ko-KR" b="1" u="sng" dirty="0">
                <a:solidFill>
                  <a:srgbClr val="FF0000"/>
                </a:solidFill>
              </a:rPr>
              <a:t>1 :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구조체의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이름을 따서 새로운 헤더 파일을 만듦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B050"/>
                </a:solidFill>
              </a:rPr>
              <a:t>규칙 </a:t>
            </a:r>
            <a:r>
              <a:rPr lang="en-US" altLang="ko-KR" b="1" u="sng" dirty="0">
                <a:solidFill>
                  <a:srgbClr val="00B050"/>
                </a:solidFill>
              </a:rPr>
              <a:t>2 </a:t>
            </a:r>
            <a:r>
              <a:rPr lang="en-US" altLang="ko-KR" b="1" u="sng" dirty="0" smtClean="0">
                <a:solidFill>
                  <a:srgbClr val="00B050"/>
                </a:solidFill>
              </a:rPr>
              <a:t>: </a:t>
            </a:r>
            <a:r>
              <a:rPr lang="ko-KR" altLang="en-US" b="1" u="sng" dirty="0" smtClean="0">
                <a:solidFill>
                  <a:srgbClr val="00B050"/>
                </a:solidFill>
              </a:rPr>
              <a:t>헤더 파일을 구조체의 정의 부분에 위치시킴</a:t>
            </a:r>
            <a:endParaRPr lang="en-US" altLang="ko-KR" b="1" u="sng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규칙 </a:t>
            </a:r>
            <a:r>
              <a:rPr lang="en-US" altLang="ko-KR" b="1" u="sng" dirty="0">
                <a:solidFill>
                  <a:srgbClr val="0070C0"/>
                </a:solidFill>
              </a:rPr>
              <a:t>3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:</a:t>
            </a:r>
            <a:r>
              <a:rPr lang="ko-KR" altLang="en-US" b="1" u="sng" dirty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구조체를 사용하는 구현 파일마다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이 헤더 파일을 포함시킴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기존의 소스를 여러 파일로 나누어보자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39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파일이 아주 많아지면 파일 간의 포함 관계가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복잡해질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헤더 파일을 두 번 포함하는 경우도 생길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헤더 파일에서 또 다른 헤더 파일을 포함하는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Header_Impl_10.h, Header_Impl_10.cpp</a:t>
            </a:r>
          </a:p>
          <a:p>
            <a:pPr lvl="3"/>
            <a:r>
              <a:rPr lang="ko-KR" altLang="en-US" dirty="0" smtClean="0"/>
              <a:t>고의적으로 같은 헤더 파일을 두 번 포함한 예제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Point.h</a:t>
            </a:r>
            <a:r>
              <a:rPr lang="ko-KR" altLang="en-US" dirty="0" smtClean="0"/>
              <a:t>를 두 번 포함했기 때문에 </a:t>
            </a:r>
            <a:r>
              <a:rPr lang="en-US" altLang="ko-KR" dirty="0" smtClean="0"/>
              <a:t>Point </a:t>
            </a:r>
            <a:r>
              <a:rPr lang="ko-KR" altLang="en-US" dirty="0" smtClean="0"/>
              <a:t>구조체도 두 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정의되어 오류가 발생함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간단한 조치를 취해주면 문제를 해결할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예제 파일 </a:t>
            </a:r>
            <a:r>
              <a:rPr lang="en-US" altLang="ko-KR" dirty="0" smtClean="0"/>
              <a:t>: Header_Impl_11.h, Header_Impl_11.cpp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헤더 파일이 두 번 포함되는 것 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8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오류 해결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헤더 파일의 앞뒤로 적어준 무언가가 중복 문제를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문제를 해결하는 방법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 :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헤더 파일의 이름을 따서 심볼을 만듦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예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: HEADER_IMPL_11)</a:t>
            </a:r>
          </a:p>
          <a:p>
            <a:pPr lvl="2"/>
            <a:r>
              <a:rPr lang="ko-KR" altLang="en-US" b="1" u="sng" dirty="0" smtClean="0">
                <a:solidFill>
                  <a:srgbClr val="00B050"/>
                </a:solidFill>
              </a:rPr>
              <a:t>규칙 </a:t>
            </a:r>
            <a:r>
              <a:rPr lang="en-US" altLang="ko-KR" b="1" u="sng" dirty="0" smtClean="0">
                <a:solidFill>
                  <a:srgbClr val="00B050"/>
                </a:solidFill>
              </a:rPr>
              <a:t>2 : </a:t>
            </a:r>
            <a:r>
              <a:rPr lang="ko-KR" altLang="en-US" b="1" u="sng" dirty="0" smtClean="0">
                <a:solidFill>
                  <a:srgbClr val="00B050"/>
                </a:solidFill>
              </a:rPr>
              <a:t>헤더 파일의 제일 앞에 이 심볼을 사용해서</a:t>
            </a:r>
            <a:r>
              <a:rPr lang="en-US" altLang="ko-KR" b="1" u="sng" dirty="0" smtClean="0">
                <a:solidFill>
                  <a:srgbClr val="00B050"/>
                </a:solidFill>
              </a:rPr>
              <a:t/>
            </a:r>
            <a:br>
              <a:rPr lang="en-US" altLang="ko-KR" b="1" u="sng" dirty="0" smtClean="0">
                <a:solidFill>
                  <a:srgbClr val="00B050"/>
                </a:solidFill>
              </a:rPr>
            </a:br>
            <a:r>
              <a:rPr lang="en-US" altLang="ko-KR" b="1" u="sng" dirty="0" smtClean="0">
                <a:solidFill>
                  <a:srgbClr val="00B050"/>
                </a:solidFill>
              </a:rPr>
              <a:t>#</a:t>
            </a:r>
            <a:r>
              <a:rPr lang="en-US" altLang="ko-KR" b="1" u="sng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b="1" u="sng" dirty="0" smtClean="0">
                <a:solidFill>
                  <a:srgbClr val="00B050"/>
                </a:solidFill>
              </a:rPr>
              <a:t>, #define </a:t>
            </a:r>
            <a:r>
              <a:rPr lang="ko-KR" altLang="en-US" b="1" u="sng" dirty="0" smtClean="0">
                <a:solidFill>
                  <a:srgbClr val="00B050"/>
                </a:solidFill>
              </a:rPr>
              <a:t>명령을 추가</a:t>
            </a:r>
            <a:endParaRPr lang="en-US" altLang="ko-KR" b="1" u="sng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규칙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3 :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헤더 파일의 제일 끝에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#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endif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추가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헤더 파일의 이름으로 심볼을 만들어 주는 것이 일반적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헤더 파일마다 중복하지 않는 심볼을 사용해야 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중복이 있을법한 헤더 파일에만 해줘야 되는 것이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만드는 모든 헤더 파일에 이와 같은 작업을 해주는 것이 좋음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헤더 파일이 두 번 포함되는 것 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 라이브러리란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 기본적으로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제공되는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등을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지금까지 사용한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수학과 문자열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 함수들이 모두 이에 속함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기능들을 사용하기 위해 헤더 파일들을 포함했었음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#include &lt;string&gt;</a:t>
            </a:r>
            <a:br>
              <a:rPr lang="en-US" altLang="ko-KR" dirty="0" smtClean="0"/>
            </a:br>
            <a:r>
              <a:rPr lang="en-US" altLang="ko-KR" dirty="0" smtClean="0"/>
              <a:t>#include &lt;</a:t>
            </a:r>
            <a:r>
              <a:rPr lang="en-US" altLang="ko-KR" dirty="0" err="1" smtClean="0"/>
              <a:t>cmath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반면에 우리가 손수 만들어진 헤더 파일은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#include “</a:t>
            </a:r>
            <a:r>
              <a:rPr lang="en-US" altLang="ko-KR" dirty="0" err="1" smtClean="0"/>
              <a:t>Example.h</a:t>
            </a:r>
            <a:r>
              <a:rPr lang="en-US" altLang="ko-KR" dirty="0" smtClean="0"/>
              <a:t>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라이브러리의 헤더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5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표준 라이브러리의 경우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&lt;&gt;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사용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우리가 손수 만든 파일에 대해서는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“”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사용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두 가지의 차이점은 헤더 파일을 찾는 위치</a:t>
            </a:r>
            <a:r>
              <a:rPr lang="en-US" altLang="ko-KR" dirty="0" smtClean="0"/>
              <a:t>!</a:t>
            </a:r>
          </a:p>
          <a:p>
            <a:pPr lvl="2"/>
            <a:r>
              <a:rPr lang="en-US" altLang="ko-KR" b="1" u="sng" dirty="0" smtClean="0">
                <a:solidFill>
                  <a:srgbClr val="0070C0"/>
                </a:solidFill>
              </a:rPr>
              <a:t>&lt;&gt;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사용하는 경우는 표준 라이브러리의 헤더 파일이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위치한 폴더에서 파일을 찾음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/>
              <a:t>Visual Studio</a:t>
            </a:r>
            <a:r>
              <a:rPr lang="ko-KR" altLang="en-US" dirty="0" smtClean="0"/>
              <a:t>를 사용하는 경우에는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를 설치한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폴더 안에 헤더 파일들이 위치한 폴더가 존재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&lt;&gt;</a:t>
            </a:r>
            <a:r>
              <a:rPr lang="ko-KR" altLang="en-US" dirty="0" smtClean="0"/>
              <a:t>를 사용하는 경우에는 이 곳에서 헤더 파일을 찾음</a:t>
            </a:r>
            <a:endParaRPr lang="en-US" altLang="ko-KR" dirty="0" smtClean="0"/>
          </a:p>
          <a:p>
            <a:pPr lvl="2"/>
            <a:r>
              <a:rPr lang="en-US" altLang="ko-KR" b="1" u="sng" dirty="0" smtClean="0">
                <a:solidFill>
                  <a:srgbClr val="0070C0"/>
                </a:solidFill>
              </a:rPr>
              <a:t>“”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을 사용한 경우에는 현재 소스 파일이 있는 위치에서 찾음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/>
              <a:t>Example.cpp</a:t>
            </a:r>
            <a:r>
              <a:rPr lang="ko-KR" altLang="en-US" dirty="0" smtClean="0"/>
              <a:t>에서 헤더 파일을 포함한 것이라면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Example.cpp</a:t>
            </a:r>
            <a:r>
              <a:rPr lang="ko-KR" altLang="en-US" dirty="0" smtClean="0"/>
              <a:t>가 있는 폴더에서 헤더 파일을 찾게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라이브러리의 헤더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9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뒤집기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문자열을 하나 만들어서 문자열을 뒤집는 함수를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할당을 이용할 것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original[] = “NEMODORI”;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copy = </a:t>
            </a:r>
            <a:r>
              <a:rPr lang="en-US" altLang="ko-KR" dirty="0" err="1" smtClean="0"/>
              <a:t>ReverseString</a:t>
            </a:r>
            <a:r>
              <a:rPr lang="en-US" altLang="ko-KR" dirty="0" smtClean="0"/>
              <a:t>(original, 8);</a:t>
            </a:r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함수를 한 번 호출할 때마다 문자열이 왼쪽으로 한 칸씩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제일 왼쪽의 문자는 제일 오른쪽으로 이동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message[] = “BINGO JJANG!!!”;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8000"/>
                </a:solidFill>
              </a:rPr>
              <a:t>// copy</a:t>
            </a:r>
            <a:r>
              <a:rPr lang="ko-KR" altLang="en-US" dirty="0" smtClean="0">
                <a:solidFill>
                  <a:srgbClr val="008000"/>
                </a:solidFill>
              </a:rPr>
              <a:t>는 </a:t>
            </a:r>
            <a:r>
              <a:rPr lang="en-US" altLang="ko-KR" dirty="0" smtClean="0">
                <a:solidFill>
                  <a:srgbClr val="008000"/>
                </a:solidFill>
              </a:rPr>
              <a:t>“INGO JJANG!!B</a:t>
            </a:r>
            <a:r>
              <a:rPr lang="ko-KR" altLang="en-US" dirty="0" smtClean="0">
                <a:solidFill>
                  <a:srgbClr val="008000"/>
                </a:solidFill>
              </a:rPr>
              <a:t>가 됨</a:t>
            </a:r>
            <a:r>
              <a:rPr lang="en-US" altLang="ko-KR" dirty="0">
                <a:solidFill>
                  <a:srgbClr val="008000"/>
                </a:solidFill>
              </a:rPr>
              <a:t/>
            </a:r>
            <a:br>
              <a:rPr lang="en-US" altLang="ko-KR" dirty="0">
                <a:solidFill>
                  <a:srgbClr val="008000"/>
                </a:solidFill>
              </a:rPr>
            </a:b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copy = </a:t>
            </a:r>
            <a:r>
              <a:rPr lang="en-US" altLang="ko-KR" dirty="0" err="1" smtClean="0"/>
              <a:t>ShiftLeftString</a:t>
            </a:r>
            <a:r>
              <a:rPr lang="en-US" altLang="ko-KR" dirty="0" smtClean="0"/>
              <a:t>(message, 14);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숙제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7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strlen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직접 구현하기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strlen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함수와 동일한 기능을 하는 함수를 직접 만들기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00FF"/>
                </a:solidFill>
              </a:rPr>
              <a:t>const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절대 경로의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부분만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사용자로부터 파일의 절대 경로를 입력 받은 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디렉토리</a:t>
            </a:r>
            <a:r>
              <a:rPr lang="ko-KR" altLang="en-US" dirty="0" smtClean="0"/>
              <a:t> 부분만 출력하는 프로그램을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예 </a:t>
            </a:r>
            <a:r>
              <a:rPr lang="en-US" altLang="ko-KR" dirty="0" smtClean="0"/>
              <a:t>: D:\My Library\Temp\test.jpg</a:t>
            </a:r>
          </a:p>
          <a:p>
            <a:pPr lvl="1"/>
            <a:r>
              <a:rPr lang="ko-KR" altLang="en-US" dirty="0" smtClean="0"/>
              <a:t>출력 예 </a:t>
            </a:r>
            <a:r>
              <a:rPr lang="en-US" altLang="ko-KR" dirty="0" smtClean="0"/>
              <a:t>: D:\My Library\Temp\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숙제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7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헤더 파일과 구현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파일과 구현 파일의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 여러 개의 소스 파일을 사용해야 할까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#include </a:t>
            </a:r>
            <a:r>
              <a:rPr lang="ko-KR" altLang="en-US" dirty="0" err="1" smtClean="0"/>
              <a:t>지시문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소스를 여러 파일로 나누어보자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헤더 파일이 두 번 포함되는 것 막기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 라이브러리의 헤더 파일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8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욕 판별 함수 작성하기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인자로 넘겨진 문자열이 욕 리스트에 있는 문자열과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일치하는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반환하도록 구현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bool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/>
              <a:t>IsTermOfAbuse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00FF"/>
                </a:solidFill>
              </a:rPr>
              <a:t>const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pChatMessage</a:t>
            </a:r>
            <a:r>
              <a:rPr lang="en-US" altLang="ko-KR" dirty="0" smtClean="0"/>
              <a:t>);</a:t>
            </a:r>
          </a:p>
          <a:p>
            <a:pPr lvl="1"/>
            <a:r>
              <a:rPr lang="ko-KR" altLang="en-US" dirty="0" smtClean="0"/>
              <a:t>욕 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나쁜 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미친 애</a:t>
            </a:r>
            <a:endParaRPr lang="en-US" altLang="ko-KR" dirty="0" smtClean="0"/>
          </a:p>
          <a:p>
            <a:r>
              <a:rPr lang="ko-KR" altLang="en-US" dirty="0" smtClean="0"/>
              <a:t>욕 판별 함수 개선하기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욕 리스트에 있는 문자열과 일치하는 경우뿐만 아니라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욕이 포함되어 있는 경우에도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반환하도록 구현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bool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IsTermOfAbuse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00FF"/>
                </a:solidFill>
              </a:rPr>
              <a:t>std</a:t>
            </a:r>
            <a:r>
              <a:rPr lang="en-US" altLang="ko-KR" dirty="0" smtClean="0"/>
              <a:t>::string </a:t>
            </a:r>
            <a:r>
              <a:rPr lang="en-US" altLang="ko-KR" dirty="0" err="1" smtClean="0"/>
              <a:t>sChatMessage</a:t>
            </a:r>
            <a:r>
              <a:rPr lang="en-US" altLang="ko-KR" dirty="0" smtClean="0"/>
              <a:t>);</a:t>
            </a:r>
          </a:p>
          <a:p>
            <a:pPr lvl="1"/>
            <a:r>
              <a:rPr lang="ko-KR" altLang="en-US" dirty="0" smtClean="0"/>
              <a:t>욕 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</a:t>
            </a:r>
            <a:r>
              <a:rPr lang="ko-KR" altLang="en-US" dirty="0"/>
              <a:t>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숙제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3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레고</a:t>
            </a:r>
            <a:r>
              <a:rPr lang="ko-KR" altLang="en-US" dirty="0" smtClean="0"/>
              <a:t> 블록 조립하듯이 프로그래밍하는 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객체지향 프로그래밍의 시작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메모리 할당의 개념을 이해하기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메모리 할당은 메모리를 동적으로 할당한다는 뜻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메모리를 할당한다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메모리를 할당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(Allocation)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한다는 것은 쉽게 말해서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컴퓨터로부터 메모리를 얻어오는 일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4"/>
            <a:r>
              <a:rPr lang="ko-KR" altLang="en-US" dirty="0" smtClean="0"/>
              <a:t>어떤 프로그램에서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바이트의 메모리가 필요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컴퓨터에게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바이트의 메모리가 필요하다고 요청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메모리를 동적으로 할당한다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동적</a:t>
            </a:r>
            <a:r>
              <a:rPr lang="en-US" altLang="ko-KR" dirty="0" smtClean="0"/>
              <a:t>(Dynamic)</a:t>
            </a:r>
            <a:r>
              <a:rPr lang="ko-KR" altLang="en-US" dirty="0" smtClean="0"/>
              <a:t>이라는 말은 일반적으로 정적</a:t>
            </a:r>
            <a:r>
              <a:rPr lang="en-US" altLang="ko-KR" dirty="0" smtClean="0"/>
              <a:t>(Static)</a:t>
            </a:r>
            <a:r>
              <a:rPr lang="ko-KR" altLang="en-US" dirty="0" smtClean="0"/>
              <a:t>이라는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말의 반대 의미로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할당과 관련해서 동적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정적이 의미하는 바는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왜 동적 메모리 할당을 사용해야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9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동적 메모리 할당의 개념을 이해하기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메모리 할당과 정적 메모리 할당의 차이점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할당하는 메모리의 크기를 프로그램을 실행하기 전에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결정하느냐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프로그램을 실행하는 도중에 결정하느냐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변수를 정의하는 것은 정적 메모리 할당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4"/>
            <a:r>
              <a:rPr lang="en-US" altLang="ko-KR" dirty="0" err="1" smtClean="0"/>
              <a:t>int</a:t>
            </a:r>
            <a:r>
              <a:rPr lang="en-US" altLang="ko-KR" dirty="0" smtClean="0"/>
              <a:t> [100] </a:t>
            </a:r>
            <a:r>
              <a:rPr lang="ko-KR" altLang="en-US" dirty="0" smtClean="0"/>
              <a:t>타입의 배열을 정의했을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배열의 크기는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프로그램을 시작하지 않았어도 이미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바이트라고 결정된 것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동적 메모리 할당에서는 메모리의 크기를 지정해줄 때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변수를 사용할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4"/>
            <a:r>
              <a:rPr lang="ko-KR" altLang="en-US" dirty="0" smtClean="0"/>
              <a:t>우리가 원하는 크기만큼의 배열을 만들고 싶다면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배열 크기를 입력 받고 나서야 생성이 가능함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왜 동적 메모리 할당을 사용해야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5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동적 메모리 할당의 개념을 이해하기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메모리 할당과 정적 메모리 할당의 차이점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메모리를 할당하고 해제하는 시점이 자유로움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함수 안에서 정의한 변수는 함수의 실행이 끝나면서 소멸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4"/>
            <a:r>
              <a:rPr lang="ko-KR" altLang="en-US" dirty="0" smtClean="0"/>
              <a:t>어떤 함수가 실행되고 그 안에서 변수를 정의한 문장을 만나면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변수에게 필요한 만큼의 메모리를 할당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함수의 실행이 끝나면 자동적으로 메모리 해제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소멸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동적 메모리 할당으로 할당한 메모리는 사용자가 직접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해제해주기 전까지는 컴퓨터에 의해서 해제되는 일이 없음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4"/>
            <a:r>
              <a:rPr lang="ko-KR" altLang="en-US" dirty="0" smtClean="0"/>
              <a:t>어떤 함수 안에서 동적 메모리 할당을 통해서 확보한 메모리는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함수가 끝나더라도 계속 존재하게 됨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왜 동적 메모리 할당을 사용해야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5658</TotalTime>
  <Words>2054</Words>
  <Application>Microsoft Office PowerPoint</Application>
  <PresentationFormat>화면 슬라이드 쇼(4:3)</PresentationFormat>
  <Paragraphs>582</Paragraphs>
  <Slides>61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광장</vt:lpstr>
      <vt:lpstr>C++ Programming Tutor</vt:lpstr>
      <vt:lpstr>튜터자 소개</vt:lpstr>
      <vt:lpstr>질문하실 때…</vt:lpstr>
      <vt:lpstr>6주차 수업 안내</vt:lpstr>
      <vt:lpstr>6주차 수업 안내</vt:lpstr>
      <vt:lpstr>6주차 수업 안내</vt:lpstr>
      <vt:lpstr>왜 동적 메모리 할당을 사용해야 할까</vt:lpstr>
      <vt:lpstr>왜 동적 메모리 할당을 사용해야 할까</vt:lpstr>
      <vt:lpstr>왜 동적 메모리 할당을 사용해야 할까</vt:lpstr>
      <vt:lpstr>왜 동적 메모리 할당을 사용해야 할까</vt:lpstr>
      <vt:lpstr>왜 동적 메모리 할당을 사용해야 할까</vt:lpstr>
      <vt:lpstr>기본적인 동적 메모리 할당과 해제</vt:lpstr>
      <vt:lpstr>기본적인 동적 메모리 할당과 해제</vt:lpstr>
      <vt:lpstr>기본적인 동적 메모리 할당과 해제</vt:lpstr>
      <vt:lpstr>기본적인 동적 메모리 할당과 해제</vt:lpstr>
      <vt:lpstr>연산자 new, delete, new[], delete[]</vt:lpstr>
      <vt:lpstr>연산자 new, delete, new[], delete[]</vt:lpstr>
      <vt:lpstr>동적 메모리 할당과 관련된 기본 규칙</vt:lpstr>
      <vt:lpstr>동적 메모리 할당과 관련된 기본 규칙</vt:lpstr>
      <vt:lpstr>동적 메모리 할당과 관련된 기본 규칙</vt:lpstr>
      <vt:lpstr>왜 문자열을 사용해야 할까</vt:lpstr>
      <vt:lpstr>C 스타일의 문자열</vt:lpstr>
      <vt:lpstr>C 스타일의 문자열</vt:lpstr>
      <vt:lpstr>C 스타일의 문자열</vt:lpstr>
      <vt:lpstr>C 스타일의 문자열</vt:lpstr>
      <vt:lpstr>C 스타일의 문자열</vt:lpstr>
      <vt:lpstr>C 스타일의 문자열</vt:lpstr>
      <vt:lpstr>C 스타일의 문자열</vt:lpstr>
      <vt:lpstr>C 스타일의 문자열</vt:lpstr>
      <vt:lpstr>C 스타일의 문자열</vt:lpstr>
      <vt:lpstr>C 스타일의 문자열</vt:lpstr>
      <vt:lpstr>C 스타일의 문자열</vt:lpstr>
      <vt:lpstr>C 스타일의 문자열</vt:lpstr>
      <vt:lpstr>C++ 스타일의 문자열</vt:lpstr>
      <vt:lpstr>C++ 스타일의 문자열</vt:lpstr>
      <vt:lpstr>C++ 스타일의 문자열</vt:lpstr>
      <vt:lpstr>C++ 스타일의 문자열</vt:lpstr>
      <vt:lpstr>C++ 스타일의 문자열</vt:lpstr>
      <vt:lpstr>C++ 스타일의 문자열</vt:lpstr>
      <vt:lpstr>C 와 C++ 스타일의 조화로운 사용</vt:lpstr>
      <vt:lpstr>C 와 C++ 스타일의 조화로운 사용</vt:lpstr>
      <vt:lpstr>C 와 C++ 스타일의 조화로운 사용</vt:lpstr>
      <vt:lpstr>문자열의 입력</vt:lpstr>
      <vt:lpstr>문자열의 입력</vt:lpstr>
      <vt:lpstr>문자열의 입력</vt:lpstr>
      <vt:lpstr>왜 여러 개의 소스 파일을 사용해야 할까</vt:lpstr>
      <vt:lpstr>왜 여러 개의 소스 파일을 사용해야 할까</vt:lpstr>
      <vt:lpstr>#include 지시문</vt:lpstr>
      <vt:lpstr>기존의 소스를 여러 파일로 나누어보자</vt:lpstr>
      <vt:lpstr>기존의 소스를 여러 파일로 나누어보자</vt:lpstr>
      <vt:lpstr>기존의 소스를 여러 파일로 나누어보자</vt:lpstr>
      <vt:lpstr>기존의 소스를 여러 파일로 나누어보자</vt:lpstr>
      <vt:lpstr>기존의 소스를 여러 파일로 나누어보자</vt:lpstr>
      <vt:lpstr>헤더 파일이 두 번 포함되는 것 막기</vt:lpstr>
      <vt:lpstr>헤더 파일이 두 번 포함되는 것 막기</vt:lpstr>
      <vt:lpstr>표준 라이브러리의 헤더 파일</vt:lpstr>
      <vt:lpstr>표준 라이브러리의 헤더 파일</vt:lpstr>
      <vt:lpstr>6주차 숙제 안내</vt:lpstr>
      <vt:lpstr>6주차 숙제 안내</vt:lpstr>
      <vt:lpstr>6주차 숙제 안내</vt:lpstr>
      <vt:lpstr>7주차 수업 안내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Tutor</dc:title>
  <dc:creator>Microsoft Corporation</dc:creator>
  <cp:lastModifiedBy>utilFoReVeR</cp:lastModifiedBy>
  <cp:revision>343</cp:revision>
  <dcterms:created xsi:type="dcterms:W3CDTF">2006-10-05T04:04:58Z</dcterms:created>
  <dcterms:modified xsi:type="dcterms:W3CDTF">2012-05-06T08:48:48Z</dcterms:modified>
</cp:coreProperties>
</file>