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57" r:id="rId3"/>
    <p:sldId id="258" r:id="rId4"/>
    <p:sldId id="262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36" r:id="rId29"/>
    <p:sldId id="298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9933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828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AE885-A61D-4BB7-B624-687D05929FF8}" type="datetimeFigureOut">
              <a:rPr lang="ko-KR" altLang="en-US" smtClean="0"/>
              <a:t>2012-05-09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B5AE5-856C-4281-9E39-273006476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169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B5AE5-856C-4281-9E39-2730064769F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911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2012-05-09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2012-05-09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2012-05-09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utilforever.tistory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utilForever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C++ Programming Tutor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#7 : </a:t>
            </a:r>
            <a:r>
              <a:rPr lang="ko-KR" altLang="en-US" dirty="0" smtClean="0"/>
              <a:t>객체지향 프로그래밍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636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부품을 조립하는 방식은 여러 가지 장점이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셋째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부품들은 다른 제품을 만드는데도 사용할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회사에서 새로운 모델의 자동차를 개발했다고 해도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이전에 사용하던 대부분의 부품들을 그대로 재사용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객체들도 재사용할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예를 들어</a:t>
            </a:r>
            <a:r>
              <a:rPr lang="en-US" altLang="ko-KR" dirty="0" smtClean="0"/>
              <a:t>…</a:t>
            </a:r>
          </a:p>
          <a:p>
            <a:pPr lvl="3"/>
            <a:r>
              <a:rPr lang="ko-KR" altLang="en-US" dirty="0" smtClean="0"/>
              <a:t>워드 프로세서에서 사용하기 위해서 맞춤법 검사 객체를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만들어 놓았다면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스프레드 시트나 </a:t>
            </a:r>
            <a:r>
              <a:rPr lang="ko-KR" altLang="en-US" dirty="0" err="1" smtClean="0"/>
              <a:t>프리젠테이션</a:t>
            </a:r>
            <a:r>
              <a:rPr lang="ko-KR" altLang="en-US" dirty="0" smtClean="0"/>
              <a:t> 프로그램을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개발하는 데도 재사용할 수 있음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 프로그래밍의 비유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09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부품을 조립하는 방법을 사용하는 데는 중요한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제약 사항이 존재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적어도 부품간에 연결되는 부분은 서로 약속이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예를 들어</a:t>
            </a:r>
            <a:r>
              <a:rPr lang="en-US" altLang="ko-KR" dirty="0" smtClean="0"/>
              <a:t>…</a:t>
            </a:r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자동차의 앞 유리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차체에서 앞 유리가 끼워질 부분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 크기가 맞아야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객체지향 프로그래밍에서도 객체간에 연결되는 부분은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서로 약속이 되어 있어야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약속만 지킨다면 나머지 부분에 있어서는 다른 객체를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신경 쓰지 않아도 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객체지향 프로그래밍에서는 이렇게 약속된 부분을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‘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라고 함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 프로그래밍의 비유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93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클래스와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클래스와 객체는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붕어빵 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붕어빵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관계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혹은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제품의 설계도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제품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문법적으로 보았을 때 클래스는 구조체와 거의 같은 개념</a:t>
            </a:r>
            <a:endParaRPr lang="en-US" altLang="ko-KR" dirty="0" smtClean="0"/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다만 클래스를 사용할 때는 함수까지 멤버로 넣어서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사용한다는 점이 다름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3"/>
            <a:r>
              <a:rPr lang="ko-KR" altLang="en-US" b="1" u="sng" dirty="0" smtClean="0">
                <a:solidFill>
                  <a:srgbClr val="0070C0"/>
                </a:solidFill>
              </a:rPr>
              <a:t>관련된 변수와 함수들을 하나의 가방에 모아놓은 것이 클래스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/>
              <a:t>구조체와 마찬가지로 클래스도 사용자 정의 타입</a:t>
            </a:r>
            <a:r>
              <a:rPr lang="en-US" altLang="ko-KR" dirty="0" smtClean="0"/>
              <a:t>!</a:t>
            </a:r>
          </a:p>
          <a:p>
            <a:pPr lvl="3"/>
            <a:r>
              <a:rPr lang="ko-KR" altLang="en-US" dirty="0" smtClean="0"/>
              <a:t>어떤 클래스를 만들어서 정의하면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클래스는 새로운 타입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새로운 타입을 사용해서 정의한 변수는 객체가 됨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객체에는 클래스에서 명시해준 멤버 변수와 함수들이 있음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3"/>
            <a:r>
              <a:rPr lang="ko-KR" altLang="en-US" dirty="0" smtClean="0"/>
              <a:t>객체는 이 멤버들을 사용해서 자기가 맡은 임무를 수행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클래스와 객체 그리고 나머지 용어들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9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클래스와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문법적인 측면에서 바라본 클래스와 객체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클래스와 객체 그리고 나머지 용어들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98472" y="3765710"/>
            <a:ext cx="13548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// </a:t>
            </a:r>
            <a:r>
              <a:rPr lang="ko-KR" altLang="en-US" sz="1200" dirty="0" smtClean="0"/>
              <a:t>객체를 정의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Dog </a:t>
            </a:r>
            <a:r>
              <a:rPr lang="en-US" altLang="ko-KR" sz="1200" dirty="0" err="1" smtClean="0"/>
              <a:t>zzang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Dog bow;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…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348610" y="2576708"/>
            <a:ext cx="1944216" cy="3157319"/>
            <a:chOff x="1259632" y="2359913"/>
            <a:chExt cx="1944216" cy="3157319"/>
          </a:xfrm>
        </p:grpSpPr>
        <p:sp>
          <p:nvSpPr>
            <p:cNvPr id="4" name="직사각형 3"/>
            <p:cNvSpPr/>
            <p:nvPr/>
          </p:nvSpPr>
          <p:spPr>
            <a:xfrm>
              <a:off x="1259632" y="2780928"/>
              <a:ext cx="1944216" cy="27363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err="1" smtClean="0"/>
                <a:t>bool</a:t>
              </a:r>
              <a:r>
                <a:rPr lang="en-US" altLang="ko-KR" sz="1200" dirty="0" smtClean="0"/>
                <a:t> male;</a:t>
              </a:r>
            </a:p>
            <a:p>
              <a:r>
                <a:rPr lang="en-US" altLang="ko-KR" sz="1200" dirty="0" err="1" smtClean="0"/>
                <a:t>int</a:t>
              </a:r>
              <a:r>
                <a:rPr lang="en-US" altLang="ko-KR" sz="1200" dirty="0" smtClean="0"/>
                <a:t> age;</a:t>
              </a:r>
            </a:p>
            <a:p>
              <a:r>
                <a:rPr lang="en-US" altLang="ko-KR" sz="1200" dirty="0" err="1" smtClean="0"/>
                <a:t>int</a:t>
              </a:r>
              <a:r>
                <a:rPr lang="en-US" altLang="ko-KR" sz="1200" dirty="0" smtClean="0"/>
                <a:t> weight;</a:t>
              </a:r>
            </a:p>
            <a:p>
              <a:r>
                <a:rPr lang="en-US" altLang="ko-KR" sz="1200" dirty="0" smtClean="0"/>
                <a:t>…</a:t>
              </a:r>
            </a:p>
            <a:p>
              <a:endParaRPr lang="en-US" altLang="ko-KR" sz="1200" dirty="0"/>
            </a:p>
            <a:p>
              <a:r>
                <a:rPr lang="en-US" altLang="ko-KR" sz="1200" dirty="0" smtClean="0"/>
                <a:t>void Bark() {</a:t>
              </a:r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  </a:t>
              </a:r>
              <a:r>
                <a:rPr lang="en-US" altLang="ko-KR" sz="1200" dirty="0" err="1" smtClean="0"/>
                <a:t>std</a:t>
              </a:r>
              <a:r>
                <a:rPr lang="en-US" altLang="ko-KR" sz="1200" dirty="0" smtClean="0"/>
                <a:t>::</a:t>
              </a:r>
              <a:r>
                <a:rPr lang="en-US" altLang="ko-KR" sz="1200" dirty="0" err="1" smtClean="0"/>
                <a:t>cout</a:t>
              </a:r>
              <a:r>
                <a:rPr lang="en-US" altLang="ko-KR" sz="1200" dirty="0" smtClean="0"/>
                <a:t> &lt;&lt; “</a:t>
              </a:r>
              <a:r>
                <a:rPr lang="ko-KR" altLang="en-US" sz="1200" dirty="0" smtClean="0"/>
                <a:t>멍멍</a:t>
              </a:r>
              <a:r>
                <a:rPr lang="en-US" altLang="ko-KR" sz="1200" dirty="0" smtClean="0"/>
                <a:t>!!”;</a:t>
              </a:r>
            </a:p>
            <a:p>
              <a:r>
                <a:rPr lang="en-US" altLang="ko-KR" sz="1200" dirty="0" smtClean="0"/>
                <a:t>}</a:t>
              </a:r>
            </a:p>
            <a:p>
              <a:endParaRPr lang="en-US" altLang="ko-KR" sz="1200" dirty="0"/>
            </a:p>
            <a:p>
              <a:r>
                <a:rPr lang="en-US" altLang="ko-KR" sz="1200" dirty="0" smtClean="0"/>
                <a:t>void Eat();</a:t>
              </a:r>
            </a:p>
            <a:p>
              <a:r>
                <a:rPr lang="en-US" altLang="ko-KR" sz="1200" dirty="0" smtClean="0"/>
                <a:t>void Sleep();</a:t>
              </a:r>
            </a:p>
            <a:p>
              <a:r>
                <a:rPr lang="en-US" altLang="ko-KR" sz="1200" dirty="0" smtClean="0"/>
                <a:t>…</a:t>
              </a:r>
              <a:endParaRPr lang="ko-KR" altLang="en-US" sz="120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403648" y="2636912"/>
              <a:ext cx="936104" cy="2880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Dog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03648" y="235991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클래</a:t>
              </a:r>
              <a:r>
                <a:rPr lang="ko-KR" altLang="en-US" sz="1200" dirty="0"/>
                <a:t>스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092280" y="2407022"/>
            <a:ext cx="1512168" cy="2161783"/>
            <a:chOff x="5423165" y="2438209"/>
            <a:chExt cx="1512168" cy="2161783"/>
          </a:xfrm>
        </p:grpSpPr>
        <p:grpSp>
          <p:nvGrpSpPr>
            <p:cNvPr id="10" name="그룹 9"/>
            <p:cNvGrpSpPr/>
            <p:nvPr/>
          </p:nvGrpSpPr>
          <p:grpSpPr>
            <a:xfrm>
              <a:off x="5423165" y="2715208"/>
              <a:ext cx="1512168" cy="1884784"/>
              <a:chOff x="5292080" y="2636912"/>
              <a:chExt cx="1512168" cy="1884784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5292080" y="2793504"/>
                <a:ext cx="1512168" cy="172819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 err="1" smtClean="0"/>
                  <a:t>zzang.male</a:t>
                </a:r>
                <a:endParaRPr lang="en-US" altLang="ko-KR" sz="1200" dirty="0" smtClean="0"/>
              </a:p>
              <a:p>
                <a:r>
                  <a:rPr lang="en-US" altLang="ko-KR" sz="1200" dirty="0" err="1" smtClean="0"/>
                  <a:t>zzang.age</a:t>
                </a:r>
                <a:endParaRPr lang="en-US" altLang="ko-KR" sz="1200" dirty="0" smtClean="0"/>
              </a:p>
              <a:p>
                <a:r>
                  <a:rPr lang="en-US" altLang="ko-KR" sz="1200" dirty="0" err="1" smtClean="0"/>
                  <a:t>zzang.weight</a:t>
                </a:r>
                <a:endParaRPr lang="en-US" altLang="ko-KR" sz="1200" dirty="0" smtClean="0"/>
              </a:p>
              <a:p>
                <a:r>
                  <a:rPr lang="en-US" altLang="ko-KR" sz="1200" dirty="0" err="1" smtClean="0"/>
                  <a:t>zzang.Bark</a:t>
                </a:r>
                <a:r>
                  <a:rPr lang="en-US" altLang="ko-KR" sz="1200" dirty="0" smtClean="0"/>
                  <a:t>();</a:t>
                </a:r>
              </a:p>
              <a:p>
                <a:r>
                  <a:rPr lang="en-US" altLang="ko-KR" sz="1200" dirty="0" err="1" smtClean="0"/>
                  <a:t>zzang.Eat</a:t>
                </a:r>
                <a:r>
                  <a:rPr lang="en-US" altLang="ko-KR" sz="1200" dirty="0" smtClean="0"/>
                  <a:t>();</a:t>
                </a:r>
              </a:p>
              <a:p>
                <a:r>
                  <a:rPr lang="en-US" altLang="ko-KR" sz="1200" dirty="0" err="1" smtClean="0"/>
                  <a:t>zzang.Sleep</a:t>
                </a:r>
                <a:r>
                  <a:rPr lang="en-US" altLang="ko-KR" sz="1200" dirty="0" smtClean="0"/>
                  <a:t>();</a:t>
                </a:r>
                <a:endParaRPr lang="ko-KR" altLang="en-US" sz="12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436096" y="2636912"/>
                <a:ext cx="720080" cy="2880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/>
                  <a:t>zzang</a:t>
                </a:r>
                <a:endParaRPr lang="ko-KR" altLang="en-US" sz="12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5567181" y="243820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객체</a:t>
              </a:r>
              <a:endParaRPr lang="ko-KR" altLang="en-US" sz="12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442688" y="3778438"/>
            <a:ext cx="1512168" cy="2161783"/>
            <a:chOff x="5423165" y="2438209"/>
            <a:chExt cx="1512168" cy="2161783"/>
          </a:xfrm>
        </p:grpSpPr>
        <p:grpSp>
          <p:nvGrpSpPr>
            <p:cNvPr id="16" name="그룹 15"/>
            <p:cNvGrpSpPr/>
            <p:nvPr/>
          </p:nvGrpSpPr>
          <p:grpSpPr>
            <a:xfrm>
              <a:off x="5423165" y="2715208"/>
              <a:ext cx="1512168" cy="1884784"/>
              <a:chOff x="5292080" y="2636912"/>
              <a:chExt cx="1512168" cy="1884784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5292080" y="2793504"/>
                <a:ext cx="1512168" cy="172819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 err="1"/>
                  <a:t>bow</a:t>
                </a:r>
                <a:r>
                  <a:rPr lang="en-US" altLang="ko-KR" sz="1200" dirty="0" err="1" smtClean="0"/>
                  <a:t>.male</a:t>
                </a:r>
                <a:endParaRPr lang="en-US" altLang="ko-KR" sz="1200" dirty="0" smtClean="0"/>
              </a:p>
              <a:p>
                <a:r>
                  <a:rPr lang="en-US" altLang="ko-KR" sz="1200" dirty="0" err="1"/>
                  <a:t>bow</a:t>
                </a:r>
                <a:r>
                  <a:rPr lang="en-US" altLang="ko-KR" sz="1200" dirty="0" err="1" smtClean="0"/>
                  <a:t>.age</a:t>
                </a:r>
                <a:endParaRPr lang="en-US" altLang="ko-KR" sz="1200" dirty="0" smtClean="0"/>
              </a:p>
              <a:p>
                <a:r>
                  <a:rPr lang="en-US" altLang="ko-KR" sz="1200" dirty="0" err="1" smtClean="0"/>
                  <a:t>bow.weight</a:t>
                </a:r>
                <a:endParaRPr lang="en-US" altLang="ko-KR" sz="1200" dirty="0" smtClean="0"/>
              </a:p>
              <a:p>
                <a:r>
                  <a:rPr lang="en-US" altLang="ko-KR" sz="1200" dirty="0" err="1"/>
                  <a:t>bow</a:t>
                </a:r>
                <a:r>
                  <a:rPr lang="en-US" altLang="ko-KR" sz="1200" dirty="0" err="1" smtClean="0"/>
                  <a:t>.Bark</a:t>
                </a:r>
                <a:r>
                  <a:rPr lang="en-US" altLang="ko-KR" sz="1200" dirty="0" smtClean="0"/>
                  <a:t>();</a:t>
                </a:r>
              </a:p>
              <a:p>
                <a:r>
                  <a:rPr lang="en-US" altLang="ko-KR" sz="1200" dirty="0" err="1"/>
                  <a:t>bow</a:t>
                </a:r>
                <a:r>
                  <a:rPr lang="en-US" altLang="ko-KR" sz="1200" dirty="0" err="1" smtClean="0"/>
                  <a:t>.Eat</a:t>
                </a:r>
                <a:r>
                  <a:rPr lang="en-US" altLang="ko-KR" sz="1200" dirty="0" smtClean="0"/>
                  <a:t>();</a:t>
                </a:r>
              </a:p>
              <a:p>
                <a:r>
                  <a:rPr lang="en-US" altLang="ko-KR" sz="1200" dirty="0" err="1"/>
                  <a:t>bow</a:t>
                </a:r>
                <a:r>
                  <a:rPr lang="en-US" altLang="ko-KR" sz="1200" dirty="0" err="1" smtClean="0"/>
                  <a:t>.Sleep</a:t>
                </a:r>
                <a:r>
                  <a:rPr lang="en-US" altLang="ko-KR" sz="1200" dirty="0" smtClean="0"/>
                  <a:t>();</a:t>
                </a:r>
                <a:endParaRPr lang="ko-KR" altLang="en-US" sz="12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5436096" y="2636912"/>
                <a:ext cx="720080" cy="2880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bow</a:t>
                </a:r>
                <a:endParaRPr lang="ko-KR" altLang="en-US" sz="1200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567181" y="243820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객체</a:t>
              </a:r>
              <a:endParaRPr lang="ko-KR" altLang="en-US" sz="1200" dirty="0"/>
            </a:p>
          </p:txBody>
        </p:sp>
      </p:grpSp>
      <p:cxnSp>
        <p:nvCxnSpPr>
          <p:cNvPr id="26" name="꺾인 연결선 25"/>
          <p:cNvCxnSpPr>
            <a:endCxn id="9" idx="1"/>
          </p:cNvCxnSpPr>
          <p:nvPr/>
        </p:nvCxnSpPr>
        <p:spPr>
          <a:xfrm flipV="1">
            <a:off x="4634272" y="2828037"/>
            <a:ext cx="2602024" cy="1448732"/>
          </a:xfrm>
          <a:prstGeom prst="bentConnector3">
            <a:avLst>
              <a:gd name="adj1" fmla="val 11092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endCxn id="19" idx="1"/>
          </p:cNvCxnSpPr>
          <p:nvPr/>
        </p:nvCxnSpPr>
        <p:spPr>
          <a:xfrm flipV="1">
            <a:off x="4506584" y="4199453"/>
            <a:ext cx="1080120" cy="253988"/>
          </a:xfrm>
          <a:prstGeom prst="bentConnector3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6412" y="3501439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멤버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변수들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346413" y="4689040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멤버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함수들</a:t>
            </a:r>
            <a:endParaRPr lang="ko-KR" altLang="en-US" sz="1200" dirty="0"/>
          </a:p>
        </p:txBody>
      </p:sp>
      <p:cxnSp>
        <p:nvCxnSpPr>
          <p:cNvPr id="43" name="꺾인 연결선 42"/>
          <p:cNvCxnSpPr>
            <a:stCxn id="41" idx="0"/>
          </p:cNvCxnSpPr>
          <p:nvPr/>
        </p:nvCxnSpPr>
        <p:spPr>
          <a:xfrm rot="5400000" flipH="1" flipV="1">
            <a:off x="891926" y="4232356"/>
            <a:ext cx="412271" cy="501098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41" idx="2"/>
          </p:cNvCxnSpPr>
          <p:nvPr/>
        </p:nvCxnSpPr>
        <p:spPr>
          <a:xfrm rot="16200000" flipH="1">
            <a:off x="882961" y="4930589"/>
            <a:ext cx="430200" cy="501099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40" idx="2"/>
          </p:cNvCxnSpPr>
          <p:nvPr/>
        </p:nvCxnSpPr>
        <p:spPr>
          <a:xfrm rot="16200000" flipH="1">
            <a:off x="1028813" y="3597135"/>
            <a:ext cx="138499" cy="501103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40" idx="0"/>
          </p:cNvCxnSpPr>
          <p:nvPr/>
        </p:nvCxnSpPr>
        <p:spPr>
          <a:xfrm rot="5400000" flipH="1" flipV="1">
            <a:off x="1025839" y="3178665"/>
            <a:ext cx="144447" cy="501102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87178" y="5734027"/>
            <a:ext cx="2329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클래스는 객체가 어떻게 생겨야</a:t>
            </a:r>
            <a:endParaRPr lang="en-US" altLang="ko-KR" sz="1200" dirty="0" smtClean="0"/>
          </a:p>
          <a:p>
            <a:r>
              <a:rPr lang="ko-KR" altLang="en-US" sz="1200" dirty="0" smtClean="0"/>
              <a:t>하는지 적어놓은 설계도와 같음</a:t>
            </a:r>
            <a:endParaRPr lang="ko-KR" altLang="en-US" sz="1200" dirty="0"/>
          </a:p>
        </p:txBody>
      </p:sp>
      <p:cxnSp>
        <p:nvCxnSpPr>
          <p:cNvPr id="56" name="꺾인 연결선 55"/>
          <p:cNvCxnSpPr>
            <a:stCxn id="4" idx="2"/>
            <a:endCxn id="54" idx="1"/>
          </p:cNvCxnSpPr>
          <p:nvPr/>
        </p:nvCxnSpPr>
        <p:spPr>
          <a:xfrm rot="16200000" flipH="1">
            <a:off x="2388532" y="5666213"/>
            <a:ext cx="230833" cy="366460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444208" y="6093296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객체는 클래스라는 설계도를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통해서 만들어진 </a:t>
            </a:r>
            <a:r>
              <a:rPr lang="ko-KR" altLang="en-US" sz="1200" dirty="0" err="1" smtClean="0"/>
              <a:t>인스턴스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실제로 메모리에 자리를 잡음</a:t>
            </a:r>
            <a:endParaRPr lang="ko-KR" altLang="en-US" sz="1200" dirty="0"/>
          </a:p>
        </p:txBody>
      </p:sp>
      <p:cxnSp>
        <p:nvCxnSpPr>
          <p:cNvPr id="59" name="꺾인 연결선 58"/>
          <p:cNvCxnSpPr>
            <a:stCxn id="18" idx="2"/>
            <a:endCxn id="57" idx="1"/>
          </p:cNvCxnSpPr>
          <p:nvPr/>
        </p:nvCxnSpPr>
        <p:spPr>
          <a:xfrm rot="16200000" flipH="1">
            <a:off x="6083370" y="6055623"/>
            <a:ext cx="476241" cy="245436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7" idx="2"/>
            <a:endCxn id="57" idx="0"/>
          </p:cNvCxnSpPr>
          <p:nvPr/>
        </p:nvCxnSpPr>
        <p:spPr>
          <a:xfrm rot="5400000">
            <a:off x="6990457" y="5235388"/>
            <a:ext cx="1524491" cy="191324"/>
          </a:xfrm>
          <a:prstGeom prst="bentConnector3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36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정보 은닉과 캡슐화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정보 은닉</a:t>
            </a:r>
            <a:r>
              <a:rPr lang="en-US" altLang="ko-KR" b="1" u="sng" dirty="0" smtClean="0">
                <a:solidFill>
                  <a:srgbClr val="FF0000"/>
                </a:solidFill>
              </a:rPr>
              <a:t>(Data Hiding)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은</a:t>
            </a:r>
            <a:r>
              <a:rPr lang="en-US" altLang="ko-KR" b="1" u="sng" dirty="0" smtClean="0">
                <a:solidFill>
                  <a:srgbClr val="FF0000"/>
                </a:solidFill>
              </a:rPr>
              <a:t>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정보를 숨긴다는 의미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자동차의 타이어를 만드는 공장에서는 핸들이 어떤 기술을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사용해서 만들어지는지 몰라도 된다는 것과 관련이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객체로 말하면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객체가 어떻게 구현되었는지 몰라도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된다는 것과 관련이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객체의 내부 구현을 알고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사실에 의존해서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객체를 만들게 되면 반드시 문제가 발생하게 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짝꿍이 매일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인분 이상의 반찬을 싸온다고 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어느 날부터 여러분은 짝꿍의 반찬에 의존하기 시작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밥만 싸와서 짝꿍의 반찬을 먹었던 것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클래스와 객체 그리고 나머지 용어들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07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정보 은닉과 캡슐화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객체의 내부 구현을 알고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사실에 의존해서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객체를 만들게 되면 반드시 문제가 발생하게 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그런데 문제가 발생</a:t>
            </a:r>
            <a:r>
              <a:rPr lang="en-US" altLang="ko-KR" dirty="0" smtClean="0"/>
              <a:t>!</a:t>
            </a:r>
          </a:p>
          <a:p>
            <a:pPr lvl="3"/>
            <a:r>
              <a:rPr lang="ko-KR" altLang="en-US" dirty="0" smtClean="0"/>
              <a:t>짝꿍의 어머니가 아프셔서 짝꿍이 도시락을 싸오지 않았고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여러분은 반찬 없는 점심을 먹어야만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그렇다고 짝꿍이 잘못한 것인가</a:t>
            </a:r>
            <a:r>
              <a:rPr lang="en-US" altLang="ko-KR" dirty="0" smtClean="0"/>
              <a:t>?</a:t>
            </a:r>
          </a:p>
          <a:p>
            <a:pPr lvl="3"/>
            <a:r>
              <a:rPr lang="ko-KR" altLang="en-US" dirty="0" smtClean="0"/>
              <a:t>짝꿍은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인분의 반찬을 싸온다고 약속한 적이 없음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여러분 혼자 짝꿍의 반찬을 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반찬에 의존했기 때문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즉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짝꿍이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인분의 반찬을 싸온다는 정보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반드시 은닉되어야 함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클래스와 객체 그리고 나머지 용어들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91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정보 은닉과 캡슐화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객체의 관계에서도 마찬가지</a:t>
            </a:r>
            <a:r>
              <a:rPr lang="en-US" altLang="ko-KR" dirty="0" smtClean="0"/>
              <a:t>!</a:t>
            </a:r>
          </a:p>
          <a:p>
            <a:pPr lvl="2"/>
            <a:r>
              <a:rPr lang="ko-KR" altLang="en-US" dirty="0" smtClean="0"/>
              <a:t>객체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객체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에게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바이트의 메모리 공간을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넘겨주기로 약속했다고 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그런데 객체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는 내부적인 사정으로 인해서 객체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에게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108</a:t>
            </a:r>
            <a:r>
              <a:rPr lang="ko-KR" altLang="en-US" dirty="0" smtClean="0"/>
              <a:t>바이트를 넘겨주고 있었음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물론 이는 약속에 위배되는 것이 아님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이를 알게 된 객체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108</a:t>
            </a:r>
            <a:r>
              <a:rPr lang="ko-KR" altLang="en-US" dirty="0" smtClean="0"/>
              <a:t>바이트까지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그런데 문제가 발생</a:t>
            </a:r>
            <a:r>
              <a:rPr lang="en-US" altLang="ko-KR" dirty="0" smtClean="0"/>
              <a:t>!</a:t>
            </a:r>
          </a:p>
          <a:p>
            <a:pPr lvl="3"/>
            <a:r>
              <a:rPr lang="ko-KR" altLang="en-US" dirty="0" smtClean="0"/>
              <a:t>객체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사정이 바뀌어서 약속한대로 정확하게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바이트의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메모리 공간을 넘겨주게 소스 코드를 수정한 것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결국 객체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는 여분의 </a:t>
            </a:r>
            <a:r>
              <a:rPr lang="en-US" altLang="ko-KR" dirty="0" smtClean="0"/>
              <a:t>8</a:t>
            </a:r>
            <a:r>
              <a:rPr lang="ko-KR" altLang="en-US" dirty="0" smtClean="0"/>
              <a:t>바이트가 있을 줄 알고 사용하다가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문제를 일으킴 → 전체 프로그램이 죽어버리는 결과를 낳음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클래스와 객체 그리고 나머지 용어들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3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정보 은닉과 캡슐화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객체의 관계에서도 마찬가지</a:t>
            </a:r>
            <a:r>
              <a:rPr lang="en-US" altLang="ko-KR" dirty="0" smtClean="0"/>
              <a:t>!</a:t>
            </a:r>
          </a:p>
          <a:p>
            <a:pPr lvl="2"/>
            <a:r>
              <a:rPr lang="ko-KR" altLang="en-US" dirty="0" smtClean="0"/>
              <a:t>객체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는 객체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 대해서 아는 것이 많아서 다쳤음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약속되지 않은 객체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내부 구현에 대해서 알고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이에 의존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여분의 </a:t>
            </a:r>
            <a:r>
              <a:rPr lang="en-US" altLang="ko-KR" dirty="0" smtClean="0"/>
              <a:t>8</a:t>
            </a:r>
            <a:r>
              <a:rPr lang="ko-KR" altLang="en-US" dirty="0" smtClean="0"/>
              <a:t>바이트를 넘겨주었다는 정보는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은닉되었어야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결국 정보 은닉이란</a:t>
            </a:r>
            <a:r>
              <a:rPr lang="en-US" altLang="ko-KR" dirty="0" smtClean="0"/>
              <a:t>…</a:t>
            </a:r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서로 약속되어 있는 부분이 아니라면 보여주지도 말고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보지도 말자</a:t>
            </a:r>
            <a:r>
              <a:rPr lang="en-US" altLang="ko-KR" b="1" u="sng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클래스와 객체 그리고 나머지 용어들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38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정보 은닉과 캡슐화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캡슐화</a:t>
            </a:r>
            <a:r>
              <a:rPr lang="en-US" altLang="ko-KR" b="1" u="sng" dirty="0" smtClean="0">
                <a:solidFill>
                  <a:srgbClr val="FF0000"/>
                </a:solidFill>
              </a:rPr>
              <a:t>(Encapsulation)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란 블랙 박스의 개념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예를 들어</a:t>
            </a:r>
            <a:r>
              <a:rPr lang="en-US" altLang="ko-KR" dirty="0" smtClean="0"/>
              <a:t>…</a:t>
            </a:r>
          </a:p>
          <a:p>
            <a:pPr lvl="2"/>
            <a:r>
              <a:rPr lang="en-US" altLang="ko-KR" dirty="0" smtClean="0"/>
              <a:t>TV </a:t>
            </a:r>
            <a:r>
              <a:rPr lang="ko-KR" altLang="en-US" dirty="0" smtClean="0"/>
              <a:t>속에는 많은 전기 장치들이 들어있겠지만 케이스로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쌓여있기 때문에 보이지 않음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보이는 것은 화면과 단추들 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화면과 단추들은 </a:t>
            </a:r>
            <a:r>
              <a:rPr lang="en-US" altLang="ko-KR" dirty="0" smtClean="0"/>
              <a:t>TV</a:t>
            </a:r>
            <a:r>
              <a:rPr lang="ko-KR" altLang="en-US" dirty="0" smtClean="0"/>
              <a:t>와 여러분간의 약속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‘CH +’ </a:t>
            </a:r>
            <a:r>
              <a:rPr lang="ko-KR" altLang="en-US" dirty="0" smtClean="0"/>
              <a:t>단추를 누르면 채널이 올라간다는 약속이 되어있음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TV</a:t>
            </a:r>
            <a:r>
              <a:rPr lang="ko-KR" altLang="en-US" dirty="0" smtClean="0"/>
              <a:t>의 모델이 바뀌고 내부의 부품들이 바뀌어도 변하지 않음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어떤 회사의 어떤 제품을 사든지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여러분은 단추를 눌러서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채널을 변경할 수 있음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TV </a:t>
            </a:r>
            <a:r>
              <a:rPr lang="ko-KR" altLang="en-US" dirty="0" smtClean="0"/>
              <a:t>안에 어떤 부품이 들어있고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기술을 사용해서 방송이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나오는 지는 여러분의 관심사가 아님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클래스와 객체 그리고 나머지 용어들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5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정보 은닉과 캡슐화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약속된 부분을 제외한 나머지 부분을 캡슐로 감싸서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숨겨버리는 것을 캡슐화라고 함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캡슐화를 사용해서 정보 은닉을 달성할 수 있음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3"/>
            <a:r>
              <a:rPr lang="ko-KR" altLang="en-US" b="1" u="sng" dirty="0" smtClean="0">
                <a:solidFill>
                  <a:srgbClr val="7030A0"/>
                </a:solidFill>
              </a:rPr>
              <a:t>객체간에 약속한 부분만이 드러나게 하고</a:t>
            </a:r>
            <a:r>
              <a:rPr lang="en-US" altLang="ko-KR" b="1" u="sng" dirty="0" smtClean="0">
                <a:solidFill>
                  <a:srgbClr val="7030A0"/>
                </a:solidFill>
              </a:rPr>
              <a:t>, </a:t>
            </a:r>
            <a:r>
              <a:rPr lang="ko-KR" altLang="en-US" b="1" u="sng" dirty="0" smtClean="0">
                <a:solidFill>
                  <a:srgbClr val="7030A0"/>
                </a:solidFill>
              </a:rPr>
              <a:t>나머지 부분은</a:t>
            </a:r>
            <a:r>
              <a:rPr lang="en-US" altLang="ko-KR" b="1" u="sng" dirty="0" smtClean="0">
                <a:solidFill>
                  <a:srgbClr val="7030A0"/>
                </a:solidFill>
              </a:rPr>
              <a:t/>
            </a:r>
            <a:br>
              <a:rPr lang="en-US" altLang="ko-KR" b="1" u="sng" dirty="0" smtClean="0">
                <a:solidFill>
                  <a:srgbClr val="7030A0"/>
                </a:solidFill>
              </a:rPr>
            </a:br>
            <a:r>
              <a:rPr lang="ko-KR" altLang="en-US" b="1" u="sng" dirty="0" smtClean="0">
                <a:solidFill>
                  <a:srgbClr val="7030A0"/>
                </a:solidFill>
              </a:rPr>
              <a:t>캡슐로 감싸버려서 다른 객체가 볼 수 없게 만드는 것</a:t>
            </a:r>
            <a:endParaRPr lang="en-US" altLang="ko-KR" b="1" u="sng" dirty="0" smtClean="0">
              <a:solidFill>
                <a:srgbClr val="7030A0"/>
              </a:solidFill>
            </a:endParaRPr>
          </a:p>
          <a:p>
            <a:pPr lvl="1"/>
            <a:r>
              <a:rPr lang="en-US" altLang="ko-KR" dirty="0" smtClean="0"/>
              <a:t>C++</a:t>
            </a:r>
            <a:r>
              <a:rPr lang="ko-KR" altLang="en-US" dirty="0" smtClean="0"/>
              <a:t>에는 정보 은닉이나 캡슐화에 매치되는 기능은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대신에 클래스에 멤버 변수나 멤버 함수를 정의하면서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그 멤버를 외부에 보이게 할지 여부를 지정할 수 있음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다른 객체와 약속된 부분이라면 외부에 보이게 지정하고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약속된 부분이 아니라면 외부에 보이지 않게 지정하면 됨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클래스와 객체 그리고 나머지 용어들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94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경북대학교 </a:t>
            </a:r>
            <a:r>
              <a:rPr lang="en-US" altLang="ko-KR" dirty="0" smtClean="0"/>
              <a:t>IT</a:t>
            </a:r>
            <a:r>
              <a:rPr lang="ko-KR" altLang="en-US" dirty="0" smtClean="0"/>
              <a:t>대학 컴퓨터학부 </a:t>
            </a:r>
            <a:r>
              <a:rPr lang="en-US" altLang="ko-KR" dirty="0" smtClean="0"/>
              <a:t>08 </a:t>
            </a:r>
            <a:r>
              <a:rPr lang="ko-KR" altLang="en-US" dirty="0" smtClean="0"/>
              <a:t>옥찬호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2010. 9 ~ 2012. 2 : </a:t>
            </a:r>
            <a:r>
              <a:rPr lang="ko-KR" altLang="en-US" dirty="0" smtClean="0"/>
              <a:t>시도위장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2012. 3 ~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부시도위장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동아리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Prog</a:t>
            </a:r>
            <a:r>
              <a:rPr lang="en-US" altLang="ko-KR" dirty="0" smtClean="0"/>
              <a:t>(2008. 3 ~ 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), Admin(2012. 3 ~ 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연락처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Mobile : 010-4613-9395</a:t>
            </a:r>
          </a:p>
          <a:p>
            <a:pPr lvl="1"/>
            <a:r>
              <a:rPr lang="en-US" altLang="ko-KR" dirty="0" smtClean="0"/>
              <a:t>Blog : </a:t>
            </a:r>
            <a:r>
              <a:rPr lang="en-US" altLang="ko-KR" dirty="0" smtClean="0">
                <a:hlinkClick r:id="rId3"/>
              </a:rPr>
              <a:t>http://utilForever.tistory.com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Twitter : @</a:t>
            </a:r>
            <a:r>
              <a:rPr lang="en-US" altLang="ko-KR" dirty="0" err="1" smtClean="0"/>
              <a:t>utilForever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E-mail : </a:t>
            </a:r>
            <a:r>
              <a:rPr lang="en-US" altLang="ko-KR" dirty="0" smtClean="0">
                <a:hlinkClick r:id="rId4"/>
              </a:rPr>
              <a:t>utilForever@gmail.com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Facebook : </a:t>
            </a:r>
            <a:r>
              <a:rPr lang="ko-KR" altLang="en-US" dirty="0" smtClean="0"/>
              <a:t>옥찬호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튜터자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43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상속</a:t>
            </a:r>
            <a:r>
              <a:rPr lang="en-US" altLang="ko-KR" b="1" u="sng" dirty="0" smtClean="0">
                <a:solidFill>
                  <a:srgbClr val="FF0000"/>
                </a:solidFill>
              </a:rPr>
              <a:t>(Inheritance)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은 기존의 클래스를 토대로 해서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새로운 클래스를 만드는 방법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붕어빵 장사를 하고 있는데 손님들이 자꾸만 수염 달린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붕어빵을 찾는다면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기존에 사용하던 붕어빵 틀을 조금 개조해서 수염 달린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붕어빵을 만들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장비를 완전히 새로 만드는 것에 비해서 비용을 많이 절감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고객으로부터 웹 페이지 형식</a:t>
            </a:r>
            <a:r>
              <a:rPr lang="en-US" altLang="ko-KR" dirty="0" smtClean="0"/>
              <a:t>(Html)</a:t>
            </a:r>
            <a:r>
              <a:rPr lang="ko-KR" altLang="en-US" dirty="0" smtClean="0"/>
              <a:t>으로 문서를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저장할 수 있게 요구 받았다면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문서 저장과 관련된 기존의 클래스를 조금 개조해서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웹 페이지 형식으로 저장할 수 있게 만들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 있음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클래스와 객체 그리고 나머지 용어들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4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기존의 클래스를 조금 고쳐서 새로운 클래스를 만들고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싶을 때 상속을 사용할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일상 생활에서의 상속은 부모의 재산이나 부채를 그대로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이전하는 것을 말함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객체지향 프로그래밍에서의 상속도 비슷함</a:t>
            </a:r>
            <a:endParaRPr lang="en-US" altLang="ko-KR" dirty="0" smtClean="0"/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클래스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A</a:t>
            </a:r>
            <a:r>
              <a:rPr lang="ko-KR" altLang="en-US" b="1" u="sng" dirty="0" smtClean="0">
                <a:solidFill>
                  <a:srgbClr val="FF0000"/>
                </a:solidFill>
              </a:rPr>
              <a:t>가 클래스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B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를 상속 받게 만들면</a:t>
            </a:r>
            <a:r>
              <a:rPr lang="en-US" altLang="ko-KR" b="1" u="sng" dirty="0" smtClean="0">
                <a:solidFill>
                  <a:srgbClr val="FF0000"/>
                </a:solidFill>
              </a:rPr>
              <a:t>,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클래스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B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는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en-US" altLang="ko-KR" b="1" u="sng" dirty="0" smtClean="0">
                <a:solidFill>
                  <a:srgbClr val="FF0000"/>
                </a:solidFill>
              </a:rPr>
              <a:t>‘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부모 클래스</a:t>
            </a:r>
            <a:r>
              <a:rPr lang="en-US" altLang="ko-KR" b="1" u="sng" dirty="0" smtClean="0">
                <a:solidFill>
                  <a:srgbClr val="FF0000"/>
                </a:solidFill>
              </a:rPr>
              <a:t>’</a:t>
            </a:r>
            <a:r>
              <a:rPr lang="ko-KR" altLang="en-US" b="1" u="sng" dirty="0" smtClean="0">
                <a:solidFill>
                  <a:srgbClr val="FF0000"/>
                </a:solidFill>
              </a:rPr>
              <a:t>가 되고</a:t>
            </a:r>
            <a:r>
              <a:rPr lang="en-US" altLang="ko-KR" b="1" u="sng" dirty="0" smtClean="0">
                <a:solidFill>
                  <a:srgbClr val="FF0000"/>
                </a:solidFill>
              </a:rPr>
              <a:t>,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클래스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A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는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‘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자식 클래스</a:t>
            </a:r>
            <a:r>
              <a:rPr lang="en-US" altLang="ko-KR" b="1" u="sng" dirty="0" smtClean="0">
                <a:solidFill>
                  <a:srgbClr val="FF0000"/>
                </a:solidFill>
              </a:rPr>
              <a:t>’</a:t>
            </a:r>
            <a:r>
              <a:rPr lang="ko-KR" altLang="en-US" b="1" u="sng" dirty="0" smtClean="0">
                <a:solidFill>
                  <a:srgbClr val="FF0000"/>
                </a:solidFill>
              </a:rPr>
              <a:t>가 됨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부모 클래스는 자식 클래스에게 자신의 모든 멤버 변수와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함수를 물려줌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3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클래스와 객체 그리고 나머지 용어들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60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예를 들어</a:t>
            </a:r>
            <a:r>
              <a:rPr lang="en-US" altLang="ko-KR" dirty="0" smtClean="0"/>
              <a:t>…</a:t>
            </a:r>
          </a:p>
          <a:p>
            <a:pPr lvl="2"/>
            <a:r>
              <a:rPr lang="ko-KR" altLang="en-US" dirty="0" smtClean="0"/>
              <a:t>워드 프로세서의 문서 저장 클래스를 상속 받아서 </a:t>
            </a:r>
            <a:r>
              <a:rPr lang="en-US" altLang="ko-KR" dirty="0" smtClean="0"/>
              <a:t>HTML</a:t>
            </a:r>
            <a:br>
              <a:rPr lang="en-US" altLang="ko-KR" dirty="0" smtClean="0"/>
            </a:br>
            <a:r>
              <a:rPr lang="ko-KR" altLang="en-US" dirty="0" smtClean="0"/>
              <a:t>저장 클래스를 만들 수 있는데</a:t>
            </a:r>
            <a:r>
              <a:rPr lang="en-US" altLang="ko-KR" dirty="0" smtClean="0"/>
              <a:t>, HTML </a:t>
            </a:r>
            <a:r>
              <a:rPr lang="ko-KR" altLang="en-US" dirty="0" smtClean="0"/>
              <a:t>저장 클래스에는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문서 저장에 필요한 많은 변수와 함수가 이미 갖춰진 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상태에서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로 저장할 수 있는 기능을 조금만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추가하면 손쉽게 고객의 요구를 충족시켜줄 수 있음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상속의 개념은 객체지향 프로그래밍에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err="1" smtClean="0">
                <a:solidFill>
                  <a:srgbClr val="FF0000"/>
                </a:solidFill>
              </a:rPr>
              <a:t>재사용성</a:t>
            </a:r>
            <a:r>
              <a:rPr lang="en-US" altLang="ko-KR" b="1" u="sng" dirty="0" smtClean="0">
                <a:solidFill>
                  <a:srgbClr val="FF0000"/>
                </a:solidFill>
              </a:rPr>
              <a:t>(Reusability)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을 더해줌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기존에 만들어둔 클래스를 재사용해서 새로운 클래스를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쉽게 만들 수 있기 때문</a:t>
            </a:r>
            <a:endParaRPr lang="en-US" altLang="ko-KR" dirty="0" smtClean="0"/>
          </a:p>
          <a:p>
            <a:pPr lvl="3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클래스와 객체 그리고 나머지 용어들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51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다형성을</a:t>
            </a:r>
            <a:r>
              <a:rPr lang="ko-KR" altLang="en-US" dirty="0" smtClean="0"/>
              <a:t> 이해하는 데 도움을 주는 새로운 시나리오</a:t>
            </a:r>
            <a:endParaRPr lang="en-US" altLang="ko-KR" dirty="0"/>
          </a:p>
          <a:p>
            <a:pPr lvl="2"/>
            <a:r>
              <a:rPr lang="ko-KR" altLang="en-US" dirty="0" smtClean="0"/>
              <a:t>백열 전구의 생산 라인을 조금 개조해서 </a:t>
            </a:r>
            <a:r>
              <a:rPr lang="ko-KR" altLang="en-US" dirty="0" err="1" smtClean="0"/>
              <a:t>삼파장</a:t>
            </a:r>
            <a:r>
              <a:rPr lang="ko-KR" altLang="en-US" dirty="0" smtClean="0"/>
              <a:t> 램프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생산 라인을 만들었다고 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백열 전구 대신에 </a:t>
            </a:r>
            <a:r>
              <a:rPr lang="ko-KR" altLang="en-US" dirty="0" err="1" smtClean="0"/>
              <a:t>삼파장</a:t>
            </a:r>
            <a:r>
              <a:rPr lang="ko-KR" altLang="en-US" dirty="0" smtClean="0"/>
              <a:t> 램프를 생산하게 되었지만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적어도 소켓에 끼워지는 부분은 동일하게 만들어져야 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이전에 백열 전구를 사용하던 곳에서도 아무런 공사 없이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쉽게 </a:t>
            </a:r>
            <a:r>
              <a:rPr lang="ko-KR" altLang="en-US" dirty="0" err="1" smtClean="0"/>
              <a:t>삼파장</a:t>
            </a:r>
            <a:r>
              <a:rPr lang="ko-KR" altLang="en-US" dirty="0" smtClean="0"/>
              <a:t> 램프로 갈아 끼울 수 있게 하기 위해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정리하면</a:t>
            </a:r>
            <a:r>
              <a:rPr lang="en-US" altLang="ko-KR" dirty="0" smtClean="0"/>
              <a:t>…</a:t>
            </a:r>
          </a:p>
          <a:p>
            <a:pPr lvl="3"/>
            <a:r>
              <a:rPr lang="ko-KR" altLang="en-US" dirty="0" smtClean="0"/>
              <a:t>부품과 부품을 서로 연결하는 부분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서로 약속된 부분만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그대로 유지한다면 얼마든지 다른 종류의 부품으로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갈아 끼울 수 있음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클래스와 객체 그리고 나머지 용어들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0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문서 저장 클래스에 </a:t>
            </a:r>
            <a:r>
              <a:rPr lang="en-US" altLang="ko-KR" dirty="0" smtClean="0"/>
              <a:t>Save()</a:t>
            </a:r>
            <a:r>
              <a:rPr lang="ko-KR" altLang="en-US" dirty="0" smtClean="0"/>
              <a:t>라는 함수가 있었다고 하면</a:t>
            </a:r>
            <a:r>
              <a:rPr lang="en-US" altLang="ko-KR" dirty="0" smtClean="0"/>
              <a:t>…</a:t>
            </a:r>
            <a:endParaRPr lang="en-US" altLang="ko-KR" dirty="0"/>
          </a:p>
          <a:p>
            <a:pPr lvl="2"/>
            <a:r>
              <a:rPr lang="ko-KR" altLang="en-US" dirty="0" smtClean="0"/>
              <a:t>이 클래스를 상속 받아서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저장 클래스를 만들면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HTML </a:t>
            </a:r>
            <a:r>
              <a:rPr lang="ko-KR" altLang="en-US" dirty="0" smtClean="0"/>
              <a:t>저장 클래스 역시 </a:t>
            </a:r>
            <a:r>
              <a:rPr lang="en-US" altLang="ko-KR" dirty="0" smtClean="0"/>
              <a:t>Save() </a:t>
            </a:r>
            <a:r>
              <a:rPr lang="ko-KR" altLang="en-US" dirty="0" smtClean="0"/>
              <a:t>함수를 갖게 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물론 부모 클래스에 있는 </a:t>
            </a:r>
            <a:r>
              <a:rPr lang="en-US" altLang="ko-KR" dirty="0" smtClean="0"/>
              <a:t>Save() </a:t>
            </a:r>
            <a:r>
              <a:rPr lang="ko-KR" altLang="en-US" dirty="0" smtClean="0"/>
              <a:t>함수와 자식 클래스에 있는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Save() </a:t>
            </a:r>
            <a:r>
              <a:rPr lang="ko-KR" altLang="en-US" dirty="0" smtClean="0"/>
              <a:t>함수는 하는 일이 조금 다름</a:t>
            </a:r>
            <a:endParaRPr lang="en-US" altLang="ko-KR" dirty="0"/>
          </a:p>
          <a:p>
            <a:pPr lvl="4"/>
            <a:r>
              <a:rPr lang="ko-KR" altLang="en-US" dirty="0" smtClean="0"/>
              <a:t>각각 자신의 고유한 형식으로 문서를 저장할 것이기 때문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하지만 두 클래스 모두 </a:t>
            </a:r>
            <a:r>
              <a:rPr lang="en-US" altLang="ko-KR" dirty="0" smtClean="0"/>
              <a:t>Save() </a:t>
            </a:r>
            <a:r>
              <a:rPr lang="ko-KR" altLang="en-US" dirty="0" smtClean="0"/>
              <a:t>함수를 가지고 있기 때문에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기존에 문서 저장 클래스를 사용하던 객체들은 아무런 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없이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저장 클래스를 사용할 수 있음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기존에 백열전구를 사용하던 소켓을 바꾸지 않아도 </a:t>
            </a:r>
            <a:r>
              <a:rPr lang="ko-KR" altLang="en-US" dirty="0" err="1" smtClean="0"/>
              <a:t>삼파장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램프를 사용할 수 있는 것과 같음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클래스와 객체 그리고 나머지 용어들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1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문서 저장 클래스에 </a:t>
            </a:r>
            <a:r>
              <a:rPr lang="en-US" altLang="ko-KR" dirty="0" smtClean="0"/>
              <a:t>Save()</a:t>
            </a:r>
            <a:r>
              <a:rPr lang="ko-KR" altLang="en-US" dirty="0" smtClean="0"/>
              <a:t>라는 함수가 있었다고 하면</a:t>
            </a:r>
            <a:r>
              <a:rPr lang="en-US" altLang="ko-KR" dirty="0" smtClean="0"/>
              <a:t>…</a:t>
            </a:r>
          </a:p>
          <a:p>
            <a:pPr lvl="2"/>
            <a:r>
              <a:rPr lang="ko-KR" altLang="en-US" dirty="0" smtClean="0"/>
              <a:t>여기서는 </a:t>
            </a:r>
            <a:r>
              <a:rPr lang="en-US" altLang="ko-KR" dirty="0" smtClean="0"/>
              <a:t>‘Save() </a:t>
            </a:r>
            <a:r>
              <a:rPr lang="ko-KR" altLang="en-US" dirty="0" smtClean="0"/>
              <a:t>함수를 호출하면 문서가 저장된다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것이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다른 객체들과의 약속이 됨</a:t>
            </a:r>
            <a:endParaRPr lang="en-US" altLang="ko-KR" dirty="0" smtClean="0"/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객체와 객체가 서로 약속한 부분</a:t>
            </a:r>
            <a:r>
              <a:rPr lang="en-US" altLang="ko-KR" b="1" u="sng" dirty="0" smtClean="0">
                <a:solidFill>
                  <a:srgbClr val="FF0000"/>
                </a:solidFill>
              </a:rPr>
              <a:t>,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즉 인터페이스만 그대로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유지한다면 얼마든지 다른 객체로 갈아 끼울 수 있음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이런 성질을 </a:t>
            </a:r>
            <a:r>
              <a:rPr lang="ko-KR" altLang="en-US" b="1" u="sng" dirty="0" err="1" smtClean="0">
                <a:solidFill>
                  <a:srgbClr val="FF0000"/>
                </a:solidFill>
              </a:rPr>
              <a:t>다형성</a:t>
            </a:r>
            <a:r>
              <a:rPr lang="en-US" altLang="ko-KR" b="1" u="sng" dirty="0" smtClean="0">
                <a:solidFill>
                  <a:srgbClr val="FF0000"/>
                </a:solidFill>
              </a:rPr>
              <a:t>(Polymorphism)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이라고 부름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클래스와 객체 그리고 나머지 용어들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595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부품을 조립하는 방식을 사용해서 얻을 수 있는 장점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중에는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제품에 고장이 났을 때 해당 부품만 교체하면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되는 장점이 있었음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마찬가지로 객체지향 프로그래밍에서는 해당 객체만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교체되면 되는 장점이 있음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여러 객체가 서로 맞물려 있는 상태에서 다른 객체들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모르게 어느 한 객체만 교체하기 위해서 </a:t>
            </a:r>
            <a:r>
              <a:rPr lang="ko-KR" altLang="en-US" b="1" u="sng" dirty="0" err="1" smtClean="0">
                <a:solidFill>
                  <a:srgbClr val="FF0000"/>
                </a:solidFill>
              </a:rPr>
              <a:t>다형성이</a:t>
            </a:r>
            <a:r>
              <a:rPr lang="ko-KR" altLang="en-US" b="1" u="sng" dirty="0" smtClean="0">
                <a:solidFill>
                  <a:srgbClr val="FF0000"/>
                </a:solidFill>
              </a:rPr>
              <a:t> 필요</a:t>
            </a:r>
            <a:r>
              <a:rPr lang="en-US" altLang="ko-KR" b="1" u="sng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클래스와 객체 그리고 나머지 용어들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081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문서 저장 클래스의 객체와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저장 클래스의 객체는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둘 다 </a:t>
            </a:r>
            <a:r>
              <a:rPr lang="en-US" altLang="ko-KR" dirty="0" smtClean="0"/>
              <a:t>Save() </a:t>
            </a:r>
            <a:r>
              <a:rPr lang="ko-KR" altLang="en-US" dirty="0" smtClean="0"/>
              <a:t>함수라는 약속을 지키고 있기 때문에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문서 저장 클래스 객체 대신에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저장 클래스의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객체로 교체해도 나머지 객체들은 신경 쓰지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무슨 객체가 되었건 </a:t>
            </a:r>
            <a:r>
              <a:rPr lang="en-US" altLang="ko-KR" dirty="0" smtClean="0"/>
              <a:t>Save() </a:t>
            </a:r>
            <a:r>
              <a:rPr lang="ko-KR" altLang="en-US" dirty="0" smtClean="0"/>
              <a:t>함수만 있으면 만족하기 때문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백열 전구와 </a:t>
            </a:r>
            <a:r>
              <a:rPr lang="ko-KR" altLang="en-US" dirty="0" err="1" smtClean="0"/>
              <a:t>삼파장</a:t>
            </a:r>
            <a:r>
              <a:rPr lang="ko-KR" altLang="en-US" dirty="0" smtClean="0"/>
              <a:t> 램프가 소켓에 끼우는 부분의 규격이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동일하기 때문에 서로 교체해서 사용할 수 있는 것과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같은 개념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클래스와 객체 그리고 나머지 용어들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4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객체지향 프로그래밍은 부품을 조립해서 완제품을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생산하듯이 </a:t>
            </a:r>
            <a:r>
              <a:rPr lang="en-US" altLang="ko-KR" dirty="0" smtClean="0"/>
              <a:t>(      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/</a:t>
            </a:r>
            <a:r>
              <a:rPr lang="ko-KR" altLang="en-US" dirty="0" smtClean="0"/>
              <a:t>를 조립해서 프로그램을 만듦</a:t>
            </a:r>
            <a:endParaRPr lang="en-US" altLang="ko-KR" dirty="0" smtClean="0"/>
          </a:p>
          <a:p>
            <a:r>
              <a:rPr lang="en-US" altLang="ko-KR" dirty="0" smtClean="0"/>
              <a:t>(      )</a:t>
            </a:r>
            <a:r>
              <a:rPr lang="ko-KR" altLang="en-US" dirty="0" smtClean="0"/>
              <a:t>은</a:t>
            </a:r>
            <a:r>
              <a:rPr lang="en-US" altLang="ko-KR" dirty="0" smtClean="0"/>
              <a:t>/</a:t>
            </a:r>
            <a:r>
              <a:rPr lang="ko-KR" altLang="en-US" dirty="0" smtClean="0"/>
              <a:t>는 객체의 세부 구현을 숨김으로써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객체간의 연관성을 줄이는 개념</a:t>
            </a:r>
            <a:endParaRPr lang="en-US" altLang="ko-KR" dirty="0" smtClean="0"/>
          </a:p>
          <a:p>
            <a:r>
              <a:rPr lang="en-US" altLang="ko-KR" dirty="0" smtClean="0"/>
              <a:t>(      )</a:t>
            </a:r>
            <a:r>
              <a:rPr lang="ko-KR" altLang="en-US" dirty="0" smtClean="0"/>
              <a:t>은</a:t>
            </a:r>
            <a:r>
              <a:rPr lang="en-US" altLang="ko-KR" dirty="0" smtClean="0"/>
              <a:t>/</a:t>
            </a:r>
            <a:r>
              <a:rPr lang="ko-KR" altLang="en-US" dirty="0" smtClean="0"/>
              <a:t>는 객체의 세부 구현을 캡슐로 감싸서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외부에 공개하지 않는 개념을 말하며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 은닉을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달성하는 방법임</a:t>
            </a:r>
            <a:endParaRPr lang="en-US" altLang="ko-KR" dirty="0" smtClean="0"/>
          </a:p>
          <a:p>
            <a:r>
              <a:rPr lang="en-US" altLang="ko-KR" dirty="0" smtClean="0"/>
              <a:t>(      )</a:t>
            </a:r>
            <a:r>
              <a:rPr lang="ko-KR" altLang="en-US" dirty="0" smtClean="0"/>
              <a:t>은</a:t>
            </a:r>
            <a:r>
              <a:rPr lang="en-US" altLang="ko-KR" dirty="0" smtClean="0"/>
              <a:t>/</a:t>
            </a:r>
            <a:r>
              <a:rPr lang="ko-KR" altLang="en-US" dirty="0" smtClean="0"/>
              <a:t>는 기존의 클래스를 기반으로 클래스의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기능을 그대로 물려받는 새 클래스를 만드는 개념</a:t>
            </a:r>
            <a:endParaRPr lang="en-US" altLang="ko-KR" dirty="0" smtClean="0"/>
          </a:p>
          <a:p>
            <a:r>
              <a:rPr lang="en-US" altLang="ko-KR" dirty="0" smtClean="0"/>
              <a:t>(      )</a:t>
            </a:r>
            <a:r>
              <a:rPr lang="ko-KR" altLang="en-US" dirty="0" smtClean="0"/>
              <a:t>은</a:t>
            </a:r>
            <a:r>
              <a:rPr lang="en-US" altLang="ko-KR" dirty="0" smtClean="0"/>
              <a:t>/</a:t>
            </a:r>
            <a:r>
              <a:rPr lang="ko-KR" altLang="en-US" dirty="0" smtClean="0"/>
              <a:t>는 부모 클래스와 자식 클래스를 동일한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방법으로 다룰 수 있는 능력을 말함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75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클래스와 객체 </a:t>
            </a:r>
            <a:r>
              <a:rPr lang="en-US" altLang="ko-KR" dirty="0"/>
              <a:t>– </a:t>
            </a:r>
            <a:r>
              <a:rPr lang="ko-KR" altLang="en-US" dirty="0"/>
              <a:t>객체지향 프로그래밍의 기본</a:t>
            </a:r>
            <a:endParaRPr lang="en-US" altLang="ko-KR" dirty="0"/>
          </a:p>
          <a:p>
            <a:pPr lvl="1"/>
            <a:r>
              <a:rPr lang="ko-KR" altLang="en-US" dirty="0"/>
              <a:t>클래스와 객체의 기본</a:t>
            </a:r>
            <a:endParaRPr lang="en-US" altLang="ko-KR" dirty="0"/>
          </a:p>
          <a:p>
            <a:pPr lvl="1"/>
            <a:r>
              <a:rPr lang="ko-KR" altLang="en-US" dirty="0"/>
              <a:t>클래스와 객체 자세히 </a:t>
            </a:r>
            <a:r>
              <a:rPr lang="ko-KR" altLang="en-US" dirty="0" smtClean="0"/>
              <a:t>살펴보기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 smtClean="0"/>
              <a:t>주차 수업 안내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4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자신이 누구인지 알려주세요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질문 내용을 명확하게 말해주세요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제가 질문에 답을 할 수 있는 범위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C, C++, C#, Java</a:t>
            </a:r>
          </a:p>
          <a:p>
            <a:pPr lvl="1"/>
            <a:r>
              <a:rPr lang="en-US" altLang="ko-KR" dirty="0" err="1" smtClean="0"/>
              <a:t>Lua</a:t>
            </a:r>
            <a:r>
              <a:rPr lang="en-US" altLang="ko-KR" dirty="0" smtClean="0"/>
              <a:t>, Python, Ruby</a:t>
            </a:r>
          </a:p>
          <a:p>
            <a:pPr lvl="1"/>
            <a:r>
              <a:rPr lang="en-US" altLang="ko-KR" dirty="0" smtClean="0"/>
              <a:t>Unity, Game Programming</a:t>
            </a:r>
          </a:p>
          <a:p>
            <a:pPr lvl="1"/>
            <a:r>
              <a:rPr lang="ko-KR" altLang="en-US" dirty="0" smtClean="0"/>
              <a:t>수학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물리학</a:t>
            </a:r>
            <a:endParaRPr lang="en-US" altLang="ko-KR" dirty="0"/>
          </a:p>
          <a:p>
            <a:pPr lvl="1"/>
            <a:r>
              <a:rPr lang="ko-KR" altLang="en-US" dirty="0" smtClean="0"/>
              <a:t>컴퓨터학부 전공 과목의 대부분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Data Structure, Algorithm</a:t>
            </a:r>
          </a:p>
          <a:p>
            <a:pPr lvl="2"/>
            <a:r>
              <a:rPr lang="en-US" altLang="ko-KR" dirty="0" smtClean="0"/>
              <a:t>Operating System, Programming Languages…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질문하실 때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89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객체지향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객체지향 프로그래밍의 시작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왜 객체지향 프로그래밍을 배워야 할까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객체지향 프로그래밍의 비유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클래스와 객체 그리고 나머지 용어들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 smtClean="0"/>
              <a:t>주차 수업 안내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82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u="sng" dirty="0" smtClean="0">
                <a:solidFill>
                  <a:srgbClr val="FF0000"/>
                </a:solidFill>
              </a:rPr>
              <a:t>객체지향 프로그래밍은 프로그램을 만드는 방법 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프로그램을 만드는 방법은 붕어빵을 먹는 만큼이나 다양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smtClean="0"/>
              <a:t>그냥 내키는 대로 만들기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도 하나의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많은 개발 방법 중에서 객체지향 프로그래밍은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</a:t>
            </a:r>
            <a:r>
              <a:rPr lang="ko-KR" altLang="en-US" dirty="0" smtClean="0"/>
              <a:t>객체를 기본 단위로 해서 만들기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라고 할 수 있음</a:t>
            </a:r>
            <a:endParaRPr lang="en-US" altLang="ko-KR" dirty="0" smtClean="0"/>
          </a:p>
          <a:p>
            <a:r>
              <a:rPr lang="ko-KR" altLang="en-US" dirty="0" smtClean="0"/>
              <a:t>예를 들어</a:t>
            </a:r>
            <a:r>
              <a:rPr lang="en-US" altLang="ko-KR" dirty="0" smtClean="0"/>
              <a:t>…</a:t>
            </a:r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smtClean="0"/>
              <a:t>그냥 내키는 대로 만들기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 건축이라는 분야에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방법으로 </a:t>
            </a:r>
            <a:r>
              <a:rPr lang="en-US" altLang="ko-KR" dirty="0" smtClean="0"/>
              <a:t>63</a:t>
            </a:r>
            <a:r>
              <a:rPr lang="ko-KR" altLang="en-US" dirty="0" smtClean="0"/>
              <a:t>빌딩을 만드는 건 불가능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물론 </a:t>
            </a:r>
            <a:r>
              <a:rPr lang="ko-KR" altLang="en-US" dirty="0" err="1" smtClean="0"/>
              <a:t>개집은</a:t>
            </a:r>
            <a:r>
              <a:rPr lang="en-US" altLang="ko-KR" dirty="0" smtClean="0"/>
              <a:t>…)</a:t>
            </a:r>
          </a:p>
          <a:p>
            <a:pPr lvl="1"/>
            <a:r>
              <a:rPr lang="ko-KR" altLang="en-US" dirty="0" smtClean="0"/>
              <a:t>커다란 빌딩을 짓기 위해서는 보다 과학적이고 진보된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건축 방법이 필요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왜 객체지향 프로그래밍을 배워야 할까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0590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크고 견고한 프로그램을 만들기 위해서도 진보된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프로그래밍 방법이 필요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객체지향 프로그래밍을 사용하면 복잡한 프로그램을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보다 쉽고 빠르게 만들 수 있음</a:t>
            </a:r>
            <a:endParaRPr lang="en-US" altLang="ko-KR" dirty="0" smtClean="0"/>
          </a:p>
          <a:p>
            <a:r>
              <a:rPr lang="ko-KR" altLang="en-US" dirty="0" smtClean="0"/>
              <a:t>객체지향 프로그래밍은 현재 전세계적으로 가장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많이 사용하는 프로그래밍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C++, Java, C#</a:t>
            </a:r>
            <a:r>
              <a:rPr lang="ko-KR" altLang="en-US" dirty="0" smtClean="0"/>
              <a:t>을 비롯한 많은 프로그래밍 언어에서 사용</a:t>
            </a:r>
            <a:endParaRPr lang="en-US" altLang="ko-KR" dirty="0"/>
          </a:p>
          <a:p>
            <a:r>
              <a:rPr lang="ko-KR" altLang="en-US" dirty="0" smtClean="0"/>
              <a:t>객체지향 프로그래밍에 대한 지식은 다른 언어를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배울 때에도 큰 도움이 됨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왜 객체지향 프로그래밍을 배워야 할까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511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객체지향 프로그래밍은 규격화된 부품을 조립해서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완제품을 생산하는 공정에 비유할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자동차를 생각하면</a:t>
            </a:r>
            <a:r>
              <a:rPr lang="en-US" altLang="ko-KR" dirty="0" smtClean="0"/>
              <a:t>…</a:t>
            </a:r>
          </a:p>
          <a:p>
            <a:pPr lvl="2"/>
            <a:r>
              <a:rPr lang="ko-KR" altLang="en-US" dirty="0" smtClean="0"/>
              <a:t>엔진과 타이어와 </a:t>
            </a:r>
            <a:r>
              <a:rPr lang="ko-KR" altLang="en-US" dirty="0" err="1" smtClean="0"/>
              <a:t>라이트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핸들 등이 한 공장에서 모두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만들어지는 것이 아님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부품은 자체적인 생산 라인을 통해서 만들어지며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최종적으로 한 곳에 모여서 조립되는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워드 프로세서를 만드는 경우도 </a:t>
            </a:r>
            <a:r>
              <a:rPr lang="ko-KR" altLang="en-US" dirty="0" err="1" smtClean="0"/>
              <a:t>비슷</a:t>
            </a:r>
            <a:r>
              <a:rPr lang="en-US" altLang="ko-KR" dirty="0" smtClean="0"/>
              <a:t>…</a:t>
            </a:r>
          </a:p>
          <a:p>
            <a:pPr lvl="2"/>
            <a:r>
              <a:rPr lang="ko-KR" altLang="en-US" dirty="0" smtClean="0"/>
              <a:t>개발자 혼자 컴퓨터 앞에 앉아서 불러오기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저장 기능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편집 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맞춤법 검사 기능들을 만드는 것이 아님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기능들은 담당 개발자나 팀에 의해서 별도로 개발되며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최종적으로 한 곳에 모여서 조립됨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 프로그래밍의 비유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315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앞의 예에서 각각의 기능들은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객체지향 프로그래밍에서 자동차의 부품에 대응하는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개념이 바로 객체인 셈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부품을 조립하는 방식은 여러 가지 장점이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자신이 만들고 있는 부품에만 집중할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핸들을 만드는 공장의 사람들은 타이어가 어떤 기술을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사용해서 만들어졌는지 몰라도 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완제품을 조립하는 공장의 사람들도 각 부품이 어떤 기술을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사용해서 만들어졌는지 몰라도 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객체를 만드는 사람도 다른 객체가 어떤 기술을 사용해서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만들어졌는지 몰라도 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자신이 담당한 객체를 만드는 데만 노력을 집중할 수 있음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 프로그래밍의 비유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86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부품을 조립하는 방식은 여러 가지 장점이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출시한 완제품에 문제가 생기더라도</a:t>
            </a:r>
            <a:r>
              <a:rPr lang="en-US" altLang="ko-KR" dirty="0"/>
              <a:t> </a:t>
            </a:r>
            <a:r>
              <a:rPr lang="ko-KR" altLang="en-US" dirty="0" smtClean="0"/>
              <a:t>해당 부품만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교체해주면 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기능 개선을 위해서 자동차를 새로 살 필요가 없음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새롭게 개선된 부품만 교체해주면 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객체지향 프로그램을 사용해서 개발한 워드 프로세서의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경우에도 문제의 범위가 객체라는 울타리 안으로 좁아짐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저장 기능에 문제가 있다거나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개선해야 할 사항이 있다면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해당 객체만 새롭게 고쳐주면 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쓸데없이 전체 소스 코드를 뒤엎을 필요는 없음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 프로그래밍의 비유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97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5709</TotalTime>
  <Words>741</Words>
  <Application>Microsoft Office PowerPoint</Application>
  <PresentationFormat>화면 슬라이드 쇼(4:3)</PresentationFormat>
  <Paragraphs>263</Paragraphs>
  <Slides>29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광장</vt:lpstr>
      <vt:lpstr>C++ Programming Tutor</vt:lpstr>
      <vt:lpstr>튜터자 소개</vt:lpstr>
      <vt:lpstr>질문하실 때…</vt:lpstr>
      <vt:lpstr>7주차 수업 안내</vt:lpstr>
      <vt:lpstr>왜 객체지향 프로그래밍을 배워야 할까</vt:lpstr>
      <vt:lpstr>왜 객체지향 프로그래밍을 배워야 할까</vt:lpstr>
      <vt:lpstr>객체지향 프로그래밍의 비유</vt:lpstr>
      <vt:lpstr>객체지향 프로그래밍의 비유</vt:lpstr>
      <vt:lpstr>객체지향 프로그래밍의 비유</vt:lpstr>
      <vt:lpstr>객체지향 프로그래밍의 비유</vt:lpstr>
      <vt:lpstr>객체지향 프로그래밍의 비유</vt:lpstr>
      <vt:lpstr>클래스와 객체 그리고 나머지 용어들</vt:lpstr>
      <vt:lpstr>클래스와 객체 그리고 나머지 용어들</vt:lpstr>
      <vt:lpstr>클래스와 객체 그리고 나머지 용어들</vt:lpstr>
      <vt:lpstr>클래스와 객체 그리고 나머지 용어들</vt:lpstr>
      <vt:lpstr>클래스와 객체 그리고 나머지 용어들</vt:lpstr>
      <vt:lpstr>클래스와 객체 그리고 나머지 용어들</vt:lpstr>
      <vt:lpstr>클래스와 객체 그리고 나머지 용어들</vt:lpstr>
      <vt:lpstr>클래스와 객체 그리고 나머지 용어들</vt:lpstr>
      <vt:lpstr>클래스와 객체 그리고 나머지 용어들</vt:lpstr>
      <vt:lpstr>클래스와 객체 그리고 나머지 용어들</vt:lpstr>
      <vt:lpstr>클래스와 객체 그리고 나머지 용어들</vt:lpstr>
      <vt:lpstr>클래스와 객체 그리고 나머지 용어들</vt:lpstr>
      <vt:lpstr>클래스와 객체 그리고 나머지 용어들</vt:lpstr>
      <vt:lpstr>클래스와 객체 그리고 나머지 용어들</vt:lpstr>
      <vt:lpstr>클래스와 객체 그리고 나머지 용어들</vt:lpstr>
      <vt:lpstr>클래스와 객체 그리고 나머지 용어들</vt:lpstr>
      <vt:lpstr>정리</vt:lpstr>
      <vt:lpstr>8주차 수업 안내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Tutor</dc:title>
  <dc:creator>Microsoft Corporation</dc:creator>
  <cp:lastModifiedBy>utilFoReVeR</cp:lastModifiedBy>
  <cp:revision>376</cp:revision>
  <dcterms:created xsi:type="dcterms:W3CDTF">2006-10-05T04:04:58Z</dcterms:created>
  <dcterms:modified xsi:type="dcterms:W3CDTF">2012-05-09T14:09:17Z</dcterms:modified>
</cp:coreProperties>
</file>