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3"/>
  </p:notesMasterIdLst>
  <p:sldIdLst>
    <p:sldId id="257" r:id="rId3"/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302" r:id="rId36"/>
    <p:sldId id="303" r:id="rId37"/>
    <p:sldId id="304" r:id="rId38"/>
    <p:sldId id="301" r:id="rId39"/>
    <p:sldId id="296" r:id="rId40"/>
    <p:sldId id="297" r:id="rId41"/>
    <p:sldId id="298" r:id="rId42"/>
    <p:sldId id="299" r:id="rId43"/>
    <p:sldId id="300" r:id="rId44"/>
    <p:sldId id="348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7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3" r:id="rId101"/>
    <p:sldId id="362" r:id="rId102"/>
    <p:sldId id="364" r:id="rId103"/>
    <p:sldId id="366" r:id="rId104"/>
    <p:sldId id="365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86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78" r:id="rId125"/>
    <p:sldId id="387" r:id="rId126"/>
    <p:sldId id="388" r:id="rId127"/>
    <p:sldId id="389" r:id="rId128"/>
    <p:sldId id="390" r:id="rId129"/>
    <p:sldId id="391" r:id="rId130"/>
    <p:sldId id="440" r:id="rId131"/>
    <p:sldId id="392" r:id="rId132"/>
    <p:sldId id="393" r:id="rId133"/>
    <p:sldId id="394" r:id="rId134"/>
    <p:sldId id="395" r:id="rId135"/>
    <p:sldId id="397" r:id="rId136"/>
    <p:sldId id="396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17" r:id="rId157"/>
    <p:sldId id="418" r:id="rId158"/>
    <p:sldId id="422" r:id="rId159"/>
    <p:sldId id="419" r:id="rId160"/>
    <p:sldId id="420" r:id="rId161"/>
    <p:sldId id="421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262" r:id="rId179"/>
    <p:sldId id="442" r:id="rId180"/>
    <p:sldId id="441" r:id="rId181"/>
    <p:sldId id="260" r:id="rId18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8000"/>
    <a:srgbClr val="0000FF"/>
    <a:srgbClr val="0099FF"/>
    <a:srgbClr val="0066CC"/>
    <a:srgbClr val="33CCFF"/>
    <a:srgbClr val="66FFFF"/>
    <a:srgbClr val="D60093"/>
    <a:srgbClr val="CC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403AB-59A2-4ECC-B60B-DBA8BFCC8BF7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62B0-914B-4393-BFC1-AF8A9DE8C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2780928"/>
            <a:ext cx="6260232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C++ Programming</a:t>
            </a:r>
            <a:r>
              <a:rPr lang="en-US" altLang="ko-KR" sz="4000" b="1" dirty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altLang="ko-KR" sz="4000" b="1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Tutor</a:t>
            </a: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2852936"/>
            <a:ext cx="5900182" cy="43204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#9. </a:t>
            </a:r>
            <a:r>
              <a:rPr lang="ko-KR" altLang="en-US" sz="2400" b="1" smtClean="0">
                <a:solidFill>
                  <a:schemeClr val="bg1">
                    <a:lumMod val="95000"/>
                  </a:schemeClr>
                </a:solidFill>
              </a:rPr>
              <a:t>상속과 포함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71420" y="2112519"/>
            <a:ext cx="1349103" cy="702602"/>
            <a:chOff x="4716016" y="5877272"/>
            <a:chExt cx="1349103" cy="702602"/>
          </a:xfrm>
        </p:grpSpPr>
        <p:pic>
          <p:nvPicPr>
            <p:cNvPr id="10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272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534204" y="62105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32023" y="1730425"/>
            <a:ext cx="601658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#include “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Point.h</a:t>
            </a:r>
            <a:r>
              <a:rPr lang="en-US" altLang="ko-KR" sz="2400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iostream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Point::Offset(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x_delta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y_delta</a:t>
            </a:r>
            <a:r>
              <a:rPr lang="en-US" altLang="ko-KR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SetX</a:t>
            </a:r>
            <a:r>
              <a:rPr lang="en-US" altLang="ko-KR" sz="2400" dirty="0" smtClean="0">
                <a:solidFill>
                  <a:schemeClr val="bg1"/>
                </a:solidFill>
              </a:rPr>
              <a:t>(x +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x_delta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SetY</a:t>
            </a:r>
            <a:r>
              <a:rPr lang="en-US" altLang="ko-KR" sz="2400" dirty="0" smtClean="0">
                <a:solidFill>
                  <a:schemeClr val="bg1"/>
                </a:solidFill>
              </a:rPr>
              <a:t>(y +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y_delta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Point::Offset(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</a:t>
            </a:r>
            <a:r>
              <a:rPr lang="en-US" altLang="ko-KR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Offset(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pt.x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pt.y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1879" y="1268760"/>
            <a:ext cx="18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Point.cpp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1684" y="3430741"/>
            <a:ext cx="876073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초기화 리스트에서 부모 클래스의 </a:t>
            </a:r>
            <a:r>
              <a:rPr lang="ko-KR" altLang="en-US" sz="2400" dirty="0" err="1">
                <a:solidFill>
                  <a:schemeClr val="bg1"/>
                </a:solidFill>
              </a:rPr>
              <a:t>생성자를</a:t>
            </a:r>
            <a:r>
              <a:rPr lang="ko-KR" altLang="en-US" sz="2400" dirty="0">
                <a:solidFill>
                  <a:schemeClr val="bg1"/>
                </a:solidFill>
              </a:rPr>
              <a:t> 호출하기 때문에</a:t>
            </a:r>
            <a:r>
              <a:rPr lang="en-US" altLang="ko-KR" sz="2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63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00756" y="3160018"/>
            <a:ext cx="5942652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부모 클래스의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생성자가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자식 </a:t>
            </a:r>
            <a:r>
              <a:rPr lang="ko-KR" altLang="en-US" sz="2400" b="1" dirty="0">
                <a:solidFill>
                  <a:schemeClr val="bg1"/>
                </a:solidFill>
              </a:rPr>
              <a:t>클래스의 </a:t>
            </a:r>
            <a:r>
              <a:rPr lang="ko-KR" altLang="en-US" sz="2400" b="1" dirty="0" err="1">
                <a:solidFill>
                  <a:schemeClr val="bg1"/>
                </a:solidFill>
              </a:rPr>
              <a:t>생성자보다</a:t>
            </a:r>
            <a:r>
              <a:rPr lang="ko-KR" altLang="en-US" sz="2400" b="1" dirty="0">
                <a:solidFill>
                  <a:schemeClr val="bg1"/>
                </a:solidFill>
              </a:rPr>
              <a:t> 먼저 호출된다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12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78555" y="3430741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소멸자의 호출 순서는 반대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5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899" y="3160018"/>
            <a:ext cx="7074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자식 클래스에 해당하는 부분이 먼저 정리된 후에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부모 클래스에 해하는 부분이 정리된다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7890" name="Picture 2" descr="http://pds6.egloos.com/pds/200712/10/70/c0019870_475c03889583a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2" b="89831" l="2800" r="98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76872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23440" y="3430741"/>
            <a:ext cx="3897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간단한 예제로 확인해 봐요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37121" y="1730425"/>
            <a:ext cx="56697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en-US" altLang="ko-KR" sz="2400" dirty="0">
                <a:solidFill>
                  <a:schemeClr val="bg1"/>
                </a:solidFill>
              </a:rPr>
              <a:t>Base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Base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~</a:t>
            </a:r>
            <a:r>
              <a:rPr lang="en-US" altLang="ko-KR" sz="2400" dirty="0">
                <a:solidFill>
                  <a:schemeClr val="bg1"/>
                </a:solidFill>
              </a:rPr>
              <a:t>Base();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Base::Base()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"Base::Base() </a:t>
            </a:r>
            <a:r>
              <a:rPr lang="ko-KR" altLang="en-US" sz="2400" dirty="0">
                <a:solidFill>
                  <a:schemeClr val="bg1"/>
                </a:solidFill>
              </a:rPr>
              <a:t>호출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Base</a:t>
            </a:r>
            <a:r>
              <a:rPr lang="en-US" altLang="ko-KR" sz="2400" dirty="0">
                <a:solidFill>
                  <a:schemeClr val="bg1"/>
                </a:solidFill>
              </a:rPr>
              <a:t>::~Base()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"Base::~Base() </a:t>
            </a:r>
            <a:r>
              <a:rPr lang="ko-KR" altLang="en-US" sz="2400" dirty="0">
                <a:solidFill>
                  <a:schemeClr val="bg1"/>
                </a:solidFill>
              </a:rPr>
              <a:t>호출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6990" y="1268760"/>
            <a:ext cx="335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InheritanceCallTest.cpp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4631" y="1730425"/>
            <a:ext cx="65347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 Derived : public Base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public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Derived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~</a:t>
            </a:r>
            <a:r>
              <a:rPr lang="en-US" altLang="ko-KR" sz="2400" dirty="0">
                <a:solidFill>
                  <a:schemeClr val="bg1"/>
                </a:solidFill>
              </a:rPr>
              <a:t>Derived();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Derived::Derived()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"Derived::Derived() </a:t>
            </a:r>
            <a:r>
              <a:rPr lang="ko-KR" altLang="en-US" sz="2400" dirty="0">
                <a:solidFill>
                  <a:schemeClr val="bg1"/>
                </a:solidFill>
              </a:rPr>
              <a:t>호출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Derived::~Derived()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"Derived::~Derived() </a:t>
            </a:r>
            <a:r>
              <a:rPr lang="ko-KR" altLang="en-US" sz="2400" dirty="0">
                <a:solidFill>
                  <a:schemeClr val="bg1"/>
                </a:solidFill>
              </a:rPr>
              <a:t>호출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6990" y="1268760"/>
            <a:ext cx="335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InheritanceCallTest.cpp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99778" y="1730425"/>
            <a:ext cx="1944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Derived </a:t>
            </a:r>
            <a:r>
              <a:rPr lang="en-US" altLang="ko-KR" sz="2400" dirty="0">
                <a:solidFill>
                  <a:schemeClr val="bg1"/>
                </a:solidFill>
              </a:rPr>
              <a:t>d;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6990" y="1268760"/>
            <a:ext cx="335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InheritanceCallTest.cpp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024361"/>
            <a:ext cx="56864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6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22680" y="1730425"/>
            <a:ext cx="50986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Point::Point(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</a:t>
            </a:r>
            <a:r>
              <a:rPr lang="en-US" altLang="ko-KR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x 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pt.x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y 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pt.y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Point::Point(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initialX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initialY</a:t>
            </a:r>
            <a:r>
              <a:rPr lang="en-US" altLang="ko-KR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SetX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initialX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SetY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initialY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1879" y="1268760"/>
            <a:ext cx="18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Point.cpp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57346" name="Picture 2" descr="http://postfiles7.naver.net/20090918_214/kkyh0412_12532746297761NROi_jpg/%EB%B6%81%ED%95%9C_%ED%8F%AC%EC%BC%93%EB%AA%AC_kkyh0412.jp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1745704"/>
            <a:ext cx="3248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10891" y="3430741"/>
            <a:ext cx="192232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정리해 봐요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28863" y="3160018"/>
            <a:ext cx="6686446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자식 객체의 생성 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부모 클래스의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생성자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→ 자식 클래스의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생성자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28862" y="3160018"/>
            <a:ext cx="6686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자식 객체의 소멸 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자식 클래스의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소멸자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→ 부모 클래스의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소멸자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6168" y="3430741"/>
            <a:ext cx="7391767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우선 부모 객체에서 자식 객체로의 대입을 </a:t>
            </a:r>
            <a:r>
              <a:rPr lang="ko-KR" altLang="en-US" sz="2400" dirty="0" smtClean="0">
                <a:solidFill>
                  <a:schemeClr val="bg1"/>
                </a:solidFill>
              </a:rPr>
              <a:t>살펴봐요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870" y="1730425"/>
            <a:ext cx="77202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main() {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자식 클래스의 객체 생성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hw</a:t>
            </a:r>
            <a:r>
              <a:rPr lang="en-US" altLang="ko-KR" sz="2400" dirty="0">
                <a:solidFill>
                  <a:schemeClr val="bg1"/>
                </a:solidFill>
              </a:rPr>
              <a:t>("Test.html",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Content");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부모 클래스의 객체 생성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dw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부모 클래스의 객체를 자식 클래스의 객체로 대입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>
                <a:solidFill>
                  <a:schemeClr val="bg1"/>
                </a:solidFill>
              </a:rPr>
              <a:t>d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w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=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hw</a:t>
            </a:r>
            <a:r>
              <a:rPr lang="en-US" altLang="ko-KR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파일 저장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hw.Write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52936"/>
            <a:ext cx="7867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1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22963" y="343074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왜 오류가 날까요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71942" y="1870763"/>
            <a:ext cx="800219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힌트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63490" name="Picture 2" descr="http://www.ilyoseoul.co.kr/news/photo/201201/54473_11917_16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00" y="2836515"/>
            <a:ext cx="4762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7379" y="3430741"/>
            <a:ext cx="866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객체의 대입이란 사실 모든 멤버 변수들의 </a:t>
            </a:r>
            <a:r>
              <a:rPr lang="en-US" altLang="ko-KR" sz="2400" dirty="0" smtClean="0">
                <a:solidFill>
                  <a:schemeClr val="bg1"/>
                </a:solidFill>
              </a:rPr>
              <a:t>1 : 1 </a:t>
            </a:r>
            <a:r>
              <a:rPr lang="ko-KR" altLang="en-US" sz="2400" dirty="0" smtClean="0">
                <a:solidFill>
                  <a:schemeClr val="bg1"/>
                </a:solidFill>
              </a:rPr>
              <a:t>대입을 의미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23018" y="1730425"/>
            <a:ext cx="44979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Point::Point()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x = 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y =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Point::Print()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ko-KR" sz="2400" dirty="0" smtClean="0">
                <a:solidFill>
                  <a:schemeClr val="bg1"/>
                </a:solidFill>
              </a:rPr>
              <a:t> &lt;&lt; “(“ &lt;&lt; x &lt;&lt; “, 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&lt;&lt; y &lt;&lt; “)\n”;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1879" y="1268760"/>
            <a:ext cx="18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Point.cpp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6588" y="3160018"/>
            <a:ext cx="7411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그런데 자식 객체에는 부모 객체에 없는 멤버가 있다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(_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fontName</a:t>
            </a:r>
            <a:r>
              <a:rPr lang="en-US" altLang="ko-KR" sz="2400" dirty="0" smtClean="0">
                <a:solidFill>
                  <a:schemeClr val="bg1"/>
                </a:solidFill>
              </a:rPr>
              <a:t>,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fontSize</a:t>
            </a:r>
            <a:r>
              <a:rPr lang="en-US" altLang="ko-KR" sz="2400" dirty="0" smtClean="0">
                <a:solidFill>
                  <a:schemeClr val="bg1"/>
                </a:solidFill>
              </a:rPr>
              <a:t>,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fontColor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같은 멤버들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33517" y="2407298"/>
            <a:ext cx="2048658" cy="3024337"/>
            <a:chOff x="539552" y="1916832"/>
            <a:chExt cx="2048658" cy="3024337"/>
          </a:xfrm>
        </p:grpSpPr>
        <p:sp>
          <p:nvSpPr>
            <p:cNvPr id="13" name="직사각형 12"/>
            <p:cNvSpPr/>
            <p:nvPr/>
          </p:nvSpPr>
          <p:spPr>
            <a:xfrm>
              <a:off x="539552" y="2070373"/>
              <a:ext cx="2048658" cy="28707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18711" y="2464693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fileName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167" y="1916832"/>
              <a:ext cx="592049" cy="360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dw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8711" y="2895997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_content</a:t>
              </a:r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8711" y="3328045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SetFileName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711" y="3760093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SetContent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711" y="4192141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Print()</a:t>
              </a:r>
              <a:endParaRPr lang="ko-KR" altLang="en-US" sz="1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64846" y="1710358"/>
            <a:ext cx="2048658" cy="4715826"/>
            <a:chOff x="3419872" y="1916832"/>
            <a:chExt cx="2048658" cy="4715826"/>
          </a:xfrm>
        </p:grpSpPr>
        <p:sp>
          <p:nvSpPr>
            <p:cNvPr id="22" name="직사각형 21"/>
            <p:cNvSpPr/>
            <p:nvPr/>
          </p:nvSpPr>
          <p:spPr>
            <a:xfrm>
              <a:off x="3419872" y="2070372"/>
              <a:ext cx="2048658" cy="45622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99031" y="2464693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fileName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63487" y="1916832"/>
              <a:ext cx="592049" cy="360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hw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99031" y="2895997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_content</a:t>
              </a:r>
              <a:endParaRPr lang="ko-KR" altLang="en-US" sz="16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99031" y="3328045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fontName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99031" y="3760093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fontSize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99031" y="4192141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fontColor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99031" y="4624189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SetFileName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99031" y="5056237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SetContent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99031" y="5488285"/>
              <a:ext cx="1690339" cy="43204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Print()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99031" y="5920333"/>
              <a:ext cx="1690339" cy="4320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SetFont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47664" y="2060848"/>
            <a:ext cx="125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4456" y="1340768"/>
            <a:ext cx="138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꺾인 연결선 4"/>
          <p:cNvCxnSpPr>
            <a:stCxn id="23" idx="1"/>
            <a:endCxn id="14" idx="3"/>
          </p:cNvCxnSpPr>
          <p:nvPr/>
        </p:nvCxnSpPr>
        <p:spPr>
          <a:xfrm rot="10800000" flipV="1">
            <a:off x="3603015" y="2474243"/>
            <a:ext cx="1440990" cy="696940"/>
          </a:xfrm>
          <a:prstGeom prst="bentConnector3">
            <a:avLst>
              <a:gd name="adj1" fmla="val 58593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5" idx="1"/>
            <a:endCxn id="16" idx="3"/>
          </p:cNvCxnSpPr>
          <p:nvPr/>
        </p:nvCxnSpPr>
        <p:spPr>
          <a:xfrm rot="10800000" flipV="1">
            <a:off x="3603015" y="2905547"/>
            <a:ext cx="1440990" cy="696940"/>
          </a:xfrm>
          <a:prstGeom prst="bentConnector3">
            <a:avLst>
              <a:gd name="adj1" fmla="val 37441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28" idx="3"/>
          </p:cNvCxnSpPr>
          <p:nvPr/>
        </p:nvCxnSpPr>
        <p:spPr>
          <a:xfrm>
            <a:off x="6734344" y="3337595"/>
            <a:ext cx="12700" cy="864096"/>
          </a:xfrm>
          <a:prstGeom prst="bentConnector3">
            <a:avLst>
              <a:gd name="adj1" fmla="val 2625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410" y="358497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???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50458" y="3160018"/>
            <a:ext cx="5843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그러면 반대의 경우는 어떨까요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자식 객체를 부모 객체로 대입하는 경우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870" y="1730425"/>
            <a:ext cx="77202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main() {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자식 클래스의 객체 생성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hw</a:t>
            </a:r>
            <a:r>
              <a:rPr lang="en-US" altLang="ko-KR" sz="2400" dirty="0">
                <a:solidFill>
                  <a:schemeClr val="bg1"/>
                </a:solidFill>
              </a:rPr>
              <a:t>("Test.html",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Content");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부모 클래스의 객체 생성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dw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부모 클래스의 객체를 자식 클래스의 객체로 대입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>
                <a:solidFill>
                  <a:schemeClr val="bg1"/>
                </a:solidFill>
              </a:rPr>
              <a:t>hw</a:t>
            </a:r>
            <a:r>
              <a:rPr lang="en-US" altLang="ko-KR" sz="2400" b="1" dirty="0">
                <a:solidFill>
                  <a:schemeClr val="bg1"/>
                </a:solidFill>
              </a:rPr>
              <a:t> = </a:t>
            </a:r>
            <a:r>
              <a:rPr lang="en-US" altLang="ko-KR" sz="2400" b="1" dirty="0" err="1">
                <a:solidFill>
                  <a:schemeClr val="bg1"/>
                </a:solidFill>
              </a:rPr>
              <a:t>dw</a:t>
            </a:r>
            <a:r>
              <a:rPr lang="en-US" altLang="ko-KR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파일 저장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hw.Write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088010"/>
            <a:ext cx="3486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26307" y="3430741"/>
            <a:ext cx="919674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객체와 자식 객체에 공통적으로 있는 멤버들이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 : 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로 대입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9034" y="3430741"/>
            <a:ext cx="434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객체에만 있는 멤버들은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24683" y="3430741"/>
            <a:ext cx="429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아무런 영향을 미치지 못한다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5491887" y="2407298"/>
            <a:ext cx="2048658" cy="3024337"/>
            <a:chOff x="539552" y="1916832"/>
            <a:chExt cx="2048658" cy="3024337"/>
          </a:xfrm>
        </p:grpSpPr>
        <p:sp>
          <p:nvSpPr>
            <p:cNvPr id="37" name="직사각형 36"/>
            <p:cNvSpPr/>
            <p:nvPr/>
          </p:nvSpPr>
          <p:spPr>
            <a:xfrm>
              <a:off x="539552" y="2070373"/>
              <a:ext cx="2048658" cy="28707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8711" y="2464693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fileName</a:t>
              </a:r>
              <a:endParaRPr lang="ko-KR" altLang="en-US" sz="16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3167" y="1916832"/>
              <a:ext cx="592049" cy="360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dw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711" y="2895997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_content</a:t>
              </a:r>
              <a:endParaRPr lang="ko-KR" altLang="en-US" sz="16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8711" y="3328045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SetFileName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18711" y="3760093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SetContent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18711" y="4192141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Print()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60558" y="1710358"/>
            <a:ext cx="2048658" cy="4715826"/>
            <a:chOff x="3419872" y="1916832"/>
            <a:chExt cx="2048658" cy="4715826"/>
          </a:xfrm>
        </p:grpSpPr>
        <p:sp>
          <p:nvSpPr>
            <p:cNvPr id="48" name="직사각형 47"/>
            <p:cNvSpPr/>
            <p:nvPr/>
          </p:nvSpPr>
          <p:spPr>
            <a:xfrm>
              <a:off x="3419872" y="2070372"/>
              <a:ext cx="2048658" cy="45622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99031" y="2464693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fileName</a:t>
              </a:r>
              <a:endParaRPr lang="ko-KR" altLang="en-US" sz="16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63487" y="1916832"/>
              <a:ext cx="592049" cy="360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hw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599031" y="2895997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_content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99031" y="3328045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fontName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99031" y="3760093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fontSize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99031" y="4192141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fontColor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99031" y="4624189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SetFileName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99031" y="5056237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SetContent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99031" y="5488285"/>
              <a:ext cx="1690339" cy="43204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Print()</a:t>
              </a:r>
              <a:endParaRPr lang="ko-KR" altLang="en-US" sz="16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99031" y="5920333"/>
              <a:ext cx="1690339" cy="4320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SetFont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cxnSp>
        <p:nvCxnSpPr>
          <p:cNvPr id="5" name="꺾인 연결선 4"/>
          <p:cNvCxnSpPr>
            <a:stCxn id="38" idx="1"/>
            <a:endCxn id="49" idx="3"/>
          </p:cNvCxnSpPr>
          <p:nvPr/>
        </p:nvCxnSpPr>
        <p:spPr>
          <a:xfrm rot="10800000">
            <a:off x="4230056" y="2474243"/>
            <a:ext cx="1440990" cy="696940"/>
          </a:xfrm>
          <a:prstGeom prst="bentConnector3">
            <a:avLst>
              <a:gd name="adj1" fmla="val 38102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0" idx="1"/>
            <a:endCxn id="51" idx="3"/>
          </p:cNvCxnSpPr>
          <p:nvPr/>
        </p:nvCxnSpPr>
        <p:spPr>
          <a:xfrm rot="10800000">
            <a:off x="4230056" y="2905547"/>
            <a:ext cx="1440990" cy="696940"/>
          </a:xfrm>
          <a:prstGeom prst="bentConnector3">
            <a:avLst>
              <a:gd name="adj1" fmla="val 59915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6034" y="2060848"/>
            <a:ext cx="125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10168" y="1340768"/>
            <a:ext cx="138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4" name="꺾인 연결선 63"/>
          <p:cNvCxnSpPr>
            <a:stCxn id="52" idx="1"/>
            <a:endCxn id="54" idx="1"/>
          </p:cNvCxnSpPr>
          <p:nvPr/>
        </p:nvCxnSpPr>
        <p:spPr>
          <a:xfrm rot="10800000" flipV="1">
            <a:off x="2539717" y="3337595"/>
            <a:ext cx="12700" cy="864096"/>
          </a:xfrm>
          <a:prstGeom prst="bentConnector3">
            <a:avLst>
              <a:gd name="adj1" fmla="val 300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4545" y="344647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영향을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받지 않는다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분 휴식 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^0^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7890" name="Picture 2" descr="http://postfiles15.naver.net/20110825_14/namujigi24_1314254931866VKxB3_JPEG/20110820115354_e10654e69819ea6d3cd50c3aaacc1f80.jp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07890"/>
            <a:ext cx="3048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37083" y="1730425"/>
            <a:ext cx="26698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ifndef</a:t>
            </a:r>
            <a:r>
              <a:rPr lang="en-US" altLang="ko-KR" sz="2400" dirty="0" smtClean="0">
                <a:solidFill>
                  <a:schemeClr val="bg1"/>
                </a:solidFill>
              </a:rPr>
              <a:t> RECT_H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#define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RECT_H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#include “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Point.h</a:t>
            </a:r>
            <a:r>
              <a:rPr lang="en-US" altLang="ko-KR" sz="2400" dirty="0" smtClean="0">
                <a:solidFill>
                  <a:schemeClr val="bg1"/>
                </a:solidFill>
              </a:rPr>
              <a:t>”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//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394" y="1268760"/>
            <a:ext cx="137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54039" y="3160018"/>
            <a:ext cx="5436104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이번에는 객체의 포인터간의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형변환과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레퍼런스간의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형변환을</a:t>
            </a:r>
            <a:r>
              <a:rPr lang="ko-KR" altLang="en-US" sz="2400" dirty="0" smtClean="0">
                <a:solidFill>
                  <a:schemeClr val="bg1"/>
                </a:solidFill>
              </a:rPr>
              <a:t> 살펴봐요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014" y="3430741"/>
            <a:ext cx="864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클래스의 포인터를 사용해서 부모 객체를 가리키는 경우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7329" y="1730425"/>
            <a:ext cx="69493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부모 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dw</a:t>
            </a:r>
            <a:r>
              <a:rPr lang="en-US" altLang="ko-KR" sz="2400" dirty="0">
                <a:solidFill>
                  <a:schemeClr val="bg1"/>
                </a:solidFill>
              </a:rPr>
              <a:t>("Test.txt", "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Content");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자식 클래스의 포인터로 부모 객체를 가리킴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b="1" dirty="0">
                <a:solidFill>
                  <a:schemeClr val="bg1"/>
                </a:solidFill>
              </a:rPr>
              <a:t>* </a:t>
            </a:r>
            <a:r>
              <a:rPr lang="en-US" altLang="ko-KR" sz="2400" b="1" dirty="0" err="1">
                <a:solidFill>
                  <a:schemeClr val="bg1"/>
                </a:solidFill>
              </a:rPr>
              <a:t>phw</a:t>
            </a:r>
            <a:r>
              <a:rPr lang="en-US" altLang="ko-KR" sz="2400" b="1" dirty="0">
                <a:solidFill>
                  <a:schemeClr val="bg1"/>
                </a:solidFill>
              </a:rPr>
              <a:t> = &amp;</a:t>
            </a:r>
            <a:r>
              <a:rPr lang="en-US" altLang="ko-KR" sz="2400" b="1" dirty="0" err="1">
                <a:solidFill>
                  <a:schemeClr val="bg1"/>
                </a:solidFill>
              </a:rPr>
              <a:t>dw</a:t>
            </a:r>
            <a:r>
              <a:rPr lang="en-US" altLang="ko-KR" sz="2400" b="1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파일에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phw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en-US" altLang="ko-KR" sz="2400" dirty="0">
                <a:solidFill>
                  <a:schemeClr val="bg1"/>
                </a:solidFill>
              </a:rPr>
              <a:t>&gt;Write();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848719"/>
            <a:ext cx="72485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040" y="3160018"/>
            <a:ext cx="8642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클래스의 포인터를 사용해서 부모 객체를 가리키는 경우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암시적인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형변환을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허용하지 않는</a:t>
            </a:r>
            <a:r>
              <a:rPr lang="ko-KR" altLang="en-US" sz="2400" b="1" dirty="0">
                <a:solidFill>
                  <a:schemeClr val="bg1"/>
                </a:solidFill>
              </a:rPr>
              <a:t>다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30073" y="3430741"/>
            <a:ext cx="708399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컴퓨터가 </a:t>
            </a:r>
            <a:r>
              <a:rPr lang="ko-KR" altLang="en-US" sz="2400" dirty="0" err="1">
                <a:solidFill>
                  <a:schemeClr val="bg1"/>
                </a:solidFill>
              </a:rPr>
              <a:t>형변환의</a:t>
            </a:r>
            <a:r>
              <a:rPr lang="ko-KR" altLang="en-US" sz="2400" dirty="0">
                <a:solidFill>
                  <a:schemeClr val="bg1"/>
                </a:solidFill>
              </a:rPr>
              <a:t> 안전성을 보장할 수 없기 때문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34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93135" y="3430741"/>
            <a:ext cx="295786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컴퓨터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입장에서는</a:t>
            </a:r>
            <a:r>
              <a:rPr lang="en-US" altLang="ko-KR" sz="2400" dirty="0" smtClean="0">
                <a:solidFill>
                  <a:schemeClr val="bg1"/>
                </a:solidFill>
              </a:rPr>
              <a:t>...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050" name="Picture 2" descr="http://cfile25.uf.tistory.com/image/1705FB3E4F5AB9FC21BB5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717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1446" y="3160018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형변환을</a:t>
            </a:r>
            <a:r>
              <a:rPr lang="ko-KR" altLang="en-US" sz="2400" dirty="0" smtClean="0">
                <a:solidFill>
                  <a:schemeClr val="bg1"/>
                </a:solidFill>
              </a:rPr>
              <a:t> 허용한다고 가정해보죠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03803" y="2045848"/>
            <a:ext cx="6736393" cy="3687408"/>
            <a:chOff x="706402" y="1909629"/>
            <a:chExt cx="6736393" cy="3687408"/>
          </a:xfrm>
        </p:grpSpPr>
        <p:grpSp>
          <p:nvGrpSpPr>
            <p:cNvPr id="12" name="그룹 11"/>
            <p:cNvGrpSpPr/>
            <p:nvPr/>
          </p:nvGrpSpPr>
          <p:grpSpPr>
            <a:xfrm>
              <a:off x="5394137" y="2407298"/>
              <a:ext cx="2048658" cy="3024337"/>
              <a:chOff x="539552" y="1916832"/>
              <a:chExt cx="2048658" cy="302433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39552" y="2070373"/>
                <a:ext cx="2048658" cy="287079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8711" y="246469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fileName</a:t>
                </a:r>
                <a:endParaRPr lang="ko-KR" altLang="en-US" sz="16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83167" y="1916832"/>
                <a:ext cx="592049" cy="36004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dw</a:t>
                </a:r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18711" y="2895997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_content</a:t>
                </a:r>
                <a:endParaRPr lang="ko-KR" altLang="en-US" sz="16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18711" y="3328045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SetFileName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18711" y="376009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SetContent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18711" y="4192141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Print()</a:t>
                </a:r>
                <a:endParaRPr lang="ko-KR" altLang="en-US" sz="16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08284" y="2060848"/>
              <a:ext cx="125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DocWriter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객체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7624" y="2371294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&amp;</a:t>
              </a:r>
              <a:r>
                <a:rPr lang="en-US" altLang="ko-KR" sz="1600" dirty="0" err="1" smtClean="0"/>
                <a:t>dw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5820" y="1909629"/>
              <a:ext cx="1533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HTMLWriter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타입의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포인터 변수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6402" y="244881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phw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화살표 연결선 4"/>
            <p:cNvCxnSpPr>
              <a:stCxn id="23" idx="3"/>
              <a:endCxn id="15" idx="1"/>
            </p:cNvCxnSpPr>
            <p:nvPr/>
          </p:nvCxnSpPr>
          <p:spPr>
            <a:xfrm>
              <a:off x="2877963" y="2587318"/>
              <a:ext cx="265978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87624" y="4703324"/>
              <a:ext cx="1690339" cy="432048"/>
            </a:xfrm>
            <a:prstGeom prst="rect">
              <a:avLst/>
            </a:prstGeom>
            <a:ln>
              <a:prstDash val="sysDash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fontColor</a:t>
              </a:r>
              <a:endParaRPr lang="ko-KR" altLang="en-US" sz="1600" dirty="0"/>
            </a:p>
          </p:txBody>
        </p:sp>
        <p:cxnSp>
          <p:nvCxnSpPr>
            <p:cNvPr id="27" name="직선 화살표 연결선 26"/>
            <p:cNvCxnSpPr>
              <a:stCxn id="23" idx="2"/>
              <a:endCxn id="26" idx="0"/>
            </p:cNvCxnSpPr>
            <p:nvPr/>
          </p:nvCxnSpPr>
          <p:spPr>
            <a:xfrm>
              <a:off x="2032794" y="2803342"/>
              <a:ext cx="0" cy="189998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32793" y="4189584"/>
              <a:ext cx="1377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phw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-&gt;_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fontColor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92849" y="5135372"/>
              <a:ext cx="1479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dw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는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_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fontColor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를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가지고 있지 않다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!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&quot;없음&quot; 기호 30"/>
            <p:cNvSpPr/>
            <p:nvPr/>
          </p:nvSpPr>
          <p:spPr>
            <a:xfrm>
              <a:off x="1564743" y="3171183"/>
              <a:ext cx="936104" cy="936104"/>
            </a:xfrm>
            <a:prstGeom prst="noSmoking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0040" y="1730425"/>
            <a:ext cx="87512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각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점의 값 지정 및 얻기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SetRect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left,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top,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right,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bottom);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Point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Point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GetRect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top,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right,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bottom);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넓이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높이 계산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GetWidth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GetHeight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394" y="1268760"/>
            <a:ext cx="137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13433" y="3430741"/>
            <a:ext cx="6917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포인터가 아니라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레퍼런스를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사용하면 어떨까요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7329" y="1730425"/>
            <a:ext cx="69493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부모 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dw</a:t>
            </a:r>
            <a:r>
              <a:rPr lang="en-US" altLang="ko-KR" sz="2400" dirty="0">
                <a:solidFill>
                  <a:schemeClr val="bg1"/>
                </a:solidFill>
              </a:rPr>
              <a:t>("Test.txt", "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Content");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자식 클래스의 포인터로 부모 객체를 가리킴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&amp;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rhw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=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dw</a:t>
            </a:r>
            <a:r>
              <a:rPr lang="en-US" altLang="ko-KR" sz="2400" b="1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파일에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rhw.Write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15952"/>
            <a:ext cx="78390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4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4098" name="Picture 2" descr="http://cfs13.tistory.com/image/24/tistory/2009/10/19/03/30/4adb5eb7bb9c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23516"/>
            <a:ext cx="3810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6529" y="3160018"/>
            <a:ext cx="7491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 반대의 경우는 허용된다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부모 클래스의 포인터로 자식 객체를 가리키는 경우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870" y="1730425"/>
            <a:ext cx="77202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</a:t>
            </a:r>
            <a:r>
              <a:rPr lang="en-US" altLang="ko-KR" sz="2400" dirty="0">
                <a:solidFill>
                  <a:schemeClr val="bg1"/>
                </a:solidFill>
              </a:rPr>
              <a:t>("Test.html",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Content");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클래스의 포인터로 객체를 가리킴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b="1" dirty="0">
                <a:solidFill>
                  <a:schemeClr val="bg1"/>
                </a:solidFill>
              </a:rPr>
              <a:t>* </a:t>
            </a:r>
            <a:r>
              <a:rPr lang="en-US" altLang="ko-KR" sz="2400" b="1" dirty="0" err="1">
                <a:solidFill>
                  <a:schemeClr val="bg1"/>
                </a:solidFill>
              </a:rPr>
              <a:t>pdw</a:t>
            </a:r>
            <a:r>
              <a:rPr lang="en-US" altLang="ko-KR" sz="2400" b="1" dirty="0">
                <a:solidFill>
                  <a:schemeClr val="bg1"/>
                </a:solidFill>
              </a:rPr>
              <a:t> =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&amp;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hw</a:t>
            </a:r>
            <a:r>
              <a:rPr lang="en-US" altLang="ko-KR" sz="2400" b="1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파일에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pdw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en-US" altLang="ko-KR" sz="2400" dirty="0">
                <a:solidFill>
                  <a:schemeClr val="bg1"/>
                </a:solidFill>
              </a:rPr>
              <a:t>&gt;Write();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097535"/>
            <a:ext cx="348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753" y="2879760"/>
            <a:ext cx="832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클래스의 포인터로 자식 객체를 가리키는 경우에는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문제가 생길 여지가 없다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부모 클래스에 있는 모든 멤버는 자식 객체에도 있기 때문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131194" y="1212689"/>
            <a:ext cx="6881611" cy="5213495"/>
            <a:chOff x="1202200" y="1212689"/>
            <a:chExt cx="6881611" cy="5213495"/>
          </a:xfrm>
        </p:grpSpPr>
        <p:sp>
          <p:nvSpPr>
            <p:cNvPr id="16" name="직사각형 15"/>
            <p:cNvSpPr/>
            <p:nvPr/>
          </p:nvSpPr>
          <p:spPr>
            <a:xfrm>
              <a:off x="1685025" y="1674354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&amp;</a:t>
              </a:r>
              <a:r>
                <a:rPr lang="en-US" altLang="ko-KR" sz="1600" dirty="0" err="1"/>
                <a:t>h</a:t>
              </a:r>
              <a:r>
                <a:rPr lang="en-US" altLang="ko-KR" sz="1600" dirty="0" err="1" smtClean="0"/>
                <a:t>w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7759" y="1212689"/>
              <a:ext cx="1404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DocWriter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타입의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포인터 변수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2200" y="1751878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pdw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6035153" y="1710358"/>
              <a:ext cx="2048658" cy="4715826"/>
              <a:chOff x="3419872" y="1916832"/>
              <a:chExt cx="2048658" cy="471582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419872" y="2070372"/>
                <a:ext cx="2048658" cy="456228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599031" y="246469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fileName</a:t>
                </a:r>
                <a:endParaRPr lang="ko-KR" altLang="en-US" sz="16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563487" y="1916832"/>
                <a:ext cx="592049" cy="36004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hw</a:t>
                </a:r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599031" y="2895997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_content</a:t>
                </a:r>
                <a:endParaRPr lang="ko-KR" altLang="en-US" sz="16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599031" y="3328045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fontName</a:t>
                </a:r>
                <a:endParaRPr lang="ko-KR" altLang="en-US" sz="16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599031" y="376009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fontSize</a:t>
                </a:r>
                <a:endParaRPr lang="ko-KR" altLang="en-US" sz="16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599031" y="4192141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fontColor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99031" y="4624189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SetFileName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599031" y="5056237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SetContent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599031" y="5488285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Print()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599031" y="592033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SetFont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784763" y="1340768"/>
              <a:ext cx="1380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HTMLWriter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객체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6" idx="3"/>
              <a:endCxn id="36" idx="1"/>
            </p:cNvCxnSpPr>
            <p:nvPr/>
          </p:nvCxnSpPr>
          <p:spPr>
            <a:xfrm>
              <a:off x="3375364" y="1890378"/>
              <a:ext cx="280340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35" idx="1"/>
              <a:endCxn id="40" idx="1"/>
            </p:cNvCxnSpPr>
            <p:nvPr/>
          </p:nvCxnSpPr>
          <p:spPr>
            <a:xfrm rot="10800000" flipV="1">
              <a:off x="6214312" y="2474243"/>
              <a:ext cx="12700" cy="1727448"/>
            </a:xfrm>
            <a:prstGeom prst="bentConnector3">
              <a:avLst>
                <a:gd name="adj1" fmla="val 315000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897707" y="3198167"/>
              <a:ext cx="1887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pdw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로 가리킬 수 있는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멤버는 모두 가지고 있다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9260" y="3160018"/>
            <a:ext cx="8425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 이상해요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저장한 문서의 타입이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포맷이 아닌 그냥 텍스트 포맷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25780" y="1730425"/>
            <a:ext cx="34721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내용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Print()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Point _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Point _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endif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394" y="1268760"/>
            <a:ext cx="137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3058" y="3430741"/>
            <a:ext cx="761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그것은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::Write() </a:t>
            </a:r>
            <a:r>
              <a:rPr lang="ko-KR" altLang="en-US" sz="2400" dirty="0" smtClean="0">
                <a:solidFill>
                  <a:schemeClr val="bg1"/>
                </a:solidFill>
              </a:rPr>
              <a:t>멤버 함수가 호출됐기 때문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4048" y="3160018"/>
            <a:ext cx="857613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사실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::Write()</a:t>
            </a:r>
            <a:r>
              <a:rPr lang="ko-KR" altLang="en-US" sz="2400" dirty="0">
                <a:solidFill>
                  <a:schemeClr val="bg1"/>
                </a:solidFill>
              </a:rPr>
              <a:t>를 호출해야 한다는 주장과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()::Write()</a:t>
            </a:r>
            <a:r>
              <a:rPr lang="ko-KR" altLang="en-US" sz="2400" dirty="0">
                <a:solidFill>
                  <a:schemeClr val="bg1"/>
                </a:solidFill>
              </a:rPr>
              <a:t>를 호출해야 한다는 주장 모두 가능하다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55300" y="1988840"/>
            <a:ext cx="7433399" cy="3122995"/>
            <a:chOff x="827584" y="1988840"/>
            <a:chExt cx="7433399" cy="3122995"/>
          </a:xfrm>
        </p:grpSpPr>
        <p:pic>
          <p:nvPicPr>
            <p:cNvPr id="6146" name="Picture 2" descr="C:\Users\Administrator\AppData\Local\Microsoft\Windows\Temporary Internet Files\Content.IE5\592DUUVR\MC900439773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014555"/>
              <a:ext cx="109728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 descr="C:\Users\Administrator\AppData\Local\Microsoft\Windows\Temporary Internet Files\Content.IE5\0311Q8JS\MC900439772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795" y="4013835"/>
              <a:ext cx="1098000" cy="10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827584" y="1988840"/>
              <a:ext cx="2952328" cy="1512168"/>
            </a:xfrm>
            <a:prstGeom prst="wedgeRoundRectCallout">
              <a:avLst>
                <a:gd name="adj1" fmla="val -28576"/>
                <a:gd name="adj2" fmla="val 75098"/>
                <a:gd name="adj3" fmla="val 16667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pdw</a:t>
              </a:r>
              <a:r>
                <a:rPr lang="ko-KR" altLang="en-US" dirty="0" smtClean="0"/>
                <a:t>의 타입이 </a:t>
              </a:r>
              <a:r>
                <a:rPr lang="en-US" altLang="ko-KR" dirty="0" err="1" smtClean="0"/>
                <a:t>DocWriter</a:t>
              </a:r>
              <a:r>
                <a:rPr lang="en-US" altLang="ko-KR" dirty="0" smtClean="0"/>
                <a:t>*</a:t>
              </a:r>
              <a:r>
                <a:rPr lang="ko-KR" altLang="en-US" dirty="0" smtClean="0"/>
                <a:t>이기 때문에 </a:t>
              </a:r>
              <a:r>
                <a:rPr lang="en-US" altLang="ko-KR" dirty="0" err="1" smtClean="0"/>
                <a:t>DocWriter</a:t>
              </a:r>
              <a:r>
                <a:rPr lang="en-US" altLang="ko-KR" dirty="0" smtClean="0"/>
                <a:t>::Write() </a:t>
              </a:r>
              <a:r>
                <a:rPr lang="ko-KR" altLang="en-US" dirty="0" smtClean="0"/>
                <a:t>함수가 호출되어야 해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4644009" y="1988840"/>
              <a:ext cx="3616974" cy="1512168"/>
            </a:xfrm>
            <a:prstGeom prst="wedgeRoundRectCallout">
              <a:avLst>
                <a:gd name="adj1" fmla="val 28852"/>
                <a:gd name="adj2" fmla="val 76358"/>
                <a:gd name="adj3" fmla="val 1666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pdw</a:t>
              </a:r>
              <a:r>
                <a:rPr lang="ko-KR" altLang="en-US" dirty="0" smtClean="0"/>
                <a:t>가 가리키는 객체는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실제로 </a:t>
              </a:r>
              <a:r>
                <a:rPr lang="en-US" altLang="ko-KR" dirty="0" err="1" smtClean="0"/>
                <a:t>HTMLWriter</a:t>
              </a:r>
              <a:r>
                <a:rPr lang="ko-KR" altLang="en-US" dirty="0" smtClean="0"/>
                <a:t>이기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때문에 </a:t>
              </a:r>
              <a:r>
                <a:rPr lang="en-US" altLang="ko-KR" dirty="0" err="1" smtClean="0"/>
                <a:t>HTMLWriter</a:t>
              </a:r>
              <a:r>
                <a:rPr lang="en-US" altLang="ko-KR" dirty="0" smtClean="0"/>
                <a:t>::Write() </a:t>
              </a:r>
              <a:r>
                <a:rPr lang="ko-KR" altLang="en-US" dirty="0" smtClean="0"/>
                <a:t>함수가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호출되어야 해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8104" y="343074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 사실은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야</a:t>
              </a:r>
              <a:r>
                <a:rPr lang="en-US" altLang="ko-KR" dirty="0" smtClean="0"/>
                <a:t>!</a:t>
              </a:r>
              <a:r>
                <a:rPr lang="ko-KR" altLang="en-US" dirty="0" smtClean="0"/>
                <a:t> 개 짖는 소리 좀 안 나게 해라</a:t>
              </a:r>
              <a:r>
                <a:rPr lang="en-US" altLang="ko-KR" dirty="0" smtClean="0"/>
                <a:t>!!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이게 아니지</a:t>
              </a:r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7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“</a:t>
              </a:r>
              <a:r>
                <a:rPr lang="ko-KR" altLang="en-US" b="1" dirty="0" smtClean="0"/>
                <a:t>실제 객체가</a:t>
              </a:r>
              <a:endParaRPr lang="en-US" altLang="ko-KR" b="1" dirty="0"/>
            </a:p>
            <a:p>
              <a:pPr algn="ctr"/>
              <a:r>
                <a:rPr lang="ko-KR" altLang="en-US" b="1" dirty="0" smtClean="0"/>
                <a:t>무엇이던 간에 상관 없이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포인터의 타입을 기준으로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호출될 함수가 결정된다</a:t>
              </a:r>
              <a:r>
                <a:rPr lang="en-US" altLang="ko-KR" b="1" dirty="0"/>
                <a:t>.</a:t>
              </a:r>
              <a:r>
                <a:rPr lang="en-US" altLang="ko-KR" b="1" dirty="0" smtClean="0"/>
                <a:t>”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8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방금 예제에서는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DocWriter</a:t>
              </a:r>
              <a:r>
                <a:rPr lang="en-US" altLang="ko-KR" dirty="0" smtClean="0"/>
                <a:t>::Write()</a:t>
              </a:r>
              <a:r>
                <a:rPr lang="ko-KR" altLang="en-US" dirty="0" smtClean="0"/>
                <a:t>가 호출됐잖아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723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하지만</a:t>
              </a:r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훼이크다</a:t>
              </a:r>
              <a:r>
                <a:rPr lang="ko-KR" altLang="en-US" dirty="0" smtClean="0"/>
                <a:t> 이 병신들아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9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2745" y="1730425"/>
            <a:ext cx="78985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#include “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Rect.h</a:t>
            </a:r>
            <a:r>
              <a:rPr lang="en-US" altLang="ko-KR" sz="2400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iostream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() { 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 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8080" y="1268760"/>
            <a:ext cx="17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 Rect.cpp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다음주에 가상 함수를 배우면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HTMLWriter</a:t>
              </a:r>
              <a:r>
                <a:rPr lang="en-US" altLang="ko-KR" dirty="0" smtClean="0"/>
                <a:t>::Write()</a:t>
              </a:r>
              <a:r>
                <a:rPr lang="ko-KR" altLang="en-US" dirty="0" smtClean="0"/>
                <a:t>가 호출되는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진풍경을 볼 수 </a:t>
              </a:r>
              <a:r>
                <a:rPr lang="ko-KR" altLang="en-US" dirty="0" err="1" smtClean="0"/>
                <a:t>있을꺼야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856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63788" y="1988840"/>
            <a:ext cx="3816424" cy="4018756"/>
            <a:chOff x="2843808" y="1988840"/>
            <a:chExt cx="3816424" cy="4018756"/>
          </a:xfrm>
        </p:grpSpPr>
        <p:pic>
          <p:nvPicPr>
            <p:cNvPr id="7170" name="Picture 2" descr="C:\Users\Administrator\AppData\Local\Microsoft\Windows\Temporary Internet Files\Content.IE5\J6V9NGC0\MC90043637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293096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2843808" y="1988840"/>
              <a:ext cx="3816424" cy="1800200"/>
            </a:xfrm>
            <a:prstGeom prst="wedgeRoundRectCallout">
              <a:avLst>
                <a:gd name="adj1" fmla="val -16341"/>
                <a:gd name="adj2" fmla="val 68320"/>
                <a:gd name="adj3" fmla="val 1666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그건 다음주에 알아보고</a:t>
              </a:r>
              <a:r>
                <a:rPr lang="en-US" altLang="ko-KR" dirty="0" smtClean="0"/>
                <a:t>…</a:t>
              </a:r>
            </a:p>
            <a:p>
              <a:pPr algn="ctr"/>
              <a:r>
                <a:rPr lang="ko-KR" altLang="en-US" dirty="0" err="1" smtClean="0"/>
                <a:t>레퍼런스의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경우를 살펴보고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형변환</a:t>
              </a:r>
              <a:r>
                <a:rPr lang="ko-KR" altLang="en-US" dirty="0" smtClean="0"/>
                <a:t> 얘기는 여기서 </a:t>
              </a:r>
              <a:r>
                <a:rPr lang="ko-KR" altLang="en-US" dirty="0" err="1" smtClean="0"/>
                <a:t>끝내자구</a:t>
              </a:r>
              <a:r>
                <a:rPr lang="en-US" altLang="ko-KR" dirty="0" smtClean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4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클래스간의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형변환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1371" y="1730425"/>
            <a:ext cx="77282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</a:t>
            </a:r>
            <a:r>
              <a:rPr lang="en-US" altLang="ko-KR" sz="2400" dirty="0">
                <a:solidFill>
                  <a:schemeClr val="bg1"/>
                </a:solidFill>
              </a:rPr>
              <a:t>("Test.html",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Content");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레퍼런스로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객체를 </a:t>
            </a:r>
            <a:r>
              <a:rPr lang="ko-KR" altLang="en-US" sz="2400" dirty="0" smtClean="0">
                <a:solidFill>
                  <a:schemeClr val="bg1"/>
                </a:solidFill>
              </a:rPr>
              <a:t>참조</a:t>
            </a:r>
            <a:r>
              <a:rPr lang="ko-KR" altLang="en-US" sz="2400" dirty="0">
                <a:solidFill>
                  <a:schemeClr val="bg1"/>
                </a:solidFill>
              </a:rPr>
              <a:t>함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&amp;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dw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=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hw</a:t>
            </a:r>
            <a:r>
              <a:rPr lang="en-US" altLang="ko-KR" sz="2400" b="1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파일에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2766" y="3430741"/>
            <a:ext cx="763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접근 제어 키워드가 의미하는 바를 다시 정리해 보면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6092" y="2879760"/>
            <a:ext cx="89120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public : </a:t>
            </a:r>
            <a:r>
              <a:rPr lang="ko-KR" altLang="en-US" sz="2400" dirty="0" smtClean="0">
                <a:solidFill>
                  <a:schemeClr val="bg1"/>
                </a:solidFill>
              </a:rPr>
              <a:t>모든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곳으로부터의 접근을 허용한다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protected : </a:t>
            </a:r>
            <a:r>
              <a:rPr lang="ko-KR" altLang="en-US" sz="2400" dirty="0" smtClean="0">
                <a:solidFill>
                  <a:schemeClr val="bg1"/>
                </a:solidFill>
              </a:rPr>
              <a:t>자식 클래스의 멤버 함수로부터의 접근만 허용한다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private : </a:t>
            </a:r>
            <a:r>
              <a:rPr lang="ko-KR" altLang="en-US" sz="2400" dirty="0" smtClean="0">
                <a:solidFill>
                  <a:schemeClr val="bg1"/>
                </a:solidFill>
              </a:rPr>
              <a:t>자신의 멤버 함수 외에는 접근할 수 없다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54645" y="3430741"/>
            <a:ext cx="563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예제를 보면서 구체적으로 확인해 봐요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80570" y="1730425"/>
            <a:ext cx="17828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 Base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priv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prot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pub;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2269" y="1268760"/>
            <a:ext cx="271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AccessControl.cpp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20046" y="1730425"/>
            <a:ext cx="49039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 </a:t>
            </a:r>
            <a:r>
              <a:rPr lang="en-US" altLang="ko-KR" sz="2400" dirty="0" err="1">
                <a:solidFill>
                  <a:schemeClr val="bg1"/>
                </a:solidFill>
              </a:rPr>
              <a:t>Dervied</a:t>
            </a:r>
            <a:r>
              <a:rPr lang="en-US" altLang="ko-KR" sz="2400" dirty="0">
                <a:solidFill>
                  <a:schemeClr val="bg1"/>
                </a:solidFill>
              </a:rPr>
              <a:t> : public Base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 err="1">
                <a:solidFill>
                  <a:schemeClr val="bg1"/>
                </a:solidFill>
              </a:rPr>
              <a:t>AccessBases</a:t>
            </a:r>
            <a:r>
              <a:rPr lang="en-US" altLang="ko-KR" sz="24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// </a:t>
            </a:r>
            <a:r>
              <a:rPr lang="ko-KR" altLang="en-US" sz="2400" dirty="0">
                <a:solidFill>
                  <a:schemeClr val="bg1"/>
                </a:solidFill>
              </a:rPr>
              <a:t>부모의 멤버에 접근을 시도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n;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n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priv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n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prot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n </a:t>
            </a:r>
            <a:r>
              <a:rPr lang="en-US" altLang="ko-KR" sz="2400" dirty="0">
                <a:solidFill>
                  <a:schemeClr val="bg1"/>
                </a:solidFill>
              </a:rPr>
              <a:t>= pub;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2269" y="1268760"/>
            <a:ext cx="271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AccessControl.cpp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83553" y="1730425"/>
            <a:ext cx="4576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Base </a:t>
            </a:r>
            <a:r>
              <a:rPr lang="en-US" altLang="ko-KR" sz="2400" dirty="0" err="1">
                <a:solidFill>
                  <a:schemeClr val="bg1"/>
                </a:solidFill>
              </a:rPr>
              <a:t>base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객체의 멤버에 접근을 시도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n;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n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base.priv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n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base.prot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n </a:t>
            </a:r>
            <a:r>
              <a:rPr lang="en-US" altLang="ko-KR" sz="2400" dirty="0">
                <a:solidFill>
                  <a:schemeClr val="bg1"/>
                </a:solidFill>
              </a:rPr>
              <a:t>= base.pub;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2269" y="1268760"/>
            <a:ext cx="271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AccessControl.cpp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703587"/>
            <a:ext cx="78390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8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5288" y="1730425"/>
            <a:ext cx="80534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SetRect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left,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top,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right,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bottom)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topLeft.SetX</a:t>
            </a:r>
            <a:r>
              <a:rPr lang="en-US" altLang="ko-KR" sz="2400" dirty="0" smtClean="0">
                <a:solidFill>
                  <a:schemeClr val="bg1"/>
                </a:solidFill>
              </a:rPr>
              <a:t>(left);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topLeft.SetY</a:t>
            </a:r>
            <a:r>
              <a:rPr lang="en-US" altLang="ko-KR" sz="2400" dirty="0" smtClean="0">
                <a:solidFill>
                  <a:schemeClr val="bg1"/>
                </a:solidFill>
              </a:rPr>
              <a:t>(top);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bottomRight.SetX</a:t>
            </a:r>
            <a:r>
              <a:rPr lang="en-US" altLang="ko-KR" sz="2400" dirty="0" smtClean="0">
                <a:solidFill>
                  <a:schemeClr val="bg1"/>
                </a:solidFill>
              </a:rPr>
              <a:t>(right);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bottomRight.SetY</a:t>
            </a:r>
            <a:r>
              <a:rPr lang="en-US" altLang="ko-KR" sz="2400" dirty="0" smtClean="0">
                <a:solidFill>
                  <a:schemeClr val="bg1"/>
                </a:solidFill>
              </a:rPr>
              <a:t>(bottom);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Point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return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8080" y="1268760"/>
            <a:ext cx="17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 Rect.cpp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6975" y="3430741"/>
            <a:ext cx="357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각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상황별로</a:t>
            </a:r>
            <a:r>
              <a:rPr lang="ko-KR" altLang="en-US" sz="2400" dirty="0" smtClean="0">
                <a:solidFill>
                  <a:schemeClr val="bg1"/>
                </a:solidFill>
              </a:rPr>
              <a:t> 정리해보죠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92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89363"/>
              </p:ext>
            </p:extLst>
          </p:nvPr>
        </p:nvGraphicFramePr>
        <p:xfrm>
          <a:off x="909242" y="3039244"/>
          <a:ext cx="7325516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96143"/>
                <a:gridCol w="2088232"/>
                <a:gridCol w="2592288"/>
                <a:gridCol w="13488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자신의 멤버 함수에서 접근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자식 클래스의 멤버 함수에서 접근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외부에서 접근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private </a:t>
                      </a:r>
                      <a:r>
                        <a:rPr lang="ko-KR" altLang="en-US" sz="1200" dirty="0" smtClean="0"/>
                        <a:t>멤버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protected </a:t>
                      </a:r>
                      <a:r>
                        <a:rPr lang="ko-KR" altLang="en-US" sz="1200" dirty="0" smtClean="0"/>
                        <a:t>멤버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public </a:t>
                      </a:r>
                      <a:r>
                        <a:rPr lang="ko-KR" altLang="en-US" sz="1200" dirty="0" smtClean="0"/>
                        <a:t>멤버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61326" y="3430741"/>
            <a:ext cx="362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그런데 어떻게 활용하죠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9218" name="Picture 2" descr="http://postfiles16.naver.net/20100131_255/jisun907_126493791981447xqJ_jpg/%EC%A7%A4%EB%B0%A9%EB%AA%A8%EC%9D%8C_(410)_jisun907.jp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12032"/>
            <a:ext cx="47529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25345" y="3160018"/>
            <a:ext cx="4493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좌절하지 마세요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가이드라인을 제시해 드릴게요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4018" y="2879760"/>
            <a:ext cx="793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외부로부터 숨겨야 하는 멤버는 </a:t>
            </a:r>
            <a:r>
              <a:rPr lang="en-US" altLang="ko-KR" sz="2400" dirty="0" smtClean="0">
                <a:solidFill>
                  <a:schemeClr val="bg1"/>
                </a:solidFill>
              </a:rPr>
              <a:t>protected</a:t>
            </a:r>
            <a:r>
              <a:rPr lang="ko-KR" altLang="en-US" sz="2400" dirty="0" smtClean="0">
                <a:solidFill>
                  <a:schemeClr val="bg1"/>
                </a:solidFill>
              </a:rPr>
              <a:t>로 지정한다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 밖의 경우는 </a:t>
            </a:r>
            <a:r>
              <a:rPr lang="en-US" altLang="ko-KR" sz="2400" dirty="0" smtClean="0">
                <a:solidFill>
                  <a:schemeClr val="bg1"/>
                </a:solidFill>
              </a:rPr>
              <a:t>public</a:t>
            </a:r>
            <a:r>
              <a:rPr lang="ko-KR" altLang="en-US" sz="2400" dirty="0" smtClean="0">
                <a:solidFill>
                  <a:schemeClr val="bg1"/>
                </a:solidFill>
              </a:rPr>
              <a:t>으로 지정한다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반드시 자식 클래스에 숨기고 싶다면 </a:t>
            </a:r>
            <a:r>
              <a:rPr lang="en-US" altLang="ko-KR" sz="2400" dirty="0" smtClean="0">
                <a:solidFill>
                  <a:schemeClr val="bg1"/>
                </a:solidFill>
              </a:rPr>
              <a:t>private</a:t>
            </a:r>
            <a:r>
              <a:rPr lang="ko-KR" altLang="en-US" sz="2400" dirty="0" smtClean="0">
                <a:solidFill>
                  <a:schemeClr val="bg1"/>
                </a:solidFill>
              </a:rPr>
              <a:t>로 지정한다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접근 제어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3794" name="Picture 2" descr="http://www.kimgiza.com:8888/files/attach/images/6077/792/083/2c316cce3f5b7fb4f93e73633505808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356842"/>
            <a:ext cx="37242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레포트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업 캐스트와 다운 캐스트에 대하여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자식 클래스의 포인터가 부모 클래스의 포인터로 </a:t>
            </a:r>
            <a:r>
              <a:rPr lang="ko-KR" altLang="en-US" dirty="0" err="1" smtClean="0">
                <a:solidFill>
                  <a:schemeClr val="bg1"/>
                </a:solidFill>
              </a:rPr>
              <a:t>형변환하는</a:t>
            </a:r>
            <a:r>
              <a:rPr lang="ko-KR" altLang="en-US" dirty="0" smtClean="0">
                <a:solidFill>
                  <a:schemeClr val="bg1"/>
                </a:solidFill>
              </a:rPr>
              <a:t> 것을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업 캐스트라고 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부모 클래스의 포인터에서 자식 클래스의 포인터로 </a:t>
            </a:r>
            <a:r>
              <a:rPr lang="ko-KR" altLang="en-US" dirty="0" err="1" smtClean="0">
                <a:solidFill>
                  <a:schemeClr val="bg1"/>
                </a:solidFill>
              </a:rPr>
              <a:t>형변환하는</a:t>
            </a:r>
            <a:r>
              <a:rPr lang="ko-KR" altLang="en-US" dirty="0" smtClean="0">
                <a:solidFill>
                  <a:schemeClr val="bg1"/>
                </a:solidFill>
              </a:rPr>
              <a:t> 것을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다운 캐스트라고 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다중 상속에 대하여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다중 상속을 사용하는 클래스 예제를 하나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문제점을 파악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다중 상속</a:t>
            </a:r>
            <a:r>
              <a:rPr lang="en-US" altLang="ko-KR" dirty="0" smtClean="0">
                <a:solidFill>
                  <a:schemeClr val="bg1"/>
                </a:solidFill>
              </a:rPr>
              <a:t>(Multiple Inheritance)</a:t>
            </a:r>
            <a:r>
              <a:rPr lang="ko-KR" altLang="en-US" dirty="0" smtClean="0">
                <a:solidFill>
                  <a:schemeClr val="bg1"/>
                </a:solidFill>
              </a:rPr>
              <a:t>은 두 개 이상의 부모 클래스를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동시에 상속하는 경우를 말한다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포함과 상속을 구분하는 방법에 대하여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예를 들어서 설명</a:t>
            </a:r>
            <a:r>
              <a:rPr lang="en-US" altLang="ko-KR" dirty="0" smtClean="0">
                <a:solidFill>
                  <a:schemeClr val="bg1"/>
                </a:solidFill>
              </a:rPr>
              <a:t>! (Has-a : </a:t>
            </a:r>
            <a:r>
              <a:rPr lang="ko-KR" altLang="en-US" dirty="0" smtClean="0">
                <a:solidFill>
                  <a:schemeClr val="bg1"/>
                </a:solidFill>
              </a:rPr>
              <a:t>자동차와 타이어</a:t>
            </a:r>
            <a:r>
              <a:rPr lang="en-US" altLang="ko-KR" dirty="0" smtClean="0">
                <a:solidFill>
                  <a:schemeClr val="bg1"/>
                </a:solidFill>
              </a:rPr>
              <a:t>, Is-a : </a:t>
            </a:r>
            <a:r>
              <a:rPr lang="ko-KR" altLang="en-US" dirty="0" smtClean="0">
                <a:solidFill>
                  <a:schemeClr val="bg1"/>
                </a:solidFill>
              </a:rPr>
              <a:t>사과와 과일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포함은 </a:t>
            </a:r>
            <a:r>
              <a:rPr lang="en-US" altLang="ko-KR" dirty="0" smtClean="0">
                <a:solidFill>
                  <a:schemeClr val="bg1"/>
                </a:solidFill>
              </a:rPr>
              <a:t>Has-a </a:t>
            </a:r>
            <a:r>
              <a:rPr lang="ko-KR" altLang="en-US" dirty="0" smtClean="0">
                <a:solidFill>
                  <a:schemeClr val="bg1"/>
                </a:solidFill>
              </a:rPr>
              <a:t>관계 </a:t>
            </a:r>
            <a:r>
              <a:rPr lang="en-US" altLang="ko-KR" dirty="0" smtClean="0">
                <a:solidFill>
                  <a:schemeClr val="bg1"/>
                </a:solidFill>
              </a:rPr>
              <a:t>: A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</a:rPr>
              <a:t>를 가지고 있다면</a:t>
            </a:r>
            <a:r>
              <a:rPr lang="en-US" altLang="ko-KR" dirty="0" smtClean="0">
                <a:solidFill>
                  <a:schemeClr val="bg1"/>
                </a:solidFill>
              </a:rPr>
              <a:t>(Has) </a:t>
            </a:r>
            <a:r>
              <a:rPr lang="ko-KR" altLang="en-US" dirty="0" smtClean="0">
                <a:solidFill>
                  <a:schemeClr val="bg1"/>
                </a:solidFill>
              </a:rPr>
              <a:t>포함을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상속은 </a:t>
            </a:r>
            <a:r>
              <a:rPr lang="en-US" altLang="ko-KR" dirty="0" smtClean="0">
                <a:solidFill>
                  <a:schemeClr val="bg1"/>
                </a:solidFill>
              </a:rPr>
              <a:t>Is-a </a:t>
            </a:r>
            <a:r>
              <a:rPr lang="ko-KR" altLang="en-US" dirty="0" smtClean="0">
                <a:solidFill>
                  <a:schemeClr val="bg1"/>
                </a:solidFill>
              </a:rPr>
              <a:t>관계 </a:t>
            </a:r>
            <a:r>
              <a:rPr lang="en-US" altLang="ko-KR" dirty="0" smtClean="0">
                <a:solidFill>
                  <a:schemeClr val="bg1"/>
                </a:solidFill>
              </a:rPr>
              <a:t>: A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</a:rPr>
              <a:t>라면</a:t>
            </a:r>
            <a:r>
              <a:rPr lang="en-US" altLang="ko-KR" dirty="0" smtClean="0">
                <a:solidFill>
                  <a:schemeClr val="bg1"/>
                </a:solidFill>
              </a:rPr>
              <a:t>(Is) </a:t>
            </a:r>
            <a:r>
              <a:rPr lang="ko-KR" altLang="en-US" dirty="0" smtClean="0">
                <a:solidFill>
                  <a:schemeClr val="bg1"/>
                </a:solidFill>
              </a:rPr>
              <a:t>상속을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이에 대한 자신의 생각을 </a:t>
            </a:r>
            <a:r>
              <a:rPr lang="en-US" altLang="ko-KR" dirty="0">
                <a:solidFill>
                  <a:schemeClr val="bg1"/>
                </a:solidFill>
              </a:rPr>
              <a:t>A4 </a:t>
            </a:r>
            <a:r>
              <a:rPr lang="ko-KR" altLang="en-US" dirty="0">
                <a:solidFill>
                  <a:schemeClr val="bg1"/>
                </a:solidFill>
              </a:rPr>
              <a:t>종이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 이내로 작성하여 다음주에 </a:t>
            </a:r>
            <a:r>
              <a:rPr lang="ko-KR" altLang="en-US" dirty="0" smtClean="0">
                <a:solidFill>
                  <a:schemeClr val="bg1"/>
                </a:solidFill>
              </a:rPr>
              <a:t>제출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숙제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318765" y="1340816"/>
            <a:ext cx="84683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버그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Rect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클래스에는 문제점이 존재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예를 들어 </a:t>
            </a:r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topLeft</a:t>
            </a:r>
            <a:r>
              <a:rPr lang="ko-KR" altLang="en-US" dirty="0" smtClean="0">
                <a:solidFill>
                  <a:schemeClr val="bg1"/>
                </a:solidFill>
              </a:rPr>
              <a:t>의 값이 </a:t>
            </a:r>
            <a:r>
              <a:rPr lang="en-US" altLang="ko-KR" dirty="0" smtClean="0">
                <a:solidFill>
                  <a:schemeClr val="bg1"/>
                </a:solidFill>
              </a:rPr>
              <a:t>(10, 10)</a:t>
            </a:r>
            <a:r>
              <a:rPr lang="ko-KR" altLang="en-US" dirty="0" smtClean="0">
                <a:solidFill>
                  <a:schemeClr val="bg1"/>
                </a:solidFill>
              </a:rPr>
              <a:t>이고 </a:t>
            </a:r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bottomRight</a:t>
            </a:r>
            <a:r>
              <a:rPr lang="ko-KR" altLang="en-US" dirty="0" smtClean="0">
                <a:solidFill>
                  <a:schemeClr val="bg1"/>
                </a:solidFill>
              </a:rPr>
              <a:t>의 값이 </a:t>
            </a:r>
            <a:r>
              <a:rPr lang="en-US" altLang="ko-KR" dirty="0" smtClean="0">
                <a:solidFill>
                  <a:schemeClr val="bg1"/>
                </a:solidFill>
              </a:rPr>
              <a:t>(0, 0)</a:t>
            </a:r>
            <a:r>
              <a:rPr lang="ko-KR" altLang="en-US" dirty="0" smtClean="0">
                <a:solidFill>
                  <a:schemeClr val="bg1"/>
                </a:solidFill>
              </a:rPr>
              <a:t>이라면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err="1" smtClean="0">
                <a:solidFill>
                  <a:schemeClr val="bg1"/>
                </a:solidFill>
              </a:rPr>
              <a:t>GetWidth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함수와 </a:t>
            </a:r>
            <a:r>
              <a:rPr lang="en-US" altLang="ko-KR" dirty="0" err="1" smtClean="0">
                <a:solidFill>
                  <a:schemeClr val="bg1"/>
                </a:solidFill>
              </a:rPr>
              <a:t>GetHeight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함수는 각각 </a:t>
            </a:r>
            <a:r>
              <a:rPr lang="en-US" altLang="ko-KR" dirty="0" smtClean="0">
                <a:solidFill>
                  <a:schemeClr val="bg1"/>
                </a:solidFill>
              </a:rPr>
              <a:t>-10</a:t>
            </a:r>
            <a:r>
              <a:rPr lang="ko-KR" altLang="en-US" dirty="0" smtClean="0">
                <a:solidFill>
                  <a:schemeClr val="bg1"/>
                </a:solidFill>
              </a:rPr>
              <a:t>을 반환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이런 경우에도 양수의 값을 반환하게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상속을 고려한 </a:t>
            </a:r>
            <a:r>
              <a:rPr lang="ko-KR" altLang="en-US" dirty="0" err="1" smtClean="0">
                <a:solidFill>
                  <a:schemeClr val="bg1"/>
                </a:solidFill>
              </a:rPr>
              <a:t>생성자</a:t>
            </a:r>
            <a:r>
              <a:rPr lang="ko-KR" altLang="en-US" dirty="0" smtClean="0">
                <a:solidFill>
                  <a:schemeClr val="bg1"/>
                </a:solidFill>
              </a:rPr>
              <a:t>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Shape.cpp </a:t>
            </a:r>
            <a:r>
              <a:rPr lang="ko-KR" altLang="en-US" dirty="0" smtClean="0">
                <a:solidFill>
                  <a:schemeClr val="bg1"/>
                </a:solidFill>
              </a:rPr>
              <a:t>파일을 참고하여 </a:t>
            </a:r>
            <a:r>
              <a:rPr lang="en-US" altLang="ko-KR" dirty="0" smtClean="0">
                <a:solidFill>
                  <a:schemeClr val="bg1"/>
                </a:solidFill>
              </a:rPr>
              <a:t>Triangle </a:t>
            </a:r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dirty="0" smtClean="0">
                <a:solidFill>
                  <a:schemeClr val="bg1"/>
                </a:solidFill>
              </a:rPr>
              <a:t>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반드시 초기화 리스트를 사용할 것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Shape.cpp </a:t>
            </a:r>
            <a:r>
              <a:rPr lang="ko-KR" altLang="en-US" dirty="0" smtClean="0">
                <a:solidFill>
                  <a:schemeClr val="bg1"/>
                </a:solidFill>
              </a:rPr>
              <a:t>파일은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 err="1">
                <a:solidFill>
                  <a:schemeClr val="bg1"/>
                </a:solidFill>
              </a:rPr>
              <a:t>튜터</a:t>
            </a:r>
            <a:r>
              <a:rPr lang="ko-KR" altLang="en-US" dirty="0">
                <a:solidFill>
                  <a:schemeClr val="bg1"/>
                </a:solidFill>
              </a:rPr>
              <a:t> 클럽에 업로드 </a:t>
            </a:r>
            <a:r>
              <a:rPr lang="ko-KR" altLang="en-US" dirty="0" smtClean="0">
                <a:solidFill>
                  <a:schemeClr val="bg1"/>
                </a:solidFill>
              </a:rPr>
              <a:t>예정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수업 안내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271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다형성과 가상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가상 함수를 사용한 다형성의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언제 가상 함수가 필요할까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문서 저장 클래스에 </a:t>
            </a:r>
            <a:r>
              <a:rPr lang="ko-KR" altLang="en-US" dirty="0" err="1">
                <a:solidFill>
                  <a:schemeClr val="bg1"/>
                </a:solidFill>
              </a:rPr>
              <a:t>다형성</a:t>
            </a:r>
            <a:r>
              <a:rPr lang="ko-KR" altLang="en-US" dirty="0">
                <a:solidFill>
                  <a:schemeClr val="bg1"/>
                </a:solidFill>
              </a:rPr>
              <a:t> 적용하기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오버라이딩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순수 가상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다양한 종류의 멤버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오버로딩과 </a:t>
            </a:r>
            <a:r>
              <a:rPr lang="ko-KR" altLang="en-US" dirty="0" err="1">
                <a:solidFill>
                  <a:schemeClr val="bg1"/>
                </a:solidFill>
              </a:rPr>
              <a:t>오버라이딩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72094" y="1730425"/>
            <a:ext cx="53998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Point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return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GetRect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left,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top,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right,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bottom)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left =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top =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right =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bottom =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8080" y="1268760"/>
            <a:ext cx="17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 Rect.cpp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CC"/>
            </a:gs>
            <a:gs pos="100000">
              <a:srgbClr val="0099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11660" y="1698930"/>
            <a:ext cx="6120680" cy="3460140"/>
            <a:chOff x="1547664" y="1772816"/>
            <a:chExt cx="6120680" cy="3460140"/>
          </a:xfrm>
        </p:grpSpPr>
        <p:sp>
          <p:nvSpPr>
            <p:cNvPr id="8" name="TextBox 7"/>
            <p:cNvSpPr txBox="1"/>
            <p:nvPr/>
          </p:nvSpPr>
          <p:spPr>
            <a:xfrm>
              <a:off x="1547664" y="4217293"/>
              <a:ext cx="6120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spc="-150" dirty="0" smtClean="0">
                  <a:solidFill>
                    <a:schemeClr val="bg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  <a:reflection blurRad="12700" stA="20000" endPos="60000" dir="5400000" sy="-100000" algn="bl" rotWithShape="0"/>
                  </a:effectLst>
                </a:rPr>
                <a:t>THANK YOU!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12700" stA="20000" endPos="60000" dir="5400000" sy="-100000" algn="bl" rotWithShape="0"/>
                </a:effectLst>
              </a:endParaRPr>
            </a:p>
          </p:txBody>
        </p:sp>
        <p:pic>
          <p:nvPicPr>
            <p:cNvPr id="1026" name="Picture 2" descr="http://postfiles16.naver.net/20111209_31/jay_arbour_1323362092085KtJpF_JPEG/waste_time.jpg?type=w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829" y="1772816"/>
              <a:ext cx="508635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20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9589" y="1730425"/>
            <a:ext cx="75448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smtClean="0">
                <a:solidFill>
                  <a:schemeClr val="bg1"/>
                </a:solidFill>
              </a:rPr>
              <a:t>넓이 계산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GetWidth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return (_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 -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 + 1);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smtClean="0">
                <a:solidFill>
                  <a:schemeClr val="bg1"/>
                </a:solidFill>
              </a:rPr>
              <a:t>높이 계산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GetHeight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return (_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 -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 + 1);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8080" y="1268760"/>
            <a:ext cx="17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 Rect.cpp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수업 안내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상속과 포함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포함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왜 포함을 사용해야 할까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객체를 멤버로 갖는 클래스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상속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문서 저장 클래스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</a:rPr>
              <a:t>문서 저장 클래스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클래스간의 </a:t>
            </a:r>
            <a:r>
              <a:rPr lang="ko-KR" altLang="en-US" dirty="0" err="1" smtClean="0">
                <a:solidFill>
                  <a:schemeClr val="bg1"/>
                </a:solidFill>
              </a:rPr>
              <a:t>형변환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접근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06238" y="1730425"/>
            <a:ext cx="67315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smtClean="0">
                <a:solidFill>
                  <a:schemeClr val="bg1"/>
                </a:solidFill>
              </a:rPr>
              <a:t>내용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::Print()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ko-KR" sz="2400" dirty="0" smtClean="0">
                <a:solidFill>
                  <a:schemeClr val="bg1"/>
                </a:solidFill>
              </a:rPr>
              <a:t> &lt;&lt; “{L = “ &lt;&lt;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>
                <a:solidFill>
                  <a:schemeClr val="bg1"/>
                </a:solidFill>
              </a:rPr>
              <a:t>&lt;&lt; “, T = “ </a:t>
            </a:r>
            <a:r>
              <a:rPr lang="en-US" altLang="ko-KR" sz="2400" dirty="0" smtClean="0">
                <a:solidFill>
                  <a:schemeClr val="bg1"/>
                </a:solidFill>
              </a:rPr>
              <a:t>&lt;&lt;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topLeft.GetY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 &lt;&lt; “, R = 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&lt;&lt;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 &lt;&lt; “, B = 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&lt;&lt; _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bottomRight.GetY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 &lt;&lt; “}\n”;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8079" y="1268760"/>
            <a:ext cx="17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 Rect.cpp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83543" y="1730425"/>
            <a:ext cx="41769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#include “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Rect.h</a:t>
            </a:r>
            <a:r>
              <a:rPr lang="en-US" altLang="ko-KR" sz="2400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iostream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//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 생성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 rc1;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내용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rc1. Print();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변경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rc1.SetRect(10, 20, 30, 40);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내용 출력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rc1.Print();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0705" y="1730425"/>
            <a:ext cx="50025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변경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rc1.SetTopLeft(Point(20, 20));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내용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rc1.Print();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넓이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높이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ko-KR" sz="2400" dirty="0" smtClean="0">
                <a:solidFill>
                  <a:schemeClr val="bg1"/>
                </a:solidFill>
              </a:rPr>
              <a:t> &lt;&lt; “rc1.GetWidth() = 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&lt;&lt; rc1.GetWidth() &lt;&lt; “\n”;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ko-KR" sz="2400" dirty="0" smtClean="0">
                <a:solidFill>
                  <a:schemeClr val="bg1"/>
                </a:solidFill>
              </a:rPr>
              <a:t> &lt;&lt; “rc1.GetHeight = 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&lt;&lt; rc1.GetHeight() &lt;&lt; “\n”;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13" name="Picture 4" descr="http://a5.sphotos.ak.fbcdn.net/hphotos-ak-prn1/s320x320/558156_329087313813657_329083037147418_855340_518077741_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64904"/>
            <a:ext cx="3048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457550"/>
            <a:ext cx="64484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40784" y="240962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어쨌든 결과는 나온다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2860" y="3502749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그런데 우리가 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만든거죠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60370" y="1556792"/>
            <a:ext cx="7896986" cy="4617649"/>
            <a:chOff x="860370" y="1556792"/>
            <a:chExt cx="7896986" cy="4617649"/>
          </a:xfrm>
        </p:grpSpPr>
        <p:sp>
          <p:nvSpPr>
            <p:cNvPr id="3" name="직사각형 2"/>
            <p:cNvSpPr/>
            <p:nvPr/>
          </p:nvSpPr>
          <p:spPr>
            <a:xfrm>
              <a:off x="2483768" y="2647790"/>
              <a:ext cx="4176464" cy="2304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Rect</a:t>
              </a:r>
              <a:r>
                <a:rPr lang="en-US" altLang="ko-KR" sz="2400" dirty="0" smtClean="0"/>
                <a:t> rc1</a:t>
              </a:r>
              <a:endParaRPr lang="ko-KR" altLang="en-US" sz="2400" dirty="0"/>
            </a:p>
          </p:txBody>
        </p:sp>
        <p:cxnSp>
          <p:nvCxnSpPr>
            <p:cNvPr id="7" name="직선 화살표 연결선 6"/>
            <p:cNvCxnSpPr>
              <a:stCxn id="14" idx="2"/>
            </p:cNvCxnSpPr>
            <p:nvPr/>
          </p:nvCxnSpPr>
          <p:spPr>
            <a:xfrm>
              <a:off x="1923706" y="2203123"/>
              <a:ext cx="560062" cy="4446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60370" y="1556792"/>
              <a:ext cx="2126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chemeClr val="bg1"/>
                  </a:solidFill>
                </a:rPr>
                <a:t>Point _</a:t>
              </a:r>
              <a:r>
                <a:rPr lang="en-US" altLang="ko-KR" sz="2400" dirty="0" err="1" smtClean="0">
                  <a:solidFill>
                    <a:schemeClr val="bg1"/>
                  </a:solidFill>
                </a:rPr>
                <a:t>topLeft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20" idx="0"/>
            </p:cNvCxnSpPr>
            <p:nvPr/>
          </p:nvCxnSpPr>
          <p:spPr>
            <a:xfrm flipH="1" flipV="1">
              <a:off x="6660235" y="4952046"/>
              <a:ext cx="648071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59255" y="5528110"/>
              <a:ext cx="2898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chemeClr val="bg1"/>
                  </a:solidFill>
                </a:rPr>
                <a:t>Point _</a:t>
              </a:r>
              <a:r>
                <a:rPr lang="en-US" altLang="ko-KR" sz="2400" dirty="0" err="1" smtClean="0">
                  <a:solidFill>
                    <a:schemeClr val="bg1"/>
                  </a:solidFill>
                </a:rPr>
                <a:t>bottomRight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7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6250" y="3222501"/>
            <a:ext cx="8791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Q :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객체의 위치가 무조건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으로 초기화되네요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왜 그렇죠</a:t>
            </a:r>
            <a:r>
              <a:rPr lang="en-US" altLang="ko-KR" sz="2400" dirty="0" smtClean="0">
                <a:solidFill>
                  <a:schemeClr val="bg1"/>
                </a:solidFill>
              </a:rPr>
              <a:t>? </a:t>
            </a:r>
            <a:r>
              <a:rPr lang="ko-KR" altLang="en-US" sz="2400" dirty="0" smtClean="0">
                <a:solidFill>
                  <a:schemeClr val="bg1"/>
                </a:solidFill>
              </a:rPr>
              <a:t>저는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객체의 위치를 처음</a:t>
            </a:r>
            <a:r>
              <a:rPr lang="ko-KR" altLang="en-US" sz="2400" dirty="0">
                <a:solidFill>
                  <a:schemeClr val="bg1"/>
                </a:solidFill>
              </a:rPr>
              <a:t>에</a:t>
            </a:r>
            <a:r>
              <a:rPr lang="ko-KR" altLang="en-US" sz="2400" dirty="0" smtClean="0">
                <a:solidFill>
                  <a:schemeClr val="bg1"/>
                </a:solidFill>
              </a:rPr>
              <a:t> 지정하고 싶은데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22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637" y="2996952"/>
            <a:ext cx="84967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A : </a:t>
            </a:r>
            <a:r>
              <a:rPr lang="ko-KR" altLang="en-US" sz="2400" dirty="0" smtClean="0">
                <a:solidFill>
                  <a:schemeClr val="bg1"/>
                </a:solidFill>
              </a:rPr>
              <a:t>그건 </a:t>
            </a:r>
            <a:r>
              <a:rPr lang="en-US" altLang="ko-KR" sz="2400" dirty="0" smtClean="0">
                <a:solidFill>
                  <a:schemeClr val="bg1"/>
                </a:solidFill>
              </a:rPr>
              <a:t>Point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객체의 디폴트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사용하기 때문이에요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객체의 위치를 처음에 지정하고 싶다면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Point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객체가 다른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사용하게 하면 되겠죠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77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0925" y="1730425"/>
            <a:ext cx="8322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left,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top,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right,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bottom);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394" y="1268760"/>
            <a:ext cx="137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포함을 사용해야 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9336" y="1484784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포함 관계는 어떤 객체가 다른 객체를 포함하고 있는 관계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3143" y1="22800" x2="78190" y2="4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56032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istrator\AppData\Local\Microsoft\Windows\Temporary Internet Files\Content.IE5\KE1BO56X\MC900440338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90692"/>
            <a:ext cx="2194286" cy="12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835936" y="2867235"/>
            <a:ext cx="1296144" cy="5040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6822" y="4770673"/>
            <a:ext cx="1368152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Point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7573" y="5485874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Point 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835936" y="4842681"/>
            <a:ext cx="1296144" cy="5040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941764" y="4077072"/>
            <a:ext cx="2048658" cy="1881733"/>
            <a:chOff x="5941764" y="4211563"/>
            <a:chExt cx="2048658" cy="1881733"/>
          </a:xfrm>
        </p:grpSpPr>
        <p:sp>
          <p:nvSpPr>
            <p:cNvPr id="8" name="직사각형 7"/>
            <p:cNvSpPr/>
            <p:nvPr/>
          </p:nvSpPr>
          <p:spPr>
            <a:xfrm>
              <a:off x="5941764" y="4365104"/>
              <a:ext cx="2048658" cy="17281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28184" y="4800178"/>
              <a:ext cx="898488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Point</a:t>
              </a:r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93279" y="5485874"/>
              <a:ext cx="898488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Point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85379" y="4211563"/>
              <a:ext cx="1357415" cy="3600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Rectangle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8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7838" y="1730425"/>
            <a:ext cx="7928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::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b="1" dirty="0" err="1">
                <a:solidFill>
                  <a:schemeClr val="bg1"/>
                </a:solidFill>
              </a:rPr>
              <a:t>b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ottomRight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: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_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), _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)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{ }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::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left,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top,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right,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bottom)</a:t>
            </a:r>
          </a:p>
          <a:p>
            <a:r>
              <a:rPr lang="en-US" altLang="ko-KR" sz="2400" b="1" i="1" dirty="0" smtClean="0">
                <a:solidFill>
                  <a:schemeClr val="bg1"/>
                </a:solidFill>
              </a:rPr>
              <a:t>: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_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(left, top), _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(right, bottom)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{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8080" y="1268760"/>
            <a:ext cx="17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 Rect.cpp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92562" y="1730425"/>
            <a:ext cx="59588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rc1;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rc2(Point(10, 20), Point(30, 40));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rc3(50, 60, 70, 80);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rc1.Print();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rc2.Print();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rc3.Print();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return 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996952"/>
            <a:ext cx="64484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5981" y="3429000"/>
            <a:ext cx="7552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지난 시간에 배운 생성자의 초기화 리스트 사용 용도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2400" y="3092767"/>
            <a:ext cx="7959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지난 시간에 배운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속성을 가지고 있는 멤버 변수나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레퍼런스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타입의 멤버 변수를 초기화할 때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30030" y="3068960"/>
            <a:ext cx="7083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멤버 변수인 객체의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호출하는 데도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7819" y="2852936"/>
            <a:ext cx="7828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::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left,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top,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right,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bottom)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: _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topLeft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(left, top), _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(right, bottom) { }</a:t>
            </a:r>
          </a:p>
        </p:txBody>
      </p:sp>
      <p:cxnSp>
        <p:nvCxnSpPr>
          <p:cNvPr id="5" name="직선 화살표 연결선 4"/>
          <p:cNvCxnSpPr>
            <a:endCxn id="8" idx="0"/>
          </p:cNvCxnSpPr>
          <p:nvPr/>
        </p:nvCxnSpPr>
        <p:spPr>
          <a:xfrm>
            <a:off x="2228839" y="3683933"/>
            <a:ext cx="0" cy="6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2299" y="4369271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topLeft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dirty="0" smtClean="0">
                <a:solidFill>
                  <a:schemeClr val="bg1"/>
                </a:solidFill>
              </a:rPr>
              <a:t> 호출한다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endCxn id="16" idx="0"/>
          </p:cNvCxnSpPr>
          <p:nvPr/>
        </p:nvCxnSpPr>
        <p:spPr>
          <a:xfrm>
            <a:off x="5757231" y="3683933"/>
            <a:ext cx="2" cy="6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6202" y="4369271"/>
            <a:ext cx="2382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bottomRight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dirty="0" smtClean="0">
                <a:solidFill>
                  <a:schemeClr val="bg1"/>
                </a:solidFill>
              </a:rPr>
              <a:t> 호출한다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28167" y="3683933"/>
            <a:ext cx="25732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83521" y="3683933"/>
            <a:ext cx="419107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7293" y="2852936"/>
            <a:ext cx="8009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이전에 초기화 리스트를 다루면서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생성자보다</a:t>
            </a:r>
            <a:r>
              <a:rPr lang="ko-KR" altLang="en-US" sz="2400" dirty="0" smtClean="0">
                <a:solidFill>
                  <a:schemeClr val="bg1"/>
                </a:solidFill>
              </a:rPr>
              <a:t> 초기화 리스트가 먼저 실행된다는 걸 배웠다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또한 </a:t>
            </a:r>
            <a:r>
              <a:rPr lang="en-US" altLang="ko-KR" sz="2400" dirty="0" smtClean="0">
                <a:solidFill>
                  <a:schemeClr val="bg1"/>
                </a:solidFill>
              </a:rPr>
              <a:t>Point </a:t>
            </a:r>
            <a:r>
              <a:rPr lang="ko-KR" altLang="en-US" sz="2400" dirty="0">
                <a:solidFill>
                  <a:schemeClr val="bg1"/>
                </a:solidFill>
              </a:rPr>
              <a:t>객체의 </a:t>
            </a:r>
            <a:r>
              <a:rPr lang="ko-KR" altLang="en-US" sz="2400" dirty="0" err="1">
                <a:solidFill>
                  <a:schemeClr val="bg1"/>
                </a:solidFill>
              </a:rPr>
              <a:t>생성자는</a:t>
            </a:r>
            <a:r>
              <a:rPr lang="ko-KR" altLang="en-US" sz="2400" dirty="0">
                <a:solidFill>
                  <a:schemeClr val="bg1"/>
                </a:solidFill>
              </a:rPr>
              <a:t> 초기화 리스트에서 </a:t>
            </a:r>
            <a:r>
              <a:rPr lang="ko-KR" altLang="en-US" sz="2400" dirty="0" smtClean="0">
                <a:solidFill>
                  <a:schemeClr val="bg1"/>
                </a:solidFill>
              </a:rPr>
              <a:t>호출된다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3642" y="2852936"/>
            <a:ext cx="7156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따라서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Point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객체들의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생성자가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객체</a:t>
            </a:r>
            <a:r>
              <a:rPr lang="ko-KR" altLang="en-US" sz="2400" b="1" dirty="0">
                <a:solidFill>
                  <a:schemeClr val="bg1"/>
                </a:solidFill>
              </a:rPr>
              <a:t>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생성자보다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먼저 실행된다</a:t>
            </a:r>
            <a:r>
              <a:rPr lang="ko-KR" altLang="en-US" sz="2400" dirty="0" smtClean="0">
                <a:solidFill>
                  <a:schemeClr val="bg1"/>
                </a:solidFill>
              </a:rPr>
              <a:t>는 결론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36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3554" name="Picture 2" descr="http://chiwoo.thoth.kr/files/attach/images/6444/662/881/88166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2393031"/>
            <a:ext cx="28860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포함을 사용해야 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22912" y="2435746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포함 관계의 장점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418" y="3443858"/>
            <a:ext cx="7709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재사용의 관점에서 바라보면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기존에 만들어진 클래스를 사용해서 만들면 시간 절약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또한 중복된 코드를 새롭게 만들지 않고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8994" y="3429000"/>
            <a:ext cx="434606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소멸자의 호출 순서는 어떨까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23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6521" y="2898810"/>
            <a:ext cx="5591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생성자의 호출 순서와 반대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객체의 소멸자가 먼저 호출되고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Point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객체들의 소멸자가 그 후에 호출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38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058295" y="1556792"/>
            <a:ext cx="7027410" cy="2160240"/>
            <a:chOff x="1058295" y="1628800"/>
            <a:chExt cx="7027410" cy="2160240"/>
          </a:xfrm>
        </p:grpSpPr>
        <p:sp>
          <p:nvSpPr>
            <p:cNvPr id="22" name="직사각형 21"/>
            <p:cNvSpPr/>
            <p:nvPr/>
          </p:nvSpPr>
          <p:spPr>
            <a:xfrm>
              <a:off x="1058295" y="1844824"/>
              <a:ext cx="7027410" cy="19442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6227813" y="2333029"/>
              <a:ext cx="1205858" cy="747736"/>
              <a:chOff x="1331640" y="2907432"/>
              <a:chExt cx="2355193" cy="146042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331640" y="2907432"/>
                <a:ext cx="1368152" cy="1385664"/>
                <a:chOff x="1331640" y="2907432"/>
                <a:chExt cx="1368152" cy="1385664"/>
              </a:xfrm>
            </p:grpSpPr>
            <p:sp>
              <p:nvSpPr>
                <p:cNvPr id="3" name="직각 삼각형 2"/>
                <p:cNvSpPr/>
                <p:nvPr/>
              </p:nvSpPr>
              <p:spPr>
                <a:xfrm>
                  <a:off x="1331640" y="2924944"/>
                  <a:ext cx="1368152" cy="1368152"/>
                </a:xfrm>
                <a:prstGeom prst="rt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각 삼각형 11"/>
                <p:cNvSpPr/>
                <p:nvPr/>
              </p:nvSpPr>
              <p:spPr>
                <a:xfrm rot="10800000">
                  <a:off x="1331640" y="2907432"/>
                  <a:ext cx="1368152" cy="1368152"/>
                </a:xfrm>
                <a:prstGeom prst="rt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12600000">
                <a:off x="2300197" y="3172478"/>
                <a:ext cx="1386636" cy="1195377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602908" y="2348880"/>
              <a:ext cx="1740517" cy="778919"/>
              <a:chOff x="1602908" y="2284076"/>
              <a:chExt cx="1740517" cy="778919"/>
            </a:xfrm>
          </p:grpSpPr>
          <p:grpSp>
            <p:nvGrpSpPr>
              <p:cNvPr id="16" name="그룹 15"/>
              <p:cNvGrpSpPr>
                <a:grpSpLocks noChangeAspect="1"/>
              </p:cNvGrpSpPr>
              <p:nvPr/>
            </p:nvGrpSpPr>
            <p:grpSpPr>
              <a:xfrm rot="19879642">
                <a:off x="1602908" y="2284076"/>
                <a:ext cx="700494" cy="709460"/>
                <a:chOff x="1331640" y="2907432"/>
                <a:chExt cx="1368152" cy="1385664"/>
              </a:xfrm>
            </p:grpSpPr>
            <p:sp>
              <p:nvSpPr>
                <p:cNvPr id="19" name="직각 삼각형 18"/>
                <p:cNvSpPr/>
                <p:nvPr/>
              </p:nvSpPr>
              <p:spPr>
                <a:xfrm>
                  <a:off x="1331640" y="2924944"/>
                  <a:ext cx="1368152" cy="1368152"/>
                </a:xfrm>
                <a:prstGeom prst="rt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각 삼각형 19"/>
                <p:cNvSpPr/>
                <p:nvPr/>
              </p:nvSpPr>
              <p:spPr>
                <a:xfrm rot="10800000">
                  <a:off x="1331640" y="2907432"/>
                  <a:ext cx="1368152" cy="1368152"/>
                </a:xfrm>
                <a:prstGeom prst="rt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이등변 삼각형 16"/>
              <p:cNvSpPr>
                <a:spLocks noChangeAspect="1"/>
              </p:cNvSpPr>
              <p:nvPr/>
            </p:nvSpPr>
            <p:spPr>
              <a:xfrm rot="14877128">
                <a:off x="2682429" y="2401999"/>
                <a:ext cx="709958" cy="61203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331640" y="1628800"/>
              <a:ext cx="2376264" cy="458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생성자의 실행 순서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6094" y="3255276"/>
              <a:ext cx="2047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Point::Point()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실행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부품들이 먼저 실행된다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&gt;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65148" y="3255276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Rect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::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Rect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()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실행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전체가 완성된다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&gt;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139952" y="2473234"/>
              <a:ext cx="1296144" cy="46861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058295" y="4365104"/>
            <a:ext cx="7027410" cy="1944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각 삼각형 41"/>
          <p:cNvSpPr/>
          <p:nvPr/>
        </p:nvSpPr>
        <p:spPr>
          <a:xfrm rot="19879642">
            <a:off x="1605060" y="4877577"/>
            <a:ext cx="700494" cy="700494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각 삼각형 42"/>
          <p:cNvSpPr/>
          <p:nvPr/>
        </p:nvSpPr>
        <p:spPr>
          <a:xfrm rot="9079642">
            <a:off x="1600758" y="4869710"/>
            <a:ext cx="700494" cy="700494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>
            <a:spLocks noChangeAspect="1"/>
          </p:cNvSpPr>
          <p:nvPr/>
        </p:nvSpPr>
        <p:spPr>
          <a:xfrm rot="14877128">
            <a:off x="2682429" y="4987083"/>
            <a:ext cx="709958" cy="61203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961846" y="4558947"/>
            <a:ext cx="1711047" cy="1089132"/>
            <a:chOff x="5961846" y="4558947"/>
            <a:chExt cx="1711047" cy="1089132"/>
          </a:xfrm>
        </p:grpSpPr>
        <p:sp>
          <p:nvSpPr>
            <p:cNvPr id="50" name="직각 삼각형 49"/>
            <p:cNvSpPr/>
            <p:nvPr/>
          </p:nvSpPr>
          <p:spPr>
            <a:xfrm rot="6512910">
              <a:off x="6590728" y="4558947"/>
              <a:ext cx="700494" cy="700494"/>
            </a:xfrm>
            <a:prstGeom prst="rtTriangl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/>
            <p:cNvSpPr/>
            <p:nvPr/>
          </p:nvSpPr>
          <p:spPr>
            <a:xfrm rot="19879642">
              <a:off x="5961846" y="4877577"/>
              <a:ext cx="700494" cy="700494"/>
            </a:xfrm>
            <a:prstGeom prst="rtTriangl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>
              <a:spLocks noChangeAspect="1"/>
            </p:cNvSpPr>
            <p:nvPr/>
          </p:nvSpPr>
          <p:spPr>
            <a:xfrm rot="14877128">
              <a:off x="7011897" y="4987083"/>
              <a:ext cx="709958" cy="612034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331640" y="4149080"/>
            <a:ext cx="2376264" cy="4587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73037" y="5775556"/>
            <a:ext cx="189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1200" dirty="0" smtClean="0">
                <a:solidFill>
                  <a:schemeClr val="bg1"/>
                </a:solidFill>
              </a:rPr>
              <a:t>::~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Rect</a:t>
            </a:r>
            <a:r>
              <a:rPr lang="en-US" altLang="ko-KR" sz="1200" dirty="0" smtClean="0">
                <a:solidFill>
                  <a:schemeClr val="bg1"/>
                </a:solidFill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</a:rPr>
              <a:t>실행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ko-KR" altLang="en-US" sz="1200" dirty="0" smtClean="0">
                <a:solidFill>
                  <a:schemeClr val="bg1"/>
                </a:solidFill>
              </a:rPr>
              <a:t>전체가 먼저 분해된다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88203" y="5775556"/>
            <a:ext cx="168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Point::~Point() </a:t>
            </a:r>
            <a:r>
              <a:rPr lang="ko-KR" altLang="en-US" sz="1200" dirty="0" smtClean="0">
                <a:solidFill>
                  <a:schemeClr val="bg1"/>
                </a:solidFill>
              </a:rPr>
              <a:t>실행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ko-KR" altLang="en-US" sz="1200" dirty="0" smtClean="0">
                <a:solidFill>
                  <a:schemeClr val="bg1"/>
                </a:solidFill>
              </a:rPr>
              <a:t>부품들이 분해된다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139952" y="4993514"/>
            <a:ext cx="1296144" cy="4686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분 휴식 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^0^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5842" name="Picture 2" descr="http://pds12.egloos.com/pds/200903/22/97/b0091297_49c61b4b7892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00808"/>
            <a:ext cx="63246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0984" y="2898810"/>
            <a:ext cx="8642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지금부터 다룰 내용은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기존의 클래스를 상속 받아서 새로운 클래스를 만드는 방법과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클래스와 자식 클래스의 관계를 관리하는 기능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47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0987" y="3164133"/>
            <a:ext cx="8642109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클래스가 부모 클래스의 모든 멤버를 물려받았다는 것만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기억한다면 나머지는 쉽게 이해할 수 있어요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59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1026" name="Picture 2" descr="http://files.youngsamsung.com/uploads/specUp/attach/20120205/make_132837225691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1664"/>
            <a:ext cx="61912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3958" y="2898810"/>
            <a:ext cx="80361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이전 장에서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객제지향</a:t>
            </a:r>
            <a:r>
              <a:rPr lang="ko-KR" altLang="en-US" sz="2400" dirty="0" smtClean="0">
                <a:solidFill>
                  <a:schemeClr val="bg1"/>
                </a:solidFill>
              </a:rPr>
              <a:t> 프로그래밍의 개념을 설명하면서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예로 들었던 문서 저장 클래스와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저장 클래스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직접 보여줄 거에요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0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74454" y="3430741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배운 지 오래되어서 기억이 안 난다고요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23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050" name="Picture 2" descr="http://pds9.egloos.com/pds/200806/19/80/e0064580_48592a599b1c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981546"/>
            <a:ext cx="37338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92284" y="1628800"/>
            <a:ext cx="635943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진짜 만들어 봅시다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점 클래스를 사용해서 사각형 클래스 만들기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jjalbang.thoth.kr/files/attach/images/6444/789/786/78678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40968"/>
            <a:ext cx="2895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602" y="3212976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구현해 봅시다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문서 저장 클래스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97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29783" y="1730425"/>
            <a:ext cx="588443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</a:t>
            </a:r>
            <a:r>
              <a:rPr lang="en-US" altLang="ko-KR" sz="2400" dirty="0" err="1">
                <a:solidFill>
                  <a:schemeClr val="bg1"/>
                </a:solidFill>
              </a:rPr>
              <a:t>ifndef</a:t>
            </a:r>
            <a:r>
              <a:rPr lang="en-US" altLang="ko-KR" sz="2400" dirty="0">
                <a:solidFill>
                  <a:schemeClr val="bg1"/>
                </a:solidFill>
              </a:rPr>
              <a:t> DOCWRITER_H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#define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DOCWRITER_H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#include &lt;string&gt;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class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fileName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content);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~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492" y="1268760"/>
            <a:ext cx="215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4404" y="1730425"/>
            <a:ext cx="70151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 이름을 지정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 err="1">
                <a:solidFill>
                  <a:schemeClr val="bg1"/>
                </a:solidFill>
              </a:rPr>
              <a:t>SetFileName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저장할 텍스트를 지정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 err="1">
                <a:solidFill>
                  <a:schemeClr val="bg1"/>
                </a:solidFill>
              </a:rPr>
              <a:t>SetContent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content);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파일에 텍스트를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>
                <a:solidFill>
                  <a:schemeClr val="bg1"/>
                </a:solidFill>
              </a:rPr>
              <a:t>Write();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 _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 _content;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#</a:t>
            </a:r>
            <a:r>
              <a:rPr lang="en-US" altLang="ko-KR" sz="2400" dirty="0" err="1">
                <a:solidFill>
                  <a:schemeClr val="bg1"/>
                </a:solidFill>
              </a:rPr>
              <a:t>endif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4492" y="1268760"/>
            <a:ext cx="215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43442" y="1730425"/>
            <a:ext cx="72571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DocWriter.h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fstream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 이름과 텍스트를 디폴트로 지정시켜 놓음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 = "NoName.txt";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content = "There is no content.";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6178" y="1268760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 DocWriter.cpp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6026" y="1730425"/>
            <a:ext cx="71119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fileName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content)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content = content;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::~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() {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6178" y="1268760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 DocWriter.cpp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2520" y="1730425"/>
            <a:ext cx="83789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파일 이름을 지정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SetFileName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저장할 텍스트를 지정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SetContent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content)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content = content;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6178" y="1268760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 DocWriter.cpp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80553" y="1730425"/>
            <a:ext cx="5182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파일에 텍스트를 저장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::Write()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파일을 염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ofstream</a:t>
            </a:r>
            <a:r>
              <a:rPr lang="en-US" altLang="ko-KR" sz="2400" dirty="0">
                <a:solidFill>
                  <a:schemeClr val="bg1"/>
                </a:solidFill>
              </a:rPr>
              <a:t> of(_</a:t>
            </a:r>
            <a:r>
              <a:rPr lang="en-US" altLang="ko-KR" sz="2400" dirty="0" err="1">
                <a:solidFill>
                  <a:schemeClr val="bg1"/>
                </a:solidFill>
              </a:rPr>
              <a:t>fileName.c_str</a:t>
            </a:r>
            <a:r>
              <a:rPr lang="en-US" altLang="ko-KR" sz="2400" dirty="0">
                <a:solidFill>
                  <a:schemeClr val="bg1"/>
                </a:solidFill>
              </a:rPr>
              <a:t>());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간단한 헤더를 출력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"# Content #\n\n";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텍스트를 있는 그대로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_content;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6178" y="1268760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 DocWriter.cpp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1203" y="1730425"/>
            <a:ext cx="58215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DocWriter.h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dw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dw.SetFileName</a:t>
            </a:r>
            <a:r>
              <a:rPr lang="en-US" altLang="ko-KR" sz="2400" dirty="0">
                <a:solidFill>
                  <a:schemeClr val="bg1"/>
                </a:solidFill>
              </a:rPr>
              <a:t>("Test.txt");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dw.SetContent</a:t>
            </a:r>
            <a:r>
              <a:rPr lang="en-US" altLang="ko-KR" sz="2400" dirty="0">
                <a:solidFill>
                  <a:schemeClr val="bg1"/>
                </a:solidFill>
              </a:rPr>
              <a:t>("KNUCSE C++ Tutor!");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140968"/>
            <a:ext cx="31623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0318" y="3308791"/>
            <a:ext cx="864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클래스는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클래스와 거의 비슷하지만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크게 두 가지 차이점이 존재한다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35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89374" y="1730425"/>
            <a:ext cx="53652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ifndef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POINT_H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#define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POINT_H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// Point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 정의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Point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멤버 함수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Print()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Offset(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x_delta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y_delta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Offset(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0194" y="1268760"/>
            <a:ext cx="14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Point.h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저장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2702" y="2704852"/>
            <a:ext cx="767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첫째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웹 브라우저에서 열어볼 수 있는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형식으로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파일을 저장한다는 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둘째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웹 형식의 문서인 만큼 텍스트의 폰트를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지정할 수 있는 기능이 추가 된다는 점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68796" y="1730425"/>
            <a:ext cx="56064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</a:t>
            </a:r>
            <a:r>
              <a:rPr lang="en-US" altLang="ko-KR" sz="2400" dirty="0" err="1">
                <a:solidFill>
                  <a:schemeClr val="bg1"/>
                </a:solidFill>
              </a:rPr>
              <a:t>ifndef</a:t>
            </a:r>
            <a:r>
              <a:rPr lang="en-US" altLang="ko-KR" sz="2400" dirty="0">
                <a:solidFill>
                  <a:schemeClr val="bg1"/>
                </a:solidFill>
              </a:rPr>
              <a:t> HTMLWRITER_H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#define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HTMLWRITER_H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#include "</a:t>
            </a:r>
            <a:r>
              <a:rPr lang="en-US" altLang="ko-KR" sz="2400" b="1" dirty="0" err="1">
                <a:solidFill>
                  <a:schemeClr val="bg1"/>
                </a:solidFill>
              </a:rPr>
              <a:t>DocWriter.h</a:t>
            </a:r>
            <a:r>
              <a:rPr lang="en-US" altLang="ko-KR" sz="2400" b="1" dirty="0">
                <a:solidFill>
                  <a:schemeClr val="bg1"/>
                </a:solidFill>
              </a:rPr>
              <a:t>"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class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: public </a:t>
            </a:r>
            <a:r>
              <a:rPr lang="en-US" altLang="ko-KR" sz="2400" b="1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~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텍스트를 파일로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>
                <a:solidFill>
                  <a:schemeClr val="bg1"/>
                </a:solidFill>
              </a:rPr>
              <a:t>Write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6220" y="1268760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4.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55002" y="1730425"/>
            <a:ext cx="66339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폰트를 지정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 err="1">
                <a:solidFill>
                  <a:schemeClr val="bg1"/>
                </a:solidFill>
              </a:rPr>
              <a:t>SetFont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fontName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 _</a:t>
            </a:r>
            <a:r>
              <a:rPr lang="en-US" altLang="ko-KR" sz="2400" dirty="0" err="1">
                <a:solidFill>
                  <a:schemeClr val="bg1"/>
                </a:solidFill>
              </a:rPr>
              <a:t>fontName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_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 _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#</a:t>
            </a:r>
            <a:r>
              <a:rPr lang="en-US" altLang="ko-KR" sz="2400" dirty="0" err="1">
                <a:solidFill>
                  <a:schemeClr val="bg1"/>
                </a:solidFill>
              </a:rPr>
              <a:t>endif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6221" y="1268760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4.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0347" y="1730425"/>
            <a:ext cx="45833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fstream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디폴트 파일 이름만 바꿈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fileName</a:t>
            </a:r>
            <a:r>
              <a:rPr lang="en-US" altLang="ko-KR" sz="2400" dirty="0">
                <a:solidFill>
                  <a:schemeClr val="bg1"/>
                </a:solidFill>
              </a:rPr>
              <a:t> = "NoName.html";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디폴트 폰트를 지정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fontName</a:t>
            </a:r>
            <a:r>
              <a:rPr lang="en-US" altLang="ko-KR" sz="2400" dirty="0">
                <a:solidFill>
                  <a:schemeClr val="bg1"/>
                </a:solidFill>
              </a:rPr>
              <a:t> = "</a:t>
            </a:r>
            <a:r>
              <a:rPr lang="ko-KR" altLang="en-US" sz="2400" dirty="0">
                <a:solidFill>
                  <a:schemeClr val="bg1"/>
                </a:solidFill>
              </a:rPr>
              <a:t>굴림</a:t>
            </a:r>
            <a:r>
              <a:rPr lang="en-US" altLang="ko-KR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 = 3;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7906" y="1268760"/>
            <a:ext cx="274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HTMLWriter.cpp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7622" y="1730425"/>
            <a:ext cx="7628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::~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() { 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파일에 텍스트를 저장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::Write()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파일을 염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ofstream</a:t>
            </a:r>
            <a:r>
              <a:rPr lang="en-US" altLang="ko-KR" sz="2400" dirty="0">
                <a:solidFill>
                  <a:schemeClr val="bg1"/>
                </a:solidFill>
              </a:rPr>
              <a:t> of(_</a:t>
            </a:r>
            <a:r>
              <a:rPr lang="en-US" altLang="ko-KR" sz="2400" dirty="0" err="1">
                <a:solidFill>
                  <a:schemeClr val="bg1"/>
                </a:solidFill>
              </a:rPr>
              <a:t>fileName.c_str</a:t>
            </a:r>
            <a:r>
              <a:rPr lang="en-US" altLang="ko-KR" sz="2400" dirty="0">
                <a:solidFill>
                  <a:schemeClr val="bg1"/>
                </a:solidFill>
              </a:rPr>
              <a:t>());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헤더 부분을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"&lt;HTML&gt;&lt;HEAD&gt;&lt;TITLE</a:t>
            </a:r>
            <a:r>
              <a:rPr lang="en-US" altLang="ko-KR" sz="2400" dirty="0" smtClean="0">
                <a:solidFill>
                  <a:schemeClr val="bg1"/>
                </a:solidFill>
              </a:rPr>
              <a:t>&gt; \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This </a:t>
            </a:r>
            <a:r>
              <a:rPr lang="en-US" altLang="ko-KR" sz="2400" dirty="0">
                <a:solidFill>
                  <a:schemeClr val="bg1"/>
                </a:solidFill>
              </a:rPr>
              <a:t>document was generated by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\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&lt;/</a:t>
            </a:r>
            <a:r>
              <a:rPr lang="en-US" altLang="ko-KR" sz="2400" dirty="0">
                <a:solidFill>
                  <a:schemeClr val="bg1"/>
                </a:solidFill>
              </a:rPr>
              <a:t>TITLE&gt;&lt;/HEAD&gt;&lt;BODY</a:t>
            </a:r>
            <a:r>
              <a:rPr lang="en-US" altLang="ko-KR" sz="2400" dirty="0" smtClean="0">
                <a:solidFill>
                  <a:schemeClr val="bg1"/>
                </a:solidFill>
              </a:rPr>
              <a:t>&gt;";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"&lt;H1&gt;Content&lt;/H1</a:t>
            </a:r>
            <a:r>
              <a:rPr lang="en-US" altLang="ko-KR" sz="2400" dirty="0" smtClean="0">
                <a:solidFill>
                  <a:schemeClr val="bg1"/>
                </a:solidFill>
              </a:rPr>
              <a:t>&gt;";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7906" y="1268760"/>
            <a:ext cx="274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HTMLWriter.cpp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3111" y="1730425"/>
            <a:ext cx="80377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폰트 태그를 시작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"&lt;Font name='" &lt;&lt; _</a:t>
            </a:r>
            <a:r>
              <a:rPr lang="en-US" altLang="ko-KR" sz="2400" dirty="0" err="1">
                <a:solidFill>
                  <a:schemeClr val="bg1"/>
                </a:solidFill>
              </a:rPr>
              <a:t>fontName</a:t>
            </a:r>
            <a:r>
              <a:rPr lang="en-US" altLang="ko-KR" sz="2400" dirty="0">
                <a:solidFill>
                  <a:schemeClr val="bg1"/>
                </a:solidFill>
              </a:rPr>
              <a:t> &lt;&lt; "' size</a:t>
            </a:r>
            <a:r>
              <a:rPr lang="en-US" altLang="ko-KR" sz="2400" dirty="0" smtClean="0">
                <a:solidFill>
                  <a:schemeClr val="bg1"/>
                </a:solidFill>
              </a:rPr>
              <a:t>='“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&lt;&lt; </a:t>
            </a:r>
            <a:r>
              <a:rPr lang="en-US" altLang="ko-KR" sz="2400" dirty="0">
                <a:solidFill>
                  <a:schemeClr val="bg1"/>
                </a:solidFill>
              </a:rPr>
              <a:t>_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 &lt;&lt; "' color='" &lt;&lt; _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 &lt;&lt; "'&gt;";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텍스트를 저장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_content;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폰트 태그를 닫음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"&lt;/FONT&gt;";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en-US" altLang="ko-KR" sz="2400" dirty="0">
                <a:solidFill>
                  <a:schemeClr val="bg1"/>
                </a:solidFill>
              </a:rPr>
              <a:t>HTML</a:t>
            </a:r>
            <a:r>
              <a:rPr lang="ko-KR" altLang="en-US" sz="2400" dirty="0">
                <a:solidFill>
                  <a:schemeClr val="bg1"/>
                </a:solidFill>
              </a:rPr>
              <a:t>을 마무리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of </a:t>
            </a:r>
            <a:r>
              <a:rPr lang="en-US" altLang="ko-KR" sz="2400" dirty="0">
                <a:solidFill>
                  <a:schemeClr val="bg1"/>
                </a:solidFill>
              </a:rPr>
              <a:t>&lt;&lt; "&lt;/BODY&gt;&lt;/HTML&gt;";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7906" y="1268760"/>
            <a:ext cx="274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HTMLWriter.cpp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3357" y="1730425"/>
            <a:ext cx="78772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폰트를 지정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SetFont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>
                <a:solidFill>
                  <a:schemeClr val="bg1"/>
                </a:solidFill>
              </a:rPr>
              <a:t>fontName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::string&amp; 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fontName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fontName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fontSize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7906" y="1268760"/>
            <a:ext cx="274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HTMLWriter.cpp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5210" y="1730425"/>
            <a:ext cx="58135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hw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hw.SetFileName</a:t>
            </a:r>
            <a:r>
              <a:rPr lang="en-US" altLang="ko-KR" sz="2400" dirty="0">
                <a:solidFill>
                  <a:schemeClr val="bg1"/>
                </a:solidFill>
              </a:rPr>
              <a:t>("Test.html");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hw.SetContent</a:t>
            </a:r>
            <a:r>
              <a:rPr lang="en-US" altLang="ko-KR" sz="2400" dirty="0">
                <a:solidFill>
                  <a:schemeClr val="bg1"/>
                </a:solidFill>
              </a:rPr>
              <a:t>("KNUCSE C++ Tutor!");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hw.SetFont</a:t>
            </a:r>
            <a:r>
              <a:rPr lang="en-US" altLang="ko-KR" sz="2400" dirty="0">
                <a:solidFill>
                  <a:schemeClr val="bg1"/>
                </a:solidFill>
              </a:rPr>
              <a:t>("Arial", 16, "blue");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6912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484784"/>
            <a:ext cx="49911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077072"/>
            <a:ext cx="49625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6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00717" y="3430741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수많은 코드 보시느라 고생 많으셨습니다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22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48346" y="1730425"/>
            <a:ext cx="44473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Point();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Point(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initialX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initialY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Point(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Point&amp;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pt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접근자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SetX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value);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SetY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value);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GetX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 return x; }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GetY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{ return y;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0194" y="1268760"/>
            <a:ext cx="14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Point.h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7170" name="Picture 2" descr="http://extmovie.com/zbxe/files/attach/images/301003/460/377/002/%EC%A7%A4%EB%B0%A99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4138" r="956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2268065"/>
            <a:ext cx="414337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4234" y="3430741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19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0482" name="Picture 2" descr="http://jjalbang.thoth.kr/files/attach/images/6444/103/049/491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491332"/>
            <a:ext cx="32956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06790" y="3430741"/>
            <a:ext cx="3730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클래스를 상속 받는 문법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40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78550" y="2871986"/>
            <a:ext cx="3986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콜론을 찍어주고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public </a:t>
            </a:r>
            <a:r>
              <a:rPr lang="ko-KR" altLang="en-US" sz="2400" dirty="0" smtClean="0">
                <a:solidFill>
                  <a:schemeClr val="bg1"/>
                </a:solidFill>
              </a:rPr>
              <a:t>키워드를 적고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클래스의 이름을 적으면 끝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56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68796" y="3143543"/>
            <a:ext cx="5606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 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: public </a:t>
            </a:r>
            <a:r>
              <a:rPr lang="en-US" altLang="ko-KR" sz="2400" b="1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…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>
            <a:endCxn id="14" idx="0"/>
          </p:cNvCxnSpPr>
          <p:nvPr/>
        </p:nvCxnSpPr>
        <p:spPr>
          <a:xfrm flipH="1">
            <a:off x="5673423" y="3537491"/>
            <a:ext cx="2" cy="6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122" y="4222829"/>
            <a:ext cx="224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상속받는다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355976" y="3537491"/>
            <a:ext cx="267915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23063" y="3430741"/>
            <a:ext cx="429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일반적으로 자식 클래스에는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27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6545" y="3164133"/>
            <a:ext cx="741100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클래스에 없는 새로운 멤버를 추가할 수도 있고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이미 존재하는 멤버 함수를 새롭게 정의할 수도 있다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2530" name="Picture 2" descr="http://thoth.kr/files/attach/images/6444/386/970/003/397038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329407"/>
            <a:ext cx="49244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23277" y="3430741"/>
            <a:ext cx="36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ko-KR" altLang="en-US" sz="2400" dirty="0" smtClean="0">
                <a:solidFill>
                  <a:schemeClr val="bg1"/>
                </a:solidFill>
              </a:rPr>
              <a:t>의 경우에는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8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27499" y="1730425"/>
            <a:ext cx="48882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// </a:t>
            </a:r>
            <a:r>
              <a:rPr lang="ko-KR" altLang="en-US" sz="2400" dirty="0" smtClean="0">
                <a:solidFill>
                  <a:schemeClr val="bg1"/>
                </a:solidFill>
              </a:rPr>
              <a:t>멤버 변수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x, y;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inline void Point::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SetX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value)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if (value &lt; 0)          x = 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else if (value &gt; 100) x = 100;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else            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   x = value;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0194" y="1268760"/>
            <a:ext cx="14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Point.h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8771" y="3164133"/>
            <a:ext cx="8026556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폰트 설정과 관련된 멤버 변수와 함수들을 새로 추가했다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그리고 </a:t>
            </a:r>
            <a:r>
              <a:rPr lang="en-US" altLang="ko-KR" sz="2400" dirty="0" smtClean="0">
                <a:solidFill>
                  <a:schemeClr val="bg1"/>
                </a:solidFill>
              </a:rPr>
              <a:t>Write() </a:t>
            </a:r>
            <a:r>
              <a:rPr lang="ko-KR" altLang="en-US" sz="2400" dirty="0" smtClean="0">
                <a:solidFill>
                  <a:schemeClr val="bg1"/>
                </a:solidFill>
              </a:rPr>
              <a:t>멤버 함수를 새롭게 정의하고 있다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923" y="3160018"/>
            <a:ext cx="7800276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객체와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객체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메모리의 구조는 어떻게 다를까요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3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20586" y="3160018"/>
            <a:ext cx="610295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클래스의 객체는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클래스가 가진 모든 멤버를 상속받죠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50780" y="3160018"/>
            <a:ext cx="684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모든 멤버를 소유하게 돼요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04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99592" y="2407298"/>
            <a:ext cx="2048658" cy="3024337"/>
            <a:chOff x="539552" y="1916832"/>
            <a:chExt cx="2048658" cy="3024337"/>
          </a:xfrm>
        </p:grpSpPr>
        <p:sp>
          <p:nvSpPr>
            <p:cNvPr id="13" name="직사각형 12"/>
            <p:cNvSpPr/>
            <p:nvPr/>
          </p:nvSpPr>
          <p:spPr>
            <a:xfrm>
              <a:off x="539552" y="2070373"/>
              <a:ext cx="2048658" cy="28707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18711" y="2464693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fileName</a:t>
              </a:r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167" y="1916832"/>
              <a:ext cx="592049" cy="360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dw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8711" y="2895997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_content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18711" y="3328045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SetFileName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8711" y="3760093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SetContent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711" y="4192141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Print()</a:t>
              </a:r>
              <a:endParaRPr lang="ko-KR" altLang="en-US" sz="16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0921" y="1710358"/>
            <a:ext cx="2048658" cy="4715826"/>
            <a:chOff x="3419872" y="1916832"/>
            <a:chExt cx="2048658" cy="4715826"/>
          </a:xfrm>
        </p:grpSpPr>
        <p:sp>
          <p:nvSpPr>
            <p:cNvPr id="26" name="직사각형 25"/>
            <p:cNvSpPr/>
            <p:nvPr/>
          </p:nvSpPr>
          <p:spPr>
            <a:xfrm>
              <a:off x="3419872" y="2070372"/>
              <a:ext cx="2048658" cy="45622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99031" y="2464693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fileName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63487" y="1916832"/>
              <a:ext cx="592049" cy="360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hw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99031" y="2895997"/>
              <a:ext cx="1690339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_content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99031" y="3328045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fontName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99031" y="3760093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fontSize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99031" y="4192141"/>
              <a:ext cx="1690339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_</a:t>
              </a:r>
              <a:r>
                <a:rPr lang="en-US" altLang="ko-KR" sz="1600" dirty="0" err="1" smtClean="0"/>
                <a:t>fontColor</a:t>
              </a:r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99031" y="4624189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SetFileName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599031" y="5056237"/>
              <a:ext cx="1690339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SetContent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99031" y="5488285"/>
              <a:ext cx="1690339" cy="43204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Print()</a:t>
              </a:r>
              <a:endParaRPr lang="ko-KR" altLang="en-US" sz="16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99031" y="5920333"/>
              <a:ext cx="1690339" cy="4320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SetFont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3739" y="2060848"/>
            <a:ext cx="125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80531" y="1340768"/>
            <a:ext cx="138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꺾인 연결선 39"/>
          <p:cNvCxnSpPr>
            <a:stCxn id="27" idx="3"/>
            <a:endCxn id="29" idx="3"/>
          </p:cNvCxnSpPr>
          <p:nvPr/>
        </p:nvCxnSpPr>
        <p:spPr>
          <a:xfrm>
            <a:off x="5900419" y="2474243"/>
            <a:ext cx="12700" cy="431304"/>
          </a:xfrm>
          <a:prstGeom prst="bentConnector3">
            <a:avLst>
              <a:gd name="adj1" fmla="val 330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67611" y="2458690"/>
            <a:ext cx="186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클래스로부터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상속 받은 멤버 변수들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4" name="꺾인 연결선 43"/>
          <p:cNvCxnSpPr>
            <a:stCxn id="30" idx="3"/>
            <a:endCxn id="32" idx="3"/>
          </p:cNvCxnSpPr>
          <p:nvPr/>
        </p:nvCxnSpPr>
        <p:spPr>
          <a:xfrm>
            <a:off x="5900419" y="3337595"/>
            <a:ext cx="12700" cy="864096"/>
          </a:xfrm>
          <a:prstGeom prst="bentConnector3">
            <a:avLst>
              <a:gd name="adj1" fmla="val 330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7352" y="3538810"/>
            <a:ext cx="188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클래스에서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새로 추가된 멤버 변수들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꺾인 연결선 47"/>
          <p:cNvCxnSpPr>
            <a:stCxn id="33" idx="3"/>
            <a:endCxn id="34" idx="3"/>
          </p:cNvCxnSpPr>
          <p:nvPr/>
        </p:nvCxnSpPr>
        <p:spPr>
          <a:xfrm>
            <a:off x="5900419" y="4633739"/>
            <a:ext cx="12700" cy="432048"/>
          </a:xfrm>
          <a:prstGeom prst="bentConnector3">
            <a:avLst>
              <a:gd name="adj1" fmla="val 33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57352" y="4618930"/>
            <a:ext cx="188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클래스로부터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상속 받은 멤버 함수들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6" name="직선 연결선 55"/>
          <p:cNvCxnSpPr>
            <a:stCxn id="35" idx="3"/>
          </p:cNvCxnSpPr>
          <p:nvPr/>
        </p:nvCxnSpPr>
        <p:spPr>
          <a:xfrm>
            <a:off x="5900419" y="5497835"/>
            <a:ext cx="4569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57352" y="5267002"/>
            <a:ext cx="188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클래스에서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새롭게 정의한 멤버 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/>
          <p:cNvCxnSpPr>
            <a:stCxn id="36" idx="3"/>
          </p:cNvCxnSpPr>
          <p:nvPr/>
        </p:nvCxnSpPr>
        <p:spPr>
          <a:xfrm>
            <a:off x="5900419" y="5929883"/>
            <a:ext cx="4569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7352" y="5699050"/>
            <a:ext cx="188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클래스에서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새로 추가된 멤버 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분 휴식 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^0^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8674" name="Picture 2" descr="http://pds13.egloos.com/pds/200903/22/97/b0091297_49c61b6d4f33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700808"/>
            <a:ext cx="62388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76341" y="3430741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객체를 생성할 때는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1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7290" y="3160018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클래스의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</a:t>
            </a:r>
            <a:r>
              <a:rPr lang="ko-KR" altLang="en-US" sz="2400" dirty="0" smtClean="0">
                <a:solidFill>
                  <a:schemeClr val="bg1"/>
                </a:solidFill>
              </a:rPr>
              <a:t> 뿐만 아니라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생성자도</a:t>
            </a:r>
            <a:r>
              <a:rPr lang="ko-KR" altLang="en-US" sz="2400" dirty="0" smtClean="0">
                <a:solidFill>
                  <a:schemeClr val="bg1"/>
                </a:solidFill>
              </a:rPr>
              <a:t> 호출된다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0019" y="3160018"/>
            <a:ext cx="8424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자식 객체에는 부모로부터 상속 받은 멤버들이 있는데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 부분을 초기화하기 위해서 부모 클래스의 생성자가 필요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40061" y="1340768"/>
            <a:ext cx="4717151" cy="5085416"/>
            <a:chOff x="2627784" y="1340768"/>
            <a:chExt cx="4717151" cy="5085416"/>
          </a:xfrm>
        </p:grpSpPr>
        <p:grpSp>
          <p:nvGrpSpPr>
            <p:cNvPr id="10" name="그룹 9"/>
            <p:cNvGrpSpPr/>
            <p:nvPr/>
          </p:nvGrpSpPr>
          <p:grpSpPr>
            <a:xfrm>
              <a:off x="2878174" y="1710358"/>
              <a:ext cx="2048658" cy="4715826"/>
              <a:chOff x="3419872" y="1916832"/>
              <a:chExt cx="2048658" cy="471582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419872" y="2070372"/>
                <a:ext cx="2048658" cy="456228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599031" y="246469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fileName</a:t>
                </a:r>
                <a:endParaRPr lang="ko-KR" altLang="en-US" sz="16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563487" y="1916832"/>
                <a:ext cx="592049" cy="36004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hw</a:t>
                </a:r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599031" y="2895997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_content</a:t>
                </a:r>
                <a:endParaRPr lang="ko-KR" altLang="en-US" sz="16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599031" y="3328045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fontName</a:t>
                </a:r>
                <a:endParaRPr lang="ko-KR" altLang="en-US" sz="16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99031" y="376009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fontSize</a:t>
                </a:r>
                <a:endParaRPr lang="ko-KR" altLang="en-US" sz="16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599031" y="4192141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_</a:t>
                </a:r>
                <a:r>
                  <a:rPr lang="en-US" altLang="ko-KR" sz="1600" dirty="0" err="1" smtClean="0"/>
                  <a:t>fontColor</a:t>
                </a:r>
                <a:endParaRPr lang="ko-KR" altLang="en-US" sz="16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599031" y="4624189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SetFileName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599031" y="5056237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SetContent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599031" y="5488285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Print()</a:t>
                </a:r>
                <a:endParaRPr lang="ko-KR" altLang="en-US" sz="16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599031" y="5920333"/>
                <a:ext cx="1690339" cy="4320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SetFont</a:t>
                </a:r>
                <a:r>
                  <a:rPr lang="en-US" altLang="ko-KR" sz="1600" dirty="0" smtClean="0"/>
                  <a:t>()</a:t>
                </a:r>
                <a:endParaRPr lang="ko-KR" altLang="en-US" sz="1600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27784" y="1340768"/>
              <a:ext cx="1380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HTMLWriter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객체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꺾인 연결선 25"/>
            <p:cNvCxnSpPr>
              <a:stCxn id="14" idx="3"/>
              <a:endCxn id="16" idx="3"/>
            </p:cNvCxnSpPr>
            <p:nvPr/>
          </p:nvCxnSpPr>
          <p:spPr>
            <a:xfrm>
              <a:off x="4747672" y="2474243"/>
              <a:ext cx="12700" cy="431304"/>
            </a:xfrm>
            <a:prstGeom prst="bentConnector3">
              <a:avLst>
                <a:gd name="adj1" fmla="val 330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04605" y="2458690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DocWriter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클래스의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생성자에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의해서 초기화된다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꺾인 연결선 27"/>
            <p:cNvCxnSpPr>
              <a:stCxn id="17" idx="3"/>
              <a:endCxn id="20" idx="3"/>
            </p:cNvCxnSpPr>
            <p:nvPr/>
          </p:nvCxnSpPr>
          <p:spPr>
            <a:xfrm>
              <a:off x="4747672" y="3337595"/>
              <a:ext cx="12700" cy="864096"/>
            </a:xfrm>
            <a:prstGeom prst="bentConnector3">
              <a:avLst>
                <a:gd name="adj1" fmla="val 330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204605" y="3538810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HTMLWriter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클래스의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생성자에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의해서 초기화된다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9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객체를 멤버로 갖는 클래스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7562" y="1730425"/>
            <a:ext cx="47888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inline void Point::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SetY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value)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if (value &lt; 0)          y = 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else if (value &gt; 100) y = 100;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else            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   y = value;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#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endif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0194" y="1268760"/>
            <a:ext cx="14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Point.h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47007" y="3430741"/>
            <a:ext cx="265008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앞의 예제에서는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841" y="3160018"/>
            <a:ext cx="870847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어떤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호출할지 지정하지 않았기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때문에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디폴트 생성자가 호출됐다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4069" y="3160018"/>
            <a:ext cx="6336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DocWriter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어떤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호출할지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직접 지정해 봐요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63231" y="1730425"/>
            <a:ext cx="6217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::string&amp;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fileName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::string&amp; content);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6220" y="1268760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4.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HTMLWriter.h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2996" y="1730425"/>
            <a:ext cx="81780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b="1" dirty="0">
                <a:solidFill>
                  <a:schemeClr val="bg1"/>
                </a:solidFill>
              </a:rPr>
              <a:t>::</a:t>
            </a:r>
            <a:r>
              <a:rPr lang="en-US" altLang="ko-KR" sz="2400" b="1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</a:rPr>
              <a:t>const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std</a:t>
            </a:r>
            <a:r>
              <a:rPr lang="en-US" altLang="ko-KR" sz="2400" b="1" dirty="0">
                <a:solidFill>
                  <a:schemeClr val="bg1"/>
                </a:solidFill>
              </a:rPr>
              <a:t>::string&amp; </a:t>
            </a:r>
            <a:r>
              <a:rPr lang="en-US" altLang="ko-KR" sz="2400" b="1" dirty="0" err="1">
                <a:solidFill>
                  <a:schemeClr val="bg1"/>
                </a:solidFill>
              </a:rPr>
              <a:t>fileName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std</a:t>
            </a:r>
            <a:r>
              <a:rPr lang="en-US" altLang="ko-KR" sz="2400" b="1" dirty="0">
                <a:solidFill>
                  <a:schemeClr val="bg1"/>
                </a:solidFill>
              </a:rPr>
              <a:t>::string&amp; content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</a:rPr>
              <a:t>fileName</a:t>
            </a:r>
            <a:r>
              <a:rPr lang="en-US" altLang="ko-KR" sz="2400" b="1" dirty="0">
                <a:solidFill>
                  <a:schemeClr val="bg1"/>
                </a:solidFill>
              </a:rPr>
              <a:t>, content) {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b="1" dirty="0">
                <a:solidFill>
                  <a:schemeClr val="bg1"/>
                </a:solidFill>
              </a:rPr>
              <a:t>디폴트 폰트를 지정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b="1" dirty="0" err="1">
                <a:solidFill>
                  <a:schemeClr val="bg1"/>
                </a:solidFill>
              </a:rPr>
              <a:t>fontName</a:t>
            </a:r>
            <a:r>
              <a:rPr lang="en-US" altLang="ko-KR" sz="2400" b="1" dirty="0">
                <a:solidFill>
                  <a:schemeClr val="bg1"/>
                </a:solidFill>
              </a:rPr>
              <a:t> = "</a:t>
            </a:r>
            <a:r>
              <a:rPr lang="ko-KR" altLang="en-US" sz="2400" b="1" dirty="0">
                <a:solidFill>
                  <a:schemeClr val="bg1"/>
                </a:solidFill>
              </a:rPr>
              <a:t>굴림</a:t>
            </a:r>
            <a:r>
              <a:rPr lang="en-US" altLang="ko-KR" sz="2400" b="1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b="1" dirty="0" err="1">
                <a:solidFill>
                  <a:schemeClr val="bg1"/>
                </a:solidFill>
              </a:rPr>
              <a:t>fontSize</a:t>
            </a:r>
            <a:r>
              <a:rPr lang="en-US" altLang="ko-KR" sz="2400" b="1" dirty="0">
                <a:solidFill>
                  <a:schemeClr val="bg1"/>
                </a:solidFill>
              </a:rPr>
              <a:t> = 3;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b="1" dirty="0" err="1">
                <a:solidFill>
                  <a:schemeClr val="bg1"/>
                </a:solidFill>
              </a:rPr>
              <a:t>fontColor</a:t>
            </a:r>
            <a:r>
              <a:rPr lang="en-US" altLang="ko-KR" sz="2400" b="1" dirty="0">
                <a:solidFill>
                  <a:schemeClr val="bg1"/>
                </a:solidFill>
              </a:rPr>
              <a:t> = "black";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7906" y="1268760"/>
            <a:ext cx="274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HTMLWriter.cpp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9149" y="1730425"/>
            <a:ext cx="8185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HTMLWriter.h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hw</a:t>
            </a:r>
            <a:r>
              <a:rPr lang="en-US" altLang="ko-KR" sz="2400" b="1" dirty="0">
                <a:solidFill>
                  <a:schemeClr val="bg1"/>
                </a:solidFill>
              </a:rPr>
              <a:t>("Test.html", "KNUCSE C++ Tutor!");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hw.Write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702793"/>
            <a:ext cx="50006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3306" y="3160018"/>
            <a:ext cx="791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멤버인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초기화할 때는 객체의 이름을 사용했지만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클래스를 초기화할 때는 클래스의 이름을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78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2996" y="2852936"/>
            <a:ext cx="81780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b="1" dirty="0">
                <a:solidFill>
                  <a:schemeClr val="bg1"/>
                </a:solidFill>
              </a:rPr>
              <a:t>::</a:t>
            </a:r>
            <a:r>
              <a:rPr lang="en-US" altLang="ko-KR" sz="2400" b="1" dirty="0" err="1">
                <a:solidFill>
                  <a:schemeClr val="bg1"/>
                </a:solidFill>
              </a:rPr>
              <a:t>HTMLWriter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</a:rPr>
              <a:t>const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std</a:t>
            </a:r>
            <a:r>
              <a:rPr lang="en-US" altLang="ko-KR" sz="2400" b="1" dirty="0">
                <a:solidFill>
                  <a:schemeClr val="bg1"/>
                </a:solidFill>
              </a:rPr>
              <a:t>::string&amp; </a:t>
            </a:r>
            <a:r>
              <a:rPr lang="en-US" altLang="ko-KR" sz="2400" b="1" dirty="0" err="1">
                <a:solidFill>
                  <a:schemeClr val="bg1"/>
                </a:solidFill>
              </a:rPr>
              <a:t>fileName</a:t>
            </a:r>
            <a:r>
              <a:rPr lang="en-US" altLang="ko-KR" sz="24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en-US" altLang="ko-KR" sz="2400" b="1" dirty="0" err="1">
                <a:solidFill>
                  <a:schemeClr val="bg1"/>
                </a:solidFill>
              </a:rPr>
              <a:t>const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std</a:t>
            </a:r>
            <a:r>
              <a:rPr lang="en-US" altLang="ko-KR" sz="2400" b="1" dirty="0">
                <a:solidFill>
                  <a:schemeClr val="bg1"/>
                </a:solidFill>
              </a:rPr>
              <a:t>::string&amp; content)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</a:rPr>
              <a:t>DocWriter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</a:rPr>
              <a:t>fileName</a:t>
            </a:r>
            <a:r>
              <a:rPr lang="en-US" altLang="ko-KR" sz="2400" b="1" dirty="0">
                <a:solidFill>
                  <a:schemeClr val="bg1"/>
                </a:solidFill>
              </a:rPr>
              <a:t>, content) {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 …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}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>
            <a:endCxn id="14" idx="0"/>
          </p:cNvCxnSpPr>
          <p:nvPr/>
        </p:nvCxnSpPr>
        <p:spPr>
          <a:xfrm flipH="1">
            <a:off x="2865114" y="4005064"/>
            <a:ext cx="25" cy="6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65157" y="4690402"/>
            <a:ext cx="319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부모 클래스 이름을 사용해서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dirty="0" smtClean="0">
                <a:solidFill>
                  <a:schemeClr val="bg1"/>
                </a:solidFill>
              </a:rPr>
              <a:t> 호출한다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4626" y="4005064"/>
            <a:ext cx="424847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문서 </a:t>
            </a:r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저장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69556" y="3430741"/>
            <a:ext cx="420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여기서 알 수 있는 사실 하나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5534</Words>
  <Application>Microsoft Office PowerPoint</Application>
  <PresentationFormat>화면 슬라이드 쇼(4:3)</PresentationFormat>
  <Paragraphs>1428</Paragraphs>
  <Slides>180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180</vt:i4>
      </vt:variant>
    </vt:vector>
  </HeadingPairs>
  <TitlesOfParts>
    <vt:vector size="182" baseType="lpstr">
      <vt:lpstr>Office 테마</vt:lpstr>
      <vt:lpstr>1_Office 테마</vt:lpstr>
      <vt:lpstr>C++ Programming Tutor</vt:lpstr>
      <vt:lpstr>9주차 수업 안내</vt:lpstr>
      <vt:lpstr>왜 포함을 사용해야 할까</vt:lpstr>
      <vt:lpstr>왜 포함을 사용해야 할까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객체를 멤버로 갖는 클래스</vt:lpstr>
      <vt:lpstr>5분 휴식 ^0^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5분 휴식 ^0^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HTML 문서 저장 클래스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5분 휴식 ^0^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클래스간의 형변환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접근 제어</vt:lpstr>
      <vt:lpstr>9주차 레포트</vt:lpstr>
      <vt:lpstr>9주차 숙제</vt:lpstr>
      <vt:lpstr>10주차 수업 안내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basic</cp:lastModifiedBy>
  <cp:revision>310</cp:revision>
  <dcterms:created xsi:type="dcterms:W3CDTF">2011-01-04T12:10:45Z</dcterms:created>
  <dcterms:modified xsi:type="dcterms:W3CDTF">2012-05-25T09:19:59Z</dcterms:modified>
</cp:coreProperties>
</file>