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887CD2C-9AB4-4DD1-8B51-52BB6D3E69B4}">
  <a:tblStyle styleId="{2887CD2C-9AB4-4DD1-8B51-52BB6D3E69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llvm-mirror/clang" TargetMode="External"/><Relationship Id="rId3" Type="http://schemas.openxmlformats.org/officeDocument/2006/relationships/hyperlink" Target="https://github.com/llvm-mirror/llvm"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f9be78a1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f9be78a1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solidFill>
                  <a:schemeClr val="dk1"/>
                </a:solidFill>
              </a:rPr>
              <a:t>So besides heap checking, valgrind has two main tasks: addressability and validity. Which of these do you think is harder? The answer, by far, is validity. We'll see why later.</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Let's write some really terrible code here. Notice we didn't need to recompile or relink, we just invoke valgrind on an executable.</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f9be78a1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f9be78a1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f9be78a1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f9be78a1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Tour of valgrind core. Instead of directly running application binaries, Valgrind disassembles small chunks of them into a platform independent SSA RISC intermediate representation (IR) (currently called VEX). This disassembly includes code to pull guest registers from the ThreadState at the start of the block, and code to write them back at the end of the block. In between, the original instructions of the binary are translated. These chunks of IR are passed to tools, which instrument (in other words modify) the code. Valgrind then JITs the IR (ie compiles to machine code), and runs it. Valgrind maintains a code cache, and spends most of its time searching for and making translations.</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a:p>
            <a:pPr indent="0" lvl="0" marL="0" rtl="0">
              <a:lnSpc>
                <a:spcPct val="115000"/>
              </a:lnSpc>
              <a:spcBef>
                <a:spcPts val="0"/>
              </a:spcBef>
              <a:spcAft>
                <a:spcPts val="0"/>
              </a:spcAft>
              <a:buNone/>
            </a:pPr>
            <a:r>
              <a:rPr lang="en">
                <a:solidFill>
                  <a:schemeClr val="dk1"/>
                </a:solidFill>
              </a:rPr>
              <a:t>Valgrind itself runs on the machine’s real or host CPU, and (conceptually) runs the client program on a simulated or guest CPU. We refer to registers in the host CPU as host registers and those of the simulated CPU as guest registers. Due to the dynamic binary recompilation process, a guest register’s value may reside in one of the host’s registers, or it may be spilled to memory for a variety of reasons. Shadow registers are shadows of guest registers. </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Valgrind provides a block of memory per client thread called the ThreadState. Each one contains space for all the thread’s guest and shadow registers and is used to hold them at various times, in particular between each code block. Storing guest registers in memory between code blocks sounds like a bad idea at first, because it means that they must be moved between memory and the host registers frequently, but it is reasonable for heavyweight tools with high host register pressure. There is no first class support for shadow memory</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f9be78a1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f9be78a1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solidFill>
                  <a:schemeClr val="dk1"/>
                </a:solidFill>
              </a:rPr>
              <a:t>This approach for binary translation is called D&amp;R: disassemble and resynthesize, in contrast to copy and annotate. Copy and annotate is simpler and is more useful for simple instrumentation, eg profilers. But for heavyweight tools, such as memcheck, D&amp;R is much more powerful:</a:t>
            </a:r>
            <a:endParaRPr>
              <a:solidFill>
                <a:schemeClr val="dk1"/>
              </a:solidFill>
            </a:endParaRPr>
          </a:p>
          <a:p>
            <a:pPr indent="-298450" lvl="0" marL="457200" rtl="0">
              <a:lnSpc>
                <a:spcPct val="115000"/>
              </a:lnSpc>
              <a:spcBef>
                <a:spcPts val="0"/>
              </a:spcBef>
              <a:spcAft>
                <a:spcPts val="0"/>
              </a:spcAft>
              <a:buClr>
                <a:schemeClr val="dk1"/>
              </a:buClr>
              <a:buSzPts val="1100"/>
              <a:buChar char="●"/>
            </a:pPr>
            <a:r>
              <a:rPr lang="en">
                <a:solidFill>
                  <a:schemeClr val="dk1"/>
                </a:solidFill>
              </a:rPr>
              <a:t>Tools can do complicated complications without having to worry about how many registers are available</a:t>
            </a:r>
            <a:endParaRPr>
              <a:solidFill>
                <a:schemeClr val="dk1"/>
              </a:solidFill>
            </a:endParaRPr>
          </a:p>
          <a:p>
            <a:pPr indent="-298450" lvl="0" marL="457200" rtl="0">
              <a:lnSpc>
                <a:spcPct val="115000"/>
              </a:lnSpc>
              <a:spcBef>
                <a:spcPts val="0"/>
              </a:spcBef>
              <a:spcAft>
                <a:spcPts val="0"/>
              </a:spcAft>
              <a:buClr>
                <a:schemeClr val="dk1"/>
              </a:buClr>
              <a:buSzPts val="1100"/>
              <a:buChar char="●"/>
            </a:pPr>
            <a:r>
              <a:rPr lang="en">
                <a:solidFill>
                  <a:schemeClr val="dk1"/>
                </a:solidFill>
              </a:rPr>
              <a:t>Analysis and client code can be simultaneously optimized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f9be78a1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f9be78a1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f9be78a1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f9be78a1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f9be78a1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f9be78a1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15 tests definedness of pointer by comparing its shadow value to zero</a:t>
            </a:r>
            <a:endParaRPr/>
          </a:p>
          <a:p>
            <a:pPr indent="0" lvl="0" marL="0" rtl="0">
              <a:spcBef>
                <a:spcPts val="0"/>
              </a:spcBef>
              <a:spcAft>
                <a:spcPts val="0"/>
              </a:spcAft>
              <a:buNone/>
            </a:pPr>
            <a:r>
              <a:rPr lang="en"/>
              <a:t>16 conditional call to error reporting function</a:t>
            </a:r>
            <a:endParaRPr/>
          </a:p>
          <a:p>
            <a:pPr indent="0" lvl="0" marL="0" rtl="0">
              <a:spcBef>
                <a:spcPts val="0"/>
              </a:spcBef>
              <a:spcAft>
                <a:spcPts val="0"/>
              </a:spcAft>
              <a:buNone/>
            </a:pPr>
            <a:r>
              <a:rPr lang="en"/>
              <a:t>DIRTY and RdFX indicate that some guest registers are read from ThreadState, and must be up-to-date</a:t>
            </a:r>
            <a:endParaRPr/>
          </a:p>
          <a:p>
            <a:pPr indent="0" lvl="0" marL="0">
              <a:spcBef>
                <a:spcPts val="0"/>
              </a:spcBef>
              <a:spcAft>
                <a:spcPts val="0"/>
              </a:spcAft>
              <a:buNone/>
            </a:pPr>
            <a:r>
              <a:rPr lang="en"/>
              <a:t>17 calls another C function which does a shadow load to complement the original load on line 18</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385d0744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385d0744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Ask the audience: how do we know when accessing uninitialized memory is an error?</a:t>
            </a:r>
            <a:endParaRPr/>
          </a:p>
          <a:p>
            <a:pPr indent="0" lvl="0" marL="0">
              <a:spcBef>
                <a:spcPts val="0"/>
              </a:spcBef>
              <a:spcAft>
                <a:spcPts val="0"/>
              </a:spcAft>
              <a:buNone/>
            </a:pPr>
            <a:r>
              <a:rPr lang="en"/>
              <a:t>You could flag all reads of uninit mem, but that would give false positives.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f9be78a1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f9be78a1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talk about how memcheck does its thing. Memcheck works by keeping shadow memory: for each byte of application memory, memcheck keeps some separate "shadow" memory which keeps track of addressability and validity.</a:t>
            </a:r>
            <a:endParaRPr/>
          </a:p>
          <a:p>
            <a:pPr indent="0" lvl="0" marL="0" rtl="0">
              <a:spcBef>
                <a:spcPts val="0"/>
              </a:spcBef>
              <a:spcAft>
                <a:spcPts val="0"/>
              </a:spcAft>
              <a:buNone/>
            </a:pPr>
            <a:r>
              <a:t/>
            </a:r>
            <a:endParaRPr/>
          </a:p>
          <a:p>
            <a:pPr indent="0" lvl="0" marL="0">
              <a:spcBef>
                <a:spcPts val="0"/>
              </a:spcBef>
              <a:spcAft>
                <a:spcPts val="0"/>
              </a:spcAft>
              <a:buNone/>
            </a:pPr>
            <a:r>
              <a:rPr lang="en"/>
              <a:t>Suppose we have a 32-bit address space. Maintain something like a page table: a two-level mapping. High 16 bits give the index into the primary module, and low 16 bits give the indexes for abits and vbits.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385d0744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385d0744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And there's something similar for stores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f9be78a1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f9be78a1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solidFill>
                  <a:schemeClr val="dk1"/>
                </a:solidFill>
              </a:rPr>
              <a:t>And most of the code you will see is buggy. Some of the tools run on Mac and iOS, but not all of them. I'm not aware of any support on Windows.</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We're going to talk about dynamic, aka, runtime analysis, which refers to catching bugs as they happen at runtime. </a:t>
            </a:r>
            <a:endParaRPr>
              <a:solidFill>
                <a:schemeClr val="dk1"/>
              </a:solidFill>
            </a:endParaRPr>
          </a:p>
          <a:p>
            <a:pPr indent="0" lvl="0" marL="457200" rtl="0">
              <a:lnSpc>
                <a:spcPct val="115000"/>
              </a:lnSpc>
              <a:spcBef>
                <a:spcPts val="0"/>
              </a:spcBef>
              <a:spcAft>
                <a:spcPts val="0"/>
              </a:spcAft>
              <a:buNone/>
            </a:pPr>
            <a:r>
              <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If you came to our Undefined Behavior talk and left feeling a bit depressed, this talk is meant to give you some hope. There are tools we can use to fight to nasal daemons!</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385d0744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385d0744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actually I lied to you. What I just described is conceptually how memcheck shadows memory, but in reality it uses a variety of optimizations. </a:t>
            </a:r>
            <a:endParaRPr/>
          </a:p>
          <a:p>
            <a:pPr indent="0" lvl="0" marL="0" rtl="0">
              <a:spcBef>
                <a:spcPts val="0"/>
              </a:spcBef>
              <a:spcAft>
                <a:spcPts val="0"/>
              </a:spcAft>
              <a:buNone/>
            </a:pPr>
            <a:r>
              <a:t/>
            </a:r>
            <a:endParaRPr/>
          </a:p>
          <a:p>
            <a:pPr indent="0" lvl="0" marL="0" rtl="0">
              <a:spcBef>
                <a:spcPts val="0"/>
              </a:spcBef>
              <a:spcAft>
                <a:spcPts val="0"/>
              </a:spcAft>
              <a:buNone/>
            </a:pPr>
            <a:r>
              <a:rPr lang="en"/>
              <a:t>Large code and data sections can use DEFINED, because code segments are rarely written to.</a:t>
            </a:r>
            <a:endParaRPr/>
          </a:p>
          <a:p>
            <a:pPr indent="0" lvl="0" marL="0" rtl="0">
              <a:spcBef>
                <a:spcPts val="0"/>
              </a:spcBef>
              <a:spcAft>
                <a:spcPts val="0"/>
              </a:spcAft>
              <a:buNone/>
            </a:pPr>
            <a:r>
              <a:t/>
            </a:r>
            <a:endParaRPr/>
          </a:p>
          <a:p>
            <a:pPr indent="0" lvl="0" marL="0">
              <a:spcBef>
                <a:spcPts val="0"/>
              </a:spcBef>
              <a:spcAft>
                <a:spcPts val="0"/>
              </a:spcAft>
              <a:buNone/>
            </a:pPr>
            <a:r>
              <a:rPr lang="en"/>
              <a:t>Partially defined bytes (PDBs) require a secondary lookup</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385d0744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385d0744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385d0744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385d0744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talk about keeping track of bitwise validity.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385d0744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385d0744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3385d0744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385d0744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Defined zeros stop carry propagation.</a:t>
            </a:r>
            <a:endParaRPr/>
          </a:p>
          <a:p>
            <a:pPr indent="0" lvl="0" marL="0" rtl="0">
              <a:spcBef>
                <a:spcPts val="0"/>
              </a:spcBef>
              <a:spcAft>
                <a:spcPts val="0"/>
              </a:spcAft>
              <a:buNone/>
            </a:pPr>
            <a:r>
              <a:t/>
            </a:r>
            <a:endParaRPr/>
          </a:p>
          <a:p>
            <a:pPr indent="0" lvl="0" marL="0" rtl="0">
              <a:spcBef>
                <a:spcPts val="0"/>
              </a:spcBef>
              <a:spcAft>
                <a:spcPts val="0"/>
              </a:spcAft>
              <a:buNone/>
            </a:pPr>
            <a:r>
              <a:rPr lang="en"/>
              <a:t>Valgrind defines a calculus on validity values, and it gets complicated really quickly. Some operations are tracked exactly, others are conservatively tracked. </a:t>
            </a:r>
            <a:endParaRPr/>
          </a:p>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385d0744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385d0744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 criticized static analysis for not being super user friendly, but valgrind has its own drawbacks: mostly speed.</a:t>
            </a:r>
            <a:endParaRPr/>
          </a:p>
          <a:p>
            <a:pPr indent="0" lvl="0" marL="0" rtl="0">
              <a:spcBef>
                <a:spcPts val="0"/>
              </a:spcBef>
              <a:spcAft>
                <a:spcPts val="0"/>
              </a:spcAft>
              <a:buNone/>
            </a:pPr>
            <a:r>
              <a:t/>
            </a:r>
            <a:endParaRPr/>
          </a:p>
          <a:p>
            <a:pPr indent="0" lvl="0" marL="0">
              <a:spcBef>
                <a:spcPts val="0"/>
              </a:spcBef>
              <a:spcAft>
                <a:spcPts val="0"/>
              </a:spcAft>
              <a:buNone/>
            </a:pPr>
            <a:r>
              <a:rPr lang="en"/>
              <a:t>In order to address this, Google developed products to perform similar functionality using compile time instrumentation.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385d0744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385d0744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There are other sanitizers, for various forms of security mitigation, including CFI and Safe Stack, but we won't talk about them.</a:t>
            </a:r>
            <a:endParaRPr/>
          </a:p>
          <a:p>
            <a:pPr indent="0" lvl="0" marL="0" rtl="0">
              <a:spcBef>
                <a:spcPts val="0"/>
              </a:spcBef>
              <a:spcAft>
                <a:spcPts val="0"/>
              </a:spcAft>
              <a:buNone/>
            </a:pPr>
            <a:r>
              <a:t/>
            </a:r>
            <a:endParaRPr/>
          </a:p>
          <a:p>
            <a:pPr indent="0" lvl="0" marL="0">
              <a:spcBef>
                <a:spcPts val="0"/>
              </a:spcBef>
              <a:spcAft>
                <a:spcPts val="0"/>
              </a:spcAft>
              <a:buNone/>
            </a:pPr>
            <a:r>
              <a:rPr lang="en"/>
              <a:t>They all use compile-time instrumentation of code, which speeds them up enormously compared to valgrind tools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385d0744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385d0744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Both of these projects are implemented with high-quality C++ code. If you're curious to see how compilers work, I'd encourage you to take a look at these projects.</a:t>
            </a:r>
            <a:endParaRPr/>
          </a:p>
          <a:p>
            <a:pPr indent="0" lvl="0" marL="0" rtl="0">
              <a:spcBef>
                <a:spcPts val="0"/>
              </a:spcBef>
              <a:spcAft>
                <a:spcPts val="0"/>
              </a:spcAft>
              <a:buNone/>
            </a:pPr>
            <a:r>
              <a:t/>
            </a:r>
            <a:endParaRPr/>
          </a:p>
          <a:p>
            <a:pPr indent="0" lvl="0" marL="0" rtl="0">
              <a:spcBef>
                <a:spcPts val="0"/>
              </a:spcBef>
              <a:spcAft>
                <a:spcPts val="0"/>
              </a:spcAft>
              <a:buNone/>
            </a:pPr>
            <a:r>
              <a:rPr lang="en"/>
              <a:t>Most of the sanitizers work at the LLVM-IR level, as optimization passes, late in the optimization pipeline (which means quite a bit of source information is lost, and they are already </a:t>
            </a:r>
            <a:r>
              <a:rPr lang="en"/>
              <a:t>susceptible to UB-based optimizations). Of the sanitizers I mentioned, only UBSan works at a different level: at the clang-AST level</a:t>
            </a:r>
            <a:r>
              <a:rPr lang="en"/>
              <a:t> </a:t>
            </a:r>
            <a:endParaRPr/>
          </a:p>
          <a:p>
            <a:pPr indent="0" lvl="0" marL="0" rtl="0">
              <a:spcBef>
                <a:spcPts val="0"/>
              </a:spcBef>
              <a:spcAft>
                <a:spcPts val="0"/>
              </a:spcAft>
              <a:buNone/>
            </a:pPr>
            <a:r>
              <a:t/>
            </a:r>
            <a:endParaRPr/>
          </a:p>
          <a:p>
            <a:pPr indent="0" lvl="0" marL="0" rtl="0">
              <a:spcBef>
                <a:spcPts val="0"/>
              </a:spcBef>
              <a:spcAft>
                <a:spcPts val="0"/>
              </a:spcAft>
              <a:buClr>
                <a:schemeClr val="dk1"/>
              </a:buClr>
              <a:buSzPts val="1100"/>
              <a:buFont typeface="Arial"/>
              <a:buNone/>
            </a:pPr>
            <a:r>
              <a:rPr lang="en" sz="1400" u="sng">
                <a:solidFill>
                  <a:schemeClr val="accent5"/>
                </a:solidFill>
                <a:hlinkClick r:id="rId2"/>
              </a:rPr>
              <a:t>https://github.com/llvm-mirror/clang</a:t>
            </a:r>
            <a:endParaRPr sz="1400">
              <a:solidFill>
                <a:schemeClr val="dk1"/>
              </a:solidFill>
            </a:endParaRPr>
          </a:p>
          <a:p>
            <a:pPr indent="0" lvl="0" marL="0" rtl="0">
              <a:spcBef>
                <a:spcPts val="0"/>
              </a:spcBef>
              <a:spcAft>
                <a:spcPts val="0"/>
              </a:spcAft>
              <a:buClr>
                <a:schemeClr val="dk1"/>
              </a:buClr>
              <a:buSzPts val="1100"/>
              <a:buFont typeface="Arial"/>
              <a:buNone/>
            </a:pPr>
            <a:r>
              <a:rPr lang="en" sz="1400" u="sng">
                <a:solidFill>
                  <a:schemeClr val="accent5"/>
                </a:solidFill>
                <a:hlinkClick r:id="rId3"/>
              </a:rPr>
              <a:t>https://github.com/llvm-mirror/llvm</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3385d0744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385d0744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Similar to addressability checking in memcheck, but inserts redzones around globals and stack objects too (which memcheck does not). Memcheck is able to detect some accesses beyond the top of the stack, but nothing else. It uses a very similar approach as valgrind (shadow memory, malloc replacement, poisoned redzones, delayed reuse of freed heap blocks).</a:t>
            </a:r>
            <a:endParaRPr/>
          </a:p>
          <a:p>
            <a:pPr indent="0" lvl="0" marL="0" rtl="0">
              <a:spcBef>
                <a:spcPts val="0"/>
              </a:spcBef>
              <a:spcAft>
                <a:spcPts val="0"/>
              </a:spcAft>
              <a:buNone/>
            </a:pPr>
            <a:r>
              <a:t/>
            </a:r>
            <a:endParaRPr/>
          </a:p>
          <a:p>
            <a:pPr indent="0" lvl="0" marL="0" rtl="0">
              <a:spcBef>
                <a:spcPts val="0"/>
              </a:spcBef>
              <a:spcAft>
                <a:spcPts val="0"/>
              </a:spcAft>
              <a:buNone/>
            </a:pPr>
            <a:r>
              <a:rPr lang="en"/>
              <a:t>Use after scope effectively creates moves variables to the heap.</a:t>
            </a:r>
            <a:endParaRPr/>
          </a:p>
          <a:p>
            <a:pPr indent="0" lvl="0" marL="0" rtl="0">
              <a:spcBef>
                <a:spcPts val="0"/>
              </a:spcBef>
              <a:spcAft>
                <a:spcPts val="0"/>
              </a:spcAft>
              <a:buNone/>
            </a:pPr>
            <a:r>
              <a:t/>
            </a:r>
            <a:endParaRPr/>
          </a:p>
          <a:p>
            <a:pPr indent="0" lvl="0" marL="0" rtl="0">
              <a:spcBef>
                <a:spcPts val="0"/>
              </a:spcBef>
              <a:spcAft>
                <a:spcPts val="0"/>
              </a:spcAft>
              <a:buNone/>
            </a:pPr>
            <a:r>
              <a:rPr lang="en"/>
              <a:t>By default, asan aborts the process on error, providing a nice error message. Let's look at one.</a:t>
            </a:r>
            <a:endParaRPr/>
          </a:p>
          <a:p>
            <a:pPr indent="0" lvl="0" marL="0" rtl="0">
              <a:spcBef>
                <a:spcPts val="0"/>
              </a:spcBef>
              <a:spcAft>
                <a:spcPts val="0"/>
              </a:spcAft>
              <a:buNone/>
            </a:pPr>
            <a:r>
              <a:t/>
            </a:r>
            <a:endParaRPr/>
          </a:p>
          <a:p>
            <a:pPr indent="0" lvl="0" marL="0">
              <a:spcBef>
                <a:spcPts val="0"/>
              </a:spcBef>
              <a:spcAft>
                <a:spcPts val="0"/>
              </a:spcAft>
              <a:buNone/>
            </a:pPr>
            <a:r>
              <a:rPr lang="en"/>
              <a:t>Asan is an order of magnitude faster than memcheck, since all instrumentation is inserted at compile time. It also uses a few other tricks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3385d0744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385d0744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f9be78a1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f9be78a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 has extreme unsafety in it, mostly due to the presence of undefined behavior.</a:t>
            </a:r>
            <a:endParaRPr/>
          </a:p>
          <a:p>
            <a:pPr indent="0" lvl="0" marL="0" rtl="0">
              <a:spcBef>
                <a:spcPts val="0"/>
              </a:spcBef>
              <a:spcAft>
                <a:spcPts val="0"/>
              </a:spcAft>
              <a:buNone/>
            </a:pPr>
            <a:r>
              <a:t/>
            </a:r>
            <a:endParaRPr/>
          </a:p>
          <a:p>
            <a:pPr indent="0" lvl="0" marL="0" rtl="0">
              <a:lnSpc>
                <a:spcPct val="115000"/>
              </a:lnSpc>
              <a:spcBef>
                <a:spcPts val="0"/>
              </a:spcBef>
              <a:spcAft>
                <a:spcPts val="0"/>
              </a:spcAft>
              <a:buNone/>
            </a:pPr>
            <a:r>
              <a:rPr lang="en">
                <a:solidFill>
                  <a:schemeClr val="dk1"/>
                </a:solidFill>
              </a:rPr>
              <a:t>So-called "modern" C++ helps with a lot of this, but not all (signed integer overflow, for example, but there are libraries to help with that). It also brings problems of its own: ever heard of string_view? Or Span? </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a:p>
            <a:pPr indent="0" lvl="0" marL="0" rtl="0">
              <a:lnSpc>
                <a:spcPct val="115000"/>
              </a:lnSpc>
              <a:spcBef>
                <a:spcPts val="0"/>
              </a:spcBef>
              <a:spcAft>
                <a:spcPts val="0"/>
              </a:spcAft>
              <a:buNone/>
            </a:pPr>
            <a:r>
              <a:rPr lang="en">
                <a:solidFill>
                  <a:schemeClr val="dk1"/>
                </a:solidFill>
              </a:rPr>
              <a:t>Why do we care? Obviously we don't want our software to crash, or worse our airplanes to crash, but many security vulnerabilities have their roots in erroneous C or C++ programs, for example the Morris worm. I believe there will be quite a few talks at this year's CppCon about security (including how UB can lead to remote code execution).</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Fortunately, beyond programmer discipline and experience, we have tools to fight these problems, including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3385d0744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385d0744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3385d0744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385d0744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3385d0744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385d0744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Unlike memcheck, asan inserts only one memory read for each memory access in the original code. </a:t>
            </a:r>
            <a:endParaRPr/>
          </a:p>
          <a:p>
            <a:pPr indent="0" lvl="0" marL="0" rtl="0">
              <a:spcBef>
                <a:spcPts val="0"/>
              </a:spcBef>
              <a:spcAft>
                <a:spcPts val="0"/>
              </a:spcAft>
              <a:buNone/>
            </a:pPr>
            <a:r>
              <a:t/>
            </a:r>
            <a:endParaRPr/>
          </a:p>
          <a:p>
            <a:pPr indent="0" lvl="0" marL="0" rtl="0">
              <a:spcBef>
                <a:spcPts val="0"/>
              </a:spcBef>
              <a:spcAft>
                <a:spcPts val="0"/>
              </a:spcAft>
              <a:buNone/>
            </a:pPr>
            <a:r>
              <a:rPr lang="en"/>
              <a:t>Asan assumes N-byte loads are aligned to N. </a:t>
            </a:r>
            <a:endParaRPr/>
          </a:p>
          <a:p>
            <a:pPr indent="0" lvl="0" marL="0" rtl="0">
              <a:spcBef>
                <a:spcPts val="0"/>
              </a:spcBef>
              <a:spcAft>
                <a:spcPts val="0"/>
              </a:spcAft>
              <a:buNone/>
            </a:pPr>
            <a:r>
              <a:t/>
            </a:r>
            <a:endParaRPr/>
          </a:p>
          <a:p>
            <a:pPr indent="0" lvl="0" marL="0" rtl="0">
              <a:spcBef>
                <a:spcPts val="0"/>
              </a:spcBef>
              <a:spcAft>
                <a:spcPts val="0"/>
              </a:spcAft>
              <a:buNone/>
            </a:pPr>
            <a:r>
              <a:rPr lang="en"/>
              <a:t>As mentioned, asan is implemented as a late compiler optimization pass. Mem accesses to local stack objects optimized out by LLVM are not instrumented. Also don't have to instrument memory accesses created by codegen (eg, register spills)</a:t>
            </a:r>
            <a:endParaRPr/>
          </a:p>
          <a:p>
            <a:pPr indent="0" lvl="0" marL="0" rtl="0">
              <a:spcBef>
                <a:spcPts val="0"/>
              </a:spcBef>
              <a:spcAft>
                <a:spcPts val="0"/>
              </a:spcAft>
              <a:buNone/>
            </a:pPr>
            <a:r>
              <a:t/>
            </a:r>
            <a:endParaRPr/>
          </a:p>
          <a:p>
            <a:pPr indent="0" lvl="0" marL="0">
              <a:spcBef>
                <a:spcPts val="0"/>
              </a:spcBef>
              <a:spcAft>
                <a:spcPts val="0"/>
              </a:spcAft>
              <a:buNone/>
            </a:pPr>
            <a:r>
              <a:rPr lang="en"/>
              <a:t>Asan is thread safe, assuming LLVM follows the C++ memory model.</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3385d0744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385d0744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is the meat of the project.</a:t>
            </a:r>
            <a:endParaRPr/>
          </a:p>
          <a:p>
            <a:pPr indent="0" lvl="0" marL="0" rtl="0">
              <a:spcBef>
                <a:spcPts val="0"/>
              </a:spcBef>
              <a:spcAft>
                <a:spcPts val="0"/>
              </a:spcAft>
              <a:buNone/>
            </a:pPr>
            <a:r>
              <a:t/>
            </a:r>
            <a:endParaRPr/>
          </a:p>
          <a:p>
            <a:pPr indent="0" lvl="0" marL="0">
              <a:spcBef>
                <a:spcPts val="0"/>
              </a:spcBef>
              <a:spcAft>
                <a:spcPts val="0"/>
              </a:spcAft>
              <a:buNone/>
            </a:pPr>
            <a:r>
              <a:rPr lang="en"/>
              <a:t>The compiler instrumentation is comparatively simple, and is only about 3000 lines. GCC implemented similar instrumentation too.</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3385d0744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385d0744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3385d0744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385d0744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Similar approach to asan: compiler instrumentation is implemented in LLVM, and a runtime library (which includes malloc replacement, and origin tracking)</a:t>
            </a:r>
            <a:endParaRPr/>
          </a:p>
          <a:p>
            <a:pPr indent="0" lvl="0" marL="0" rtl="0">
              <a:spcBef>
                <a:spcPts val="0"/>
              </a:spcBef>
              <a:spcAft>
                <a:spcPts val="0"/>
              </a:spcAft>
              <a:buNone/>
            </a:pPr>
            <a:r>
              <a:t/>
            </a:r>
            <a:endParaRPr/>
          </a:p>
          <a:p>
            <a:pPr indent="0" lvl="0" marL="0">
              <a:spcBef>
                <a:spcPts val="0"/>
              </a:spcBef>
              <a:spcAft>
                <a:spcPts val="0"/>
              </a:spcAft>
              <a:buNone/>
            </a:pPr>
            <a:r>
              <a:rPr lang="en"/>
              <a:t>NOT implemented in GCC, or apple-clang</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3385d0744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385d0744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3385d0744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385d0744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3385d0744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385d0744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3385d0744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385d0744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f9be78a1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f9be78a1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We'll talk about dynamic analysis today. There are tools to "mitigate" security holes (eg shut down a program when it's about to do something illegal). Today's tools will not be mitigation tools.</a:t>
            </a:r>
            <a:endParaRPr/>
          </a:p>
          <a:p>
            <a:pPr indent="0" lvl="0" marL="0" rtl="0">
              <a:spcBef>
                <a:spcPts val="0"/>
              </a:spcBef>
              <a:spcAft>
                <a:spcPts val="0"/>
              </a:spcAft>
              <a:buNone/>
            </a:pPr>
            <a:r>
              <a:t/>
            </a:r>
            <a:endParaRPr/>
          </a:p>
          <a:p>
            <a:pPr indent="0" lvl="0" marL="0">
              <a:spcBef>
                <a:spcPts val="0"/>
              </a:spcBef>
              <a:spcAft>
                <a:spcPts val="0"/>
              </a:spcAft>
              <a:buNone/>
            </a:pPr>
            <a:r>
              <a:rPr lang="en"/>
              <a:t>Last summer John gave a great talk on static analysis with CodeSonar. Even if you think you've never used a static analyzer before, in truth you have: compiler warnings are exactly static analysis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3385d0744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385d0744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Tsan shadow memory keep track of events at each address. Runtime library keeps track of synchronization events, such as locks.</a:t>
            </a:r>
            <a:endParaRPr/>
          </a:p>
          <a:p>
            <a:pPr indent="0" lvl="0" marL="0" rtl="0">
              <a:spcBef>
                <a:spcPts val="0"/>
              </a:spcBef>
              <a:spcAft>
                <a:spcPts val="0"/>
              </a:spcAft>
              <a:buNone/>
            </a:pPr>
            <a:r>
              <a:t/>
            </a:r>
            <a:endParaRPr/>
          </a:p>
          <a:p>
            <a:pPr indent="0" lvl="0" marL="0">
              <a:spcBef>
                <a:spcPts val="0"/>
              </a:spcBef>
              <a:spcAft>
                <a:spcPts val="0"/>
              </a:spcAft>
              <a:buNone/>
            </a:pPr>
            <a:r>
              <a:rPr lang="en"/>
              <a:t>Accesses are checked for consistency: if a happens-before relationship cannot be proven, a warning is issued</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e2bf5175418de3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e2bf5175418de3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406abf748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406abf748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406abf748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06abf74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406abf748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406abf748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3385d0744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385d0744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There are libraries to help with fuzzing, such as llvm's libfuzzer, or AFL. the tricky thing is finding interesting inputs. </a:t>
            </a:r>
            <a:endParaRPr/>
          </a:p>
          <a:p>
            <a:pPr indent="0" lvl="0" marL="0" rtl="0">
              <a:spcBef>
                <a:spcPts val="0"/>
              </a:spcBef>
              <a:spcAft>
                <a:spcPts val="0"/>
              </a:spcAft>
              <a:buNone/>
            </a:pPr>
            <a:r>
              <a:t/>
            </a:r>
            <a:endParaRPr/>
          </a:p>
          <a:p>
            <a:pPr indent="0" lvl="0" marL="0" rtl="0">
              <a:spcBef>
                <a:spcPts val="0"/>
              </a:spcBef>
              <a:spcAft>
                <a:spcPts val="0"/>
              </a:spcAft>
              <a:buNone/>
            </a:pPr>
            <a:r>
              <a:rPr lang="en"/>
              <a:t>You may have heard of heartbleed from a few years ago. Libfuzzer can catch it in a few minutes without a fuzzing corpus. </a:t>
            </a:r>
            <a:endParaRPr/>
          </a:p>
          <a:p>
            <a:pPr indent="0" lvl="0" marL="0" rtl="0">
              <a:spcBef>
                <a:spcPts val="0"/>
              </a:spcBef>
              <a:spcAft>
                <a:spcPts val="0"/>
              </a:spcAft>
              <a:buNone/>
            </a:pPr>
            <a:r>
              <a:t/>
            </a:r>
            <a:endParaRPr/>
          </a:p>
          <a:p>
            <a:pPr indent="0" lvl="0" marL="0">
              <a:spcBef>
                <a:spcPts val="0"/>
              </a:spcBef>
              <a:spcAft>
                <a:spcPts val="0"/>
              </a:spcAft>
              <a:buNone/>
            </a:pPr>
            <a:r>
              <a:rPr lang="en"/>
              <a:t>Many projects use fuzzing, ex chrome, clang, and llvm</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3385d0744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385d0744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Deep learning combined with fuzzing seems like a great approach</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3385d0744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385d0744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3f9be78a1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f9be78a1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f9be78a1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f9be78a1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 want to give a quick comparison between static and dynamic analysis</a:t>
            </a:r>
            <a:endParaRPr/>
          </a:p>
          <a:p>
            <a:pPr indent="0" lvl="0" marL="0" rtl="0">
              <a:spcBef>
                <a:spcPts val="0"/>
              </a:spcBef>
              <a:spcAft>
                <a:spcPts val="0"/>
              </a:spcAft>
              <a:buNone/>
            </a:pPr>
            <a:r>
              <a:t/>
            </a:r>
            <a:endParaRPr/>
          </a:p>
          <a:p>
            <a:pPr indent="0" lvl="0" marL="0" rtl="0">
              <a:spcBef>
                <a:spcPts val="0"/>
              </a:spcBef>
              <a:spcAft>
                <a:spcPts val="0"/>
              </a:spcAft>
              <a:buNone/>
            </a:pPr>
            <a:r>
              <a:rPr lang="en"/>
              <a:t>Dynamic analysis is Hard to ignore: a programmer might say, yeah ok, this could theoretically happen, but I'm too busy. Eg, compiler warnings are a basic form of static analysis. They might warn about a narrowing conversion. You might say, yeah ok, but I'm pretty sure this doesn't happen in my use case. It's harder to ignore when you get a concrete example from dynamic analysis (static analysis, in particular symbolic execution, can also give concrete examples)</a:t>
            </a:r>
            <a:endParaRPr/>
          </a:p>
          <a:p>
            <a:pPr indent="0" lvl="0" marL="0" rtl="0">
              <a:spcBef>
                <a:spcPts val="0"/>
              </a:spcBef>
              <a:spcAft>
                <a:spcPts val="0"/>
              </a:spcAft>
              <a:buNone/>
            </a:pPr>
            <a:r>
              <a:t/>
            </a:r>
            <a:endParaRPr/>
          </a:p>
          <a:p>
            <a:pPr indent="0" lvl="0" marL="0" rtl="0">
              <a:spcBef>
                <a:spcPts val="0"/>
              </a:spcBef>
              <a:spcAft>
                <a:spcPts val="0"/>
              </a:spcAft>
              <a:buNone/>
            </a:pPr>
            <a:r>
              <a:rPr lang="en"/>
              <a:t>And really I'm not saying either approach (static or dynamic) is better: they different tools working on the same problem, from sort of different directions. In reality, I'd argue you should use both if you can, and these tools complement each other nicely, and in the future can probably help each other out quite a bit. We'll talk about examples later of how static analysis can help improve dynamic analysis.</a:t>
            </a:r>
            <a:endParaRPr/>
          </a:p>
          <a:p>
            <a:pPr indent="0" lvl="0" marL="0" rtl="0">
              <a:spcBef>
                <a:spcPts val="0"/>
              </a:spcBef>
              <a:spcAft>
                <a:spcPts val="0"/>
              </a:spcAft>
              <a:buNone/>
            </a:pPr>
            <a:r>
              <a:t/>
            </a:r>
            <a:endParaRPr/>
          </a:p>
          <a:p>
            <a:pPr indent="0" lvl="0" marL="0" rtl="0">
              <a:spcBef>
                <a:spcPts val="0"/>
              </a:spcBef>
              <a:spcAft>
                <a:spcPts val="0"/>
              </a:spcAft>
              <a:buNone/>
            </a:pPr>
            <a:r>
              <a:rPr lang="en"/>
              <a:t>Use static analysis if you can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f9be78a1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f9be78a1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Let's talk about Valgrind. Valgrind is a framework for dynamic binary instrumentation: this means modifying code (binaries) at runtime to do something else (it's not the only such framework, eg, Pin, DynamoRIO). Valgrind is written in C, and the framework code is called valgrind-core, and it's responsible for binary translation, and handing chunks of code off to "tools", which "instrument" the code. Valgrind ships with several tools, including</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a:p>
            <a:pPr indent="0" lvl="0" marL="0" rtl="0">
              <a:lnSpc>
                <a:spcPct val="115000"/>
              </a:lnSpc>
              <a:spcBef>
                <a:spcPts val="0"/>
              </a:spcBef>
              <a:spcAft>
                <a:spcPts val="0"/>
              </a:spcAft>
              <a:buNone/>
            </a:pPr>
            <a:r>
              <a:rPr lang="en">
                <a:solidFill>
                  <a:schemeClr val="dk1"/>
                </a:solidFill>
              </a:rPr>
              <a:t>memcheck is the most famous tool, and often when people say Valgrind, they really mean memcheck. We'll talk much more about Valgrind tonight.</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a:p>
            <a:pPr indent="0" lvl="0" marL="0" rtl="0">
              <a:lnSpc>
                <a:spcPct val="115000"/>
              </a:lnSpc>
              <a:spcBef>
                <a:spcPts val="0"/>
              </a:spcBef>
              <a:spcAft>
                <a:spcPts val="0"/>
              </a:spcAft>
              <a:buNone/>
            </a:pPr>
            <a:r>
              <a:rPr lang="en">
                <a:solidFill>
                  <a:schemeClr val="dk1"/>
                </a:solidFill>
              </a:rPr>
              <a:t>Callgrind: extension of cachegrind, which includes extremely accurate call graph information (in contrast to sampling profilers).</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a:p>
            <a:pPr indent="0" lvl="0" marL="0" rtl="0">
              <a:lnSpc>
                <a:spcPct val="115000"/>
              </a:lnSpc>
              <a:spcBef>
                <a:spcPts val="0"/>
              </a:spcBef>
              <a:spcAft>
                <a:spcPts val="0"/>
              </a:spcAft>
              <a:buNone/>
            </a:pPr>
            <a:r>
              <a:rPr lang="en">
                <a:solidFill>
                  <a:schemeClr val="dk1"/>
                </a:solidFill>
              </a:rPr>
              <a:t>Separately available is a great visualizer, KCachegrind, which visually shows call trees, and can be used with other profilers.</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a:p>
            <a:pPr indent="0" lvl="0" marL="0" rtl="0">
              <a:lnSpc>
                <a:spcPct val="115000"/>
              </a:lnSpc>
              <a:spcBef>
                <a:spcPts val="0"/>
              </a:spcBef>
              <a:spcAft>
                <a:spcPts val="0"/>
              </a:spcAft>
              <a:buNone/>
            </a:pPr>
            <a:r>
              <a:rPr lang="en">
                <a:solidFill>
                  <a:schemeClr val="dk1"/>
                </a:solidFill>
              </a:rPr>
              <a:t>Valgrind-core, and all of these tools are written in C. It's possible to write your own tools. Valgrind only uses kernel headers, not even libc</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f9be78a1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f9be78a1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f9be78a1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f9be78a1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solidFill>
                  <a:schemeClr val="dk1"/>
                </a:solidFill>
              </a:rPr>
              <a:t>Valgrind basically does 3 things: heap bookkeeping, bitwise validity, addressability</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Memcheck came out before Valgrind was a generic binary instrumentation framework. Only later did they separate out that logic to make it extensible.</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Of addressability and validity, which do you think is harder to keep track of?</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f9be78a1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f9be78a1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Seward did an incredible service with valgrind and making it available for free and open source. </a:t>
            </a:r>
            <a:endParaRPr/>
          </a:p>
          <a:p>
            <a:pPr indent="0" lvl="0" marL="0" rtl="0">
              <a:spcBef>
                <a:spcPts val="0"/>
              </a:spcBef>
              <a:spcAft>
                <a:spcPts val="0"/>
              </a:spcAft>
              <a:buNone/>
            </a:pPr>
            <a:r>
              <a:t/>
            </a:r>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It was a game changer when it came out, and fixed an incredible number of bugs. Linux command-line tools were found to be quite dirty, but are now mostly clean.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thomas.d.peters@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llvm-mirror/clang" TargetMode="External"/><Relationship Id="rId4" Type="http://schemas.openxmlformats.org/officeDocument/2006/relationships/hyperlink" Target="https://github.com/llvm-mirror/llv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github.com/llvm-mirror/llvm/blob/master/lib/Transforms/Instrumentation/AddressSanitizer.cpp"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llvm-mirror/llvm/blob/master/lib/Transforms/Instrumentation/MemorySanitizer.cpp" TargetMode="External"/><Relationship Id="rId4" Type="http://schemas.openxmlformats.org/officeDocument/2006/relationships/hyperlink" Target="https://github.com/llvm-mirror/compiler-rt/tree/master/lib/msan"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valgrind.org/" TargetMode="External"/><Relationship Id="rId4" Type="http://schemas.openxmlformats.org/officeDocument/2006/relationships/hyperlink" Target="http://valgrind.org/docs/valgrind2007.pdf" TargetMode="External"/><Relationship Id="rId11" Type="http://schemas.openxmlformats.org/officeDocument/2006/relationships/hyperlink" Target="https://llvm.org/docs/LibFuzzer.html" TargetMode="External"/><Relationship Id="rId10" Type="http://schemas.openxmlformats.org/officeDocument/2006/relationships/hyperlink" Target="https://static.googleusercontent.com/media/research.google.com/en//pubs/archive/35604.pdf" TargetMode="External"/><Relationship Id="rId9" Type="http://schemas.openxmlformats.org/officeDocument/2006/relationships/hyperlink" Target="https://clang.llvm.org/docs/ThreadSanitizer.html" TargetMode="External"/><Relationship Id="rId5" Type="http://schemas.openxmlformats.org/officeDocument/2006/relationships/hyperlink" Target="http://valgrind.org/docs/memcheck2005.pdf" TargetMode="External"/><Relationship Id="rId6" Type="http://schemas.openxmlformats.org/officeDocument/2006/relationships/hyperlink" Target="https://clang.llvm.org/docs/AddressSanitizer.html" TargetMode="External"/><Relationship Id="rId7" Type="http://schemas.openxmlformats.org/officeDocument/2006/relationships/hyperlink" Target="https://clang.llvm.org/docs/MemorySanitizer.html" TargetMode="External"/><Relationship Id="rId8" Type="http://schemas.openxmlformats.org/officeDocument/2006/relationships/hyperlink" Target="https://static.googleusercontent.com/media/research.google.com/en//pubs/archive/43308.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Runtime analysis with Valgrind and Google Sanitizers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Tom Peters, August 22, 2018</a:t>
            </a:r>
            <a:endParaRPr/>
          </a:p>
          <a:p>
            <a:pPr indent="0" lvl="0" marL="0">
              <a:spcBef>
                <a:spcPts val="0"/>
              </a:spcBef>
              <a:spcAft>
                <a:spcPts val="0"/>
              </a:spcAft>
              <a:buNone/>
            </a:pPr>
            <a:r>
              <a:rPr lang="en" u="sng">
                <a:solidFill>
                  <a:schemeClr val="hlink"/>
                </a:solidFill>
                <a:latin typeface="Consolas"/>
                <a:ea typeface="Consolas"/>
                <a:cs typeface="Consolas"/>
                <a:sym typeface="Consolas"/>
                <a:hlinkClick r:id="rId3"/>
              </a:rPr>
              <a:t>thomas.d.peters@gmail.com</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t</a:t>
            </a:r>
            <a:r>
              <a:rPr lang="en">
                <a:latin typeface="Consolas"/>
                <a:ea typeface="Consolas"/>
                <a:cs typeface="Consolas"/>
                <a:sym typeface="Consolas"/>
              </a:rPr>
              <a:t>dp2110</a:t>
            </a:r>
            <a:r>
              <a:rPr lang="en"/>
              <a:t> on slack, github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Memcheck Demo</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Memcheck Supported platforms</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x86/Linux: up to and including SSSE3, but not higher -- no SSE4, AVX, AVX2. This target is in maintenance mode now..</a:t>
            </a:r>
            <a:endParaRPr sz="1600"/>
          </a:p>
          <a:p>
            <a:pPr indent="-330200" lvl="0" marL="457200" rtl="0">
              <a:spcBef>
                <a:spcPts val="0"/>
              </a:spcBef>
              <a:spcAft>
                <a:spcPts val="0"/>
              </a:spcAft>
              <a:buSzPts val="1600"/>
              <a:buChar char="●"/>
            </a:pPr>
            <a:r>
              <a:rPr lang="en" sz="1600"/>
              <a:t>AMD64/Linux: up to and including AVX2. This is the primary development target and tends to be well supported.</a:t>
            </a:r>
            <a:endParaRPr sz="1600"/>
          </a:p>
          <a:p>
            <a:pPr indent="-330200" lvl="0" marL="457200" rtl="0">
              <a:spcBef>
                <a:spcPts val="0"/>
              </a:spcBef>
              <a:spcAft>
                <a:spcPts val="0"/>
              </a:spcAft>
              <a:buSzPts val="1600"/>
              <a:buChar char="●"/>
            </a:pPr>
            <a:r>
              <a:rPr lang="en" sz="1600"/>
              <a:t>PPC32/Linux, PPC64/Linux, PPC64LE/Linux: up to and including Power8.</a:t>
            </a:r>
            <a:endParaRPr sz="1600"/>
          </a:p>
          <a:p>
            <a:pPr indent="-330200" lvl="0" marL="457200" rtl="0">
              <a:spcBef>
                <a:spcPts val="0"/>
              </a:spcBef>
              <a:spcAft>
                <a:spcPts val="0"/>
              </a:spcAft>
              <a:buSzPts val="1600"/>
              <a:buChar char="●"/>
            </a:pPr>
            <a:r>
              <a:rPr lang="en" sz="1600"/>
              <a:t>S390X/Linux: supported.</a:t>
            </a:r>
            <a:endParaRPr sz="1600"/>
          </a:p>
          <a:p>
            <a:pPr indent="-330200" lvl="0" marL="457200" rtl="0">
              <a:spcBef>
                <a:spcPts val="0"/>
              </a:spcBef>
              <a:spcAft>
                <a:spcPts val="0"/>
              </a:spcAft>
              <a:buSzPts val="1600"/>
              <a:buChar char="●"/>
            </a:pPr>
            <a:r>
              <a:rPr lang="en" sz="1600"/>
              <a:t>ARM/Linux: supported since ARMv7.</a:t>
            </a:r>
            <a:endParaRPr sz="1600"/>
          </a:p>
          <a:p>
            <a:pPr indent="-330200" lvl="0" marL="457200" rtl="0">
              <a:spcBef>
                <a:spcPts val="0"/>
              </a:spcBef>
              <a:spcAft>
                <a:spcPts val="0"/>
              </a:spcAft>
              <a:buSzPts val="1600"/>
              <a:buChar char="●"/>
            </a:pPr>
            <a:r>
              <a:rPr lang="en" sz="1600"/>
              <a:t>ARM64/Linux: supported for ARMv8.</a:t>
            </a:r>
            <a:endParaRPr sz="1600"/>
          </a:p>
          <a:p>
            <a:pPr indent="-330200" lvl="0" marL="457200" rtl="0">
              <a:spcBef>
                <a:spcPts val="0"/>
              </a:spcBef>
              <a:spcAft>
                <a:spcPts val="0"/>
              </a:spcAft>
              <a:buSzPts val="1600"/>
              <a:buChar char="●"/>
            </a:pPr>
            <a:r>
              <a:rPr lang="en" sz="1600"/>
              <a:t>MIPS32/Linux, MIPS64/Linux: supported.</a:t>
            </a:r>
            <a:endParaRPr sz="1600"/>
          </a:p>
          <a:p>
            <a:pPr indent="-330200" lvl="0" marL="457200" rtl="0">
              <a:spcBef>
                <a:spcPts val="0"/>
              </a:spcBef>
              <a:spcAft>
                <a:spcPts val="0"/>
              </a:spcAft>
              <a:buSzPts val="1600"/>
              <a:buChar char="●"/>
            </a:pPr>
            <a:r>
              <a:rPr lang="en" sz="1600"/>
              <a:t>X86/Solaris, AMD64/Solaris, X86/illumos, AMD64/illumos: supported since Solaris 11.</a:t>
            </a:r>
            <a:endParaRPr sz="1600"/>
          </a:p>
          <a:p>
            <a:pPr indent="-330200" lvl="0" marL="457200" rtl="0">
              <a:spcBef>
                <a:spcPts val="0"/>
              </a:spcBef>
              <a:spcAft>
                <a:spcPts val="0"/>
              </a:spcAft>
              <a:buSzPts val="1600"/>
              <a:buChar char="●"/>
            </a:pPr>
            <a:r>
              <a:rPr lang="en" sz="1600"/>
              <a:t>X86/Darwin (10.10, 10.11), AMD64/Darwin (10.10, 10.11): supported.</a:t>
            </a:r>
            <a:endParaRPr sz="1600"/>
          </a:p>
          <a:p>
            <a:pPr indent="-330200" lvl="0" marL="457200">
              <a:spcBef>
                <a:spcPts val="0"/>
              </a:spcBef>
              <a:spcAft>
                <a:spcPts val="0"/>
              </a:spcAft>
              <a:buSzPts val="1600"/>
              <a:buChar char="●"/>
            </a:pPr>
            <a:r>
              <a:rPr lang="en" sz="1600"/>
              <a:t>ARM/Android, ARM64/Android, MIPS32/Android, X86/Android: supported.</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Valgrind Core</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Executes client ("guest") code indirectly in a sort of VM</a:t>
            </a:r>
            <a:endParaRPr/>
          </a:p>
          <a:p>
            <a:pPr indent="-317500" lvl="1" marL="914400" rtl="0">
              <a:spcBef>
                <a:spcPts val="0"/>
              </a:spcBef>
              <a:spcAft>
                <a:spcPts val="0"/>
              </a:spcAft>
              <a:buSzPts val="1400"/>
              <a:buChar char="○"/>
            </a:pPr>
            <a:r>
              <a:rPr lang="en"/>
              <a:t>ThreadState data structure holds client registers (and "shadow" registers)</a:t>
            </a:r>
            <a:endParaRPr/>
          </a:p>
          <a:p>
            <a:pPr indent="-342900" lvl="0" marL="457200" rtl="0">
              <a:spcBef>
                <a:spcPts val="0"/>
              </a:spcBef>
              <a:spcAft>
                <a:spcPts val="0"/>
              </a:spcAft>
              <a:buSzPts val="1800"/>
              <a:buChar char="●"/>
            </a:pPr>
            <a:r>
              <a:rPr lang="en"/>
              <a:t>Disassembles chunks of client binary into intermediate representation (IR)</a:t>
            </a:r>
            <a:endParaRPr/>
          </a:p>
          <a:p>
            <a:pPr indent="-317500" lvl="1" marL="914400" rtl="0">
              <a:spcBef>
                <a:spcPts val="0"/>
              </a:spcBef>
              <a:spcAft>
                <a:spcPts val="0"/>
              </a:spcAft>
              <a:buSzPts val="1400"/>
              <a:buChar char="○"/>
            </a:pPr>
            <a:r>
              <a:rPr lang="en"/>
              <a:t>Disassembled code pulls guest registers from ThreadState</a:t>
            </a:r>
            <a:endParaRPr/>
          </a:p>
          <a:p>
            <a:pPr indent="-342900" lvl="0" marL="457200" rtl="0">
              <a:spcBef>
                <a:spcPts val="0"/>
              </a:spcBef>
              <a:spcAft>
                <a:spcPts val="0"/>
              </a:spcAft>
              <a:buSzPts val="1800"/>
              <a:buChar char="●"/>
            </a:pPr>
            <a:r>
              <a:rPr lang="en"/>
              <a:t>IR is passed to tools (such as memcheck), which modify it to do something else</a:t>
            </a:r>
            <a:endParaRPr/>
          </a:p>
          <a:p>
            <a:pPr indent="-342900" lvl="0" marL="457200" rtl="0">
              <a:spcBef>
                <a:spcPts val="0"/>
              </a:spcBef>
              <a:spcAft>
                <a:spcPts val="0"/>
              </a:spcAft>
              <a:buSzPts val="1800"/>
              <a:buChar char="●"/>
            </a:pPr>
            <a:r>
              <a:rPr lang="en"/>
              <a:t>Instrumented IR is optimized, JITted, and then executes it.</a:t>
            </a:r>
            <a:endParaRPr/>
          </a:p>
          <a:p>
            <a:pPr indent="-342900" lvl="0" marL="457200" rtl="0">
              <a:spcBef>
                <a:spcPts val="0"/>
              </a:spcBef>
              <a:spcAft>
                <a:spcPts val="0"/>
              </a:spcAft>
              <a:buSzPts val="1800"/>
              <a:buChar char="●"/>
            </a:pPr>
            <a:r>
              <a:rPr lang="en"/>
              <a:t>Maintains code cache, finds, creates, and executes translations.</a:t>
            </a:r>
            <a:endParaRPr/>
          </a:p>
          <a:p>
            <a:pPr indent="-342900" lvl="0" marL="457200">
              <a:spcBef>
                <a:spcPts val="0"/>
              </a:spcBef>
              <a:spcAft>
                <a:spcPts val="0"/>
              </a:spcAft>
              <a:buSzPts val="1800"/>
              <a:buChar char="●"/>
            </a:pPr>
            <a:r>
              <a:rPr lang="en"/>
              <a:t>Thread safe, but has a global interpreter lock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Valgrind core</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Valgrind uses "disassemble and resynthesize" (D&amp;R)</a:t>
            </a:r>
            <a:endParaRPr/>
          </a:p>
          <a:p>
            <a:pPr indent="0" lvl="0" marL="0" rtl="0">
              <a:spcBef>
                <a:spcPts val="1600"/>
              </a:spcBef>
              <a:spcAft>
                <a:spcPts val="0"/>
              </a:spcAft>
              <a:buNone/>
            </a:pPr>
            <a:r>
              <a:rPr lang="en"/>
              <a:t>Other DBI frameworks use "copy and annotate"</a:t>
            </a:r>
            <a:endParaRPr/>
          </a:p>
          <a:p>
            <a:pPr indent="0" lvl="0" marL="0">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Translation phases</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Disassembly*: machine code → tree IR.</a:t>
            </a:r>
            <a:endParaRPr/>
          </a:p>
          <a:p>
            <a:pPr indent="-342900" lvl="0" marL="457200" rtl="0">
              <a:spcBef>
                <a:spcPts val="0"/>
              </a:spcBef>
              <a:spcAft>
                <a:spcPts val="0"/>
              </a:spcAft>
              <a:buSzPts val="1800"/>
              <a:buAutoNum type="arabicPeriod"/>
            </a:pPr>
            <a:r>
              <a:rPr lang="en"/>
              <a:t>Optimization 1: tree IR → flat IR.</a:t>
            </a:r>
            <a:endParaRPr/>
          </a:p>
          <a:p>
            <a:pPr indent="-342900" lvl="0" marL="457200" rtl="0">
              <a:spcBef>
                <a:spcPts val="0"/>
              </a:spcBef>
              <a:spcAft>
                <a:spcPts val="0"/>
              </a:spcAft>
              <a:buSzPts val="1800"/>
              <a:buAutoNum type="arabicPeriod"/>
            </a:pPr>
            <a:r>
              <a:rPr lang="en"/>
              <a:t>Instrumentation: flat IR → flat IR.</a:t>
            </a:r>
            <a:endParaRPr/>
          </a:p>
          <a:p>
            <a:pPr indent="-342900" lvl="0" marL="457200" rtl="0">
              <a:spcBef>
                <a:spcPts val="0"/>
              </a:spcBef>
              <a:spcAft>
                <a:spcPts val="0"/>
              </a:spcAft>
              <a:buSzPts val="1800"/>
              <a:buAutoNum type="arabicPeriod"/>
            </a:pPr>
            <a:r>
              <a:rPr lang="en"/>
              <a:t>Optimization 2: flat IR → flat IR.</a:t>
            </a:r>
            <a:endParaRPr/>
          </a:p>
          <a:p>
            <a:pPr indent="-342900" lvl="0" marL="457200" rtl="0">
              <a:spcBef>
                <a:spcPts val="0"/>
              </a:spcBef>
              <a:spcAft>
                <a:spcPts val="0"/>
              </a:spcAft>
              <a:buSzPts val="1800"/>
              <a:buAutoNum type="arabicPeriod"/>
            </a:pPr>
            <a:r>
              <a:rPr lang="en"/>
              <a:t>Tree building: flat IR → tree IR.</a:t>
            </a:r>
            <a:endParaRPr/>
          </a:p>
          <a:p>
            <a:pPr indent="-342900" lvl="0" marL="457200" rtl="0">
              <a:spcBef>
                <a:spcPts val="0"/>
              </a:spcBef>
              <a:spcAft>
                <a:spcPts val="0"/>
              </a:spcAft>
              <a:buSzPts val="1800"/>
              <a:buAutoNum type="arabicPeriod"/>
            </a:pPr>
            <a:r>
              <a:rPr lang="en"/>
              <a:t>Instruction selection*: tree IR → instruction list.</a:t>
            </a:r>
            <a:endParaRPr/>
          </a:p>
          <a:p>
            <a:pPr indent="-342900" lvl="0" marL="457200" rtl="0">
              <a:spcBef>
                <a:spcPts val="0"/>
              </a:spcBef>
              <a:spcAft>
                <a:spcPts val="0"/>
              </a:spcAft>
              <a:buSzPts val="1800"/>
              <a:buAutoNum type="arabicPeriod"/>
            </a:pPr>
            <a:r>
              <a:rPr lang="en"/>
              <a:t>Register allocation: instruction list → instruction list.</a:t>
            </a:r>
            <a:br>
              <a:rPr lang="en"/>
            </a:b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example: machine code → tree IR</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graphicFrame>
        <p:nvGraphicFramePr>
          <p:cNvPr id="145" name="Google Shape;145;p27"/>
          <p:cNvGraphicFramePr/>
          <p:nvPr/>
        </p:nvGraphicFramePr>
        <p:xfrm>
          <a:off x="311700" y="1152475"/>
          <a:ext cx="3000000" cy="3000000"/>
        </p:xfrm>
        <a:graphic>
          <a:graphicData uri="http://schemas.openxmlformats.org/drawingml/2006/table">
            <a:tbl>
              <a:tblPr>
                <a:noFill/>
                <a:tableStyleId>{2887CD2C-9AB4-4DD1-8B51-52BB6D3E69B4}</a:tableStyleId>
              </a:tblPr>
              <a:tblGrid>
                <a:gridCol w="4260300"/>
                <a:gridCol w="4260300"/>
              </a:tblGrid>
              <a:tr h="3991025">
                <a:tc>
                  <a:txBody>
                    <a:bodyPr>
                      <a:noAutofit/>
                    </a:bodyPr>
                    <a:lstStyle/>
                    <a:p>
                      <a:pPr indent="0" lvl="0" marL="0" rtl="0">
                        <a:lnSpc>
                          <a:spcPct val="115000"/>
                        </a:lnSpc>
                        <a:spcBef>
                          <a:spcPts val="0"/>
                        </a:spcBef>
                        <a:spcAft>
                          <a:spcPts val="0"/>
                        </a:spcAft>
                        <a:buClr>
                          <a:schemeClr val="dk1"/>
                        </a:buClr>
                        <a:buSzPts val="1100"/>
                        <a:buFont typeface="Arial"/>
                        <a:buNone/>
                      </a:pPr>
                      <a:r>
                        <a:rPr b="1" lang="en" sz="1100">
                          <a:solidFill>
                            <a:schemeClr val="dk1"/>
                          </a:solidFill>
                          <a:latin typeface="Consolas"/>
                          <a:ea typeface="Consolas"/>
                          <a:cs typeface="Consolas"/>
                          <a:sym typeface="Consolas"/>
                        </a:rPr>
                        <a:t>0x24F275: movl -16180(%ebx,%eax,4),%eax </a:t>
                      </a:r>
                      <a:endParaRPr b="1"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1: ------ IMark(0x24F275, 7) ------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2: t0 = Add32(Add32(GET:I32(12), # get %ebx and </a:t>
                      </a:r>
                      <a:endParaRPr sz="1100">
                        <a:solidFill>
                          <a:schemeClr val="dk1"/>
                        </a:solidFill>
                        <a:latin typeface="Consolas"/>
                        <a:ea typeface="Consolas"/>
                        <a:cs typeface="Consolas"/>
                        <a:sym typeface="Consolas"/>
                      </a:endParaRPr>
                    </a:p>
                    <a:p>
                      <a:pPr indent="45720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Shl32(GET:I32(0),0x2:I8)),  # %eax, and </a:t>
                      </a:r>
                      <a:endParaRPr sz="1100">
                        <a:solidFill>
                          <a:schemeClr val="dk1"/>
                        </a:solidFill>
                        <a:latin typeface="Consolas"/>
                        <a:ea typeface="Consolas"/>
                        <a:cs typeface="Consolas"/>
                        <a:sym typeface="Consolas"/>
                      </a:endParaRPr>
                    </a:p>
                    <a:p>
                      <a:pPr indent="0" lvl="0" marL="45720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0xFFFFC0CC:I32)             # compute addr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3: PUT(0) = LDle:I32(t0)         # put %eax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latin typeface="Consolas"/>
                          <a:ea typeface="Consolas"/>
                          <a:cs typeface="Consolas"/>
                          <a:sym typeface="Consolas"/>
                        </a:rPr>
                        <a:t>0x24F27C: addl %ebx,%eax </a:t>
                      </a:r>
                      <a:endParaRPr b="1"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4: ------ IMark(0x24F27C, 2) ------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5: PUT(60) = 0x24F27C:I32  # put %eip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6: t3 = GET:I32(0)         # get %eax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None/>
                      </a:pPr>
                      <a:r>
                        <a:rPr lang="en" sz="1100">
                          <a:solidFill>
                            <a:schemeClr val="dk1"/>
                          </a:solidFill>
                          <a:latin typeface="Consolas"/>
                          <a:ea typeface="Consolas"/>
                          <a:cs typeface="Consolas"/>
                          <a:sym typeface="Consolas"/>
                        </a:rPr>
                        <a:t> </a:t>
                      </a:r>
                      <a:r>
                        <a:rPr lang="en" sz="1100">
                          <a:solidFill>
                            <a:schemeClr val="dk1"/>
                          </a:solidFill>
                          <a:latin typeface="Consolas"/>
                          <a:ea typeface="Consolas"/>
                          <a:cs typeface="Consolas"/>
                          <a:sym typeface="Consolas"/>
                        </a:rPr>
                        <a:t>7: t2 = GET:I32(12)        # get %ebx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8: t1 = Add32(t3,t2)       # addl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9: PUT(32) = 0x3:I32       # put eflags val1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10: PUT(36) = t3            # put eflags val2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11: PUT(40) = t2            # put eflags val3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12: PUT(44) = 0x0:I32       # put eflags val4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13: PUT(0) = t1             # put %eax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latin typeface="Consolas"/>
                        <a:ea typeface="Consolas"/>
                        <a:cs typeface="Consolas"/>
                        <a:sym typeface="Consolas"/>
                      </a:endParaRPr>
                    </a:p>
                    <a:p>
                      <a:pPr indent="0" lvl="0" marL="0">
                        <a:spcBef>
                          <a:spcPts val="0"/>
                        </a:spcBef>
                        <a:spcAft>
                          <a:spcPts val="0"/>
                        </a:spcAft>
                        <a:buNone/>
                      </a:pPr>
                      <a:r>
                        <a:t/>
                      </a:r>
                      <a:endParaRPr>
                        <a:latin typeface="Consolas"/>
                        <a:ea typeface="Consolas"/>
                        <a:cs typeface="Consolas"/>
                        <a:sym typeface="Consolas"/>
                      </a:endParaRPr>
                    </a:p>
                  </a:txBody>
                  <a:tcPr marT="91425" marB="91425" marR="91425" marL="91425"/>
                </a:tc>
                <a:tc>
                  <a:txBody>
                    <a:bodyPr>
                      <a:noAutofit/>
                    </a:bodyPr>
                    <a:lstStyle/>
                    <a:p>
                      <a:pPr indent="0" lvl="0" marL="0" rtl="0">
                        <a:lnSpc>
                          <a:spcPct val="115000"/>
                        </a:lnSpc>
                        <a:spcBef>
                          <a:spcPts val="0"/>
                        </a:spcBef>
                        <a:spcAft>
                          <a:spcPts val="0"/>
                        </a:spcAft>
                        <a:buClr>
                          <a:schemeClr val="dk1"/>
                        </a:buClr>
                        <a:buSzPts val="1100"/>
                        <a:buFont typeface="Arial"/>
                        <a:buNone/>
                      </a:pPr>
                      <a:r>
                        <a:rPr b="1" lang="en" sz="1100">
                          <a:solidFill>
                            <a:schemeClr val="dk1"/>
                          </a:solidFill>
                          <a:latin typeface="Consolas"/>
                          <a:ea typeface="Consolas"/>
                          <a:cs typeface="Consolas"/>
                          <a:sym typeface="Consolas"/>
                        </a:rPr>
                        <a:t>0x24F27E: jmp*l %eax </a:t>
                      </a:r>
                      <a:endParaRPr b="1"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14: ------ IMark(0x24F27E, 2) ------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15: PUT(60) = 0x24F27E:I32         # put %eip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16: t4 = GET:I32(0)                # get %eax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17: goto {Boring} t4</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memcheck-i</a:t>
            </a:r>
            <a:r>
              <a:rPr lang="en"/>
              <a:t>nstrumented, flat IR</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graphicFrame>
        <p:nvGraphicFramePr>
          <p:cNvPr id="152" name="Google Shape;152;p28"/>
          <p:cNvGraphicFramePr/>
          <p:nvPr/>
        </p:nvGraphicFramePr>
        <p:xfrm>
          <a:off x="311700" y="1017725"/>
          <a:ext cx="3000000" cy="3000000"/>
        </p:xfrm>
        <a:graphic>
          <a:graphicData uri="http://schemas.openxmlformats.org/drawingml/2006/table">
            <a:tbl>
              <a:tblPr>
                <a:noFill/>
                <a:tableStyleId>{2887CD2C-9AB4-4DD1-8B51-52BB6D3E69B4}</a:tableStyleId>
              </a:tblPr>
              <a:tblGrid>
                <a:gridCol w="4260300"/>
                <a:gridCol w="4260300"/>
              </a:tblGrid>
              <a:tr h="4125775">
                <a:tc>
                  <a:txBody>
                    <a:bodyPr>
                      <a:noAutofit/>
                    </a:bodyPr>
                    <a:lstStyle/>
                    <a:p>
                      <a:pPr indent="0" lvl="0" marL="0" rtl="0">
                        <a:lnSpc>
                          <a:spcPct val="115000"/>
                        </a:lnSpc>
                        <a:spcBef>
                          <a:spcPts val="0"/>
                        </a:spcBef>
                        <a:spcAft>
                          <a:spcPts val="0"/>
                        </a:spcAft>
                        <a:buNone/>
                      </a:pPr>
                      <a:r>
                        <a:rPr b="1" lang="en" sz="1100">
                          <a:solidFill>
                            <a:schemeClr val="dk1"/>
                          </a:solidFill>
                          <a:latin typeface="Consolas"/>
                          <a:ea typeface="Consolas"/>
                          <a:cs typeface="Consolas"/>
                          <a:sym typeface="Consolas"/>
                        </a:rPr>
                        <a:t>0x24F275: movl -16180(%ebx,%eax,4),%eax</a:t>
                      </a:r>
                      <a:endParaRPr b="1"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1: ------ IMark(0x24F275, 7) ------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2: t11 = GET:I32(320)  </a:t>
                      </a:r>
                      <a:r>
                        <a:rPr lang="en" sz="1100">
                          <a:solidFill>
                            <a:schemeClr val="dk1"/>
                          </a:solidFill>
                          <a:latin typeface="Consolas"/>
                          <a:ea typeface="Consolas"/>
                          <a:cs typeface="Consolas"/>
                          <a:sym typeface="Consolas"/>
                        </a:rPr>
                        <a:t>          </a:t>
                      </a:r>
                      <a:r>
                        <a:rPr lang="en" sz="1100">
                          <a:solidFill>
                            <a:schemeClr val="dk1"/>
                          </a:solidFill>
                          <a:latin typeface="Consolas"/>
                          <a:ea typeface="Consolas"/>
                          <a:cs typeface="Consolas"/>
                          <a:sym typeface="Consolas"/>
                        </a:rPr>
                        <a:t># get sh(%eax)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3: t8 = GET:I32(0)</a:t>
                      </a:r>
                      <a:r>
                        <a:rPr lang="en" sz="1100">
                          <a:solidFill>
                            <a:schemeClr val="dk1"/>
                          </a:solidFill>
                          <a:latin typeface="Consolas"/>
                          <a:ea typeface="Consolas"/>
                          <a:cs typeface="Consolas"/>
                          <a:sym typeface="Consolas"/>
                        </a:rPr>
                        <a:t>      </a:t>
                      </a:r>
                      <a:r>
                        <a:rPr lang="en" sz="1100">
                          <a:solidFill>
                            <a:schemeClr val="dk1"/>
                          </a:solidFill>
                          <a:latin typeface="Consolas"/>
                          <a:ea typeface="Consolas"/>
                          <a:cs typeface="Consolas"/>
                          <a:sym typeface="Consolas"/>
                        </a:rPr>
                        <a:t>         # *get %eax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4: t14 = Shl32(t11,0x2:I8)       # shadow shll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5: t7 = Shl32(t8,0x2:I8)         # *shll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6: t18 = GET:I32(332)            # get sh(%ebx)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7: t9 = GET:I32(12)              # *get %ebx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8: t19 = Or32(t18,t14)           # shadow addl 1/3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None/>
                      </a:pPr>
                      <a:r>
                        <a:rPr lang="en" sz="1100">
                          <a:solidFill>
                            <a:schemeClr val="dk1"/>
                          </a:solidFill>
                          <a:latin typeface="Consolas"/>
                          <a:ea typeface="Consolas"/>
                          <a:cs typeface="Consolas"/>
                          <a:sym typeface="Consolas"/>
                        </a:rPr>
                        <a:t>  9: t20 = Neg32(t19)              # shadow addl 2/3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None/>
                      </a:pPr>
                      <a:r>
                        <a:rPr lang="en" sz="1100">
                          <a:solidFill>
                            <a:schemeClr val="dk1"/>
                          </a:solidFill>
                          <a:latin typeface="Consolas"/>
                          <a:ea typeface="Consolas"/>
                          <a:cs typeface="Consolas"/>
                          <a:sym typeface="Consolas"/>
                        </a:rPr>
                        <a:t> 10: t21 = Or32(t19,t20)           # shadow addl 3/3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None/>
                      </a:pPr>
                      <a:r>
                        <a:rPr lang="en" sz="1100">
                          <a:solidFill>
                            <a:schemeClr val="dk1"/>
                          </a:solidFill>
                          <a:latin typeface="Consolas"/>
                          <a:ea typeface="Consolas"/>
                          <a:cs typeface="Consolas"/>
                          <a:sym typeface="Consolas"/>
                        </a:rPr>
                        <a:t>*11: t6 = Add32(t9,t7)             # *addl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None/>
                      </a:pPr>
                      <a:r>
                        <a:rPr lang="en" sz="1100">
                          <a:solidFill>
                            <a:schemeClr val="dk1"/>
                          </a:solidFill>
                          <a:latin typeface="Consolas"/>
                          <a:ea typeface="Consolas"/>
                          <a:cs typeface="Consolas"/>
                          <a:sym typeface="Consolas"/>
                        </a:rPr>
                        <a:t> 12: t24 = Neg32(t21)              # shadow addl 1/2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None/>
                      </a:pPr>
                      <a:r>
                        <a:rPr lang="en" sz="1100">
                          <a:solidFill>
                            <a:schemeClr val="dk1"/>
                          </a:solidFill>
                          <a:latin typeface="Consolas"/>
                          <a:ea typeface="Consolas"/>
                          <a:cs typeface="Consolas"/>
                          <a:sym typeface="Consolas"/>
                        </a:rPr>
                        <a:t> 13: t25 = Or32(t21,t24)           # shadow addl 2/2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None/>
                      </a:pPr>
                      <a:r>
                        <a:rPr lang="en" sz="1100">
                          <a:solidFill>
                            <a:schemeClr val="dk1"/>
                          </a:solidFill>
                          <a:latin typeface="Consolas"/>
                          <a:ea typeface="Consolas"/>
                          <a:cs typeface="Consolas"/>
                          <a:sym typeface="Consolas"/>
                        </a:rPr>
                        <a:t>*14: t5 = Add32(t6,0xFFFFC0CC:I32) # *addl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None/>
                      </a:pPr>
                      <a:r>
                        <a:rPr lang="en" sz="1100">
                          <a:solidFill>
                            <a:schemeClr val="dk1"/>
                          </a:solidFill>
                          <a:latin typeface="Consolas"/>
                          <a:ea typeface="Consolas"/>
                          <a:cs typeface="Consolas"/>
                          <a:sym typeface="Consolas"/>
                        </a:rPr>
                        <a:t> 15: t27 = CmpNEZ32(t25)           # shadow loadl 1/3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nSpc>
                          <a:spcPct val="115000"/>
                        </a:lnSpc>
                        <a:spcBef>
                          <a:spcPts val="0"/>
                        </a:spcBef>
                        <a:spcAft>
                          <a:spcPts val="0"/>
                        </a:spcAft>
                        <a:buNone/>
                      </a:pPr>
                      <a:r>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None/>
                      </a:pPr>
                      <a:r>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a:t>
                      </a:r>
                      <a:endParaRPr>
                        <a:latin typeface="Consolas"/>
                        <a:ea typeface="Consolas"/>
                        <a:cs typeface="Consolas"/>
                        <a:sym typeface="Consolas"/>
                      </a:endParaRPr>
                    </a:p>
                  </a:txBody>
                  <a:tcPr marT="91425" marB="91425" marR="91425" marL="91425"/>
                </a:tc>
                <a:tc>
                  <a:txBody>
                    <a:bodyPr>
                      <a:noAutofit/>
                    </a:bodyPr>
                    <a:lstStyle/>
                    <a:p>
                      <a:pPr indent="0" lvl="0" marL="0" rtl="0">
                        <a:lnSpc>
                          <a:spcPct val="115000"/>
                        </a:lnSpc>
                        <a:spcBef>
                          <a:spcPts val="0"/>
                        </a:spcBef>
                        <a:spcAft>
                          <a:spcPts val="0"/>
                        </a:spcAft>
                        <a:buNone/>
                      </a:pPr>
                      <a:r>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None/>
                      </a:pPr>
                      <a:r>
                        <a:rPr lang="en" sz="1100">
                          <a:solidFill>
                            <a:schemeClr val="dk1"/>
                          </a:solidFill>
                          <a:latin typeface="Consolas"/>
                          <a:ea typeface="Consolas"/>
                          <a:cs typeface="Consolas"/>
                          <a:sym typeface="Consolas"/>
                        </a:rPr>
                        <a:t> 16: DIRTY t27 RdFX-gst(16,4) RdFX-gst(60,4) ::: helperc_value_check4_fail{0x380035f4}() # shadow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None/>
                      </a:pPr>
                      <a:r>
                        <a:rPr lang="en" sz="1100">
                          <a:solidFill>
                            <a:schemeClr val="dk1"/>
                          </a:solidFill>
                          <a:latin typeface="Consolas"/>
                          <a:ea typeface="Consolas"/>
                          <a:cs typeface="Consolas"/>
                          <a:sym typeface="Consolas"/>
                        </a:rPr>
                        <a:t>                                        # loadl 2/3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None/>
                      </a:pPr>
                      <a:r>
                        <a:rPr lang="en" sz="1100">
                          <a:solidFill>
                            <a:schemeClr val="dk1"/>
                          </a:solidFill>
                          <a:latin typeface="Consolas"/>
                          <a:ea typeface="Consolas"/>
                          <a:cs typeface="Consolas"/>
                          <a:sym typeface="Consolas"/>
                        </a:rPr>
                        <a:t> 17: t29 = DIRTY 1:I1 RdFX-gst(16,4) RdFX-gst(60,4) ::: helperc_LOADV32le{0x38006504}(t5) # shadow loadl 3/3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*18: t10 = LDle:I32(t5)               # *loadl</a:t>
                      </a:r>
                      <a:endParaRPr sz="1100">
                        <a:solidFill>
                          <a:schemeClr val="dk1"/>
                        </a:solidFill>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Memcheck: validity (aka, bitwise definedness)</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When to flag use of uninitialized memory an error?</a:t>
            </a:r>
            <a:endParaRPr/>
          </a:p>
          <a:p>
            <a:pPr indent="-342900" lvl="0" marL="457200" rtl="0">
              <a:spcBef>
                <a:spcPts val="1600"/>
              </a:spcBef>
              <a:spcAft>
                <a:spcPts val="0"/>
              </a:spcAft>
              <a:buSzPts val="1800"/>
              <a:buChar char="●"/>
            </a:pPr>
            <a:r>
              <a:rPr lang="en"/>
              <a:t>C++ standard [13, sec 4.1, p1]: any lvalue-to-rvalue conversion on an uninitialized object has undefined behavior (C++14 relaxed for byte types).</a:t>
            </a:r>
            <a:endParaRPr/>
          </a:p>
          <a:p>
            <a:pPr indent="-342900" lvl="0" marL="457200" rtl="0">
              <a:spcBef>
                <a:spcPts val="0"/>
              </a:spcBef>
              <a:spcAft>
                <a:spcPts val="0"/>
              </a:spcAft>
              <a:buSzPts val="1800"/>
              <a:buChar char="●"/>
            </a:pPr>
            <a:r>
              <a:rPr lang="en"/>
              <a:t>Valgrind works with bytes, padding causes a problem </a:t>
            </a:r>
            <a:endParaRPr/>
          </a:p>
          <a:p>
            <a:pPr indent="-317500" lvl="1" marL="914400" rtl="0">
              <a:spcBef>
                <a:spcPts val="0"/>
              </a:spcBef>
              <a:spcAft>
                <a:spcPts val="0"/>
              </a:spcAft>
              <a:buSzPts val="1400"/>
              <a:buChar char="○"/>
            </a:pPr>
            <a:r>
              <a:rPr lang="en"/>
              <a:t>eg, </a:t>
            </a:r>
            <a:r>
              <a:rPr lang="en">
                <a:latin typeface="Consolas"/>
                <a:ea typeface="Consolas"/>
                <a:cs typeface="Consolas"/>
                <a:sym typeface="Consolas"/>
              </a:rPr>
              <a:t>struct Foo { char c, int32_t i };</a:t>
            </a:r>
            <a:endParaRPr/>
          </a:p>
          <a:p>
            <a:pPr indent="-342900" lvl="0" marL="457200" rtl="0">
              <a:spcBef>
                <a:spcPts val="0"/>
              </a:spcBef>
              <a:spcAft>
                <a:spcPts val="0"/>
              </a:spcAft>
              <a:buSzPts val="1800"/>
              <a:buChar char="●"/>
            </a:pPr>
            <a:r>
              <a:rPr lang="en"/>
              <a:t>Only operations which affect "observable" behavior are flagged as errors:</a:t>
            </a:r>
            <a:endParaRPr/>
          </a:p>
          <a:p>
            <a:pPr indent="-317500" lvl="1" marL="914400" rtl="0">
              <a:spcBef>
                <a:spcPts val="0"/>
              </a:spcBef>
              <a:spcAft>
                <a:spcPts val="0"/>
              </a:spcAft>
              <a:buSzPts val="1400"/>
              <a:buChar char="○"/>
            </a:pPr>
            <a:r>
              <a:rPr lang="en"/>
              <a:t>Control flow transfers </a:t>
            </a:r>
            <a:endParaRPr/>
          </a:p>
          <a:p>
            <a:pPr indent="-317500" lvl="1" marL="914400" rtl="0">
              <a:spcBef>
                <a:spcPts val="0"/>
              </a:spcBef>
              <a:spcAft>
                <a:spcPts val="0"/>
              </a:spcAft>
              <a:buSzPts val="1400"/>
              <a:buChar char="○"/>
            </a:pPr>
            <a:r>
              <a:rPr lang="en"/>
              <a:t>Conditional moves</a:t>
            </a:r>
            <a:endParaRPr/>
          </a:p>
          <a:p>
            <a:pPr indent="-317500" lvl="1" marL="914400" rtl="0">
              <a:spcBef>
                <a:spcPts val="0"/>
              </a:spcBef>
              <a:spcAft>
                <a:spcPts val="0"/>
              </a:spcAft>
              <a:buSzPts val="1400"/>
              <a:buChar char="○"/>
            </a:pPr>
            <a:r>
              <a:rPr lang="en"/>
              <a:t>Addresses used for memory access</a:t>
            </a:r>
            <a:endParaRPr/>
          </a:p>
          <a:p>
            <a:pPr indent="-317500" lvl="1" marL="914400" rtl="0">
              <a:spcBef>
                <a:spcPts val="0"/>
              </a:spcBef>
              <a:spcAft>
                <a:spcPts val="0"/>
              </a:spcAft>
              <a:buSzPts val="1400"/>
              <a:buChar char="○"/>
            </a:pPr>
            <a:r>
              <a:rPr lang="en"/>
              <a:t>Parameters to system calls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Memcheck: shadow memory</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For each byte of application memory, keep track of:</a:t>
            </a:r>
            <a:endParaRPr sz="1400"/>
          </a:p>
          <a:p>
            <a:pPr indent="-317500" lvl="0" marL="457200" rtl="0">
              <a:spcBef>
                <a:spcPts val="1600"/>
              </a:spcBef>
              <a:spcAft>
                <a:spcPts val="0"/>
              </a:spcAft>
              <a:buSzPts val="1400"/>
              <a:buChar char="●"/>
            </a:pPr>
            <a:r>
              <a:rPr lang="en" sz="1400"/>
              <a:t>One </a:t>
            </a:r>
            <a:r>
              <a:rPr b="1" i="1" lang="en" sz="1400"/>
              <a:t>A</a:t>
            </a:r>
            <a:r>
              <a:rPr b="1" lang="en" sz="1400"/>
              <a:t> </a:t>
            </a:r>
            <a:r>
              <a:rPr b="1" i="1" lang="en" sz="1400"/>
              <a:t>bit</a:t>
            </a:r>
            <a:r>
              <a:rPr lang="en" sz="1400"/>
              <a:t>: 0 means unaddressable, 1 means addressable.</a:t>
            </a:r>
            <a:endParaRPr sz="1400"/>
          </a:p>
          <a:p>
            <a:pPr indent="-317500" lvl="0" marL="457200" rtl="0">
              <a:spcBef>
                <a:spcPts val="0"/>
              </a:spcBef>
              <a:spcAft>
                <a:spcPts val="0"/>
              </a:spcAft>
              <a:buSzPts val="1400"/>
              <a:buChar char="●"/>
            </a:pPr>
            <a:r>
              <a:rPr lang="en" sz="1400"/>
              <a:t>8 </a:t>
            </a:r>
            <a:r>
              <a:rPr b="1" i="1" lang="en" sz="1400"/>
              <a:t>V bits</a:t>
            </a:r>
            <a:r>
              <a:rPr lang="en" sz="1400"/>
              <a:t>: tracks bitwise definedness </a:t>
            </a:r>
            <a:endParaRPr sz="1400"/>
          </a:p>
          <a:p>
            <a:pPr indent="0" lvl="0" marL="914400" rtl="0">
              <a:spcBef>
                <a:spcPts val="1600"/>
              </a:spcBef>
              <a:spcAft>
                <a:spcPts val="0"/>
              </a:spcAft>
              <a:buNone/>
            </a:pPr>
            <a:r>
              <a:rPr lang="en" sz="1400"/>
              <a:t>=&gt; need (up to) 257 bits per application bytes to track both.</a:t>
            </a:r>
            <a:endParaRPr sz="1400"/>
          </a:p>
          <a:p>
            <a:pPr indent="0" lvl="0" marL="0" rtl="0">
              <a:spcBef>
                <a:spcPts val="1600"/>
              </a:spcBef>
              <a:spcAft>
                <a:spcPts val="0"/>
              </a:spcAft>
              <a:buNone/>
            </a:pPr>
            <a:r>
              <a:rPr lang="en" sz="1400"/>
              <a:t>Stored in something like a page table: address space is divided into 64K chunks. Each chunk is associated a "secondary map" (assume 32-bit address space):</a:t>
            </a:r>
            <a:endParaRPr sz="1400"/>
          </a:p>
          <a:p>
            <a:pPr indent="0" lvl="0" marL="0" rtl="0">
              <a:lnSpc>
                <a:spcPct val="100000"/>
              </a:lnSpc>
              <a:spcBef>
                <a:spcPts val="1600"/>
              </a:spcBef>
              <a:spcAft>
                <a:spcPts val="0"/>
              </a:spcAft>
              <a:buNone/>
            </a:pPr>
            <a:r>
              <a:t/>
            </a:r>
            <a:endParaRPr sz="1400"/>
          </a:p>
          <a:p>
            <a:pPr indent="0" lvl="0" marL="0">
              <a:spcBef>
                <a:spcPts val="1600"/>
              </a:spcBef>
              <a:spcAft>
                <a:spcPts val="1600"/>
              </a:spcAft>
              <a:buNone/>
            </a:pPr>
            <a:r>
              <a:t/>
            </a:r>
            <a:endParaRPr sz="1400"/>
          </a:p>
        </p:txBody>
      </p:sp>
      <p:sp>
        <p:nvSpPr>
          <p:cNvPr id="165" name="Google Shape;165;p30"/>
          <p:cNvSpPr txBox="1"/>
          <p:nvPr/>
        </p:nvSpPr>
        <p:spPr>
          <a:xfrm>
            <a:off x="416600" y="3348875"/>
            <a:ext cx="3204600" cy="122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t</a:t>
            </a:r>
            <a:r>
              <a:rPr lang="en">
                <a:latin typeface="Consolas"/>
                <a:ea typeface="Consolas"/>
                <a:cs typeface="Consolas"/>
                <a:sym typeface="Consolas"/>
              </a:rPr>
              <a:t>ypedef struct {</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u</a:t>
            </a:r>
            <a:r>
              <a:rPr lang="en">
                <a:latin typeface="Consolas"/>
                <a:ea typeface="Consolas"/>
                <a:cs typeface="Consolas"/>
                <a:sym typeface="Consolas"/>
              </a:rPr>
              <a:t>int8_t abits[8192];</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u</a:t>
            </a:r>
            <a:r>
              <a:rPr lang="en">
                <a:latin typeface="Consolas"/>
                <a:ea typeface="Consolas"/>
                <a:cs typeface="Consolas"/>
                <a:sym typeface="Consolas"/>
              </a:rPr>
              <a:t>int8_t vbits[65536]; </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SM;</a:t>
            </a:r>
            <a:endParaRPr>
              <a:latin typeface="Consolas"/>
              <a:ea typeface="Consolas"/>
              <a:cs typeface="Consolas"/>
              <a:sym typeface="Consolas"/>
            </a:endParaRPr>
          </a:p>
          <a:p>
            <a:pPr indent="0" lvl="0" marL="0" rtl="0">
              <a:spcBef>
                <a:spcPts val="0"/>
              </a:spcBef>
              <a:spcAft>
                <a:spcPts val="0"/>
              </a:spcAft>
              <a:buClr>
                <a:srgbClr val="000000"/>
              </a:buClr>
              <a:buSzPts val="1100"/>
              <a:buFont typeface="Arial"/>
              <a:buNone/>
            </a:pPr>
            <a:r>
              <a:t/>
            </a:r>
            <a:endParaRPr>
              <a:latin typeface="Consolas"/>
              <a:ea typeface="Consolas"/>
              <a:cs typeface="Consolas"/>
              <a:sym typeface="Consolas"/>
            </a:endParaRPr>
          </a:p>
        </p:txBody>
      </p:sp>
      <p:sp>
        <p:nvSpPr>
          <p:cNvPr id="166" name="Google Shape;166;p30"/>
          <p:cNvSpPr txBox="1"/>
          <p:nvPr/>
        </p:nvSpPr>
        <p:spPr>
          <a:xfrm>
            <a:off x="3621200" y="3348650"/>
            <a:ext cx="4566600" cy="122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SM* PM[65536]; // "Primary map": covers 4GB</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Instrumenting loads</a:t>
            </a:r>
            <a:endParaRPr/>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173" name="Google Shape;173;p31"/>
          <p:cNvSpPr txBox="1"/>
          <p:nvPr/>
        </p:nvSpPr>
        <p:spPr>
          <a:xfrm>
            <a:off x="311600" y="1017725"/>
            <a:ext cx="5248500" cy="355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latin typeface="Consolas"/>
                <a:ea typeface="Consolas"/>
                <a:cs typeface="Consolas"/>
                <a:sym typeface="Consolas"/>
              </a:rPr>
              <a:t>U64 LOADVn(Addr a, SizeT nBits) {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U1 abit; U8 vbits8; Int i;</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U64 vbits64 = V_BITS64_UNDEFINED;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SizeT n_bad_addrs = 0;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for (i = 0; i &lt; nBits / 8; i++) {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get_abit_and_vbits8(&amp;abit, &amp;vbits8, a + i);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if (abit != A_BIT_ADDRESSABLE) {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n_bad_addrs++;            // Defined-if</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vbits8 = V_BITS8_DEFINED; // unaddressable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vbits64 = (vbits64 &lt;&lt; 8) | vbits8;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if (n_bad_addrs &gt; 0)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record_address_error(a, nBits);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return vbits64;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174" name="Google Shape;174;p31"/>
          <p:cNvSpPr txBox="1"/>
          <p:nvPr/>
        </p:nvSpPr>
        <p:spPr>
          <a:xfrm>
            <a:off x="5784425" y="1017825"/>
            <a:ext cx="3047700" cy="355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Application loads are preceded by shadow loads.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Disclaimer: this talk will be Linux-heavy. </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342900" lvl="0" marL="457200" rtl="0">
              <a:spcBef>
                <a:spcPts val="0"/>
              </a:spcBef>
              <a:spcAft>
                <a:spcPts val="0"/>
              </a:spcAft>
              <a:buClr>
                <a:schemeClr val="dk1"/>
              </a:buClr>
              <a:buSzPts val="1800"/>
              <a:buAutoNum type="arabicPeriod"/>
            </a:pPr>
            <a:r>
              <a:rPr lang="en">
                <a:solidFill>
                  <a:schemeClr val="dk1"/>
                </a:solidFill>
              </a:rPr>
              <a:t>Valgrind and valgrind tools (mostly memcheck)</a:t>
            </a:r>
            <a:endParaRPr>
              <a:solidFill>
                <a:schemeClr val="dk1"/>
              </a:solidFill>
            </a:endParaRPr>
          </a:p>
          <a:p>
            <a:pPr indent="-342900" lvl="0" marL="457200" rtl="0">
              <a:spcBef>
                <a:spcPts val="0"/>
              </a:spcBef>
              <a:spcAft>
                <a:spcPts val="0"/>
              </a:spcAft>
              <a:buClr>
                <a:schemeClr val="dk1"/>
              </a:buClr>
              <a:buSzPts val="1800"/>
              <a:buAutoNum type="arabicPeriod"/>
            </a:pPr>
            <a:r>
              <a:rPr lang="en">
                <a:solidFill>
                  <a:schemeClr val="dk1"/>
                </a:solidFill>
              </a:rPr>
              <a:t>Sanitizers (asan, msan, tsan, ubsan)</a:t>
            </a:r>
            <a:endParaRPr>
              <a:solidFill>
                <a:schemeClr val="dk1"/>
              </a:solidFill>
            </a:endParaRPr>
          </a:p>
          <a:p>
            <a:pPr indent="-342900" lvl="0" marL="457200" rtl="0">
              <a:spcBef>
                <a:spcPts val="0"/>
              </a:spcBef>
              <a:spcAft>
                <a:spcPts val="0"/>
              </a:spcAft>
              <a:buClr>
                <a:schemeClr val="dk1"/>
              </a:buClr>
              <a:buSzPts val="1800"/>
              <a:buAutoNum type="arabicPeriod"/>
            </a:pPr>
            <a:r>
              <a:rPr lang="en">
                <a:solidFill>
                  <a:schemeClr val="dk1"/>
                </a:solidFill>
              </a:rPr>
              <a:t>Practical recommendations</a:t>
            </a:r>
            <a:endParaRPr>
              <a:solidFill>
                <a:schemeClr val="dk1"/>
              </a:solidFill>
            </a:endParaRPr>
          </a:p>
          <a:p>
            <a:pPr indent="0" lvl="0" marL="0" rtl="0">
              <a:spcBef>
                <a:spcPts val="0"/>
              </a:spcBef>
              <a:spcAft>
                <a:spcPts val="0"/>
              </a:spcAft>
              <a:buClr>
                <a:schemeClr val="dk1"/>
              </a:buClr>
              <a:buSzPts val="11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Optimizations:</a:t>
            </a:r>
            <a:endParaRPr/>
          </a:p>
        </p:txBody>
      </p:sp>
      <p:sp>
        <p:nvSpPr>
          <p:cNvPr id="180" name="Google Shape;18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Aligned loads can be done without a loop</a:t>
            </a:r>
            <a:endParaRPr/>
          </a:p>
          <a:p>
            <a:pPr indent="-342900" lvl="0" marL="457200" rtl="0">
              <a:spcBef>
                <a:spcPts val="0"/>
              </a:spcBef>
              <a:spcAft>
                <a:spcPts val="0"/>
              </a:spcAft>
              <a:buSzPts val="1800"/>
              <a:buChar char="●"/>
            </a:pPr>
            <a:r>
              <a:rPr lang="en"/>
              <a:t>Vectorized range-setting</a:t>
            </a:r>
            <a:endParaRPr/>
          </a:p>
          <a:p>
            <a:pPr indent="-342900" lvl="0" marL="457200" rtl="0">
              <a:spcBef>
                <a:spcPts val="0"/>
              </a:spcBef>
              <a:spcAft>
                <a:spcPts val="0"/>
              </a:spcAft>
              <a:buSzPts val="1800"/>
              <a:buChar char="●"/>
            </a:pPr>
            <a:r>
              <a:rPr lang="en"/>
              <a:t>Distinguished SMs: </a:t>
            </a:r>
            <a:r>
              <a:rPr lang="en">
                <a:latin typeface="Consolas"/>
                <a:ea typeface="Consolas"/>
                <a:cs typeface="Consolas"/>
                <a:sym typeface="Consolas"/>
              </a:rPr>
              <a:t>NOACCESS, DEFINED, UNDEFINED</a:t>
            </a:r>
            <a:r>
              <a:rPr lang="en"/>
              <a:t>.</a:t>
            </a:r>
            <a:endParaRPr/>
          </a:p>
          <a:p>
            <a:pPr indent="-342900" lvl="0" marL="457200" rtl="0">
              <a:spcBef>
                <a:spcPts val="0"/>
              </a:spcBef>
              <a:spcAft>
                <a:spcPts val="0"/>
              </a:spcAft>
              <a:buSzPts val="1800"/>
              <a:buChar char="●"/>
            </a:pPr>
            <a:r>
              <a:rPr b="1" lang="en"/>
              <a:t>Compressed V-bits</a:t>
            </a:r>
            <a:r>
              <a:rPr lang="en"/>
              <a:t>: instead of 9 bits per byte, just use two, gives 4 states:</a:t>
            </a:r>
            <a:endParaRPr/>
          </a:p>
          <a:p>
            <a:pPr indent="-317500" lvl="1" marL="914400" rtl="0">
              <a:spcBef>
                <a:spcPts val="0"/>
              </a:spcBef>
              <a:spcAft>
                <a:spcPts val="0"/>
              </a:spcAft>
              <a:buSzPts val="1400"/>
              <a:buChar char="○"/>
            </a:pPr>
            <a:r>
              <a:rPr lang="en"/>
              <a:t>(1. Not addressable: </a:t>
            </a:r>
            <a:r>
              <a:rPr lang="en">
                <a:latin typeface="Consolas"/>
                <a:ea typeface="Consolas"/>
                <a:cs typeface="Consolas"/>
                <a:sym typeface="Consolas"/>
              </a:rPr>
              <a:t>NOACCESS</a:t>
            </a:r>
            <a:r>
              <a:rPr lang="en"/>
              <a:t>), (2. addressable and completely defined: </a:t>
            </a:r>
            <a:r>
              <a:rPr lang="en">
                <a:latin typeface="Consolas"/>
                <a:ea typeface="Consolas"/>
                <a:cs typeface="Consolas"/>
                <a:sym typeface="Consolas"/>
              </a:rPr>
              <a:t>DEFINED</a:t>
            </a:r>
            <a:r>
              <a:rPr lang="en"/>
              <a:t>), (3. addressable and completely undefined: </a:t>
            </a:r>
            <a:r>
              <a:rPr lang="en">
                <a:latin typeface="Consolas"/>
                <a:ea typeface="Consolas"/>
                <a:cs typeface="Consolas"/>
                <a:sym typeface="Consolas"/>
              </a:rPr>
              <a:t>UNDEFINED</a:t>
            </a:r>
            <a:r>
              <a:rPr lang="en"/>
              <a:t>), (4. addressable and partially defined, </a:t>
            </a:r>
            <a:r>
              <a:rPr lang="en">
                <a:latin typeface="Consolas"/>
                <a:ea typeface="Consolas"/>
                <a:cs typeface="Consolas"/>
                <a:sym typeface="Consolas"/>
              </a:rPr>
              <a:t>PARTDEFINED</a:t>
            </a:r>
            <a:r>
              <a:rPr lang="en"/>
              <a:t>)</a:t>
            </a:r>
            <a:endParaRPr/>
          </a:p>
          <a:p>
            <a:pPr indent="-342900" lvl="0" marL="457200">
              <a:spcBef>
                <a:spcPts val="0"/>
              </a:spcBef>
              <a:spcAft>
                <a:spcPts val="0"/>
              </a:spcAft>
              <a:buSzPts val="1800"/>
              <a:buChar char="●"/>
            </a:pPr>
            <a:r>
              <a:rPr lang="en"/>
              <a:t>Faster stack updates.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Memcheck: malloc replacement</a:t>
            </a:r>
            <a:endParaRPr/>
          </a:p>
        </p:txBody>
      </p:sp>
      <p:sp>
        <p:nvSpPr>
          <p:cNvPr id="186" name="Google Shape;18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Poisoned redzones flank heap-blocks</a:t>
            </a:r>
            <a:endParaRPr/>
          </a:p>
          <a:p>
            <a:pPr indent="-342900" lvl="0" marL="457200" rtl="0">
              <a:spcBef>
                <a:spcPts val="0"/>
              </a:spcBef>
              <a:spcAft>
                <a:spcPts val="0"/>
              </a:spcAft>
              <a:buSzPts val="1800"/>
              <a:buChar char="●"/>
            </a:pPr>
            <a:r>
              <a:rPr lang="en"/>
              <a:t>Stacktraces written to heap-blocks in redzones</a:t>
            </a:r>
            <a:endParaRPr/>
          </a:p>
          <a:p>
            <a:pPr indent="-342900" lvl="0" marL="457200">
              <a:spcBef>
                <a:spcPts val="0"/>
              </a:spcBef>
              <a:spcAft>
                <a:spcPts val="0"/>
              </a:spcAft>
              <a:buSzPts val="1800"/>
              <a:buChar char="●"/>
            </a:pPr>
            <a:r>
              <a:rPr lang="en"/>
              <a:t>Delays reuse of heap-blocks after free. Aka, "quarantine"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Memcheck: calculus of validity.</a:t>
            </a:r>
            <a:endParaRPr/>
          </a:p>
        </p:txBody>
      </p:sp>
      <p:sp>
        <p:nvSpPr>
          <p:cNvPr id="192" name="Google Shape;19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 d1, d2 denote virtual registers, v1, v2 their corresponding shadow registers. </a:t>
            </a:r>
            <a:endParaRPr/>
          </a:p>
          <a:p>
            <a:pPr indent="0" lvl="0" marL="0" rtl="0">
              <a:spcBef>
                <a:spcPts val="1600"/>
              </a:spcBef>
              <a:spcAft>
                <a:spcPts val="0"/>
              </a:spcAft>
              <a:buNone/>
            </a:pPr>
            <a:r>
              <a:rPr i="1" lang="en"/>
              <a:t>What are validity bits of, eg, d1 + d2?</a:t>
            </a:r>
            <a:endParaRPr i="1"/>
          </a:p>
          <a:p>
            <a:pPr indent="0" lvl="0" marL="45720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1000"/>
                                        <p:tgtEl>
                                          <p:spTgt spid="1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Effect filter="fade" transition="in">
                                      <p:cBhvr>
                                        <p:cTn dur="1000"/>
                                        <p:tgtEl>
                                          <p:spTgt spid="1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animEffect filter="fade" transition="in">
                                      <p:cBhvr>
                                        <p:cTn dur="1000"/>
                                        <p:tgtEl>
                                          <p:spTgt spid="19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Memcheck: calculus of validity.</a:t>
            </a:r>
            <a:endParaRPr/>
          </a:p>
        </p:txBody>
      </p:sp>
      <p:sp>
        <p:nvSpPr>
          <p:cNvPr id="198" name="Google Shape;19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Let d1, d2 denote virtual registers, v1, v2 their corresponding shadow registers. </a:t>
            </a:r>
            <a:endParaRPr/>
          </a:p>
          <a:p>
            <a:pPr indent="0" lvl="0" marL="0">
              <a:spcBef>
                <a:spcPts val="1600"/>
              </a:spcBef>
              <a:spcAft>
                <a:spcPts val="0"/>
              </a:spcAft>
              <a:buNone/>
            </a:pPr>
            <a:r>
              <a:rPr i="1" lang="en"/>
              <a:t>What are validity bits of, eg, d1 + d2?</a:t>
            </a:r>
            <a:endParaRPr i="1"/>
          </a:p>
          <a:p>
            <a:pPr indent="-342900" lvl="0" marL="457200" rtl="0">
              <a:spcBef>
                <a:spcPts val="1600"/>
              </a:spcBef>
              <a:spcAft>
                <a:spcPts val="0"/>
              </a:spcAft>
              <a:buSzPts val="1800"/>
              <a:buChar char="●"/>
            </a:pPr>
            <a:r>
              <a:rPr lang="en">
                <a:latin typeface="Consolas"/>
                <a:ea typeface="Consolas"/>
                <a:cs typeface="Consolas"/>
                <a:sym typeface="Consolas"/>
              </a:rPr>
              <a:t>UifU(v1, v2)</a:t>
            </a:r>
            <a:r>
              <a:rPr lang="en"/>
              <a:t>? Undefined if either undefined?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Memcheck: calculus of validity.</a:t>
            </a:r>
            <a:endParaRPr/>
          </a:p>
          <a:p>
            <a:pPr indent="0" lvl="0" marL="0">
              <a:spcBef>
                <a:spcPts val="0"/>
              </a:spcBef>
              <a:spcAft>
                <a:spcPts val="0"/>
              </a:spcAft>
              <a:buNone/>
            </a:pPr>
            <a:r>
              <a:t/>
            </a:r>
            <a:endParaRPr/>
          </a:p>
        </p:txBody>
      </p:sp>
      <p:sp>
        <p:nvSpPr>
          <p:cNvPr id="204" name="Google Shape;20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Let d1, d2 denote virtual registers, v1, v2 their corresponding shadow registers. </a:t>
            </a:r>
            <a:endParaRPr/>
          </a:p>
          <a:p>
            <a:pPr indent="0" lvl="0" marL="0" rtl="0">
              <a:spcBef>
                <a:spcPts val="1600"/>
              </a:spcBef>
              <a:spcAft>
                <a:spcPts val="0"/>
              </a:spcAft>
              <a:buClr>
                <a:schemeClr val="dk1"/>
              </a:buClr>
              <a:buSzPts val="1100"/>
              <a:buFont typeface="Arial"/>
              <a:buNone/>
            </a:pPr>
            <a:r>
              <a:rPr i="1" lang="en"/>
              <a:t>What are validity bits of, eg, d1 + d2?</a:t>
            </a:r>
            <a:endParaRPr i="1"/>
          </a:p>
          <a:p>
            <a:pPr indent="-342900" lvl="0" marL="457200" rtl="0">
              <a:spcBef>
                <a:spcPts val="1600"/>
              </a:spcBef>
              <a:spcAft>
                <a:spcPts val="0"/>
              </a:spcAft>
              <a:buSzPts val="1800"/>
              <a:buChar char="●"/>
            </a:pPr>
            <a:r>
              <a:rPr lang="en">
                <a:latin typeface="Consolas"/>
                <a:ea typeface="Consolas"/>
                <a:cs typeface="Consolas"/>
                <a:sym typeface="Consolas"/>
              </a:rPr>
              <a:t>UifU(v1, v2)</a:t>
            </a:r>
            <a:r>
              <a:rPr lang="en"/>
              <a:t>? Undefined if either undefined?</a:t>
            </a:r>
            <a:endParaRPr/>
          </a:p>
          <a:p>
            <a:pPr indent="-342900" lvl="0" marL="457200" rtl="0">
              <a:spcBef>
                <a:spcPts val="0"/>
              </a:spcBef>
              <a:spcAft>
                <a:spcPts val="0"/>
              </a:spcAft>
              <a:buSzPts val="1800"/>
              <a:buChar char="●"/>
            </a:pPr>
            <a:r>
              <a:rPr lang="en">
                <a:latin typeface="Consolas"/>
                <a:ea typeface="Consolas"/>
                <a:cs typeface="Consolas"/>
                <a:sym typeface="Consolas"/>
              </a:rPr>
              <a:t>Left(UifU(v1, v2))</a:t>
            </a:r>
            <a:r>
              <a:rPr lang="en"/>
              <a:t>? Overly pessimistic?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Memcheck</a:t>
            </a:r>
            <a:endParaRPr/>
          </a:p>
          <a:p>
            <a:pPr indent="0" lvl="0" marL="0">
              <a:spcBef>
                <a:spcPts val="0"/>
              </a:spcBef>
              <a:spcAft>
                <a:spcPts val="0"/>
              </a:spcAft>
              <a:buNone/>
            </a:pPr>
            <a:r>
              <a:t/>
            </a:r>
            <a:endParaRPr/>
          </a:p>
        </p:txBody>
      </p:sp>
      <p:sp>
        <p:nvSpPr>
          <p:cNvPr id="210" name="Google Shape;21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Found innumerable bugs over the years</a:t>
            </a:r>
            <a:endParaRPr/>
          </a:p>
          <a:p>
            <a:pPr indent="-342900" lvl="0" marL="457200" rtl="0">
              <a:spcBef>
                <a:spcPts val="0"/>
              </a:spcBef>
              <a:spcAft>
                <a:spcPts val="0"/>
              </a:spcAft>
              <a:buSzPts val="1800"/>
              <a:buChar char="●"/>
            </a:pPr>
            <a:r>
              <a:rPr lang="en"/>
              <a:t>Still useful.</a:t>
            </a:r>
            <a:endParaRPr/>
          </a:p>
          <a:p>
            <a:pPr indent="-342900" lvl="0" marL="457200">
              <a:spcBef>
                <a:spcPts val="0"/>
              </a:spcBef>
              <a:spcAft>
                <a:spcPts val="0"/>
              </a:spcAft>
              <a:buSzPts val="1800"/>
              <a:buChar char="●"/>
            </a:pPr>
            <a:r>
              <a:rPr lang="en"/>
              <a:t>Slow. 20-40x slowdown for single-threaded performance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Google sanitizers</a:t>
            </a:r>
            <a:endParaRPr/>
          </a:p>
        </p:txBody>
      </p:sp>
      <p:sp>
        <p:nvSpPr>
          <p:cNvPr id="216" name="Google Shape;216;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AddressSanitizer (asan): addressability checks (A-bits)</a:t>
            </a:r>
            <a:endParaRPr/>
          </a:p>
          <a:p>
            <a:pPr indent="-342900" lvl="0" marL="457200" rtl="0">
              <a:spcBef>
                <a:spcPts val="0"/>
              </a:spcBef>
              <a:spcAft>
                <a:spcPts val="0"/>
              </a:spcAft>
              <a:buSzPts val="1800"/>
              <a:buChar char="●"/>
            </a:pPr>
            <a:r>
              <a:rPr lang="en"/>
              <a:t>MemorySanitizer (msan, memsan): bitwise validity (</a:t>
            </a:r>
            <a:r>
              <a:rPr lang="en"/>
              <a:t>definedness</a:t>
            </a:r>
            <a:r>
              <a:rPr lang="en"/>
              <a:t>) (V-bits)</a:t>
            </a:r>
            <a:endParaRPr/>
          </a:p>
          <a:p>
            <a:pPr indent="-342900" lvl="0" marL="457200" rtl="0">
              <a:spcBef>
                <a:spcPts val="0"/>
              </a:spcBef>
              <a:spcAft>
                <a:spcPts val="0"/>
              </a:spcAft>
              <a:buSzPts val="1800"/>
              <a:buChar char="●"/>
            </a:pPr>
            <a:r>
              <a:rPr lang="en"/>
              <a:t>ThreadSanitizer (tsan): data race detector</a:t>
            </a:r>
            <a:endParaRPr/>
          </a:p>
          <a:p>
            <a:pPr indent="-342900" lvl="0" marL="457200" rtl="0">
              <a:spcBef>
                <a:spcPts val="0"/>
              </a:spcBef>
              <a:spcAft>
                <a:spcPts val="0"/>
              </a:spcAft>
              <a:buSzPts val="1800"/>
              <a:buChar char="●"/>
            </a:pPr>
            <a:r>
              <a:rPr lang="en"/>
              <a:t>UndefinedBehaviorSanitizer (ubsan): various "simple" checks, eg, integer overflow</a:t>
            </a:r>
            <a:endParaRPr/>
          </a:p>
          <a:p>
            <a:pPr indent="0" lvl="0" marL="0" rtl="0">
              <a:spcBef>
                <a:spcPts val="1600"/>
              </a:spcBef>
              <a:spcAft>
                <a:spcPts val="0"/>
              </a:spcAft>
              <a:buNone/>
            </a:pPr>
            <a:r>
              <a:rPr lang="en"/>
              <a:t>All use compile-time instrumentation of code.</a:t>
            </a:r>
            <a:endParaRPr/>
          </a:p>
          <a:p>
            <a:pPr indent="0" lvl="0" marL="0" rtl="0">
              <a:spcBef>
                <a:spcPts val="1600"/>
              </a:spcBef>
              <a:spcAft>
                <a:spcPts val="0"/>
              </a:spcAft>
              <a:buNone/>
            </a:pPr>
            <a:r>
              <a:t/>
            </a:r>
            <a:endParaRPr/>
          </a:p>
          <a:p>
            <a:pPr indent="457200" lvl="0" marL="3657600">
              <a:spcBef>
                <a:spcPts val="1600"/>
              </a:spcBef>
              <a:spcAft>
                <a:spcPts val="1600"/>
              </a:spcAft>
              <a:buNone/>
            </a:pPr>
            <a:r>
              <a:rPr lang="en"/>
              <a:t>Kostya Serebryany</a:t>
            </a:r>
            <a:endParaRPr/>
          </a:p>
        </p:txBody>
      </p:sp>
      <p:pic>
        <p:nvPicPr>
          <p:cNvPr id="217" name="Google Shape;217;p38"/>
          <p:cNvPicPr preferRelativeResize="0"/>
          <p:nvPr/>
        </p:nvPicPr>
        <p:blipFill>
          <a:blip r:embed="rId3">
            <a:alphaModFix/>
          </a:blip>
          <a:stretch>
            <a:fillRect/>
          </a:stretch>
        </p:blipFill>
        <p:spPr>
          <a:xfrm>
            <a:off x="7034125" y="2770700"/>
            <a:ext cx="1798174" cy="17981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Quick tour of clang/llvm</a:t>
            </a:r>
            <a:endParaRPr/>
          </a:p>
        </p:txBody>
      </p:sp>
      <p:sp>
        <p:nvSpPr>
          <p:cNvPr id="223" name="Google Shape;22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224" name="Google Shape;224;p39"/>
          <p:cNvSpPr txBox="1"/>
          <p:nvPr/>
        </p:nvSpPr>
        <p:spPr>
          <a:xfrm>
            <a:off x="1538275" y="1586325"/>
            <a:ext cx="1762500" cy="1169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b="1" lang="en"/>
              <a:t>Clang</a:t>
            </a:r>
            <a:endParaRPr b="1"/>
          </a:p>
        </p:txBody>
      </p:sp>
      <p:sp>
        <p:nvSpPr>
          <p:cNvPr id="225" name="Google Shape;225;p39"/>
          <p:cNvSpPr txBox="1"/>
          <p:nvPr/>
        </p:nvSpPr>
        <p:spPr>
          <a:xfrm>
            <a:off x="2163175" y="1938825"/>
            <a:ext cx="1009500" cy="63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Clang AST</a:t>
            </a:r>
            <a:endParaRPr/>
          </a:p>
        </p:txBody>
      </p:sp>
      <p:cxnSp>
        <p:nvCxnSpPr>
          <p:cNvPr id="226" name="Google Shape;226;p39"/>
          <p:cNvCxnSpPr>
            <a:endCxn id="224" idx="1"/>
          </p:cNvCxnSpPr>
          <p:nvPr/>
        </p:nvCxnSpPr>
        <p:spPr>
          <a:xfrm>
            <a:off x="1153675" y="1682475"/>
            <a:ext cx="384600" cy="488700"/>
          </a:xfrm>
          <a:prstGeom prst="straightConnector1">
            <a:avLst/>
          </a:prstGeom>
          <a:noFill/>
          <a:ln cap="flat" cmpd="sng" w="9525">
            <a:solidFill>
              <a:schemeClr val="dk2"/>
            </a:solidFill>
            <a:prstDash val="solid"/>
            <a:round/>
            <a:headEnd len="med" w="med" type="none"/>
            <a:tailEnd len="med" w="med" type="triangle"/>
          </a:ln>
        </p:spPr>
      </p:cxnSp>
      <p:cxnSp>
        <p:nvCxnSpPr>
          <p:cNvPr id="227" name="Google Shape;227;p39"/>
          <p:cNvCxnSpPr>
            <a:endCxn id="224" idx="1"/>
          </p:cNvCxnSpPr>
          <p:nvPr/>
        </p:nvCxnSpPr>
        <p:spPr>
          <a:xfrm>
            <a:off x="1073575" y="2163075"/>
            <a:ext cx="464700" cy="8100"/>
          </a:xfrm>
          <a:prstGeom prst="straightConnector1">
            <a:avLst/>
          </a:prstGeom>
          <a:noFill/>
          <a:ln cap="flat" cmpd="sng" w="9525">
            <a:solidFill>
              <a:schemeClr val="dk2"/>
            </a:solidFill>
            <a:prstDash val="solid"/>
            <a:round/>
            <a:headEnd len="med" w="med" type="none"/>
            <a:tailEnd len="med" w="med" type="triangle"/>
          </a:ln>
        </p:spPr>
      </p:cxnSp>
      <p:cxnSp>
        <p:nvCxnSpPr>
          <p:cNvPr id="228" name="Google Shape;228;p39"/>
          <p:cNvCxnSpPr>
            <a:endCxn id="224" idx="1"/>
          </p:cNvCxnSpPr>
          <p:nvPr/>
        </p:nvCxnSpPr>
        <p:spPr>
          <a:xfrm flipH="1" rot="10800000">
            <a:off x="1121575" y="2171175"/>
            <a:ext cx="416700" cy="456600"/>
          </a:xfrm>
          <a:prstGeom prst="straightConnector1">
            <a:avLst/>
          </a:prstGeom>
          <a:noFill/>
          <a:ln cap="flat" cmpd="sng" w="9525">
            <a:solidFill>
              <a:schemeClr val="dk2"/>
            </a:solidFill>
            <a:prstDash val="solid"/>
            <a:round/>
            <a:headEnd len="med" w="med" type="none"/>
            <a:tailEnd len="med" w="med" type="triangle"/>
          </a:ln>
        </p:spPr>
      </p:cxnSp>
      <p:sp>
        <p:nvSpPr>
          <p:cNvPr id="229" name="Google Shape;229;p39"/>
          <p:cNvSpPr txBox="1"/>
          <p:nvPr/>
        </p:nvSpPr>
        <p:spPr>
          <a:xfrm>
            <a:off x="512875" y="1398100"/>
            <a:ext cx="640800" cy="384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C</a:t>
            </a:r>
            <a:endParaRPr/>
          </a:p>
        </p:txBody>
      </p:sp>
      <p:sp>
        <p:nvSpPr>
          <p:cNvPr id="230" name="Google Shape;230;p39"/>
          <p:cNvSpPr txBox="1"/>
          <p:nvPr/>
        </p:nvSpPr>
        <p:spPr>
          <a:xfrm>
            <a:off x="432775" y="1982988"/>
            <a:ext cx="640800" cy="384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C++</a:t>
            </a:r>
            <a:endParaRPr/>
          </a:p>
        </p:txBody>
      </p:sp>
      <p:sp>
        <p:nvSpPr>
          <p:cNvPr id="231" name="Google Shape;231;p39"/>
          <p:cNvSpPr txBox="1"/>
          <p:nvPr/>
        </p:nvSpPr>
        <p:spPr>
          <a:xfrm>
            <a:off x="376675" y="2574325"/>
            <a:ext cx="753000" cy="57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ObjC/C++</a:t>
            </a:r>
            <a:endParaRPr/>
          </a:p>
        </p:txBody>
      </p:sp>
      <p:sp>
        <p:nvSpPr>
          <p:cNvPr id="232" name="Google Shape;232;p39"/>
          <p:cNvSpPr txBox="1"/>
          <p:nvPr/>
        </p:nvSpPr>
        <p:spPr>
          <a:xfrm>
            <a:off x="4438475" y="1522225"/>
            <a:ext cx="3092400" cy="2082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b="1" lang="en"/>
              <a:t>LLVM</a:t>
            </a:r>
            <a:endParaRPr b="1"/>
          </a:p>
        </p:txBody>
      </p:sp>
      <p:sp>
        <p:nvSpPr>
          <p:cNvPr id="233" name="Google Shape;233;p39"/>
          <p:cNvSpPr txBox="1"/>
          <p:nvPr/>
        </p:nvSpPr>
        <p:spPr>
          <a:xfrm>
            <a:off x="4935175" y="2002925"/>
            <a:ext cx="897300" cy="57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LLVM-IR</a:t>
            </a:r>
            <a:endParaRPr/>
          </a:p>
        </p:txBody>
      </p:sp>
      <p:sp>
        <p:nvSpPr>
          <p:cNvPr id="234" name="Google Shape;234;p39"/>
          <p:cNvSpPr txBox="1"/>
          <p:nvPr/>
        </p:nvSpPr>
        <p:spPr>
          <a:xfrm>
            <a:off x="6217075" y="2002925"/>
            <a:ext cx="1185600" cy="57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Optimization</a:t>
            </a:r>
            <a:endParaRPr/>
          </a:p>
          <a:p>
            <a:pPr indent="0" lvl="0" marL="0">
              <a:spcBef>
                <a:spcPts val="0"/>
              </a:spcBef>
              <a:spcAft>
                <a:spcPts val="0"/>
              </a:spcAft>
              <a:buNone/>
            </a:pPr>
            <a:r>
              <a:rPr lang="en"/>
              <a:t>passes</a:t>
            </a:r>
            <a:endParaRPr/>
          </a:p>
        </p:txBody>
      </p:sp>
      <p:sp>
        <p:nvSpPr>
          <p:cNvPr id="235" name="Google Shape;235;p39"/>
          <p:cNvSpPr txBox="1"/>
          <p:nvPr/>
        </p:nvSpPr>
        <p:spPr>
          <a:xfrm>
            <a:off x="6257125" y="2788000"/>
            <a:ext cx="1105500" cy="63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CodeGen</a:t>
            </a:r>
            <a:endParaRPr/>
          </a:p>
        </p:txBody>
      </p:sp>
      <p:cxnSp>
        <p:nvCxnSpPr>
          <p:cNvPr id="236" name="Google Shape;236;p39"/>
          <p:cNvCxnSpPr>
            <a:stCxn id="225" idx="3"/>
            <a:endCxn id="233" idx="1"/>
          </p:cNvCxnSpPr>
          <p:nvPr/>
        </p:nvCxnSpPr>
        <p:spPr>
          <a:xfrm>
            <a:off x="3172675" y="2255325"/>
            <a:ext cx="1762500" cy="3390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39"/>
          <p:cNvCxnSpPr>
            <a:stCxn id="233" idx="3"/>
            <a:endCxn id="234" idx="1"/>
          </p:cNvCxnSpPr>
          <p:nvPr/>
        </p:nvCxnSpPr>
        <p:spPr>
          <a:xfrm>
            <a:off x="5832475" y="2289275"/>
            <a:ext cx="384600" cy="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39"/>
          <p:cNvCxnSpPr>
            <a:stCxn id="234" idx="2"/>
            <a:endCxn id="235" idx="0"/>
          </p:cNvCxnSpPr>
          <p:nvPr/>
        </p:nvCxnSpPr>
        <p:spPr>
          <a:xfrm>
            <a:off x="6809875" y="2575625"/>
            <a:ext cx="0" cy="212400"/>
          </a:xfrm>
          <a:prstGeom prst="straightConnector1">
            <a:avLst/>
          </a:prstGeom>
          <a:noFill/>
          <a:ln cap="flat" cmpd="sng" w="9525">
            <a:solidFill>
              <a:schemeClr val="dk2"/>
            </a:solidFill>
            <a:prstDash val="solid"/>
            <a:round/>
            <a:headEnd len="med" w="med" type="none"/>
            <a:tailEnd len="med" w="med" type="triangle"/>
          </a:ln>
        </p:spPr>
      </p:cxnSp>
      <p:sp>
        <p:nvSpPr>
          <p:cNvPr id="239" name="Google Shape;239;p39"/>
          <p:cNvSpPr txBox="1"/>
          <p:nvPr/>
        </p:nvSpPr>
        <p:spPr>
          <a:xfrm>
            <a:off x="6169000" y="3845600"/>
            <a:ext cx="2211300" cy="57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Machine Code (x86, ARM, PPC, …)</a:t>
            </a:r>
            <a:endParaRPr/>
          </a:p>
        </p:txBody>
      </p:sp>
      <p:cxnSp>
        <p:nvCxnSpPr>
          <p:cNvPr id="240" name="Google Shape;240;p39"/>
          <p:cNvCxnSpPr>
            <a:stCxn id="235" idx="2"/>
            <a:endCxn id="239" idx="0"/>
          </p:cNvCxnSpPr>
          <p:nvPr/>
        </p:nvCxnSpPr>
        <p:spPr>
          <a:xfrm>
            <a:off x="6809875" y="3421000"/>
            <a:ext cx="464700" cy="424500"/>
          </a:xfrm>
          <a:prstGeom prst="straightConnector1">
            <a:avLst/>
          </a:prstGeom>
          <a:noFill/>
          <a:ln cap="flat" cmpd="sng" w="9525">
            <a:solidFill>
              <a:schemeClr val="dk2"/>
            </a:solidFill>
            <a:prstDash val="solid"/>
            <a:round/>
            <a:headEnd len="med" w="med" type="none"/>
            <a:tailEnd len="med" w="med" type="triangle"/>
          </a:ln>
        </p:spPr>
      </p:cxnSp>
      <p:sp>
        <p:nvSpPr>
          <p:cNvPr id="241" name="Google Shape;241;p39"/>
          <p:cNvSpPr txBox="1"/>
          <p:nvPr/>
        </p:nvSpPr>
        <p:spPr>
          <a:xfrm>
            <a:off x="2339400" y="2916250"/>
            <a:ext cx="640800" cy="37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Rust</a:t>
            </a:r>
            <a:endParaRPr/>
          </a:p>
        </p:txBody>
      </p:sp>
      <p:sp>
        <p:nvSpPr>
          <p:cNvPr id="242" name="Google Shape;242;p39"/>
          <p:cNvSpPr txBox="1"/>
          <p:nvPr/>
        </p:nvSpPr>
        <p:spPr>
          <a:xfrm>
            <a:off x="2339400" y="3380925"/>
            <a:ext cx="640800" cy="306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Swift</a:t>
            </a:r>
            <a:endParaRPr/>
          </a:p>
        </p:txBody>
      </p:sp>
      <p:sp>
        <p:nvSpPr>
          <p:cNvPr id="243" name="Google Shape;243;p39"/>
          <p:cNvSpPr txBox="1"/>
          <p:nvPr/>
        </p:nvSpPr>
        <p:spPr>
          <a:xfrm>
            <a:off x="3573200" y="3445025"/>
            <a:ext cx="753000" cy="27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Others</a:t>
            </a:r>
            <a:endParaRPr/>
          </a:p>
        </p:txBody>
      </p:sp>
      <p:cxnSp>
        <p:nvCxnSpPr>
          <p:cNvPr id="244" name="Google Shape;244;p39"/>
          <p:cNvCxnSpPr>
            <a:stCxn id="241" idx="3"/>
            <a:endCxn id="233" idx="1"/>
          </p:cNvCxnSpPr>
          <p:nvPr/>
        </p:nvCxnSpPr>
        <p:spPr>
          <a:xfrm flipH="1" rot="10800000">
            <a:off x="2980200" y="2289400"/>
            <a:ext cx="1955100" cy="815100"/>
          </a:xfrm>
          <a:prstGeom prst="straightConnector1">
            <a:avLst/>
          </a:prstGeom>
          <a:noFill/>
          <a:ln cap="flat" cmpd="sng" w="9525">
            <a:solidFill>
              <a:schemeClr val="dk2"/>
            </a:solidFill>
            <a:prstDash val="solid"/>
            <a:round/>
            <a:headEnd len="med" w="med" type="none"/>
            <a:tailEnd len="med" w="med" type="triangle"/>
          </a:ln>
        </p:spPr>
      </p:cxnSp>
      <p:cxnSp>
        <p:nvCxnSpPr>
          <p:cNvPr id="245" name="Google Shape;245;p39"/>
          <p:cNvCxnSpPr>
            <a:stCxn id="242" idx="3"/>
            <a:endCxn id="233" idx="1"/>
          </p:cNvCxnSpPr>
          <p:nvPr/>
        </p:nvCxnSpPr>
        <p:spPr>
          <a:xfrm flipH="1" rot="10800000">
            <a:off x="2980200" y="2289375"/>
            <a:ext cx="1955100" cy="1245000"/>
          </a:xfrm>
          <a:prstGeom prst="straightConnector1">
            <a:avLst/>
          </a:prstGeom>
          <a:noFill/>
          <a:ln cap="flat" cmpd="sng" w="9525">
            <a:solidFill>
              <a:schemeClr val="dk2"/>
            </a:solidFill>
            <a:prstDash val="solid"/>
            <a:round/>
            <a:headEnd len="med" w="med" type="none"/>
            <a:tailEnd len="med" w="med" type="triangle"/>
          </a:ln>
        </p:spPr>
      </p:cxnSp>
      <p:cxnSp>
        <p:nvCxnSpPr>
          <p:cNvPr id="246" name="Google Shape;246;p39"/>
          <p:cNvCxnSpPr>
            <a:stCxn id="243" idx="0"/>
            <a:endCxn id="233" idx="1"/>
          </p:cNvCxnSpPr>
          <p:nvPr/>
        </p:nvCxnSpPr>
        <p:spPr>
          <a:xfrm flipH="1" rot="10800000">
            <a:off x="3949700" y="2289125"/>
            <a:ext cx="985500" cy="1155900"/>
          </a:xfrm>
          <a:prstGeom prst="straightConnector1">
            <a:avLst/>
          </a:prstGeom>
          <a:noFill/>
          <a:ln cap="flat" cmpd="sng" w="9525">
            <a:solidFill>
              <a:schemeClr val="dk2"/>
            </a:solidFill>
            <a:prstDash val="solid"/>
            <a:round/>
            <a:headEnd len="med" w="med" type="none"/>
            <a:tailEnd len="med" w="med" type="triangle"/>
          </a:ln>
        </p:spPr>
      </p:cxnSp>
      <p:sp>
        <p:nvSpPr>
          <p:cNvPr id="247" name="Google Shape;247;p39"/>
          <p:cNvSpPr txBox="1"/>
          <p:nvPr/>
        </p:nvSpPr>
        <p:spPr>
          <a:xfrm>
            <a:off x="368525" y="3765500"/>
            <a:ext cx="3509100" cy="8829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u="sng">
                <a:solidFill>
                  <a:schemeClr val="accent5"/>
                </a:solidFill>
                <a:hlinkClick r:id="rId3"/>
              </a:rPr>
              <a:t>https://github.com/llvm-mirror/clang</a:t>
            </a:r>
            <a:endParaRPr>
              <a:solidFill>
                <a:schemeClr val="dk1"/>
              </a:solidFill>
            </a:endParaRPr>
          </a:p>
          <a:p>
            <a:pPr indent="0" lvl="0" marL="0">
              <a:spcBef>
                <a:spcPts val="0"/>
              </a:spcBef>
              <a:spcAft>
                <a:spcPts val="0"/>
              </a:spcAft>
              <a:buClr>
                <a:schemeClr val="dk1"/>
              </a:buClr>
              <a:buSzPts val="1100"/>
              <a:buFont typeface="Arial"/>
              <a:buNone/>
            </a:pPr>
            <a:r>
              <a:rPr lang="en" u="sng">
                <a:solidFill>
                  <a:schemeClr val="accent5"/>
                </a:solidFill>
                <a:hlinkClick r:id="rId4"/>
              </a:rPr>
              <a:t>https://github.com/llvm-mirror/llvm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AddressSanitizer</a:t>
            </a:r>
            <a:endParaRPr/>
          </a:p>
        </p:txBody>
      </p:sp>
      <p:sp>
        <p:nvSpPr>
          <p:cNvPr id="253" name="Google Shape;25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Out-of-bounds accesses to heap, stack and globals</a:t>
            </a:r>
            <a:endParaRPr/>
          </a:p>
          <a:p>
            <a:pPr indent="-342900" lvl="0" marL="457200" rtl="0">
              <a:spcBef>
                <a:spcPts val="0"/>
              </a:spcBef>
              <a:spcAft>
                <a:spcPts val="0"/>
              </a:spcAft>
              <a:buSzPts val="1800"/>
              <a:buChar char="●"/>
            </a:pPr>
            <a:r>
              <a:rPr lang="en"/>
              <a:t>Use-after-free</a:t>
            </a:r>
            <a:endParaRPr/>
          </a:p>
          <a:p>
            <a:pPr indent="-342900" lvl="0" marL="457200" rtl="0">
              <a:spcBef>
                <a:spcPts val="0"/>
              </a:spcBef>
              <a:spcAft>
                <a:spcPts val="0"/>
              </a:spcAft>
              <a:buSzPts val="1800"/>
              <a:buChar char="●"/>
            </a:pPr>
            <a:r>
              <a:rPr lang="en"/>
              <a:t>Stack use-after-return (runtime flag ASAN_OPTIONS=detect_stack_use_after_return=1)</a:t>
            </a:r>
            <a:endParaRPr/>
          </a:p>
          <a:p>
            <a:pPr indent="-342900" lvl="0" marL="457200" rtl="0">
              <a:spcBef>
                <a:spcPts val="0"/>
              </a:spcBef>
              <a:spcAft>
                <a:spcPts val="0"/>
              </a:spcAft>
              <a:buSzPts val="1800"/>
              <a:buChar char="●"/>
            </a:pPr>
            <a:r>
              <a:rPr lang="en"/>
              <a:t>Use-after-scope (clang flag -fsanitize-address-use-after-scope)</a:t>
            </a:r>
            <a:endParaRPr/>
          </a:p>
          <a:p>
            <a:pPr indent="-342900" lvl="0" marL="457200" rtl="0">
              <a:spcBef>
                <a:spcPts val="0"/>
              </a:spcBef>
              <a:spcAft>
                <a:spcPts val="0"/>
              </a:spcAft>
              <a:buSzPts val="1800"/>
              <a:buChar char="●"/>
            </a:pPr>
            <a:r>
              <a:rPr lang="en"/>
              <a:t>Double-free, invalid free</a:t>
            </a:r>
            <a:endParaRPr/>
          </a:p>
          <a:p>
            <a:pPr indent="-342900" lvl="0" marL="457200" rtl="0">
              <a:spcBef>
                <a:spcPts val="0"/>
              </a:spcBef>
              <a:spcAft>
                <a:spcPts val="0"/>
              </a:spcAft>
              <a:buSzPts val="1800"/>
              <a:buChar char="●"/>
            </a:pPr>
            <a:r>
              <a:rPr lang="en"/>
              <a:t>Memory leaks (experimental)</a:t>
            </a:r>
            <a:endParaRPr/>
          </a:p>
          <a:p>
            <a:pPr indent="-342900" lvl="0" marL="457200" rtl="0">
              <a:spcBef>
                <a:spcPts val="0"/>
              </a:spcBef>
              <a:spcAft>
                <a:spcPts val="0"/>
              </a:spcAft>
              <a:buSzPts val="1800"/>
              <a:buChar char="●"/>
            </a:pPr>
            <a:r>
              <a:rPr lang="en"/>
              <a:t>STL container over/underflow (!)</a:t>
            </a:r>
            <a:endParaRPr/>
          </a:p>
          <a:p>
            <a:pPr indent="0" lvl="0" marL="0">
              <a:spcBef>
                <a:spcPts val="1600"/>
              </a:spcBef>
              <a:spcAft>
                <a:spcPts val="1600"/>
              </a:spcAft>
              <a:buNone/>
            </a:pPr>
            <a:r>
              <a:rPr b="1" i="1" lang="en"/>
              <a:t>2-4x slowdown!</a:t>
            </a:r>
            <a:endParaRPr b="1" i="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AddressSanitizer demo</a:t>
            </a:r>
            <a:endParaRPr/>
          </a:p>
        </p:txBody>
      </p:sp>
      <p:sp>
        <p:nvSpPr>
          <p:cNvPr id="259" name="Google Shape;259;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Remember: C++ is dangerous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Null pointer dereference</a:t>
            </a:r>
            <a:endParaRPr sz="1600"/>
          </a:p>
          <a:p>
            <a:pPr indent="-330200" lvl="0" marL="457200" rtl="0">
              <a:spcBef>
                <a:spcPts val="0"/>
              </a:spcBef>
              <a:spcAft>
                <a:spcPts val="0"/>
              </a:spcAft>
              <a:buSzPts val="1600"/>
              <a:buChar char="●"/>
            </a:pPr>
            <a:r>
              <a:rPr lang="en" sz="1600"/>
              <a:t>Signed integer overflow</a:t>
            </a:r>
            <a:endParaRPr sz="1600"/>
          </a:p>
          <a:p>
            <a:pPr indent="-330200" lvl="0" marL="457200" rtl="0">
              <a:spcBef>
                <a:spcPts val="0"/>
              </a:spcBef>
              <a:spcAft>
                <a:spcPts val="0"/>
              </a:spcAft>
              <a:buSzPts val="1600"/>
              <a:buChar char="●"/>
            </a:pPr>
            <a:r>
              <a:rPr lang="en" sz="1600"/>
              <a:t>Shifting beyond width</a:t>
            </a:r>
            <a:endParaRPr sz="1600"/>
          </a:p>
          <a:p>
            <a:pPr indent="-330200" lvl="0" marL="457200" rtl="0">
              <a:spcBef>
                <a:spcPts val="0"/>
              </a:spcBef>
              <a:spcAft>
                <a:spcPts val="0"/>
              </a:spcAft>
              <a:buSzPts val="1600"/>
              <a:buChar char="●"/>
            </a:pPr>
            <a:r>
              <a:rPr lang="en" sz="1600"/>
              <a:t>Array access out of bounds</a:t>
            </a:r>
            <a:endParaRPr sz="1600"/>
          </a:p>
          <a:p>
            <a:pPr indent="-330200" lvl="0" marL="457200" rtl="0">
              <a:spcBef>
                <a:spcPts val="0"/>
              </a:spcBef>
              <a:spcAft>
                <a:spcPts val="0"/>
              </a:spcAft>
              <a:buSzPts val="1600"/>
              <a:buChar char="●"/>
            </a:pPr>
            <a:r>
              <a:rPr lang="en" sz="1600"/>
              <a:t>Modification of a const object</a:t>
            </a:r>
            <a:endParaRPr sz="1600"/>
          </a:p>
          <a:p>
            <a:pPr indent="-330200" lvl="0" marL="457200" rtl="0">
              <a:spcBef>
                <a:spcPts val="0"/>
              </a:spcBef>
              <a:spcAft>
                <a:spcPts val="0"/>
              </a:spcAft>
              <a:buSzPts val="1600"/>
              <a:buChar char="●"/>
            </a:pPr>
            <a:r>
              <a:rPr lang="en" sz="1600"/>
              <a:t>Integer division by zero</a:t>
            </a:r>
            <a:endParaRPr sz="1600"/>
          </a:p>
          <a:p>
            <a:pPr indent="-330200" lvl="0" marL="457200" rtl="0">
              <a:spcBef>
                <a:spcPts val="0"/>
              </a:spcBef>
              <a:spcAft>
                <a:spcPts val="0"/>
              </a:spcAft>
              <a:buSzPts val="1600"/>
              <a:buChar char="●"/>
            </a:pPr>
            <a:r>
              <a:rPr lang="en" sz="1600"/>
              <a:t>Data races</a:t>
            </a:r>
            <a:endParaRPr sz="1600"/>
          </a:p>
          <a:p>
            <a:pPr indent="-330200" lvl="0" marL="457200" rtl="0">
              <a:spcBef>
                <a:spcPts val="0"/>
              </a:spcBef>
              <a:spcAft>
                <a:spcPts val="0"/>
              </a:spcAft>
              <a:buSzPts val="1600"/>
              <a:buChar char="●"/>
            </a:pPr>
            <a:r>
              <a:rPr lang="en" sz="1600"/>
              <a:t>Reaching end of value-returning function (other than main) without returning</a:t>
            </a:r>
            <a:endParaRPr sz="1600"/>
          </a:p>
          <a:p>
            <a:pPr indent="-330200" lvl="0" marL="457200" rtl="0">
              <a:spcBef>
                <a:spcPts val="0"/>
              </a:spcBef>
              <a:spcAft>
                <a:spcPts val="0"/>
              </a:spcAft>
              <a:buSzPts val="1600"/>
              <a:buChar char="●"/>
            </a:pPr>
            <a:r>
              <a:rPr lang="en" sz="1600"/>
              <a:t>Strict aliasing violations</a:t>
            </a:r>
            <a:endParaRPr sz="1600"/>
          </a:p>
          <a:p>
            <a:pPr indent="-330200" lvl="0" marL="457200" rtl="0">
              <a:spcBef>
                <a:spcPts val="0"/>
              </a:spcBef>
              <a:spcAft>
                <a:spcPts val="0"/>
              </a:spcAft>
              <a:buSzPts val="1600"/>
              <a:buChar char="●"/>
            </a:pPr>
            <a:r>
              <a:rPr lang="en" sz="1600"/>
              <a:t>ODR violation</a:t>
            </a:r>
            <a:endParaRPr sz="1600"/>
          </a:p>
          <a:p>
            <a:pPr indent="-330200" lvl="0" marL="457200">
              <a:spcBef>
                <a:spcPts val="0"/>
              </a:spcBef>
              <a:spcAft>
                <a:spcPts val="0"/>
              </a:spcAft>
              <a:buSzPts val="1600"/>
              <a:buChar char="●"/>
            </a:pPr>
            <a:r>
              <a:rPr lang="en" sz="1600"/>
              <a:t>… (the list goes on and on)</a:t>
            </a:r>
            <a:br>
              <a:rPr lang="en" sz="1600"/>
            </a:br>
            <a:endParaRPr sz="1600"/>
          </a:p>
        </p:txBody>
      </p:sp>
      <p:pic>
        <p:nvPicPr>
          <p:cNvPr id="68" name="Google Shape;68;p15"/>
          <p:cNvPicPr preferRelativeResize="0"/>
          <p:nvPr/>
        </p:nvPicPr>
        <p:blipFill>
          <a:blip r:embed="rId3">
            <a:alphaModFix/>
          </a:blip>
          <a:stretch>
            <a:fillRect/>
          </a:stretch>
        </p:blipFill>
        <p:spPr>
          <a:xfrm>
            <a:off x="6001274" y="1402775"/>
            <a:ext cx="1865950" cy="14878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AddressSanitizer</a:t>
            </a:r>
            <a:endParaRPr/>
          </a:p>
        </p:txBody>
      </p:sp>
      <p:sp>
        <p:nvSpPr>
          <p:cNvPr id="265" name="Google Shape;265;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Observation: addresses returned by malloc are typically (at least) 8-byte aligned (why?)</a:t>
            </a:r>
            <a:endParaRPr/>
          </a:p>
          <a:p>
            <a:pPr indent="0" lvl="0" marL="0" rtl="0">
              <a:spcBef>
                <a:spcPts val="1600"/>
              </a:spcBef>
              <a:spcAft>
                <a:spcPts val="0"/>
              </a:spcAft>
              <a:buNone/>
            </a:pPr>
            <a:r>
              <a:rPr lang="en"/>
              <a:t>=&gt; Each aligned 8-byte sequence of application heap memory is in one of 9 states: first k (0 &lt;= k &lt;= 8) bytes are addressable, remaining 8 - k bytes are not</a:t>
            </a:r>
            <a:endParaRPr/>
          </a:p>
          <a:p>
            <a:pPr indent="0" lvl="0" marL="0">
              <a:spcBef>
                <a:spcPts val="1600"/>
              </a:spcBef>
              <a:spcAft>
                <a:spcPts val="1600"/>
              </a:spcAft>
              <a:buNone/>
            </a:pPr>
            <a:r>
              <a:rPr lang="en"/>
              <a:t>=&gt; Addressability of each aligned 8-byte sequence of application heap memory can be encoded by a single byte. 0 means completely addressible, k (0 &lt;= k &lt;= 8) means first k bytes are addressable, negatives distinguish between different </a:t>
            </a:r>
            <a:r>
              <a:rPr lang="en"/>
              <a:t>unaddressable</a:t>
            </a:r>
            <a:r>
              <a:rPr lang="en"/>
              <a:t> states (heap redzones, stack redzones, global redzones,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 sz="1800">
                <a:solidFill>
                  <a:schemeClr val="dk2"/>
                </a:solidFill>
              </a:rPr>
              <a:t>Asan </a:t>
            </a:r>
            <a:r>
              <a:rPr lang="en" sz="1800">
                <a:solidFill>
                  <a:schemeClr val="dk2"/>
                </a:solidFill>
              </a:rPr>
              <a:t>Shadow mapping: </a:t>
            </a:r>
            <a:r>
              <a:rPr lang="en" sz="1800">
                <a:solidFill>
                  <a:schemeClr val="dk2"/>
                </a:solidFill>
                <a:latin typeface="Consolas"/>
                <a:ea typeface="Consolas"/>
                <a:cs typeface="Consolas"/>
                <a:sym typeface="Consolas"/>
              </a:rPr>
              <a:t>shadow(Addr) = (Addr &gt;&gt; 3) + Offset;</a:t>
            </a:r>
            <a:endParaRPr/>
          </a:p>
        </p:txBody>
      </p:sp>
      <p:sp>
        <p:nvSpPr>
          <p:cNvPr id="271" name="Google Shape;27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72" name="Google Shape;272;p43"/>
          <p:cNvPicPr preferRelativeResize="0"/>
          <p:nvPr/>
        </p:nvPicPr>
        <p:blipFill>
          <a:blip r:embed="rId3">
            <a:alphaModFix/>
          </a:blip>
          <a:stretch>
            <a:fillRect/>
          </a:stretch>
        </p:blipFill>
        <p:spPr>
          <a:xfrm>
            <a:off x="311700" y="1152475"/>
            <a:ext cx="4271575" cy="3416400"/>
          </a:xfrm>
          <a:prstGeom prst="rect">
            <a:avLst/>
          </a:prstGeom>
          <a:noFill/>
          <a:ln>
            <a:noFill/>
          </a:ln>
        </p:spPr>
      </p:pic>
      <p:sp>
        <p:nvSpPr>
          <p:cNvPr id="273" name="Google Shape;273;p43"/>
          <p:cNvSpPr txBox="1"/>
          <p:nvPr/>
        </p:nvSpPr>
        <p:spPr>
          <a:xfrm>
            <a:off x="5111450" y="1778600"/>
            <a:ext cx="3493200" cy="2691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32-bit systems:</a:t>
            </a:r>
            <a:endParaRPr/>
          </a:p>
          <a:p>
            <a:pPr indent="0" lvl="0" marL="0">
              <a:spcBef>
                <a:spcPts val="0"/>
              </a:spcBef>
              <a:spcAft>
                <a:spcPts val="0"/>
              </a:spcAft>
              <a:buNone/>
            </a:pPr>
            <a:r>
              <a:rPr lang="en"/>
              <a:t>	</a:t>
            </a:r>
            <a:r>
              <a:rPr lang="en">
                <a:latin typeface="Consolas"/>
                <a:ea typeface="Consolas"/>
                <a:cs typeface="Consolas"/>
                <a:sym typeface="Consolas"/>
              </a:rPr>
              <a:t>Offset</a:t>
            </a:r>
            <a:r>
              <a:rPr lang="en"/>
              <a:t> = 2**29</a:t>
            </a:r>
            <a:endParaRPr/>
          </a:p>
          <a:p>
            <a:pPr indent="0" lvl="0" marL="0">
              <a:spcBef>
                <a:spcPts val="0"/>
              </a:spcBef>
              <a:spcAft>
                <a:spcPts val="0"/>
              </a:spcAft>
              <a:buNone/>
            </a:pPr>
            <a:r>
              <a:t/>
            </a:r>
            <a:endParaRPr/>
          </a:p>
          <a:p>
            <a:pPr indent="0" lvl="0" marL="0">
              <a:spcBef>
                <a:spcPts val="0"/>
              </a:spcBef>
              <a:spcAft>
                <a:spcPts val="0"/>
              </a:spcAft>
              <a:buNone/>
            </a:pPr>
            <a:r>
              <a:rPr lang="en"/>
              <a:t>64-bit systems:</a:t>
            </a:r>
            <a:endParaRPr/>
          </a:p>
          <a:p>
            <a:pPr indent="0" lvl="0" marL="0">
              <a:spcBef>
                <a:spcPts val="0"/>
              </a:spcBef>
              <a:spcAft>
                <a:spcPts val="0"/>
              </a:spcAft>
              <a:buNone/>
            </a:pPr>
            <a:r>
              <a:rPr lang="en"/>
              <a:t>	</a:t>
            </a:r>
            <a:r>
              <a:rPr lang="en">
                <a:latin typeface="Consolas"/>
                <a:ea typeface="Consolas"/>
                <a:cs typeface="Consolas"/>
                <a:sym typeface="Consolas"/>
              </a:rPr>
              <a:t>Offset</a:t>
            </a:r>
            <a:r>
              <a:rPr lang="en"/>
              <a:t> = 2 ** 44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Asan Instrumentation</a:t>
            </a:r>
            <a:endParaRPr/>
          </a:p>
        </p:txBody>
      </p:sp>
      <p:sp>
        <p:nvSpPr>
          <p:cNvPr id="279" name="Google Shape;27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400"/>
          </a:p>
          <a:p>
            <a:pPr indent="0" lvl="0" marL="0" rtl="0">
              <a:spcBef>
                <a:spcPts val="1600"/>
              </a:spcBef>
              <a:spcAft>
                <a:spcPts val="0"/>
              </a:spcAft>
              <a:buNone/>
            </a:pPr>
            <a:r>
              <a:t/>
            </a:r>
            <a:endParaRPr sz="1400"/>
          </a:p>
          <a:p>
            <a:pPr indent="0" lvl="0" marL="0" rtl="0">
              <a:spcBef>
                <a:spcPts val="1600"/>
              </a:spcBef>
              <a:spcAft>
                <a:spcPts val="0"/>
              </a:spcAft>
              <a:buNone/>
            </a:pPr>
            <a:r>
              <a:t/>
            </a:r>
            <a:endParaRPr sz="1400"/>
          </a:p>
          <a:p>
            <a:pPr indent="0" lvl="0" marL="0" rtl="0">
              <a:spcBef>
                <a:spcPts val="1600"/>
              </a:spcBef>
              <a:spcAft>
                <a:spcPts val="0"/>
              </a:spcAft>
              <a:buNone/>
            </a:pPr>
            <a:r>
              <a:t/>
            </a:r>
            <a:endParaRPr sz="1400"/>
          </a:p>
          <a:p>
            <a:pPr indent="0" lvl="0" marL="0" rtl="0">
              <a:spcBef>
                <a:spcPts val="1600"/>
              </a:spcBef>
              <a:spcAft>
                <a:spcPts val="0"/>
              </a:spcAft>
              <a:buNone/>
            </a:pPr>
            <a:r>
              <a:t/>
            </a:r>
            <a:endParaRPr sz="1400"/>
          </a:p>
          <a:p>
            <a:pPr indent="0" lvl="0" marL="0" rtl="0">
              <a:spcBef>
                <a:spcPts val="1600"/>
              </a:spcBef>
              <a:spcAft>
                <a:spcPts val="0"/>
              </a:spcAft>
              <a:buNone/>
            </a:pPr>
            <a:r>
              <a:t/>
            </a:r>
            <a:endParaRPr sz="1400"/>
          </a:p>
          <a:p>
            <a:pPr indent="0" lvl="0" marL="0" rtl="0">
              <a:spcBef>
                <a:spcPts val="1600"/>
              </a:spcBef>
              <a:spcAft>
                <a:spcPts val="0"/>
              </a:spcAft>
              <a:buNone/>
            </a:pPr>
            <a:r>
              <a:rPr lang="en" sz="1400"/>
              <a:t>Implemented in </a:t>
            </a:r>
            <a:r>
              <a:rPr lang="en" sz="1400" u="sng">
                <a:solidFill>
                  <a:schemeClr val="hlink"/>
                </a:solidFill>
                <a:hlinkClick r:id="rId3"/>
              </a:rPr>
              <a:t>https://github.com/llvm-mirror/llvm/blob/master/lib/Transforms/Instrumentation/AddressSanitizer.cpp</a:t>
            </a:r>
            <a:endParaRPr sz="1400"/>
          </a:p>
          <a:p>
            <a:pPr indent="0" lvl="0" marL="0">
              <a:spcBef>
                <a:spcPts val="1600"/>
              </a:spcBef>
              <a:spcAft>
                <a:spcPts val="1600"/>
              </a:spcAft>
              <a:buNone/>
            </a:pPr>
            <a:r>
              <a:t/>
            </a:r>
            <a:endParaRPr sz="1400"/>
          </a:p>
        </p:txBody>
      </p:sp>
      <p:sp>
        <p:nvSpPr>
          <p:cNvPr id="280" name="Google Shape;280;p44"/>
          <p:cNvSpPr txBox="1"/>
          <p:nvPr/>
        </p:nvSpPr>
        <p:spPr>
          <a:xfrm>
            <a:off x="480700" y="1313925"/>
            <a:ext cx="4630800" cy="229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latin typeface="Consolas"/>
                <a:ea typeface="Consolas"/>
                <a:cs typeface="Consolas"/>
                <a:sym typeface="Consolas"/>
              </a:rPr>
              <a:t>// 8 byte loads</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S</a:t>
            </a:r>
            <a:r>
              <a:rPr lang="en">
                <a:latin typeface="Consolas"/>
                <a:ea typeface="Consolas"/>
                <a:cs typeface="Consolas"/>
                <a:sym typeface="Consolas"/>
              </a:rPr>
              <a:t>hadowAddr = (Addr &gt;&gt; 3) + Offset;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if (*ShadowAddr != 0)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ReportAndCrash(Addr);</a:t>
            </a:r>
            <a:endParaRPr>
              <a:latin typeface="Consolas"/>
              <a:ea typeface="Consolas"/>
              <a:cs typeface="Consolas"/>
              <a:sym typeface="Consolas"/>
            </a:endParaRPr>
          </a:p>
          <a:p>
            <a:pPr indent="0" lvl="0" marL="0">
              <a:spcBef>
                <a:spcPts val="0"/>
              </a:spcBef>
              <a:spcAft>
                <a:spcPts val="0"/>
              </a:spcAft>
              <a:buNone/>
            </a:pPr>
            <a:r>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1-,2-, or 4-byte accesses</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ShadowAddr = (Addr &gt;&gt; 3) + Offset;</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k = *ShadowAddr;</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if (k != 0 &amp;&amp; ((Addr &amp; 7) + AccessSize) &gt; k)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ReportAndCrash(Addr);</a:t>
            </a:r>
            <a:endParaRPr>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Asan Runtime Library</a:t>
            </a:r>
            <a:endParaRPr/>
          </a:p>
        </p:txBody>
      </p:sp>
      <p:sp>
        <p:nvSpPr>
          <p:cNvPr id="286" name="Google Shape;28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https://github.com/llvm-mirror/compiler-rt/tree/master/lib/asan</a:t>
            </a:r>
            <a:endParaRPr/>
          </a:p>
          <a:p>
            <a:pPr indent="0" lvl="0" marL="0" rtl="0">
              <a:spcBef>
                <a:spcPts val="1600"/>
              </a:spcBef>
              <a:spcAft>
                <a:spcPts val="0"/>
              </a:spcAft>
              <a:buNone/>
            </a:pPr>
            <a:r>
              <a:rPr lang="en"/>
              <a:t>libasan.{so|dylib}</a:t>
            </a:r>
            <a:endParaRPr/>
          </a:p>
          <a:p>
            <a:pPr indent="-342900" lvl="0" marL="457200" rtl="0">
              <a:spcBef>
                <a:spcPts val="1600"/>
              </a:spcBef>
              <a:spcAft>
                <a:spcPts val="0"/>
              </a:spcAft>
              <a:buSzPts val="1800"/>
              <a:buChar char="●"/>
            </a:pPr>
            <a:r>
              <a:rPr lang="en"/>
              <a:t>Malloc replacement</a:t>
            </a:r>
            <a:endParaRPr/>
          </a:p>
          <a:p>
            <a:pPr indent="-317500" lvl="1" marL="914400" rtl="0">
              <a:spcBef>
                <a:spcPts val="0"/>
              </a:spcBef>
              <a:spcAft>
                <a:spcPts val="0"/>
              </a:spcAft>
              <a:buSzPts val="1400"/>
              <a:buChar char="○"/>
            </a:pPr>
            <a:r>
              <a:rPr lang="en"/>
              <a:t>Redzone insertion</a:t>
            </a:r>
            <a:endParaRPr/>
          </a:p>
          <a:p>
            <a:pPr indent="-317500" lvl="1" marL="914400" rtl="0">
              <a:spcBef>
                <a:spcPts val="0"/>
              </a:spcBef>
              <a:spcAft>
                <a:spcPts val="0"/>
              </a:spcAft>
              <a:buSzPts val="1400"/>
              <a:buChar char="○"/>
            </a:pPr>
            <a:r>
              <a:rPr lang="en"/>
              <a:t>Free quarantine</a:t>
            </a:r>
            <a:endParaRPr/>
          </a:p>
          <a:p>
            <a:pPr indent="-342900" lvl="0" marL="457200" rtl="0">
              <a:spcBef>
                <a:spcPts val="0"/>
              </a:spcBef>
              <a:spcAft>
                <a:spcPts val="0"/>
              </a:spcAft>
              <a:buSzPts val="1800"/>
              <a:buChar char="●"/>
            </a:pPr>
            <a:r>
              <a:rPr lang="en"/>
              <a:t>Global redzone initialization</a:t>
            </a:r>
            <a:endParaRPr/>
          </a:p>
          <a:p>
            <a:pPr indent="-342900" lvl="0" marL="457200" rtl="0">
              <a:spcBef>
                <a:spcPts val="0"/>
              </a:spcBef>
              <a:spcAft>
                <a:spcPts val="0"/>
              </a:spcAft>
              <a:buSzPts val="1800"/>
              <a:buChar char="●"/>
            </a:pPr>
            <a:r>
              <a:rPr lang="en"/>
              <a:t>Error reporting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Asan, memcheck comparison</a:t>
            </a:r>
            <a:endParaRPr/>
          </a:p>
        </p:txBody>
      </p:sp>
      <p:sp>
        <p:nvSpPr>
          <p:cNvPr id="292" name="Google Shape;292;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Asan wins:</a:t>
            </a:r>
            <a:endParaRPr/>
          </a:p>
          <a:p>
            <a:pPr indent="-342900" lvl="0" marL="457200" rtl="0">
              <a:spcBef>
                <a:spcPts val="1600"/>
              </a:spcBef>
              <a:spcAft>
                <a:spcPts val="0"/>
              </a:spcAft>
              <a:buSzPts val="1800"/>
              <a:buChar char="●"/>
            </a:pPr>
            <a:r>
              <a:rPr b="1" lang="en"/>
              <a:t>Speed</a:t>
            </a:r>
            <a:endParaRPr b="1"/>
          </a:p>
          <a:p>
            <a:pPr indent="-342900" lvl="0" marL="457200" rtl="0">
              <a:spcBef>
                <a:spcPts val="0"/>
              </a:spcBef>
              <a:spcAft>
                <a:spcPts val="0"/>
              </a:spcAft>
              <a:buSzPts val="1800"/>
              <a:buChar char="●"/>
            </a:pPr>
            <a:r>
              <a:rPr lang="en"/>
              <a:t>Instrumentation of globals, better stack instrumentation, use after return, container overflow</a:t>
            </a:r>
            <a:endParaRPr/>
          </a:p>
          <a:p>
            <a:pPr indent="0" lvl="0" marL="0" rtl="0">
              <a:spcBef>
                <a:spcPts val="1600"/>
              </a:spcBef>
              <a:spcAft>
                <a:spcPts val="0"/>
              </a:spcAft>
              <a:buNone/>
            </a:pPr>
            <a:r>
              <a:rPr lang="en"/>
              <a:t>Memcheck wins:</a:t>
            </a:r>
            <a:endParaRPr/>
          </a:p>
          <a:p>
            <a:pPr indent="-342900" lvl="0" marL="457200" rtl="0">
              <a:spcBef>
                <a:spcPts val="1600"/>
              </a:spcBef>
              <a:spcAft>
                <a:spcPts val="0"/>
              </a:spcAft>
              <a:buSzPts val="1800"/>
              <a:buChar char="●"/>
            </a:pPr>
            <a:r>
              <a:rPr lang="en"/>
              <a:t>Also checks (bitwise) validity</a:t>
            </a:r>
            <a:endParaRPr/>
          </a:p>
          <a:p>
            <a:pPr indent="-342900" lvl="0" marL="457200" rtl="0">
              <a:spcBef>
                <a:spcPts val="0"/>
              </a:spcBef>
              <a:spcAft>
                <a:spcPts val="0"/>
              </a:spcAft>
              <a:buSzPts val="1800"/>
              <a:buChar char="●"/>
            </a:pPr>
            <a:r>
              <a:rPr lang="en"/>
              <a:t>Inline assembly, jitted code, external libs handled</a:t>
            </a:r>
            <a:endParaRPr/>
          </a:p>
          <a:p>
            <a:pPr indent="-342900" lvl="0" marL="457200">
              <a:spcBef>
                <a:spcPts val="0"/>
              </a:spcBef>
              <a:spcAft>
                <a:spcPts val="0"/>
              </a:spcAft>
              <a:buSzPts val="1800"/>
              <a:buChar char="●"/>
            </a:pPr>
            <a:r>
              <a:rPr lang="en"/>
              <a:t>Requires no compilation, linking changes.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MemorySanitizer</a:t>
            </a:r>
            <a:endParaRPr/>
          </a:p>
        </p:txBody>
      </p:sp>
      <p:sp>
        <p:nvSpPr>
          <p:cNvPr id="298" name="Google Shape;298;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Detector of uninitialized memory reads (UMR) in C/C++.</a:t>
            </a:r>
            <a:endParaRPr/>
          </a:p>
          <a:p>
            <a:pPr indent="0" lvl="0" marL="0" rtl="0">
              <a:spcBef>
                <a:spcPts val="1600"/>
              </a:spcBef>
              <a:spcAft>
                <a:spcPts val="0"/>
              </a:spcAft>
              <a:buNone/>
            </a:pPr>
            <a:r>
              <a:rPr lang="en"/>
              <a:t>Similar to validity checking in valgrind.</a:t>
            </a:r>
            <a:endParaRPr/>
          </a:p>
          <a:p>
            <a:pPr indent="0" lvl="0" marL="0" rtl="0">
              <a:spcBef>
                <a:spcPts val="1600"/>
              </a:spcBef>
              <a:spcAft>
                <a:spcPts val="0"/>
              </a:spcAft>
              <a:buNone/>
            </a:pPr>
            <a:r>
              <a:rPr lang="en"/>
              <a:t>(bitwise) Validity calculus is less precise than Valgrind</a:t>
            </a:r>
            <a:endParaRPr/>
          </a:p>
          <a:p>
            <a:pPr indent="0" lvl="0" marL="0" rtl="0">
              <a:spcBef>
                <a:spcPts val="1600"/>
              </a:spcBef>
              <a:spcAft>
                <a:spcPts val="0"/>
              </a:spcAft>
              <a:buNone/>
            </a:pPr>
            <a:r>
              <a:rPr lang="en" u="sng">
                <a:solidFill>
                  <a:schemeClr val="hlink"/>
                </a:solidFill>
                <a:hlinkClick r:id="rId3"/>
              </a:rPr>
              <a:t>https://github.com/llvm-mirror/llvm/blob/master/lib/Transforms/Instrumentation/MemorySanitizer.cpp</a:t>
            </a:r>
            <a:endParaRPr/>
          </a:p>
          <a:p>
            <a:pPr indent="0" lvl="0" marL="0" rtl="0">
              <a:spcBef>
                <a:spcPts val="1600"/>
              </a:spcBef>
              <a:spcAft>
                <a:spcPts val="0"/>
              </a:spcAft>
              <a:buNone/>
            </a:pPr>
            <a:r>
              <a:rPr lang="en" u="sng">
                <a:solidFill>
                  <a:schemeClr val="hlink"/>
                </a:solidFill>
                <a:hlinkClick r:id="rId4"/>
              </a:rPr>
              <a:t>https://github.com/llvm-mirror/compiler-rt/tree/master/lib/msan</a:t>
            </a:r>
            <a:endParaRPr/>
          </a:p>
          <a:p>
            <a:pPr indent="0" lvl="0" marL="0">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Memsan example</a:t>
            </a:r>
            <a:endParaRPr/>
          </a:p>
        </p:txBody>
      </p:sp>
      <p:sp>
        <p:nvSpPr>
          <p:cNvPr id="304" name="Google Shape;304;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graphicFrame>
        <p:nvGraphicFramePr>
          <p:cNvPr id="305" name="Google Shape;305;p48"/>
          <p:cNvGraphicFramePr/>
          <p:nvPr/>
        </p:nvGraphicFramePr>
        <p:xfrm>
          <a:off x="311700" y="1152475"/>
          <a:ext cx="3000000" cy="3000000"/>
        </p:xfrm>
        <a:graphic>
          <a:graphicData uri="http://schemas.openxmlformats.org/drawingml/2006/table">
            <a:tbl>
              <a:tblPr>
                <a:noFill/>
                <a:tableStyleId>{2887CD2C-9AB4-4DD1-8B51-52BB6D3E69B4}</a:tableStyleId>
              </a:tblPr>
              <a:tblGrid>
                <a:gridCol w="3643075"/>
                <a:gridCol w="4877525"/>
              </a:tblGrid>
              <a:tr h="381000">
                <a:tc>
                  <a:txBody>
                    <a:bodyPr>
                      <a:noAutofit/>
                    </a:bodyPr>
                    <a:lstStyle/>
                    <a:p>
                      <a:pPr indent="0" lvl="0" marL="0">
                        <a:spcBef>
                          <a:spcPts val="0"/>
                        </a:spcBef>
                        <a:spcAft>
                          <a:spcPts val="0"/>
                        </a:spcAft>
                        <a:buNone/>
                      </a:pPr>
                      <a:r>
                        <a:rPr lang="en">
                          <a:latin typeface="Consolas"/>
                          <a:ea typeface="Consolas"/>
                          <a:cs typeface="Consolas"/>
                          <a:sym typeface="Consolas"/>
                        </a:rPr>
                        <a:t>% cat umr2.cc</a:t>
                      </a:r>
                      <a:br>
                        <a:rPr lang="en">
                          <a:latin typeface="Consolas"/>
                          <a:ea typeface="Consolas"/>
                          <a:cs typeface="Consolas"/>
                          <a:sym typeface="Consolas"/>
                        </a:rPr>
                      </a:br>
                      <a:r>
                        <a:rPr lang="en">
                          <a:latin typeface="Consolas"/>
                          <a:ea typeface="Consolas"/>
                          <a:cs typeface="Consolas"/>
                          <a:sym typeface="Consolas"/>
                        </a:rPr>
                        <a:t>#include &lt;stdio.h&gt;</a:t>
                      </a:r>
                      <a:br>
                        <a:rPr lang="en">
                          <a:latin typeface="Consolas"/>
                          <a:ea typeface="Consolas"/>
                          <a:cs typeface="Consolas"/>
                          <a:sym typeface="Consolas"/>
                        </a:rPr>
                      </a:br>
                      <a:br>
                        <a:rPr lang="en">
                          <a:latin typeface="Consolas"/>
                          <a:ea typeface="Consolas"/>
                          <a:cs typeface="Consolas"/>
                          <a:sym typeface="Consolas"/>
                        </a:rPr>
                      </a:br>
                      <a:r>
                        <a:rPr lang="en">
                          <a:latin typeface="Consolas"/>
                          <a:ea typeface="Consolas"/>
                          <a:cs typeface="Consolas"/>
                          <a:sym typeface="Consolas"/>
                        </a:rPr>
                        <a:t>int main(int argc, char** argv) {</a:t>
                      </a:r>
                      <a:br>
                        <a:rPr lang="en">
                          <a:latin typeface="Consolas"/>
                          <a:ea typeface="Consolas"/>
                          <a:cs typeface="Consolas"/>
                          <a:sym typeface="Consolas"/>
                        </a:rPr>
                      </a:br>
                      <a:r>
                        <a:rPr lang="en">
                          <a:latin typeface="Consolas"/>
                          <a:ea typeface="Consolas"/>
                          <a:cs typeface="Consolas"/>
                          <a:sym typeface="Consolas"/>
                        </a:rPr>
                        <a:t>  int* a = new int[10];</a:t>
                      </a:r>
                      <a:br>
                        <a:rPr lang="en">
                          <a:latin typeface="Consolas"/>
                          <a:ea typeface="Consolas"/>
                          <a:cs typeface="Consolas"/>
                          <a:sym typeface="Consolas"/>
                        </a:rPr>
                      </a:br>
                      <a:r>
                        <a:rPr lang="en">
                          <a:latin typeface="Consolas"/>
                          <a:ea typeface="Consolas"/>
                          <a:cs typeface="Consolas"/>
                          <a:sym typeface="Consolas"/>
                        </a:rPr>
                        <a:t>  a[5] = 0;</a:t>
                      </a:r>
                      <a:br>
                        <a:rPr lang="en">
                          <a:latin typeface="Consolas"/>
                          <a:ea typeface="Consolas"/>
                          <a:cs typeface="Consolas"/>
                          <a:sym typeface="Consolas"/>
                        </a:rPr>
                      </a:br>
                      <a:r>
                        <a:rPr lang="en">
                          <a:latin typeface="Consolas"/>
                          <a:ea typeface="Consolas"/>
                          <a:cs typeface="Consolas"/>
                          <a:sym typeface="Consolas"/>
                        </a:rPr>
                        <a:t>  volatile int b = a[argc];</a:t>
                      </a:r>
                      <a:br>
                        <a:rPr lang="en">
                          <a:latin typeface="Consolas"/>
                          <a:ea typeface="Consolas"/>
                          <a:cs typeface="Consolas"/>
                          <a:sym typeface="Consolas"/>
                        </a:rPr>
                      </a:br>
                      <a:r>
                        <a:rPr lang="en">
                          <a:latin typeface="Consolas"/>
                          <a:ea typeface="Consolas"/>
                          <a:cs typeface="Consolas"/>
                          <a:sym typeface="Consolas"/>
                        </a:rPr>
                        <a:t>  if (b)</a:t>
                      </a:r>
                      <a:br>
                        <a:rPr lang="en">
                          <a:latin typeface="Consolas"/>
                          <a:ea typeface="Consolas"/>
                          <a:cs typeface="Consolas"/>
                          <a:sym typeface="Consolas"/>
                        </a:rPr>
                      </a:br>
                      <a:r>
                        <a:rPr lang="en">
                          <a:latin typeface="Consolas"/>
                          <a:ea typeface="Consolas"/>
                          <a:cs typeface="Consolas"/>
                          <a:sym typeface="Consolas"/>
                        </a:rPr>
                        <a:t>    printf("xx\n");</a:t>
                      </a:r>
                      <a:br>
                        <a:rPr lang="en">
                          <a:latin typeface="Consolas"/>
                          <a:ea typeface="Consolas"/>
                          <a:cs typeface="Consolas"/>
                          <a:sym typeface="Consolas"/>
                        </a:rPr>
                      </a:br>
                      <a:r>
                        <a:rPr lang="en">
                          <a:latin typeface="Consolas"/>
                          <a:ea typeface="Consolas"/>
                          <a:cs typeface="Consolas"/>
                          <a:sym typeface="Consolas"/>
                        </a:rPr>
                        <a:t>  return 0;</a:t>
                      </a:r>
                      <a:br>
                        <a:rPr lang="en">
                          <a:latin typeface="Consolas"/>
                          <a:ea typeface="Consolas"/>
                          <a:cs typeface="Consolas"/>
                          <a:sym typeface="Consolas"/>
                        </a:rPr>
                      </a:br>
                      <a:r>
                        <a:rPr lang="en">
                          <a:latin typeface="Consolas"/>
                          <a:ea typeface="Consolas"/>
                          <a:cs typeface="Consolas"/>
                          <a:sym typeface="Consolas"/>
                        </a:rPr>
                        <a:t>}</a:t>
                      </a:r>
                      <a:br>
                        <a:rPr lang="en">
                          <a:latin typeface="Consolas"/>
                          <a:ea typeface="Consolas"/>
                          <a:cs typeface="Consolas"/>
                          <a:sym typeface="Consolas"/>
                        </a:rPr>
                      </a:br>
                      <a:br>
                        <a:rPr lang="en">
                          <a:latin typeface="Consolas"/>
                          <a:ea typeface="Consolas"/>
                          <a:cs typeface="Consolas"/>
                          <a:sym typeface="Consolas"/>
                        </a:rPr>
                      </a:br>
                      <a:r>
                        <a:rPr lang="en">
                          <a:latin typeface="Consolas"/>
                          <a:ea typeface="Consolas"/>
                          <a:cs typeface="Consolas"/>
                          <a:sym typeface="Consolas"/>
                        </a:rPr>
                        <a:t>% clang -fsanitize=memory \ -fsanitize-memory-track-origins=2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-fno-omit-frame-pointer -g -O2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umr2.cc</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lang="en" sz="1200">
                          <a:latin typeface="Consolas"/>
                          <a:ea typeface="Consolas"/>
                          <a:cs typeface="Consolas"/>
                          <a:sym typeface="Consolas"/>
                        </a:rPr>
                        <a:t>% ./a.out</a:t>
                      </a:r>
                      <a:br>
                        <a:rPr lang="en" sz="1200">
                          <a:latin typeface="Consolas"/>
                          <a:ea typeface="Consolas"/>
                          <a:cs typeface="Consolas"/>
                          <a:sym typeface="Consolas"/>
                        </a:rPr>
                      </a:br>
                      <a:r>
                        <a:rPr lang="en" sz="1200">
                          <a:latin typeface="Consolas"/>
                          <a:ea typeface="Consolas"/>
                          <a:cs typeface="Consolas"/>
                          <a:sym typeface="Consolas"/>
                        </a:rPr>
                        <a:t>WARNING: MemorySanitizer: use-of-uninitialized-value</a:t>
                      </a:r>
                      <a:br>
                        <a:rPr lang="en" sz="1200">
                          <a:latin typeface="Consolas"/>
                          <a:ea typeface="Consolas"/>
                          <a:cs typeface="Consolas"/>
                          <a:sym typeface="Consolas"/>
                        </a:rPr>
                      </a:br>
                      <a:r>
                        <a:rPr lang="en" sz="1200">
                          <a:latin typeface="Consolas"/>
                          <a:ea typeface="Consolas"/>
                          <a:cs typeface="Consolas"/>
                          <a:sym typeface="Consolas"/>
                        </a:rPr>
                        <a:t>    #0 0x7f7893912f0b in main umr2.cc:7</a:t>
                      </a:r>
                      <a:br>
                        <a:rPr lang="en" sz="1200">
                          <a:latin typeface="Consolas"/>
                          <a:ea typeface="Consolas"/>
                          <a:cs typeface="Consolas"/>
                          <a:sym typeface="Consolas"/>
                        </a:rPr>
                      </a:br>
                      <a:r>
                        <a:rPr lang="en" sz="1200">
                          <a:latin typeface="Consolas"/>
                          <a:ea typeface="Consolas"/>
                          <a:cs typeface="Consolas"/>
                          <a:sym typeface="Consolas"/>
                        </a:rPr>
                        <a:t>    #1 0x7f789249b76c in __libc_start_main libc-start.c:226</a:t>
                      </a:r>
                      <a:br>
                        <a:rPr lang="en" sz="1200">
                          <a:latin typeface="Consolas"/>
                          <a:ea typeface="Consolas"/>
                          <a:cs typeface="Consolas"/>
                          <a:sym typeface="Consolas"/>
                        </a:rPr>
                      </a:br>
                      <a:br>
                        <a:rPr lang="en" sz="1200">
                          <a:latin typeface="Consolas"/>
                          <a:ea typeface="Consolas"/>
                          <a:cs typeface="Consolas"/>
                          <a:sym typeface="Consolas"/>
                        </a:rPr>
                      </a:br>
                      <a:r>
                        <a:rPr lang="en" sz="1200">
                          <a:latin typeface="Consolas"/>
                          <a:ea typeface="Consolas"/>
                          <a:cs typeface="Consolas"/>
                          <a:sym typeface="Consolas"/>
                        </a:rPr>
                        <a:t>  Uninitialized value was stored to memory at</a:t>
                      </a:r>
                      <a:br>
                        <a:rPr lang="en" sz="1200">
                          <a:latin typeface="Consolas"/>
                          <a:ea typeface="Consolas"/>
                          <a:cs typeface="Consolas"/>
                          <a:sym typeface="Consolas"/>
                        </a:rPr>
                      </a:br>
                      <a:r>
                        <a:rPr lang="en" sz="1200">
                          <a:latin typeface="Consolas"/>
                          <a:ea typeface="Consolas"/>
                          <a:cs typeface="Consolas"/>
                          <a:sym typeface="Consolas"/>
                        </a:rPr>
                        <a:t>    #0 0x7f78938b5c25 in __msan_chain_origin msan.cc:484</a:t>
                      </a:r>
                      <a:br>
                        <a:rPr lang="en" sz="1200">
                          <a:latin typeface="Consolas"/>
                          <a:ea typeface="Consolas"/>
                          <a:cs typeface="Consolas"/>
                          <a:sym typeface="Consolas"/>
                        </a:rPr>
                      </a:br>
                      <a:r>
                        <a:rPr lang="en" sz="1200">
                          <a:latin typeface="Consolas"/>
                          <a:ea typeface="Consolas"/>
                          <a:cs typeface="Consolas"/>
                          <a:sym typeface="Consolas"/>
                        </a:rPr>
                        <a:t>    #1 0x7f7893912ecd in main umr2.cc:6</a:t>
                      </a:r>
                      <a:br>
                        <a:rPr lang="en" sz="1200">
                          <a:latin typeface="Consolas"/>
                          <a:ea typeface="Consolas"/>
                          <a:cs typeface="Consolas"/>
                          <a:sym typeface="Consolas"/>
                        </a:rPr>
                      </a:br>
                      <a:br>
                        <a:rPr lang="en" sz="1200">
                          <a:latin typeface="Consolas"/>
                          <a:ea typeface="Consolas"/>
                          <a:cs typeface="Consolas"/>
                          <a:sym typeface="Consolas"/>
                        </a:rPr>
                      </a:br>
                      <a:r>
                        <a:rPr lang="en" sz="1200">
                          <a:latin typeface="Consolas"/>
                          <a:ea typeface="Consolas"/>
                          <a:cs typeface="Consolas"/>
                          <a:sym typeface="Consolas"/>
                        </a:rPr>
                        <a:t>  Uninitialized value was created by a heap allocation</a:t>
                      </a:r>
                      <a:br>
                        <a:rPr lang="en" sz="1200">
                          <a:latin typeface="Consolas"/>
                          <a:ea typeface="Consolas"/>
                          <a:cs typeface="Consolas"/>
                          <a:sym typeface="Consolas"/>
                        </a:rPr>
                      </a:br>
                      <a:r>
                        <a:rPr lang="en" sz="1200">
                          <a:latin typeface="Consolas"/>
                          <a:ea typeface="Consolas"/>
                          <a:cs typeface="Consolas"/>
                          <a:sym typeface="Consolas"/>
                        </a:rPr>
                        <a:t>    #0 0x7f7893901cbd in operator new[](unsigned long) msan_new_delete.cc:44</a:t>
                      </a:r>
                      <a:br>
                        <a:rPr lang="en" sz="1200">
                          <a:latin typeface="Consolas"/>
                          <a:ea typeface="Consolas"/>
                          <a:cs typeface="Consolas"/>
                          <a:sym typeface="Consolas"/>
                        </a:rPr>
                      </a:br>
                      <a:r>
                        <a:rPr lang="en" sz="1200">
                          <a:latin typeface="Consolas"/>
                          <a:ea typeface="Consolas"/>
                          <a:cs typeface="Consolas"/>
                          <a:sym typeface="Consolas"/>
                        </a:rPr>
                        <a:t>    #1 0x7f7893912e06 in main umr2.cc:4</a:t>
                      </a:r>
                      <a:endParaRPr sz="12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Memsan, memcheck comparison</a:t>
            </a:r>
            <a:endParaRPr/>
          </a:p>
        </p:txBody>
      </p:sp>
      <p:sp>
        <p:nvSpPr>
          <p:cNvPr id="311" name="Google Shape;311;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Memsan wins:</a:t>
            </a:r>
            <a:endParaRPr/>
          </a:p>
          <a:p>
            <a:pPr indent="-342900" lvl="0" marL="457200" rtl="0">
              <a:spcBef>
                <a:spcPts val="1600"/>
              </a:spcBef>
              <a:spcAft>
                <a:spcPts val="0"/>
              </a:spcAft>
              <a:buSzPts val="1800"/>
              <a:buChar char="●"/>
            </a:pPr>
            <a:r>
              <a:rPr lang="en"/>
              <a:t>Speed</a:t>
            </a:r>
            <a:endParaRPr/>
          </a:p>
          <a:p>
            <a:pPr indent="-342900" lvl="0" marL="457200" rtl="0">
              <a:spcBef>
                <a:spcPts val="0"/>
              </a:spcBef>
              <a:spcAft>
                <a:spcPts val="0"/>
              </a:spcAft>
              <a:buSzPts val="1800"/>
              <a:buChar char="●"/>
            </a:pPr>
            <a:r>
              <a:rPr lang="en"/>
              <a:t>Better origin tracking, knows variable names</a:t>
            </a:r>
            <a:endParaRPr/>
          </a:p>
          <a:p>
            <a:pPr indent="0" lvl="0" marL="0" rtl="0">
              <a:spcBef>
                <a:spcPts val="1600"/>
              </a:spcBef>
              <a:spcAft>
                <a:spcPts val="0"/>
              </a:spcAft>
              <a:buNone/>
            </a:pPr>
            <a:r>
              <a:rPr lang="en"/>
              <a:t>Memcheck wins:</a:t>
            </a:r>
            <a:endParaRPr/>
          </a:p>
          <a:p>
            <a:pPr indent="-342900" lvl="0" marL="457200" rtl="0">
              <a:spcBef>
                <a:spcPts val="1600"/>
              </a:spcBef>
              <a:spcAft>
                <a:spcPts val="0"/>
              </a:spcAft>
              <a:buSzPts val="1800"/>
              <a:buChar char="●"/>
            </a:pPr>
            <a:r>
              <a:rPr lang="en"/>
              <a:t>Also checks addressability</a:t>
            </a:r>
            <a:endParaRPr/>
          </a:p>
          <a:p>
            <a:pPr indent="-342900" lvl="0" marL="457200" rtl="0">
              <a:spcBef>
                <a:spcPts val="0"/>
              </a:spcBef>
              <a:spcAft>
                <a:spcPts val="0"/>
              </a:spcAft>
              <a:buSzPts val="1800"/>
              <a:buChar char="●"/>
            </a:pPr>
            <a:r>
              <a:rPr lang="en"/>
              <a:t>Inline assembly, jitted code, shared libs all OK</a:t>
            </a:r>
            <a:endParaRPr/>
          </a:p>
          <a:p>
            <a:pPr indent="-342900" lvl="0" marL="457200">
              <a:spcBef>
                <a:spcPts val="0"/>
              </a:spcBef>
              <a:spcAft>
                <a:spcPts val="0"/>
              </a:spcAft>
              <a:buSzPts val="1800"/>
              <a:buChar char="●"/>
            </a:pPr>
            <a:r>
              <a:rPr b="1" lang="en"/>
              <a:t>Doesn't require all libs to be instrumented</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ThreadSanitizer</a:t>
            </a:r>
            <a:endParaRPr/>
          </a:p>
        </p:txBody>
      </p:sp>
      <p:sp>
        <p:nvSpPr>
          <p:cNvPr id="317" name="Google Shape;317;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race detector based on compile-time </a:t>
            </a:r>
            <a:r>
              <a:rPr lang="en"/>
              <a:t>instrumentation</a:t>
            </a:r>
            <a:r>
              <a:rPr lang="en"/>
              <a:t>.</a:t>
            </a:r>
            <a:endParaRPr/>
          </a:p>
          <a:p>
            <a:pPr indent="0" lvl="0" marL="0" rtl="0">
              <a:spcBef>
                <a:spcPts val="1600"/>
              </a:spcBef>
              <a:spcAft>
                <a:spcPts val="0"/>
              </a:spcAft>
              <a:buNone/>
            </a:pPr>
            <a:r>
              <a:rPr lang="en"/>
              <a:t>Slowdown 5x-15x</a:t>
            </a:r>
            <a:endParaRPr/>
          </a:p>
          <a:p>
            <a:pPr indent="0" lvl="0" marL="0">
              <a:spcBef>
                <a:spcPts val="1600"/>
              </a:spcBef>
              <a:spcAft>
                <a:spcPts val="1600"/>
              </a:spcAft>
              <a:buNone/>
            </a:pPr>
            <a:r>
              <a:rPr lang="en"/>
              <a:t>Memory overhead 5x-10x</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Tsan demo</a:t>
            </a:r>
            <a:endParaRPr/>
          </a:p>
        </p:txBody>
      </p:sp>
      <p:sp>
        <p:nvSpPr>
          <p:cNvPr id="323" name="Google Shape;323;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Tools to fight Undefined Behavior</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Runtime (aka dynamic) analysis</a:t>
            </a:r>
            <a:endParaRPr/>
          </a:p>
          <a:p>
            <a:pPr indent="-342900" lvl="0" marL="457200" rtl="0">
              <a:spcBef>
                <a:spcPts val="1600"/>
              </a:spcBef>
              <a:spcAft>
                <a:spcPts val="0"/>
              </a:spcAft>
              <a:buSzPts val="1800"/>
              <a:buChar char="●"/>
            </a:pPr>
            <a:r>
              <a:rPr lang="en"/>
              <a:t>Refers to catching bugs as they happen in an application</a:t>
            </a:r>
            <a:endParaRPr/>
          </a:p>
          <a:p>
            <a:pPr indent="0" lvl="0" marL="0" rtl="0">
              <a:spcBef>
                <a:spcPts val="1600"/>
              </a:spcBef>
              <a:spcAft>
                <a:spcPts val="0"/>
              </a:spcAft>
              <a:buNone/>
            </a:pPr>
            <a:r>
              <a:t/>
            </a:r>
            <a:endParaRPr/>
          </a:p>
          <a:p>
            <a:pPr indent="0" lvl="0" marL="0" rtl="0">
              <a:spcBef>
                <a:spcPts val="1600"/>
              </a:spcBef>
              <a:spcAft>
                <a:spcPts val="0"/>
              </a:spcAft>
              <a:buNone/>
            </a:pPr>
            <a:r>
              <a:rPr lang="en"/>
              <a:t>Static analysis</a:t>
            </a:r>
            <a:endParaRPr/>
          </a:p>
          <a:p>
            <a:pPr indent="-342900" lvl="0" marL="457200">
              <a:spcBef>
                <a:spcPts val="1600"/>
              </a:spcBef>
              <a:spcAft>
                <a:spcPts val="0"/>
              </a:spcAft>
              <a:buSzPts val="1800"/>
              <a:buChar char="●"/>
            </a:pPr>
            <a:r>
              <a:rPr lang="en"/>
              <a:t>Looks for bugs "without executing the program"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Tsan shadow mapping</a:t>
            </a:r>
            <a:endParaRPr/>
          </a:p>
        </p:txBody>
      </p:sp>
      <p:sp>
        <p:nvSpPr>
          <p:cNvPr id="329" name="Google Shape;329;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t>Shadow State is N Shadow Words (described below); N is one of 2, 4, 8 (configurable). Every aligned 8-byte word of application memory is mapped into N Shadow Words using direct address mapping.</a:t>
            </a:r>
            <a:br>
              <a:rPr lang="en" sz="1400"/>
            </a:br>
            <a:br>
              <a:rPr lang="en" sz="1400"/>
            </a:br>
            <a:r>
              <a:rPr lang="en" sz="1400"/>
              <a:t>Shadow Word, a 64-bit object:</a:t>
            </a:r>
            <a:br>
              <a:rPr lang="en" sz="1400"/>
            </a:br>
            <a:br>
              <a:rPr lang="en" sz="1400"/>
            </a:br>
            <a:r>
              <a:rPr lang="en" sz="1400"/>
              <a:t>TID (Thread Id):			16 bits (configurable)</a:t>
            </a:r>
            <a:br>
              <a:rPr lang="en" sz="1400"/>
            </a:br>
            <a:r>
              <a:rPr lang="en" sz="1400"/>
              <a:t>Scalar Clock:			42 bits (configurable)</a:t>
            </a:r>
            <a:br>
              <a:rPr lang="en" sz="1400"/>
            </a:br>
            <a:r>
              <a:rPr lang="en" sz="1400"/>
              <a:t>IsWrite:				1 bit</a:t>
            </a:r>
            <a:br>
              <a:rPr lang="en" sz="1400"/>
            </a:br>
            <a:r>
              <a:rPr lang="en" sz="1400"/>
              <a:t>Access Size (1, 2, 4 or 8):	2 bits</a:t>
            </a:r>
            <a:br>
              <a:rPr lang="en" sz="1400"/>
            </a:br>
            <a:r>
              <a:rPr lang="en" sz="1400"/>
              <a:t>Address Offset (0..7):		3 bits</a:t>
            </a:r>
            <a:endParaRPr sz="1400"/>
          </a:p>
          <a:p>
            <a:pPr indent="0" lvl="0" marL="0">
              <a:lnSpc>
                <a:spcPct val="100000"/>
              </a:lnSpc>
              <a:spcBef>
                <a:spcPts val="1600"/>
              </a:spcBef>
              <a:spcAft>
                <a:spcPts val="1600"/>
              </a:spcAft>
              <a:buNone/>
            </a:pPr>
            <a:br>
              <a:rPr lang="en" sz="1400"/>
            </a:br>
            <a:r>
              <a:rPr lang="en" sz="1400"/>
              <a:t>One Shadow Word represents a single memory access to a subset of bytes within the 8-byte word of application memory. Therefore the Shadow State describes N different accesses to the corresponding application memory region.</a:t>
            </a:r>
            <a:endParaRPr sz="1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UndefinedBehaviorSanitizer (1)</a:t>
            </a:r>
            <a:endParaRPr/>
          </a:p>
        </p:txBody>
      </p:sp>
      <p:sp>
        <p:nvSpPr>
          <p:cNvPr id="335" name="Google Shape;335;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28600" lvl="0" marL="457200" rtl="0">
              <a:lnSpc>
                <a:spcPct val="130000"/>
              </a:lnSpc>
              <a:spcBef>
                <a:spcPts val="200"/>
              </a:spcBef>
              <a:spcAft>
                <a:spcPts val="0"/>
              </a:spcAft>
              <a:buClr>
                <a:srgbClr val="333333"/>
              </a:buClr>
              <a:buSzPts val="1000"/>
              <a:buNone/>
            </a:pPr>
            <a:r>
              <a:rPr lang="en" sz="1000">
                <a:solidFill>
                  <a:srgbClr val="333333"/>
                </a:solidFill>
                <a:highlight>
                  <a:srgbClr val="E2E2E2"/>
                </a:highlight>
              </a:rPr>
              <a:t>-fsanitize=alignment</a:t>
            </a:r>
            <a:r>
              <a:rPr lang="en" sz="1000">
                <a:solidFill>
                  <a:srgbClr val="333333"/>
                </a:solidFill>
              </a:rPr>
              <a:t>: Use of a misaligned pointer or creation of a misaligned reference.</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rPr lang="en" sz="1000">
                <a:solidFill>
                  <a:srgbClr val="333333"/>
                </a:solidFill>
                <a:highlight>
                  <a:srgbClr val="E2E2E2"/>
                </a:highlight>
              </a:rPr>
              <a:t>-fsanitize=bool</a:t>
            </a:r>
            <a:r>
              <a:rPr lang="en" sz="1000">
                <a:solidFill>
                  <a:srgbClr val="333333"/>
                </a:solidFill>
              </a:rPr>
              <a:t>: Load of a </a:t>
            </a:r>
            <a:r>
              <a:rPr lang="en" sz="1000">
                <a:solidFill>
                  <a:srgbClr val="333333"/>
                </a:solidFill>
                <a:highlight>
                  <a:srgbClr val="E2E2E2"/>
                </a:highlight>
              </a:rPr>
              <a:t>bool</a:t>
            </a:r>
            <a:r>
              <a:rPr lang="en" sz="1000">
                <a:solidFill>
                  <a:srgbClr val="333333"/>
                </a:solidFill>
              </a:rPr>
              <a:t> value which is neither </a:t>
            </a:r>
            <a:r>
              <a:rPr lang="en" sz="1000">
                <a:solidFill>
                  <a:srgbClr val="333333"/>
                </a:solidFill>
                <a:highlight>
                  <a:srgbClr val="E2E2E2"/>
                </a:highlight>
              </a:rPr>
              <a:t>true</a:t>
            </a:r>
            <a:r>
              <a:rPr lang="en" sz="1000">
                <a:solidFill>
                  <a:srgbClr val="333333"/>
                </a:solidFill>
              </a:rPr>
              <a:t> nor </a:t>
            </a:r>
            <a:r>
              <a:rPr lang="en" sz="1000">
                <a:solidFill>
                  <a:srgbClr val="333333"/>
                </a:solidFill>
                <a:highlight>
                  <a:srgbClr val="E2E2E2"/>
                </a:highlight>
              </a:rPr>
              <a:t>false</a:t>
            </a:r>
            <a:r>
              <a:rPr lang="en" sz="1000">
                <a:solidFill>
                  <a:srgbClr val="333333"/>
                </a:solidFill>
              </a:rPr>
              <a:t>.</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rPr lang="en" sz="1000">
                <a:solidFill>
                  <a:srgbClr val="333333"/>
                </a:solidFill>
                <a:highlight>
                  <a:srgbClr val="E2E2E2"/>
                </a:highlight>
              </a:rPr>
              <a:t>-fsanitize=builtin</a:t>
            </a:r>
            <a:r>
              <a:rPr lang="en" sz="1000">
                <a:solidFill>
                  <a:srgbClr val="333333"/>
                </a:solidFill>
              </a:rPr>
              <a:t>: Passing invalid values to compiler builtins.</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rPr lang="en" sz="1000">
                <a:solidFill>
                  <a:srgbClr val="333333"/>
                </a:solidFill>
                <a:highlight>
                  <a:srgbClr val="E2E2E2"/>
                </a:highlight>
              </a:rPr>
              <a:t>-fsanitize=bounds</a:t>
            </a:r>
            <a:r>
              <a:rPr lang="en" sz="1000">
                <a:solidFill>
                  <a:srgbClr val="333333"/>
                </a:solidFill>
              </a:rPr>
              <a:t>: Out of bounds array indexing, in cases where the array bound can be statically determined.</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rPr lang="en" sz="1000">
                <a:solidFill>
                  <a:srgbClr val="333333"/>
                </a:solidFill>
                <a:highlight>
                  <a:srgbClr val="E2E2E2"/>
                </a:highlight>
              </a:rPr>
              <a:t>-fsanitize=enum</a:t>
            </a:r>
            <a:r>
              <a:rPr lang="en" sz="1000">
                <a:solidFill>
                  <a:srgbClr val="333333"/>
                </a:solidFill>
              </a:rPr>
              <a:t>: Load of a value of an enumerated type which is not in the range of representable values for that enumerated type.</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rPr lang="en" sz="1000">
                <a:solidFill>
                  <a:srgbClr val="333333"/>
                </a:solidFill>
                <a:highlight>
                  <a:srgbClr val="E2E2E2"/>
                </a:highlight>
              </a:rPr>
              <a:t>-fsanitize=float-cast-overflow</a:t>
            </a:r>
            <a:r>
              <a:rPr lang="en" sz="1000">
                <a:solidFill>
                  <a:srgbClr val="333333"/>
                </a:solidFill>
              </a:rPr>
              <a:t>: Conversion to, from, or between floating-point types which would overflow the destination.</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rPr lang="en" sz="1000">
                <a:solidFill>
                  <a:srgbClr val="333333"/>
                </a:solidFill>
                <a:highlight>
                  <a:srgbClr val="E2E2E2"/>
                </a:highlight>
              </a:rPr>
              <a:t>-fsanitize=float-divide-by-zero</a:t>
            </a:r>
            <a:r>
              <a:rPr lang="en" sz="1000">
                <a:solidFill>
                  <a:srgbClr val="333333"/>
                </a:solidFill>
              </a:rPr>
              <a:t>: Floating point division by zero.</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rPr lang="en" sz="1000">
                <a:solidFill>
                  <a:srgbClr val="333333"/>
                </a:solidFill>
                <a:highlight>
                  <a:srgbClr val="E2E2E2"/>
                </a:highlight>
              </a:rPr>
              <a:t>-fsanitize=function</a:t>
            </a:r>
            <a:r>
              <a:rPr lang="en" sz="1000">
                <a:solidFill>
                  <a:srgbClr val="333333"/>
                </a:solidFill>
              </a:rPr>
              <a:t>: Indirect call of a function through a function pointer of the wrong type (Darwin/Linux, C++ and x86/x86_64 only).</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rPr lang="en" sz="1000">
                <a:solidFill>
                  <a:srgbClr val="333333"/>
                </a:solidFill>
                <a:highlight>
                  <a:srgbClr val="E2E2E2"/>
                </a:highlight>
              </a:rPr>
              <a:t>-fsanitize=implicit-integer-truncation</a:t>
            </a:r>
            <a:r>
              <a:rPr lang="en" sz="1000">
                <a:solidFill>
                  <a:srgbClr val="333333"/>
                </a:solidFill>
              </a:rPr>
              <a:t>: Implicit conversion from integer of larger bit width to smaller bit width, if that results in data loss. That is, if the demoted value, after casting back to the original width, is not equal to the original value before the downcast. Issues caught by this sanitizer are not undefined behavior, but are often unintentional.</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rPr lang="en" sz="1000">
                <a:solidFill>
                  <a:srgbClr val="333333"/>
                </a:solidFill>
                <a:highlight>
                  <a:srgbClr val="E2E2E2"/>
                </a:highlight>
              </a:rPr>
              <a:t>-fsanitize=integer-divide-by-zero</a:t>
            </a:r>
            <a:r>
              <a:rPr lang="en" sz="1000">
                <a:solidFill>
                  <a:srgbClr val="333333"/>
                </a:solidFill>
              </a:rPr>
              <a:t>: Integer division by zero.</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rPr lang="en" sz="1000">
                <a:solidFill>
                  <a:srgbClr val="333333"/>
                </a:solidFill>
                <a:highlight>
                  <a:srgbClr val="E2E2E2"/>
                </a:highlight>
              </a:rPr>
              <a:t>-fsanitize=nonnull-attribute</a:t>
            </a:r>
            <a:r>
              <a:rPr lang="en" sz="1000">
                <a:solidFill>
                  <a:srgbClr val="333333"/>
                </a:solidFill>
              </a:rPr>
              <a:t>: Passing null pointer as a function parameter which is declared to never be null.</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rPr lang="en" sz="1000">
                <a:solidFill>
                  <a:srgbClr val="333333"/>
                </a:solidFill>
                <a:highlight>
                  <a:srgbClr val="E2E2E2"/>
                </a:highlight>
              </a:rPr>
              <a:t>-fsanitize=null</a:t>
            </a:r>
            <a:r>
              <a:rPr lang="en" sz="1000">
                <a:solidFill>
                  <a:srgbClr val="333333"/>
                </a:solidFill>
              </a:rPr>
              <a:t>: Use of a null pointer or creation of a null reference.</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rPr lang="en" sz="1000">
                <a:solidFill>
                  <a:srgbClr val="333333"/>
                </a:solidFill>
                <a:highlight>
                  <a:srgbClr val="E2E2E2"/>
                </a:highlight>
              </a:rPr>
              <a:t>-fsanitize=nullability-arg</a:t>
            </a:r>
            <a:r>
              <a:rPr lang="en" sz="1000">
                <a:solidFill>
                  <a:srgbClr val="333333"/>
                </a:solidFill>
              </a:rPr>
              <a:t>: Passing null as a function parameter which is annotated with </a:t>
            </a:r>
            <a:r>
              <a:rPr lang="en" sz="1000">
                <a:solidFill>
                  <a:srgbClr val="333333"/>
                </a:solidFill>
                <a:highlight>
                  <a:srgbClr val="E2E2E2"/>
                </a:highlight>
              </a:rPr>
              <a:t>_Nonnull</a:t>
            </a:r>
            <a:r>
              <a:rPr lang="en" sz="1000">
                <a:solidFill>
                  <a:srgbClr val="333333"/>
                </a:solidFill>
              </a:rPr>
              <a:t>.</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rPr lang="en" sz="1000">
                <a:solidFill>
                  <a:srgbClr val="333333"/>
                </a:solidFill>
                <a:highlight>
                  <a:srgbClr val="E2E2E2"/>
                </a:highlight>
              </a:rPr>
              <a:t>-fsanitize=nullability-assign</a:t>
            </a:r>
            <a:r>
              <a:rPr lang="en" sz="1000">
                <a:solidFill>
                  <a:srgbClr val="333333"/>
                </a:solidFill>
              </a:rPr>
              <a:t>: Assigning null to an lvalue which is annotated with </a:t>
            </a:r>
            <a:r>
              <a:rPr lang="en" sz="1000">
                <a:solidFill>
                  <a:srgbClr val="333333"/>
                </a:solidFill>
                <a:highlight>
                  <a:srgbClr val="E2E2E2"/>
                </a:highlight>
              </a:rPr>
              <a:t>_Nonnull</a:t>
            </a:r>
            <a:r>
              <a:rPr lang="en" sz="1000">
                <a:solidFill>
                  <a:srgbClr val="333333"/>
                </a:solidFill>
              </a:rPr>
              <a:t>.</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t/>
            </a:r>
            <a:endParaRPr sz="1000">
              <a:solidFill>
                <a:srgbClr val="333333"/>
              </a:solidFill>
            </a:endParaRPr>
          </a:p>
          <a:p>
            <a:pPr indent="0" lvl="0" marL="0">
              <a:spcBef>
                <a:spcPts val="200"/>
              </a:spcBef>
              <a:spcAft>
                <a:spcPts val="1600"/>
              </a:spcAft>
              <a:buNone/>
            </a:pPr>
            <a:r>
              <a:t/>
            </a:r>
            <a:endParaRPr sz="1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Ubsan (2)</a:t>
            </a:r>
            <a:endParaRPr/>
          </a:p>
        </p:txBody>
      </p:sp>
      <p:sp>
        <p:nvSpPr>
          <p:cNvPr id="341" name="Google Shape;341;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28600" lvl="0" marL="457200" rtl="0">
              <a:lnSpc>
                <a:spcPct val="130000"/>
              </a:lnSpc>
              <a:spcBef>
                <a:spcPts val="200"/>
              </a:spcBef>
              <a:spcAft>
                <a:spcPts val="0"/>
              </a:spcAft>
              <a:buClr>
                <a:srgbClr val="333333"/>
              </a:buClr>
              <a:buSzPts val="1000"/>
              <a:buNone/>
            </a:pPr>
            <a:r>
              <a:rPr lang="en" sz="1000">
                <a:solidFill>
                  <a:srgbClr val="333333"/>
                </a:solidFill>
                <a:highlight>
                  <a:srgbClr val="E2E2E2"/>
                </a:highlight>
              </a:rPr>
              <a:t>-fsanitize=nullability-return</a:t>
            </a:r>
            <a:r>
              <a:rPr lang="en" sz="1000">
                <a:solidFill>
                  <a:srgbClr val="333333"/>
                </a:solidFill>
              </a:rPr>
              <a:t>: Returning null from a function with a return type annotated with </a:t>
            </a:r>
            <a:r>
              <a:rPr lang="en" sz="1000">
                <a:solidFill>
                  <a:srgbClr val="333333"/>
                </a:solidFill>
                <a:highlight>
                  <a:srgbClr val="E2E2E2"/>
                </a:highlight>
              </a:rPr>
              <a:t>_Nonnull</a:t>
            </a:r>
            <a:r>
              <a:rPr lang="en" sz="1000">
                <a:solidFill>
                  <a:srgbClr val="333333"/>
                </a:solidFill>
              </a:rPr>
              <a:t>.</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rPr lang="en" sz="1000">
                <a:solidFill>
                  <a:srgbClr val="333333"/>
                </a:solidFill>
                <a:highlight>
                  <a:srgbClr val="E2E2E2"/>
                </a:highlight>
              </a:rPr>
              <a:t>-fsanitize=object-size</a:t>
            </a:r>
            <a:r>
              <a:rPr lang="en" sz="1000">
                <a:solidFill>
                  <a:srgbClr val="333333"/>
                </a:solidFill>
              </a:rPr>
              <a:t>: An attempt to potentially use bytes which the optimizer can determine are not part of the object being accessed. This will also detect some types of undefined behavior that may not directly access memory, but are provably incorrect given the size of the objects involved, such as invalid downcasts and calling methods on invalid pointers. These checks are made in terms of </a:t>
            </a:r>
            <a:r>
              <a:rPr lang="en" sz="1000">
                <a:solidFill>
                  <a:srgbClr val="333333"/>
                </a:solidFill>
                <a:highlight>
                  <a:srgbClr val="E2E2E2"/>
                </a:highlight>
              </a:rPr>
              <a:t>__builtin_object_size</a:t>
            </a:r>
            <a:r>
              <a:rPr lang="en" sz="1000">
                <a:solidFill>
                  <a:srgbClr val="333333"/>
                </a:solidFill>
              </a:rPr>
              <a:t>, and consequently may be able to detect more problems at higher optimization levels.</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rPr lang="en" sz="1000">
                <a:solidFill>
                  <a:srgbClr val="333333"/>
                </a:solidFill>
                <a:highlight>
                  <a:srgbClr val="E2E2E2"/>
                </a:highlight>
              </a:rPr>
              <a:t>-fsanitize=pointer-overflow</a:t>
            </a:r>
            <a:r>
              <a:rPr lang="en" sz="1000">
                <a:solidFill>
                  <a:srgbClr val="333333"/>
                </a:solidFill>
              </a:rPr>
              <a:t>: Performing pointer arithmetic which overflows.</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rPr lang="en" sz="1000">
                <a:solidFill>
                  <a:srgbClr val="333333"/>
                </a:solidFill>
                <a:highlight>
                  <a:srgbClr val="E2E2E2"/>
                </a:highlight>
              </a:rPr>
              <a:t>-fsanitize=return</a:t>
            </a:r>
            <a:r>
              <a:rPr lang="en" sz="1000">
                <a:solidFill>
                  <a:srgbClr val="333333"/>
                </a:solidFill>
              </a:rPr>
              <a:t>: In C++, reaching the end of a value-returning function without returning a value.</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rPr lang="en" sz="1000">
                <a:solidFill>
                  <a:srgbClr val="333333"/>
                </a:solidFill>
                <a:highlight>
                  <a:srgbClr val="E2E2E2"/>
                </a:highlight>
              </a:rPr>
              <a:t>-fsanitize=returns-nonnull-attribute</a:t>
            </a:r>
            <a:r>
              <a:rPr lang="en" sz="1000">
                <a:solidFill>
                  <a:srgbClr val="333333"/>
                </a:solidFill>
              </a:rPr>
              <a:t>: Returning null pointer from a function which is declared to never return null.</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rPr lang="en" sz="1000">
                <a:solidFill>
                  <a:srgbClr val="333333"/>
                </a:solidFill>
                <a:highlight>
                  <a:srgbClr val="E2E2E2"/>
                </a:highlight>
              </a:rPr>
              <a:t>-fsanitize=shift</a:t>
            </a:r>
            <a:r>
              <a:rPr lang="en" sz="1000">
                <a:solidFill>
                  <a:srgbClr val="333333"/>
                </a:solidFill>
              </a:rPr>
              <a:t>: Shift operators where the amount shifted is greater or equal to the promoted bit-width of the left hand side or less than zero, or where the left hand side is negative. For a signed left shift, also checks for signed overflow in C, and for unsigned overflow in C++. You can use </a:t>
            </a:r>
            <a:r>
              <a:rPr lang="en" sz="1000">
                <a:solidFill>
                  <a:srgbClr val="333333"/>
                </a:solidFill>
                <a:highlight>
                  <a:srgbClr val="E2E2E2"/>
                </a:highlight>
              </a:rPr>
              <a:t>-fsanitize=shift-base</a:t>
            </a:r>
            <a:r>
              <a:rPr lang="en" sz="1000">
                <a:solidFill>
                  <a:srgbClr val="333333"/>
                </a:solidFill>
              </a:rPr>
              <a:t> or </a:t>
            </a:r>
            <a:r>
              <a:rPr lang="en" sz="1000">
                <a:solidFill>
                  <a:srgbClr val="333333"/>
                </a:solidFill>
                <a:highlight>
                  <a:srgbClr val="E2E2E2"/>
                </a:highlight>
              </a:rPr>
              <a:t>-fsanitize=shift-exponent</a:t>
            </a:r>
            <a:r>
              <a:rPr lang="en" sz="1000">
                <a:solidFill>
                  <a:srgbClr val="333333"/>
                </a:solidFill>
              </a:rPr>
              <a:t> to check only left-hand side or right-hand side of shift operation, respectively.</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rPr lang="en" sz="1000">
                <a:solidFill>
                  <a:srgbClr val="333333"/>
                </a:solidFill>
                <a:highlight>
                  <a:srgbClr val="E2E2E2"/>
                </a:highlight>
              </a:rPr>
              <a:t>-fsanitize=signed-integer-overflow</a:t>
            </a:r>
            <a:r>
              <a:rPr lang="en" sz="1000">
                <a:solidFill>
                  <a:srgbClr val="333333"/>
                </a:solidFill>
              </a:rPr>
              <a:t>: Signed integer overflow, where the result of a signed integer computation cannot be represented in its type. This includes all the checks covered by </a:t>
            </a:r>
            <a:r>
              <a:rPr lang="en" sz="1000">
                <a:solidFill>
                  <a:srgbClr val="333333"/>
                </a:solidFill>
                <a:highlight>
                  <a:srgbClr val="E2E2E2"/>
                </a:highlight>
              </a:rPr>
              <a:t>-ftrapv</a:t>
            </a:r>
            <a:r>
              <a:rPr lang="en" sz="1000">
                <a:solidFill>
                  <a:srgbClr val="333333"/>
                </a:solidFill>
              </a:rPr>
              <a:t>, as well as checks for signed division overflow (</a:t>
            </a:r>
            <a:r>
              <a:rPr lang="en" sz="1000">
                <a:solidFill>
                  <a:srgbClr val="333333"/>
                </a:solidFill>
                <a:highlight>
                  <a:srgbClr val="E2E2E2"/>
                </a:highlight>
              </a:rPr>
              <a:t>INT_MIN/-1</a:t>
            </a:r>
            <a:r>
              <a:rPr lang="en" sz="1000">
                <a:solidFill>
                  <a:srgbClr val="333333"/>
                </a:solidFill>
              </a:rPr>
              <a:t>), but not checks for lossy implicit conversions performed before the computation (see </a:t>
            </a:r>
            <a:r>
              <a:rPr lang="en" sz="1000">
                <a:solidFill>
                  <a:srgbClr val="333333"/>
                </a:solidFill>
                <a:highlight>
                  <a:srgbClr val="E2E2E2"/>
                </a:highlight>
              </a:rPr>
              <a:t>-fsanitize=implicit-conversion</a:t>
            </a:r>
            <a:r>
              <a:rPr lang="en" sz="1000">
                <a:solidFill>
                  <a:srgbClr val="333333"/>
                </a:solidFill>
              </a:rPr>
              <a:t>). Both of these two issues are handled by </a:t>
            </a:r>
            <a:r>
              <a:rPr lang="en" sz="1000">
                <a:solidFill>
                  <a:srgbClr val="333333"/>
                </a:solidFill>
                <a:highlight>
                  <a:srgbClr val="E2E2E2"/>
                </a:highlight>
              </a:rPr>
              <a:t>-fsanitize=implicit-conversion</a:t>
            </a:r>
            <a:r>
              <a:rPr lang="en" sz="1000">
                <a:solidFill>
                  <a:srgbClr val="333333"/>
                </a:solidFill>
              </a:rPr>
              <a:t> group of checks.</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rPr lang="en" sz="1000">
                <a:solidFill>
                  <a:srgbClr val="333333"/>
                </a:solidFill>
                <a:highlight>
                  <a:srgbClr val="E2E2E2"/>
                </a:highlight>
              </a:rPr>
              <a:t>-fsanitize=unreachable</a:t>
            </a:r>
            <a:r>
              <a:rPr lang="en" sz="1000">
                <a:solidFill>
                  <a:srgbClr val="333333"/>
                </a:solidFill>
              </a:rPr>
              <a:t>: If control flow reaches an unreachable program point.</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Ubsan (3)</a:t>
            </a:r>
            <a:endParaRPr/>
          </a:p>
        </p:txBody>
      </p:sp>
      <p:sp>
        <p:nvSpPr>
          <p:cNvPr id="347" name="Google Shape;347;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28600" lvl="0" marL="457200" rtl="0">
              <a:lnSpc>
                <a:spcPct val="130000"/>
              </a:lnSpc>
              <a:spcBef>
                <a:spcPts val="200"/>
              </a:spcBef>
              <a:spcAft>
                <a:spcPts val="0"/>
              </a:spcAft>
              <a:buClr>
                <a:srgbClr val="333333"/>
              </a:buClr>
              <a:buSzPts val="1000"/>
              <a:buNone/>
            </a:pPr>
            <a:r>
              <a:rPr lang="en" sz="1000">
                <a:solidFill>
                  <a:srgbClr val="333333"/>
                </a:solidFill>
                <a:highlight>
                  <a:srgbClr val="E2E2E2"/>
                </a:highlight>
              </a:rPr>
              <a:t>-fsanitize=unsigned-integer-overflow</a:t>
            </a:r>
            <a:r>
              <a:rPr lang="en" sz="1000">
                <a:solidFill>
                  <a:srgbClr val="333333"/>
                </a:solidFill>
              </a:rPr>
              <a:t>: Unsigned integer overflow, where the result of an unsigned integer computation cannot be represented in its type. Unlike signed integer overflow, this is not undefined behavior, but it is often unintentional. This sanitizer does not check for lossy implicit conversions performed before such a computation (see </a:t>
            </a:r>
            <a:r>
              <a:rPr lang="en" sz="1000">
                <a:solidFill>
                  <a:srgbClr val="333333"/>
                </a:solidFill>
                <a:highlight>
                  <a:srgbClr val="E2E2E2"/>
                </a:highlight>
              </a:rPr>
              <a:t>-fsanitize=implicit-conversion</a:t>
            </a:r>
            <a:r>
              <a:rPr lang="en" sz="1000">
                <a:solidFill>
                  <a:srgbClr val="333333"/>
                </a:solidFill>
              </a:rPr>
              <a:t>).</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rPr lang="en" sz="1000">
                <a:solidFill>
                  <a:srgbClr val="333333"/>
                </a:solidFill>
                <a:highlight>
                  <a:srgbClr val="E2E2E2"/>
                </a:highlight>
              </a:rPr>
              <a:t>-fsanitize=vla-bound</a:t>
            </a:r>
            <a:r>
              <a:rPr lang="en" sz="1000">
                <a:solidFill>
                  <a:srgbClr val="333333"/>
                </a:solidFill>
              </a:rPr>
              <a:t>: A variable-length array whose bound does not evaluate to a positive value.</a:t>
            </a:r>
            <a:endParaRPr sz="1000">
              <a:solidFill>
                <a:srgbClr val="333333"/>
              </a:solidFill>
            </a:endParaRPr>
          </a:p>
          <a:p>
            <a:pPr indent="-228600" lvl="0" marL="457200" rtl="0">
              <a:lnSpc>
                <a:spcPct val="130000"/>
              </a:lnSpc>
              <a:spcBef>
                <a:spcPts val="0"/>
              </a:spcBef>
              <a:spcAft>
                <a:spcPts val="0"/>
              </a:spcAft>
              <a:buClr>
                <a:srgbClr val="333333"/>
              </a:buClr>
              <a:buSzPts val="1000"/>
              <a:buNone/>
            </a:pPr>
            <a:r>
              <a:rPr lang="en" sz="1000">
                <a:solidFill>
                  <a:srgbClr val="333333"/>
                </a:solidFill>
                <a:highlight>
                  <a:srgbClr val="E2E2E2"/>
                </a:highlight>
              </a:rPr>
              <a:t>-fsanitize=vptr</a:t>
            </a:r>
            <a:r>
              <a:rPr lang="en" sz="1000">
                <a:solidFill>
                  <a:srgbClr val="333333"/>
                </a:solidFill>
              </a:rPr>
              <a:t>: Use of an object whose vptr indicates that it is of the wrong dynamic type, or that its lifetime has not begun or has ended. Incompatible with </a:t>
            </a:r>
            <a:r>
              <a:rPr lang="en" sz="1000">
                <a:solidFill>
                  <a:srgbClr val="333333"/>
                </a:solidFill>
                <a:highlight>
                  <a:srgbClr val="E2E2E2"/>
                </a:highlight>
              </a:rPr>
              <a:t>-fno-rtti</a:t>
            </a:r>
            <a:r>
              <a:rPr lang="en" sz="1000">
                <a:solidFill>
                  <a:srgbClr val="333333"/>
                </a:solidFill>
              </a:rPr>
              <a:t>. Link must be performed by </a:t>
            </a:r>
            <a:r>
              <a:rPr lang="en" sz="1000">
                <a:solidFill>
                  <a:srgbClr val="333333"/>
                </a:solidFill>
                <a:highlight>
                  <a:srgbClr val="E2E2E2"/>
                </a:highlight>
              </a:rPr>
              <a:t>clang++</a:t>
            </a:r>
            <a:r>
              <a:rPr lang="en" sz="1000">
                <a:solidFill>
                  <a:srgbClr val="333333"/>
                </a:solidFill>
              </a:rPr>
              <a:t>, not </a:t>
            </a:r>
            <a:r>
              <a:rPr lang="en" sz="1000">
                <a:solidFill>
                  <a:srgbClr val="333333"/>
                </a:solidFill>
                <a:highlight>
                  <a:srgbClr val="E2E2E2"/>
                </a:highlight>
              </a:rPr>
              <a:t>clang</a:t>
            </a:r>
            <a:r>
              <a:rPr lang="en" sz="1000">
                <a:solidFill>
                  <a:srgbClr val="333333"/>
                </a:solidFill>
              </a:rPr>
              <a:t>, to make sure C++-specific parts of the runtime library and C++ standard libraries are present.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Ubsan demo</a:t>
            </a:r>
            <a:endParaRPr/>
          </a:p>
        </p:txBody>
      </p:sp>
      <p:sp>
        <p:nvSpPr>
          <p:cNvPr id="353" name="Google Shape;353;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Practical recommendations</a:t>
            </a:r>
            <a:endParaRPr/>
          </a:p>
        </p:txBody>
      </p:sp>
      <p:sp>
        <p:nvSpPr>
          <p:cNvPr id="359" name="Google Shape;359;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a:t>Use these tools. (and static analysis too)</a:t>
            </a:r>
            <a:endParaRPr i="1"/>
          </a:p>
          <a:p>
            <a:pPr indent="0" lvl="0" marL="0" rtl="0">
              <a:spcBef>
                <a:spcPts val="1600"/>
              </a:spcBef>
              <a:spcAft>
                <a:spcPts val="0"/>
              </a:spcAft>
              <a:buClr>
                <a:srgbClr val="000000"/>
              </a:buClr>
              <a:buSzPts val="1100"/>
              <a:buFont typeface="Arial"/>
              <a:buNone/>
            </a:pPr>
            <a:r>
              <a:rPr lang="en">
                <a:solidFill>
                  <a:schemeClr val="dk1"/>
                </a:solidFill>
              </a:rPr>
              <a:t>How should you take advantage of these tools?</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Run them as necessary, much like debuggers.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Run them on your unit tests, eg nightly or weekly memory checks.</a:t>
            </a:r>
            <a:endParaRPr>
              <a:solidFill>
                <a:schemeClr val="dk1"/>
              </a:solidFill>
            </a:endParaRPr>
          </a:p>
          <a:p>
            <a:pPr indent="-342900" lvl="1" marL="914400" rtl="0">
              <a:spcBef>
                <a:spcPts val="0"/>
              </a:spcBef>
              <a:spcAft>
                <a:spcPts val="0"/>
              </a:spcAft>
              <a:buClr>
                <a:schemeClr val="dk1"/>
              </a:buClr>
              <a:buSzPts val="1800"/>
              <a:buChar char="○"/>
            </a:pPr>
            <a:r>
              <a:rPr lang="en" sz="1800">
                <a:solidFill>
                  <a:schemeClr val="dk1"/>
                </a:solidFill>
              </a:rPr>
              <a:t>This is particularly easy for valgrind and cmake: </a:t>
            </a:r>
            <a:r>
              <a:rPr lang="en" sz="1800">
                <a:solidFill>
                  <a:srgbClr val="303336"/>
                </a:solidFill>
                <a:highlight>
                  <a:srgbClr val="EFF0F1"/>
                </a:highlight>
                <a:latin typeface="Consolas"/>
                <a:ea typeface="Consolas"/>
                <a:cs typeface="Consolas"/>
                <a:sym typeface="Consolas"/>
              </a:rPr>
              <a:t>ctest -T memcheck</a:t>
            </a:r>
            <a:endParaRPr sz="1800">
              <a:solidFill>
                <a:srgbClr val="303336"/>
              </a:solidFill>
              <a:highlight>
                <a:srgbClr val="EFF0F1"/>
              </a:highlight>
              <a:latin typeface="Consolas"/>
              <a:ea typeface="Consolas"/>
              <a:cs typeface="Consolas"/>
              <a:sym typeface="Consolas"/>
            </a:endParaRPr>
          </a:p>
          <a:p>
            <a:pPr indent="-342900" lvl="1" marL="914400" rtl="0">
              <a:spcBef>
                <a:spcPts val="0"/>
              </a:spcBef>
              <a:spcAft>
                <a:spcPts val="0"/>
              </a:spcAft>
              <a:buClr>
                <a:schemeClr val="dk1"/>
              </a:buClr>
              <a:buSzPts val="1800"/>
              <a:buChar char="○"/>
            </a:pPr>
            <a:r>
              <a:rPr lang="en" sz="1800">
                <a:solidFill>
                  <a:schemeClr val="dk1"/>
                </a:solidFill>
              </a:rPr>
              <a:t>For sanitizers, it requires multiple rebuilds (no two sanitizers which require shadow memory can be run simultaneously)</a:t>
            </a:r>
            <a:endParaRPr sz="1800">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Run instrumented fuzz tests.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Csmith: generator of valid c99 programs</a:t>
            </a:r>
            <a:endParaRPr/>
          </a:p>
        </p:txBody>
      </p:sp>
      <p:sp>
        <p:nvSpPr>
          <p:cNvPr id="365" name="Google Shape;365;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a:p>
        </p:txBody>
      </p:sp>
      <p:graphicFrame>
        <p:nvGraphicFramePr>
          <p:cNvPr id="366" name="Google Shape;366;p58"/>
          <p:cNvGraphicFramePr/>
          <p:nvPr/>
        </p:nvGraphicFramePr>
        <p:xfrm>
          <a:off x="311700" y="1017725"/>
          <a:ext cx="3000000" cy="3000000"/>
        </p:xfrm>
        <a:graphic>
          <a:graphicData uri="http://schemas.openxmlformats.org/drawingml/2006/table">
            <a:tbl>
              <a:tblPr>
                <a:noFill/>
                <a:tableStyleId>{2887CD2C-9AB4-4DD1-8B51-52BB6D3E69B4}</a:tableStyleId>
              </a:tblPr>
              <a:tblGrid>
                <a:gridCol w="3560800"/>
                <a:gridCol w="4959800"/>
              </a:tblGrid>
              <a:tr h="3551150">
                <a:tc>
                  <a:txBody>
                    <a:bodyPr>
                      <a:noAutofit/>
                    </a:bodyPr>
                    <a:lstStyle/>
                    <a:p>
                      <a:pPr indent="0" lvl="0" marL="0" rtl="0">
                        <a:lnSpc>
                          <a:spcPct val="115000"/>
                        </a:lnSpc>
                        <a:spcBef>
                          <a:spcPts val="0"/>
                        </a:spcBef>
                        <a:spcAft>
                          <a:spcPts val="0"/>
                        </a:spcAft>
                        <a:buNone/>
                      </a:pPr>
                      <a:r>
                        <a:rPr lang="en" sz="1100">
                          <a:solidFill>
                            <a:schemeClr val="dk1"/>
                          </a:solidFill>
                          <a:highlight>
                            <a:srgbClr val="FFFFFF"/>
                          </a:highlight>
                          <a:latin typeface="Consolas"/>
                          <a:ea typeface="Consolas"/>
                          <a:cs typeface="Consolas"/>
                          <a:sym typeface="Consolas"/>
                        </a:rPr>
                        <a:t>// an example csmith program which</a:t>
                      </a:r>
                      <a:endParaRPr sz="1100">
                        <a:solidFill>
                          <a:schemeClr val="dk1"/>
                        </a:solidFill>
                        <a:highlight>
                          <a:srgbClr val="FFFFFF"/>
                        </a:highlight>
                        <a:latin typeface="Consolas"/>
                        <a:ea typeface="Consolas"/>
                        <a:cs typeface="Consolas"/>
                        <a:sym typeface="Consolas"/>
                      </a:endParaRPr>
                    </a:p>
                    <a:p>
                      <a:pPr indent="0" lvl="0" marL="0" rtl="0">
                        <a:lnSpc>
                          <a:spcPct val="115000"/>
                        </a:lnSpc>
                        <a:spcBef>
                          <a:spcPts val="0"/>
                        </a:spcBef>
                        <a:spcAft>
                          <a:spcPts val="0"/>
                        </a:spcAft>
                        <a:buNone/>
                      </a:pPr>
                      <a:r>
                        <a:rPr lang="en" sz="1100">
                          <a:solidFill>
                            <a:schemeClr val="dk1"/>
                          </a:solidFill>
                          <a:highlight>
                            <a:srgbClr val="FFFFFF"/>
                          </a:highlight>
                          <a:latin typeface="Consolas"/>
                          <a:ea typeface="Consolas"/>
                          <a:cs typeface="Consolas"/>
                          <a:sym typeface="Consolas"/>
                        </a:rPr>
                        <a:t>// at some point crashed clang</a:t>
                      </a:r>
                      <a:endParaRPr sz="1100">
                        <a:solidFill>
                          <a:schemeClr val="dk1"/>
                        </a:solidFill>
                        <a:highlight>
                          <a:srgbClr val="FFFFFF"/>
                        </a:highlight>
                        <a:latin typeface="Consolas"/>
                        <a:ea typeface="Consolas"/>
                        <a:cs typeface="Consolas"/>
                        <a:sym typeface="Consolas"/>
                      </a:endParaRPr>
                    </a:p>
                    <a:p>
                      <a:pPr indent="0" lvl="0" marL="0" rtl="0">
                        <a:lnSpc>
                          <a:spcPct val="115000"/>
                        </a:lnSpc>
                        <a:spcBef>
                          <a:spcPts val="0"/>
                        </a:spcBef>
                        <a:spcAft>
                          <a:spcPts val="0"/>
                        </a:spcAft>
                        <a:buNone/>
                      </a:pPr>
                      <a:r>
                        <a:t/>
                      </a:r>
                      <a:endParaRPr sz="1100">
                        <a:solidFill>
                          <a:schemeClr val="dk1"/>
                        </a:solidFill>
                        <a:highlight>
                          <a:srgbClr val="FFFFFF"/>
                        </a:highlight>
                        <a:latin typeface="Consolas"/>
                        <a:ea typeface="Consolas"/>
                        <a:cs typeface="Consolas"/>
                        <a:sym typeface="Consolas"/>
                      </a:endParaRPr>
                    </a:p>
                    <a:p>
                      <a:pPr indent="0" lvl="0" marL="0" rtl="0">
                        <a:lnSpc>
                          <a:spcPct val="115000"/>
                        </a:lnSpc>
                        <a:spcBef>
                          <a:spcPts val="0"/>
                        </a:spcBef>
                        <a:spcAft>
                          <a:spcPts val="0"/>
                        </a:spcAft>
                        <a:buNone/>
                      </a:pPr>
                      <a:r>
                        <a:rPr lang="en" sz="1100">
                          <a:solidFill>
                            <a:schemeClr val="dk1"/>
                          </a:solidFill>
                          <a:highlight>
                            <a:srgbClr val="FFFFFF"/>
                          </a:highlight>
                          <a:latin typeface="Consolas"/>
                          <a:ea typeface="Consolas"/>
                          <a:cs typeface="Consolas"/>
                          <a:sym typeface="Consolas"/>
                        </a:rPr>
                        <a:t>typedef signed char int8_t;</a:t>
                      </a:r>
                      <a:br>
                        <a:rPr lang="en" sz="1100">
                          <a:solidFill>
                            <a:schemeClr val="dk1"/>
                          </a:solidFill>
                          <a:highlight>
                            <a:srgbClr val="FFFFFF"/>
                          </a:highlight>
                          <a:latin typeface="Consolas"/>
                          <a:ea typeface="Consolas"/>
                          <a:cs typeface="Consolas"/>
                          <a:sym typeface="Consolas"/>
                        </a:rPr>
                      </a:br>
                      <a:r>
                        <a:rPr lang="en" sz="1100">
                          <a:solidFill>
                            <a:schemeClr val="dk1"/>
                          </a:solidFill>
                          <a:highlight>
                            <a:srgbClr val="FFFFFF"/>
                          </a:highlight>
                          <a:latin typeface="Consolas"/>
                          <a:ea typeface="Consolas"/>
                          <a:cs typeface="Consolas"/>
                          <a:sym typeface="Consolas"/>
                        </a:rPr>
                        <a:t>typedef short int int16_t;</a:t>
                      </a:r>
                      <a:br>
                        <a:rPr lang="en" sz="1100">
                          <a:solidFill>
                            <a:schemeClr val="dk1"/>
                          </a:solidFill>
                          <a:highlight>
                            <a:srgbClr val="FFFFFF"/>
                          </a:highlight>
                          <a:latin typeface="Consolas"/>
                          <a:ea typeface="Consolas"/>
                          <a:cs typeface="Consolas"/>
                          <a:sym typeface="Consolas"/>
                        </a:rPr>
                      </a:br>
                      <a:r>
                        <a:rPr lang="en" sz="1100">
                          <a:solidFill>
                            <a:schemeClr val="dk1"/>
                          </a:solidFill>
                          <a:highlight>
                            <a:srgbClr val="FFFFFF"/>
                          </a:highlight>
                          <a:latin typeface="Consolas"/>
                          <a:ea typeface="Consolas"/>
                          <a:cs typeface="Consolas"/>
                          <a:sym typeface="Consolas"/>
                        </a:rPr>
                        <a:t>typedef int int32_t;</a:t>
                      </a:r>
                      <a:br>
                        <a:rPr lang="en" sz="1100">
                          <a:solidFill>
                            <a:schemeClr val="dk1"/>
                          </a:solidFill>
                          <a:highlight>
                            <a:srgbClr val="FFFFFF"/>
                          </a:highlight>
                          <a:latin typeface="Consolas"/>
                          <a:ea typeface="Consolas"/>
                          <a:cs typeface="Consolas"/>
                          <a:sym typeface="Consolas"/>
                        </a:rPr>
                      </a:br>
                      <a:r>
                        <a:rPr lang="en" sz="1100">
                          <a:solidFill>
                            <a:schemeClr val="dk1"/>
                          </a:solidFill>
                          <a:highlight>
                            <a:srgbClr val="FFFFFF"/>
                          </a:highlight>
                          <a:latin typeface="Consolas"/>
                          <a:ea typeface="Consolas"/>
                          <a:cs typeface="Consolas"/>
                          <a:sym typeface="Consolas"/>
                        </a:rPr>
                        <a:t>typedef unsigned char uint8_t;</a:t>
                      </a:r>
                      <a:br>
                        <a:rPr lang="en" sz="1100">
                          <a:solidFill>
                            <a:schemeClr val="dk1"/>
                          </a:solidFill>
                          <a:highlight>
                            <a:srgbClr val="FFFFFF"/>
                          </a:highlight>
                          <a:latin typeface="Consolas"/>
                          <a:ea typeface="Consolas"/>
                          <a:cs typeface="Consolas"/>
                          <a:sym typeface="Consolas"/>
                        </a:rPr>
                      </a:br>
                      <a:r>
                        <a:rPr lang="en" sz="1100">
                          <a:solidFill>
                            <a:schemeClr val="dk1"/>
                          </a:solidFill>
                          <a:highlight>
                            <a:srgbClr val="FFFFFF"/>
                          </a:highlight>
                          <a:latin typeface="Consolas"/>
                          <a:ea typeface="Consolas"/>
                          <a:cs typeface="Consolas"/>
                          <a:sym typeface="Consolas"/>
                        </a:rPr>
                        <a:t>typedef unsigned int uint32_t;</a:t>
                      </a:r>
                      <a:br>
                        <a:rPr lang="en" sz="1100">
                          <a:solidFill>
                            <a:schemeClr val="dk1"/>
                          </a:solidFill>
                          <a:highlight>
                            <a:srgbClr val="FFFFFF"/>
                          </a:highlight>
                          <a:latin typeface="Consolas"/>
                          <a:ea typeface="Consolas"/>
                          <a:cs typeface="Consolas"/>
                          <a:sym typeface="Consolas"/>
                        </a:rPr>
                      </a:br>
                      <a:r>
                        <a:rPr lang="en" sz="1100">
                          <a:solidFill>
                            <a:schemeClr val="dk1"/>
                          </a:solidFill>
                          <a:highlight>
                            <a:srgbClr val="FFFFFF"/>
                          </a:highlight>
                          <a:latin typeface="Consolas"/>
                          <a:ea typeface="Consolas"/>
                          <a:cs typeface="Consolas"/>
                          <a:sym typeface="Consolas"/>
                        </a:rPr>
                        <a:t>uint32_t g_2 = 8L;</a:t>
                      </a:r>
                      <a:br>
                        <a:rPr lang="en" sz="1100">
                          <a:solidFill>
                            <a:schemeClr val="dk1"/>
                          </a:solidFill>
                          <a:highlight>
                            <a:srgbClr val="FFFFFF"/>
                          </a:highlight>
                          <a:latin typeface="Consolas"/>
                          <a:ea typeface="Consolas"/>
                          <a:cs typeface="Consolas"/>
                          <a:sym typeface="Consolas"/>
                        </a:rPr>
                      </a:br>
                      <a:r>
                        <a:rPr lang="en" sz="1100">
                          <a:solidFill>
                            <a:schemeClr val="dk1"/>
                          </a:solidFill>
                          <a:highlight>
                            <a:srgbClr val="FFFFFF"/>
                          </a:highlight>
                          <a:latin typeface="Consolas"/>
                          <a:ea typeface="Consolas"/>
                          <a:cs typeface="Consolas"/>
                          <a:sym typeface="Consolas"/>
                        </a:rPr>
                        <a:t>volatile int16_t g_133 = 0x7EAAL;</a:t>
                      </a:r>
                      <a:br>
                        <a:rPr lang="en" sz="1100">
                          <a:solidFill>
                            <a:schemeClr val="dk1"/>
                          </a:solidFill>
                          <a:highlight>
                            <a:srgbClr val="FFFFFF"/>
                          </a:highlight>
                          <a:latin typeface="Consolas"/>
                          <a:ea typeface="Consolas"/>
                          <a:cs typeface="Consolas"/>
                          <a:sym typeface="Consolas"/>
                        </a:rPr>
                      </a:br>
                      <a:r>
                        <a:rPr lang="en" sz="1100">
                          <a:solidFill>
                            <a:schemeClr val="dk1"/>
                          </a:solidFill>
                          <a:highlight>
                            <a:srgbClr val="FFFFFF"/>
                          </a:highlight>
                          <a:latin typeface="Consolas"/>
                          <a:ea typeface="Consolas"/>
                          <a:cs typeface="Consolas"/>
                          <a:sym typeface="Consolas"/>
                        </a:rPr>
                        <a:t>uint32_t g_139 = 0L;</a:t>
                      </a:r>
                      <a:br>
                        <a:rPr lang="en" sz="1100">
                          <a:solidFill>
                            <a:schemeClr val="dk1"/>
                          </a:solidFill>
                          <a:highlight>
                            <a:srgbClr val="FFFFFF"/>
                          </a:highlight>
                          <a:latin typeface="Consolas"/>
                          <a:ea typeface="Consolas"/>
                          <a:cs typeface="Consolas"/>
                          <a:sym typeface="Consolas"/>
                        </a:rPr>
                      </a:br>
                      <a:r>
                        <a:rPr lang="en" sz="1100">
                          <a:solidFill>
                            <a:schemeClr val="dk1"/>
                          </a:solidFill>
                          <a:highlight>
                            <a:srgbClr val="FFFFFF"/>
                          </a:highlight>
                          <a:latin typeface="Consolas"/>
                          <a:ea typeface="Consolas"/>
                          <a:cs typeface="Consolas"/>
                          <a:sym typeface="Consolas"/>
                        </a:rPr>
                        <a:t>volatile uint8_t g_160 = 6L;</a:t>
                      </a:r>
                      <a:br>
                        <a:rPr lang="en" sz="1100">
                          <a:solidFill>
                            <a:schemeClr val="dk1"/>
                          </a:solidFill>
                          <a:highlight>
                            <a:srgbClr val="FFFFFF"/>
                          </a:highlight>
                          <a:latin typeface="Consolas"/>
                          <a:ea typeface="Consolas"/>
                          <a:cs typeface="Consolas"/>
                          <a:sym typeface="Consolas"/>
                        </a:rPr>
                      </a:br>
                      <a:r>
                        <a:rPr lang="en" sz="1100">
                          <a:solidFill>
                            <a:schemeClr val="dk1"/>
                          </a:solidFill>
                          <a:highlight>
                            <a:srgbClr val="FFFFFF"/>
                          </a:highlight>
                          <a:latin typeface="Consolas"/>
                          <a:ea typeface="Consolas"/>
                          <a:cs typeface="Consolas"/>
                          <a:sym typeface="Consolas"/>
                        </a:rPr>
                        <a:t>int32_t func_31 (int16_t p_33, </a:t>
                      </a:r>
                      <a:endParaRPr sz="1100">
                        <a:solidFill>
                          <a:schemeClr val="dk1"/>
                        </a:solidFill>
                        <a:highlight>
                          <a:srgbClr val="FFFFFF"/>
                        </a:highlight>
                        <a:latin typeface="Consolas"/>
                        <a:ea typeface="Consolas"/>
                        <a:cs typeface="Consolas"/>
                        <a:sym typeface="Consolas"/>
                      </a:endParaRPr>
                    </a:p>
                    <a:p>
                      <a:pPr indent="0" lvl="0" marL="0" rtl="0">
                        <a:lnSpc>
                          <a:spcPct val="115000"/>
                        </a:lnSpc>
                        <a:spcBef>
                          <a:spcPts val="0"/>
                        </a:spcBef>
                        <a:spcAft>
                          <a:spcPts val="0"/>
                        </a:spcAft>
                        <a:buNone/>
                      </a:pPr>
                      <a:r>
                        <a:rPr lang="en" sz="1100">
                          <a:solidFill>
                            <a:schemeClr val="dk1"/>
                          </a:solidFill>
                          <a:highlight>
                            <a:srgbClr val="FFFFFF"/>
                          </a:highlight>
                          <a:latin typeface="Consolas"/>
                          <a:ea typeface="Consolas"/>
                          <a:cs typeface="Consolas"/>
                          <a:sym typeface="Consolas"/>
                        </a:rPr>
                        <a:t>                 int16_t p_34, </a:t>
                      </a:r>
                      <a:endParaRPr sz="1100">
                        <a:solidFill>
                          <a:schemeClr val="dk1"/>
                        </a:solidFill>
                        <a:highlight>
                          <a:srgbClr val="FFFFFF"/>
                        </a:highlight>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highlight>
                            <a:srgbClr val="FFFFFF"/>
                          </a:highlight>
                          <a:latin typeface="Consolas"/>
                          <a:ea typeface="Consolas"/>
                          <a:cs typeface="Consolas"/>
                          <a:sym typeface="Consolas"/>
                        </a:rPr>
                        <a:t>                 int32_t p_35);</a:t>
                      </a:r>
                      <a:br>
                        <a:rPr lang="en" sz="1100">
                          <a:solidFill>
                            <a:schemeClr val="dk1"/>
                          </a:solidFill>
                          <a:highlight>
                            <a:srgbClr val="FFFFFF"/>
                          </a:highlight>
                          <a:latin typeface="Consolas"/>
                          <a:ea typeface="Consolas"/>
                          <a:cs typeface="Consolas"/>
                          <a:sym typeface="Consolas"/>
                        </a:rPr>
                      </a:br>
                      <a:r>
                        <a:rPr lang="en" sz="1100">
                          <a:solidFill>
                            <a:schemeClr val="dk1"/>
                          </a:solidFill>
                          <a:highlight>
                            <a:srgbClr val="FFFFFF"/>
                          </a:highlight>
                          <a:latin typeface="Consolas"/>
                          <a:ea typeface="Consolas"/>
                          <a:cs typeface="Consolas"/>
                          <a:sym typeface="Consolas"/>
                        </a:rPr>
                        <a:t>int32_t func_97 (uint32_t p_98);</a:t>
                      </a:r>
                      <a:br>
                        <a:rPr lang="en" sz="1100">
                          <a:solidFill>
                            <a:schemeClr val="dk1"/>
                          </a:solidFill>
                          <a:highlight>
                            <a:srgbClr val="FFFFFF"/>
                          </a:highlight>
                          <a:latin typeface="Consolas"/>
                          <a:ea typeface="Consolas"/>
                          <a:cs typeface="Consolas"/>
                          <a:sym typeface="Consolas"/>
                        </a:rPr>
                      </a:br>
                      <a:endParaRPr sz="1800">
                        <a:solidFill>
                          <a:schemeClr val="dk2"/>
                        </a:solidFill>
                        <a:latin typeface="Consolas"/>
                        <a:ea typeface="Consolas"/>
                        <a:cs typeface="Consolas"/>
                        <a:sym typeface="Consolas"/>
                      </a:endParaRPr>
                    </a:p>
                    <a:p>
                      <a:pPr indent="0" lvl="0" marL="0">
                        <a:spcBef>
                          <a:spcPts val="0"/>
                        </a:spcBef>
                        <a:spcAft>
                          <a:spcPts val="0"/>
                        </a:spcAft>
                        <a:buNone/>
                      </a:pPr>
                      <a:r>
                        <a:t/>
                      </a:r>
                      <a:endParaRPr>
                        <a:latin typeface="Consolas"/>
                        <a:ea typeface="Consolas"/>
                        <a:cs typeface="Consolas"/>
                        <a:sym typeface="Consolas"/>
                      </a:endParaRPr>
                    </a:p>
                  </a:txBody>
                  <a:tcPr marT="91425" marB="91425" marR="91425" marL="91425"/>
                </a:tc>
                <a:tc>
                  <a:txBody>
                    <a:bodyPr>
                      <a:noAutofit/>
                    </a:bodyPr>
                    <a:lstStyle/>
                    <a:p>
                      <a:pPr indent="0" lvl="0" marL="0" rtl="0">
                        <a:lnSpc>
                          <a:spcPct val="115000"/>
                        </a:lnSpc>
                        <a:spcBef>
                          <a:spcPts val="0"/>
                        </a:spcBef>
                        <a:spcAft>
                          <a:spcPts val="0"/>
                        </a:spcAft>
                        <a:buClr>
                          <a:schemeClr val="dk1"/>
                        </a:buClr>
                        <a:buSzPts val="1100"/>
                        <a:buFont typeface="Arial"/>
                        <a:buNone/>
                      </a:pPr>
                      <a:r>
                        <a:rPr lang="en" sz="1100">
                          <a:solidFill>
                            <a:schemeClr val="dk1"/>
                          </a:solidFill>
                          <a:highlight>
                            <a:srgbClr val="FFFFFF"/>
                          </a:highlight>
                          <a:latin typeface="Consolas"/>
                          <a:ea typeface="Consolas"/>
                          <a:cs typeface="Consolas"/>
                          <a:sym typeface="Consolas"/>
                        </a:rPr>
                        <a:t>i</a:t>
                      </a:r>
                      <a:r>
                        <a:rPr lang="en" sz="1100">
                          <a:solidFill>
                            <a:schemeClr val="dk1"/>
                          </a:solidFill>
                          <a:highlight>
                            <a:srgbClr val="FFFFFF"/>
                          </a:highlight>
                          <a:latin typeface="Consolas"/>
                          <a:ea typeface="Consolas"/>
                          <a:cs typeface="Consolas"/>
                          <a:sym typeface="Consolas"/>
                        </a:rPr>
                        <a:t>nt32_t func_97 (uint32_t p_98)</a:t>
                      </a:r>
                      <a:br>
                        <a:rPr lang="en" sz="1100">
                          <a:solidFill>
                            <a:schemeClr val="dk1"/>
                          </a:solidFill>
                          <a:highlight>
                            <a:srgbClr val="FFFFFF"/>
                          </a:highlight>
                          <a:latin typeface="Consolas"/>
                          <a:ea typeface="Consolas"/>
                          <a:cs typeface="Consolas"/>
                          <a:sym typeface="Consolas"/>
                        </a:rPr>
                      </a:br>
                      <a:r>
                        <a:rPr lang="en" sz="1100">
                          <a:solidFill>
                            <a:schemeClr val="dk1"/>
                          </a:solidFill>
                          <a:highlight>
                            <a:srgbClr val="FFFFFF"/>
                          </a:highlight>
                          <a:latin typeface="Consolas"/>
                          <a:ea typeface="Consolas"/>
                          <a:cs typeface="Consolas"/>
                          <a:sym typeface="Consolas"/>
                        </a:rPr>
                        <a:t>{</a:t>
                      </a:r>
                      <a:br>
                        <a:rPr lang="en" sz="1100">
                          <a:solidFill>
                            <a:schemeClr val="dk1"/>
                          </a:solidFill>
                          <a:highlight>
                            <a:srgbClr val="FFFFFF"/>
                          </a:highlight>
                          <a:latin typeface="Consolas"/>
                          <a:ea typeface="Consolas"/>
                          <a:cs typeface="Consolas"/>
                          <a:sym typeface="Consolas"/>
                        </a:rPr>
                      </a:br>
                      <a:r>
                        <a:rPr lang="en" sz="1100">
                          <a:solidFill>
                            <a:schemeClr val="dk1"/>
                          </a:solidFill>
                          <a:highlight>
                            <a:srgbClr val="FFFFFF"/>
                          </a:highlight>
                          <a:latin typeface="Consolas"/>
                          <a:ea typeface="Consolas"/>
                          <a:cs typeface="Consolas"/>
                          <a:sym typeface="Consolas"/>
                        </a:rPr>
                        <a:t>  uint8_t l_190 = 0xFAL;</a:t>
                      </a:r>
                      <a:br>
                        <a:rPr lang="en" sz="1100">
                          <a:solidFill>
                            <a:schemeClr val="dk1"/>
                          </a:solidFill>
                          <a:highlight>
                            <a:srgbClr val="FFFFFF"/>
                          </a:highlight>
                          <a:latin typeface="Consolas"/>
                          <a:ea typeface="Consolas"/>
                          <a:cs typeface="Consolas"/>
                          <a:sym typeface="Consolas"/>
                        </a:rPr>
                      </a:br>
                      <a:r>
                        <a:rPr lang="en" sz="1100">
                          <a:solidFill>
                            <a:schemeClr val="dk1"/>
                          </a:solidFill>
                          <a:highlight>
                            <a:srgbClr val="FFFFFF"/>
                          </a:highlight>
                          <a:latin typeface="Consolas"/>
                          <a:ea typeface="Consolas"/>
                          <a:cs typeface="Consolas"/>
                          <a:sym typeface="Consolas"/>
                        </a:rPr>
                        <a:t>  int8_t l_163 = 1L;</a:t>
                      </a:r>
                      <a:br>
                        <a:rPr lang="en" sz="1100">
                          <a:solidFill>
                            <a:schemeClr val="dk1"/>
                          </a:solidFill>
                          <a:highlight>
                            <a:srgbClr val="FFFFFF"/>
                          </a:highlight>
                          <a:latin typeface="Consolas"/>
                          <a:ea typeface="Consolas"/>
                          <a:cs typeface="Consolas"/>
                          <a:sym typeface="Consolas"/>
                        </a:rPr>
                      </a:br>
                      <a:r>
                        <a:rPr lang="en" sz="1100">
                          <a:solidFill>
                            <a:schemeClr val="dk1"/>
                          </a:solidFill>
                          <a:highlight>
                            <a:srgbClr val="FFFFFF"/>
                          </a:highlight>
                          <a:latin typeface="Consolas"/>
                          <a:ea typeface="Consolas"/>
                          <a:cs typeface="Consolas"/>
                          <a:sym typeface="Consolas"/>
                        </a:rPr>
                        <a:t>  for (p_98 = -26; ((g_160) &gt;= -29); (g_160)--)</a:t>
                      </a:r>
                      <a:br>
                        <a:rPr lang="en" sz="1100">
                          <a:solidFill>
                            <a:schemeClr val="dk1"/>
                          </a:solidFill>
                          <a:highlight>
                            <a:srgbClr val="FFFFFF"/>
                          </a:highlight>
                          <a:latin typeface="Consolas"/>
                          <a:ea typeface="Consolas"/>
                          <a:cs typeface="Consolas"/>
                          <a:sym typeface="Consolas"/>
                        </a:rPr>
                      </a:br>
                      <a:r>
                        <a:rPr lang="en" sz="1100">
                          <a:solidFill>
                            <a:schemeClr val="dk1"/>
                          </a:solidFill>
                          <a:highlight>
                            <a:srgbClr val="FFFFFF"/>
                          </a:highlight>
                          <a:latin typeface="Consolas"/>
                          <a:ea typeface="Consolas"/>
                          <a:cs typeface="Consolas"/>
                          <a:sym typeface="Consolas"/>
                        </a:rPr>
                        <a:t>    {</a:t>
                      </a:r>
                      <a:br>
                        <a:rPr lang="en" sz="1100">
                          <a:solidFill>
                            <a:schemeClr val="dk1"/>
                          </a:solidFill>
                          <a:highlight>
                            <a:srgbClr val="FFFFFF"/>
                          </a:highlight>
                          <a:latin typeface="Consolas"/>
                          <a:ea typeface="Consolas"/>
                          <a:cs typeface="Consolas"/>
                          <a:sym typeface="Consolas"/>
                        </a:rPr>
                      </a:br>
                      <a:r>
                        <a:rPr lang="en" sz="1100">
                          <a:solidFill>
                            <a:schemeClr val="dk1"/>
                          </a:solidFill>
                          <a:highlight>
                            <a:srgbClr val="FFFFFF"/>
                          </a:highlight>
                          <a:latin typeface="Consolas"/>
                          <a:ea typeface="Consolas"/>
                          <a:cs typeface="Consolas"/>
                          <a:sym typeface="Consolas"/>
                        </a:rPr>
                        <a:t>      int8_t l_192 = 0x85L;</a:t>
                      </a:r>
                      <a:br>
                        <a:rPr lang="en" sz="1100">
                          <a:solidFill>
                            <a:schemeClr val="dk1"/>
                          </a:solidFill>
                          <a:highlight>
                            <a:srgbClr val="FFFFFF"/>
                          </a:highlight>
                          <a:latin typeface="Consolas"/>
                          <a:ea typeface="Consolas"/>
                          <a:cs typeface="Consolas"/>
                          <a:sym typeface="Consolas"/>
                        </a:rPr>
                      </a:br>
                      <a:r>
                        <a:rPr lang="en" sz="1100">
                          <a:solidFill>
                            <a:schemeClr val="dk1"/>
                          </a:solidFill>
                          <a:highlight>
                            <a:srgbClr val="FFFFFF"/>
                          </a:highlight>
                          <a:latin typeface="Consolas"/>
                          <a:ea typeface="Consolas"/>
                          <a:cs typeface="Consolas"/>
                          <a:sym typeface="Consolas"/>
                        </a:rPr>
                        <a:t>      func_31 (((((l_190 / 1L) - p_98) ^ ((g_139 + p_98) ^ 0xA2D7L))</a:t>
                      </a:r>
                      <a:br>
                        <a:rPr lang="en" sz="1100">
                          <a:solidFill>
                            <a:schemeClr val="dk1"/>
                          </a:solidFill>
                          <a:highlight>
                            <a:srgbClr val="FFFFFF"/>
                          </a:highlight>
                          <a:latin typeface="Consolas"/>
                          <a:ea typeface="Consolas"/>
                          <a:cs typeface="Consolas"/>
                          <a:sym typeface="Consolas"/>
                        </a:rPr>
                      </a:br>
                      <a:r>
                        <a:rPr lang="en" sz="1100">
                          <a:solidFill>
                            <a:schemeClr val="dk1"/>
                          </a:solidFill>
                          <a:highlight>
                            <a:srgbClr val="FFFFFF"/>
                          </a:highlight>
                          <a:latin typeface="Consolas"/>
                          <a:ea typeface="Consolas"/>
                          <a:cs typeface="Consolas"/>
                          <a:sym typeface="Consolas"/>
                        </a:rPr>
                        <a:t>		&amp;&amp; g_2), (((((g_133) &amp;&amp; l_192) || p_98) | l_163) &gt; 1L), p_98);</a:t>
                      </a:r>
                      <a:br>
                        <a:rPr lang="en" sz="1100">
                          <a:solidFill>
                            <a:schemeClr val="dk1"/>
                          </a:solidFill>
                          <a:highlight>
                            <a:srgbClr val="FFFFFF"/>
                          </a:highlight>
                          <a:latin typeface="Consolas"/>
                          <a:ea typeface="Consolas"/>
                          <a:cs typeface="Consolas"/>
                          <a:sym typeface="Consolas"/>
                        </a:rPr>
                      </a:br>
                      <a:r>
                        <a:rPr lang="en" sz="1100">
                          <a:solidFill>
                            <a:schemeClr val="dk1"/>
                          </a:solidFill>
                          <a:highlight>
                            <a:srgbClr val="FFFFFF"/>
                          </a:highlight>
                          <a:latin typeface="Consolas"/>
                          <a:ea typeface="Consolas"/>
                          <a:cs typeface="Consolas"/>
                          <a:sym typeface="Consolas"/>
                        </a:rPr>
                        <a:t>    }</a:t>
                      </a:r>
                      <a:br>
                        <a:rPr lang="en" sz="1100">
                          <a:solidFill>
                            <a:schemeClr val="dk1"/>
                          </a:solidFill>
                          <a:highlight>
                            <a:srgbClr val="FFFFFF"/>
                          </a:highlight>
                          <a:latin typeface="Consolas"/>
                          <a:ea typeface="Consolas"/>
                          <a:cs typeface="Consolas"/>
                          <a:sym typeface="Consolas"/>
                        </a:rPr>
                      </a:br>
                      <a:r>
                        <a:rPr lang="en" sz="1100">
                          <a:solidFill>
                            <a:schemeClr val="dk1"/>
                          </a:solidFill>
                          <a:highlight>
                            <a:srgbClr val="FFFFFF"/>
                          </a:highlight>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Final points</a:t>
            </a:r>
            <a:endParaRPr/>
          </a:p>
        </p:txBody>
      </p:sp>
      <p:sp>
        <p:nvSpPr>
          <p:cNvPr id="372" name="Google Shape;372;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Dynamic analysis and fuzzing have found thousands of bugs in Chrome</a:t>
            </a:r>
            <a:endParaRPr/>
          </a:p>
          <a:p>
            <a:pPr indent="-342900" lvl="0" marL="457200" rtl="0">
              <a:spcBef>
                <a:spcPts val="0"/>
              </a:spcBef>
              <a:spcAft>
                <a:spcPts val="0"/>
              </a:spcAft>
              <a:buSzPts val="1800"/>
              <a:buChar char="●"/>
            </a:pPr>
            <a:r>
              <a:rPr lang="en"/>
              <a:t>Despite this, "canaries" still find bugs that elude Google's best efforts</a:t>
            </a:r>
            <a:endParaRPr/>
          </a:p>
          <a:p>
            <a:pPr indent="-342900" lvl="0" marL="457200">
              <a:spcBef>
                <a:spcPts val="0"/>
              </a:spcBef>
              <a:spcAft>
                <a:spcPts val="0"/>
              </a:spcAft>
              <a:buSzPts val="1800"/>
              <a:buChar char="●"/>
            </a:pPr>
            <a:r>
              <a:rPr lang="en"/>
              <a:t>Most common addressability bug at Google: </a:t>
            </a:r>
            <a:r>
              <a:rPr b="1" lang="en"/>
              <a:t>use after free</a:t>
            </a:r>
            <a:r>
              <a:rPr lang="en"/>
              <a:t>, followed by </a:t>
            </a:r>
            <a:r>
              <a:rPr b="1" lang="en"/>
              <a:t>heap buffer overflow</a:t>
            </a:r>
            <a:r>
              <a:rPr lang="en"/>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a:t>
            </a:r>
            <a:endParaRPr/>
          </a:p>
        </p:txBody>
      </p:sp>
      <p:sp>
        <p:nvSpPr>
          <p:cNvPr id="378" name="Google Shape;378;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1400"/>
              </a:spcBef>
              <a:spcAft>
                <a:spcPts val="0"/>
              </a:spcAft>
              <a:buClr>
                <a:schemeClr val="dk1"/>
              </a:buClr>
              <a:buSzPts val="1100"/>
              <a:buFont typeface="Arial"/>
              <a:buNone/>
            </a:pPr>
            <a:r>
              <a:rPr lang="en" sz="1000">
                <a:solidFill>
                  <a:srgbClr val="666666"/>
                </a:solidFill>
              </a:rPr>
              <a:t>Valgrind</a:t>
            </a:r>
            <a:endParaRPr sz="1000">
              <a:solidFill>
                <a:srgbClr val="666666"/>
              </a:solidFill>
            </a:endParaRPr>
          </a:p>
          <a:p>
            <a:pPr indent="-292100" lvl="0" marL="457200" rtl="0">
              <a:spcBef>
                <a:spcPts val="400"/>
              </a:spcBef>
              <a:spcAft>
                <a:spcPts val="0"/>
              </a:spcAft>
              <a:buClr>
                <a:schemeClr val="dk1"/>
              </a:buClr>
              <a:buSzPts val="1000"/>
              <a:buChar char="●"/>
            </a:pPr>
            <a:r>
              <a:rPr lang="en" sz="1000" u="sng">
                <a:solidFill>
                  <a:srgbClr val="1155CC"/>
                </a:solidFill>
                <a:hlinkClick r:id="rId3"/>
              </a:rPr>
              <a:t>http://valgrind.org/</a:t>
            </a:r>
            <a:endParaRPr sz="1000">
              <a:solidFill>
                <a:schemeClr val="dk1"/>
              </a:solidFill>
            </a:endParaRPr>
          </a:p>
          <a:p>
            <a:pPr indent="-292100" lvl="0" marL="457200" rtl="0">
              <a:spcBef>
                <a:spcPts val="0"/>
              </a:spcBef>
              <a:spcAft>
                <a:spcPts val="0"/>
              </a:spcAft>
              <a:buClr>
                <a:schemeClr val="dk1"/>
              </a:buClr>
              <a:buSzPts val="1000"/>
              <a:buChar char="●"/>
            </a:pPr>
            <a:r>
              <a:rPr lang="en" sz="1000">
                <a:solidFill>
                  <a:schemeClr val="dk1"/>
                </a:solidFill>
              </a:rPr>
              <a:t>Valgrind: a Framework for Heavyweight Dynamic Binary Instrumentation (</a:t>
            </a:r>
            <a:r>
              <a:rPr lang="en" sz="1000" u="sng">
                <a:solidFill>
                  <a:srgbClr val="1155CC"/>
                </a:solidFill>
                <a:hlinkClick r:id="rId4"/>
              </a:rPr>
              <a:t>http://valgrind.org/docs/valgrind2007.pdf</a:t>
            </a:r>
            <a:r>
              <a:rPr lang="en" sz="1000">
                <a:solidFill>
                  <a:schemeClr val="dk1"/>
                </a:solidFill>
              </a:rPr>
              <a:t>)</a:t>
            </a:r>
            <a:endParaRPr sz="1000">
              <a:solidFill>
                <a:schemeClr val="dk1"/>
              </a:solidFill>
            </a:endParaRPr>
          </a:p>
          <a:p>
            <a:pPr indent="-292100" lvl="0" marL="457200" rtl="0">
              <a:spcBef>
                <a:spcPts val="0"/>
              </a:spcBef>
              <a:spcAft>
                <a:spcPts val="0"/>
              </a:spcAft>
              <a:buClr>
                <a:schemeClr val="dk1"/>
              </a:buClr>
              <a:buSzPts val="1000"/>
              <a:buChar char="●"/>
            </a:pPr>
            <a:r>
              <a:rPr lang="en" sz="1000">
                <a:solidFill>
                  <a:schemeClr val="dk1"/>
                </a:solidFill>
              </a:rPr>
              <a:t>Using Valgrind to detect undefined value errors with bit-precision (</a:t>
            </a:r>
            <a:r>
              <a:rPr lang="en" sz="1000" u="sng">
                <a:solidFill>
                  <a:srgbClr val="1155CC"/>
                </a:solidFill>
                <a:hlinkClick r:id="rId5"/>
              </a:rPr>
              <a:t>http://valgrind.org/docs/memcheck2005.pdf</a:t>
            </a:r>
            <a:r>
              <a:rPr lang="en" sz="1000">
                <a:solidFill>
                  <a:schemeClr val="dk1"/>
                </a:solidFill>
              </a:rPr>
              <a:t>)</a:t>
            </a:r>
            <a:endParaRPr sz="1000">
              <a:solidFill>
                <a:schemeClr val="dk1"/>
              </a:solidFill>
            </a:endParaRPr>
          </a:p>
          <a:p>
            <a:pPr indent="-292100" lvl="0" marL="457200" rtl="0">
              <a:spcBef>
                <a:spcPts val="0"/>
              </a:spcBef>
              <a:spcAft>
                <a:spcPts val="0"/>
              </a:spcAft>
              <a:buClr>
                <a:schemeClr val="dk1"/>
              </a:buClr>
              <a:buSzPts val="1000"/>
              <a:buChar char="●"/>
            </a:pPr>
            <a:r>
              <a:rPr lang="en" sz="1000">
                <a:solidFill>
                  <a:schemeClr val="dk1"/>
                </a:solidFill>
              </a:rPr>
              <a:t>How to shadow every byte of memory used by a program (http://www-leland.stanford.edu/class/cs343/resources/shadow-memory2007.pdf)</a:t>
            </a:r>
            <a:endParaRPr sz="1000">
              <a:solidFill>
                <a:schemeClr val="dk1"/>
              </a:solidFill>
            </a:endParaRPr>
          </a:p>
          <a:p>
            <a:pPr indent="0" lvl="0" marL="0" rtl="0">
              <a:spcBef>
                <a:spcPts val="0"/>
              </a:spcBef>
              <a:spcAft>
                <a:spcPts val="0"/>
              </a:spcAft>
              <a:buNone/>
            </a:pPr>
            <a:r>
              <a:rPr lang="en" sz="1000">
                <a:solidFill>
                  <a:srgbClr val="666666"/>
                </a:solidFill>
              </a:rPr>
              <a:t>AddressSanitizer</a:t>
            </a:r>
            <a:endParaRPr sz="1000">
              <a:solidFill>
                <a:srgbClr val="666666"/>
              </a:solidFill>
            </a:endParaRPr>
          </a:p>
          <a:p>
            <a:pPr indent="-292100" lvl="0" marL="457200" rtl="0">
              <a:spcBef>
                <a:spcPts val="0"/>
              </a:spcBef>
              <a:spcAft>
                <a:spcPts val="0"/>
              </a:spcAft>
              <a:buClr>
                <a:schemeClr val="dk1"/>
              </a:buClr>
              <a:buSzPts val="1000"/>
              <a:buChar char="●"/>
            </a:pPr>
            <a:r>
              <a:rPr lang="en" sz="1000" u="sng">
                <a:solidFill>
                  <a:srgbClr val="1155CC"/>
                </a:solidFill>
                <a:hlinkClick r:id="rId6"/>
              </a:rPr>
              <a:t>https://clang.llvm.org/docs/AddressSanitizer.html</a:t>
            </a:r>
            <a:endParaRPr sz="1000">
              <a:solidFill>
                <a:schemeClr val="dk1"/>
              </a:solidFill>
            </a:endParaRPr>
          </a:p>
          <a:p>
            <a:pPr indent="-292100" lvl="0" marL="457200" rtl="0">
              <a:spcBef>
                <a:spcPts val="0"/>
              </a:spcBef>
              <a:spcAft>
                <a:spcPts val="0"/>
              </a:spcAft>
              <a:buClr>
                <a:schemeClr val="dk1"/>
              </a:buClr>
              <a:buSzPts val="1000"/>
              <a:buChar char="●"/>
            </a:pPr>
            <a:r>
              <a:rPr lang="en" sz="1000">
                <a:solidFill>
                  <a:schemeClr val="dk1"/>
                </a:solidFill>
              </a:rPr>
              <a:t>https://www.usenix.org/system/files/conference/atc12/atc12-final39.pdf</a:t>
            </a:r>
            <a:endParaRPr sz="1000">
              <a:solidFill>
                <a:schemeClr val="dk1"/>
              </a:solidFill>
            </a:endParaRPr>
          </a:p>
          <a:p>
            <a:pPr indent="0" lvl="0" marL="0" rtl="0">
              <a:spcBef>
                <a:spcPts val="0"/>
              </a:spcBef>
              <a:spcAft>
                <a:spcPts val="0"/>
              </a:spcAft>
              <a:buNone/>
            </a:pPr>
            <a:r>
              <a:rPr lang="en" sz="1000">
                <a:solidFill>
                  <a:srgbClr val="666666"/>
                </a:solidFill>
              </a:rPr>
              <a:t>MemorySanitizer</a:t>
            </a:r>
            <a:endParaRPr sz="1000">
              <a:solidFill>
                <a:srgbClr val="666666"/>
              </a:solidFill>
            </a:endParaRPr>
          </a:p>
          <a:p>
            <a:pPr indent="-292100" lvl="0" marL="457200" rtl="0">
              <a:spcBef>
                <a:spcPts val="0"/>
              </a:spcBef>
              <a:spcAft>
                <a:spcPts val="0"/>
              </a:spcAft>
              <a:buClr>
                <a:schemeClr val="dk1"/>
              </a:buClr>
              <a:buSzPts val="1000"/>
              <a:buChar char="●"/>
            </a:pPr>
            <a:r>
              <a:rPr lang="en" sz="1000" u="sng">
                <a:solidFill>
                  <a:srgbClr val="1155CC"/>
                </a:solidFill>
                <a:hlinkClick r:id="rId7"/>
              </a:rPr>
              <a:t>https://clang.llvm.org/docs/MemorySanitizer.html</a:t>
            </a:r>
            <a:endParaRPr sz="1000">
              <a:solidFill>
                <a:schemeClr val="dk1"/>
              </a:solidFill>
            </a:endParaRPr>
          </a:p>
          <a:p>
            <a:pPr indent="-292100" lvl="0" marL="457200" rtl="0">
              <a:spcBef>
                <a:spcPts val="0"/>
              </a:spcBef>
              <a:spcAft>
                <a:spcPts val="0"/>
              </a:spcAft>
              <a:buClr>
                <a:schemeClr val="dk1"/>
              </a:buClr>
              <a:buSzPts val="1000"/>
              <a:buChar char="●"/>
            </a:pPr>
            <a:r>
              <a:rPr lang="en" sz="1000" u="sng">
                <a:solidFill>
                  <a:srgbClr val="1155CC"/>
                </a:solidFill>
                <a:hlinkClick r:id="rId8"/>
              </a:rPr>
              <a:t>https://static.googleusercontent.com/media/research.google.com/en//pubs/archive/43308.pdf</a:t>
            </a:r>
            <a:endParaRPr sz="1000">
              <a:solidFill>
                <a:srgbClr val="666666"/>
              </a:solidFill>
            </a:endParaRPr>
          </a:p>
          <a:p>
            <a:pPr indent="0" lvl="0" marL="0" rtl="0">
              <a:spcBef>
                <a:spcPts val="0"/>
              </a:spcBef>
              <a:spcAft>
                <a:spcPts val="0"/>
              </a:spcAft>
              <a:buNone/>
            </a:pPr>
            <a:r>
              <a:rPr lang="en" sz="1000">
                <a:solidFill>
                  <a:srgbClr val="666666"/>
                </a:solidFill>
              </a:rPr>
              <a:t>ThreadSanitizer</a:t>
            </a:r>
            <a:endParaRPr sz="1000">
              <a:solidFill>
                <a:srgbClr val="666666"/>
              </a:solidFill>
            </a:endParaRPr>
          </a:p>
          <a:p>
            <a:pPr indent="-292100" lvl="0" marL="457200" rtl="0">
              <a:spcBef>
                <a:spcPts val="0"/>
              </a:spcBef>
              <a:spcAft>
                <a:spcPts val="0"/>
              </a:spcAft>
              <a:buClr>
                <a:schemeClr val="dk1"/>
              </a:buClr>
              <a:buSzPts val="1000"/>
              <a:buChar char="●"/>
            </a:pPr>
            <a:r>
              <a:rPr lang="en" sz="1000" u="sng">
                <a:solidFill>
                  <a:srgbClr val="1155CC"/>
                </a:solidFill>
                <a:hlinkClick r:id="rId9"/>
              </a:rPr>
              <a:t>https://clang.llvm.org/docs/ThreadSanitizer.html</a:t>
            </a:r>
            <a:endParaRPr sz="1000">
              <a:solidFill>
                <a:schemeClr val="dk1"/>
              </a:solidFill>
            </a:endParaRPr>
          </a:p>
          <a:p>
            <a:pPr indent="-292100" lvl="0" marL="457200" rtl="0">
              <a:spcBef>
                <a:spcPts val="0"/>
              </a:spcBef>
              <a:spcAft>
                <a:spcPts val="0"/>
              </a:spcAft>
              <a:buClr>
                <a:schemeClr val="dk1"/>
              </a:buClr>
              <a:buSzPts val="1000"/>
              <a:buChar char="●"/>
            </a:pPr>
            <a:r>
              <a:rPr lang="en" sz="1000">
                <a:solidFill>
                  <a:schemeClr val="dk1"/>
                </a:solidFill>
              </a:rPr>
              <a:t>ThreadSanitizer – data race detection in practice (</a:t>
            </a:r>
            <a:r>
              <a:rPr lang="en" sz="1000" u="sng">
                <a:solidFill>
                  <a:srgbClr val="1155CC"/>
                </a:solidFill>
                <a:hlinkClick r:id="rId10"/>
              </a:rPr>
              <a:t>https://static.googleusercontent.com/media/research.google.com/en//pubs/archive/35604.pdf</a:t>
            </a:r>
            <a:r>
              <a:rPr lang="en" sz="1000">
                <a:solidFill>
                  <a:schemeClr val="dk1"/>
                </a:solidFill>
              </a:rPr>
              <a:t>). </a:t>
            </a:r>
            <a:r>
              <a:rPr i="1" lang="en" sz="1000">
                <a:solidFill>
                  <a:schemeClr val="dk1"/>
                </a:solidFill>
              </a:rPr>
              <a:t>Note: dated -- describes an old TSAN</a:t>
            </a:r>
            <a:endParaRPr sz="1000">
              <a:solidFill>
                <a:schemeClr val="dk1"/>
              </a:solidFill>
              <a:highlight>
                <a:srgbClr val="F8F8F8"/>
              </a:highlight>
              <a:latin typeface="Consolas"/>
              <a:ea typeface="Consolas"/>
              <a:cs typeface="Consolas"/>
              <a:sym typeface="Consolas"/>
            </a:endParaRPr>
          </a:p>
          <a:p>
            <a:pPr indent="0" lvl="0" marL="0" rtl="0">
              <a:spcBef>
                <a:spcPts val="0"/>
              </a:spcBef>
              <a:spcAft>
                <a:spcPts val="0"/>
              </a:spcAft>
              <a:buNone/>
            </a:pPr>
            <a:r>
              <a:rPr lang="en" sz="1000">
                <a:solidFill>
                  <a:srgbClr val="666666"/>
                </a:solidFill>
              </a:rPr>
              <a:t>Fuzzing</a:t>
            </a:r>
            <a:endParaRPr sz="1000">
              <a:solidFill>
                <a:srgbClr val="666666"/>
              </a:solidFill>
            </a:endParaRPr>
          </a:p>
          <a:p>
            <a:pPr indent="-292100" lvl="0" marL="457200" rtl="0">
              <a:spcBef>
                <a:spcPts val="0"/>
              </a:spcBef>
              <a:spcAft>
                <a:spcPts val="0"/>
              </a:spcAft>
              <a:buClr>
                <a:schemeClr val="dk1"/>
              </a:buClr>
              <a:buSzPts val="1000"/>
              <a:buChar char="●"/>
            </a:pPr>
            <a:r>
              <a:rPr lang="en" sz="1000" u="sng">
                <a:solidFill>
                  <a:srgbClr val="1155CC"/>
                </a:solidFill>
                <a:hlinkClick r:id="rId11"/>
              </a:rPr>
              <a:t>https://llvm.org/docs/LibFuzzer.html</a:t>
            </a:r>
            <a:endParaRPr sz="1000">
              <a:solidFill>
                <a:schemeClr val="dk1"/>
              </a:solidFill>
            </a:endParaRPr>
          </a:p>
          <a:p>
            <a:pPr indent="-292100" lvl="0" marL="457200" rtl="0">
              <a:spcBef>
                <a:spcPts val="0"/>
              </a:spcBef>
              <a:spcAft>
                <a:spcPts val="0"/>
              </a:spcAft>
              <a:buClr>
                <a:schemeClr val="dk1"/>
              </a:buClr>
              <a:buSzPts val="1000"/>
              <a:buChar char="●"/>
            </a:pPr>
            <a:r>
              <a:rPr lang="en" sz="1000">
                <a:solidFill>
                  <a:schemeClr val="dk1"/>
                </a:solidFill>
              </a:rPr>
              <a:t>http://lcamtuf.coredump.cx/afl/</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Why dynamic analysis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C</a:t>
            </a:r>
            <a:r>
              <a:rPr lang="en" sz="1400"/>
              <a:t>atch real bugs as they happen in the wild.</a:t>
            </a:r>
            <a:endParaRPr sz="1400"/>
          </a:p>
          <a:p>
            <a:pPr indent="0" lvl="0" marL="0" rtl="0">
              <a:spcBef>
                <a:spcPts val="1600"/>
              </a:spcBef>
              <a:spcAft>
                <a:spcPts val="0"/>
              </a:spcAft>
              <a:buNone/>
            </a:pPr>
            <a:r>
              <a:rPr lang="en" sz="1400"/>
              <a:t>Weaknesses of static analysis</a:t>
            </a:r>
            <a:endParaRPr sz="1400"/>
          </a:p>
          <a:p>
            <a:pPr indent="-317500" lvl="0" marL="457200" rtl="0">
              <a:spcBef>
                <a:spcPts val="1600"/>
              </a:spcBef>
              <a:spcAft>
                <a:spcPts val="0"/>
              </a:spcAft>
              <a:buSzPts val="1400"/>
              <a:buChar char="●"/>
            </a:pPr>
            <a:r>
              <a:rPr lang="en" sz="1400"/>
              <a:t>Big difference between free and proprietary tools</a:t>
            </a:r>
            <a:endParaRPr sz="1400"/>
          </a:p>
          <a:p>
            <a:pPr indent="-317500" lvl="0" marL="457200" rtl="0">
              <a:spcBef>
                <a:spcPts val="0"/>
              </a:spcBef>
              <a:spcAft>
                <a:spcPts val="0"/>
              </a:spcAft>
              <a:buSzPts val="1400"/>
              <a:buChar char="●"/>
            </a:pPr>
            <a:r>
              <a:rPr lang="en" sz="1400"/>
              <a:t>Proprietary tools are expensive</a:t>
            </a:r>
            <a:endParaRPr sz="1400"/>
          </a:p>
          <a:p>
            <a:pPr indent="-317500" lvl="0" marL="457200" rtl="0">
              <a:spcBef>
                <a:spcPts val="0"/>
              </a:spcBef>
              <a:spcAft>
                <a:spcPts val="0"/>
              </a:spcAft>
              <a:buSzPts val="1400"/>
              <a:buChar char="●"/>
            </a:pPr>
            <a:r>
              <a:rPr lang="en" sz="1400"/>
              <a:t>Sometimes hard to use (or at least need hand-holding)</a:t>
            </a:r>
            <a:endParaRPr sz="1400"/>
          </a:p>
          <a:p>
            <a:pPr indent="-317500" lvl="0" marL="457200" rtl="0">
              <a:spcBef>
                <a:spcPts val="0"/>
              </a:spcBef>
              <a:spcAft>
                <a:spcPts val="0"/>
              </a:spcAft>
              <a:buSzPts val="1400"/>
              <a:buChar char="●"/>
            </a:pPr>
            <a:r>
              <a:rPr lang="en" sz="1400"/>
              <a:t>Human problem: often easy to ignore.</a:t>
            </a:r>
            <a:endParaRPr sz="1400"/>
          </a:p>
          <a:p>
            <a:pPr indent="0" lvl="0" marL="0" rtl="0">
              <a:spcBef>
                <a:spcPts val="1600"/>
              </a:spcBef>
              <a:spcAft>
                <a:spcPts val="0"/>
              </a:spcAft>
              <a:buNone/>
            </a:pPr>
            <a:r>
              <a:rPr lang="en" sz="1400"/>
              <a:t>Weaknesses of dynamic analysis</a:t>
            </a:r>
            <a:endParaRPr sz="1400"/>
          </a:p>
          <a:p>
            <a:pPr indent="-317500" lvl="0" marL="457200" rtl="0">
              <a:spcBef>
                <a:spcPts val="1600"/>
              </a:spcBef>
              <a:spcAft>
                <a:spcPts val="0"/>
              </a:spcAft>
              <a:buSzPts val="1400"/>
              <a:buChar char="●"/>
            </a:pPr>
            <a:r>
              <a:rPr lang="en" sz="1400"/>
              <a:t>You must hit the bug. (a symptom of being "unsound")</a:t>
            </a:r>
            <a:endParaRPr sz="1400"/>
          </a:p>
          <a:p>
            <a:pPr indent="-317500" lvl="0" marL="457200" rtl="0">
              <a:spcBef>
                <a:spcPts val="0"/>
              </a:spcBef>
              <a:spcAft>
                <a:spcPts val="0"/>
              </a:spcAft>
              <a:buSzPts val="1400"/>
              <a:buChar char="●"/>
            </a:pPr>
            <a:r>
              <a:rPr lang="en" sz="1400"/>
              <a:t>Sometimes "too late": compiler may have,eg, deleted code.</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Valgrind (http://valgrind.org/)</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A</a:t>
            </a:r>
            <a:r>
              <a:rPr lang="en" sz="1600"/>
              <a:t> framework for dynamic binary instrumentation.</a:t>
            </a:r>
            <a:endParaRPr sz="1600"/>
          </a:p>
          <a:p>
            <a:pPr indent="0" lvl="0" marL="0" rtl="0">
              <a:spcBef>
                <a:spcPts val="1600"/>
              </a:spcBef>
              <a:spcAft>
                <a:spcPts val="0"/>
              </a:spcAft>
              <a:buNone/>
            </a:pPr>
            <a:r>
              <a:rPr lang="en" sz="1600"/>
              <a:t>"Tools" use the framework to do something interesting with a binary.</a:t>
            </a:r>
            <a:endParaRPr sz="1600"/>
          </a:p>
          <a:p>
            <a:pPr indent="0" lvl="0" marL="0" rtl="0">
              <a:spcBef>
                <a:spcPts val="1600"/>
              </a:spcBef>
              <a:spcAft>
                <a:spcPts val="0"/>
              </a:spcAft>
              <a:buNone/>
            </a:pPr>
            <a:r>
              <a:rPr lang="en" sz="1600"/>
              <a:t>Existing Valgrind tools:</a:t>
            </a:r>
            <a:endParaRPr sz="1600"/>
          </a:p>
          <a:p>
            <a:pPr indent="-330200" lvl="0" marL="457200" rtl="0">
              <a:spcBef>
                <a:spcPts val="1600"/>
              </a:spcBef>
              <a:spcAft>
                <a:spcPts val="0"/>
              </a:spcAft>
              <a:buSzPts val="1600"/>
              <a:buChar char="●"/>
            </a:pPr>
            <a:r>
              <a:rPr b="1" lang="en" sz="1600"/>
              <a:t>Memcheck</a:t>
            </a:r>
            <a:r>
              <a:rPr lang="en" sz="1600"/>
              <a:t>: a memory checker. </a:t>
            </a:r>
            <a:endParaRPr sz="1600"/>
          </a:p>
          <a:p>
            <a:pPr indent="-330200" lvl="0" marL="457200" rtl="0">
              <a:spcBef>
                <a:spcPts val="0"/>
              </a:spcBef>
              <a:spcAft>
                <a:spcPts val="0"/>
              </a:spcAft>
              <a:buSzPts val="1600"/>
              <a:buChar char="●"/>
            </a:pPr>
            <a:r>
              <a:rPr b="1" lang="en" sz="1600"/>
              <a:t>Cachegrind</a:t>
            </a:r>
            <a:r>
              <a:rPr lang="en" sz="1600"/>
              <a:t>: a CPU cache profiler. It simulates instruction cache, and data caches.</a:t>
            </a:r>
            <a:endParaRPr sz="1600"/>
          </a:p>
          <a:p>
            <a:pPr indent="-330200" lvl="0" marL="457200" rtl="0">
              <a:spcBef>
                <a:spcPts val="0"/>
              </a:spcBef>
              <a:spcAft>
                <a:spcPts val="0"/>
              </a:spcAft>
              <a:buSzPts val="1600"/>
              <a:buChar char="●"/>
            </a:pPr>
            <a:r>
              <a:rPr b="1" lang="en" sz="1600"/>
              <a:t>Callgrind</a:t>
            </a:r>
            <a:r>
              <a:rPr lang="en" sz="1600"/>
              <a:t>: extension of cachegrind to include call tree information</a:t>
            </a:r>
            <a:endParaRPr sz="1600"/>
          </a:p>
          <a:p>
            <a:pPr indent="-330200" lvl="0" marL="457200" rtl="0">
              <a:spcBef>
                <a:spcPts val="0"/>
              </a:spcBef>
              <a:spcAft>
                <a:spcPts val="0"/>
              </a:spcAft>
              <a:buSzPts val="1600"/>
              <a:buChar char="●"/>
            </a:pPr>
            <a:r>
              <a:rPr b="1" lang="en" sz="1600"/>
              <a:t>Massif</a:t>
            </a:r>
            <a:r>
              <a:rPr lang="en" sz="1600"/>
              <a:t>: heap profiler</a:t>
            </a:r>
            <a:endParaRPr sz="1600"/>
          </a:p>
          <a:p>
            <a:pPr indent="-330200" lvl="0" marL="457200">
              <a:spcBef>
                <a:spcPts val="0"/>
              </a:spcBef>
              <a:spcAft>
                <a:spcPts val="0"/>
              </a:spcAft>
              <a:buSzPts val="1600"/>
              <a:buChar char="●"/>
            </a:pPr>
            <a:r>
              <a:rPr b="1" lang="en" sz="1600"/>
              <a:t>Helgrind</a:t>
            </a:r>
            <a:r>
              <a:rPr lang="en" sz="1600"/>
              <a:t>: a thread debugger</a:t>
            </a:r>
            <a:br>
              <a:rPr lang="en" sz="1600"/>
            </a:b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kcachegrind</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93" name="Google Shape;93;p19"/>
          <p:cNvPicPr preferRelativeResize="0"/>
          <p:nvPr/>
        </p:nvPicPr>
        <p:blipFill>
          <a:blip r:embed="rId3">
            <a:alphaModFix/>
          </a:blip>
          <a:stretch>
            <a:fillRect/>
          </a:stretch>
        </p:blipFill>
        <p:spPr>
          <a:xfrm>
            <a:off x="1271381" y="1017725"/>
            <a:ext cx="6601230" cy="4125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Memcheck</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Memory checker built off valgrind-core</a:t>
            </a:r>
            <a:endParaRPr/>
          </a:p>
          <a:p>
            <a:pPr indent="-342900" lvl="0" marL="457200" rtl="0">
              <a:spcBef>
                <a:spcPts val="1600"/>
              </a:spcBef>
              <a:spcAft>
                <a:spcPts val="0"/>
              </a:spcAft>
              <a:buSzPts val="1800"/>
              <a:buChar char="●"/>
            </a:pPr>
            <a:r>
              <a:rPr b="1" lang="en"/>
              <a:t>Addressability</a:t>
            </a:r>
            <a:r>
              <a:rPr lang="en"/>
              <a:t> -  heap-buffer overflow, use after free, access beyond the top of the stack</a:t>
            </a:r>
            <a:endParaRPr/>
          </a:p>
          <a:p>
            <a:pPr indent="-342900" lvl="0" marL="457200" rtl="0">
              <a:spcBef>
                <a:spcPts val="0"/>
              </a:spcBef>
              <a:spcAft>
                <a:spcPts val="0"/>
              </a:spcAft>
              <a:buSzPts val="1800"/>
              <a:buChar char="●"/>
            </a:pPr>
            <a:r>
              <a:rPr b="1" lang="en"/>
              <a:t>(bitwise) Validity</a:t>
            </a:r>
            <a:r>
              <a:rPr lang="en"/>
              <a:t> - use of uninitialized memory (sometimes with bit-precision)</a:t>
            </a:r>
            <a:endParaRPr/>
          </a:p>
          <a:p>
            <a:pPr indent="-342900" lvl="0" marL="457200" rtl="0">
              <a:spcBef>
                <a:spcPts val="0"/>
              </a:spcBef>
              <a:spcAft>
                <a:spcPts val="0"/>
              </a:spcAft>
              <a:buSzPts val="1800"/>
              <a:buChar char="●"/>
            </a:pPr>
            <a:r>
              <a:rPr lang="en"/>
              <a:t>Heap </a:t>
            </a:r>
            <a:r>
              <a:rPr b="1" lang="en"/>
              <a:t>bookkeeping</a:t>
            </a:r>
            <a:r>
              <a:rPr lang="en"/>
              <a:t>: Memory leaks, mismatched new[]/delete, double free</a:t>
            </a:r>
            <a:endParaRPr/>
          </a:p>
          <a:p>
            <a:pPr indent="-342900" lvl="0" marL="457200">
              <a:spcBef>
                <a:spcPts val="0"/>
              </a:spcBef>
              <a:spcAft>
                <a:spcPts val="0"/>
              </a:spcAft>
              <a:buSzPts val="1800"/>
              <a:buChar char="●"/>
            </a:pPr>
            <a:r>
              <a:rPr lang="en"/>
              <a:t>Other goodies: Detection of overlapping arguments to memcpy</a:t>
            </a:r>
            <a:br>
              <a:rPr lang="en"/>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memcheck</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i="1" lang="en" sz="1400"/>
              <a:t>"Keeping with the Nordic theme, Valgrind was chosen. Valgrind is the name of the main entrance to Valhalla (the Hall of the Chosen Slain in Asgard). Over this entrance there resides a wolf and over it there is the head of a boar and on it perches a huge eagle, whose eyes can see to the far regions of the nine worlds. Only those judged worthy by the guardians are allowed to pass through Valgrind. All others are refused entrance."</a:t>
            </a:r>
            <a:br>
              <a:rPr lang="en" sz="1400"/>
            </a:br>
            <a:br>
              <a:rPr lang="en" sz="1400"/>
            </a:br>
            <a:r>
              <a:rPr lang="en" sz="1400"/>
              <a:t>Julian Seward (worked on GHC, works at Mozilla)</a:t>
            </a:r>
            <a:br>
              <a:rPr lang="en" sz="1400"/>
            </a:br>
            <a:r>
              <a:rPr lang="en" sz="1400"/>
              <a:t>Nicholas Nethercote (now works at Mozilla)</a:t>
            </a:r>
            <a:br>
              <a:rPr lang="en" sz="1400"/>
            </a:br>
            <a:r>
              <a:rPr lang="en" sz="1400"/>
              <a:t>First release 2002, worked on to this day</a:t>
            </a:r>
            <a:br>
              <a:rPr lang="en" sz="1400"/>
            </a:br>
            <a:endParaRPr sz="1400"/>
          </a:p>
        </p:txBody>
      </p:sp>
      <p:pic>
        <p:nvPicPr>
          <p:cNvPr id="106" name="Google Shape;106;p21"/>
          <p:cNvPicPr preferRelativeResize="0"/>
          <p:nvPr/>
        </p:nvPicPr>
        <p:blipFill>
          <a:blip r:embed="rId3">
            <a:alphaModFix/>
          </a:blip>
          <a:stretch>
            <a:fillRect/>
          </a:stretch>
        </p:blipFill>
        <p:spPr>
          <a:xfrm>
            <a:off x="453388" y="3497213"/>
            <a:ext cx="1152525" cy="1209675"/>
          </a:xfrm>
          <a:prstGeom prst="rect">
            <a:avLst/>
          </a:prstGeom>
          <a:noFill/>
          <a:ln>
            <a:noFill/>
          </a:ln>
        </p:spPr>
      </p:pic>
      <p:pic>
        <p:nvPicPr>
          <p:cNvPr id="107" name="Google Shape;107;p21"/>
          <p:cNvPicPr preferRelativeResize="0"/>
          <p:nvPr/>
        </p:nvPicPr>
        <p:blipFill>
          <a:blip r:embed="rId4">
            <a:alphaModFix/>
          </a:blip>
          <a:stretch>
            <a:fillRect/>
          </a:stretch>
        </p:blipFill>
        <p:spPr>
          <a:xfrm>
            <a:off x="6927300" y="2325650"/>
            <a:ext cx="1905000" cy="2381250"/>
          </a:xfrm>
          <a:prstGeom prst="rect">
            <a:avLst/>
          </a:prstGeom>
          <a:noFill/>
          <a:ln>
            <a:noFill/>
          </a:ln>
        </p:spPr>
      </p:pic>
      <p:cxnSp>
        <p:nvCxnSpPr>
          <p:cNvPr id="108" name="Google Shape;108;p21"/>
          <p:cNvCxnSpPr>
            <a:endCxn id="107" idx="1"/>
          </p:cNvCxnSpPr>
          <p:nvPr/>
        </p:nvCxnSpPr>
        <p:spPr>
          <a:xfrm>
            <a:off x="4454400" y="2900075"/>
            <a:ext cx="2472900" cy="616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