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386C72-FB74-4121-AEED-431076BDB88D}">
  <a:tblStyle styleId="{FC386C72-FB74-4121-AEED-431076BDB8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9" d="100"/>
          <a:sy n="13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3d65aab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3d65aab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roughly 3 types of template metaprogramming: value based, type based, and mixed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4e90f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4e90f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4e90f7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4e90f7a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4e90f7a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4e90f7a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4e90f7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4e90f7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very interesting … but it becomes interesting when combined with template specialization.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4e90f7a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4e90f7a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4e90f7a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4e90f7a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4e90f7a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4e90f7a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4e90f7a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4e90f7a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c9f572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c9f572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andrei, looking like a vampire. Is that a cape???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prove turing completeness of TMP, you can directly implement a universal turing machine. But in my opinion, it's not extremely elegant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fa10e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fa10e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interrupt with comments or ask questions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c9f572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c9f572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4e90f7a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4e90f7a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We're going to implement a (functional) subset of the Scheme dialect of Lisp, using type-based template metaprogramming. In other words, we're going to represent all lisp VALUES by C++ types. Scheme has booleans, ints, strings, closures, lists ...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c9f572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c9f572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fc9f5727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fc9f5727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c9f5727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fc9f5727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fc9f5727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fc9f5727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let's talk about syntactic constructs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fc9f5727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fc9f5727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c9f5727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c9f5727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fc9f5727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fc9f5727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c9f572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fc9f572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4e90f7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4e90f7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ce0c66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ce0c66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fc9f5727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fc9f5727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fc9f5727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fc9f5727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fc9f572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fc9f572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15079d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15079d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3d65aa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3d65aab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3d65aa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3d65aa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examples of metaprgramming: tetris, but much metaprogramming happens behind the scenes, in libraries like boost, ranges, or stl, for things like class generation.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1c71fa8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1c71fa8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3d65aab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3d65aab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3d65aab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3d65aab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d.peter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Completeness and Template Metaprogramming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Peters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thomas.d.peters@gmail.com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tdp2110</a:t>
            </a:r>
            <a:r>
              <a:rPr lang="en"/>
              <a:t> on slack, github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21,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C++ Template Metaprogramming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Templates: parameterized types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311700" y="1152475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 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 { … };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vector_of_int;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vector_of_float;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24"/>
          <p:cNvGraphicFramePr/>
          <p:nvPr/>
        </p:nvGraphicFramePr>
        <p:xfrm>
          <a:off x="311700" y="2381250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&lt;int i&gt; 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IntegralConstant { … };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IntegralConstant&lt;1&gt; one;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IntegralConstant&lt;2&gt; two;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specialization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311700" y="1152475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 </a:t>
                      </a:r>
                      <a:endParaRPr sz="1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 { … };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"primary template"</a:t>
                      </a:r>
                      <a:endParaRPr sz="18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p25"/>
          <p:cNvGraphicFramePr/>
          <p:nvPr/>
        </p:nvGraphicFramePr>
        <p:xfrm>
          <a:off x="311700" y="2381250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&lt;&gt;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&lt;bool&gt;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… };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specialize for vector of bool</a:t>
                      </a:r>
                      <a:endParaRPr sz="1800" i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Vector&lt;bool&gt; vector_of_bool;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149;p25"/>
          <p:cNvGraphicFramePr/>
          <p:nvPr>
            <p:extLst>
              <p:ext uri="{D42A27DB-BD31-4B8C-83A1-F6EECF244321}">
                <p14:modId xmlns:p14="http://schemas.microsoft.com/office/powerpoint/2010/main" val="3654485001"/>
              </p:ext>
            </p:extLst>
          </p:nvPr>
        </p:nvGraphicFramePr>
        <p:xfrm>
          <a:off x="311675" y="3543050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56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T1, class T2&gt;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&lt;Pair&lt;T1, T2&gt;&gt;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… };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i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can specialize on patterns</a:t>
                      </a:r>
                      <a:endParaRPr sz="1800" i="1"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i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of types</a:t>
                      </a:r>
                      <a:endParaRPr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 typedefs</a:t>
            </a:r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311675" y="1017725"/>
          <a:ext cx="8520600" cy="15544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 {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element_type = T;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Vector&lt;int&gt;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::element_type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 has type int</a:t>
                      </a:r>
                      <a:endParaRPr sz="1800"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1393467862"/>
              </p:ext>
            </p:extLst>
          </p:nvPr>
        </p:nvGraphicFramePr>
        <p:xfrm>
          <a:off x="311700" y="2754335"/>
          <a:ext cx="8520600" cy="12496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1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Foo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bar_type = Vector&lt;T&gt;::element_type;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compiler error: expected </a:t>
                      </a:r>
                      <a:r>
                        <a:rPr lang="en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typename</a:t>
                      </a:r>
                      <a:r>
                        <a:rPr lang="en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before Vector&lt;t&gt;</a:t>
                      </a:r>
                      <a:endParaRPr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158;p26"/>
          <p:cNvGraphicFramePr/>
          <p:nvPr/>
        </p:nvGraphicFramePr>
        <p:xfrm>
          <a:off x="311650" y="3869950"/>
          <a:ext cx="8520600" cy="73200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bar_type =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typename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Vector&lt;T&gt;::element_type;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25" y="3869950"/>
            <a:ext cx="1340531" cy="7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Metafunctions (via alias templates)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311700" y="1152475"/>
          <a:ext cx="8520600" cy="12496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using element_type = 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27"/>
          <p:cNvGraphicFramePr/>
          <p:nvPr/>
        </p:nvGraphicFramePr>
        <p:xfrm>
          <a:off x="311700" y="2517825"/>
          <a:ext cx="8520600" cy="757875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8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vector_element_type = typename Vector&lt;T&gt;::element_type;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27"/>
          <p:cNvGraphicFramePr/>
          <p:nvPr/>
        </p:nvGraphicFramePr>
        <p:xfrm>
          <a:off x="311700" y="3410450"/>
          <a:ext cx="8520600" cy="6095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vector_element_type&lt;int&gt;  i;       // i has type int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vector_element_type&lt;bool&gt; b;       // b has type bool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interesting metafunction: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template &lt;bool, 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IfTrue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IfFalse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struct If;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template &lt;class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IfTrue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class _&gt;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struct If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&lt;true, </a:t>
            </a:r>
            <a:r>
              <a:rPr lang="en" sz="14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IfTrue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_&gt;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{ using type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IfTrue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 };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template &lt;class _, 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IfFalse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struct If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&lt;false, _, </a:t>
            </a:r>
            <a:r>
              <a:rPr lang="en" sz="14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IfFalse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{ using type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IfFalse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 };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If&lt;false,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float&gt;::type f;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If&lt;true,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float&gt;::type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Typelists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311700" y="1152475"/>
          <a:ext cx="8520600" cy="769425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 &lt;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… Ts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TypeList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29"/>
          <p:cNvGraphicFramePr/>
          <p:nvPr>
            <p:extLst>
              <p:ext uri="{D42A27DB-BD31-4B8C-83A1-F6EECF244321}">
                <p14:modId xmlns:p14="http://schemas.microsoft.com/office/powerpoint/2010/main" val="1993990070"/>
              </p:ext>
            </p:extLst>
          </p:nvPr>
        </p:nvGraphicFramePr>
        <p:xfrm>
          <a:off x="311700" y="2212050"/>
          <a:ext cx="4680924" cy="2356825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156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68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HeadImpl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template&lt;class T, class …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HeadImpl</a:t>
                      </a:r>
                      <a:r>
                        <a:rPr lang="en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…&gt;&gt;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using type = T; };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Head 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typename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HeadImpl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&lt;T&gt;::type;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83;p29"/>
          <p:cNvGraphicFramePr/>
          <p:nvPr>
            <p:extLst>
              <p:ext uri="{D42A27DB-BD31-4B8C-83A1-F6EECF244321}">
                <p14:modId xmlns:p14="http://schemas.microsoft.com/office/powerpoint/2010/main" val="1557264179"/>
              </p:ext>
            </p:extLst>
          </p:nvPr>
        </p:nvGraphicFramePr>
        <p:xfrm>
          <a:off x="5088600" y="2212050"/>
          <a:ext cx="3743700" cy="688325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37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Types1 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float&gt;;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Head&lt;Types1&gt; h1;   </a:t>
                      </a:r>
                      <a:r>
                        <a:rPr lang="en" dirty="0"/>
                        <a:t>  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Google Shape;184;p29"/>
          <p:cNvGraphicFramePr/>
          <p:nvPr>
            <p:extLst>
              <p:ext uri="{D42A27DB-BD31-4B8C-83A1-F6EECF244321}">
                <p14:modId xmlns:p14="http://schemas.microsoft.com/office/powerpoint/2010/main" val="2890095638"/>
              </p:ext>
            </p:extLst>
          </p:nvPr>
        </p:nvGraphicFramePr>
        <p:xfrm>
          <a:off x="5088600" y="3190525"/>
          <a:ext cx="3743700" cy="8668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37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Types2 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&lt;&gt;;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Head&lt;Types2&gt; h2;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Typelists: searching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311700" y="1152475"/>
          <a:ext cx="7239000" cy="6095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 &lt;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… Ts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TypeList {};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oogle Shape;192;p30"/>
          <p:cNvGraphicFramePr/>
          <p:nvPr>
            <p:extLst>
              <p:ext uri="{D42A27DB-BD31-4B8C-83A1-F6EECF244321}">
                <p14:modId xmlns:p14="http://schemas.microsoft.com/office/powerpoint/2010/main" val="740347590"/>
              </p:ext>
            </p:extLst>
          </p:nvPr>
        </p:nvGraphicFramePr>
        <p:xfrm>
          <a:off x="311700" y="1754425"/>
          <a:ext cx="7879800" cy="295653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87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T, class List&gt;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static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constexpr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 result = false; 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T, class …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…&gt;&gt;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static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constexpr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 result = true; };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T, class H, class …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…&gt;&gt;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static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constexpr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 result =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…&gt;::result; };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T, class List&gt;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constexpr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 Contains&lt;T, List&gt; =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List&gt;::result;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static_assert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Introduces compile-time error if a (compile time) condition fails to hold: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99" name="Google Shape;199;p31"/>
          <p:cNvGraphicFramePr/>
          <p:nvPr>
            <p:extLst>
              <p:ext uri="{D42A27DB-BD31-4B8C-83A1-F6EECF244321}">
                <p14:modId xmlns:p14="http://schemas.microsoft.com/office/powerpoint/2010/main" val="3037640755"/>
              </p:ext>
            </p:extLst>
          </p:nvPr>
        </p:nvGraphicFramePr>
        <p:xfrm>
          <a:off x="311700" y="2381250"/>
          <a:ext cx="8520600" cy="16763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type_traits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     </a:t>
                      </a:r>
                      <a:r>
                        <a:rPr lang="en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for </a:t>
                      </a:r>
                      <a:r>
                        <a:rPr lang="en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</a:t>
                      </a:r>
                      <a:r>
                        <a:rPr lang="en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r>
                        <a:rPr lang="en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is_same_v</a:t>
                      </a:r>
                      <a:endParaRPr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static_assert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is_same_v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If&lt;true,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float&gt;::type&gt;);   // passes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static_assert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is_same_v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&lt;float, 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If&lt;true,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float&gt;::type&gt;);   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compile-time error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you're interested in practical metaprogramming ...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2001!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1327150"/>
            <a:ext cx="24765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425" y="1465250"/>
            <a:ext cx="20955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Completeness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Metaprogramming crash course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Proving Turing completeness of Template Metaprogramming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for metaprogramming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MPL: STL-modeled. "Old school"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Hana: modern take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</a:t>
            </a:r>
            <a:r>
              <a:rPr lang="en" i="1"/>
              <a:t>Louis Dionne</a:t>
            </a:r>
            <a:endParaRPr i="1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025" y="1509600"/>
            <a:ext cx="3059275" cy="30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760" y="3221625"/>
            <a:ext cx="1538800" cy="7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Turing Completeness of TMP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27" name="Google Shape;227;p35"/>
          <p:cNvGraphicFramePr/>
          <p:nvPr/>
        </p:nvGraphicFramePr>
        <p:xfrm>
          <a:off x="952500" y="2381250"/>
          <a:ext cx="7239000" cy="12496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&lt;bool&gt;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Bool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True = Bool&lt;true&gt;;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False = Bool&lt;false&gt;;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34" name="Google Shape;234;p36"/>
          <p:cNvGraphicFramePr/>
          <p:nvPr/>
        </p:nvGraphicFramePr>
        <p:xfrm>
          <a:off x="952500" y="2381250"/>
          <a:ext cx="7239000" cy="6095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&lt;int&gt;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Int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41" name="Google Shape;241;p37"/>
          <p:cNvGraphicFramePr/>
          <p:nvPr/>
        </p:nvGraphicFramePr>
        <p:xfrm>
          <a:off x="952500" y="2381250"/>
          <a:ext cx="7239000" cy="10362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Car, class Cdr&gt;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Cons {};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EmptyList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50" y="1152475"/>
            <a:ext cx="27404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S-Expressions:</a:t>
            </a: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55" name="Google Shape;255;p39"/>
          <p:cNvGraphicFramePr/>
          <p:nvPr>
            <p:extLst>
              <p:ext uri="{D42A27DB-BD31-4B8C-83A1-F6EECF244321}">
                <p14:modId xmlns:p14="http://schemas.microsoft.com/office/powerpoint/2010/main" val="3519827941"/>
              </p:ext>
            </p:extLst>
          </p:nvPr>
        </p:nvGraphicFramePr>
        <p:xfrm>
          <a:off x="952500" y="1564200"/>
          <a:ext cx="7239000" cy="27431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Operator, class... Operands&gt;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SExp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{};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(some) built-in operators:</a:t>
                      </a:r>
                      <a:endParaRPr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class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OpCode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Add,    Sub,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  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Neq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Leq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Neg,     Or, And,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Not,   Cons, Car,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Cdr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IsNull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OpCode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op&gt;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Op {};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62" name="Google Shape;262;p40"/>
          <p:cNvGraphicFramePr/>
          <p:nvPr/>
        </p:nvGraphicFramePr>
        <p:xfrm>
          <a:off x="952500" y="2381250"/>
          <a:ext cx="7239000" cy="6095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&lt;int&gt;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Var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(and closures)</a:t>
            </a:r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69" name="Google Shape;269;p41"/>
          <p:cNvGraphicFramePr/>
          <p:nvPr/>
        </p:nvGraphicFramePr>
        <p:xfrm>
          <a:off x="952500" y="2381250"/>
          <a:ext cx="7239000" cy="12496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Body, class... Params&gt;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Lambda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Body, class Environment, class... Params&gt;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Closure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4C1-5855-0F4A-9927-BACAB2DF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CLI!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9FF5-05B8-A84D-AB20-074D3C8CD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(using https://</a:t>
            </a:r>
            <a:r>
              <a:rPr lang="en-US" dirty="0" err="1"/>
              <a:t>github.com</a:t>
            </a:r>
            <a:r>
              <a:rPr lang="en-US" dirty="0"/>
              <a:t>/tdp2110/</a:t>
            </a:r>
            <a:r>
              <a:rPr lang="en-US" dirty="0" err="1"/>
              <a:t>TmpLisp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2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Turing Completeness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example: (+ 1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Eval&lt;SExp&lt;Op&lt;OpCode::Add&gt;, Int&lt;1&gt;, Int&lt;2&gt;&gt;&gt;;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typename Eval_&lt;SExp&lt;Op&lt;OpCode::Add&gt;, Int&lt;1&gt;, Int&lt;2&gt;&gt;&gt;::type;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Apply&lt;Eval&lt;Op&lt;OpCode::Add&gt;&gt;, Eval&lt;Int&lt;1&gt;&gt;, Eval&lt;Int&lt;2&gt;&gt;&gt;;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Apply&lt;Op&lt;OpCode::Add&gt;, Int&lt;1&gt;, Int&lt;2&gt;&gt;;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Int&lt;1 + 2&gt;;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Int&lt;3&gt;;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(let ((x 2)) (+ 1 x))</a:t>
            </a:r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&lt;Let&lt;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EmptyEnv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&lt;Closure&lt;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Apply&lt;Closure&lt;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&lt;3&gt; // from previous example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Greenspun's tenth rule of programming:</a:t>
            </a:r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/>
              <a:t>"Any sufficiently complicated C or Fortran program contains an ad-hoc, informally-specified, bug-ridden, slow implementation of half of Common Lisp."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credit??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 operations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time parsing? :)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Alan Turing, 1936</a:t>
            </a:r>
            <a:endParaRPr sz="14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663875"/>
            <a:ext cx="47339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296" y="1222375"/>
            <a:ext cx="354199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Completeness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360963" y="1553243"/>
            <a:ext cx="274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(Universal) Turing machines</a:t>
            </a:r>
            <a:endParaRPr dirty="0"/>
          </a:p>
        </p:txBody>
      </p:sp>
      <p:sp>
        <p:nvSpPr>
          <p:cNvPr id="82" name="Google Shape;82;p17"/>
          <p:cNvSpPr txBox="1"/>
          <p:nvPr/>
        </p:nvSpPr>
        <p:spPr>
          <a:xfrm>
            <a:off x="891250" y="3456531"/>
            <a:ext cx="11055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λ</a:t>
            </a:r>
            <a:r>
              <a:rPr lang="en" dirty="0"/>
              <a:t>-calculus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3523388" y="2420968"/>
            <a:ext cx="18951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μ</a:t>
            </a:r>
            <a:r>
              <a:rPr lang="en" dirty="0"/>
              <a:t>-recursive functions</a:t>
            </a:r>
            <a:endParaRPr dirty="0"/>
          </a:p>
        </p:txBody>
      </p:sp>
      <p:cxnSp>
        <p:nvCxnSpPr>
          <p:cNvPr id="84" name="Google Shape;84;p17"/>
          <p:cNvCxnSpPr>
            <a:stCxn id="81" idx="2"/>
            <a:endCxn id="82" idx="0"/>
          </p:cNvCxnSpPr>
          <p:nvPr/>
        </p:nvCxnSpPr>
        <p:spPr>
          <a:xfrm flipH="1">
            <a:off x="1444000" y="2125943"/>
            <a:ext cx="287363" cy="1330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>
            <a:stCxn id="82" idx="0"/>
            <a:endCxn id="83" idx="2"/>
          </p:cNvCxnSpPr>
          <p:nvPr/>
        </p:nvCxnSpPr>
        <p:spPr>
          <a:xfrm flipV="1">
            <a:off x="1444000" y="2815768"/>
            <a:ext cx="3026938" cy="6407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7"/>
          <p:cNvCxnSpPr>
            <a:stCxn id="83" idx="0"/>
            <a:endCxn id="81" idx="2"/>
          </p:cNvCxnSpPr>
          <p:nvPr/>
        </p:nvCxnSpPr>
        <p:spPr>
          <a:xfrm flipH="1" flipV="1">
            <a:off x="1731363" y="2125943"/>
            <a:ext cx="2739575" cy="295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 txBox="1"/>
          <p:nvPr/>
        </p:nvSpPr>
        <p:spPr>
          <a:xfrm>
            <a:off x="5470600" y="1669375"/>
            <a:ext cx="3361800" cy="22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Most modern programming languages:</a:t>
            </a:r>
            <a:endParaRPr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C++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Haskell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 flipH="1">
            <a:off x="4804975" y="2075450"/>
            <a:ext cx="6882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7"/>
          <p:cNvSpPr txBox="1"/>
          <p:nvPr/>
        </p:nvSpPr>
        <p:spPr>
          <a:xfrm>
            <a:off x="1444000" y="3923986"/>
            <a:ext cx="5707500" cy="5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Church Turing Thesis: hypothesis that *anything* mechanically computable is computable by a Turing machine.</a:t>
            </a:r>
            <a:endParaRPr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5DBF0-87E3-B241-8302-741A7C47559F}"/>
              </a:ext>
            </a:extLst>
          </p:cNvPr>
          <p:cNvSpPr txBox="1"/>
          <p:nvPr/>
        </p:nvSpPr>
        <p:spPr>
          <a:xfrm>
            <a:off x="1659547" y="2734534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equally powerful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time C++ is Turing Complete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1994 Erwin Unruh: enumerating primes at compile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Spirit, Qi: compile time parser generators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Proto: compile time embedded DSL generation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 templates (eg, Eigen linear algebra library)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2017: Compile time ray tracing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2018: Compile time ARM emulator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2018: Compile time regular expressions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500" y="779450"/>
            <a:ext cx="4762500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00" y="1152475"/>
            <a:ext cx="1454775" cy="14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r="26297"/>
          <a:stretch/>
        </p:blipFill>
        <p:spPr>
          <a:xfrm>
            <a:off x="311697" y="2664175"/>
            <a:ext cx="19305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8300" y="686498"/>
            <a:ext cx="1454775" cy="211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4913" y="2806100"/>
            <a:ext cx="1301550" cy="18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1958 (one year younger than fortran!)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Innovative as heck: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Garbage collector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dispatch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445025"/>
            <a:ext cx="5355653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890300" y="1318300"/>
            <a:ext cx="27489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Homoiconicity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Metacircular evaluation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1486</Words>
  <Application>Microsoft Macintosh PowerPoint</Application>
  <PresentationFormat>On-screen Show (16:9)</PresentationFormat>
  <Paragraphs>237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Consolas</vt:lpstr>
      <vt:lpstr>Simple Light</vt:lpstr>
      <vt:lpstr>Turing Completeness and Template Metaprogramming</vt:lpstr>
      <vt:lpstr>Outline</vt:lpstr>
      <vt:lpstr>Part 1: Turing Completeness</vt:lpstr>
      <vt:lpstr>Turing machines</vt:lpstr>
      <vt:lpstr>Turing Completeness</vt:lpstr>
      <vt:lpstr>Compile time C++ is Turing Complete</vt:lpstr>
      <vt:lpstr>PowerPoint Presentation</vt:lpstr>
      <vt:lpstr>Lisp</vt:lpstr>
      <vt:lpstr>PowerPoint Presentation</vt:lpstr>
      <vt:lpstr>Part 2: C++ Template Metaprogramming</vt:lpstr>
      <vt:lpstr>C++ Templates: parameterized types</vt:lpstr>
      <vt:lpstr>Template specialization</vt:lpstr>
      <vt:lpstr>Member typedefs</vt:lpstr>
      <vt:lpstr>Metafunctions (via alias templates)</vt:lpstr>
      <vt:lpstr>More interesting metafunction:</vt:lpstr>
      <vt:lpstr>Typelists</vt:lpstr>
      <vt:lpstr>Typelists: searching</vt:lpstr>
      <vt:lpstr>static_assert</vt:lpstr>
      <vt:lpstr>If you're interested in practical metaprogramming ...</vt:lpstr>
      <vt:lpstr>Libraries for metaprogramming</vt:lpstr>
      <vt:lpstr>Part 3: Turing Completeness of TMP</vt:lpstr>
      <vt:lpstr>Booleans</vt:lpstr>
      <vt:lpstr>Integers</vt:lpstr>
      <vt:lpstr>Lists</vt:lpstr>
      <vt:lpstr>Strings</vt:lpstr>
      <vt:lpstr>S-Expressions:</vt:lpstr>
      <vt:lpstr>Variables</vt:lpstr>
      <vt:lpstr>Lambdas (and closures)</vt:lpstr>
      <vt:lpstr>To the CLI!</vt:lpstr>
      <vt:lpstr>An example: (+ 1 2) </vt:lpstr>
      <vt:lpstr>Example: (let ((x 2)) (+ 1 x))</vt:lpstr>
      <vt:lpstr>Greenspun's tenth rule of programming:</vt:lpstr>
      <vt:lpstr>Future directions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Completeness and Template Metaprogramming</dc:title>
  <cp:lastModifiedBy>Tom Peters</cp:lastModifiedBy>
  <cp:revision>3</cp:revision>
  <cp:lastPrinted>2019-02-22T12:37:24Z</cp:lastPrinted>
  <dcterms:modified xsi:type="dcterms:W3CDTF">2019-02-22T12:51:52Z</dcterms:modified>
</cp:coreProperties>
</file>