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7"/>
    <p:restoredTop sz="94679"/>
  </p:normalViewPr>
  <p:slideViewPr>
    <p:cSldViewPr snapToGrid="0" snapToObjects="1">
      <p:cViewPr varScale="1">
        <p:scale>
          <a:sx n="262" d="100"/>
          <a:sy n="262" d="100"/>
        </p:scale>
        <p:origin x="208"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Types are deduced (a quite complicated process), and if anything doesn’t make sense on the deduced types the compiler pukes. Errors are in the details. As a python programmer, when I break an interface, I often feel like the kinds of (runtime) errors i get by breaking an interface are much like template errors. But let’s face it, template errors are the worst of all errors.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The requirements of sort here are implicit: they’re in the implementation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They make code more readable. Why would the second form be frowned upon? What happens if you try to instantiate on something not Sortable? That _in itself_ is not an error: it just means that that particular overload does not exist. Another one may match. If not, you’ll get a compile error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Evolution working group moved to merge concepts into C++17 but it was turned down. We’ll talk about why later. Can play with concepts in godbolt’s compiler explorer! In fact that’s a great place to explore templates because much of the battle is just getting compilation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Concepts sort of exist in C++, particulary the STL, at least as a form of documentation. Many of us have heard of things like “random access iterator” or “bidirectional iterator”. These are all concepts. (By the way, the Ranges TS will hopefully change the way we work with such algorithms)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(don’t take this for gospel, it’s inspired by the Ranges 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Here our first concept is defined in terms of an existing language feature from type_traits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Constraints can model some, but not all, of the C++ language features.</a:t>
            </a:r>
          </a:p>
          <a:p>
            <a:pPr marL="0" lvl="0" indent="0">
              <a:spcBef>
                <a:spcPts val="0"/>
              </a:spcBef>
              <a:buNone/>
            </a:pPr>
            <a:endParaRPr/>
          </a:p>
          <a:p>
            <a:pPr marL="0" lvl="0" indent="0">
              <a:spcBef>
                <a:spcPts val="0"/>
              </a:spcBef>
              <a:buNone/>
            </a:pPr>
            <a:r>
              <a:rPr lang="en"/>
              <a:t>IDEA: explain a few of these in more detail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solidFill>
                  <a:schemeClr val="dk1"/>
                </a:solidFill>
              </a:rPr>
              <a:t>Some template overloading is easy. Other types are hard. With vanilla unconstrained templates, and without special techniques (which we’ll touch on) you can’t really do it, unless you change your function signature. Python too doesn’t allow overloading either, though there are libraries, based on metaprgramming, which support it. </a:t>
            </a:r>
          </a:p>
          <a:p>
            <a:pPr marL="0" lvl="0" indent="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Common sense rules apply: if concepts are disjoint, pick which (if any) applies. If both apply and one is more specialized than another, pick more specialized. Otherwise fail with ambiguous call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647700" lvl="0" indent="-311150" rtl="0">
              <a:lnSpc>
                <a:spcPct val="115000"/>
              </a:lnSpc>
              <a:spcBef>
                <a:spcPts val="0"/>
              </a:spcBef>
              <a:spcAft>
                <a:spcPts val="1300"/>
              </a:spcAft>
              <a:buClr>
                <a:srgbClr val="333333"/>
              </a:buClr>
              <a:buSzPts val="1300"/>
              <a:buFont typeface="Georgia"/>
              <a:buChar char="●"/>
            </a:pPr>
            <a:r>
              <a:rPr lang="en" sz="1300">
                <a:solidFill>
                  <a:srgbClr val="333333"/>
                </a:solidFill>
                <a:latin typeface="Georgia"/>
                <a:ea typeface="Georgia"/>
                <a:cs typeface="Georgia"/>
                <a:sym typeface="Georgia"/>
              </a:rPr>
              <a:t>You can express constraints without declaring or copying variables, thus the writer of a constraint doesn’t have to make assumptions about how a type is initialized, whether objects can be copied, destroyed, etc. (unless, of course, those are the properties being tested by the constraint)</a:t>
            </a:r>
          </a:p>
          <a:p>
            <a:pPr marL="647700" lvl="0" indent="-311150" rtl="0">
              <a:lnSpc>
                <a:spcPct val="115000"/>
              </a:lnSpc>
              <a:spcBef>
                <a:spcPts val="0"/>
              </a:spcBef>
              <a:spcAft>
                <a:spcPts val="1300"/>
              </a:spcAft>
              <a:buClr>
                <a:srgbClr val="333333"/>
              </a:buClr>
              <a:buSzPts val="1300"/>
              <a:buFont typeface="Georgia"/>
              <a:buChar char="●"/>
            </a:pPr>
            <a:r>
              <a:rPr lang="en" sz="1300">
                <a:solidFill>
                  <a:srgbClr val="333333"/>
                </a:solidFill>
                <a:latin typeface="Georgia"/>
                <a:ea typeface="Georgia"/>
                <a:cs typeface="Georgia"/>
                <a:sym typeface="Georgia"/>
              </a:rPr>
              <a:t>No code is generated for a constraint using current compilers</a:t>
            </a:r>
          </a:p>
          <a:p>
            <a:pPr marL="647700" lvl="0" indent="-311150" rtl="0">
              <a:lnSpc>
                <a:spcPct val="115000"/>
              </a:lnSpc>
              <a:spcBef>
                <a:spcPts val="0"/>
              </a:spcBef>
              <a:spcAft>
                <a:spcPts val="1300"/>
              </a:spcAft>
              <a:buClr>
                <a:srgbClr val="333333"/>
              </a:buClr>
              <a:buSzPts val="1300"/>
              <a:buFont typeface="Georgia"/>
              <a:buChar char="●"/>
            </a:pPr>
            <a:r>
              <a:rPr lang="en" sz="1300">
                <a:solidFill>
                  <a:srgbClr val="333333"/>
                </a:solidFill>
                <a:latin typeface="Georgia"/>
                <a:ea typeface="Georgia"/>
                <a:cs typeface="Georgia"/>
                <a:sym typeface="Georgia"/>
              </a:rPr>
              <a:t>No macros are needed to define or use constraints</a:t>
            </a:r>
          </a:p>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(you can remove the errors from inside the body with some trickery</a:t>
            </a:r>
            <a:r>
              <a:rPr lang="en-CA" baseline="0" dirty="0" smtClean="0"/>
              <a:t> </a:t>
            </a:r>
            <a:r>
              <a:rPr lang="en-CA" baseline="0" dirty="0" err="1" smtClean="0"/>
              <a:t>thgouh</a:t>
            </a:r>
            <a:r>
              <a:rPr lang="en-CA" dirty="0" smtClean="0"/>
              <a:t>)</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The </a:t>
            </a:r>
            <a:r>
              <a:rPr lang="en-CA" dirty="0" err="1" smtClean="0"/>
              <a:t>iterator_traits</a:t>
            </a:r>
            <a:r>
              <a:rPr lang="en-CA" dirty="0" smtClean="0"/>
              <a:t> thing there is a sort of </a:t>
            </a:r>
            <a:r>
              <a:rPr lang="en-CA" dirty="0" err="1" smtClean="0"/>
              <a:t>metafunction</a:t>
            </a:r>
            <a:r>
              <a:rPr lang="en-CA" dirty="0" smtClean="0"/>
              <a:t>: it</a:t>
            </a:r>
            <a:r>
              <a:rPr lang="en-CA" baseline="0" dirty="0" smtClean="0"/>
              <a:t> computes (at compile time) a certain associated type to the template argument </a:t>
            </a:r>
            <a:r>
              <a:rPr lang="en-CA" baseline="0" dirty="0" err="1" smtClean="0"/>
              <a:t>InputIterator</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 sz="1200">
                <a:solidFill>
                  <a:srgbClr val="333333"/>
                </a:solidFill>
                <a:highlight>
                  <a:srgbClr val="FFFFFF"/>
                </a:highlight>
                <a:latin typeface="Georgia"/>
                <a:ea typeface="Georgia"/>
                <a:cs typeface="Georgia"/>
                <a:sym typeface="Georgia"/>
              </a:rPr>
              <a:t>“this template is </a:t>
            </a:r>
            <a:r>
              <a:rPr lang="en" sz="1200" i="1">
                <a:solidFill>
                  <a:srgbClr val="333333"/>
                </a:solidFill>
                <a:highlight>
                  <a:srgbClr val="FFFFFF"/>
                </a:highlight>
                <a:latin typeface="Georgia"/>
                <a:ea typeface="Georgia"/>
                <a:cs typeface="Georgia"/>
                <a:sym typeface="Georgia"/>
              </a:rPr>
              <a:t>invisible</a:t>
            </a:r>
            <a:r>
              <a:rPr lang="en" sz="1200">
                <a:solidFill>
                  <a:srgbClr val="333333"/>
                </a:solidFill>
                <a:highlight>
                  <a:srgbClr val="FFFFFF"/>
                </a:highlight>
                <a:latin typeface="Georgia"/>
                <a:ea typeface="Georgia"/>
                <a:cs typeface="Georgia"/>
                <a:sym typeface="Georgia"/>
              </a:rPr>
              <a:t> when the corresponding condition is not satisfied”. SFINAE is an extremely powerful metaprogramming technique which can do things like add member function templates if a condition is satisified, overload templates, or even add member (an alternative to ifdefs).  You can create custom classes at compile time based on type reflection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 here is the _template parameter_, a generic type. WHY is this last one a compiler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One of the first points students learn about templates is they allow us to write less code. But this is really just the beginning of template power.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If you’ve never seen the example of computing factorials or fibonacci numbers with templates, I encourage you to check it out. Turing completeness was an accident. There was a neat talk at the Lambda Montreal (functional programming) meetup which mentioned an implementation of Tetris with templates.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What do we mean by lousy interfaces? Let’s go back to the add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I’d also mention to any Python programmers that Python has a similar problem and recognizes it: there’s a typing module, optional function annotations, and the mypy project for static type checking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en.cppreference.com/w/cpp/algorithm/find" TargetMode="External"/><Relationship Id="rId4" Type="http://schemas.openxmlformats.org/officeDocument/2006/relationships/hyperlink" Target="http://en.cppreference.com/w/cpp/concept/InputIterator"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en.cppreference.com/w/cpp/concept/InputIterato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en.cppreference.com/w/cpp/types/is_base_o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hyperlink" Target="https://stackoverflow.com/questions/26513095/void-t-can-implement-concepts" TargetMode="External"/><Relationship Id="rId4" Type="http://schemas.openxmlformats.org/officeDocument/2006/relationships/hyperlink" Target="https://akrzemi1.wordpress.com/2016/03/21/concepts-without-concepts/" TargetMode="External"/><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honermann.net/blo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hyperlink" Target="http://en.cppreference.com/w/cpp/language/constraints" TargetMode="External"/><Relationship Id="rId4" Type="http://schemas.openxmlformats.org/officeDocument/2006/relationships/hyperlink" Target="http://www.open-std.org/jtc1/sc22/wg21/docs/papers/2017/p0557r0.pdf" TargetMode="External"/><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a:t>An introduction to C++ Concepts</a:t>
            </a:r>
          </a:p>
        </p:txBody>
      </p:sp>
      <p:sp>
        <p:nvSpPr>
          <p:cNvPr id="55" name="Shape 55"/>
          <p:cNvSpPr txBox="1">
            <a:spLocks noGrp="1"/>
          </p:cNvSpPr>
          <p:nvPr>
            <p:ph type="subTitle" idx="1"/>
          </p:nvPr>
        </p:nvSpPr>
        <p:spPr>
          <a:xfrm>
            <a:off x="311700" y="2730775"/>
            <a:ext cx="8520600" cy="895800"/>
          </a:xfrm>
          <a:prstGeom prst="rect">
            <a:avLst/>
          </a:prstGeom>
        </p:spPr>
        <p:txBody>
          <a:bodyPr wrap="square" lIns="91425" tIns="91425" rIns="91425" bIns="91425" anchor="t" anchorCtr="0">
            <a:noAutofit/>
          </a:bodyPr>
          <a:lstStyle/>
          <a:p>
            <a:pPr marL="0" lvl="0" indent="0">
              <a:spcBef>
                <a:spcPts val="0"/>
              </a:spcBef>
              <a:buNone/>
            </a:pPr>
            <a:r>
              <a:rPr lang="en" sz="2100"/>
              <a:t>Thomas Peters </a:t>
            </a:r>
          </a:p>
          <a:p>
            <a:pPr marL="0" lvl="0" indent="0">
              <a:spcBef>
                <a:spcPts val="0"/>
              </a:spcBef>
              <a:buNone/>
            </a:pPr>
            <a:r>
              <a:rPr lang="en" sz="2100"/>
              <a:t>Dec 13, 2017</a:t>
            </a:r>
          </a:p>
        </p:txBody>
      </p:sp>
      <p:pic>
        <p:nvPicPr>
          <p:cNvPr id="56" name="Shape 56"/>
          <p:cNvPicPr preferRelativeResize="0"/>
          <p:nvPr/>
        </p:nvPicPr>
        <p:blipFill>
          <a:blip r:embed="rId3">
            <a:alphaModFix/>
          </a:blip>
          <a:stretch>
            <a:fillRect/>
          </a:stretch>
        </p:blipFill>
        <p:spPr>
          <a:xfrm>
            <a:off x="3235999" y="3417524"/>
            <a:ext cx="2902249" cy="15140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Lousy interfaces.</a:t>
            </a:r>
          </a:p>
        </p:txBody>
      </p:sp>
      <p:sp>
        <p:nvSpPr>
          <p:cNvPr id="122" name="Shape 12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latin typeface="Consolas"/>
                <a:ea typeface="Consolas"/>
                <a:cs typeface="Consolas"/>
                <a:sym typeface="Consolas"/>
              </a:rPr>
              <a:t>std::</a:t>
            </a:r>
            <a:r>
              <a:rPr lang="en">
                <a:solidFill>
                  <a:srgbClr val="0000FF"/>
                </a:solidFill>
                <a:latin typeface="Consolas"/>
                <a:ea typeface="Consolas"/>
                <a:cs typeface="Consolas"/>
                <a:sym typeface="Consolas"/>
              </a:rPr>
              <a:t>vector</a:t>
            </a:r>
            <a:r>
              <a:rPr lang="en">
                <a:latin typeface="Consolas"/>
                <a:ea typeface="Consolas"/>
                <a:cs typeface="Consolas"/>
                <a:sym typeface="Consolas"/>
              </a:rPr>
              <a:t>&lt;int&gt; vec { 1, 2, 3, 4 };</a:t>
            </a:r>
          </a:p>
          <a:p>
            <a:pPr marL="0" lvl="0" indent="0">
              <a:spcBef>
                <a:spcPts val="0"/>
              </a:spcBef>
              <a:buNone/>
            </a:pPr>
            <a:r>
              <a:rPr lang="en">
                <a:latin typeface="Consolas"/>
                <a:ea typeface="Consolas"/>
                <a:cs typeface="Consolas"/>
                <a:sym typeface="Consolas"/>
              </a:rPr>
              <a:t>std::</a:t>
            </a:r>
            <a:r>
              <a:rPr lang="en">
                <a:solidFill>
                  <a:srgbClr val="0000FF"/>
                </a:solidFill>
                <a:latin typeface="Consolas"/>
                <a:ea typeface="Consolas"/>
                <a:cs typeface="Consolas"/>
                <a:sym typeface="Consolas"/>
              </a:rPr>
              <a:t>sort</a:t>
            </a:r>
            <a:r>
              <a:rPr lang="en">
                <a:latin typeface="Consolas"/>
                <a:ea typeface="Consolas"/>
                <a:cs typeface="Consolas"/>
                <a:sym typeface="Consolas"/>
              </a:rPr>
              <a:t>(</a:t>
            </a:r>
            <a:r>
              <a:rPr lang="en">
                <a:solidFill>
                  <a:srgbClr val="0000FF"/>
                </a:solidFill>
                <a:latin typeface="Consolas"/>
                <a:ea typeface="Consolas"/>
                <a:cs typeface="Consolas"/>
                <a:sym typeface="Consolas"/>
              </a:rPr>
              <a:t>vec</a:t>
            </a:r>
            <a:r>
              <a:rPr lang="en">
                <a:latin typeface="Consolas"/>
                <a:ea typeface="Consolas"/>
                <a:cs typeface="Consolas"/>
                <a:sym typeface="Consolas"/>
              </a:rPr>
              <a:t>.begin(), </a:t>
            </a:r>
            <a:r>
              <a:rPr lang="en">
                <a:solidFill>
                  <a:srgbClr val="0000FF"/>
                </a:solidFill>
                <a:latin typeface="Consolas"/>
                <a:ea typeface="Consolas"/>
                <a:cs typeface="Consolas"/>
                <a:sym typeface="Consolas"/>
              </a:rPr>
              <a:t>vec</a:t>
            </a:r>
            <a:r>
              <a:rPr lang="en">
                <a:latin typeface="Consolas"/>
                <a:ea typeface="Consolas"/>
                <a:cs typeface="Consolas"/>
                <a:sym typeface="Consolas"/>
              </a:rPr>
              <a:t>.end());    </a:t>
            </a:r>
            <a:r>
              <a:rPr lang="en" i="1">
                <a:solidFill>
                  <a:srgbClr val="9900FF"/>
                </a:solidFill>
                <a:latin typeface="Consolas"/>
                <a:ea typeface="Consolas"/>
                <a:cs typeface="Consolas"/>
                <a:sym typeface="Consolas"/>
              </a:rPr>
              <a:t>// OK</a:t>
            </a:r>
          </a:p>
          <a:p>
            <a:pPr marL="0" lvl="0" indent="0">
              <a:spcBef>
                <a:spcPts val="0"/>
              </a:spcBef>
              <a:buNone/>
            </a:pPr>
            <a:r>
              <a:rPr lang="en">
                <a:latin typeface="Consolas"/>
                <a:ea typeface="Consolas"/>
                <a:cs typeface="Consolas"/>
                <a:sym typeface="Consolas"/>
              </a:rPr>
              <a:t>std::</a:t>
            </a:r>
            <a:r>
              <a:rPr lang="en">
                <a:solidFill>
                  <a:srgbClr val="0000FF"/>
                </a:solidFill>
                <a:latin typeface="Consolas"/>
                <a:ea typeface="Consolas"/>
                <a:cs typeface="Consolas"/>
                <a:sym typeface="Consolas"/>
              </a:rPr>
              <a:t>list</a:t>
            </a:r>
            <a:r>
              <a:rPr lang="en">
                <a:latin typeface="Consolas"/>
                <a:ea typeface="Consolas"/>
                <a:cs typeface="Consolas"/>
                <a:sym typeface="Consolas"/>
              </a:rPr>
              <a:t>&lt;int&gt; a_list { 1, 2, 3, 4 };</a:t>
            </a:r>
          </a:p>
          <a:p>
            <a:pPr marL="0" lvl="0" indent="0">
              <a:spcBef>
                <a:spcPts val="0"/>
              </a:spcBef>
              <a:buNone/>
            </a:pPr>
            <a:r>
              <a:rPr lang="en">
                <a:latin typeface="Consolas"/>
                <a:ea typeface="Consolas"/>
                <a:cs typeface="Consolas"/>
                <a:sym typeface="Consolas"/>
              </a:rPr>
              <a:t>std::</a:t>
            </a:r>
            <a:r>
              <a:rPr lang="en">
                <a:solidFill>
                  <a:srgbClr val="FF0000"/>
                </a:solidFill>
                <a:latin typeface="Consolas"/>
                <a:ea typeface="Consolas"/>
                <a:cs typeface="Consolas"/>
                <a:sym typeface="Consolas"/>
              </a:rPr>
              <a:t>sort</a:t>
            </a:r>
            <a:r>
              <a:rPr lang="en">
                <a:latin typeface="Consolas"/>
                <a:ea typeface="Consolas"/>
                <a:cs typeface="Consolas"/>
                <a:sym typeface="Consolas"/>
              </a:rPr>
              <a:t>(</a:t>
            </a:r>
            <a:r>
              <a:rPr lang="en">
                <a:solidFill>
                  <a:srgbClr val="FF0000"/>
                </a:solidFill>
                <a:latin typeface="Consolas"/>
                <a:ea typeface="Consolas"/>
                <a:cs typeface="Consolas"/>
                <a:sym typeface="Consolas"/>
              </a:rPr>
              <a:t>a_list</a:t>
            </a:r>
            <a:r>
              <a:rPr lang="en">
                <a:latin typeface="Consolas"/>
                <a:ea typeface="Consolas"/>
                <a:cs typeface="Consolas"/>
                <a:sym typeface="Consolas"/>
              </a:rPr>
              <a:t>.begin(), </a:t>
            </a:r>
            <a:r>
              <a:rPr lang="en">
                <a:solidFill>
                  <a:srgbClr val="FF0000"/>
                </a:solidFill>
                <a:latin typeface="Consolas"/>
                <a:ea typeface="Consolas"/>
                <a:cs typeface="Consolas"/>
                <a:sym typeface="Consolas"/>
              </a:rPr>
              <a:t>a_list</a:t>
            </a:r>
            <a:r>
              <a:rPr lang="en">
                <a:latin typeface="Consolas"/>
                <a:ea typeface="Consolas"/>
                <a:cs typeface="Consolas"/>
                <a:sym typeface="Consolas"/>
              </a:rPr>
              <a:t>.end());</a:t>
            </a:r>
          </a:p>
          <a:p>
            <a:pPr marL="0" lvl="0" indent="0">
              <a:spcBef>
                <a:spcPts val="0"/>
              </a:spcBef>
              <a:buNone/>
            </a:pPr>
            <a:endParaRPr/>
          </a:p>
          <a:p>
            <a:pPr marL="0" lvl="0" indent="0">
              <a:spcBef>
                <a:spcPts val="0"/>
              </a:spcBef>
              <a:buNone/>
            </a:pPr>
            <a:r>
              <a:rPr lang="en" i="1"/>
              <a:t>What could go wrong? (hop over to godbolt.org)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Compiler barfs</a:t>
            </a:r>
          </a:p>
        </p:txBody>
      </p:sp>
      <p:sp>
        <p:nvSpPr>
          <p:cNvPr id="128" name="Shape 12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solidFill>
                  <a:srgbClr val="0000FF"/>
                </a:solidFill>
                <a:latin typeface="Consolas"/>
                <a:ea typeface="Consolas"/>
                <a:cs typeface="Consolas"/>
                <a:sym typeface="Consolas"/>
              </a:rPr>
              <a:t>std::sort</a:t>
            </a:r>
            <a:r>
              <a:rPr lang="en"/>
              <a:t> is an unconstrained template</a:t>
            </a:r>
          </a:p>
          <a:p>
            <a:pPr marL="457200" lvl="0" indent="-342900" rtl="0">
              <a:spcBef>
                <a:spcPts val="0"/>
              </a:spcBef>
              <a:spcAft>
                <a:spcPts val="0"/>
              </a:spcAft>
              <a:buSzPts val="1800"/>
              <a:buChar char="●"/>
            </a:pPr>
            <a:r>
              <a:rPr lang="en"/>
              <a:t>Templates use compile time duck typing</a:t>
            </a:r>
          </a:p>
          <a:p>
            <a:pPr marL="457200" lvl="0" indent="-342900">
              <a:spcBef>
                <a:spcPts val="0"/>
              </a:spcBef>
              <a:buSzPts val="1800"/>
              <a:buChar char="●"/>
            </a:pPr>
            <a:r>
              <a:rPr lang="en"/>
              <a:t>Errors are very much in the weeds, and don’t offer </a:t>
            </a:r>
            <a:r>
              <a:rPr lang="en" i="1"/>
              <a:t>helpful</a:t>
            </a:r>
            <a:r>
              <a:rPr lang="en"/>
              <a:t> clues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Implicit interfaces</a:t>
            </a:r>
          </a:p>
        </p:txBody>
      </p:sp>
      <p:sp>
        <p:nvSpPr>
          <p:cNvPr id="134" name="Shape 13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nSpc>
                <a:spcPct val="100000"/>
              </a:lnSpc>
              <a:spcBef>
                <a:spcPts val="0"/>
              </a:spcBef>
              <a:buNone/>
            </a:pPr>
            <a:r>
              <a:rPr lang="en">
                <a:latin typeface="Consolas"/>
                <a:ea typeface="Consolas"/>
                <a:cs typeface="Consolas"/>
                <a:sym typeface="Consolas"/>
              </a:rPr>
              <a:t>template&lt;class T&gt; </a:t>
            </a:r>
          </a:p>
          <a:p>
            <a:pPr marL="0" lvl="0" indent="0">
              <a:lnSpc>
                <a:spcPct val="100000"/>
              </a:lnSpc>
              <a:spcBef>
                <a:spcPts val="0"/>
              </a:spcBef>
              <a:buNone/>
            </a:pPr>
            <a:r>
              <a:rPr lang="en">
                <a:latin typeface="Consolas"/>
                <a:ea typeface="Consolas"/>
                <a:cs typeface="Consolas"/>
                <a:sym typeface="Consolas"/>
              </a:rPr>
              <a:t>void </a:t>
            </a:r>
            <a:r>
              <a:rPr lang="en">
                <a:solidFill>
                  <a:srgbClr val="0000FF"/>
                </a:solidFill>
                <a:latin typeface="Consolas"/>
                <a:ea typeface="Consolas"/>
                <a:cs typeface="Consolas"/>
                <a:sym typeface="Consolas"/>
              </a:rPr>
              <a:t>sort</a:t>
            </a:r>
            <a:r>
              <a:rPr lang="en">
                <a:latin typeface="Consolas"/>
                <a:ea typeface="Consolas"/>
                <a:cs typeface="Consolas"/>
                <a:sym typeface="Consolas"/>
              </a:rPr>
              <a:t>(T&amp; c) {</a:t>
            </a:r>
            <a:br>
              <a:rPr lang="en">
                <a:latin typeface="Consolas"/>
                <a:ea typeface="Consolas"/>
                <a:cs typeface="Consolas"/>
                <a:sym typeface="Consolas"/>
              </a:rPr>
            </a:br>
            <a:r>
              <a:rPr lang="en">
                <a:latin typeface="Consolas"/>
                <a:ea typeface="Consolas"/>
                <a:cs typeface="Consolas"/>
                <a:sym typeface="Consolas"/>
              </a:rPr>
              <a:t>    </a:t>
            </a:r>
            <a:r>
              <a:rPr lang="en">
                <a:solidFill>
                  <a:srgbClr val="0000FF"/>
                </a:solidFill>
                <a:latin typeface="Consolas"/>
                <a:ea typeface="Consolas"/>
                <a:cs typeface="Consolas"/>
                <a:sym typeface="Consolas"/>
              </a:rPr>
              <a:t>// code for sorting (depending on various properties of T,</a:t>
            </a:r>
            <a:br>
              <a:rPr lang="en">
                <a:solidFill>
                  <a:srgbClr val="0000FF"/>
                </a:solidFill>
                <a:latin typeface="Consolas"/>
                <a:ea typeface="Consolas"/>
                <a:cs typeface="Consolas"/>
                <a:sym typeface="Consolas"/>
              </a:rPr>
            </a:br>
            <a:r>
              <a:rPr lang="en">
                <a:solidFill>
                  <a:srgbClr val="0000FF"/>
                </a:solidFill>
                <a:latin typeface="Consolas"/>
                <a:ea typeface="Consolas"/>
                <a:cs typeface="Consolas"/>
                <a:sym typeface="Consolas"/>
              </a:rPr>
              <a:t>    // such as having [ ] and a value type with &lt;</a:t>
            </a:r>
            <a:r>
              <a:rPr lang="en">
                <a:latin typeface="Consolas"/>
                <a:ea typeface="Consolas"/>
                <a:cs typeface="Consolas"/>
                <a:sym typeface="Consolas"/>
              </a:rPr>
              <a:t/>
            </a:r>
            <a:br>
              <a:rPr lang="en">
                <a:latin typeface="Consolas"/>
                <a:ea typeface="Consolas"/>
                <a:cs typeface="Consolas"/>
                <a:sym typeface="Consolas"/>
              </a:rPr>
            </a:br>
            <a:r>
              <a:rPr lang="en">
                <a:latin typeface="Consolas"/>
                <a:ea typeface="Consolas"/>
                <a:cs typeface="Consolas"/>
                <a:sym typeface="Consolas"/>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Concepts provide explicit requirements:</a:t>
            </a:r>
          </a:p>
        </p:txBody>
      </p:sp>
      <p:sp>
        <p:nvSpPr>
          <p:cNvPr id="140" name="Shape 14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nSpc>
                <a:spcPct val="100000"/>
              </a:lnSpc>
              <a:spcBef>
                <a:spcPts val="0"/>
              </a:spcBef>
              <a:buNone/>
            </a:pPr>
            <a:r>
              <a:rPr lang="en">
                <a:latin typeface="Consolas"/>
                <a:ea typeface="Consolas"/>
                <a:cs typeface="Consolas"/>
                <a:sym typeface="Consolas"/>
              </a:rPr>
              <a:t>template&lt;class T&gt;</a:t>
            </a:r>
          </a:p>
          <a:p>
            <a:pPr marL="0" lvl="0" indent="0">
              <a:lnSpc>
                <a:spcPct val="100000"/>
              </a:lnSpc>
              <a:spcBef>
                <a:spcPts val="0"/>
              </a:spcBef>
              <a:buNone/>
            </a:pPr>
            <a:r>
              <a:rPr lang="en">
                <a:latin typeface="Consolas"/>
                <a:ea typeface="Consolas"/>
                <a:cs typeface="Consolas"/>
                <a:sym typeface="Consolas"/>
              </a:rPr>
              <a:t>    </a:t>
            </a:r>
            <a:r>
              <a:rPr lang="en">
                <a:solidFill>
                  <a:srgbClr val="FF0000"/>
                </a:solidFill>
                <a:latin typeface="Consolas"/>
                <a:ea typeface="Consolas"/>
                <a:cs typeface="Consolas"/>
                <a:sym typeface="Consolas"/>
              </a:rPr>
              <a:t>requires Sortable&lt;T&gt;</a:t>
            </a:r>
          </a:p>
          <a:p>
            <a:pPr marL="0" lvl="0" indent="-69850">
              <a:lnSpc>
                <a:spcPct val="100000"/>
              </a:lnSpc>
              <a:spcBef>
                <a:spcPts val="0"/>
              </a:spcBef>
              <a:buClr>
                <a:schemeClr val="dk1"/>
              </a:buClr>
              <a:buSzPts val="1100"/>
              <a:buFont typeface="Arial"/>
              <a:buNone/>
            </a:pPr>
            <a:r>
              <a:rPr lang="en">
                <a:latin typeface="Consolas"/>
                <a:ea typeface="Consolas"/>
                <a:cs typeface="Consolas"/>
                <a:sym typeface="Consolas"/>
              </a:rPr>
              <a:t>void sort(T&amp; c) {</a:t>
            </a:r>
            <a:br>
              <a:rPr lang="en">
                <a:latin typeface="Consolas"/>
                <a:ea typeface="Consolas"/>
                <a:cs typeface="Consolas"/>
                <a:sym typeface="Consolas"/>
              </a:rPr>
            </a:br>
            <a:r>
              <a:rPr lang="en">
                <a:latin typeface="Consolas"/>
                <a:ea typeface="Consolas"/>
                <a:cs typeface="Consolas"/>
                <a:sym typeface="Consolas"/>
              </a:rPr>
              <a:t>    // ...</a:t>
            </a:r>
            <a:br>
              <a:rPr lang="en">
                <a:latin typeface="Consolas"/>
                <a:ea typeface="Consolas"/>
                <a:cs typeface="Consolas"/>
                <a:sym typeface="Consolas"/>
              </a:rPr>
            </a:br>
            <a:r>
              <a:rPr lang="en">
                <a:latin typeface="Consolas"/>
                <a:ea typeface="Consolas"/>
                <a:cs typeface="Consolas"/>
                <a:sym typeface="Consolas"/>
              </a:rPr>
              <a:t>}</a:t>
            </a:r>
          </a:p>
          <a:p>
            <a:pPr marL="0" lvl="0" indent="0">
              <a:spcBef>
                <a:spcPts val="0"/>
              </a:spcBef>
              <a:buNone/>
            </a:pPr>
            <a:r>
              <a:rPr lang="en"/>
              <a:t>// or: </a:t>
            </a:r>
          </a:p>
          <a:p>
            <a:pPr marL="0" lvl="0" indent="-69850" rtl="0">
              <a:lnSpc>
                <a:spcPct val="100000"/>
              </a:lnSpc>
              <a:spcBef>
                <a:spcPts val="0"/>
              </a:spcBef>
              <a:buClr>
                <a:schemeClr val="dk1"/>
              </a:buClr>
              <a:buSzPts val="1100"/>
              <a:buFont typeface="Arial"/>
              <a:buNone/>
            </a:pPr>
            <a:r>
              <a:rPr lang="en">
                <a:latin typeface="Consolas"/>
                <a:ea typeface="Consolas"/>
                <a:cs typeface="Consolas"/>
                <a:sym typeface="Consolas"/>
              </a:rPr>
              <a:t>void sort(</a:t>
            </a:r>
            <a:r>
              <a:rPr lang="en">
                <a:solidFill>
                  <a:srgbClr val="FF0000"/>
                </a:solidFill>
                <a:latin typeface="Consolas"/>
                <a:ea typeface="Consolas"/>
                <a:cs typeface="Consolas"/>
                <a:sym typeface="Consolas"/>
              </a:rPr>
              <a:t>Sortable</a:t>
            </a:r>
            <a:r>
              <a:rPr lang="en">
                <a:latin typeface="Consolas"/>
                <a:ea typeface="Consolas"/>
                <a:cs typeface="Consolas"/>
                <a:sym typeface="Consolas"/>
              </a:rPr>
              <a:t>&amp; c) {</a:t>
            </a:r>
            <a:br>
              <a:rPr lang="en">
                <a:latin typeface="Consolas"/>
                <a:ea typeface="Consolas"/>
                <a:cs typeface="Consolas"/>
                <a:sym typeface="Consolas"/>
              </a:rPr>
            </a:br>
            <a:r>
              <a:rPr lang="en">
                <a:latin typeface="Consolas"/>
                <a:ea typeface="Consolas"/>
                <a:cs typeface="Consolas"/>
                <a:sym typeface="Consolas"/>
              </a:rPr>
              <a:t>    // ...</a:t>
            </a:r>
            <a:br>
              <a:rPr lang="en">
                <a:latin typeface="Consolas"/>
                <a:ea typeface="Consolas"/>
                <a:cs typeface="Consolas"/>
                <a:sym typeface="Consolas"/>
              </a:rPr>
            </a:br>
            <a:r>
              <a:rPr lang="en">
                <a:latin typeface="Consolas"/>
                <a:ea typeface="Consolas"/>
                <a:cs typeface="Consolas"/>
                <a:sym typeface="Consolas"/>
              </a:rPr>
              <a:t>}</a:t>
            </a:r>
          </a:p>
        </p:txBody>
      </p:sp>
      <p:sp>
        <p:nvSpPr>
          <p:cNvPr id="141" name="Shape 141"/>
          <p:cNvSpPr txBox="1"/>
          <p:nvPr/>
        </p:nvSpPr>
        <p:spPr>
          <a:xfrm>
            <a:off x="4451525" y="3183275"/>
            <a:ext cx="4380900" cy="1385700"/>
          </a:xfrm>
          <a:prstGeom prst="rect">
            <a:avLst/>
          </a:prstGeom>
          <a:noFill/>
          <a:ln>
            <a:noFill/>
          </a:ln>
        </p:spPr>
        <p:txBody>
          <a:bodyPr wrap="square" lIns="91425" tIns="91425" rIns="91425" bIns="91425" anchor="t" anchorCtr="0">
            <a:noAutofit/>
          </a:bodyPr>
          <a:lstStyle/>
          <a:p>
            <a:pPr marL="0" lvl="0" indent="0">
              <a:spcBef>
                <a:spcPts val="0"/>
              </a:spcBef>
              <a:buNone/>
            </a:pPr>
            <a:r>
              <a:rPr lang="en" sz="1600">
                <a:latin typeface="Consolas"/>
                <a:ea typeface="Consolas"/>
                <a:cs typeface="Consolas"/>
                <a:sym typeface="Consolas"/>
              </a:rPr>
              <a:t>//or </a:t>
            </a:r>
          </a:p>
          <a:p>
            <a:pPr marL="0" lvl="0" indent="0">
              <a:spcBef>
                <a:spcPts val="0"/>
              </a:spcBef>
              <a:buNone/>
            </a:pPr>
            <a:r>
              <a:rPr lang="en" sz="1600">
                <a:latin typeface="Consolas"/>
                <a:ea typeface="Consolas"/>
                <a:cs typeface="Consolas"/>
                <a:sym typeface="Consolas"/>
              </a:rPr>
              <a:t>template &lt;</a:t>
            </a:r>
            <a:r>
              <a:rPr lang="en" sz="1600">
                <a:solidFill>
                  <a:srgbClr val="FF0000"/>
                </a:solidFill>
                <a:latin typeface="Consolas"/>
                <a:ea typeface="Consolas"/>
                <a:cs typeface="Consolas"/>
                <a:sym typeface="Consolas"/>
              </a:rPr>
              <a:t>Sortable</a:t>
            </a:r>
            <a:r>
              <a:rPr lang="en" sz="1600">
                <a:latin typeface="Consolas"/>
                <a:ea typeface="Consolas"/>
                <a:cs typeface="Consolas"/>
                <a:sym typeface="Consolas"/>
              </a:rPr>
              <a:t> T&gt;</a:t>
            </a:r>
          </a:p>
          <a:p>
            <a:pPr marL="0" lvl="0" indent="0">
              <a:spcBef>
                <a:spcPts val="0"/>
              </a:spcBef>
              <a:buNone/>
            </a:pPr>
            <a:r>
              <a:rPr lang="en" sz="1600">
                <a:latin typeface="Consolas"/>
                <a:ea typeface="Consolas"/>
                <a:cs typeface="Consolas"/>
                <a:sym typeface="Consolas"/>
              </a:rPr>
              <a:t>void sort(T t) { …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Concepts make code more </a:t>
            </a:r>
            <a:r>
              <a:rPr lang="en" i="1"/>
              <a:t>readable</a:t>
            </a:r>
          </a:p>
        </p:txBody>
      </p:sp>
      <p:sp>
        <p:nvSpPr>
          <p:cNvPr id="147" name="Shape 14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Better error messages</a:t>
            </a:r>
          </a:p>
        </p:txBody>
      </p:sp>
      <p:sp>
        <p:nvSpPr>
          <p:cNvPr id="153" name="Shape 15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solidFill>
                  <a:srgbClr val="FF0000"/>
                </a:solidFill>
                <a:latin typeface="Consolas"/>
                <a:ea typeface="Consolas"/>
                <a:cs typeface="Consolas"/>
                <a:sym typeface="Consolas"/>
              </a:rPr>
              <a:t> sort(lst);</a:t>
            </a:r>
            <a:r>
              <a:rPr lang="en"/>
              <a:t>   </a:t>
            </a:r>
          </a:p>
          <a:p>
            <a:pPr marL="0" lvl="0" indent="0">
              <a:spcBef>
                <a:spcPts val="0"/>
              </a:spcBef>
              <a:buNone/>
            </a:pPr>
            <a:endParaRPr/>
          </a:p>
          <a:p>
            <a:pPr marL="139700" marR="139700" lvl="0" indent="-69850" rtl="0">
              <a:lnSpc>
                <a:spcPct val="130000"/>
              </a:lnSpc>
              <a:spcBef>
                <a:spcPts val="0"/>
              </a:spcBef>
              <a:spcAft>
                <a:spcPts val="0"/>
              </a:spcAft>
              <a:buClr>
                <a:schemeClr val="dk1"/>
              </a:buClr>
              <a:buSzPts val="1100"/>
              <a:buFont typeface="Arial"/>
              <a:buNone/>
            </a:pPr>
            <a:r>
              <a:rPr lang="en" sz="1850">
                <a:solidFill>
                  <a:srgbClr val="A0A000"/>
                </a:solidFill>
                <a:highlight>
                  <a:srgbClr val="F8F9FA"/>
                </a:highlight>
                <a:latin typeface="Verdana"/>
                <a:ea typeface="Verdana"/>
                <a:cs typeface="Verdana"/>
                <a:sym typeface="Verdana"/>
              </a:rPr>
              <a:t>error</a:t>
            </a:r>
            <a:r>
              <a:rPr lang="en" sz="1850">
                <a:solidFill>
                  <a:schemeClr val="dk1"/>
                </a:solidFill>
                <a:highlight>
                  <a:srgbClr val="F8F9FA"/>
                </a:highlight>
                <a:latin typeface="Verdana"/>
                <a:ea typeface="Verdana"/>
                <a:cs typeface="Verdana"/>
                <a:sym typeface="Verdana"/>
              </a:rPr>
              <a:t>: cannot call function '</a:t>
            </a:r>
            <a:r>
              <a:rPr lang="en" sz="1850">
                <a:solidFill>
                  <a:srgbClr val="B00040"/>
                </a:solidFill>
                <a:highlight>
                  <a:srgbClr val="F8F9FA"/>
                </a:highlight>
                <a:latin typeface="Verdana"/>
                <a:ea typeface="Verdana"/>
                <a:cs typeface="Verdana"/>
                <a:sym typeface="Verdana"/>
              </a:rPr>
              <a:t>void</a:t>
            </a:r>
            <a:r>
              <a:rPr lang="en" sz="1850">
                <a:solidFill>
                  <a:schemeClr val="dk1"/>
                </a:solidFill>
                <a:highlight>
                  <a:srgbClr val="F8F9FA"/>
                </a:highlight>
                <a:latin typeface="Verdana"/>
                <a:ea typeface="Verdana"/>
                <a:cs typeface="Verdana"/>
                <a:sym typeface="Verdana"/>
              </a:rPr>
              <a:t> sort(T&amp;) [with T </a:t>
            </a:r>
            <a:r>
              <a:rPr lang="en" sz="1850">
                <a:solidFill>
                  <a:srgbClr val="666666"/>
                </a:solidFill>
                <a:highlight>
                  <a:srgbClr val="F8F9FA"/>
                </a:highlight>
                <a:latin typeface="Verdana"/>
                <a:ea typeface="Verdana"/>
                <a:cs typeface="Verdana"/>
                <a:sym typeface="Verdana"/>
              </a:rPr>
              <a:t>=</a:t>
            </a:r>
            <a:r>
              <a:rPr lang="en" sz="1850">
                <a:solidFill>
                  <a:schemeClr val="dk1"/>
                </a:solidFill>
                <a:highlight>
                  <a:srgbClr val="F8F9FA"/>
                </a:highlight>
                <a:latin typeface="Verdana"/>
                <a:ea typeface="Verdana"/>
                <a:cs typeface="Verdana"/>
                <a:sym typeface="Verdana"/>
              </a:rPr>
              <a:t> std</a:t>
            </a:r>
            <a:r>
              <a:rPr lang="en" sz="1850">
                <a:solidFill>
                  <a:srgbClr val="666666"/>
                </a:solidFill>
                <a:highlight>
                  <a:srgbClr val="F8F9FA"/>
                </a:highlight>
                <a:latin typeface="Verdana"/>
                <a:ea typeface="Verdana"/>
                <a:cs typeface="Verdana"/>
                <a:sym typeface="Verdana"/>
              </a:rPr>
              <a:t>::</a:t>
            </a:r>
            <a:r>
              <a:rPr lang="en" sz="1850">
                <a:solidFill>
                  <a:schemeClr val="dk1"/>
                </a:solidFill>
                <a:highlight>
                  <a:srgbClr val="F8F9FA"/>
                </a:highlight>
                <a:latin typeface="Verdana"/>
                <a:ea typeface="Verdana"/>
                <a:cs typeface="Verdana"/>
                <a:sym typeface="Verdana"/>
              </a:rPr>
              <a:t>list</a:t>
            </a:r>
            <a:r>
              <a:rPr lang="en" sz="1850">
                <a:solidFill>
                  <a:srgbClr val="666666"/>
                </a:solidFill>
                <a:highlight>
                  <a:srgbClr val="F8F9FA"/>
                </a:highlight>
                <a:latin typeface="Verdana"/>
                <a:ea typeface="Verdana"/>
                <a:cs typeface="Verdana"/>
                <a:sym typeface="Verdana"/>
              </a:rPr>
              <a:t>&lt;</a:t>
            </a:r>
            <a:r>
              <a:rPr lang="en" sz="1850">
                <a:solidFill>
                  <a:srgbClr val="B00040"/>
                </a:solidFill>
                <a:highlight>
                  <a:srgbClr val="F8F9FA"/>
                </a:highlight>
                <a:latin typeface="Verdana"/>
                <a:ea typeface="Verdana"/>
                <a:cs typeface="Verdana"/>
                <a:sym typeface="Verdana"/>
              </a:rPr>
              <a:t>int</a:t>
            </a:r>
            <a:r>
              <a:rPr lang="en" sz="1850">
                <a:solidFill>
                  <a:srgbClr val="666666"/>
                </a:solidFill>
                <a:highlight>
                  <a:srgbClr val="F8F9FA"/>
                </a:highlight>
                <a:latin typeface="Verdana"/>
                <a:ea typeface="Verdana"/>
                <a:cs typeface="Verdana"/>
                <a:sym typeface="Verdana"/>
              </a:rPr>
              <a:t>&gt;</a:t>
            </a:r>
            <a:r>
              <a:rPr lang="en" sz="1850">
                <a:solidFill>
                  <a:schemeClr val="dk1"/>
                </a:solidFill>
                <a:highlight>
                  <a:srgbClr val="F8F9FA"/>
                </a:highlight>
                <a:latin typeface="Verdana"/>
                <a:ea typeface="Verdana"/>
                <a:cs typeface="Verdana"/>
                <a:sym typeface="Verdana"/>
              </a:rPr>
              <a:t>]'</a:t>
            </a:r>
            <a:br>
              <a:rPr lang="en" sz="1850">
                <a:solidFill>
                  <a:schemeClr val="dk1"/>
                </a:solidFill>
                <a:highlight>
                  <a:srgbClr val="F8F9FA"/>
                </a:highlight>
                <a:latin typeface="Verdana"/>
                <a:ea typeface="Verdana"/>
                <a:cs typeface="Verdana"/>
                <a:sym typeface="Verdana"/>
              </a:rPr>
            </a:br>
            <a:r>
              <a:rPr lang="en" sz="1850">
                <a:solidFill>
                  <a:srgbClr val="A0A000"/>
                </a:solidFill>
                <a:highlight>
                  <a:srgbClr val="F8F9FA"/>
                </a:highlight>
                <a:latin typeface="Verdana"/>
                <a:ea typeface="Verdana"/>
                <a:cs typeface="Verdana"/>
                <a:sym typeface="Verdana"/>
              </a:rPr>
              <a:t>note</a:t>
            </a:r>
            <a:r>
              <a:rPr lang="en" sz="1850">
                <a:solidFill>
                  <a:schemeClr val="dk1"/>
                </a:solidFill>
                <a:highlight>
                  <a:srgbClr val="F8F9FA"/>
                </a:highlight>
                <a:latin typeface="Verdana"/>
                <a:ea typeface="Verdana"/>
                <a:cs typeface="Verdana"/>
                <a:sym typeface="Verdana"/>
              </a:rPr>
              <a:t>:   concept 'Sortable()' was not satisfied</a:t>
            </a:r>
          </a:p>
          <a:p>
            <a:pPr marL="0" lvl="0" indent="0">
              <a:spcBef>
                <a:spcPts val="0"/>
              </a:spcBef>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Status of Concepts</a:t>
            </a:r>
          </a:p>
        </p:txBody>
      </p:sp>
      <p:sp>
        <p:nvSpPr>
          <p:cNvPr id="159" name="Shape 15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68300" rtl="0">
              <a:spcBef>
                <a:spcPts val="0"/>
              </a:spcBef>
              <a:spcAft>
                <a:spcPts val="0"/>
              </a:spcAft>
              <a:buSzPts val="2200"/>
              <a:buChar char="●"/>
            </a:pPr>
            <a:r>
              <a:rPr lang="en" sz="2200"/>
              <a:t>Voted down for C++11 (different version)</a:t>
            </a:r>
          </a:p>
          <a:p>
            <a:pPr marL="457200" lvl="0" indent="-368300" rtl="0">
              <a:spcBef>
                <a:spcPts val="0"/>
              </a:spcBef>
              <a:spcAft>
                <a:spcPts val="0"/>
              </a:spcAft>
              <a:buSzPts val="2200"/>
              <a:buChar char="●"/>
            </a:pPr>
            <a:r>
              <a:rPr lang="en" sz="2200"/>
              <a:t>Voted down for C++17 (“concepts-lite”)</a:t>
            </a:r>
          </a:p>
          <a:p>
            <a:pPr marL="457200" lvl="0" indent="-368300" rtl="0">
              <a:spcBef>
                <a:spcPts val="0"/>
              </a:spcBef>
              <a:spcAft>
                <a:spcPts val="0"/>
              </a:spcAft>
              <a:buSzPts val="2200"/>
              <a:buChar char="●"/>
            </a:pPr>
            <a:r>
              <a:rPr lang="en" sz="2200"/>
              <a:t>Candidate for C++20 (merged into working draft)</a:t>
            </a:r>
          </a:p>
          <a:p>
            <a:pPr marL="457200" lvl="0" indent="-368300" rtl="0">
              <a:spcBef>
                <a:spcPts val="0"/>
              </a:spcBef>
              <a:spcAft>
                <a:spcPts val="0"/>
              </a:spcAft>
              <a:buSzPts val="2200"/>
              <a:buChar char="●"/>
            </a:pPr>
            <a:r>
              <a:rPr lang="en" sz="2200"/>
              <a:t>GCC 6 already ships with concepts (Andrew Sutton)</a:t>
            </a:r>
          </a:p>
          <a:p>
            <a:pPr marL="914400" lvl="1" indent="-342900" rtl="0">
              <a:spcBef>
                <a:spcPts val="0"/>
              </a:spcBef>
              <a:spcAft>
                <a:spcPts val="0"/>
              </a:spcAft>
              <a:buSzPts val="1800"/>
              <a:buChar char="○"/>
            </a:pPr>
            <a:r>
              <a:rPr lang="en" sz="1800"/>
              <a:t>Only the language features</a:t>
            </a:r>
          </a:p>
          <a:p>
            <a:pPr marL="914400" lvl="1" indent="-342900" rtl="0">
              <a:spcBef>
                <a:spcPts val="0"/>
              </a:spcBef>
              <a:spcAft>
                <a:spcPts val="0"/>
              </a:spcAft>
              <a:buSzPts val="1800"/>
              <a:buChar char="○"/>
            </a:pPr>
            <a:r>
              <a:rPr lang="en" sz="1800"/>
              <a:t>No standard library</a:t>
            </a:r>
          </a:p>
          <a:p>
            <a:pPr marL="914400" lvl="1" indent="-342900" rtl="0">
              <a:spcBef>
                <a:spcPts val="0"/>
              </a:spcBef>
              <a:spcAft>
                <a:spcPts val="0"/>
              </a:spcAft>
              <a:buSzPts val="1800"/>
              <a:buChar char="○"/>
            </a:pPr>
            <a:r>
              <a:rPr lang="en" sz="1800"/>
              <a:t>Need </a:t>
            </a:r>
            <a:r>
              <a:rPr lang="en" sz="1800">
                <a:solidFill>
                  <a:srgbClr val="0000FF"/>
                </a:solidFill>
                <a:latin typeface="Consolas"/>
                <a:ea typeface="Consolas"/>
                <a:cs typeface="Consolas"/>
                <a:sym typeface="Consolas"/>
              </a:rPr>
              <a:t>-fconcepts</a:t>
            </a:r>
            <a:r>
              <a:rPr lang="en" sz="1800"/>
              <a:t> flag</a:t>
            </a:r>
          </a:p>
          <a:p>
            <a:pPr marL="914400" lvl="1" indent="-342900" rtl="0">
              <a:spcBef>
                <a:spcPts val="0"/>
              </a:spcBef>
              <a:buSzPts val="1800"/>
              <a:buChar char="○"/>
            </a:pPr>
            <a:r>
              <a:rPr lang="en" sz="1800"/>
              <a:t>Try on godbolt.org!</a:t>
            </a:r>
          </a:p>
          <a:p>
            <a:pPr marL="0" lvl="0" indent="0" rtl="0">
              <a:spcBef>
                <a:spcPts val="0"/>
              </a:spcBef>
              <a:buNone/>
            </a:pPr>
            <a:r>
              <a:rPr lang="en"/>
              <a:t>Andrew Sutton, architect of concepts -&gt;</a:t>
            </a:r>
          </a:p>
        </p:txBody>
      </p:sp>
      <p:pic>
        <p:nvPicPr>
          <p:cNvPr id="160" name="Shape 160"/>
          <p:cNvPicPr preferRelativeResize="0"/>
          <p:nvPr/>
        </p:nvPicPr>
        <p:blipFill>
          <a:blip r:embed="rId3">
            <a:alphaModFix/>
          </a:blip>
          <a:stretch>
            <a:fillRect/>
          </a:stretch>
        </p:blipFill>
        <p:spPr>
          <a:xfrm>
            <a:off x="5208225" y="2929625"/>
            <a:ext cx="3935776" cy="2213876"/>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Concepts today</a:t>
            </a:r>
          </a:p>
        </p:txBody>
      </p:sp>
      <p:sp>
        <p:nvSpPr>
          <p:cNvPr id="166" name="Shape 1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solidFill>
                  <a:srgbClr val="000000"/>
                </a:solidFill>
              </a:rPr>
              <a:t>Consider</a:t>
            </a:r>
            <a:r>
              <a:rPr lang="en">
                <a:solidFill>
                  <a:srgbClr val="FF0000"/>
                </a:solidFill>
                <a:latin typeface="Consolas"/>
                <a:ea typeface="Consolas"/>
                <a:cs typeface="Consolas"/>
                <a:sym typeface="Consolas"/>
              </a:rPr>
              <a:t> std::find</a:t>
            </a:r>
            <a:r>
              <a:rPr lang="en"/>
              <a:t> (</a:t>
            </a:r>
            <a:r>
              <a:rPr lang="en" u="sng">
                <a:solidFill>
                  <a:schemeClr val="hlink"/>
                </a:solidFill>
                <a:hlinkClick r:id="rId3"/>
              </a:rPr>
              <a:t>http://en.cppreference.com/w/cpp/algorithm/find</a:t>
            </a:r>
            <a:r>
              <a:rPr lang="en"/>
              <a:t>)</a:t>
            </a:r>
          </a:p>
          <a:p>
            <a:pPr marL="0" lvl="0" indent="-69850">
              <a:lnSpc>
                <a:spcPct val="100000"/>
              </a:lnSpc>
              <a:spcBef>
                <a:spcPts val="0"/>
              </a:spcBef>
              <a:buClr>
                <a:schemeClr val="dk1"/>
              </a:buClr>
              <a:buSzPts val="1100"/>
              <a:buFont typeface="Arial"/>
              <a:buNone/>
            </a:pPr>
            <a:r>
              <a:rPr lang="en" sz="1850">
                <a:solidFill>
                  <a:srgbClr val="0000DD"/>
                </a:solidFill>
                <a:highlight>
                  <a:srgbClr val="FFFFFF"/>
                </a:highlight>
                <a:latin typeface="Consolas"/>
                <a:ea typeface="Consolas"/>
                <a:cs typeface="Consolas"/>
                <a:sym typeface="Consolas"/>
              </a:rPr>
              <a:t>template </a:t>
            </a:r>
            <a:r>
              <a:rPr lang="en" sz="1850">
                <a:solidFill>
                  <a:srgbClr val="000080"/>
                </a:solidFill>
                <a:highlight>
                  <a:srgbClr val="FFFFFF"/>
                </a:highlight>
                <a:latin typeface="Consolas"/>
                <a:ea typeface="Consolas"/>
                <a:cs typeface="Consolas"/>
                <a:sym typeface="Consolas"/>
              </a:rPr>
              <a:t>&lt;</a:t>
            </a:r>
            <a:r>
              <a:rPr lang="en" sz="1850">
                <a:solidFill>
                  <a:srgbClr val="0000DD"/>
                </a:solidFill>
                <a:highlight>
                  <a:srgbClr val="FFFFFF"/>
                </a:highlight>
                <a:latin typeface="Consolas"/>
                <a:ea typeface="Consolas"/>
                <a:cs typeface="Consolas"/>
                <a:sym typeface="Consolas"/>
              </a:rPr>
              <a:t>class</a:t>
            </a:r>
            <a:r>
              <a:rPr lang="en" sz="1850">
                <a:solidFill>
                  <a:schemeClr val="dk1"/>
                </a:solidFill>
                <a:highlight>
                  <a:srgbClr val="FFFFFF"/>
                </a:highlight>
                <a:latin typeface="Consolas"/>
                <a:ea typeface="Consolas"/>
                <a:cs typeface="Consolas"/>
                <a:sym typeface="Consolas"/>
              </a:rPr>
              <a:t> InputIt, </a:t>
            </a:r>
            <a:r>
              <a:rPr lang="en" sz="1850">
                <a:solidFill>
                  <a:srgbClr val="0000DD"/>
                </a:solidFill>
                <a:highlight>
                  <a:srgbClr val="FFFFFF"/>
                </a:highlight>
                <a:latin typeface="Consolas"/>
                <a:ea typeface="Consolas"/>
                <a:cs typeface="Consolas"/>
                <a:sym typeface="Consolas"/>
              </a:rPr>
              <a:t>class</a:t>
            </a:r>
            <a:r>
              <a:rPr lang="en" sz="1850">
                <a:solidFill>
                  <a:schemeClr val="dk1"/>
                </a:solidFill>
                <a:highlight>
                  <a:srgbClr val="FFFFFF"/>
                </a:highlight>
                <a:latin typeface="Consolas"/>
                <a:ea typeface="Consolas"/>
                <a:cs typeface="Consolas"/>
                <a:sym typeface="Consolas"/>
              </a:rPr>
              <a:t> T</a:t>
            </a:r>
            <a:r>
              <a:rPr lang="en" sz="1850">
                <a:solidFill>
                  <a:srgbClr val="000080"/>
                </a:solidFill>
                <a:highlight>
                  <a:srgbClr val="FFFFFF"/>
                </a:highlight>
                <a:latin typeface="Consolas"/>
                <a:ea typeface="Consolas"/>
                <a:cs typeface="Consolas"/>
                <a:sym typeface="Consolas"/>
              </a:rPr>
              <a:t>&gt;</a:t>
            </a:r>
          </a:p>
          <a:p>
            <a:pPr marL="0" lvl="0" indent="0" rtl="0">
              <a:lnSpc>
                <a:spcPct val="100000"/>
              </a:lnSpc>
              <a:spcBef>
                <a:spcPts val="0"/>
              </a:spcBef>
              <a:buNone/>
            </a:pPr>
            <a:r>
              <a:rPr lang="en" sz="1850">
                <a:solidFill>
                  <a:schemeClr val="dk1"/>
                </a:solidFill>
                <a:highlight>
                  <a:srgbClr val="FFFFFF"/>
                </a:highlight>
                <a:latin typeface="Consolas"/>
                <a:ea typeface="Consolas"/>
                <a:cs typeface="Consolas"/>
                <a:sym typeface="Consolas"/>
              </a:rPr>
              <a:t>InputIt find</a:t>
            </a:r>
            <a:r>
              <a:rPr lang="en" sz="1850">
                <a:solidFill>
                  <a:srgbClr val="008000"/>
                </a:solidFill>
                <a:highlight>
                  <a:srgbClr val="FFFFFF"/>
                </a:highlight>
                <a:latin typeface="Consolas"/>
                <a:ea typeface="Consolas"/>
                <a:cs typeface="Consolas"/>
                <a:sym typeface="Consolas"/>
              </a:rPr>
              <a:t>(</a:t>
            </a:r>
            <a:r>
              <a:rPr lang="en" sz="1850">
                <a:solidFill>
                  <a:schemeClr val="dk1"/>
                </a:solidFill>
                <a:highlight>
                  <a:srgbClr val="FFFFFF"/>
                </a:highlight>
                <a:latin typeface="Consolas"/>
                <a:ea typeface="Consolas"/>
                <a:cs typeface="Consolas"/>
                <a:sym typeface="Consolas"/>
              </a:rPr>
              <a:t>InputIt first, InputIt last, </a:t>
            </a:r>
            <a:r>
              <a:rPr lang="en" sz="1850">
                <a:solidFill>
                  <a:srgbClr val="0000FF"/>
                </a:solidFill>
                <a:highlight>
                  <a:srgbClr val="FFFFFF"/>
                </a:highlight>
                <a:latin typeface="Consolas"/>
                <a:ea typeface="Consolas"/>
                <a:cs typeface="Consolas"/>
                <a:sym typeface="Consolas"/>
              </a:rPr>
              <a:t>const</a:t>
            </a:r>
            <a:r>
              <a:rPr lang="en" sz="1850">
                <a:solidFill>
                  <a:schemeClr val="dk1"/>
                </a:solidFill>
                <a:highlight>
                  <a:srgbClr val="FFFFFF"/>
                </a:highlight>
                <a:latin typeface="Consolas"/>
                <a:ea typeface="Consolas"/>
                <a:cs typeface="Consolas"/>
                <a:sym typeface="Consolas"/>
              </a:rPr>
              <a:t> T</a:t>
            </a:r>
            <a:r>
              <a:rPr lang="en" sz="1850">
                <a:solidFill>
                  <a:srgbClr val="000040"/>
                </a:solidFill>
                <a:highlight>
                  <a:srgbClr val="FFFFFF"/>
                </a:highlight>
                <a:latin typeface="Consolas"/>
                <a:ea typeface="Consolas"/>
                <a:cs typeface="Consolas"/>
                <a:sym typeface="Consolas"/>
              </a:rPr>
              <a:t>&amp;</a:t>
            </a:r>
            <a:r>
              <a:rPr lang="en" sz="1850">
                <a:solidFill>
                  <a:schemeClr val="dk1"/>
                </a:solidFill>
                <a:highlight>
                  <a:srgbClr val="FFFFFF"/>
                </a:highlight>
                <a:latin typeface="Consolas"/>
                <a:ea typeface="Consolas"/>
                <a:cs typeface="Consolas"/>
                <a:sym typeface="Consolas"/>
              </a:rPr>
              <a:t> value</a:t>
            </a:r>
            <a:r>
              <a:rPr lang="en" sz="1850">
                <a:solidFill>
                  <a:srgbClr val="008000"/>
                </a:solidFill>
                <a:highlight>
                  <a:srgbClr val="FFFFFF"/>
                </a:highlight>
                <a:latin typeface="Consolas"/>
                <a:ea typeface="Consolas"/>
                <a:cs typeface="Consolas"/>
                <a:sym typeface="Consolas"/>
              </a:rPr>
              <a:t>)</a:t>
            </a:r>
            <a:r>
              <a:rPr lang="en" sz="1850">
                <a:solidFill>
                  <a:srgbClr val="008080"/>
                </a:solidFill>
                <a:highlight>
                  <a:srgbClr val="FFFFFF"/>
                </a:highlight>
                <a:latin typeface="Consolas"/>
                <a:ea typeface="Consolas"/>
                <a:cs typeface="Consolas"/>
                <a:sym typeface="Consolas"/>
              </a:rPr>
              <a:t>;</a:t>
            </a:r>
          </a:p>
          <a:p>
            <a:pPr marL="0" lvl="0" indent="0" rtl="0">
              <a:lnSpc>
                <a:spcPct val="100000"/>
              </a:lnSpc>
              <a:spcBef>
                <a:spcPts val="0"/>
              </a:spcBef>
              <a:buNone/>
            </a:pPr>
            <a:endParaRPr sz="1550">
              <a:solidFill>
                <a:srgbClr val="008080"/>
              </a:solidFill>
              <a:highlight>
                <a:srgbClr val="FFFFFF"/>
              </a:highlight>
              <a:latin typeface="Consolas"/>
              <a:ea typeface="Consolas"/>
              <a:cs typeface="Consolas"/>
              <a:sym typeface="Consolas"/>
            </a:endParaRPr>
          </a:p>
          <a:p>
            <a:pPr marL="0" lvl="0" indent="0" rtl="0">
              <a:lnSpc>
                <a:spcPct val="100000"/>
              </a:lnSpc>
              <a:spcBef>
                <a:spcPts val="0"/>
              </a:spcBef>
              <a:spcAft>
                <a:spcPts val="0"/>
              </a:spcAft>
              <a:buNone/>
            </a:pPr>
            <a:r>
              <a:rPr lang="en" sz="2150" b="1">
                <a:solidFill>
                  <a:srgbClr val="000000"/>
                </a:solidFill>
                <a:highlight>
                  <a:srgbClr val="FFFFFF"/>
                </a:highlight>
              </a:rPr>
              <a:t>Type requirements</a:t>
            </a:r>
          </a:p>
          <a:p>
            <a:pPr marL="457200" lvl="0" indent="-365125" rtl="0">
              <a:lnSpc>
                <a:spcPct val="100000"/>
              </a:lnSpc>
              <a:spcBef>
                <a:spcPts val="0"/>
              </a:spcBef>
              <a:spcAft>
                <a:spcPts val="0"/>
              </a:spcAft>
              <a:buSzPts val="2150"/>
              <a:buChar char="-"/>
            </a:pPr>
            <a:r>
              <a:rPr lang="en" sz="2150">
                <a:solidFill>
                  <a:srgbClr val="000000"/>
                </a:solidFill>
                <a:highlight>
                  <a:srgbClr val="FFFFFF"/>
                </a:highlight>
                <a:latin typeface="Consolas"/>
                <a:ea typeface="Consolas"/>
                <a:cs typeface="Consolas"/>
                <a:sym typeface="Consolas"/>
              </a:rPr>
              <a:t>InputIt</a:t>
            </a:r>
            <a:r>
              <a:rPr lang="en" sz="2150">
                <a:solidFill>
                  <a:srgbClr val="000000"/>
                </a:solidFill>
                <a:highlight>
                  <a:srgbClr val="FFFFFF"/>
                </a:highlight>
              </a:rPr>
              <a:t> must meet the requirements of </a:t>
            </a:r>
            <a:r>
              <a:rPr lang="en" sz="2150" u="sng">
                <a:solidFill>
                  <a:srgbClr val="0B0080"/>
                </a:solidFill>
                <a:highlight>
                  <a:srgbClr val="FFFFFF"/>
                </a:highlight>
                <a:hlinkClick r:id="rId4"/>
              </a:rPr>
              <a:t>InputIterator</a:t>
            </a:r>
            <a:r>
              <a:rPr lang="en" sz="2150">
                <a:solidFill>
                  <a:srgbClr val="000000"/>
                </a:solidFill>
                <a:highlight>
                  <a:srgbClr val="FFFFFF"/>
                </a:highlight>
              </a:rPr>
              <a:t>.</a:t>
            </a:r>
          </a:p>
          <a:p>
            <a:pPr marL="0" lvl="0" indent="0">
              <a:lnSpc>
                <a:spcPct val="100000"/>
              </a:lnSpc>
              <a:spcBef>
                <a:spcPts val="0"/>
              </a:spcBef>
              <a:buNone/>
            </a:pPr>
            <a:endParaRPr sz="1550">
              <a:solidFill>
                <a:srgbClr val="008080"/>
              </a:solidFill>
              <a:highlight>
                <a:srgbClr val="FFFFFF"/>
              </a:highlight>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Example Concept: InputIterator</a:t>
            </a:r>
          </a:p>
        </p:txBody>
      </p:sp>
      <p:sp>
        <p:nvSpPr>
          <p:cNvPr id="172" name="Shape 17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u="sng">
                <a:solidFill>
                  <a:schemeClr val="hlink"/>
                </a:solidFill>
                <a:hlinkClick r:id="rId3"/>
              </a:rPr>
              <a:t>http://en.cppreference.com/w/cpp/concept/InputIterator</a:t>
            </a:r>
          </a:p>
          <a:p>
            <a:pPr marL="457200" lvl="0" indent="-342900">
              <a:spcBef>
                <a:spcPts val="0"/>
              </a:spcBef>
              <a:spcAft>
                <a:spcPts val="0"/>
              </a:spcAft>
              <a:buSzPts val="1800"/>
              <a:buChar char="●"/>
            </a:pPr>
            <a:r>
              <a:rPr lang="en"/>
              <a:t>Gives a list of requirements that must be satisfied by an InputIterator.</a:t>
            </a:r>
          </a:p>
          <a:p>
            <a:pPr marL="457200" lvl="0" indent="-342900" rtl="0">
              <a:spcBef>
                <a:spcPts val="0"/>
              </a:spcBef>
              <a:buSzPts val="1800"/>
              <a:buChar char="●"/>
            </a:pPr>
            <a:r>
              <a:rPr lang="en" i="1"/>
              <a:t>Not enforced by the compiler</a:t>
            </a:r>
          </a:p>
          <a:p>
            <a:pPr marL="0" lvl="0" indent="0" rtl="0">
              <a:spcBef>
                <a:spcPts val="0"/>
              </a:spcBef>
              <a:buNone/>
            </a:pPr>
            <a:endParaRPr i="1"/>
          </a:p>
          <a:p>
            <a:pPr marL="0" lvl="0" indent="0">
              <a:spcBef>
                <a:spcPts val="0"/>
              </a:spcBef>
              <a:buNone/>
            </a:pPr>
            <a:r>
              <a:rPr lang="en" i="1"/>
              <a:t>Similar definitions exist in Boost too.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Eventually may see:</a:t>
            </a:r>
          </a:p>
        </p:txBody>
      </p:sp>
      <p:sp>
        <p:nvSpPr>
          <p:cNvPr id="178" name="Shape 1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rtl="0">
              <a:lnSpc>
                <a:spcPct val="100000"/>
              </a:lnSpc>
              <a:spcBef>
                <a:spcPts val="0"/>
              </a:spcBef>
              <a:buNone/>
            </a:pPr>
            <a:r>
              <a:rPr lang="en">
                <a:latin typeface="Consolas"/>
                <a:ea typeface="Consolas"/>
                <a:cs typeface="Consolas"/>
                <a:sym typeface="Consolas"/>
              </a:rPr>
              <a:t>template &lt;class R, class T&gt;</a:t>
            </a:r>
          </a:p>
          <a:p>
            <a:pPr marL="0" lvl="0" indent="0" rtl="0">
              <a:lnSpc>
                <a:spcPct val="100000"/>
              </a:lnSpc>
              <a:spcBef>
                <a:spcPts val="0"/>
              </a:spcBef>
              <a:buNone/>
            </a:pPr>
            <a:r>
              <a:rPr lang="en">
                <a:latin typeface="Consolas"/>
                <a:ea typeface="Consolas"/>
                <a:cs typeface="Consolas"/>
                <a:sym typeface="Consolas"/>
              </a:rPr>
              <a:t>    </a:t>
            </a:r>
            <a:r>
              <a:rPr lang="en">
                <a:solidFill>
                  <a:srgbClr val="FF0000"/>
                </a:solidFill>
                <a:latin typeface="Consolas"/>
                <a:ea typeface="Consolas"/>
                <a:cs typeface="Consolas"/>
                <a:sym typeface="Consolas"/>
              </a:rPr>
              <a:t>requires Range&lt;R&gt; &amp;&amp; EqualityComparableWith&lt;Value_type&lt;R&gt;, T&gt;</a:t>
            </a:r>
            <a:r>
              <a:rPr lang="en">
                <a:latin typeface="Consolas"/>
                <a:ea typeface="Consolas"/>
                <a:cs typeface="Consolas"/>
                <a:sym typeface="Consolas"/>
              </a:rPr>
              <a:t> </a:t>
            </a:r>
          </a:p>
          <a:p>
            <a:pPr marL="0" lvl="0" indent="0" rtl="0">
              <a:lnSpc>
                <a:spcPct val="100000"/>
              </a:lnSpc>
              <a:spcBef>
                <a:spcPts val="0"/>
              </a:spcBef>
              <a:buNone/>
            </a:pPr>
            <a:r>
              <a:rPr lang="en">
                <a:latin typeface="Consolas"/>
                <a:ea typeface="Consolas"/>
                <a:cs typeface="Consolas"/>
                <a:sym typeface="Consolas"/>
              </a:rPr>
              <a:t>Iterator_of&lt;R&gt; find(R&amp; range, const T&amp; value);</a:t>
            </a:r>
          </a:p>
          <a:p>
            <a:pPr marL="0" lvl="0" indent="0" rtl="0">
              <a:lnSpc>
                <a:spcPct val="100000"/>
              </a:lnSpc>
              <a:spcBef>
                <a:spcPts val="0"/>
              </a:spcBef>
              <a:buNone/>
            </a:pPr>
            <a:endParaRPr>
              <a:latin typeface="Consolas"/>
              <a:ea typeface="Consolas"/>
              <a:cs typeface="Consolas"/>
              <a:sym typeface="Consolas"/>
            </a:endParaRPr>
          </a:p>
          <a:p>
            <a:pPr marL="0" lvl="0" indent="0" rtl="0">
              <a:lnSpc>
                <a:spcPct val="100000"/>
              </a:lnSpc>
              <a:spcBef>
                <a:spcPts val="0"/>
              </a:spcBef>
              <a:buNone/>
            </a:pPr>
            <a:r>
              <a:rPr lang="en" i="1">
                <a:solidFill>
                  <a:srgbClr val="9900FF"/>
                </a:solidFill>
                <a:latin typeface="Consolas"/>
                <a:ea typeface="Consolas"/>
                <a:cs typeface="Consolas"/>
                <a:sym typeface="Consolas"/>
              </a:rPr>
              <a:t>// Using template aliases</a:t>
            </a:r>
          </a:p>
          <a:p>
            <a:pPr marL="0" lvl="0" indent="0" rtl="0">
              <a:lnSpc>
                <a:spcPct val="100000"/>
              </a:lnSpc>
              <a:spcBef>
                <a:spcPts val="0"/>
              </a:spcBef>
              <a:buNone/>
            </a:pPr>
            <a:r>
              <a:rPr lang="en">
                <a:latin typeface="Consolas"/>
                <a:ea typeface="Consolas"/>
                <a:cs typeface="Consolas"/>
                <a:sym typeface="Consolas"/>
              </a:rPr>
              <a:t>template &lt;class X&gt; using Value_type = X::value_type;</a:t>
            </a:r>
          </a:p>
          <a:p>
            <a:pPr marL="0" lvl="0" indent="0">
              <a:lnSpc>
                <a:spcPct val="100000"/>
              </a:lnSpc>
              <a:spcBef>
                <a:spcPts val="0"/>
              </a:spcBef>
              <a:buNone/>
            </a:pPr>
            <a:r>
              <a:rPr lang="en">
                <a:latin typeface="Consolas"/>
                <a:ea typeface="Consolas"/>
                <a:cs typeface="Consolas"/>
                <a:sym typeface="Consolas"/>
              </a:rPr>
              <a:t>template &lt;class X&gt; using Iterator_of = X::iterator;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 name="Shape 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3" name="Shape 63"/>
          <p:cNvSpPr txBox="1"/>
          <p:nvPr/>
        </p:nvSpPr>
        <p:spPr>
          <a:xfrm>
            <a:off x="311700" y="445025"/>
            <a:ext cx="8520600" cy="57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2800"/>
              <a:t>Bonjour</a:t>
            </a:r>
          </a:p>
        </p:txBody>
      </p:sp>
      <p:sp>
        <p:nvSpPr>
          <p:cNvPr id="64" name="Shape 64"/>
          <p:cNvSpPr txBox="1"/>
          <p:nvPr/>
        </p:nvSpPr>
        <p:spPr>
          <a:xfrm>
            <a:off x="311700" y="1152475"/>
            <a:ext cx="8520600" cy="34164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endParaRPr sz="1800">
              <a:solidFill>
                <a:srgbClr val="595959"/>
              </a:solidFill>
            </a:endParaRPr>
          </a:p>
        </p:txBody>
      </p:sp>
      <p:pic>
        <p:nvPicPr>
          <p:cNvPr id="65" name="Shape 65"/>
          <p:cNvPicPr preferRelativeResize="0"/>
          <p:nvPr/>
        </p:nvPicPr>
        <p:blipFill>
          <a:blip r:embed="rId3">
            <a:alphaModFix/>
          </a:blip>
          <a:stretch>
            <a:fillRect/>
          </a:stretch>
        </p:blipFill>
        <p:spPr>
          <a:xfrm>
            <a:off x="1960500" y="1654825"/>
            <a:ext cx="4386325" cy="1101675"/>
          </a:xfrm>
          <a:prstGeom prst="rect">
            <a:avLst/>
          </a:prstGeom>
          <a:noFill/>
          <a:ln>
            <a:noFill/>
          </a:ln>
        </p:spPr>
      </p:pic>
      <p:pic>
        <p:nvPicPr>
          <p:cNvPr id="66" name="Shape 66"/>
          <p:cNvPicPr preferRelativeResize="0"/>
          <p:nvPr/>
        </p:nvPicPr>
        <p:blipFill>
          <a:blip r:embed="rId4">
            <a:alphaModFix/>
          </a:blip>
          <a:stretch>
            <a:fillRect/>
          </a:stretch>
        </p:blipFill>
        <p:spPr>
          <a:xfrm>
            <a:off x="1960488" y="2956700"/>
            <a:ext cx="4762500" cy="11239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84" name="Shape 18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Concepts not only introduce requirements on single types, but on </a:t>
            </a:r>
            <a:r>
              <a:rPr lang="en" i="1"/>
              <a:t>relationships between types</a:t>
            </a:r>
          </a:p>
          <a:p>
            <a:pPr marL="914400" lvl="1" indent="-317500" rtl="0">
              <a:spcBef>
                <a:spcPts val="0"/>
              </a:spcBef>
              <a:spcAft>
                <a:spcPts val="0"/>
              </a:spcAft>
              <a:buSzPts val="1400"/>
              <a:buChar char="○"/>
            </a:pPr>
            <a:r>
              <a:rPr lang="en"/>
              <a:t>Eg, </a:t>
            </a:r>
            <a:r>
              <a:rPr lang="en" sz="1800">
                <a:solidFill>
                  <a:srgbClr val="0000FF"/>
                </a:solidFill>
                <a:latin typeface="Consolas"/>
                <a:ea typeface="Consolas"/>
                <a:cs typeface="Consolas"/>
                <a:sym typeface="Consolas"/>
              </a:rPr>
              <a:t>EqualityComparableWith&lt;Value_type&lt;R&gt;, T&gt;</a:t>
            </a:r>
          </a:p>
          <a:p>
            <a:pPr marL="457200" lvl="0" indent="-342900">
              <a:spcBef>
                <a:spcPts val="0"/>
              </a:spcBef>
              <a:buClr>
                <a:srgbClr val="434343"/>
              </a:buClr>
              <a:buSzPts val="1800"/>
              <a:buChar char="●"/>
            </a:pPr>
            <a:r>
              <a:rPr lang="en">
                <a:solidFill>
                  <a:srgbClr val="434343"/>
                </a:solidFill>
              </a:rPr>
              <a:t>See the Ranges TS for a language feature built with Concepts (http://en.cppreference.com/w/cpp/experimental/ranges)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Defining concepts</a:t>
            </a:r>
          </a:p>
        </p:txBody>
      </p:sp>
      <p:sp>
        <p:nvSpPr>
          <p:cNvPr id="190" name="Shape 19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69850">
              <a:lnSpc>
                <a:spcPct val="100000"/>
              </a:lnSpc>
              <a:spcBef>
                <a:spcPts val="0"/>
              </a:spcBef>
              <a:buClr>
                <a:schemeClr val="dk1"/>
              </a:buClr>
              <a:buSzPts val="1100"/>
              <a:buFont typeface="Arial"/>
              <a:buNone/>
            </a:pPr>
            <a:r>
              <a:rPr lang="en" sz="1300" b="1">
                <a:solidFill>
                  <a:schemeClr val="dk1"/>
                </a:solidFill>
              </a:rPr>
              <a:t>template</a:t>
            </a:r>
            <a:r>
              <a:rPr lang="en" sz="1300">
                <a:solidFill>
                  <a:schemeClr val="dk1"/>
                </a:solidFill>
              </a:rPr>
              <a:t> </a:t>
            </a:r>
            <a:r>
              <a:rPr lang="en" sz="1300" b="1">
                <a:solidFill>
                  <a:schemeClr val="dk1"/>
                </a:solidFill>
              </a:rPr>
              <a:t>&lt;</a:t>
            </a:r>
            <a:r>
              <a:rPr lang="en" sz="1300">
                <a:solidFill>
                  <a:schemeClr val="dk1"/>
                </a:solidFill>
              </a:rPr>
              <a:t> </a:t>
            </a:r>
            <a:r>
              <a:rPr lang="en" sz="1300" i="1">
                <a:solidFill>
                  <a:srgbClr val="808080"/>
                </a:solidFill>
              </a:rPr>
              <a:t>template-parameter-list</a:t>
            </a:r>
            <a:r>
              <a:rPr lang="en" sz="1300">
                <a:solidFill>
                  <a:schemeClr val="dk1"/>
                </a:solidFill>
              </a:rPr>
              <a:t> </a:t>
            </a:r>
            <a:r>
              <a:rPr lang="en" sz="1300" b="1">
                <a:solidFill>
                  <a:schemeClr val="dk1"/>
                </a:solidFill>
              </a:rPr>
              <a:t>&gt;</a:t>
            </a:r>
          </a:p>
          <a:p>
            <a:pPr marL="0" lvl="0" indent="0" rtl="0">
              <a:lnSpc>
                <a:spcPct val="100000"/>
              </a:lnSpc>
              <a:spcBef>
                <a:spcPts val="400"/>
              </a:spcBef>
              <a:spcAft>
                <a:spcPts val="600"/>
              </a:spcAft>
              <a:buNone/>
            </a:pPr>
            <a:r>
              <a:rPr lang="en" sz="1300" b="1">
                <a:solidFill>
                  <a:schemeClr val="dk1"/>
                </a:solidFill>
              </a:rPr>
              <a:t>concept</a:t>
            </a:r>
            <a:r>
              <a:rPr lang="en" sz="1300">
                <a:solidFill>
                  <a:schemeClr val="dk1"/>
                </a:solidFill>
              </a:rPr>
              <a:t> </a:t>
            </a:r>
            <a:r>
              <a:rPr lang="en" sz="1300">
                <a:solidFill>
                  <a:srgbClr val="9900FF"/>
                </a:solidFill>
              </a:rPr>
              <a:t>[bool]</a:t>
            </a:r>
            <a:r>
              <a:rPr lang="en" sz="1300">
                <a:solidFill>
                  <a:schemeClr val="dk1"/>
                </a:solidFill>
              </a:rPr>
              <a:t> </a:t>
            </a:r>
            <a:r>
              <a:rPr lang="en" sz="1300" i="1">
                <a:solidFill>
                  <a:srgbClr val="808080"/>
                </a:solidFill>
              </a:rPr>
              <a:t>concept-name</a:t>
            </a:r>
            <a:r>
              <a:rPr lang="en" sz="1300">
                <a:solidFill>
                  <a:schemeClr val="dk1"/>
                </a:solidFill>
              </a:rPr>
              <a:t> </a:t>
            </a:r>
            <a:r>
              <a:rPr lang="en" sz="1300" b="1">
                <a:solidFill>
                  <a:schemeClr val="dk1"/>
                </a:solidFill>
              </a:rPr>
              <a:t>=</a:t>
            </a:r>
            <a:r>
              <a:rPr lang="en" sz="1300">
                <a:solidFill>
                  <a:schemeClr val="dk1"/>
                </a:solidFill>
              </a:rPr>
              <a:t> </a:t>
            </a:r>
            <a:r>
              <a:rPr lang="en" sz="1300" i="1">
                <a:solidFill>
                  <a:srgbClr val="808080"/>
                </a:solidFill>
              </a:rPr>
              <a:t>constraint-expression</a:t>
            </a:r>
            <a:r>
              <a:rPr lang="en" sz="1300" b="1">
                <a:solidFill>
                  <a:schemeClr val="dk1"/>
                </a:solidFill>
              </a:rPr>
              <a:t>;</a:t>
            </a:r>
          </a:p>
          <a:p>
            <a:pPr marL="0" lvl="0" indent="0" rtl="0">
              <a:lnSpc>
                <a:spcPct val="100000"/>
              </a:lnSpc>
              <a:spcBef>
                <a:spcPts val="400"/>
              </a:spcBef>
              <a:spcAft>
                <a:spcPts val="600"/>
              </a:spcAft>
              <a:buNone/>
            </a:pPr>
            <a:r>
              <a:rPr lang="en" sz="1600" b="1">
                <a:solidFill>
                  <a:schemeClr val="dk1"/>
                </a:solidFill>
              </a:rPr>
              <a:t>Examples:</a:t>
            </a:r>
          </a:p>
          <a:p>
            <a:pPr marL="0" lvl="0" indent="0" rtl="0">
              <a:lnSpc>
                <a:spcPct val="100000"/>
              </a:lnSpc>
              <a:spcBef>
                <a:spcPts val="0"/>
              </a:spcBef>
              <a:spcAft>
                <a:spcPts val="0"/>
              </a:spcAft>
              <a:buNone/>
            </a:pPr>
            <a:r>
              <a:rPr lang="en" sz="1350" i="1">
                <a:solidFill>
                  <a:srgbClr val="9900FF"/>
                </a:solidFill>
                <a:latin typeface="Consolas"/>
                <a:ea typeface="Consolas"/>
                <a:cs typeface="Consolas"/>
                <a:sym typeface="Consolas"/>
              </a:rPr>
              <a:t>// variable concept</a:t>
            </a:r>
            <a:r>
              <a:rPr lang="en" sz="1350">
                <a:solidFill>
                  <a:schemeClr val="dk1"/>
                </a:solidFill>
                <a:latin typeface="Consolas"/>
                <a:ea typeface="Consolas"/>
                <a:cs typeface="Consolas"/>
                <a:sym typeface="Consolas"/>
              </a:rPr>
              <a:t/>
            </a:r>
            <a:br>
              <a:rPr lang="en" sz="1350">
                <a:solidFill>
                  <a:schemeClr val="dk1"/>
                </a:solidFill>
                <a:latin typeface="Consolas"/>
                <a:ea typeface="Consolas"/>
                <a:cs typeface="Consolas"/>
                <a:sym typeface="Consolas"/>
              </a:rPr>
            </a:br>
            <a:r>
              <a:rPr lang="en" sz="1350">
                <a:solidFill>
                  <a:srgbClr val="0000DD"/>
                </a:solidFill>
                <a:latin typeface="Consolas"/>
                <a:ea typeface="Consolas"/>
                <a:cs typeface="Consolas"/>
                <a:sym typeface="Consolas"/>
              </a:rPr>
              <a:t>template</a:t>
            </a:r>
            <a:r>
              <a:rPr lang="en" sz="1350">
                <a:solidFill>
                  <a:schemeClr val="dk1"/>
                </a:solidFill>
                <a:latin typeface="Consolas"/>
                <a:ea typeface="Consolas"/>
                <a:cs typeface="Consolas"/>
                <a:sym typeface="Consolas"/>
              </a:rPr>
              <a:t> </a:t>
            </a:r>
            <a:r>
              <a:rPr lang="en" sz="1350">
                <a:solidFill>
                  <a:srgbClr val="000080"/>
                </a:solidFill>
                <a:latin typeface="Consolas"/>
                <a:ea typeface="Consolas"/>
                <a:cs typeface="Consolas"/>
                <a:sym typeface="Consolas"/>
              </a:rPr>
              <a:t>&lt;</a:t>
            </a:r>
            <a:r>
              <a:rPr lang="en" sz="1350">
                <a:solidFill>
                  <a:srgbClr val="0000DD"/>
                </a:solidFill>
                <a:latin typeface="Consolas"/>
                <a:ea typeface="Consolas"/>
                <a:cs typeface="Consolas"/>
                <a:sym typeface="Consolas"/>
              </a:rPr>
              <a:t>class</a:t>
            </a:r>
            <a:r>
              <a:rPr lang="en" sz="1350">
                <a:solidFill>
                  <a:schemeClr val="dk1"/>
                </a:solidFill>
                <a:latin typeface="Consolas"/>
                <a:ea typeface="Consolas"/>
                <a:cs typeface="Consolas"/>
                <a:sym typeface="Consolas"/>
              </a:rPr>
              <a:t> T, </a:t>
            </a:r>
            <a:r>
              <a:rPr lang="en" sz="1350">
                <a:solidFill>
                  <a:srgbClr val="0000DD"/>
                </a:solidFill>
                <a:latin typeface="Consolas"/>
                <a:ea typeface="Consolas"/>
                <a:cs typeface="Consolas"/>
                <a:sym typeface="Consolas"/>
              </a:rPr>
              <a:t>class</a:t>
            </a:r>
            <a:r>
              <a:rPr lang="en" sz="1350">
                <a:solidFill>
                  <a:schemeClr val="dk1"/>
                </a:solidFill>
                <a:latin typeface="Consolas"/>
                <a:ea typeface="Consolas"/>
                <a:cs typeface="Consolas"/>
                <a:sym typeface="Consolas"/>
              </a:rPr>
              <a:t> U</a:t>
            </a:r>
            <a:r>
              <a:rPr lang="en" sz="1350">
                <a:solidFill>
                  <a:srgbClr val="000080"/>
                </a:solidFill>
                <a:latin typeface="Consolas"/>
                <a:ea typeface="Consolas"/>
                <a:cs typeface="Consolas"/>
                <a:sym typeface="Consolas"/>
              </a:rPr>
              <a:t>&gt;</a:t>
            </a:r>
            <a:r>
              <a:rPr lang="en" sz="1350">
                <a:solidFill>
                  <a:schemeClr val="dk1"/>
                </a:solidFill>
                <a:latin typeface="Consolas"/>
                <a:ea typeface="Consolas"/>
                <a:cs typeface="Consolas"/>
                <a:sym typeface="Consolas"/>
              </a:rPr>
              <a:t/>
            </a:r>
            <a:br>
              <a:rPr lang="en" sz="1350">
                <a:solidFill>
                  <a:schemeClr val="dk1"/>
                </a:solidFill>
                <a:latin typeface="Consolas"/>
                <a:ea typeface="Consolas"/>
                <a:cs typeface="Consolas"/>
                <a:sym typeface="Consolas"/>
              </a:rPr>
            </a:br>
            <a:r>
              <a:rPr lang="en" sz="1350">
                <a:solidFill>
                  <a:schemeClr val="dk1"/>
                </a:solidFill>
                <a:latin typeface="Consolas"/>
                <a:ea typeface="Consolas"/>
                <a:cs typeface="Consolas"/>
                <a:sym typeface="Consolas"/>
              </a:rPr>
              <a:t>concept </a:t>
            </a:r>
            <a:r>
              <a:rPr lang="en" sz="1350">
                <a:solidFill>
                  <a:srgbClr val="0000FF"/>
                </a:solidFill>
                <a:latin typeface="Consolas"/>
                <a:ea typeface="Consolas"/>
                <a:cs typeface="Consolas"/>
                <a:sym typeface="Consolas"/>
              </a:rPr>
              <a:t>bool</a:t>
            </a:r>
            <a:r>
              <a:rPr lang="en" sz="1350">
                <a:solidFill>
                  <a:schemeClr val="dk1"/>
                </a:solidFill>
                <a:latin typeface="Consolas"/>
                <a:ea typeface="Consolas"/>
                <a:cs typeface="Consolas"/>
                <a:sym typeface="Consolas"/>
              </a:rPr>
              <a:t> Derived </a:t>
            </a:r>
            <a:r>
              <a:rPr lang="en" sz="1350">
                <a:solidFill>
                  <a:srgbClr val="000080"/>
                </a:solidFill>
                <a:latin typeface="Consolas"/>
                <a:ea typeface="Consolas"/>
                <a:cs typeface="Consolas"/>
                <a:sym typeface="Consolas"/>
              </a:rPr>
              <a:t>=</a:t>
            </a:r>
            <a:r>
              <a:rPr lang="en" sz="1350">
                <a:solidFill>
                  <a:schemeClr val="dk1"/>
                </a:solidFill>
                <a:latin typeface="Consolas"/>
                <a:ea typeface="Consolas"/>
                <a:cs typeface="Consolas"/>
                <a:sym typeface="Consolas"/>
                <a:hlinkClick r:id="rId3"/>
              </a:rPr>
              <a:t> </a:t>
            </a:r>
            <a:r>
              <a:rPr lang="en" sz="1350" u="sng">
                <a:solidFill>
                  <a:srgbClr val="003080"/>
                </a:solidFill>
                <a:latin typeface="Consolas"/>
                <a:ea typeface="Consolas"/>
                <a:cs typeface="Consolas"/>
                <a:sym typeface="Consolas"/>
                <a:hlinkClick r:id="rId3"/>
              </a:rPr>
              <a:t>std::is_base_of</a:t>
            </a:r>
            <a:r>
              <a:rPr lang="en" sz="1350">
                <a:solidFill>
                  <a:srgbClr val="000080"/>
                </a:solidFill>
                <a:latin typeface="Consolas"/>
                <a:ea typeface="Consolas"/>
                <a:cs typeface="Consolas"/>
                <a:sym typeface="Consolas"/>
              </a:rPr>
              <a:t>&lt;</a:t>
            </a:r>
            <a:r>
              <a:rPr lang="en" sz="1350">
                <a:solidFill>
                  <a:schemeClr val="dk1"/>
                </a:solidFill>
                <a:latin typeface="Consolas"/>
                <a:ea typeface="Consolas"/>
                <a:cs typeface="Consolas"/>
                <a:sym typeface="Consolas"/>
              </a:rPr>
              <a:t>U, T</a:t>
            </a:r>
            <a:r>
              <a:rPr lang="en" sz="1350">
                <a:solidFill>
                  <a:srgbClr val="000080"/>
                </a:solidFill>
                <a:latin typeface="Consolas"/>
                <a:ea typeface="Consolas"/>
                <a:cs typeface="Consolas"/>
                <a:sym typeface="Consolas"/>
              </a:rPr>
              <a:t>&gt;</a:t>
            </a:r>
            <a:r>
              <a:rPr lang="en" sz="1350">
                <a:solidFill>
                  <a:srgbClr val="008080"/>
                </a:solidFill>
                <a:latin typeface="Consolas"/>
                <a:ea typeface="Consolas"/>
                <a:cs typeface="Consolas"/>
                <a:sym typeface="Consolas"/>
              </a:rPr>
              <a:t>::</a:t>
            </a:r>
            <a:r>
              <a:rPr lang="en" sz="1350">
                <a:solidFill>
                  <a:schemeClr val="dk1"/>
                </a:solidFill>
                <a:latin typeface="Consolas"/>
                <a:ea typeface="Consolas"/>
                <a:cs typeface="Consolas"/>
                <a:sym typeface="Consolas"/>
              </a:rPr>
              <a:t>value</a:t>
            </a:r>
            <a:r>
              <a:rPr lang="en" sz="1350">
                <a:solidFill>
                  <a:srgbClr val="008080"/>
                </a:solidFill>
                <a:latin typeface="Consolas"/>
                <a:ea typeface="Consolas"/>
                <a:cs typeface="Consolas"/>
                <a:sym typeface="Consolas"/>
              </a:rPr>
              <a:t>;</a:t>
            </a:r>
            <a:r>
              <a:rPr lang="en" sz="1350">
                <a:solidFill>
                  <a:schemeClr val="dk1"/>
                </a:solidFill>
                <a:latin typeface="Consolas"/>
                <a:ea typeface="Consolas"/>
                <a:cs typeface="Consolas"/>
                <a:sym typeface="Consolas"/>
              </a:rPr>
              <a:t/>
            </a:r>
            <a:br>
              <a:rPr lang="en" sz="1350">
                <a:solidFill>
                  <a:schemeClr val="dk1"/>
                </a:solidFill>
                <a:latin typeface="Consolas"/>
                <a:ea typeface="Consolas"/>
                <a:cs typeface="Consolas"/>
                <a:sym typeface="Consolas"/>
              </a:rPr>
            </a:br>
            <a:r>
              <a:rPr lang="en" sz="1350">
                <a:solidFill>
                  <a:schemeClr val="dk1"/>
                </a:solidFill>
                <a:latin typeface="Consolas"/>
                <a:ea typeface="Consolas"/>
                <a:cs typeface="Consolas"/>
                <a:sym typeface="Consolas"/>
              </a:rPr>
              <a:t> </a:t>
            </a:r>
            <a:br>
              <a:rPr lang="en" sz="1350">
                <a:solidFill>
                  <a:schemeClr val="dk1"/>
                </a:solidFill>
                <a:latin typeface="Consolas"/>
                <a:ea typeface="Consolas"/>
                <a:cs typeface="Consolas"/>
                <a:sym typeface="Consolas"/>
              </a:rPr>
            </a:br>
            <a:r>
              <a:rPr lang="en" sz="1350" i="1">
                <a:solidFill>
                  <a:srgbClr val="9900FF"/>
                </a:solidFill>
                <a:latin typeface="Consolas"/>
                <a:ea typeface="Consolas"/>
                <a:cs typeface="Consolas"/>
                <a:sym typeface="Consolas"/>
              </a:rPr>
              <a:t>// function concept (must be invoked)</a:t>
            </a:r>
            <a:r>
              <a:rPr lang="en" sz="1350">
                <a:solidFill>
                  <a:schemeClr val="dk1"/>
                </a:solidFill>
                <a:latin typeface="Consolas"/>
                <a:ea typeface="Consolas"/>
                <a:cs typeface="Consolas"/>
                <a:sym typeface="Consolas"/>
              </a:rPr>
              <a:t/>
            </a:r>
            <a:br>
              <a:rPr lang="en" sz="1350">
                <a:solidFill>
                  <a:schemeClr val="dk1"/>
                </a:solidFill>
                <a:latin typeface="Consolas"/>
                <a:ea typeface="Consolas"/>
                <a:cs typeface="Consolas"/>
                <a:sym typeface="Consolas"/>
              </a:rPr>
            </a:br>
            <a:r>
              <a:rPr lang="en" sz="1350">
                <a:solidFill>
                  <a:srgbClr val="0000DD"/>
                </a:solidFill>
                <a:latin typeface="Consolas"/>
                <a:ea typeface="Consolas"/>
                <a:cs typeface="Consolas"/>
                <a:sym typeface="Consolas"/>
              </a:rPr>
              <a:t>template</a:t>
            </a:r>
            <a:r>
              <a:rPr lang="en" sz="1350">
                <a:solidFill>
                  <a:schemeClr val="dk1"/>
                </a:solidFill>
                <a:latin typeface="Consolas"/>
                <a:ea typeface="Consolas"/>
                <a:cs typeface="Consolas"/>
                <a:sym typeface="Consolas"/>
              </a:rPr>
              <a:t> </a:t>
            </a:r>
            <a:r>
              <a:rPr lang="en" sz="1350">
                <a:solidFill>
                  <a:srgbClr val="000080"/>
                </a:solidFill>
                <a:latin typeface="Consolas"/>
                <a:ea typeface="Consolas"/>
                <a:cs typeface="Consolas"/>
                <a:sym typeface="Consolas"/>
              </a:rPr>
              <a:t>&lt;</a:t>
            </a:r>
            <a:r>
              <a:rPr lang="en" sz="1350">
                <a:solidFill>
                  <a:srgbClr val="0000DD"/>
                </a:solidFill>
                <a:latin typeface="Consolas"/>
                <a:ea typeface="Consolas"/>
                <a:cs typeface="Consolas"/>
                <a:sym typeface="Consolas"/>
              </a:rPr>
              <a:t>class</a:t>
            </a:r>
            <a:r>
              <a:rPr lang="en" sz="1350">
                <a:solidFill>
                  <a:schemeClr val="dk1"/>
                </a:solidFill>
                <a:latin typeface="Consolas"/>
                <a:ea typeface="Consolas"/>
                <a:cs typeface="Consolas"/>
                <a:sym typeface="Consolas"/>
              </a:rPr>
              <a:t> T</a:t>
            </a:r>
            <a:r>
              <a:rPr lang="en" sz="1350">
                <a:solidFill>
                  <a:srgbClr val="000080"/>
                </a:solidFill>
                <a:latin typeface="Consolas"/>
                <a:ea typeface="Consolas"/>
                <a:cs typeface="Consolas"/>
                <a:sym typeface="Consolas"/>
              </a:rPr>
              <a:t>&gt;</a:t>
            </a:r>
            <a:r>
              <a:rPr lang="en" sz="1350">
                <a:solidFill>
                  <a:schemeClr val="dk1"/>
                </a:solidFill>
                <a:latin typeface="Consolas"/>
                <a:ea typeface="Consolas"/>
                <a:cs typeface="Consolas"/>
                <a:sym typeface="Consolas"/>
              </a:rPr>
              <a:t/>
            </a:r>
            <a:br>
              <a:rPr lang="en" sz="1350">
                <a:solidFill>
                  <a:schemeClr val="dk1"/>
                </a:solidFill>
                <a:latin typeface="Consolas"/>
                <a:ea typeface="Consolas"/>
                <a:cs typeface="Consolas"/>
                <a:sym typeface="Consolas"/>
              </a:rPr>
            </a:br>
            <a:r>
              <a:rPr lang="en" sz="1350">
                <a:solidFill>
                  <a:schemeClr val="dk1"/>
                </a:solidFill>
                <a:latin typeface="Consolas"/>
                <a:ea typeface="Consolas"/>
                <a:cs typeface="Consolas"/>
                <a:sym typeface="Consolas"/>
              </a:rPr>
              <a:t>concept </a:t>
            </a:r>
            <a:r>
              <a:rPr lang="en" sz="1350">
                <a:solidFill>
                  <a:srgbClr val="0000FF"/>
                </a:solidFill>
                <a:latin typeface="Consolas"/>
                <a:ea typeface="Consolas"/>
                <a:cs typeface="Consolas"/>
                <a:sym typeface="Consolas"/>
              </a:rPr>
              <a:t>bool</a:t>
            </a:r>
            <a:r>
              <a:rPr lang="en" sz="1350">
                <a:solidFill>
                  <a:schemeClr val="dk1"/>
                </a:solidFill>
                <a:latin typeface="Consolas"/>
                <a:ea typeface="Consolas"/>
                <a:cs typeface="Consolas"/>
                <a:sym typeface="Consolas"/>
              </a:rPr>
              <a:t> EqualityComparable</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br>
              <a:rPr lang="en" sz="1350">
                <a:solidFill>
                  <a:schemeClr val="dk1"/>
                </a:solidFill>
                <a:latin typeface="Consolas"/>
                <a:ea typeface="Consolas"/>
                <a:cs typeface="Consolas"/>
                <a:sym typeface="Consolas"/>
              </a:rPr>
            </a:br>
            <a:r>
              <a:rPr lang="en" sz="1350">
                <a:solidFill>
                  <a:schemeClr val="dk1"/>
                </a:solidFill>
                <a:latin typeface="Consolas"/>
                <a:ea typeface="Consolas"/>
                <a:cs typeface="Consolas"/>
                <a:sym typeface="Consolas"/>
              </a:rPr>
              <a:t>    </a:t>
            </a:r>
            <a:r>
              <a:rPr lang="en" sz="1350">
                <a:solidFill>
                  <a:srgbClr val="0000DD"/>
                </a:solidFill>
                <a:latin typeface="Consolas"/>
                <a:ea typeface="Consolas"/>
                <a:cs typeface="Consolas"/>
                <a:sym typeface="Consolas"/>
              </a:rPr>
              <a:t>return</a:t>
            </a:r>
            <a:r>
              <a:rPr lang="en" sz="1350">
                <a:solidFill>
                  <a:schemeClr val="dk1"/>
                </a:solidFill>
                <a:latin typeface="Consolas"/>
                <a:ea typeface="Consolas"/>
                <a:cs typeface="Consolas"/>
                <a:sym typeface="Consolas"/>
              </a:rPr>
              <a:t> requires</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T a, T b</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a </a:t>
            </a:r>
            <a:r>
              <a:rPr lang="en" sz="1350">
                <a:solidFill>
                  <a:srgbClr val="000080"/>
                </a:solidFill>
                <a:latin typeface="Consolas"/>
                <a:ea typeface="Consolas"/>
                <a:cs typeface="Consolas"/>
                <a:sym typeface="Consolas"/>
              </a:rPr>
              <a:t>==</a:t>
            </a:r>
            <a:r>
              <a:rPr lang="en" sz="1350">
                <a:solidFill>
                  <a:schemeClr val="dk1"/>
                </a:solidFill>
                <a:latin typeface="Consolas"/>
                <a:ea typeface="Consolas"/>
                <a:cs typeface="Consolas"/>
                <a:sym typeface="Consolas"/>
              </a:rPr>
              <a:t> b</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0040"/>
                </a:solidFill>
                <a:latin typeface="Consolas"/>
                <a:ea typeface="Consolas"/>
                <a:cs typeface="Consolas"/>
                <a:sym typeface="Consolas"/>
              </a:rPr>
              <a:t>-</a:t>
            </a:r>
            <a:r>
              <a:rPr lang="en" sz="1350">
                <a:solidFill>
                  <a:srgbClr val="000080"/>
                </a:solidFill>
                <a:latin typeface="Consolas"/>
                <a:ea typeface="Consolas"/>
                <a:cs typeface="Consolas"/>
                <a:sym typeface="Consolas"/>
              </a:rPr>
              <a:t>&gt;</a:t>
            </a:r>
            <a:r>
              <a:rPr lang="en" sz="1350">
                <a:solidFill>
                  <a:schemeClr val="dk1"/>
                </a:solidFill>
                <a:latin typeface="Consolas"/>
                <a:ea typeface="Consolas"/>
                <a:cs typeface="Consolas"/>
                <a:sym typeface="Consolas"/>
              </a:rPr>
              <a:t> Boolean</a:t>
            </a:r>
            <a:r>
              <a:rPr lang="en" sz="1350">
                <a:solidFill>
                  <a:srgbClr val="008080"/>
                </a:solidFill>
                <a:latin typeface="Consolas"/>
                <a:ea typeface="Consolas"/>
                <a:cs typeface="Consolas"/>
                <a:sym typeface="Consolas"/>
              </a:rPr>
              <a:t>;</a:t>
            </a:r>
            <a:r>
              <a:rPr lang="en" sz="1350">
                <a:solidFill>
                  <a:schemeClr val="dk1"/>
                </a:solidFill>
                <a:latin typeface="Consolas"/>
                <a:ea typeface="Consolas"/>
                <a:cs typeface="Consolas"/>
                <a:sym typeface="Consolas"/>
              </a:rPr>
              <a:t> </a:t>
            </a:r>
          </a:p>
          <a:p>
            <a:pPr marL="2743200" lvl="0" indent="0" rtl="0">
              <a:lnSpc>
                <a:spcPct val="100000"/>
              </a:lnSpc>
              <a:spcBef>
                <a:spcPts val="0"/>
              </a:spcBef>
              <a:spcAft>
                <a:spcPts val="0"/>
              </a:spcAft>
              <a:buNone/>
            </a:pPr>
            <a:r>
              <a:rPr lang="en" sz="1350">
                <a:solidFill>
                  <a:srgbClr val="008000"/>
                </a:solidFill>
                <a:latin typeface="Consolas"/>
                <a:ea typeface="Consolas"/>
                <a:cs typeface="Consolas"/>
                <a:sym typeface="Consolas"/>
              </a:rPr>
              <a:t>   {</a:t>
            </a:r>
            <a:r>
              <a:rPr lang="en" sz="1350">
                <a:solidFill>
                  <a:schemeClr val="dk1"/>
                </a:solidFill>
                <a:latin typeface="Consolas"/>
                <a:ea typeface="Consolas"/>
                <a:cs typeface="Consolas"/>
                <a:sym typeface="Consolas"/>
              </a:rPr>
              <a:t>a </a:t>
            </a:r>
            <a:r>
              <a:rPr lang="en" sz="1350">
                <a:solidFill>
                  <a:srgbClr val="000040"/>
                </a:solidFill>
                <a:latin typeface="Consolas"/>
                <a:ea typeface="Consolas"/>
                <a:cs typeface="Consolas"/>
                <a:sym typeface="Consolas"/>
              </a:rPr>
              <a:t>!</a:t>
            </a:r>
            <a:r>
              <a:rPr lang="en" sz="1350">
                <a:solidFill>
                  <a:srgbClr val="000080"/>
                </a:solidFill>
                <a:latin typeface="Consolas"/>
                <a:ea typeface="Consolas"/>
                <a:cs typeface="Consolas"/>
                <a:sym typeface="Consolas"/>
              </a:rPr>
              <a:t>=</a:t>
            </a:r>
            <a:r>
              <a:rPr lang="en" sz="1350">
                <a:solidFill>
                  <a:schemeClr val="dk1"/>
                </a:solidFill>
                <a:latin typeface="Consolas"/>
                <a:ea typeface="Consolas"/>
                <a:cs typeface="Consolas"/>
                <a:sym typeface="Consolas"/>
              </a:rPr>
              <a:t> b</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0040"/>
                </a:solidFill>
                <a:latin typeface="Consolas"/>
                <a:ea typeface="Consolas"/>
                <a:cs typeface="Consolas"/>
                <a:sym typeface="Consolas"/>
              </a:rPr>
              <a:t>-</a:t>
            </a:r>
            <a:r>
              <a:rPr lang="en" sz="1350">
                <a:solidFill>
                  <a:srgbClr val="000080"/>
                </a:solidFill>
                <a:latin typeface="Consolas"/>
                <a:ea typeface="Consolas"/>
                <a:cs typeface="Consolas"/>
                <a:sym typeface="Consolas"/>
              </a:rPr>
              <a:t>&gt;</a:t>
            </a:r>
            <a:r>
              <a:rPr lang="en" sz="1350">
                <a:solidFill>
                  <a:schemeClr val="dk1"/>
                </a:solidFill>
                <a:latin typeface="Consolas"/>
                <a:ea typeface="Consolas"/>
                <a:cs typeface="Consolas"/>
                <a:sym typeface="Consolas"/>
              </a:rPr>
              <a:t> Boolean</a:t>
            </a:r>
            <a:r>
              <a:rPr lang="en" sz="1350">
                <a:solidFill>
                  <a:srgbClr val="00808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8000"/>
                </a:solidFill>
                <a:latin typeface="Consolas"/>
                <a:ea typeface="Consolas"/>
                <a:cs typeface="Consolas"/>
                <a:sym typeface="Consolas"/>
              </a:rPr>
              <a:t>}</a:t>
            </a:r>
            <a:r>
              <a:rPr lang="en" sz="1350">
                <a:solidFill>
                  <a:srgbClr val="008080"/>
                </a:solidFill>
                <a:latin typeface="Consolas"/>
                <a:ea typeface="Consolas"/>
                <a:cs typeface="Consolas"/>
                <a:sym typeface="Consolas"/>
              </a:rPr>
              <a:t>;</a:t>
            </a:r>
          </a:p>
          <a:p>
            <a:pPr marL="0" lvl="0" indent="0" rtl="0">
              <a:lnSpc>
                <a:spcPct val="100000"/>
              </a:lnSpc>
              <a:spcBef>
                <a:spcPts val="0"/>
              </a:spcBef>
              <a:spcAft>
                <a:spcPts val="0"/>
              </a:spcAft>
              <a:buNone/>
            </a:pPr>
            <a:r>
              <a:rPr lang="en" sz="1350">
                <a:solidFill>
                  <a:srgbClr val="008000"/>
                </a:solidFill>
                <a:latin typeface="Consolas"/>
                <a:ea typeface="Consolas"/>
                <a:cs typeface="Consolas"/>
                <a:sym typeface="Consolas"/>
              </a:rPr>
              <a:t>}</a:t>
            </a:r>
          </a:p>
          <a:p>
            <a:pPr marL="0" lvl="0" indent="-69850" rtl="0">
              <a:lnSpc>
                <a:spcPct val="100000"/>
              </a:lnSpc>
              <a:spcBef>
                <a:spcPts val="400"/>
              </a:spcBef>
              <a:spcAft>
                <a:spcPts val="600"/>
              </a:spcAft>
              <a:buClr>
                <a:schemeClr val="dk1"/>
              </a:buClr>
              <a:buSzPts val="1100"/>
              <a:buFont typeface="Arial"/>
              <a:buNone/>
            </a:pPr>
            <a:endParaRPr sz="1600" b="1">
              <a:solidFill>
                <a:schemeClr val="dk1"/>
              </a:solidFill>
            </a:endParaRPr>
          </a:p>
          <a:p>
            <a:pPr marL="0" lvl="0" indent="-69850" rtl="0">
              <a:lnSpc>
                <a:spcPct val="100000"/>
              </a:lnSpc>
              <a:spcBef>
                <a:spcPts val="0"/>
              </a:spcBef>
              <a:spcAft>
                <a:spcPts val="0"/>
              </a:spcAft>
              <a:buClr>
                <a:schemeClr val="dk1"/>
              </a:buClr>
              <a:buSzPts val="1100"/>
              <a:buFont typeface="Arial"/>
              <a:buNone/>
            </a:pPr>
            <a:endParaRPr sz="1100" b="1">
              <a:solidFill>
                <a:schemeClr val="dk1"/>
              </a:solidFill>
            </a:endParaRPr>
          </a:p>
          <a:p>
            <a:pPr marL="0" lvl="0" indent="0">
              <a:lnSpc>
                <a:spcPct val="100000"/>
              </a:lnSpc>
              <a:spcBef>
                <a:spcPts val="0"/>
              </a:spcBef>
              <a:buNone/>
            </a:pPr>
            <a:endParaRPr/>
          </a:p>
        </p:txBody>
      </p:sp>
      <p:sp>
        <p:nvSpPr>
          <p:cNvPr id="191" name="Shape 191"/>
          <p:cNvSpPr txBox="1"/>
          <p:nvPr/>
        </p:nvSpPr>
        <p:spPr>
          <a:xfrm>
            <a:off x="5833900" y="3563750"/>
            <a:ext cx="2955000" cy="1103400"/>
          </a:xfrm>
          <a:prstGeom prst="rect">
            <a:avLst/>
          </a:prstGeom>
          <a:noFill/>
          <a:ln>
            <a:noFill/>
          </a:ln>
        </p:spPr>
        <p:txBody>
          <a:bodyPr wrap="square" lIns="91425" tIns="91425" rIns="91425" bIns="91425" anchor="t" anchorCtr="0">
            <a:noAutofit/>
          </a:bodyPr>
          <a:lstStyle/>
          <a:p>
            <a:pPr marL="0" lvl="0" indent="0">
              <a:spcBef>
                <a:spcPts val="0"/>
              </a:spcBef>
              <a:buNone/>
            </a:pPr>
            <a:r>
              <a:rPr lang="en"/>
              <a:t>		Constraint expression</a:t>
            </a:r>
          </a:p>
        </p:txBody>
      </p:sp>
      <p:cxnSp>
        <p:nvCxnSpPr>
          <p:cNvPr id="192" name="Shape 192"/>
          <p:cNvCxnSpPr/>
          <p:nvPr/>
        </p:nvCxnSpPr>
        <p:spPr>
          <a:xfrm flipH="1">
            <a:off x="5960800" y="3792025"/>
            <a:ext cx="798900" cy="762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Constraints</a:t>
            </a:r>
          </a:p>
        </p:txBody>
      </p:sp>
      <p:sp>
        <p:nvSpPr>
          <p:cNvPr id="198" name="Shape 19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t>1) conjunctions		</a:t>
            </a:r>
            <a:br>
              <a:rPr lang="en"/>
            </a:br>
            <a:r>
              <a:rPr lang="en"/>
              <a:t>2) disjunctions		</a:t>
            </a:r>
            <a:br>
              <a:rPr lang="en"/>
            </a:br>
            <a:r>
              <a:rPr lang="en"/>
              <a:t>3) predicate constraints</a:t>
            </a:r>
            <a:br>
              <a:rPr lang="en"/>
            </a:br>
            <a:r>
              <a:rPr lang="en"/>
              <a:t>4) expression constraints (only in a requires-expression)</a:t>
            </a:r>
            <a:br>
              <a:rPr lang="en"/>
            </a:br>
            <a:r>
              <a:rPr lang="en"/>
              <a:t>5) type constraints (only in a requires-expression)</a:t>
            </a:r>
            <a:br>
              <a:rPr lang="en"/>
            </a:br>
            <a:r>
              <a:rPr lang="en"/>
              <a:t>6) implicit conversion constraints (only in a requires-expression)</a:t>
            </a:r>
            <a:br>
              <a:rPr lang="en"/>
            </a:br>
            <a:r>
              <a:rPr lang="en"/>
              <a:t>7) argument deduction constraints (only in a requires-expression)</a:t>
            </a:r>
            <a:br>
              <a:rPr lang="en"/>
            </a:br>
            <a:r>
              <a:rPr lang="en"/>
              <a:t>8) exception constraints (only in a requires-expression)</a:t>
            </a:r>
            <a:br>
              <a:rPr lang="en"/>
            </a:br>
            <a:r>
              <a:rPr lang="en"/>
              <a:t>9) parametrized constraints (only in a requires-expression)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More examples: Range</a:t>
            </a:r>
          </a:p>
        </p:txBody>
      </p:sp>
      <p:sp>
        <p:nvSpPr>
          <p:cNvPr id="204" name="Shape 20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rtl="0">
              <a:lnSpc>
                <a:spcPct val="100000"/>
              </a:lnSpc>
              <a:spcBef>
                <a:spcPts val="0"/>
              </a:spcBef>
              <a:buNone/>
            </a:pPr>
            <a:r>
              <a:rPr lang="en" sz="1200">
                <a:solidFill>
                  <a:srgbClr val="0000FF"/>
                </a:solidFill>
                <a:latin typeface="Consolas"/>
                <a:ea typeface="Consolas"/>
                <a:cs typeface="Consolas"/>
                <a:sym typeface="Consolas"/>
              </a:rPr>
              <a:t>template</a:t>
            </a:r>
            <a:r>
              <a:rPr lang="en" sz="1200">
                <a:latin typeface="Consolas"/>
                <a:ea typeface="Consolas"/>
                <a:cs typeface="Consolas"/>
                <a:sym typeface="Consolas"/>
              </a:rPr>
              <a:t> &lt;</a:t>
            </a:r>
            <a:r>
              <a:rPr lang="en" sz="1200">
                <a:solidFill>
                  <a:srgbClr val="0000FF"/>
                </a:solidFill>
                <a:latin typeface="Consolas"/>
                <a:ea typeface="Consolas"/>
                <a:cs typeface="Consolas"/>
                <a:sym typeface="Consolas"/>
              </a:rPr>
              <a:t>class</a:t>
            </a:r>
            <a:r>
              <a:rPr lang="en" sz="1200">
                <a:latin typeface="Consolas"/>
                <a:ea typeface="Consolas"/>
                <a:cs typeface="Consolas"/>
                <a:sym typeface="Consolas"/>
              </a:rPr>
              <a:t> T&gt;</a:t>
            </a:r>
          </a:p>
          <a:p>
            <a:pPr marL="0" lvl="0" indent="0" rtl="0">
              <a:lnSpc>
                <a:spcPct val="100000"/>
              </a:lnSpc>
              <a:spcBef>
                <a:spcPts val="0"/>
              </a:spcBef>
              <a:buNone/>
            </a:pPr>
            <a:r>
              <a:rPr lang="en" sz="1200">
                <a:latin typeface="Consolas"/>
                <a:ea typeface="Consolas"/>
                <a:cs typeface="Consolas"/>
                <a:sym typeface="Consolas"/>
              </a:rPr>
              <a:t>concept bool Range = requires(T t) { </a:t>
            </a:r>
          </a:p>
          <a:p>
            <a:pPr marL="0" lvl="0" indent="457200" rtl="0">
              <a:lnSpc>
                <a:spcPct val="100000"/>
              </a:lnSpc>
              <a:spcBef>
                <a:spcPts val="0"/>
              </a:spcBef>
              <a:buNone/>
            </a:pPr>
            <a:r>
              <a:rPr lang="en" sz="1200">
                <a:solidFill>
                  <a:srgbClr val="0000FF"/>
                </a:solidFill>
                <a:latin typeface="Consolas"/>
                <a:ea typeface="Consolas"/>
                <a:cs typeface="Consolas"/>
                <a:sym typeface="Consolas"/>
              </a:rPr>
              <a:t>typename</a:t>
            </a:r>
            <a:r>
              <a:rPr lang="en" sz="1200">
                <a:latin typeface="Consolas"/>
                <a:ea typeface="Consolas"/>
                <a:cs typeface="Consolas"/>
                <a:sym typeface="Consolas"/>
              </a:rPr>
              <a:t> Value_type&lt;T&gt;; </a:t>
            </a:r>
            <a:r>
              <a:rPr lang="en" sz="1200" i="1">
                <a:solidFill>
                  <a:srgbClr val="9900FF"/>
                </a:solidFill>
                <a:latin typeface="Consolas"/>
                <a:ea typeface="Consolas"/>
                <a:cs typeface="Consolas"/>
                <a:sym typeface="Consolas"/>
              </a:rPr>
              <a:t>// must have a value type typename Iterator_of;</a:t>
            </a:r>
            <a:r>
              <a:rPr lang="en" sz="1200">
                <a:latin typeface="Consolas"/>
                <a:ea typeface="Consolas"/>
                <a:cs typeface="Consolas"/>
                <a:sym typeface="Consolas"/>
              </a:rPr>
              <a:t> </a:t>
            </a:r>
          </a:p>
          <a:p>
            <a:pPr marL="0" lvl="0" indent="457200" rtl="0">
              <a:lnSpc>
                <a:spcPct val="100000"/>
              </a:lnSpc>
              <a:spcBef>
                <a:spcPts val="0"/>
              </a:spcBef>
              <a:buNone/>
            </a:pPr>
            <a:r>
              <a:rPr lang="en" sz="1200">
                <a:solidFill>
                  <a:srgbClr val="0000FF"/>
                </a:solidFill>
                <a:latin typeface="Consolas"/>
                <a:ea typeface="Consolas"/>
                <a:cs typeface="Consolas"/>
                <a:sym typeface="Consolas"/>
              </a:rPr>
              <a:t>typename</a:t>
            </a:r>
            <a:r>
              <a:rPr lang="en" sz="1200">
                <a:latin typeface="Consolas"/>
                <a:ea typeface="Consolas"/>
                <a:cs typeface="Consolas"/>
                <a:sym typeface="Consolas"/>
              </a:rPr>
              <a:t> Iterator_type&lt;T&gt;; </a:t>
            </a:r>
            <a:r>
              <a:rPr lang="en" sz="1200" i="1">
                <a:solidFill>
                  <a:srgbClr val="9900FF"/>
                </a:solidFill>
                <a:latin typeface="Consolas"/>
                <a:ea typeface="Consolas"/>
                <a:cs typeface="Consolas"/>
                <a:sym typeface="Consolas"/>
              </a:rPr>
              <a:t>// must have an iterator type</a:t>
            </a:r>
            <a:r>
              <a:rPr lang="en" sz="1200">
                <a:latin typeface="Consolas"/>
                <a:ea typeface="Consolas"/>
                <a:cs typeface="Consolas"/>
                <a:sym typeface="Consolas"/>
              </a:rPr>
              <a:t> </a:t>
            </a:r>
          </a:p>
          <a:p>
            <a:pPr marL="0" lvl="0" indent="457200" rtl="0">
              <a:lnSpc>
                <a:spcPct val="100000"/>
              </a:lnSpc>
              <a:spcBef>
                <a:spcPts val="0"/>
              </a:spcBef>
              <a:buNone/>
            </a:pPr>
            <a:r>
              <a:rPr lang="en" sz="1200">
                <a:latin typeface="Consolas"/>
                <a:ea typeface="Consolas"/>
                <a:cs typeface="Consolas"/>
                <a:sym typeface="Consolas"/>
              </a:rPr>
              <a:t>{ begin(t) } -&gt; Iterator_of&lt;T&gt;; </a:t>
            </a:r>
            <a:r>
              <a:rPr lang="en" sz="1200" i="1">
                <a:solidFill>
                  <a:srgbClr val="9900FF"/>
                </a:solidFill>
                <a:latin typeface="Consolas"/>
                <a:ea typeface="Consolas"/>
                <a:cs typeface="Consolas"/>
                <a:sym typeface="Consolas"/>
              </a:rPr>
              <a:t>// must have begin() and end() which return iterators</a:t>
            </a:r>
          </a:p>
          <a:p>
            <a:pPr marL="0" lvl="0" indent="457200" rtl="0">
              <a:lnSpc>
                <a:spcPct val="100000"/>
              </a:lnSpc>
              <a:spcBef>
                <a:spcPts val="0"/>
              </a:spcBef>
              <a:buNone/>
            </a:pPr>
            <a:r>
              <a:rPr lang="en" sz="1200">
                <a:latin typeface="Consolas"/>
                <a:ea typeface="Consolas"/>
                <a:cs typeface="Consolas"/>
                <a:sym typeface="Consolas"/>
              </a:rPr>
              <a:t>{ end(t) } -&gt; Iterator_of&lt;T&gt;;</a:t>
            </a:r>
          </a:p>
          <a:p>
            <a:pPr marL="0" lvl="0" indent="457200" rtl="0">
              <a:lnSpc>
                <a:spcPct val="100000"/>
              </a:lnSpc>
              <a:spcBef>
                <a:spcPts val="0"/>
              </a:spcBef>
              <a:buNone/>
            </a:pPr>
            <a:r>
              <a:rPr lang="en" sz="1200">
                <a:latin typeface="Consolas"/>
                <a:ea typeface="Consolas"/>
                <a:cs typeface="Consolas"/>
                <a:sym typeface="Consolas"/>
              </a:rPr>
              <a:t>requires Input_iterator&lt;Iterator_of&lt;T&gt;&gt;; </a:t>
            </a:r>
          </a:p>
          <a:p>
            <a:pPr marL="0" lvl="0" indent="457200" rtl="0">
              <a:lnSpc>
                <a:spcPct val="100000"/>
              </a:lnSpc>
              <a:spcBef>
                <a:spcPts val="0"/>
              </a:spcBef>
              <a:buNone/>
            </a:pPr>
            <a:r>
              <a:rPr lang="en" sz="1200">
                <a:latin typeface="Consolas"/>
                <a:ea typeface="Consolas"/>
                <a:cs typeface="Consolas"/>
                <a:sym typeface="Consolas"/>
              </a:rPr>
              <a:t>requires Same_type&lt;Value_type&lt;T&gt;, Value_type&lt;Iterator_of&lt;T&gt;&gt;&gt;; </a:t>
            </a:r>
          </a:p>
          <a:p>
            <a:pPr marL="0" lvl="0" indent="0" rtl="0">
              <a:lnSpc>
                <a:spcPct val="100000"/>
              </a:lnSpc>
              <a:spcBef>
                <a:spcPts val="0"/>
              </a:spcBef>
              <a:buNone/>
            </a:pPr>
            <a:r>
              <a:rPr lang="en" sz="1200">
                <a:latin typeface="Consolas"/>
                <a:ea typeface="Consolas"/>
                <a:cs typeface="Consolas"/>
                <a:sym typeface="Consolas"/>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More examples: Sortable</a:t>
            </a:r>
          </a:p>
        </p:txBody>
      </p:sp>
      <p:sp>
        <p:nvSpPr>
          <p:cNvPr id="210" name="Shape 21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solidFill>
                  <a:srgbClr val="0000FF"/>
                </a:solidFill>
                <a:latin typeface="Consolas"/>
                <a:ea typeface="Consolas"/>
                <a:cs typeface="Consolas"/>
                <a:sym typeface="Consolas"/>
              </a:rPr>
              <a:t>template</a:t>
            </a:r>
            <a:r>
              <a:rPr lang="en">
                <a:latin typeface="Consolas"/>
                <a:ea typeface="Consolas"/>
                <a:cs typeface="Consolas"/>
                <a:sym typeface="Consolas"/>
              </a:rPr>
              <a:t> &lt;</a:t>
            </a:r>
            <a:r>
              <a:rPr lang="en">
                <a:solidFill>
                  <a:srgbClr val="0000FF"/>
                </a:solidFill>
                <a:latin typeface="Consolas"/>
                <a:ea typeface="Consolas"/>
                <a:cs typeface="Consolas"/>
                <a:sym typeface="Consolas"/>
              </a:rPr>
              <a:t>class</a:t>
            </a:r>
            <a:r>
              <a:rPr lang="en">
                <a:latin typeface="Consolas"/>
                <a:ea typeface="Consolas"/>
                <a:cs typeface="Consolas"/>
                <a:sym typeface="Consolas"/>
              </a:rPr>
              <a:t> T&gt;</a:t>
            </a:r>
          </a:p>
          <a:p>
            <a:pPr marL="0" lvl="0" indent="0">
              <a:spcBef>
                <a:spcPts val="0"/>
              </a:spcBef>
              <a:buNone/>
            </a:pPr>
            <a:r>
              <a:rPr lang="en">
                <a:latin typeface="Consolas"/>
                <a:ea typeface="Consolas"/>
                <a:cs typeface="Consolas"/>
                <a:sym typeface="Consolas"/>
              </a:rPr>
              <a:t>concept bool Sortable =</a:t>
            </a:r>
          </a:p>
          <a:p>
            <a:pPr marL="0" lvl="0" indent="457200" rtl="0">
              <a:spcBef>
                <a:spcPts val="0"/>
              </a:spcBef>
              <a:buNone/>
            </a:pPr>
            <a:r>
              <a:rPr lang="en">
                <a:latin typeface="Consolas"/>
                <a:ea typeface="Consolas"/>
                <a:cs typeface="Consolas"/>
                <a:sym typeface="Consolas"/>
              </a:rPr>
              <a:t>Sequence&lt;T&gt; </a:t>
            </a:r>
          </a:p>
          <a:p>
            <a:pPr marL="0" lvl="0" indent="457200" rtl="0">
              <a:spcBef>
                <a:spcPts val="0"/>
              </a:spcBef>
              <a:buNone/>
            </a:pPr>
            <a:r>
              <a:rPr lang="en">
                <a:latin typeface="Consolas"/>
                <a:ea typeface="Consolas"/>
                <a:cs typeface="Consolas"/>
                <a:sym typeface="Consolas"/>
              </a:rPr>
              <a:t>&amp;&amp; Random_access_iterator&lt;Iterator_of&lt;T&gt;&gt; </a:t>
            </a:r>
          </a:p>
          <a:p>
            <a:pPr marL="0" lvl="0" indent="457200" rtl="0">
              <a:spcBef>
                <a:spcPts val="0"/>
              </a:spcBef>
              <a:buNone/>
            </a:pPr>
            <a:r>
              <a:rPr lang="en">
                <a:latin typeface="Consolas"/>
                <a:ea typeface="Consolas"/>
                <a:cs typeface="Consolas"/>
                <a:sym typeface="Consolas"/>
              </a:rPr>
              <a:t>&amp;&amp; Less_than_comparable&lt;Value_type&lt;T&gt;&gt;</a:t>
            </a:r>
          </a:p>
          <a:p>
            <a:pPr marL="0" lvl="0" indent="457200">
              <a:spcBef>
                <a:spcPts val="0"/>
              </a:spcBef>
              <a:buNone/>
            </a:pPr>
            <a:r>
              <a:rPr lang="en">
                <a:latin typeface="Consolas"/>
                <a:ea typeface="Consolas"/>
                <a:cs typeface="Consolas"/>
                <a:sym typeface="Consolas"/>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t>Template overloading</a:t>
            </a:r>
          </a:p>
        </p:txBody>
      </p:sp>
      <p:sp>
        <p:nvSpPr>
          <p:cNvPr id="216" name="Shape 21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latin typeface="Consolas"/>
                <a:ea typeface="Consolas"/>
                <a:cs typeface="Consolas"/>
                <a:sym typeface="Consolas"/>
              </a:rPr>
              <a:t>template&lt;class T1, class T2&gt; void </a:t>
            </a:r>
            <a:r>
              <a:rPr lang="en">
                <a:solidFill>
                  <a:srgbClr val="FF0000"/>
                </a:solidFill>
                <a:latin typeface="Consolas"/>
                <a:ea typeface="Consolas"/>
                <a:cs typeface="Consolas"/>
                <a:sym typeface="Consolas"/>
              </a:rPr>
              <a:t>f(T1, T2)</a:t>
            </a: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template&lt;class T&gt; void </a:t>
            </a:r>
            <a:r>
              <a:rPr lang="en">
                <a:solidFill>
                  <a:srgbClr val="FF0000"/>
                </a:solidFill>
                <a:latin typeface="Consolas"/>
                <a:ea typeface="Consolas"/>
                <a:cs typeface="Consolas"/>
                <a:sym typeface="Consolas"/>
              </a:rPr>
              <a:t>f(T)</a:t>
            </a:r>
            <a:r>
              <a:rPr lang="en">
                <a:latin typeface="Consolas"/>
                <a:ea typeface="Consolas"/>
                <a:cs typeface="Consolas"/>
                <a:sym typeface="Consolas"/>
              </a:rPr>
              <a:t>;</a:t>
            </a:r>
          </a:p>
          <a:p>
            <a:pPr marL="0" lvl="0" indent="0">
              <a:spcBef>
                <a:spcPts val="0"/>
              </a:spcBef>
              <a:buNone/>
            </a:pPr>
            <a:r>
              <a:rPr lang="en">
                <a:latin typeface="Consolas"/>
                <a:ea typeface="Consolas"/>
                <a:cs typeface="Consolas"/>
                <a:sym typeface="Consolas"/>
              </a:rPr>
              <a:t>void </a:t>
            </a:r>
            <a:r>
              <a:rPr lang="en">
                <a:solidFill>
                  <a:srgbClr val="FF0000"/>
                </a:solidFill>
                <a:latin typeface="Consolas"/>
                <a:ea typeface="Consolas"/>
                <a:cs typeface="Consolas"/>
                <a:sym typeface="Consolas"/>
              </a:rPr>
              <a:t>f(int, int)</a:t>
            </a:r>
            <a:r>
              <a:rPr lang="en">
                <a:latin typeface="Consolas"/>
                <a:ea typeface="Consolas"/>
                <a:cs typeface="Consolas"/>
                <a:sym typeface="Consolas"/>
              </a:rPr>
              <a:t>;    </a:t>
            </a:r>
            <a:r>
              <a:rPr lang="en" i="1">
                <a:solidFill>
                  <a:srgbClr val="9900FF"/>
                </a:solidFill>
                <a:latin typeface="Consolas"/>
                <a:ea typeface="Consolas"/>
                <a:cs typeface="Consolas"/>
                <a:sym typeface="Consolas"/>
              </a:rPr>
              <a:t>// takes precedence over template functions</a:t>
            </a:r>
          </a:p>
          <a:p>
            <a:pPr marL="0" lvl="0" indent="0">
              <a:spcBef>
                <a:spcPts val="0"/>
              </a:spcBef>
              <a:buNone/>
            </a:pPr>
            <a:r>
              <a:rPr lang="en">
                <a:latin typeface="Consolas"/>
                <a:ea typeface="Consolas"/>
                <a:cs typeface="Consolas"/>
                <a:sym typeface="Consolas"/>
              </a:rPr>
              <a:t>void </a:t>
            </a:r>
            <a:r>
              <a:rPr lang="en">
                <a:solidFill>
                  <a:srgbClr val="FF0000"/>
                </a:solidFill>
                <a:latin typeface="Consolas"/>
                <a:ea typeface="Consolas"/>
                <a:cs typeface="Consolas"/>
                <a:sym typeface="Consolas"/>
              </a:rPr>
              <a:t>f(int, int, int)</a:t>
            </a:r>
            <a:r>
              <a:rPr lang="en">
                <a:latin typeface="Consolas"/>
                <a:ea typeface="Consolas"/>
                <a:cs typeface="Consolas"/>
                <a:sym typeface="Consolas"/>
              </a:rPr>
              <a:t>;</a:t>
            </a:r>
          </a:p>
          <a:p>
            <a:pPr marL="0" lvl="0" indent="0">
              <a:spcBef>
                <a:spcPts val="0"/>
              </a:spcBef>
              <a:buNone/>
            </a:pPr>
            <a:endParaRPr>
              <a:latin typeface="Consolas"/>
              <a:ea typeface="Consolas"/>
              <a:cs typeface="Consolas"/>
              <a:sym typeface="Consolas"/>
            </a:endParaRPr>
          </a:p>
          <a:p>
            <a:pPr marL="0" lvl="0" indent="0">
              <a:spcBef>
                <a:spcPts val="0"/>
              </a:spcBef>
              <a:buNone/>
            </a:pPr>
            <a:r>
              <a:rPr lang="en" i="1"/>
              <a:t>It’s hard to provide overloads based on particular properties of 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Concepts: overloading</a:t>
            </a:r>
          </a:p>
        </p:txBody>
      </p:sp>
      <p:sp>
        <p:nvSpPr>
          <p:cNvPr id="222" name="Shape 22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nSpc>
                <a:spcPct val="100000"/>
              </a:lnSpc>
              <a:spcBef>
                <a:spcPts val="0"/>
              </a:spcBef>
              <a:buNone/>
            </a:pPr>
            <a:r>
              <a:rPr lang="en" sz="1500">
                <a:latin typeface="Consolas"/>
                <a:ea typeface="Consolas"/>
                <a:cs typeface="Consolas"/>
                <a:sym typeface="Consolas"/>
              </a:rPr>
              <a:t>void </a:t>
            </a:r>
            <a:r>
              <a:rPr lang="en" sz="1500">
                <a:solidFill>
                  <a:srgbClr val="0000FF"/>
                </a:solidFill>
                <a:latin typeface="Consolas"/>
                <a:ea typeface="Consolas"/>
                <a:cs typeface="Consolas"/>
                <a:sym typeface="Consolas"/>
              </a:rPr>
              <a:t>advance</a:t>
            </a:r>
            <a:r>
              <a:rPr lang="en" sz="1500">
                <a:latin typeface="Consolas"/>
                <a:ea typeface="Consolas"/>
                <a:cs typeface="Consolas"/>
                <a:sym typeface="Consolas"/>
              </a:rPr>
              <a:t>(</a:t>
            </a:r>
            <a:r>
              <a:rPr lang="en" sz="1500">
                <a:solidFill>
                  <a:srgbClr val="FF0000"/>
                </a:solidFill>
                <a:latin typeface="Consolas"/>
                <a:ea typeface="Consolas"/>
                <a:cs typeface="Consolas"/>
                <a:sym typeface="Consolas"/>
              </a:rPr>
              <a:t>Forward_iterator</a:t>
            </a:r>
            <a:r>
              <a:rPr lang="en" sz="1500">
                <a:latin typeface="Consolas"/>
                <a:ea typeface="Consolas"/>
                <a:cs typeface="Consolas"/>
                <a:sym typeface="Consolas"/>
              </a:rPr>
              <a:t> p, int n) { while(n--) ++p; } </a:t>
            </a:r>
          </a:p>
          <a:p>
            <a:pPr marL="0" lvl="0" indent="0">
              <a:lnSpc>
                <a:spcPct val="100000"/>
              </a:lnSpc>
              <a:spcBef>
                <a:spcPts val="0"/>
              </a:spcBef>
              <a:buNone/>
            </a:pPr>
            <a:r>
              <a:rPr lang="en" sz="1500">
                <a:latin typeface="Consolas"/>
                <a:ea typeface="Consolas"/>
                <a:cs typeface="Consolas"/>
                <a:sym typeface="Consolas"/>
              </a:rPr>
              <a:t>void </a:t>
            </a:r>
            <a:r>
              <a:rPr lang="en" sz="1500">
                <a:solidFill>
                  <a:srgbClr val="0000FF"/>
                </a:solidFill>
                <a:latin typeface="Consolas"/>
                <a:ea typeface="Consolas"/>
                <a:cs typeface="Consolas"/>
                <a:sym typeface="Consolas"/>
              </a:rPr>
              <a:t>advance</a:t>
            </a:r>
            <a:r>
              <a:rPr lang="en" sz="1500">
                <a:latin typeface="Consolas"/>
                <a:ea typeface="Consolas"/>
                <a:cs typeface="Consolas"/>
                <a:sym typeface="Consolas"/>
              </a:rPr>
              <a:t>(</a:t>
            </a:r>
            <a:r>
              <a:rPr lang="en" sz="1500">
                <a:solidFill>
                  <a:srgbClr val="FF0000"/>
                </a:solidFill>
                <a:latin typeface="Consolas"/>
                <a:ea typeface="Consolas"/>
                <a:cs typeface="Consolas"/>
                <a:sym typeface="Consolas"/>
              </a:rPr>
              <a:t>Random_access_iterator</a:t>
            </a:r>
            <a:r>
              <a:rPr lang="en" sz="1500">
                <a:latin typeface="Consolas"/>
                <a:ea typeface="Consolas"/>
                <a:cs typeface="Consolas"/>
                <a:sym typeface="Consolas"/>
              </a:rPr>
              <a:t> p, int n) { p+=n; } </a:t>
            </a:r>
          </a:p>
          <a:p>
            <a:pPr marL="0" lvl="0" indent="0">
              <a:lnSpc>
                <a:spcPct val="100000"/>
              </a:lnSpc>
              <a:spcBef>
                <a:spcPts val="0"/>
              </a:spcBef>
              <a:buNone/>
            </a:pPr>
            <a:r>
              <a:rPr lang="en" sz="1500">
                <a:latin typeface="Consolas"/>
                <a:ea typeface="Consolas"/>
                <a:cs typeface="Consolas"/>
                <a:sym typeface="Consolas"/>
              </a:rPr>
              <a:t>void use(vector&amp; vs, list&amp; ls) { </a:t>
            </a:r>
          </a:p>
          <a:p>
            <a:pPr marL="457200" lvl="0" indent="0">
              <a:lnSpc>
                <a:spcPct val="100000"/>
              </a:lnSpc>
              <a:spcBef>
                <a:spcPts val="0"/>
              </a:spcBef>
              <a:buNone/>
            </a:pPr>
            <a:r>
              <a:rPr lang="en" sz="1500">
                <a:latin typeface="Consolas"/>
                <a:ea typeface="Consolas"/>
                <a:cs typeface="Consolas"/>
                <a:sym typeface="Consolas"/>
              </a:rPr>
              <a:t>auto pvs = find(vs, "foo"); </a:t>
            </a:r>
          </a:p>
          <a:p>
            <a:pPr marL="457200" lvl="0" indent="0">
              <a:lnSpc>
                <a:spcPct val="100000"/>
              </a:lnSpc>
              <a:spcBef>
                <a:spcPts val="0"/>
              </a:spcBef>
              <a:buNone/>
            </a:pPr>
            <a:r>
              <a:rPr lang="en" sz="1500">
                <a:solidFill>
                  <a:srgbClr val="0000FF"/>
                </a:solidFill>
                <a:latin typeface="Consolas"/>
                <a:ea typeface="Consolas"/>
                <a:cs typeface="Consolas"/>
                <a:sym typeface="Consolas"/>
              </a:rPr>
              <a:t>advance</a:t>
            </a:r>
            <a:r>
              <a:rPr lang="en" sz="1500">
                <a:latin typeface="Consolas"/>
                <a:ea typeface="Consolas"/>
                <a:cs typeface="Consolas"/>
                <a:sym typeface="Consolas"/>
              </a:rPr>
              <a:t>(pvs, 2); // use fast advance </a:t>
            </a:r>
          </a:p>
          <a:p>
            <a:pPr marL="457200" lvl="0" indent="0" rtl="0">
              <a:lnSpc>
                <a:spcPct val="100000"/>
              </a:lnSpc>
              <a:spcBef>
                <a:spcPts val="0"/>
              </a:spcBef>
              <a:buNone/>
            </a:pPr>
            <a:r>
              <a:rPr lang="en" sz="1500">
                <a:latin typeface="Consolas"/>
                <a:ea typeface="Consolas"/>
                <a:cs typeface="Consolas"/>
                <a:sym typeface="Consolas"/>
              </a:rPr>
              <a:t>auto pls = find(ls, "foo"); </a:t>
            </a:r>
          </a:p>
          <a:p>
            <a:pPr marL="457200" lvl="0" indent="0">
              <a:lnSpc>
                <a:spcPct val="100000"/>
              </a:lnSpc>
              <a:spcBef>
                <a:spcPts val="0"/>
              </a:spcBef>
              <a:buNone/>
            </a:pPr>
            <a:r>
              <a:rPr lang="en" sz="1500">
                <a:solidFill>
                  <a:srgbClr val="0000FF"/>
                </a:solidFill>
                <a:latin typeface="Consolas"/>
                <a:ea typeface="Consolas"/>
                <a:cs typeface="Consolas"/>
                <a:sym typeface="Consolas"/>
              </a:rPr>
              <a:t>advance</a:t>
            </a:r>
            <a:r>
              <a:rPr lang="en" sz="1500">
                <a:latin typeface="Consolas"/>
                <a:ea typeface="Consolas"/>
                <a:cs typeface="Consolas"/>
                <a:sym typeface="Consolas"/>
              </a:rPr>
              <a:t>(pls, 2); // use slow advance </a:t>
            </a:r>
          </a:p>
          <a:p>
            <a:pPr marL="0" lvl="0" indent="0">
              <a:lnSpc>
                <a:spcPct val="100000"/>
              </a:lnSpc>
              <a:spcBef>
                <a:spcPts val="0"/>
              </a:spcBef>
              <a:buNone/>
            </a:pPr>
            <a:r>
              <a:rPr lang="en" sz="1500">
                <a:latin typeface="Consolas"/>
                <a:ea typeface="Consolas"/>
                <a:cs typeface="Consolas"/>
                <a:sym typeface="Consolas"/>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Concepts: constrained type deduction</a:t>
            </a:r>
          </a:p>
        </p:txBody>
      </p:sp>
      <p:sp>
        <p:nvSpPr>
          <p:cNvPr id="228" name="Shape 22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139700" marR="139700" lvl="0" indent="0" rtl="0">
              <a:lnSpc>
                <a:spcPct val="130000"/>
              </a:lnSpc>
              <a:spcBef>
                <a:spcPts val="0"/>
              </a:spcBef>
              <a:spcAft>
                <a:spcPts val="0"/>
              </a:spcAft>
              <a:buNone/>
            </a:pPr>
            <a:r>
              <a:rPr lang="en" sz="1750" i="1">
                <a:solidFill>
                  <a:srgbClr val="9900FF"/>
                </a:solidFill>
                <a:latin typeface="Consolas"/>
                <a:ea typeface="Consolas"/>
                <a:cs typeface="Consolas"/>
                <a:sym typeface="Consolas"/>
              </a:rPr>
              <a:t>// the type of x1 is deduced to whatever f returns</a:t>
            </a:r>
          </a:p>
          <a:p>
            <a:pPr marL="139700" marR="139700" lvl="0" indent="0" rtl="0">
              <a:lnSpc>
                <a:spcPct val="130000"/>
              </a:lnSpc>
              <a:spcBef>
                <a:spcPts val="0"/>
              </a:spcBef>
              <a:spcAft>
                <a:spcPts val="0"/>
              </a:spcAft>
              <a:buNone/>
            </a:pPr>
            <a:r>
              <a:rPr lang="en" sz="1750" b="1">
                <a:solidFill>
                  <a:srgbClr val="0000FF"/>
                </a:solidFill>
                <a:latin typeface="Consolas"/>
                <a:ea typeface="Consolas"/>
                <a:cs typeface="Consolas"/>
                <a:sym typeface="Consolas"/>
              </a:rPr>
              <a:t>auto</a:t>
            </a:r>
            <a:r>
              <a:rPr lang="en" sz="1750">
                <a:solidFill>
                  <a:schemeClr val="dk1"/>
                </a:solidFill>
                <a:latin typeface="Consolas"/>
                <a:ea typeface="Consolas"/>
                <a:cs typeface="Consolas"/>
                <a:sym typeface="Consolas"/>
              </a:rPr>
              <a:t> x1 </a:t>
            </a:r>
            <a:r>
              <a:rPr lang="en" sz="1750">
                <a:solidFill>
                  <a:srgbClr val="666666"/>
                </a:solidFill>
                <a:latin typeface="Consolas"/>
                <a:ea typeface="Consolas"/>
                <a:cs typeface="Consolas"/>
                <a:sym typeface="Consolas"/>
              </a:rPr>
              <a:t>=</a:t>
            </a:r>
            <a:r>
              <a:rPr lang="en" sz="1750">
                <a:solidFill>
                  <a:schemeClr val="dk1"/>
                </a:solidFill>
                <a:latin typeface="Consolas"/>
                <a:ea typeface="Consolas"/>
                <a:cs typeface="Consolas"/>
                <a:sym typeface="Consolas"/>
              </a:rPr>
              <a:t> f(y);</a:t>
            </a:r>
          </a:p>
          <a:p>
            <a:pPr marL="139700" marR="139700" lvl="0" indent="0" rtl="0">
              <a:lnSpc>
                <a:spcPct val="130000"/>
              </a:lnSpc>
              <a:spcBef>
                <a:spcPts val="0"/>
              </a:spcBef>
              <a:spcAft>
                <a:spcPts val="0"/>
              </a:spcAft>
              <a:buNone/>
            </a:pPr>
            <a:endParaRPr sz="1750">
              <a:solidFill>
                <a:schemeClr val="dk1"/>
              </a:solidFill>
              <a:latin typeface="Consolas"/>
              <a:ea typeface="Consolas"/>
              <a:cs typeface="Consolas"/>
              <a:sym typeface="Consolas"/>
            </a:endParaRPr>
          </a:p>
          <a:p>
            <a:pPr marL="139700" marR="139700" lvl="0" indent="-69850" rtl="0">
              <a:lnSpc>
                <a:spcPct val="130000"/>
              </a:lnSpc>
              <a:spcBef>
                <a:spcPts val="0"/>
              </a:spcBef>
              <a:spcAft>
                <a:spcPts val="0"/>
              </a:spcAft>
              <a:buClr>
                <a:schemeClr val="dk1"/>
              </a:buClr>
              <a:buSzPts val="1100"/>
              <a:buFont typeface="Arial"/>
              <a:buNone/>
            </a:pPr>
            <a:r>
              <a:rPr lang="en" sz="1750" i="1">
                <a:solidFill>
                  <a:srgbClr val="9900FF"/>
                </a:solidFill>
                <a:latin typeface="Consolas"/>
                <a:ea typeface="Consolas"/>
                <a:cs typeface="Consolas"/>
                <a:sym typeface="Consolas"/>
              </a:rPr>
              <a:t>// Return type of f must satisfy Sortable concept to compile</a:t>
            </a:r>
            <a:r>
              <a:rPr lang="en" sz="1750">
                <a:solidFill>
                  <a:schemeClr val="dk1"/>
                </a:solidFill>
                <a:latin typeface="Consolas"/>
                <a:ea typeface="Consolas"/>
                <a:cs typeface="Consolas"/>
                <a:sym typeface="Consolas"/>
              </a:rPr>
              <a:t/>
            </a:r>
            <a:br>
              <a:rPr lang="en" sz="1750">
                <a:solidFill>
                  <a:schemeClr val="dk1"/>
                </a:solidFill>
                <a:latin typeface="Consolas"/>
                <a:ea typeface="Consolas"/>
                <a:cs typeface="Consolas"/>
                <a:sym typeface="Consolas"/>
              </a:rPr>
            </a:br>
            <a:r>
              <a:rPr lang="en" sz="1750">
                <a:solidFill>
                  <a:srgbClr val="FF0000"/>
                </a:solidFill>
                <a:latin typeface="Consolas"/>
                <a:ea typeface="Consolas"/>
                <a:cs typeface="Consolas"/>
                <a:sym typeface="Consolas"/>
              </a:rPr>
              <a:t>Sortable</a:t>
            </a:r>
            <a:r>
              <a:rPr lang="en" sz="1750">
                <a:solidFill>
                  <a:schemeClr val="dk1"/>
                </a:solidFill>
                <a:latin typeface="Consolas"/>
                <a:ea typeface="Consolas"/>
                <a:cs typeface="Consolas"/>
                <a:sym typeface="Consolas"/>
              </a:rPr>
              <a:t> x2 </a:t>
            </a:r>
            <a:r>
              <a:rPr lang="en" sz="1750">
                <a:solidFill>
                  <a:srgbClr val="666666"/>
                </a:solidFill>
                <a:latin typeface="Consolas"/>
                <a:ea typeface="Consolas"/>
                <a:cs typeface="Consolas"/>
                <a:sym typeface="Consolas"/>
              </a:rPr>
              <a:t>=</a:t>
            </a:r>
            <a:r>
              <a:rPr lang="en" sz="1750">
                <a:solidFill>
                  <a:schemeClr val="dk1"/>
                </a:solidFill>
                <a:latin typeface="Consolas"/>
                <a:ea typeface="Consolas"/>
                <a:cs typeface="Consolas"/>
                <a:sym typeface="Consolas"/>
              </a:rPr>
              <a:t> f(y);</a:t>
            </a:r>
          </a:p>
          <a:p>
            <a:pPr marL="0" lvl="0" indent="0">
              <a:spcBef>
                <a:spcPts val="0"/>
              </a:spcBef>
              <a:buNone/>
            </a:pPr>
            <a:endParaRPr sz="2500">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Dealing without concepts 1</a:t>
            </a:r>
          </a:p>
        </p:txBody>
      </p:sp>
      <p:sp>
        <p:nvSpPr>
          <p:cNvPr id="234" name="Shape 23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AutoNum type="arabicPeriod"/>
            </a:pPr>
            <a:r>
              <a:rPr lang="en"/>
              <a:t>Do nothing. Cry.</a:t>
            </a:r>
          </a:p>
          <a:p>
            <a:pPr marL="457200" lvl="0" indent="-342900" rtl="0">
              <a:spcBef>
                <a:spcPts val="0"/>
              </a:spcBef>
              <a:spcAft>
                <a:spcPts val="0"/>
              </a:spcAft>
              <a:buSzPts val="1800"/>
              <a:buAutoNum type="arabicPeriod"/>
            </a:pPr>
            <a:r>
              <a:rPr lang="en"/>
              <a:t>Use documentation (like the STL)</a:t>
            </a:r>
          </a:p>
          <a:p>
            <a:pPr marL="457200" lvl="0" indent="-342900">
              <a:spcBef>
                <a:spcPts val="0"/>
              </a:spcBef>
              <a:buSzPts val="1800"/>
              <a:buAutoNum type="arabicPeriod"/>
            </a:pPr>
            <a:r>
              <a:rPr lang="en"/>
              <a:t>Use gcc 6 with </a:t>
            </a:r>
            <a:r>
              <a:rPr lang="en">
                <a:solidFill>
                  <a:srgbClr val="0000FF"/>
                </a:solidFill>
                <a:latin typeface="Consolas"/>
                <a:ea typeface="Consolas"/>
                <a:cs typeface="Consolas"/>
                <a:sym typeface="Consolas"/>
              </a:rPr>
              <a:t>-fconcepts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Dealing without concepts 2: plain ol’ templates</a:t>
            </a:r>
          </a:p>
        </p:txBody>
      </p:sp>
      <p:sp>
        <p:nvSpPr>
          <p:cNvPr id="240" name="Shape 24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nSpc>
                <a:spcPct val="100000"/>
              </a:lnSpc>
              <a:spcBef>
                <a:spcPts val="0"/>
              </a:spcBef>
              <a:buNone/>
            </a:pPr>
            <a:r>
              <a:rPr lang="en" sz="1400">
                <a:latin typeface="Consolas"/>
                <a:ea typeface="Consolas"/>
                <a:cs typeface="Consolas"/>
                <a:sym typeface="Consolas"/>
              </a:rPr>
              <a:t>template&lt;class T1, class T2&gt; struct Can_copy {</a:t>
            </a:r>
            <a:br>
              <a:rPr lang="en" sz="1400">
                <a:latin typeface="Consolas"/>
                <a:ea typeface="Consolas"/>
                <a:cs typeface="Consolas"/>
                <a:sym typeface="Consolas"/>
              </a:rPr>
            </a:br>
            <a:r>
              <a:rPr lang="en" sz="1400">
                <a:latin typeface="Consolas"/>
                <a:ea typeface="Consolas"/>
                <a:cs typeface="Consolas"/>
                <a:sym typeface="Consolas"/>
              </a:rPr>
              <a:t>	static void constraints(T1 a, T2 b) { T2 c = a; b = a; }</a:t>
            </a:r>
            <a:br>
              <a:rPr lang="en" sz="1400">
                <a:latin typeface="Consolas"/>
                <a:ea typeface="Consolas"/>
                <a:cs typeface="Consolas"/>
                <a:sym typeface="Consolas"/>
              </a:rPr>
            </a:br>
            <a:r>
              <a:rPr lang="en" sz="1400">
                <a:latin typeface="Consolas"/>
                <a:ea typeface="Consolas"/>
                <a:cs typeface="Consolas"/>
                <a:sym typeface="Consolas"/>
              </a:rPr>
              <a:t>     Can_copy() { constraints; }</a:t>
            </a:r>
            <a:br>
              <a:rPr lang="en" sz="1400">
                <a:latin typeface="Consolas"/>
                <a:ea typeface="Consolas"/>
                <a:cs typeface="Consolas"/>
                <a:sym typeface="Consolas"/>
              </a:rPr>
            </a:br>
            <a:r>
              <a:rPr lang="en" sz="1400">
                <a:latin typeface="Consolas"/>
                <a:ea typeface="Consolas"/>
                <a:cs typeface="Consolas"/>
                <a:sym typeface="Consolas"/>
              </a:rPr>
              <a:t>};</a:t>
            </a:r>
          </a:p>
          <a:p>
            <a:pPr marL="0" lvl="0" indent="0">
              <a:lnSpc>
                <a:spcPct val="100000"/>
              </a:lnSpc>
              <a:spcBef>
                <a:spcPts val="0"/>
              </a:spcBef>
              <a:buNone/>
            </a:pPr>
            <a:r>
              <a:rPr lang="en" sz="1400">
                <a:latin typeface="Consolas"/>
                <a:ea typeface="Consolas"/>
                <a:cs typeface="Consolas"/>
                <a:sym typeface="Consolas"/>
              </a:rPr>
              <a:t>struct X {};                                                                      struct Y {};</a:t>
            </a:r>
          </a:p>
          <a:p>
            <a:pPr marL="0" lvl="0" indent="0">
              <a:lnSpc>
                <a:spcPct val="100000"/>
              </a:lnSpc>
              <a:spcBef>
                <a:spcPts val="0"/>
              </a:spcBef>
              <a:buNone/>
            </a:pPr>
            <a:r>
              <a:rPr lang="en" sz="1400">
                <a:solidFill>
                  <a:srgbClr val="FF0000"/>
                </a:solidFill>
                <a:latin typeface="Consolas"/>
                <a:ea typeface="Consolas"/>
                <a:cs typeface="Consolas"/>
                <a:sym typeface="Consolas"/>
              </a:rPr>
              <a:t>Can_copy</a:t>
            </a:r>
            <a:r>
              <a:rPr lang="en" sz="1400">
                <a:latin typeface="Consolas"/>
                <a:ea typeface="Consolas"/>
                <a:cs typeface="Consolas"/>
                <a:sym typeface="Consolas"/>
              </a:rPr>
              <a:t>&lt;X, Y&gt;</a:t>
            </a:r>
            <a:r>
              <a:rPr lang="en" sz="1400">
                <a:solidFill>
                  <a:srgbClr val="FF0000"/>
                </a:solidFill>
                <a:latin typeface="Consolas"/>
                <a:ea typeface="Consolas"/>
                <a:cs typeface="Consolas"/>
                <a:sym typeface="Consolas"/>
              </a:rPr>
              <a:t>()</a:t>
            </a:r>
            <a:r>
              <a:rPr lang="en" sz="1400">
                <a:latin typeface="Consolas"/>
                <a:ea typeface="Consolas"/>
                <a:cs typeface="Consolas"/>
                <a:sym typeface="Consolas"/>
              </a:rPr>
              <a:t>;</a:t>
            </a:r>
          </a:p>
        </p:txBody>
      </p:sp>
      <p:sp>
        <p:nvSpPr>
          <p:cNvPr id="241" name="Shape 241"/>
          <p:cNvSpPr txBox="1"/>
          <p:nvPr/>
        </p:nvSpPr>
        <p:spPr>
          <a:xfrm>
            <a:off x="2663300" y="1927725"/>
            <a:ext cx="6168900" cy="2587200"/>
          </a:xfrm>
          <a:prstGeom prst="rect">
            <a:avLst/>
          </a:prstGeom>
          <a:noFill/>
          <a:ln>
            <a:noFill/>
          </a:ln>
        </p:spPr>
        <p:txBody>
          <a:bodyPr wrap="square" lIns="91425" tIns="91425" rIns="91425" bIns="91425" anchor="t" anchorCtr="0">
            <a:noAutofit/>
          </a:bodyPr>
          <a:lstStyle/>
          <a:p>
            <a:pPr marL="0" lvl="0" indent="0">
              <a:spcBef>
                <a:spcPts val="0"/>
              </a:spcBef>
              <a:buNone/>
            </a:pPr>
            <a:r>
              <a:rPr lang="en" sz="1100"/>
              <a:t>// Gcc 6.1 output</a:t>
            </a:r>
          </a:p>
          <a:p>
            <a:pPr marL="0" lvl="0" indent="0">
              <a:spcBef>
                <a:spcPts val="0"/>
              </a:spcBef>
              <a:buNone/>
            </a:pPr>
            <a:endParaRPr sz="1100"/>
          </a:p>
          <a:p>
            <a:pPr marL="0" lvl="0" indent="0">
              <a:spcBef>
                <a:spcPts val="0"/>
              </a:spcBef>
              <a:buNone/>
            </a:pPr>
            <a:r>
              <a:rPr lang="en" sz="1100"/>
              <a:t>&lt;source&gt;: In instantiation of 'static void Can_copy&lt;T1, T2&gt;::constraints(T1, T2) [with T1 = X; T2 = Y]':</a:t>
            </a:r>
            <a:br>
              <a:rPr lang="en" sz="1100"/>
            </a:br>
            <a:r>
              <a:rPr lang="en" sz="1100"/>
              <a:t>7 : &lt;source&gt;:7:22:   required from 'Can_copy&lt;T1, T2&gt;::Can_copy() [with T1 = X; T2 = Y]'</a:t>
            </a:r>
            <a:br>
              <a:rPr lang="en" sz="1100"/>
            </a:br>
            <a:r>
              <a:rPr lang="en" sz="1100"/>
              <a:t>22 : &lt;source&gt;:22:23:   required from here</a:t>
            </a:r>
            <a:br>
              <a:rPr lang="en" sz="1100"/>
            </a:br>
            <a:r>
              <a:rPr lang="en" sz="1100"/>
              <a:t>6 : &lt;source&gt;:6:54: error: conversion from 'X' to non-scalar type 'Y' requested</a:t>
            </a:r>
            <a:br>
              <a:rPr lang="en" sz="1100"/>
            </a:br>
            <a:r>
              <a:rPr lang="en" sz="1100"/>
              <a:t>         static void constraints(T1 a, T2 b) { T2 c = a; b = a; }</a:t>
            </a:r>
            <a:br>
              <a:rPr lang="en" sz="1100"/>
            </a:br>
            <a:r>
              <a:rPr lang="en" sz="1100"/>
              <a:t>                                                                             ^</a:t>
            </a:r>
            <a:br>
              <a:rPr lang="en" sz="1100"/>
            </a:br>
            <a:r>
              <a:rPr lang="en" sz="1100"/>
              <a:t>6 : &lt;source&gt;:6:59: error: no match for 'operator=' (operand types are 'Y' and 'X')</a:t>
            </a:r>
            <a:br>
              <a:rPr lang="en" sz="1100"/>
            </a:br>
            <a:r>
              <a:rPr lang="en" sz="1100"/>
              <a:t>         static void constraints(T1 a, T2 b) { T2 c = a; b = a; }</a:t>
            </a:r>
            <a:br>
              <a:rPr lang="en" sz="1100"/>
            </a:br>
            <a:r>
              <a:rPr lang="en" sz="1100"/>
              <a:t>                                                                                ~~^~~</a:t>
            </a:r>
            <a:br>
              <a:rPr lang="en" sz="1100"/>
            </a:br>
            <a:endParaRPr lang="en" sz="1100"/>
          </a:p>
        </p:txBody>
      </p:sp>
      <p:cxnSp>
        <p:nvCxnSpPr>
          <p:cNvPr id="242" name="Shape 242"/>
          <p:cNvCxnSpPr/>
          <p:nvPr/>
        </p:nvCxnSpPr>
        <p:spPr>
          <a:xfrm flipH="1">
            <a:off x="2384300" y="1927725"/>
            <a:ext cx="12600" cy="2295600"/>
          </a:xfrm>
          <a:prstGeom prst="straightConnector1">
            <a:avLst/>
          </a:prstGeom>
          <a:noFill/>
          <a:ln w="9525" cap="flat" cmpd="sng">
            <a:solidFill>
              <a:schemeClr val="dk2"/>
            </a:solidFill>
            <a:prstDash val="solid"/>
            <a:round/>
            <a:headEnd type="none" w="lg" len="lg"/>
            <a:tailEnd type="none" w="lg" len="lg"/>
          </a:ln>
        </p:spPr>
      </p:cxnSp>
      <p:cxnSp>
        <p:nvCxnSpPr>
          <p:cNvPr id="243" name="Shape 243"/>
          <p:cNvCxnSpPr/>
          <p:nvPr/>
        </p:nvCxnSpPr>
        <p:spPr>
          <a:xfrm rot="10800000" flipH="1">
            <a:off x="2384300" y="1927725"/>
            <a:ext cx="3005700" cy="126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Summary</a:t>
            </a:r>
          </a:p>
        </p:txBody>
      </p:sp>
      <p:sp>
        <p:nvSpPr>
          <p:cNvPr id="72" name="Shape 7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AutoNum type="arabicParenR"/>
            </a:pPr>
            <a:r>
              <a:rPr lang="en"/>
              <a:t>Background, statement of problem.</a:t>
            </a:r>
          </a:p>
          <a:p>
            <a:pPr marL="457200" lvl="0" indent="-342900" rtl="0">
              <a:spcBef>
                <a:spcPts val="0"/>
              </a:spcBef>
              <a:spcAft>
                <a:spcPts val="0"/>
              </a:spcAft>
              <a:buSzPts val="1800"/>
              <a:buAutoNum type="arabicParenR"/>
            </a:pPr>
            <a:r>
              <a:rPr lang="en"/>
              <a:t>Overview of Concepts.</a:t>
            </a:r>
          </a:p>
          <a:p>
            <a:pPr marL="457200" lvl="0" indent="-342900">
              <a:spcBef>
                <a:spcPts val="0"/>
              </a:spcBef>
              <a:buSzPts val="1800"/>
              <a:buAutoNum type="arabicParenR"/>
            </a:pPr>
            <a:r>
              <a:rPr lang="en"/>
              <a:t>How we deal without Concepts today.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t>Dealing without concepts 3: static_assert</a:t>
            </a:r>
          </a:p>
          <a:p>
            <a:pPr marL="0" lvl="0" indent="0">
              <a:spcBef>
                <a:spcPts val="0"/>
              </a:spcBef>
              <a:buNone/>
            </a:pPr>
            <a:endParaRPr/>
          </a:p>
        </p:txBody>
      </p:sp>
      <p:sp>
        <p:nvSpPr>
          <p:cNvPr id="249" name="Shape 24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nSpc>
                <a:spcPct val="100000"/>
              </a:lnSpc>
              <a:spcBef>
                <a:spcPts val="0"/>
              </a:spcBef>
              <a:buNone/>
            </a:pPr>
            <a:r>
              <a:rPr lang="en" sz="1500">
                <a:solidFill>
                  <a:srgbClr val="0000FF"/>
                </a:solidFill>
                <a:latin typeface="Consolas"/>
                <a:ea typeface="Consolas"/>
                <a:cs typeface="Consolas"/>
                <a:sym typeface="Consolas"/>
              </a:rPr>
              <a:t>template</a:t>
            </a:r>
            <a:r>
              <a:rPr lang="en" sz="1500">
                <a:latin typeface="Consolas"/>
                <a:ea typeface="Consolas"/>
                <a:cs typeface="Consolas"/>
                <a:sym typeface="Consolas"/>
              </a:rPr>
              <a:t> &lt;</a:t>
            </a:r>
            <a:r>
              <a:rPr lang="en" sz="1500">
                <a:solidFill>
                  <a:srgbClr val="0000FF"/>
                </a:solidFill>
                <a:latin typeface="Consolas"/>
                <a:ea typeface="Consolas"/>
                <a:cs typeface="Consolas"/>
                <a:sym typeface="Consolas"/>
              </a:rPr>
              <a:t>class</a:t>
            </a:r>
            <a:r>
              <a:rPr lang="en" sz="1500">
                <a:latin typeface="Consolas"/>
                <a:ea typeface="Consolas"/>
                <a:cs typeface="Consolas"/>
                <a:sym typeface="Consolas"/>
              </a:rPr>
              <a:t> T&gt;</a:t>
            </a:r>
          </a:p>
          <a:p>
            <a:pPr marL="0" lvl="0" indent="0">
              <a:lnSpc>
                <a:spcPct val="100000"/>
              </a:lnSpc>
              <a:spcBef>
                <a:spcPts val="0"/>
              </a:spcBef>
              <a:buNone/>
            </a:pPr>
            <a:r>
              <a:rPr lang="en" sz="1500">
                <a:latin typeface="Consolas"/>
                <a:ea typeface="Consolas"/>
                <a:cs typeface="Consolas"/>
                <a:sym typeface="Consolas"/>
              </a:rPr>
              <a:t>void foo(T&amp;t) {</a:t>
            </a:r>
          </a:p>
          <a:p>
            <a:pPr marL="0" lvl="0" indent="0">
              <a:lnSpc>
                <a:spcPct val="100000"/>
              </a:lnSpc>
              <a:spcBef>
                <a:spcPts val="0"/>
              </a:spcBef>
              <a:buNone/>
            </a:pPr>
            <a:r>
              <a:rPr lang="en" sz="1500">
                <a:latin typeface="Consolas"/>
                <a:ea typeface="Consolas"/>
                <a:cs typeface="Consolas"/>
                <a:sym typeface="Consolas"/>
              </a:rPr>
              <a:t>	</a:t>
            </a:r>
            <a:r>
              <a:rPr lang="en" sz="1500">
                <a:solidFill>
                  <a:srgbClr val="FF0000"/>
                </a:solidFill>
                <a:latin typeface="Consolas"/>
                <a:ea typeface="Consolas"/>
                <a:cs typeface="Consolas"/>
                <a:sym typeface="Consolas"/>
              </a:rPr>
              <a:t>static_assert</a:t>
            </a:r>
            <a:r>
              <a:rPr lang="en" sz="1500">
                <a:latin typeface="Consolas"/>
                <a:ea typeface="Consolas"/>
                <a:cs typeface="Consolas"/>
                <a:sym typeface="Consolas"/>
              </a:rPr>
              <a:t>(std::is_integral&lt;T&gt;::value);</a:t>
            </a:r>
          </a:p>
          <a:p>
            <a:pPr marL="0" lvl="0" indent="0">
              <a:lnSpc>
                <a:spcPct val="100000"/>
              </a:lnSpc>
              <a:spcBef>
                <a:spcPts val="0"/>
              </a:spcBef>
              <a:buNone/>
            </a:pPr>
            <a:r>
              <a:rPr lang="en" sz="1500">
                <a:latin typeface="Consolas"/>
                <a:ea typeface="Consolas"/>
                <a:cs typeface="Consolas"/>
                <a:sym typeface="Consolas"/>
              </a:rPr>
              <a:t>	// ....</a:t>
            </a:r>
          </a:p>
          <a:p>
            <a:pPr marL="0" lvl="0" indent="0" rtl="0">
              <a:lnSpc>
                <a:spcPct val="100000"/>
              </a:lnSpc>
              <a:spcBef>
                <a:spcPts val="0"/>
              </a:spcBef>
              <a:buNone/>
            </a:pPr>
            <a:r>
              <a:rPr lang="en" sz="1500">
                <a:latin typeface="Consolas"/>
                <a:ea typeface="Consolas"/>
                <a:cs typeface="Consolas"/>
                <a:sym typeface="Consolas"/>
              </a:rPr>
              <a:t>}</a:t>
            </a:r>
          </a:p>
          <a:p>
            <a:pPr marL="457200" lvl="0" indent="-342900" rtl="0">
              <a:lnSpc>
                <a:spcPct val="100000"/>
              </a:lnSpc>
              <a:spcBef>
                <a:spcPts val="0"/>
              </a:spcBef>
              <a:spcAft>
                <a:spcPts val="0"/>
              </a:spcAft>
              <a:buSzPts val="1800"/>
              <a:buChar char="●"/>
            </a:pPr>
            <a:r>
              <a:rPr lang="en"/>
              <a:t>Errors still come out of body, just as without.</a:t>
            </a:r>
          </a:p>
          <a:p>
            <a:pPr marL="457200" lvl="0" indent="-342900" rtl="0">
              <a:lnSpc>
                <a:spcPct val="100000"/>
              </a:lnSpc>
              <a:spcBef>
                <a:spcPts val="0"/>
              </a:spcBef>
              <a:spcAft>
                <a:spcPts val="0"/>
              </a:spcAft>
              <a:buSzPts val="1800"/>
              <a:buChar char="●"/>
            </a:pPr>
            <a:r>
              <a:rPr lang="en"/>
              <a:t>Again, interface is specified in implementation (function body)</a:t>
            </a:r>
          </a:p>
          <a:p>
            <a:pPr marL="457200" lvl="0" indent="-342900">
              <a:lnSpc>
                <a:spcPct val="100000"/>
              </a:lnSpc>
              <a:spcBef>
                <a:spcPts val="0"/>
              </a:spcBef>
              <a:buSzPts val="1800"/>
              <a:buChar char="●"/>
            </a:pPr>
            <a:r>
              <a:rPr lang="en"/>
              <a:t>Doesn’t allow overloading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Dealing without concepts 4: tagged-dispatch</a:t>
            </a:r>
          </a:p>
        </p:txBody>
      </p:sp>
      <p:sp>
        <p:nvSpPr>
          <p:cNvPr id="255" name="Shape 25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56" name="Shape 256"/>
          <p:cNvSpPr txBox="1"/>
          <p:nvPr/>
        </p:nvSpPr>
        <p:spPr>
          <a:xfrm>
            <a:off x="384150" y="1227175"/>
            <a:ext cx="3937800" cy="3341700"/>
          </a:xfrm>
          <a:prstGeom prst="rect">
            <a:avLst/>
          </a:prstGeom>
          <a:noFill/>
          <a:ln>
            <a:noFill/>
          </a:ln>
        </p:spPr>
        <p:txBody>
          <a:bodyPr wrap="square" lIns="91425" tIns="91425" rIns="91425" bIns="91425" anchor="t" anchorCtr="0">
            <a:noAutofit/>
          </a:bodyPr>
          <a:lstStyle/>
          <a:p>
            <a:pPr marL="0" marR="215900" lvl="0" indent="0" rtl="0">
              <a:lnSpc>
                <a:spcPct val="100000"/>
              </a:lnSpc>
              <a:spcBef>
                <a:spcPts val="1700"/>
              </a:spcBef>
              <a:spcAft>
                <a:spcPts val="1700"/>
              </a:spcAft>
              <a:buNone/>
            </a:pPr>
            <a:r>
              <a:rPr lang="en" sz="850">
                <a:solidFill>
                  <a:schemeClr val="dk1"/>
                </a:solidFill>
                <a:highlight>
                  <a:srgbClr val="FFFFFF"/>
                </a:highlight>
                <a:latin typeface="Consolas"/>
                <a:ea typeface="Consolas"/>
                <a:cs typeface="Consolas"/>
                <a:sym typeface="Consolas"/>
              </a:rPr>
              <a:t>namespace std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struct </a:t>
            </a:r>
            <a:r>
              <a:rPr lang="en" sz="850">
                <a:solidFill>
                  <a:srgbClr val="FF0000"/>
                </a:solidFill>
                <a:highlight>
                  <a:srgbClr val="FFFFFF"/>
                </a:highlight>
                <a:latin typeface="Consolas"/>
                <a:ea typeface="Consolas"/>
                <a:cs typeface="Consolas"/>
                <a:sym typeface="Consolas"/>
              </a:rPr>
              <a:t>input_iterator_tag</a:t>
            </a:r>
            <a:r>
              <a:rPr lang="en" sz="850">
                <a:solidFill>
                  <a:schemeClr val="dk1"/>
                </a:solidFill>
                <a:highlight>
                  <a:srgbClr val="FFFFFF"/>
                </a:highlight>
                <a:latin typeface="Consolas"/>
                <a:ea typeface="Consolas"/>
                <a:cs typeface="Consolas"/>
                <a:sym typeface="Consolas"/>
              </a:rPr>
              <a:t> {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struct </a:t>
            </a:r>
            <a:r>
              <a:rPr lang="en" sz="850">
                <a:solidFill>
                  <a:srgbClr val="FF0000"/>
                </a:solidFill>
                <a:highlight>
                  <a:srgbClr val="FFFFFF"/>
                </a:highlight>
                <a:latin typeface="Consolas"/>
                <a:ea typeface="Consolas"/>
                <a:cs typeface="Consolas"/>
                <a:sym typeface="Consolas"/>
              </a:rPr>
              <a:t>bidirectional_iterator_tag</a:t>
            </a:r>
            <a:r>
              <a:rPr lang="en" sz="850">
                <a:solidFill>
                  <a:schemeClr val="dk1"/>
                </a:solidFill>
                <a:highlight>
                  <a:srgbClr val="FFFFFF"/>
                </a:highlight>
                <a:latin typeface="Consolas"/>
                <a:ea typeface="Consolas"/>
                <a:cs typeface="Consolas"/>
                <a:sym typeface="Consolas"/>
              </a:rPr>
              <a:t> {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struct </a:t>
            </a:r>
            <a:r>
              <a:rPr lang="en" sz="850">
                <a:solidFill>
                  <a:srgbClr val="FF0000"/>
                </a:solidFill>
                <a:highlight>
                  <a:srgbClr val="FFFFFF"/>
                </a:highlight>
                <a:latin typeface="Consolas"/>
                <a:ea typeface="Consolas"/>
                <a:cs typeface="Consolas"/>
                <a:sym typeface="Consolas"/>
              </a:rPr>
              <a:t>random_access_iterator_tag</a:t>
            </a:r>
            <a:r>
              <a:rPr lang="en" sz="850">
                <a:solidFill>
                  <a:schemeClr val="dk1"/>
                </a:solidFill>
                <a:highlight>
                  <a:srgbClr val="FFFFFF"/>
                </a:highlight>
                <a:latin typeface="Consolas"/>
                <a:ea typeface="Consolas"/>
                <a:cs typeface="Consolas"/>
                <a:sym typeface="Consolas"/>
              </a:rPr>
              <a:t> {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namespace detail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template &lt;class InputIterator, class Distance&gt;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void </a:t>
            </a:r>
            <a:r>
              <a:rPr lang="en" sz="850">
                <a:solidFill>
                  <a:srgbClr val="0000FF"/>
                </a:solidFill>
                <a:highlight>
                  <a:srgbClr val="FFFFFF"/>
                </a:highlight>
                <a:latin typeface="Consolas"/>
                <a:ea typeface="Consolas"/>
                <a:cs typeface="Consolas"/>
                <a:sym typeface="Consolas"/>
              </a:rPr>
              <a:t>advance_dispatch</a:t>
            </a:r>
            <a:r>
              <a:rPr lang="en" sz="850">
                <a:solidFill>
                  <a:schemeClr val="dk1"/>
                </a:solidFill>
                <a:highlight>
                  <a:srgbClr val="FFFFFF"/>
                </a:highlight>
                <a:latin typeface="Consolas"/>
                <a:ea typeface="Consolas"/>
                <a:cs typeface="Consolas"/>
                <a:sym typeface="Consolas"/>
              </a:rPr>
              <a:t>(InputIterator&amp; i, Distance n, 				</a:t>
            </a:r>
            <a:r>
              <a:rPr lang="en" sz="850">
                <a:solidFill>
                  <a:srgbClr val="FF0000"/>
                </a:solidFill>
                <a:highlight>
                  <a:srgbClr val="FFFFFF"/>
                </a:highlight>
                <a:latin typeface="Consolas"/>
                <a:ea typeface="Consolas"/>
                <a:cs typeface="Consolas"/>
                <a:sym typeface="Consolas"/>
              </a:rPr>
              <a:t>input_iterator_tag</a:t>
            </a: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while (n--) ++i;</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template &lt;class BidirectionalIterator, class Distance&gt;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void </a:t>
            </a:r>
            <a:r>
              <a:rPr lang="en" sz="850">
                <a:solidFill>
                  <a:srgbClr val="0000FF"/>
                </a:solidFill>
                <a:highlight>
                  <a:srgbClr val="FFFFFF"/>
                </a:highlight>
                <a:latin typeface="Consolas"/>
                <a:ea typeface="Consolas"/>
                <a:cs typeface="Consolas"/>
                <a:sym typeface="Consolas"/>
              </a:rPr>
              <a:t>advance_dispatch</a:t>
            </a:r>
            <a:r>
              <a:rPr lang="en" sz="850">
                <a:solidFill>
                  <a:schemeClr val="dk1"/>
                </a:solidFill>
                <a:highlight>
                  <a:srgbClr val="FFFFFF"/>
                </a:highlight>
                <a:latin typeface="Consolas"/>
                <a:ea typeface="Consolas"/>
                <a:cs typeface="Consolas"/>
                <a:sym typeface="Consolas"/>
              </a:rPr>
              <a:t>(BidirectionalIterator&amp; i, Distance n,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r>
              <a:rPr lang="en" sz="850">
                <a:solidFill>
                  <a:srgbClr val="FF0000"/>
                </a:solidFill>
                <a:highlight>
                  <a:srgbClr val="FFFFFF"/>
                </a:highlight>
                <a:latin typeface="Consolas"/>
                <a:ea typeface="Consolas"/>
                <a:cs typeface="Consolas"/>
                <a:sym typeface="Consolas"/>
              </a:rPr>
              <a:t>bidirectional_iterator_tag</a:t>
            </a: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if (n &gt;= 0)</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while (n--) ++i;</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else</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while (n++) --i;</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p>
        </p:txBody>
      </p:sp>
      <p:sp>
        <p:nvSpPr>
          <p:cNvPr id="257" name="Shape 257"/>
          <p:cNvSpPr txBox="1"/>
          <p:nvPr/>
        </p:nvSpPr>
        <p:spPr>
          <a:xfrm>
            <a:off x="4396525" y="1248525"/>
            <a:ext cx="4364400" cy="3320400"/>
          </a:xfrm>
          <a:prstGeom prst="rect">
            <a:avLst/>
          </a:prstGeom>
          <a:noFill/>
          <a:ln>
            <a:noFill/>
          </a:ln>
        </p:spPr>
        <p:txBody>
          <a:bodyPr wrap="square" lIns="91425" tIns="91425" rIns="91425" bIns="91425" anchor="t" anchorCtr="0">
            <a:noAutofit/>
          </a:bodyPr>
          <a:lstStyle/>
          <a:p>
            <a:pPr marL="215900" marR="215900" lvl="0" indent="0" rtl="0">
              <a:lnSpc>
                <a:spcPct val="115000"/>
              </a:lnSpc>
              <a:spcBef>
                <a:spcPts val="1700"/>
              </a:spcBef>
              <a:spcAft>
                <a:spcPts val="1700"/>
              </a:spcAft>
              <a:buNone/>
            </a:pPr>
            <a:r>
              <a:rPr lang="en" sz="850">
                <a:solidFill>
                  <a:schemeClr val="dk1"/>
                </a:solidFill>
                <a:highlight>
                  <a:srgbClr val="FFFFFF"/>
                </a:highlight>
                <a:latin typeface="Consolas"/>
                <a:ea typeface="Consolas"/>
                <a:cs typeface="Consolas"/>
                <a:sym typeface="Consolas"/>
              </a:rPr>
              <a:t>template &lt;class RandomAccessIterator, class Distance&gt;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void </a:t>
            </a:r>
            <a:r>
              <a:rPr lang="en" sz="850">
                <a:solidFill>
                  <a:srgbClr val="0000FF"/>
                </a:solidFill>
                <a:highlight>
                  <a:srgbClr val="FFFFFF"/>
                </a:highlight>
                <a:latin typeface="Consolas"/>
                <a:ea typeface="Consolas"/>
                <a:cs typeface="Consolas"/>
                <a:sym typeface="Consolas"/>
              </a:rPr>
              <a:t>advance_dispatch</a:t>
            </a:r>
            <a:r>
              <a:rPr lang="en" sz="850">
                <a:solidFill>
                  <a:schemeClr val="dk1"/>
                </a:solidFill>
                <a:highlight>
                  <a:srgbClr val="FFFFFF"/>
                </a:highlight>
                <a:latin typeface="Consolas"/>
                <a:ea typeface="Consolas"/>
                <a:cs typeface="Consolas"/>
                <a:sym typeface="Consolas"/>
              </a:rPr>
              <a:t>(RandomAccessIterator&amp; i, Distance n,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r>
              <a:rPr lang="en" sz="850">
                <a:solidFill>
                  <a:srgbClr val="FF0000"/>
                </a:solidFill>
                <a:highlight>
                  <a:srgbClr val="FFFFFF"/>
                </a:highlight>
                <a:latin typeface="Consolas"/>
                <a:ea typeface="Consolas"/>
                <a:cs typeface="Consolas"/>
                <a:sym typeface="Consolas"/>
              </a:rPr>
              <a:t>random_access_iterator_tag</a:t>
            </a: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i += n;</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template &lt;class InputIterator, class Distance&gt;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void </a:t>
            </a:r>
            <a:r>
              <a:rPr lang="en" sz="850">
                <a:solidFill>
                  <a:srgbClr val="0000FF"/>
                </a:solidFill>
                <a:highlight>
                  <a:srgbClr val="FFFFFF"/>
                </a:highlight>
                <a:latin typeface="Consolas"/>
                <a:ea typeface="Consolas"/>
                <a:cs typeface="Consolas"/>
                <a:sym typeface="Consolas"/>
              </a:rPr>
              <a:t>advance</a:t>
            </a:r>
            <a:r>
              <a:rPr lang="en" sz="850">
                <a:solidFill>
                  <a:schemeClr val="dk1"/>
                </a:solidFill>
                <a:highlight>
                  <a:srgbClr val="FFFFFF"/>
                </a:highlight>
                <a:latin typeface="Consolas"/>
                <a:ea typeface="Consolas"/>
                <a:cs typeface="Consolas"/>
                <a:sym typeface="Consolas"/>
              </a:rPr>
              <a:t>(</a:t>
            </a:r>
            <a:r>
              <a:rPr lang="en" sz="850">
                <a:highlight>
                  <a:srgbClr val="FFFFFF"/>
                </a:highlight>
                <a:latin typeface="Consolas"/>
                <a:ea typeface="Consolas"/>
                <a:cs typeface="Consolas"/>
                <a:sym typeface="Consolas"/>
              </a:rPr>
              <a:t>InputIterator</a:t>
            </a:r>
            <a:r>
              <a:rPr lang="en" sz="850">
                <a:solidFill>
                  <a:schemeClr val="dk1"/>
                </a:solidFill>
                <a:highlight>
                  <a:srgbClr val="FFFFFF"/>
                </a:highlight>
                <a:latin typeface="Consolas"/>
                <a:ea typeface="Consolas"/>
                <a:cs typeface="Consolas"/>
                <a:sym typeface="Consolas"/>
              </a:rPr>
              <a:t>&amp; i, Distance n)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r>
              <a:rPr lang="en" sz="850">
                <a:solidFill>
                  <a:srgbClr val="FF0000"/>
                </a:solidFill>
                <a:highlight>
                  <a:srgbClr val="FFFFFF"/>
                </a:highlight>
                <a:latin typeface="Consolas"/>
                <a:ea typeface="Consolas"/>
                <a:cs typeface="Consolas"/>
                <a:sym typeface="Consolas"/>
              </a:rPr>
              <a:t>typename iterator_traits&lt;InputIterator&gt;::iterator_category category;</a:t>
            </a:r>
            <a:r>
              <a:rPr lang="en" sz="850">
                <a:solidFill>
                  <a:schemeClr val="dk1"/>
                </a:solidFill>
                <a:highlight>
                  <a:srgbClr val="FFFFFF"/>
                </a:highlight>
                <a:latin typeface="Consolas"/>
                <a:ea typeface="Consolas"/>
                <a:cs typeface="Consolas"/>
                <a:sym typeface="Consolas"/>
              </a:rPr>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detail::</a:t>
            </a:r>
            <a:r>
              <a:rPr lang="en" sz="850">
                <a:solidFill>
                  <a:srgbClr val="0000FF"/>
                </a:solidFill>
                <a:highlight>
                  <a:srgbClr val="FFFFFF"/>
                </a:highlight>
                <a:latin typeface="Consolas"/>
                <a:ea typeface="Consolas"/>
                <a:cs typeface="Consolas"/>
                <a:sym typeface="Consolas"/>
              </a:rPr>
              <a:t>advance_dispatch</a:t>
            </a:r>
            <a:r>
              <a:rPr lang="en" sz="850">
                <a:solidFill>
                  <a:schemeClr val="dk1"/>
                </a:solidFill>
                <a:highlight>
                  <a:srgbClr val="FFFFFF"/>
                </a:highlight>
                <a:latin typeface="Consolas"/>
                <a:ea typeface="Consolas"/>
                <a:cs typeface="Consolas"/>
                <a:sym typeface="Consolas"/>
              </a:rPr>
              <a:t>(i, n, </a:t>
            </a:r>
            <a:r>
              <a:rPr lang="en" sz="850">
                <a:solidFill>
                  <a:srgbClr val="FF0000"/>
                </a:solidFill>
                <a:highlight>
                  <a:srgbClr val="FFFFFF"/>
                </a:highlight>
                <a:latin typeface="Consolas"/>
                <a:ea typeface="Consolas"/>
                <a:cs typeface="Consolas"/>
                <a:sym typeface="Consolas"/>
              </a:rPr>
              <a:t>category</a:t>
            </a:r>
            <a:r>
              <a:rPr lang="en" sz="850">
                <a:solidFill>
                  <a:schemeClr val="dk1"/>
                </a:solidFill>
                <a:highlight>
                  <a:srgbClr val="FFFFFF"/>
                </a:highlight>
                <a:latin typeface="Consolas"/>
                <a:ea typeface="Consolas"/>
                <a:cs typeface="Consolas"/>
                <a:sym typeface="Consolas"/>
              </a:rPr>
              <a: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a:t>
            </a:r>
          </a:p>
          <a:p>
            <a:pPr marL="0" marR="215900" lvl="0" indent="-69850" rtl="0">
              <a:lnSpc>
                <a:spcPct val="115000"/>
              </a:lnSpc>
              <a:spcBef>
                <a:spcPts val="1700"/>
              </a:spcBef>
              <a:spcAft>
                <a:spcPts val="1700"/>
              </a:spcAft>
              <a:buClr>
                <a:schemeClr val="dk1"/>
              </a:buClr>
              <a:buSzPts val="1100"/>
              <a:buFont typeface="Arial"/>
              <a:buNone/>
            </a:pPr>
            <a:r>
              <a:rPr lang="en" sz="850" i="1">
                <a:solidFill>
                  <a:srgbClr val="9900FF"/>
                </a:solidFill>
                <a:highlight>
                  <a:srgbClr val="FFFFFF"/>
                </a:highlight>
                <a:latin typeface="Consolas"/>
                <a:ea typeface="Consolas"/>
                <a:cs typeface="Consolas"/>
                <a:sym typeface="Consolas"/>
              </a:rPr>
              <a:t>// A technique for selecting implementations based on compile time properties.</a:t>
            </a:r>
          </a:p>
        </p:txBody>
      </p:sp>
      <p:cxnSp>
        <p:nvCxnSpPr>
          <p:cNvPr id="258" name="Shape 258"/>
          <p:cNvCxnSpPr/>
          <p:nvPr/>
        </p:nvCxnSpPr>
        <p:spPr>
          <a:xfrm>
            <a:off x="4220650" y="1159025"/>
            <a:ext cx="21900" cy="33984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t>Dealing without concepts 5: constexpr if</a:t>
            </a:r>
          </a:p>
          <a:p>
            <a:pPr marL="0" lvl="0" indent="0">
              <a:spcBef>
                <a:spcPts val="0"/>
              </a:spcBef>
              <a:buNone/>
            </a:pPr>
            <a:endParaRPr/>
          </a:p>
        </p:txBody>
      </p:sp>
      <p:sp>
        <p:nvSpPr>
          <p:cNvPr id="264" name="Shape 26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nSpc>
                <a:spcPct val="100000"/>
              </a:lnSpc>
              <a:spcBef>
                <a:spcPts val="0"/>
              </a:spcBef>
              <a:buNone/>
            </a:pPr>
            <a:r>
              <a:rPr lang="en" sz="1500">
                <a:solidFill>
                  <a:srgbClr val="0000FF"/>
                </a:solidFill>
                <a:latin typeface="Consolas"/>
                <a:ea typeface="Consolas"/>
                <a:cs typeface="Consolas"/>
                <a:sym typeface="Consolas"/>
              </a:rPr>
              <a:t>template</a:t>
            </a:r>
            <a:r>
              <a:rPr lang="en" sz="1500">
                <a:latin typeface="Consolas"/>
                <a:ea typeface="Consolas"/>
                <a:cs typeface="Consolas"/>
                <a:sym typeface="Consolas"/>
              </a:rPr>
              <a:t> &lt;</a:t>
            </a:r>
            <a:r>
              <a:rPr lang="en" sz="1500">
                <a:solidFill>
                  <a:srgbClr val="0000FF"/>
                </a:solidFill>
                <a:latin typeface="Consolas"/>
                <a:ea typeface="Consolas"/>
                <a:cs typeface="Consolas"/>
                <a:sym typeface="Consolas"/>
              </a:rPr>
              <a:t>class</a:t>
            </a:r>
            <a:r>
              <a:rPr lang="en" sz="1500">
                <a:latin typeface="Consolas"/>
                <a:ea typeface="Consolas"/>
                <a:cs typeface="Consolas"/>
                <a:sym typeface="Consolas"/>
              </a:rPr>
              <a:t> T&gt;</a:t>
            </a:r>
          </a:p>
          <a:p>
            <a:pPr marL="0" lvl="0" indent="0">
              <a:lnSpc>
                <a:spcPct val="100000"/>
              </a:lnSpc>
              <a:spcBef>
                <a:spcPts val="0"/>
              </a:spcBef>
              <a:buNone/>
            </a:pPr>
            <a:r>
              <a:rPr lang="en" sz="1500">
                <a:latin typeface="Consolas"/>
                <a:ea typeface="Consolas"/>
                <a:cs typeface="Consolas"/>
                <a:sym typeface="Consolas"/>
              </a:rPr>
              <a:t>void foo(T t) {		</a:t>
            </a:r>
            <a:r>
              <a:rPr lang="en" sz="1500" i="1">
                <a:solidFill>
                  <a:srgbClr val="9900FF"/>
                </a:solidFill>
                <a:latin typeface="Consolas"/>
                <a:ea typeface="Consolas"/>
                <a:cs typeface="Consolas"/>
                <a:sym typeface="Consolas"/>
              </a:rPr>
              <a:t>// C++17 feature</a:t>
            </a:r>
          </a:p>
          <a:p>
            <a:pPr marL="457200" lvl="0" indent="0">
              <a:lnSpc>
                <a:spcPct val="100000"/>
              </a:lnSpc>
              <a:spcBef>
                <a:spcPts val="0"/>
              </a:spcBef>
              <a:buNone/>
            </a:pPr>
            <a:r>
              <a:rPr lang="en" sz="1500">
                <a:solidFill>
                  <a:srgbClr val="FF0000"/>
                </a:solidFill>
                <a:latin typeface="Consolas"/>
                <a:ea typeface="Consolas"/>
                <a:cs typeface="Consolas"/>
                <a:sym typeface="Consolas"/>
              </a:rPr>
              <a:t>if constexpr</a:t>
            </a:r>
            <a:r>
              <a:rPr lang="en" sz="1500">
                <a:latin typeface="Consolas"/>
                <a:ea typeface="Consolas"/>
                <a:cs typeface="Consolas"/>
                <a:sym typeface="Consolas"/>
              </a:rPr>
              <a:t> (std::is_integral&lt;T&gt;::value) {</a:t>
            </a:r>
          </a:p>
          <a:p>
            <a:pPr marL="457200" lvl="0" indent="0">
              <a:lnSpc>
                <a:spcPct val="100000"/>
              </a:lnSpc>
              <a:spcBef>
                <a:spcPts val="0"/>
              </a:spcBef>
              <a:buNone/>
            </a:pPr>
            <a:r>
              <a:rPr lang="en" sz="1500">
                <a:latin typeface="Consolas"/>
                <a:ea typeface="Consolas"/>
                <a:cs typeface="Consolas"/>
                <a:sym typeface="Consolas"/>
              </a:rPr>
              <a:t>	</a:t>
            </a:r>
            <a:r>
              <a:rPr lang="en" sz="1500" i="1">
                <a:solidFill>
                  <a:srgbClr val="9900FF"/>
                </a:solidFill>
                <a:latin typeface="Consolas"/>
                <a:ea typeface="Consolas"/>
                <a:cs typeface="Consolas"/>
                <a:sym typeface="Consolas"/>
              </a:rPr>
              <a:t>// provide int implementation</a:t>
            </a:r>
          </a:p>
          <a:p>
            <a:pPr marL="457200" lvl="0" indent="0">
              <a:lnSpc>
                <a:spcPct val="100000"/>
              </a:lnSpc>
              <a:spcBef>
                <a:spcPts val="0"/>
              </a:spcBef>
              <a:buNone/>
            </a:pPr>
            <a:r>
              <a:rPr lang="en" sz="1500">
                <a:latin typeface="Consolas"/>
                <a:ea typeface="Consolas"/>
                <a:cs typeface="Consolas"/>
                <a:sym typeface="Consolas"/>
              </a:rPr>
              <a:t>} else {</a:t>
            </a:r>
          </a:p>
          <a:p>
            <a:pPr marL="457200" lvl="0" indent="0">
              <a:lnSpc>
                <a:spcPct val="100000"/>
              </a:lnSpc>
              <a:spcBef>
                <a:spcPts val="0"/>
              </a:spcBef>
              <a:buNone/>
            </a:pPr>
            <a:r>
              <a:rPr lang="en" sz="1500">
                <a:latin typeface="Consolas"/>
                <a:ea typeface="Consolas"/>
                <a:cs typeface="Consolas"/>
                <a:sym typeface="Consolas"/>
              </a:rPr>
              <a:t>	</a:t>
            </a:r>
            <a:r>
              <a:rPr lang="en" sz="1500" i="1">
                <a:solidFill>
                  <a:srgbClr val="9900FF"/>
                </a:solidFill>
                <a:latin typeface="Consolas"/>
                <a:ea typeface="Consolas"/>
                <a:cs typeface="Consolas"/>
                <a:sym typeface="Consolas"/>
              </a:rPr>
              <a:t>// provide non-int implementation</a:t>
            </a:r>
          </a:p>
          <a:p>
            <a:pPr marL="0" lvl="0" indent="457200" rtl="0">
              <a:lnSpc>
                <a:spcPct val="100000"/>
              </a:lnSpc>
              <a:spcBef>
                <a:spcPts val="0"/>
              </a:spcBef>
              <a:buNone/>
            </a:pPr>
            <a:r>
              <a:rPr lang="en" sz="1500">
                <a:latin typeface="Consolas"/>
                <a:ea typeface="Consolas"/>
                <a:cs typeface="Consolas"/>
                <a:sym typeface="Consolas"/>
              </a:rPr>
              <a:t>}</a:t>
            </a:r>
          </a:p>
          <a:p>
            <a:pPr marL="0" lvl="0" indent="0">
              <a:lnSpc>
                <a:spcPct val="100000"/>
              </a:lnSpc>
              <a:spcBef>
                <a:spcPts val="0"/>
              </a:spcBef>
              <a:buNone/>
            </a:pPr>
            <a:r>
              <a:rPr lang="en" sz="1500">
                <a:latin typeface="Consolas"/>
                <a:ea typeface="Consolas"/>
                <a:cs typeface="Consolas"/>
                <a:sym typeface="Consolas"/>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t>Dealing without concepts 6: SFINAE</a:t>
            </a:r>
          </a:p>
        </p:txBody>
      </p:sp>
      <p:sp>
        <p:nvSpPr>
          <p:cNvPr id="270" name="Shape 27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rtl="0">
              <a:lnSpc>
                <a:spcPct val="100000"/>
              </a:lnSpc>
              <a:spcBef>
                <a:spcPts val="0"/>
              </a:spcBef>
              <a:buNone/>
            </a:pPr>
            <a:r>
              <a:rPr lang="en" sz="1100">
                <a:latin typeface="Consolas"/>
                <a:ea typeface="Consolas"/>
                <a:cs typeface="Consolas"/>
                <a:sym typeface="Consolas"/>
              </a:rPr>
              <a:t>template &lt;class T, </a:t>
            </a:r>
            <a:r>
              <a:rPr lang="en" sz="1100">
                <a:solidFill>
                  <a:srgbClr val="0000FF"/>
                </a:solidFill>
                <a:latin typeface="Consolas"/>
                <a:ea typeface="Consolas"/>
                <a:cs typeface="Consolas"/>
                <a:sym typeface="Consolas"/>
              </a:rPr>
              <a:t>typename = </a:t>
            </a:r>
            <a:r>
              <a:rPr lang="en" sz="1100">
                <a:solidFill>
                  <a:srgbClr val="FF0000"/>
                </a:solidFill>
                <a:latin typeface="Consolas"/>
                <a:ea typeface="Consolas"/>
                <a:cs typeface="Consolas"/>
                <a:sym typeface="Consolas"/>
              </a:rPr>
              <a:t>std::enable_if_t</a:t>
            </a:r>
            <a:r>
              <a:rPr lang="en" sz="1100">
                <a:solidFill>
                  <a:srgbClr val="0000FF"/>
                </a:solidFill>
                <a:latin typeface="Consolas"/>
                <a:ea typeface="Consolas"/>
                <a:cs typeface="Consolas"/>
                <a:sym typeface="Consolas"/>
              </a:rPr>
              <a:t>&lt;std::is_integral&lt;T&gt;::value&gt;</a:t>
            </a:r>
            <a:r>
              <a:rPr lang="en" sz="1100">
                <a:latin typeface="Consolas"/>
                <a:ea typeface="Consolas"/>
                <a:cs typeface="Consolas"/>
                <a:sym typeface="Consolas"/>
              </a:rPr>
              <a:t>&gt;  </a:t>
            </a:r>
            <a:r>
              <a:rPr lang="en" sz="1100" i="1">
                <a:solidFill>
                  <a:srgbClr val="9900FF"/>
                </a:solidFill>
                <a:latin typeface="Consolas"/>
                <a:ea typeface="Consolas"/>
                <a:cs typeface="Consolas"/>
                <a:sym typeface="Consolas"/>
              </a:rPr>
              <a:t>// C++14, almost C++11</a:t>
            </a:r>
          </a:p>
          <a:p>
            <a:pPr marL="0" lvl="0" indent="0" rtl="0">
              <a:lnSpc>
                <a:spcPct val="100000"/>
              </a:lnSpc>
              <a:spcBef>
                <a:spcPts val="0"/>
              </a:spcBef>
              <a:buNone/>
            </a:pPr>
            <a:r>
              <a:rPr lang="en" sz="1100">
                <a:latin typeface="Consolas"/>
                <a:ea typeface="Consolas"/>
                <a:cs typeface="Consolas"/>
                <a:sym typeface="Consolas"/>
              </a:rPr>
              <a:t>void foo(T t) { }  </a:t>
            </a:r>
            <a:r>
              <a:rPr lang="en" sz="1100" i="1">
                <a:solidFill>
                  <a:srgbClr val="9900FF"/>
                </a:solidFill>
                <a:latin typeface="Consolas"/>
                <a:ea typeface="Consolas"/>
                <a:cs typeface="Consolas"/>
                <a:sym typeface="Consolas"/>
              </a:rPr>
              <a:t>// basically equivalent to requires Integral&lt;T&gt;</a:t>
            </a:r>
          </a:p>
          <a:p>
            <a:pPr marL="0" lvl="0" indent="0" rtl="0">
              <a:lnSpc>
                <a:spcPct val="100000"/>
              </a:lnSpc>
              <a:spcBef>
                <a:spcPts val="0"/>
              </a:spcBef>
              <a:buNone/>
            </a:pPr>
            <a:endParaRPr sz="1100">
              <a:latin typeface="Consolas"/>
              <a:ea typeface="Consolas"/>
              <a:cs typeface="Consolas"/>
              <a:sym typeface="Consolas"/>
            </a:endParaRPr>
          </a:p>
          <a:p>
            <a:pPr marL="0" lvl="0" indent="0" rtl="0">
              <a:lnSpc>
                <a:spcPct val="100000"/>
              </a:lnSpc>
              <a:spcBef>
                <a:spcPts val="0"/>
              </a:spcBef>
              <a:buNone/>
            </a:pPr>
            <a:r>
              <a:rPr lang="en" sz="1100">
                <a:latin typeface="Consolas"/>
                <a:ea typeface="Consolas"/>
                <a:cs typeface="Consolas"/>
                <a:sym typeface="Consolas"/>
              </a:rPr>
              <a:t>template &lt;class T&gt;</a:t>
            </a:r>
          </a:p>
          <a:p>
            <a:pPr marL="0" lvl="0" indent="0" rtl="0">
              <a:lnSpc>
                <a:spcPct val="100000"/>
              </a:lnSpc>
              <a:spcBef>
                <a:spcPts val="0"/>
              </a:spcBef>
              <a:buNone/>
            </a:pPr>
            <a:r>
              <a:rPr lang="en" sz="1100">
                <a:solidFill>
                  <a:srgbClr val="FF0000"/>
                </a:solidFill>
                <a:latin typeface="Consolas"/>
                <a:ea typeface="Consolas"/>
                <a:cs typeface="Consolas"/>
                <a:sym typeface="Consolas"/>
              </a:rPr>
              <a:t>auto</a:t>
            </a:r>
            <a:r>
              <a:rPr lang="en" sz="1100">
                <a:latin typeface="Consolas"/>
                <a:ea typeface="Consolas"/>
                <a:cs typeface="Consolas"/>
                <a:sym typeface="Consolas"/>
              </a:rPr>
              <a:t> bar(T t) </a:t>
            </a:r>
            <a:r>
              <a:rPr lang="en" sz="1100">
                <a:solidFill>
                  <a:srgbClr val="FF0000"/>
                </a:solidFill>
                <a:latin typeface="Consolas"/>
                <a:ea typeface="Consolas"/>
                <a:cs typeface="Consolas"/>
                <a:sym typeface="Consolas"/>
              </a:rPr>
              <a:t>-&gt; decltype(t.member_func(), void())</a:t>
            </a:r>
          </a:p>
          <a:p>
            <a:pPr marL="0" lvl="0" indent="0" rtl="0">
              <a:lnSpc>
                <a:spcPct val="100000"/>
              </a:lnSpc>
              <a:spcBef>
                <a:spcPts val="0"/>
              </a:spcBef>
              <a:buNone/>
            </a:pPr>
            <a:r>
              <a:rPr lang="en" sz="1100">
                <a:latin typeface="Consolas"/>
                <a:ea typeface="Consolas"/>
                <a:cs typeface="Consolas"/>
                <a:sym typeface="Consolas"/>
              </a:rPr>
              <a:t>{}   </a:t>
            </a:r>
            <a:r>
              <a:rPr lang="en" sz="1100" i="1">
                <a:solidFill>
                  <a:srgbClr val="9900FF"/>
                </a:solidFill>
                <a:latin typeface="Consolas"/>
                <a:ea typeface="Consolas"/>
                <a:cs typeface="Consolas"/>
                <a:sym typeface="Consolas"/>
              </a:rPr>
              <a:t>// disabled unless has a member function named </a:t>
            </a:r>
          </a:p>
          <a:p>
            <a:pPr marL="0" lvl="0" indent="0" rtl="0">
              <a:lnSpc>
                <a:spcPct val="100000"/>
              </a:lnSpc>
              <a:spcBef>
                <a:spcPts val="0"/>
              </a:spcBef>
              <a:buNone/>
            </a:pPr>
            <a:r>
              <a:rPr lang="en" sz="1100" i="1">
                <a:solidFill>
                  <a:srgbClr val="9900FF"/>
                </a:solidFill>
                <a:latin typeface="Consolas"/>
                <a:ea typeface="Consolas"/>
                <a:cs typeface="Consolas"/>
                <a:sym typeface="Consolas"/>
              </a:rPr>
              <a:t>     // `member_func` which accepts no arguments</a:t>
            </a:r>
          </a:p>
          <a:p>
            <a:pPr marL="0" lvl="0" indent="0" rtl="0">
              <a:lnSpc>
                <a:spcPct val="100000"/>
              </a:lnSpc>
              <a:spcBef>
                <a:spcPts val="0"/>
              </a:spcBef>
              <a:buNone/>
            </a:pPr>
            <a:endParaRPr sz="1100">
              <a:latin typeface="Consolas"/>
              <a:ea typeface="Consolas"/>
              <a:cs typeface="Consolas"/>
              <a:sym typeface="Consolas"/>
            </a:endParaRPr>
          </a:p>
          <a:p>
            <a:pPr marL="0" lvl="0" indent="-69850">
              <a:lnSpc>
                <a:spcPct val="100000"/>
              </a:lnSpc>
              <a:spcBef>
                <a:spcPts val="0"/>
              </a:spcBef>
              <a:buClr>
                <a:schemeClr val="dk1"/>
              </a:buClr>
              <a:buSzPts val="1100"/>
              <a:buFont typeface="Arial"/>
              <a:buNone/>
            </a:pPr>
            <a:r>
              <a:rPr lang="en" sz="1100"/>
              <a:t>Also see </a:t>
            </a:r>
            <a:r>
              <a:rPr lang="en" sz="1100">
                <a:solidFill>
                  <a:srgbClr val="FF0000"/>
                </a:solidFill>
                <a:latin typeface="Consolas"/>
                <a:ea typeface="Consolas"/>
                <a:cs typeface="Consolas"/>
                <a:sym typeface="Consolas"/>
              </a:rPr>
              <a:t>void_t</a:t>
            </a:r>
            <a:r>
              <a:rPr lang="en" sz="1100">
                <a:solidFill>
                  <a:srgbClr val="FF0000"/>
                </a:solidFill>
              </a:rPr>
              <a:t>,</a:t>
            </a:r>
            <a:r>
              <a:rPr lang="en" sz="1100"/>
              <a:t> or any talk by Walter Brown. (C++17, yet trivial to implement)</a:t>
            </a:r>
          </a:p>
        </p:txBody>
      </p:sp>
      <p:pic>
        <p:nvPicPr>
          <p:cNvPr id="271" name="Shape 271"/>
          <p:cNvPicPr preferRelativeResize="0"/>
          <p:nvPr/>
        </p:nvPicPr>
        <p:blipFill>
          <a:blip r:embed="rId3">
            <a:alphaModFix/>
          </a:blip>
          <a:stretch>
            <a:fillRect/>
          </a:stretch>
        </p:blipFill>
        <p:spPr>
          <a:xfrm>
            <a:off x="6031848" y="2331600"/>
            <a:ext cx="2800450" cy="223727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t>Dealing without concepts 6: SFINAE</a:t>
            </a:r>
          </a:p>
        </p:txBody>
      </p:sp>
      <p:sp>
        <p:nvSpPr>
          <p:cNvPr id="277" name="Shape 27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SFINAE is almost as powerful as concepts. Can almost implement concepts!</a:t>
            </a:r>
          </a:p>
          <a:p>
            <a:pPr marL="914400" lvl="1" indent="-317500" rtl="0">
              <a:spcBef>
                <a:spcPts val="0"/>
              </a:spcBef>
              <a:spcAft>
                <a:spcPts val="0"/>
              </a:spcAft>
              <a:buSzPts val="1400"/>
              <a:buChar char="○"/>
            </a:pPr>
            <a:r>
              <a:rPr lang="en" u="sng" dirty="0">
                <a:solidFill>
                  <a:schemeClr val="hlink"/>
                </a:solidFill>
                <a:hlinkClick r:id="rId3"/>
              </a:rPr>
              <a:t>https://stackoverflow.com/questions/26513095/void-t-can-implement-concepts</a:t>
            </a:r>
          </a:p>
          <a:p>
            <a:pPr marL="914400" lvl="1" indent="-317500" rtl="0">
              <a:spcBef>
                <a:spcPts val="0"/>
              </a:spcBef>
              <a:spcAft>
                <a:spcPts val="0"/>
              </a:spcAft>
              <a:buSzPts val="1400"/>
              <a:buChar char="○"/>
            </a:pPr>
            <a:r>
              <a:rPr lang="en" u="sng" dirty="0">
                <a:solidFill>
                  <a:schemeClr val="hlink"/>
                </a:solidFill>
                <a:hlinkClick r:id="rId4"/>
              </a:rPr>
              <a:t>https://akrzemi1.wordpress.com/2016/03/21/concepts-without-concepts/</a:t>
            </a:r>
          </a:p>
          <a:p>
            <a:pPr marL="914400" lvl="1" indent="-317500" rtl="0">
              <a:spcBef>
                <a:spcPts val="0"/>
              </a:spcBef>
              <a:spcAft>
                <a:spcPts val="0"/>
              </a:spcAft>
              <a:buSzPts val="1400"/>
              <a:buChar char="○"/>
            </a:pPr>
            <a:r>
              <a:rPr lang="en" dirty="0"/>
              <a:t>http://</a:t>
            </a:r>
            <a:r>
              <a:rPr lang="en" dirty="0" err="1"/>
              <a:t>www.boost.org</a:t>
            </a:r>
            <a:r>
              <a:rPr lang="en" dirty="0"/>
              <a:t>/doc/libs/1_60_0/libs/</a:t>
            </a:r>
            <a:r>
              <a:rPr lang="en" dirty="0" err="1"/>
              <a:t>concept_check</a:t>
            </a:r>
            <a:r>
              <a:rPr lang="en" dirty="0"/>
              <a:t>/</a:t>
            </a:r>
            <a:r>
              <a:rPr lang="en" dirty="0" err="1"/>
              <a:t>concept_check.htm</a:t>
            </a:r>
            <a:endParaRPr lang="en" dirty="0"/>
          </a:p>
          <a:p>
            <a:pPr marL="457200" lvl="0" indent="-342900" rtl="0">
              <a:spcBef>
                <a:spcPts val="0"/>
              </a:spcBef>
              <a:spcAft>
                <a:spcPts val="0"/>
              </a:spcAft>
              <a:buSzPts val="1800"/>
              <a:buChar char="●"/>
            </a:pPr>
            <a:r>
              <a:rPr lang="en" dirty="0"/>
              <a:t>SFINAE can’t apply to things like constructors in a template </a:t>
            </a:r>
            <a:r>
              <a:rPr lang="en" dirty="0" smtClean="0"/>
              <a:t>class</a:t>
            </a:r>
            <a:endParaRPr lang="en-CA" dirty="0" smtClean="0"/>
          </a:p>
          <a:p>
            <a:pPr marL="457200" lvl="0" indent="-342900" rtl="0">
              <a:spcBef>
                <a:spcPts val="0"/>
              </a:spcBef>
              <a:spcAft>
                <a:spcPts val="0"/>
              </a:spcAft>
              <a:buSzPts val="1800"/>
              <a:buChar char="●"/>
            </a:pPr>
            <a:r>
              <a:rPr lang="en-CA" dirty="0" smtClean="0"/>
              <a:t>SFINAE can’t do partial ordering of overloads</a:t>
            </a:r>
            <a:endParaRPr lang="en" dirty="0"/>
          </a:p>
          <a:p>
            <a:pPr marL="457200" lvl="0" indent="-342900" rtl="0">
              <a:spcBef>
                <a:spcPts val="0"/>
              </a:spcBef>
              <a:buSzPts val="1800"/>
              <a:buChar char="●"/>
            </a:pPr>
            <a:r>
              <a:rPr lang="en" dirty="0"/>
              <a:t>SFINAE is </a:t>
            </a:r>
            <a:r>
              <a:rPr lang="en" i="1" dirty="0"/>
              <a:t>ugly, </a:t>
            </a:r>
            <a:r>
              <a:rPr lang="en" dirty="0"/>
              <a:t>and hard to get right.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Why concepts didn’t make C++17?</a:t>
            </a:r>
          </a:p>
        </p:txBody>
      </p:sp>
      <p:sp>
        <p:nvSpPr>
          <p:cNvPr id="283" name="Shape 28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Only one implementation (gcc)</a:t>
            </a:r>
          </a:p>
          <a:p>
            <a:pPr marL="457200" lvl="0" indent="-342900" rtl="0">
              <a:spcBef>
                <a:spcPts val="0"/>
              </a:spcBef>
              <a:spcAft>
                <a:spcPts val="0"/>
              </a:spcAft>
              <a:buSzPts val="1800"/>
              <a:buChar char="●"/>
            </a:pPr>
            <a:r>
              <a:rPr lang="en"/>
              <a:t>Not enough use cases seen (Ranges TS biggest example)</a:t>
            </a:r>
          </a:p>
          <a:p>
            <a:pPr marL="457200" lvl="0" indent="-342900" rtl="0">
              <a:spcBef>
                <a:spcPts val="0"/>
              </a:spcBef>
              <a:spcAft>
                <a:spcPts val="0"/>
              </a:spcAft>
              <a:buSzPts val="1800"/>
              <a:buChar char="●"/>
            </a:pPr>
            <a:r>
              <a:rPr lang="en"/>
              <a:t>No library of concepts</a:t>
            </a:r>
          </a:p>
          <a:p>
            <a:pPr marL="457200" lvl="0" indent="-342900" rtl="0">
              <a:spcBef>
                <a:spcPts val="0"/>
              </a:spcBef>
              <a:spcAft>
                <a:spcPts val="0"/>
              </a:spcAft>
              <a:buSzPts val="1800"/>
              <a:buChar char="●"/>
            </a:pPr>
            <a:r>
              <a:rPr lang="en" u="sng"/>
              <a:t>No checking of template definitions</a:t>
            </a:r>
          </a:p>
          <a:p>
            <a:pPr marL="457200" lvl="0" indent="-342900" rtl="0">
              <a:spcBef>
                <a:spcPts val="0"/>
              </a:spcBef>
              <a:spcAft>
                <a:spcPts val="0"/>
              </a:spcAft>
              <a:buSzPts val="1800"/>
              <a:buChar char="●"/>
            </a:pPr>
            <a:r>
              <a:rPr lang="en" i="1"/>
              <a:t>Sometimes, error messages are worse</a:t>
            </a:r>
          </a:p>
          <a:p>
            <a:pPr marL="914400" lvl="1" indent="-317500" rtl="0">
              <a:spcBef>
                <a:spcPts val="0"/>
              </a:spcBef>
              <a:spcAft>
                <a:spcPts val="0"/>
              </a:spcAft>
              <a:buSzPts val="1400"/>
              <a:buChar char="○"/>
            </a:pPr>
            <a:r>
              <a:rPr lang="en"/>
              <a:t>You can end up with a large set of discarded overloads, each with its own reason for rejection.</a:t>
            </a:r>
          </a:p>
          <a:p>
            <a:pPr marL="914400" lvl="1" indent="-317500">
              <a:spcBef>
                <a:spcPts val="0"/>
              </a:spcBef>
              <a:buSzPts val="1400"/>
              <a:buChar char="○"/>
            </a:pPr>
            <a:r>
              <a:rPr lang="en"/>
              <a:t>See </a:t>
            </a:r>
            <a:r>
              <a:rPr lang="en" u="sng">
                <a:solidFill>
                  <a:schemeClr val="hlink"/>
                </a:solidFill>
                <a:hlinkClick r:id="rId3"/>
              </a:rPr>
              <a:t>http://honermann.net/blog/</a:t>
            </a:r>
            <a:r>
              <a:rPr lang="en"/>
              <a:t> for examples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Conclusion: Concepts simplify generic programming</a:t>
            </a:r>
          </a:p>
        </p:txBody>
      </p:sp>
      <p:sp>
        <p:nvSpPr>
          <p:cNvPr id="289" name="Shape 28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Improve readability</a:t>
            </a:r>
          </a:p>
          <a:p>
            <a:pPr marL="457200" lvl="0" indent="-342900" rtl="0">
              <a:spcBef>
                <a:spcPts val="0"/>
              </a:spcBef>
              <a:spcAft>
                <a:spcPts val="0"/>
              </a:spcAft>
              <a:buSzPts val="1800"/>
              <a:buChar char="●"/>
            </a:pPr>
            <a:r>
              <a:rPr lang="en"/>
              <a:t>Improve error messages (hopefully)</a:t>
            </a:r>
          </a:p>
          <a:p>
            <a:pPr marL="457200" lvl="0" indent="-342900" rtl="0">
              <a:spcBef>
                <a:spcPts val="0"/>
              </a:spcBef>
              <a:spcAft>
                <a:spcPts val="0"/>
              </a:spcAft>
              <a:buSzPts val="1800"/>
              <a:buChar char="●"/>
            </a:pPr>
            <a:r>
              <a:rPr lang="en"/>
              <a:t>Provide explicit interfaces for templates</a:t>
            </a:r>
          </a:p>
          <a:p>
            <a:pPr marL="457200" lvl="0" indent="-342900" rtl="0">
              <a:spcBef>
                <a:spcPts val="0"/>
              </a:spcBef>
              <a:spcAft>
                <a:spcPts val="0"/>
              </a:spcAft>
              <a:buSzPts val="1800"/>
              <a:buChar char="●"/>
            </a:pPr>
            <a:r>
              <a:rPr lang="en"/>
              <a:t>Easier overloading, specialization of templates</a:t>
            </a:r>
          </a:p>
          <a:p>
            <a:pPr marL="457200" lvl="0" indent="-342900" rtl="0">
              <a:spcBef>
                <a:spcPts val="0"/>
              </a:spcBef>
              <a:spcAft>
                <a:spcPts val="0"/>
              </a:spcAft>
              <a:buSzPts val="1800"/>
              <a:buChar char="●"/>
            </a:pPr>
            <a:r>
              <a:rPr lang="en"/>
              <a:t>Restricted type deduction (</a:t>
            </a:r>
            <a:r>
              <a:rPr lang="en">
                <a:solidFill>
                  <a:srgbClr val="0000FF"/>
                </a:solidFill>
                <a:latin typeface="Consolas"/>
                <a:ea typeface="Consolas"/>
                <a:cs typeface="Consolas"/>
                <a:sym typeface="Consolas"/>
              </a:rPr>
              <a:t>auto</a:t>
            </a:r>
            <a:r>
              <a:rPr lang="en"/>
              <a:t> replacement)</a:t>
            </a:r>
          </a:p>
          <a:p>
            <a:pPr marL="457200" lvl="0" indent="-342900" rtl="0">
              <a:spcBef>
                <a:spcPts val="0"/>
              </a:spcBef>
              <a:buSzPts val="1800"/>
              <a:buChar char="●"/>
            </a:pPr>
            <a:r>
              <a:rPr lang="en"/>
              <a:t>Unclear if will make it as a real language feature.</a:t>
            </a:r>
          </a:p>
          <a:p>
            <a:pPr marL="0" lvl="0" indent="0" rtl="0">
              <a:spcBef>
                <a:spcPts val="0"/>
              </a:spcBef>
              <a:buNone/>
            </a:pPr>
            <a:r>
              <a:rPr lang="en" b="1"/>
              <a:t>Summary:</a:t>
            </a:r>
          </a:p>
          <a:p>
            <a:pPr marL="0" lvl="0" indent="0" rtl="0">
              <a:spcBef>
                <a:spcPts val="0"/>
              </a:spcBef>
              <a:buNone/>
            </a:pPr>
            <a:r>
              <a:rPr lang="en" i="1"/>
              <a:t>A C++ concept is a compile-time predicate on zero or more template argument type argument or value arguments.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References</a:t>
            </a:r>
          </a:p>
        </p:txBody>
      </p:sp>
      <p:sp>
        <p:nvSpPr>
          <p:cNvPr id="295" name="Shape 2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nSpc>
                <a:spcPct val="100000"/>
              </a:lnSpc>
              <a:spcBef>
                <a:spcPts val="0"/>
              </a:spcBef>
              <a:buNone/>
            </a:pPr>
            <a:r>
              <a:rPr lang="en" u="sng">
                <a:solidFill>
                  <a:schemeClr val="hlink"/>
                </a:solidFill>
                <a:hlinkClick r:id="rId3"/>
              </a:rPr>
              <a:t>http://en.cppreference.com/w/cpp/language/constraints</a:t>
            </a:r>
          </a:p>
          <a:p>
            <a:pPr marL="0" lvl="0" indent="0" rtl="0">
              <a:lnSpc>
                <a:spcPct val="100000"/>
              </a:lnSpc>
              <a:spcBef>
                <a:spcPts val="0"/>
              </a:spcBef>
              <a:buNone/>
            </a:pPr>
            <a:r>
              <a:rPr lang="en" u="sng">
                <a:solidFill>
                  <a:schemeClr val="hlink"/>
                </a:solidFill>
                <a:hlinkClick r:id="rId4"/>
              </a:rPr>
              <a:t>http://www.open-std.org/jtc1/sc22/wg21/docs/papers/2017/p0557r0.pdf</a:t>
            </a:r>
          </a:p>
          <a:p>
            <a:pPr marL="0" lvl="0" indent="0" rtl="0">
              <a:lnSpc>
                <a:spcPct val="100000"/>
              </a:lnSpc>
              <a:spcBef>
                <a:spcPts val="0"/>
              </a:spcBef>
              <a:buNone/>
            </a:pPr>
            <a:endParaRPr/>
          </a:p>
          <a:p>
            <a:pPr marL="0" lvl="0" indent="0" rtl="0">
              <a:lnSpc>
                <a:spcPct val="100000"/>
              </a:lnSpc>
              <a:spcBef>
                <a:spcPts val="0"/>
              </a:spcBef>
              <a:buNone/>
            </a:pPr>
            <a:endParaRPr/>
          </a:p>
          <a:p>
            <a:pPr marL="0" lvl="0" indent="0" rtl="0">
              <a:lnSpc>
                <a:spcPct val="100000"/>
              </a:lnSpc>
              <a:spcBef>
                <a:spcPts val="0"/>
              </a:spcBef>
              <a:buNone/>
            </a:pPr>
            <a:endParaRPr/>
          </a:p>
          <a:p>
            <a:pPr marL="0" lvl="0" indent="0" rtl="0">
              <a:lnSpc>
                <a:spcPct val="100000"/>
              </a:lnSpc>
              <a:spcBef>
                <a:spcPts val="0"/>
              </a:spcBef>
              <a:buNone/>
            </a:pPr>
            <a:r>
              <a:rPr lang="en"/>
              <a:t>Contact: 	</a:t>
            </a:r>
            <a:r>
              <a:rPr lang="en">
                <a:latin typeface="Consolas"/>
                <a:ea typeface="Consolas"/>
                <a:cs typeface="Consolas"/>
                <a:sym typeface="Consolas"/>
              </a:rPr>
              <a:t>thomas.d.peters@gmail.com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Brief summary of templates</a:t>
            </a: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Mechanism for generic programming in C++</a:t>
            </a:r>
          </a:p>
          <a:p>
            <a:pPr marL="457200" lvl="0" indent="-342900" rtl="0">
              <a:spcBef>
                <a:spcPts val="0"/>
              </a:spcBef>
              <a:buSzPts val="1800"/>
              <a:buChar char="●"/>
            </a:pPr>
            <a:r>
              <a:rPr lang="en"/>
              <a:t>Instead of:</a:t>
            </a:r>
          </a:p>
          <a:p>
            <a:pPr marL="0" lvl="0" indent="0" rtl="0">
              <a:spcBef>
                <a:spcPts val="0"/>
              </a:spcBef>
              <a:buNone/>
            </a:pPr>
            <a:endParaRPr/>
          </a:p>
          <a:p>
            <a:pPr marL="0" lvl="0" indent="0">
              <a:spcBef>
                <a:spcPts val="0"/>
              </a:spcBef>
              <a:buNone/>
            </a:pPr>
            <a:r>
              <a:rPr lang="en"/>
              <a:t>Can write “a single function”</a:t>
            </a:r>
          </a:p>
          <a:p>
            <a:pPr marL="0" lvl="0" indent="0" rtl="0">
              <a:spcBef>
                <a:spcPts val="0"/>
              </a:spcBef>
              <a:buNone/>
            </a:pPr>
            <a:endParaRPr/>
          </a:p>
          <a:p>
            <a:pPr marL="0" lvl="0" indent="0" rtl="0">
              <a:spcBef>
                <a:spcPts val="0"/>
              </a:spcBef>
              <a:buNone/>
            </a:pPr>
            <a:endParaRPr/>
          </a:p>
        </p:txBody>
      </p:sp>
      <p:sp>
        <p:nvSpPr>
          <p:cNvPr id="79" name="Shape 79"/>
          <p:cNvSpPr txBox="1"/>
          <p:nvPr/>
        </p:nvSpPr>
        <p:spPr>
          <a:xfrm>
            <a:off x="697525" y="1953075"/>
            <a:ext cx="7279800" cy="6468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0000"/>
                </a:solidFill>
                <a:latin typeface="Consolas"/>
                <a:ea typeface="Consolas"/>
                <a:cs typeface="Consolas"/>
                <a:sym typeface="Consolas"/>
              </a:rPr>
              <a:t>int</a:t>
            </a:r>
            <a:r>
              <a:rPr lang="en">
                <a:latin typeface="Consolas"/>
                <a:ea typeface="Consolas"/>
                <a:cs typeface="Consolas"/>
                <a:sym typeface="Consolas"/>
              </a:rPr>
              <a:t> add(</a:t>
            </a:r>
            <a:r>
              <a:rPr lang="en">
                <a:solidFill>
                  <a:srgbClr val="FF0000"/>
                </a:solidFill>
                <a:latin typeface="Consolas"/>
                <a:ea typeface="Consolas"/>
                <a:cs typeface="Consolas"/>
                <a:sym typeface="Consolas"/>
              </a:rPr>
              <a:t>int</a:t>
            </a:r>
            <a:r>
              <a:rPr lang="en">
                <a:latin typeface="Consolas"/>
                <a:ea typeface="Consolas"/>
                <a:cs typeface="Consolas"/>
                <a:sym typeface="Consolas"/>
              </a:rPr>
              <a:t> x, </a:t>
            </a:r>
            <a:r>
              <a:rPr lang="en">
                <a:solidFill>
                  <a:srgbClr val="FF0000"/>
                </a:solidFill>
                <a:latin typeface="Consolas"/>
                <a:ea typeface="Consolas"/>
                <a:cs typeface="Consolas"/>
                <a:sym typeface="Consolas"/>
              </a:rPr>
              <a:t>int</a:t>
            </a:r>
            <a:r>
              <a:rPr lang="en">
                <a:latin typeface="Consolas"/>
                <a:ea typeface="Consolas"/>
                <a:cs typeface="Consolas"/>
                <a:sym typeface="Consolas"/>
              </a:rPr>
              <a:t> y) { return x + y; }</a:t>
            </a:r>
          </a:p>
          <a:p>
            <a:pPr marL="0" lvl="0" indent="0">
              <a:spcBef>
                <a:spcPts val="0"/>
              </a:spcBef>
              <a:buNone/>
            </a:pPr>
            <a:r>
              <a:rPr lang="en">
                <a:solidFill>
                  <a:srgbClr val="FF0000"/>
                </a:solidFill>
                <a:latin typeface="Consolas"/>
                <a:ea typeface="Consolas"/>
                <a:cs typeface="Consolas"/>
                <a:sym typeface="Consolas"/>
              </a:rPr>
              <a:t>double</a:t>
            </a:r>
            <a:r>
              <a:rPr lang="en">
                <a:latin typeface="Consolas"/>
                <a:ea typeface="Consolas"/>
                <a:cs typeface="Consolas"/>
                <a:sym typeface="Consolas"/>
              </a:rPr>
              <a:t> add(</a:t>
            </a:r>
            <a:r>
              <a:rPr lang="en">
                <a:solidFill>
                  <a:srgbClr val="FF0000"/>
                </a:solidFill>
                <a:latin typeface="Consolas"/>
                <a:ea typeface="Consolas"/>
                <a:cs typeface="Consolas"/>
                <a:sym typeface="Consolas"/>
              </a:rPr>
              <a:t>double</a:t>
            </a:r>
            <a:r>
              <a:rPr lang="en">
                <a:latin typeface="Consolas"/>
                <a:ea typeface="Consolas"/>
                <a:cs typeface="Consolas"/>
                <a:sym typeface="Consolas"/>
              </a:rPr>
              <a:t> x, </a:t>
            </a:r>
            <a:r>
              <a:rPr lang="en">
                <a:solidFill>
                  <a:srgbClr val="FF0000"/>
                </a:solidFill>
                <a:latin typeface="Consolas"/>
                <a:ea typeface="Consolas"/>
                <a:cs typeface="Consolas"/>
                <a:sym typeface="Consolas"/>
              </a:rPr>
              <a:t>double</a:t>
            </a:r>
            <a:r>
              <a:rPr lang="en">
                <a:latin typeface="Consolas"/>
                <a:ea typeface="Consolas"/>
                <a:cs typeface="Consolas"/>
                <a:sym typeface="Consolas"/>
              </a:rPr>
              <a:t> y) { return x + y; }</a:t>
            </a:r>
          </a:p>
        </p:txBody>
      </p:sp>
      <p:sp>
        <p:nvSpPr>
          <p:cNvPr id="80" name="Shape 80"/>
          <p:cNvSpPr txBox="1"/>
          <p:nvPr/>
        </p:nvSpPr>
        <p:spPr>
          <a:xfrm>
            <a:off x="811675" y="3031100"/>
            <a:ext cx="6100200" cy="15378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0000"/>
                </a:solidFill>
                <a:latin typeface="Consolas"/>
                <a:ea typeface="Consolas"/>
                <a:cs typeface="Consolas"/>
                <a:sym typeface="Consolas"/>
              </a:rPr>
              <a:t>template &lt;class T&gt; </a:t>
            </a:r>
          </a:p>
          <a:p>
            <a:pPr marL="0" lvl="0" indent="0">
              <a:spcBef>
                <a:spcPts val="0"/>
              </a:spcBef>
              <a:buNone/>
            </a:pPr>
            <a:r>
              <a:rPr lang="en">
                <a:solidFill>
                  <a:srgbClr val="FF0000"/>
                </a:solidFill>
                <a:latin typeface="Consolas"/>
                <a:ea typeface="Consolas"/>
                <a:cs typeface="Consolas"/>
                <a:sym typeface="Consolas"/>
              </a:rPr>
              <a:t>T</a:t>
            </a:r>
            <a:r>
              <a:rPr lang="en">
                <a:latin typeface="Consolas"/>
                <a:ea typeface="Consolas"/>
                <a:cs typeface="Consolas"/>
                <a:sym typeface="Consolas"/>
              </a:rPr>
              <a:t> add(</a:t>
            </a:r>
            <a:r>
              <a:rPr lang="en">
                <a:solidFill>
                  <a:srgbClr val="FF0000"/>
                </a:solidFill>
                <a:latin typeface="Consolas"/>
                <a:ea typeface="Consolas"/>
                <a:cs typeface="Consolas"/>
                <a:sym typeface="Consolas"/>
              </a:rPr>
              <a:t>T</a:t>
            </a:r>
            <a:r>
              <a:rPr lang="en">
                <a:latin typeface="Consolas"/>
                <a:ea typeface="Consolas"/>
                <a:cs typeface="Consolas"/>
                <a:sym typeface="Consolas"/>
              </a:rPr>
              <a:t> x, </a:t>
            </a:r>
            <a:r>
              <a:rPr lang="en">
                <a:solidFill>
                  <a:srgbClr val="FF0000"/>
                </a:solidFill>
                <a:latin typeface="Consolas"/>
                <a:ea typeface="Consolas"/>
                <a:cs typeface="Consolas"/>
                <a:sym typeface="Consolas"/>
              </a:rPr>
              <a:t>T</a:t>
            </a:r>
            <a:r>
              <a:rPr lang="en">
                <a:latin typeface="Consolas"/>
                <a:ea typeface="Consolas"/>
                <a:cs typeface="Consolas"/>
                <a:sym typeface="Consolas"/>
              </a:rPr>
              <a:t> y) { return x + y; } </a:t>
            </a:r>
          </a:p>
          <a:p>
            <a:pPr marL="0" lvl="0" indent="0">
              <a:spcBef>
                <a:spcPts val="0"/>
              </a:spcBef>
              <a:buNone/>
            </a:pPr>
            <a:endParaRPr>
              <a:latin typeface="Consolas"/>
              <a:ea typeface="Consolas"/>
              <a:cs typeface="Consolas"/>
              <a:sym typeface="Consolas"/>
            </a:endParaRPr>
          </a:p>
          <a:p>
            <a:pPr marL="0" lvl="0" indent="0">
              <a:spcBef>
                <a:spcPts val="0"/>
              </a:spcBef>
              <a:buNone/>
            </a:pPr>
            <a:r>
              <a:rPr lang="en">
                <a:latin typeface="Consolas"/>
                <a:ea typeface="Consolas"/>
                <a:cs typeface="Consolas"/>
                <a:sym typeface="Consolas"/>
              </a:rPr>
              <a:t>add(1, 2);</a:t>
            </a:r>
          </a:p>
          <a:p>
            <a:pPr marL="0" lvl="0" indent="0">
              <a:spcBef>
                <a:spcPts val="0"/>
              </a:spcBef>
              <a:buNone/>
            </a:pPr>
            <a:r>
              <a:rPr lang="en">
                <a:latin typeface="Consolas"/>
                <a:ea typeface="Consolas"/>
                <a:cs typeface="Consolas"/>
                <a:sym typeface="Consolas"/>
              </a:rPr>
              <a:t>add(3.0, 4.0);</a:t>
            </a:r>
          </a:p>
          <a:p>
            <a:pPr marL="0" lvl="0" indent="0">
              <a:spcBef>
                <a:spcPts val="0"/>
              </a:spcBef>
              <a:buNone/>
            </a:pPr>
            <a:r>
              <a:rPr lang="en">
                <a:latin typeface="Consolas"/>
                <a:ea typeface="Consolas"/>
                <a:cs typeface="Consolas"/>
                <a:sym typeface="Consolas"/>
              </a:rPr>
              <a:t>add&lt;float&gt;(1, 2.0);</a:t>
            </a:r>
          </a:p>
          <a:p>
            <a:pPr marL="0" lvl="0" indent="0">
              <a:spcBef>
                <a:spcPts val="0"/>
              </a:spcBef>
              <a:buNone/>
            </a:pPr>
            <a:r>
              <a:rPr lang="en">
                <a:latin typeface="Consolas"/>
                <a:ea typeface="Consolas"/>
                <a:cs typeface="Consolas"/>
                <a:sym typeface="Consolas"/>
              </a:rPr>
              <a:t>add(“c++”, “mtl”); </a:t>
            </a:r>
            <a:r>
              <a:rPr lang="en" i="1">
                <a:solidFill>
                  <a:srgbClr val="9900FF"/>
                </a:solidFill>
                <a:latin typeface="Consolas"/>
                <a:ea typeface="Consolas"/>
                <a:cs typeface="Consolas"/>
                <a:sym typeface="Consolas"/>
              </a:rPr>
              <a:t>// compile error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Similar to dynamic languages</a:t>
            </a:r>
          </a:p>
        </p:txBody>
      </p:sp>
      <p:sp>
        <p:nvSpPr>
          <p:cNvPr id="86" name="Shape 8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endParaRPr/>
          </a:p>
          <a:p>
            <a:pPr marL="0" lvl="0" indent="0">
              <a:spcBef>
                <a:spcPts val="0"/>
              </a:spcBef>
              <a:buNone/>
            </a:pPr>
            <a:r>
              <a:rPr lang="en"/>
              <a:t>Similar to Python:</a:t>
            </a:r>
          </a:p>
          <a:p>
            <a:pPr marL="0" lvl="0" indent="0">
              <a:spcBef>
                <a:spcPts val="0"/>
              </a:spcBef>
              <a:buNone/>
            </a:pPr>
            <a:endParaRPr/>
          </a:p>
          <a:p>
            <a:pPr marL="0" lvl="0" indent="0">
              <a:spcBef>
                <a:spcPts val="0"/>
              </a:spcBef>
              <a:buNone/>
            </a:pPr>
            <a:endParaRPr/>
          </a:p>
        </p:txBody>
      </p:sp>
      <p:sp>
        <p:nvSpPr>
          <p:cNvPr id="87" name="Shape 87"/>
          <p:cNvSpPr txBox="1"/>
          <p:nvPr/>
        </p:nvSpPr>
        <p:spPr>
          <a:xfrm>
            <a:off x="393150" y="1268250"/>
            <a:ext cx="6150900" cy="6720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latin typeface="Consolas"/>
                <a:ea typeface="Consolas"/>
                <a:cs typeface="Consolas"/>
                <a:sym typeface="Consolas"/>
              </a:rPr>
              <a:t>template &lt;class T&gt; </a:t>
            </a:r>
          </a:p>
          <a:p>
            <a:pPr marL="0" lvl="0" indent="-69850">
              <a:spcBef>
                <a:spcPts val="0"/>
              </a:spcBef>
              <a:buClr>
                <a:schemeClr val="dk1"/>
              </a:buClr>
              <a:buSzPts val="1100"/>
              <a:buFont typeface="Arial"/>
              <a:buNone/>
            </a:pPr>
            <a:r>
              <a:rPr lang="en">
                <a:latin typeface="Consolas"/>
                <a:ea typeface="Consolas"/>
                <a:cs typeface="Consolas"/>
                <a:sym typeface="Consolas"/>
              </a:rPr>
              <a:t>T add(T x, T y) { return x + y; } </a:t>
            </a:r>
          </a:p>
        </p:txBody>
      </p:sp>
      <p:sp>
        <p:nvSpPr>
          <p:cNvPr id="88" name="Shape 88"/>
          <p:cNvSpPr txBox="1"/>
          <p:nvPr/>
        </p:nvSpPr>
        <p:spPr>
          <a:xfrm>
            <a:off x="456575" y="2612575"/>
            <a:ext cx="38553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
                <a:latin typeface="Consolas"/>
                <a:ea typeface="Consolas"/>
                <a:cs typeface="Consolas"/>
                <a:sym typeface="Consolas"/>
              </a:rPr>
              <a:t>def add(x, y):</a:t>
            </a:r>
          </a:p>
          <a:p>
            <a:pPr marL="0" lvl="0" indent="0">
              <a:spcBef>
                <a:spcPts val="0"/>
              </a:spcBef>
              <a:buNone/>
            </a:pPr>
            <a:r>
              <a:rPr lang="en">
                <a:latin typeface="Consolas"/>
                <a:ea typeface="Consolas"/>
                <a:cs typeface="Consolas"/>
                <a:sym typeface="Consolas"/>
              </a:rPr>
              <a:t>    return x + 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Similar to dynamic languages</a:t>
            </a:r>
          </a:p>
        </p:txBody>
      </p:sp>
      <p:sp>
        <p:nvSpPr>
          <p:cNvPr id="94" name="Shape 9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endParaRPr/>
          </a:p>
          <a:p>
            <a:pPr marL="0" lvl="0" indent="-69850">
              <a:spcBef>
                <a:spcPts val="0"/>
              </a:spcBef>
              <a:buClr>
                <a:schemeClr val="dk1"/>
              </a:buClr>
              <a:buSzPts val="1100"/>
              <a:buFont typeface="Arial"/>
              <a:buNone/>
            </a:pPr>
            <a:endParaRPr/>
          </a:p>
          <a:p>
            <a:pPr marL="0" lvl="0" indent="-69850">
              <a:spcBef>
                <a:spcPts val="0"/>
              </a:spcBef>
              <a:buClr>
                <a:schemeClr val="dk1"/>
              </a:buClr>
              <a:buSzPts val="1100"/>
              <a:buFont typeface="Arial"/>
              <a:buNone/>
            </a:pPr>
            <a:r>
              <a:rPr lang="en"/>
              <a:t>Actually more similar to:</a:t>
            </a:r>
          </a:p>
          <a:p>
            <a:pPr marL="0" lvl="0" indent="-69850">
              <a:spcBef>
                <a:spcPts val="0"/>
              </a:spcBef>
              <a:buClr>
                <a:schemeClr val="dk1"/>
              </a:buClr>
              <a:buSzPts val="1100"/>
              <a:buFont typeface="Arial"/>
              <a:buNone/>
            </a:pPr>
            <a:endParaRPr/>
          </a:p>
          <a:p>
            <a:pPr marL="0" lvl="0" indent="-69850">
              <a:spcBef>
                <a:spcPts val="0"/>
              </a:spcBef>
              <a:buClr>
                <a:schemeClr val="dk1"/>
              </a:buClr>
              <a:buSzPts val="1100"/>
              <a:buFont typeface="Arial"/>
              <a:buNone/>
            </a:pPr>
            <a:endParaRPr/>
          </a:p>
          <a:p>
            <a:pPr marL="0" lvl="0" indent="0">
              <a:spcBef>
                <a:spcPts val="0"/>
              </a:spcBef>
              <a:buNone/>
            </a:pPr>
            <a:endParaRPr/>
          </a:p>
        </p:txBody>
      </p:sp>
      <p:sp>
        <p:nvSpPr>
          <p:cNvPr id="95" name="Shape 95"/>
          <p:cNvSpPr txBox="1"/>
          <p:nvPr/>
        </p:nvSpPr>
        <p:spPr>
          <a:xfrm>
            <a:off x="431200" y="1204825"/>
            <a:ext cx="4832100" cy="10146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solidFill>
                  <a:schemeClr val="dk1"/>
                </a:solidFill>
                <a:latin typeface="Consolas"/>
                <a:ea typeface="Consolas"/>
                <a:cs typeface="Consolas"/>
                <a:sym typeface="Consolas"/>
              </a:rPr>
              <a:t>template &lt;class T&gt; </a:t>
            </a:r>
          </a:p>
          <a:p>
            <a:pPr marL="0" lvl="0" indent="-69850">
              <a:spcBef>
                <a:spcPts val="0"/>
              </a:spcBef>
              <a:buClr>
                <a:schemeClr val="dk1"/>
              </a:buClr>
              <a:buSzPts val="1100"/>
              <a:buFont typeface="Arial"/>
              <a:buNone/>
            </a:pPr>
            <a:r>
              <a:rPr lang="en">
                <a:solidFill>
                  <a:schemeClr val="dk1"/>
                </a:solidFill>
                <a:latin typeface="Consolas"/>
                <a:ea typeface="Consolas"/>
                <a:cs typeface="Consolas"/>
                <a:sym typeface="Consolas"/>
              </a:rPr>
              <a:t>T add(T x, T y) { return x + y; } </a:t>
            </a:r>
          </a:p>
        </p:txBody>
      </p:sp>
      <p:sp>
        <p:nvSpPr>
          <p:cNvPr id="96" name="Shape 96"/>
          <p:cNvSpPr txBox="1"/>
          <p:nvPr/>
        </p:nvSpPr>
        <p:spPr>
          <a:xfrm>
            <a:off x="469250" y="2637925"/>
            <a:ext cx="5034900" cy="1839000"/>
          </a:xfrm>
          <a:prstGeom prst="rect">
            <a:avLst/>
          </a:prstGeom>
          <a:noFill/>
          <a:ln>
            <a:noFill/>
          </a:ln>
        </p:spPr>
        <p:txBody>
          <a:bodyPr wrap="square" lIns="91425" tIns="91425" rIns="91425" bIns="91425" anchor="t" anchorCtr="0">
            <a:noAutofit/>
          </a:bodyPr>
          <a:lstStyle/>
          <a:p>
            <a:pPr marL="0" lvl="0" indent="0">
              <a:spcBef>
                <a:spcPts val="0"/>
              </a:spcBef>
              <a:buNone/>
            </a:pPr>
            <a:r>
              <a:rPr lang="en">
                <a:latin typeface="Consolas"/>
                <a:ea typeface="Consolas"/>
                <a:cs typeface="Consolas"/>
                <a:sym typeface="Consolas"/>
              </a:rPr>
              <a:t>def </a:t>
            </a:r>
            <a:r>
              <a:rPr lang="en">
                <a:solidFill>
                  <a:srgbClr val="FF0000"/>
                </a:solidFill>
                <a:latin typeface="Consolas"/>
                <a:ea typeface="Consolas"/>
                <a:cs typeface="Consolas"/>
                <a:sym typeface="Consolas"/>
              </a:rPr>
              <a:t>meta(T)</a:t>
            </a:r>
            <a:r>
              <a:rPr lang="en">
                <a:latin typeface="Consolas"/>
                <a:ea typeface="Consolas"/>
                <a:cs typeface="Consolas"/>
                <a:sym typeface="Consolas"/>
              </a:rPr>
              <a:t>:</a:t>
            </a:r>
          </a:p>
          <a:p>
            <a:pPr marL="0" lvl="0" indent="0">
              <a:spcBef>
                <a:spcPts val="0"/>
              </a:spcBef>
              <a:buNone/>
            </a:pPr>
            <a:r>
              <a:rPr lang="en">
                <a:latin typeface="Consolas"/>
                <a:ea typeface="Consolas"/>
                <a:cs typeface="Consolas"/>
                <a:sym typeface="Consolas"/>
              </a:rPr>
              <a:t>    def </a:t>
            </a:r>
            <a:r>
              <a:rPr lang="en">
                <a:solidFill>
                  <a:srgbClr val="FF0000"/>
                </a:solidFill>
                <a:latin typeface="Consolas"/>
                <a:ea typeface="Consolas"/>
                <a:cs typeface="Consolas"/>
                <a:sym typeface="Consolas"/>
              </a:rPr>
              <a:t>add_T</a:t>
            </a:r>
            <a:r>
              <a:rPr lang="en">
                <a:latin typeface="Consolas"/>
                <a:ea typeface="Consolas"/>
                <a:cs typeface="Consolas"/>
                <a:sym typeface="Consolas"/>
              </a:rPr>
              <a:t>(x, y):</a:t>
            </a:r>
          </a:p>
          <a:p>
            <a:pPr marL="0" lvl="0" indent="0">
              <a:spcBef>
                <a:spcPts val="0"/>
              </a:spcBef>
              <a:buNone/>
            </a:pPr>
            <a:r>
              <a:rPr lang="en">
                <a:latin typeface="Consolas"/>
                <a:ea typeface="Consolas"/>
                <a:cs typeface="Consolas"/>
                <a:sym typeface="Consolas"/>
              </a:rPr>
              <a:t>        return x + y</a:t>
            </a:r>
          </a:p>
          <a:p>
            <a:pPr marL="0" lvl="0" indent="0">
              <a:spcBef>
                <a:spcPts val="0"/>
              </a:spcBef>
              <a:buNone/>
            </a:pPr>
            <a:r>
              <a:rPr lang="en">
                <a:latin typeface="Consolas"/>
                <a:ea typeface="Consolas"/>
                <a:cs typeface="Consolas"/>
                <a:sym typeface="Consolas"/>
              </a:rPr>
              <a:t>    </a:t>
            </a:r>
            <a:r>
              <a:rPr lang="en">
                <a:solidFill>
                  <a:srgbClr val="FF0000"/>
                </a:solidFill>
                <a:latin typeface="Consolas"/>
                <a:ea typeface="Consolas"/>
                <a:cs typeface="Consolas"/>
                <a:sym typeface="Consolas"/>
              </a:rPr>
              <a:t>return add_T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Templates: compile time programming on types</a:t>
            </a:r>
          </a:p>
        </p:txBody>
      </p:sp>
      <p:sp>
        <p:nvSpPr>
          <p:cNvPr id="102" name="Shape 10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Objects returned by meta functions are (mostly) functions and classes.</a:t>
            </a:r>
          </a:p>
          <a:p>
            <a:pPr marL="457200" lvl="0" indent="-342900" rtl="0">
              <a:spcBef>
                <a:spcPts val="0"/>
              </a:spcBef>
              <a:spcAft>
                <a:spcPts val="0"/>
              </a:spcAft>
              <a:buSzPts val="1800"/>
              <a:buChar char="●"/>
            </a:pPr>
            <a:r>
              <a:rPr lang="en"/>
              <a:t>Specialization and overloading introduce branching, recursion</a:t>
            </a:r>
          </a:p>
          <a:p>
            <a:pPr marL="457200" lvl="0" indent="-342900" rtl="0">
              <a:spcBef>
                <a:spcPts val="0"/>
              </a:spcBef>
              <a:buSzPts val="1800"/>
              <a:buChar char="●"/>
            </a:pPr>
            <a:r>
              <a:rPr lang="en"/>
              <a:t>Class constants allow computation of (integral) numeric values</a:t>
            </a:r>
          </a:p>
          <a:p>
            <a:pPr marL="0" lvl="0" indent="0" rtl="0">
              <a:spcBef>
                <a:spcPts val="0"/>
              </a:spcBef>
              <a:buNone/>
            </a:pPr>
            <a:endParaRPr/>
          </a:p>
          <a:p>
            <a:pPr marL="0" lvl="0" indent="0">
              <a:spcBef>
                <a:spcPts val="0"/>
              </a:spcBef>
              <a:buNone/>
            </a:pPr>
            <a:r>
              <a:rPr lang="en" i="1">
                <a:solidFill>
                  <a:srgbClr val="0000FF"/>
                </a:solidFill>
              </a:rPr>
              <a:t>Template metaprogramming is Turing complete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t>Design goals of templates (1987-8)</a:t>
            </a:r>
          </a:p>
          <a:p>
            <a:pPr marL="0" lvl="0" indent="0">
              <a:spcBef>
                <a:spcPts val="0"/>
              </a:spcBef>
              <a:buNone/>
            </a:pPr>
            <a:endParaRPr/>
          </a:p>
        </p:txBody>
      </p:sp>
      <p:sp>
        <p:nvSpPr>
          <p:cNvPr id="108" name="Shape 10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t>Bjarne wanted:</a:t>
            </a:r>
          </a:p>
          <a:p>
            <a:pPr marL="0" lvl="0" indent="457200">
              <a:spcBef>
                <a:spcPts val="0"/>
              </a:spcBef>
              <a:buNone/>
            </a:pPr>
            <a:r>
              <a:rPr lang="en"/>
              <a:t>• Full generality/expressiveness</a:t>
            </a:r>
            <a:br>
              <a:rPr lang="en"/>
            </a:br>
            <a:r>
              <a:rPr lang="en"/>
              <a:t>	• Zero overhead compared to hand coding </a:t>
            </a:r>
            <a:br>
              <a:rPr lang="en"/>
            </a:br>
            <a:r>
              <a:rPr lang="en"/>
              <a:t>	• Well-specified interfaces</a:t>
            </a:r>
          </a:p>
          <a:p>
            <a:pPr marL="0" lvl="0" indent="0">
              <a:spcBef>
                <a:spcPts val="0"/>
              </a:spcBef>
              <a:buNone/>
            </a:pPr>
            <a:r>
              <a:rPr lang="en"/>
              <a:t>Instead got:</a:t>
            </a:r>
          </a:p>
          <a:p>
            <a:pPr marL="0" lvl="0" indent="387350" rtl="0">
              <a:spcBef>
                <a:spcPts val="0"/>
              </a:spcBef>
              <a:buClr>
                <a:schemeClr val="dk1"/>
              </a:buClr>
              <a:buSzPts val="1100"/>
              <a:buFont typeface="Arial"/>
              <a:buNone/>
            </a:pPr>
            <a:r>
              <a:rPr lang="en"/>
              <a:t>• Turing completeness</a:t>
            </a:r>
            <a:br>
              <a:rPr lang="en"/>
            </a:br>
            <a:r>
              <a:rPr lang="en"/>
              <a:t>	• better than hand coded performance</a:t>
            </a:r>
            <a:br>
              <a:rPr lang="en"/>
            </a:br>
            <a:r>
              <a:rPr lang="en"/>
              <a:t>	• </a:t>
            </a:r>
            <a:r>
              <a:rPr lang="en" i="1">
                <a:solidFill>
                  <a:srgbClr val="0000FF"/>
                </a:solidFill>
              </a:rPr>
              <a:t>Lousy interfaces</a:t>
            </a:r>
          </a:p>
        </p:txBody>
      </p:sp>
      <p:pic>
        <p:nvPicPr>
          <p:cNvPr id="109" name="Shape 109"/>
          <p:cNvPicPr preferRelativeResize="0"/>
          <p:nvPr/>
        </p:nvPicPr>
        <p:blipFill>
          <a:blip r:embed="rId3">
            <a:alphaModFix/>
          </a:blip>
          <a:stretch>
            <a:fillRect/>
          </a:stretch>
        </p:blipFill>
        <p:spPr>
          <a:xfrm>
            <a:off x="5072950" y="2405401"/>
            <a:ext cx="3759349" cy="27381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15" name="Shape 115"/>
          <p:cNvSpPr txBox="1">
            <a:spLocks noGrp="1"/>
          </p:cNvSpPr>
          <p:nvPr>
            <p:ph type="body" idx="1"/>
          </p:nvPr>
        </p:nvSpPr>
        <p:spPr>
          <a:xfrm>
            <a:off x="311700" y="445025"/>
            <a:ext cx="8520600" cy="41238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r>
              <a:rPr lang="en" sz="2100"/>
              <a:t>A solution to the interfaces problem is called </a:t>
            </a:r>
            <a:r>
              <a:rPr lang="en" sz="2100" i="1">
                <a:solidFill>
                  <a:srgbClr val="0000FF"/>
                </a:solidFill>
              </a:rPr>
              <a:t>Concepts.</a:t>
            </a:r>
          </a:p>
          <a:p>
            <a:pPr marL="0" lvl="0" indent="0">
              <a:spcBef>
                <a:spcPts val="0"/>
              </a:spcBef>
              <a:buNone/>
            </a:pPr>
            <a:endParaRPr sz="2100">
              <a:solidFill>
                <a:srgbClr val="000000"/>
              </a:solidFill>
            </a:endParaRPr>
          </a:p>
          <a:p>
            <a:pPr marL="0" lvl="0" indent="0">
              <a:spcBef>
                <a:spcPts val="0"/>
              </a:spcBef>
              <a:buNone/>
            </a:pPr>
            <a:r>
              <a:rPr lang="en" sz="2100">
                <a:solidFill>
                  <a:srgbClr val="000000"/>
                </a:solidFill>
              </a:rPr>
              <a:t>Originally proposed by Alexander Stepanov</a:t>
            </a:r>
          </a:p>
          <a:p>
            <a:pPr marL="0" lvl="0" indent="0">
              <a:spcBef>
                <a:spcPts val="0"/>
              </a:spcBef>
              <a:buNone/>
            </a:pPr>
            <a:r>
              <a:rPr lang="en" sz="2100">
                <a:solidFill>
                  <a:srgbClr val="000000"/>
                </a:solidFill>
              </a:rPr>
              <a:t>(father of the STL)</a:t>
            </a:r>
          </a:p>
        </p:txBody>
      </p:sp>
      <p:pic>
        <p:nvPicPr>
          <p:cNvPr id="116" name="Shape 116"/>
          <p:cNvPicPr preferRelativeResize="0"/>
          <p:nvPr/>
        </p:nvPicPr>
        <p:blipFill>
          <a:blip r:embed="rId3">
            <a:alphaModFix/>
          </a:blip>
          <a:stretch>
            <a:fillRect/>
          </a:stretch>
        </p:blipFill>
        <p:spPr>
          <a:xfrm>
            <a:off x="6295696" y="1572625"/>
            <a:ext cx="2678175" cy="357087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2055</Words>
  <Application>Microsoft Macintosh PowerPoint</Application>
  <PresentationFormat>On-screen Show (16:9)</PresentationFormat>
  <Paragraphs>265</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Consolas</vt:lpstr>
      <vt:lpstr>Georgia</vt:lpstr>
      <vt:lpstr>Verdana</vt:lpstr>
      <vt:lpstr>Simple Light</vt:lpstr>
      <vt:lpstr>An introduction to C++ Concepts</vt:lpstr>
      <vt:lpstr>PowerPoint Presentation</vt:lpstr>
      <vt:lpstr>Summary</vt:lpstr>
      <vt:lpstr>Brief summary of templates</vt:lpstr>
      <vt:lpstr>Similar to dynamic languages</vt:lpstr>
      <vt:lpstr>Similar to dynamic languages</vt:lpstr>
      <vt:lpstr>Templates: compile time programming on types</vt:lpstr>
      <vt:lpstr>Design goals of templates (1987-8) </vt:lpstr>
      <vt:lpstr>PowerPoint Presentation</vt:lpstr>
      <vt:lpstr>Lousy interfaces.</vt:lpstr>
      <vt:lpstr>Compiler barfs</vt:lpstr>
      <vt:lpstr>Implicit interfaces</vt:lpstr>
      <vt:lpstr>Concepts provide explicit requirements:</vt:lpstr>
      <vt:lpstr>Concepts make code more readable</vt:lpstr>
      <vt:lpstr>Better error messages</vt:lpstr>
      <vt:lpstr>Status of Concepts</vt:lpstr>
      <vt:lpstr>Concepts today</vt:lpstr>
      <vt:lpstr>Example Concept: InputIterator</vt:lpstr>
      <vt:lpstr>Eventually may see:</vt:lpstr>
      <vt:lpstr>PowerPoint Presentation</vt:lpstr>
      <vt:lpstr>Defining concepts</vt:lpstr>
      <vt:lpstr>Constraints</vt:lpstr>
      <vt:lpstr>More examples: Range</vt:lpstr>
      <vt:lpstr>More examples: Sortable</vt:lpstr>
      <vt:lpstr>Template overloading</vt:lpstr>
      <vt:lpstr>Concepts: overloading</vt:lpstr>
      <vt:lpstr>Concepts: constrained type deduction</vt:lpstr>
      <vt:lpstr>Dealing without concepts 1</vt:lpstr>
      <vt:lpstr>Dealing without concepts 2: plain ol’ templates</vt:lpstr>
      <vt:lpstr>Dealing without concepts 3: static_assert </vt:lpstr>
      <vt:lpstr>Dealing without concepts 4: tagged-dispatch</vt:lpstr>
      <vt:lpstr>Dealing without concepts 5: constexpr if </vt:lpstr>
      <vt:lpstr>Dealing without concepts 6: SFINAE</vt:lpstr>
      <vt:lpstr>Dealing without concepts 6: SFINAE</vt:lpstr>
      <vt:lpstr>Why concepts didn’t make C++17?</vt:lpstr>
      <vt:lpstr>Conclusion: Concepts simplify generic programming</vt:lpstr>
      <vt:lpstr>References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 Concepts</dc:title>
  <cp:lastModifiedBy>Tom Peters</cp:lastModifiedBy>
  <cp:revision>3</cp:revision>
  <cp:lastPrinted>2017-12-14T13:53:11Z</cp:lastPrinted>
  <dcterms:modified xsi:type="dcterms:W3CDTF">2017-12-14T13:56:42Z</dcterms:modified>
</cp:coreProperties>
</file>