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080625" cy="7559675"/>
  <p:notesSz cx="7772400" cy="10058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1026"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800000"/>
            <a:ext cx="907164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89960"/>
            <a:ext cx="907164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80000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80000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80000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408996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408996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408996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800000"/>
            <a:ext cx="9071640" cy="43840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800000"/>
            <a:ext cx="907164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576000"/>
            <a:ext cx="7199640" cy="33372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800000"/>
            <a:ext cx="9071640" cy="43840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4089960"/>
            <a:ext cx="907164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800000"/>
            <a:ext cx="907164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4089960"/>
            <a:ext cx="907164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80000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80000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80000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408996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408996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4089960"/>
            <a:ext cx="292068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800000"/>
            <a:ext cx="907164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576000"/>
            <a:ext cx="7199640" cy="33372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408996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76000"/>
            <a:ext cx="7199640" cy="719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89960"/>
            <a:ext cx="9071640" cy="2090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4294967295"/>
          <p:cNvPicPr/>
          <p:nvPr/>
        </p:nvPicPr>
        <p:blipFill>
          <a:blip r:embed="rId14" cstate="print"/>
          <a:stretch/>
        </p:blipFill>
        <p:spPr>
          <a:xfrm>
            <a:off x="720" y="720"/>
            <a:ext cx="10079280" cy="7559280"/>
          </a:xfrm>
          <a:prstGeom prst="rect">
            <a:avLst/>
          </a:prstGeom>
          <a:ln>
            <a:noFill/>
          </a:ln>
        </p:spPr>
      </p:pic>
      <p:sp>
        <p:nvSpPr>
          <p:cNvPr id="4" name="PlaceHolder 1"/>
          <p:cNvSpPr>
            <a:spLocks noGrp="1"/>
          </p:cNvSpPr>
          <p:nvPr>
            <p:ph type="title"/>
          </p:nvPr>
        </p:nvSpPr>
        <p:spPr>
          <a:xfrm>
            <a:off x="504000" y="576000"/>
            <a:ext cx="7199640" cy="719640"/>
          </a:xfrm>
          <a:prstGeom prst="rect">
            <a:avLst/>
          </a:prstGeom>
        </p:spPr>
        <p:txBody>
          <a:bodyPr lIns="0" tIns="0" rIns="0" bIns="0" anchor="ctr"/>
          <a:lstStyle/>
          <a:p>
            <a:pPr algn="ctr"/>
            <a:r>
              <a:rPr lang="en-CA" sz="44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 38"/>
          <p:cNvPicPr/>
          <p:nvPr/>
        </p:nvPicPr>
        <p:blipFill>
          <a:blip r:embed="rId14" cstate="print"/>
          <a:stretch/>
        </p:blipFill>
        <p:spPr>
          <a:xfrm>
            <a:off x="720" y="720"/>
            <a:ext cx="10079280" cy="7559280"/>
          </a:xfrm>
          <a:prstGeom prst="rect">
            <a:avLst/>
          </a:prstGeom>
          <a:ln>
            <a:noFill/>
          </a:ln>
        </p:spPr>
      </p:pic>
      <p:sp>
        <p:nvSpPr>
          <p:cNvPr id="40" name="PlaceHolder 1"/>
          <p:cNvSpPr>
            <a:spLocks noGrp="1"/>
          </p:cNvSpPr>
          <p:nvPr>
            <p:ph type="title"/>
          </p:nvPr>
        </p:nvSpPr>
        <p:spPr>
          <a:xfrm>
            <a:off x="504000" y="576000"/>
            <a:ext cx="7199640" cy="719640"/>
          </a:xfrm>
          <a:prstGeom prst="rect">
            <a:avLst/>
          </a:prstGeom>
        </p:spPr>
        <p:txBody>
          <a:bodyPr lIns="0" tIns="0" rIns="0" bIns="0" anchor="ctr"/>
          <a:lstStyle/>
          <a:p>
            <a:pPr algn="ctr"/>
            <a:r>
              <a:rPr lang="en-CA" sz="44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800000"/>
            <a:ext cx="907164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CppCon 2017</a:t>
            </a:r>
          </a:p>
        </p:txBody>
      </p:sp>
      <p:sp>
        <p:nvSpPr>
          <p:cNvPr id="79"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rPr>
              <a:t>Trip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Sunday</a:t>
            </a:r>
          </a:p>
        </p:txBody>
      </p:sp>
      <p:sp>
        <p:nvSpPr>
          <p:cNvPr id="97"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Registration ceremony</a:t>
            </a: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Met some people, read some posters, got a t-shirt, got some cake</a:t>
            </a: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Good enough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Monday</a:t>
            </a:r>
          </a:p>
        </p:txBody>
      </p:sp>
      <p:sp>
        <p:nvSpPr>
          <p:cNvPr id="99"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Learning and Teaching Modern C++ - Bjarne Stroustrup</a:t>
            </a:r>
            <a:endParaRPr lang="en-CA" sz="2600" b="0" strike="noStrike" spc="-1">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C++ Constraints: Background, Utility and Gotchas – Walter E. Brown</a:t>
            </a:r>
            <a:endParaRPr lang="en-CA" sz="2600" b="0" strike="noStrike" spc="-1">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Which Machine Am I Coding To? - Patrice Roy</a:t>
            </a:r>
            <a:endParaRPr lang="en-CA" sz="2600" b="0" strike="noStrike" spc="-1">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An allocator model for std2 – Alisdair Meredith (Bloomberg)</a:t>
            </a:r>
            <a:endParaRPr lang="en-CA" sz="2600" b="0" strike="noStrike" spc="-1">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Enhanced Support for Value Semantics in C++17 – Michael Park</a:t>
            </a:r>
            <a:endParaRPr lang="en-CA" sz="2600" b="0" strike="noStrike" spc="-1">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Grill the Committee – Louis Dionne, Gor Nishanov, Gabriel Dos Reis, Bjarne Stroustrup, Herb Sutter, Andrew Sutton, Ville Voutilainen, Titus Winter</a:t>
            </a:r>
            <a:endParaRPr lang="en-CA" sz="26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Monday highlights</a:t>
            </a:r>
          </a:p>
        </p:txBody>
      </p:sp>
      <p:sp>
        <p:nvSpPr>
          <p:cNvPr id="101"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C++ Constraints: Background, Utility and Gotchas – Walter E. Brown</a:t>
            </a:r>
            <a:endParaRPr lang="en-CA" sz="2600" b="0" strike="noStrike" spc="-1">
              <a:solidFill>
                <a:srgbClr val="000000"/>
              </a:solidFill>
              <a:uFill>
                <a:solidFill>
                  <a:srgbClr val="FFFFFF"/>
                </a:solidFill>
              </a:uFill>
              <a:latin typeface="Arial"/>
            </a:endParaRPr>
          </a:p>
        </p:txBody>
      </p:sp>
      <p:pic>
        <p:nvPicPr>
          <p:cNvPr id="102" name="Image 101"/>
          <p:cNvPicPr/>
          <p:nvPr/>
        </p:nvPicPr>
        <p:blipFill>
          <a:blip r:embed="rId2" cstate="print"/>
          <a:stretch/>
        </p:blipFill>
        <p:spPr>
          <a:xfrm>
            <a:off x="6672240" y="1776240"/>
            <a:ext cx="3047760" cy="3047760"/>
          </a:xfrm>
          <a:prstGeom prst="rect">
            <a:avLst/>
          </a:prstGeom>
          <a:ln>
            <a:noFill/>
          </a:ln>
        </p:spPr>
      </p:pic>
      <p:sp>
        <p:nvSpPr>
          <p:cNvPr id="103" name="TextShape 3"/>
          <p:cNvSpPr txBox="1"/>
          <p:nvPr/>
        </p:nvSpPr>
        <p:spPr>
          <a:xfrm>
            <a:off x="576000" y="3384000"/>
            <a:ext cx="5904000" cy="208800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Not actually a talk about “concept”</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C++ has always been about constraints. Ex:</a:t>
            </a:r>
          </a:p>
          <a:p>
            <a:pPr marL="432000" lvl="1"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Types are constraints over data (ex: value domain, allowed operations, …)</a:t>
            </a:r>
          </a:p>
          <a:p>
            <a:pPr marL="432000" lvl="1"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The const qualifier for objects</a:t>
            </a:r>
          </a:p>
          <a:p>
            <a:pPr marL="432000" lvl="1"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Why don’t we have constraints for templates?</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The shortcomings of enable_if and SFINAE compared to the new “requires” proposal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Monday highlights</a:t>
            </a:r>
          </a:p>
        </p:txBody>
      </p:sp>
      <p:sp>
        <p:nvSpPr>
          <p:cNvPr id="105"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a:lnSpc>
                <a:spcPct val="100000"/>
              </a:lnSpc>
              <a:spcAft>
                <a:spcPts val="1417"/>
              </a:spcAft>
            </a:pPr>
            <a:endParaRPr lang="en-CA" sz="1800" b="0" strike="noStrike" spc="-1">
              <a:solidFill>
                <a:srgbClr val="000000"/>
              </a:solidFill>
              <a:uFill>
                <a:solidFill>
                  <a:srgbClr val="FFFFFF"/>
                </a:solidFill>
              </a:uFill>
              <a:latin typeface="Arial"/>
            </a:endParaRPr>
          </a:p>
          <a:p>
            <a:pPr>
              <a:lnSpc>
                <a:spcPct val="100000"/>
              </a:lnSpc>
              <a:spcAft>
                <a:spcPts val="1417"/>
              </a:spcAft>
            </a:pPr>
            <a:r>
              <a:rPr lang="en-CA" sz="2600" b="0" strike="noStrike" spc="-1">
                <a:solidFill>
                  <a:srgbClr val="000000"/>
                </a:solidFill>
                <a:uFill>
                  <a:solidFill>
                    <a:srgbClr val="FFFFFF"/>
                  </a:solidFill>
                </a:uFill>
                <a:latin typeface="Arial"/>
                <a:ea typeface="WenQuanYi Zen Hei"/>
              </a:rPr>
              <a:t>Which Machine Am I Coding To? - Patrice Roy</a:t>
            </a:r>
            <a:endParaRPr lang="en-CA" sz="2600" b="0" strike="noStrike" spc="-1">
              <a:solidFill>
                <a:srgbClr val="000000"/>
              </a:solidFill>
              <a:uFill>
                <a:solidFill>
                  <a:srgbClr val="FFFFFF"/>
                </a:solidFill>
              </a:uFill>
              <a:latin typeface="Arial"/>
            </a:endParaRPr>
          </a:p>
          <a:p>
            <a:pPr>
              <a:lnSpc>
                <a:spcPct val="100000"/>
              </a:lnSpc>
              <a:spcAft>
                <a:spcPts val="1417"/>
              </a:spcAft>
            </a:pPr>
            <a:endParaRPr lang="en-CA" sz="2600" b="0" strike="noStrike" spc="-1">
              <a:solidFill>
                <a:srgbClr val="000000"/>
              </a:solidFill>
              <a:uFill>
                <a:solidFill>
                  <a:srgbClr val="FFFFFF"/>
                </a:solidFill>
              </a:uFill>
              <a:latin typeface="Arial"/>
            </a:endParaRPr>
          </a:p>
        </p:txBody>
      </p:sp>
      <p:sp>
        <p:nvSpPr>
          <p:cNvPr id="106" name="TextShape 3"/>
          <p:cNvSpPr txBox="1"/>
          <p:nvPr/>
        </p:nvSpPr>
        <p:spPr>
          <a:xfrm>
            <a:off x="576000" y="3384000"/>
            <a:ext cx="5904000" cy="222516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The C++ abstract machine</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What does the standard guarantee? What is needed for a machine and a compiler to conform to the C++ standard?</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Specified, implementation-defined, unspecified, undefined behavior, and ill-formed code</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How does C++ represent, or at least does not impede, real hardware in its specification?</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Extra “sequel side story” in “Designing A Feature That Doesn’t Fit”</a:t>
            </a:r>
          </a:p>
        </p:txBody>
      </p:sp>
      <p:pic>
        <p:nvPicPr>
          <p:cNvPr id="107" name="Image 106"/>
          <p:cNvPicPr/>
          <p:nvPr/>
        </p:nvPicPr>
        <p:blipFill>
          <a:blip r:embed="rId2" cstate="print"/>
          <a:stretch/>
        </p:blipFill>
        <p:spPr>
          <a:xfrm>
            <a:off x="6624000" y="1848240"/>
            <a:ext cx="3047760" cy="304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Monday highlights</a:t>
            </a:r>
          </a:p>
        </p:txBody>
      </p:sp>
      <p:sp>
        <p:nvSpPr>
          <p:cNvPr id="109"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nSpc>
                <a:spcPct val="100000"/>
              </a:lnSpc>
              <a:spcAft>
                <a:spcPts val="1417"/>
              </a:spcAft>
            </a:pPr>
            <a:endParaRPr lang="en-CA" sz="1800" b="0" strike="noStrike" spc="-1">
              <a:solidFill>
                <a:srgbClr val="000000"/>
              </a:solidFill>
              <a:uFill>
                <a:solidFill>
                  <a:srgbClr val="FFFFFF"/>
                </a:solidFill>
              </a:uFill>
              <a:latin typeface="Arial"/>
            </a:endParaRPr>
          </a:p>
          <a:p>
            <a:pPr>
              <a:lnSpc>
                <a:spcPct val="100000"/>
              </a:lnSpc>
              <a:spcAft>
                <a:spcPts val="1417"/>
              </a:spcAft>
            </a:pPr>
            <a:r>
              <a:rPr lang="en-CA" sz="2600" b="0" strike="noStrike" spc="-1">
                <a:solidFill>
                  <a:srgbClr val="000000"/>
                </a:solidFill>
                <a:uFill>
                  <a:solidFill>
                    <a:srgbClr val="FFFFFF"/>
                  </a:solidFill>
                </a:uFill>
                <a:latin typeface="Arial"/>
                <a:ea typeface="WenQuanYi Zen Hei"/>
              </a:rPr>
              <a:t>Enhanced Support for Value Semantics in C++17 – Michael Park</a:t>
            </a:r>
            <a:endParaRPr lang="en-CA" sz="2600" b="0" strike="noStrike" spc="-1">
              <a:solidFill>
                <a:srgbClr val="000000"/>
              </a:solidFill>
              <a:uFill>
                <a:solidFill>
                  <a:srgbClr val="FFFFFF"/>
                </a:solidFill>
              </a:uFill>
              <a:latin typeface="Arial"/>
            </a:endParaRPr>
          </a:p>
          <a:p>
            <a:pPr>
              <a:lnSpc>
                <a:spcPct val="100000"/>
              </a:lnSpc>
              <a:spcAft>
                <a:spcPts val="1417"/>
              </a:spcAft>
            </a:pPr>
            <a:endParaRPr lang="en-CA" sz="2600" b="0" strike="noStrike" spc="-1">
              <a:solidFill>
                <a:srgbClr val="000000"/>
              </a:solidFill>
              <a:uFill>
                <a:solidFill>
                  <a:srgbClr val="FFFFFF"/>
                </a:solidFill>
              </a:uFill>
              <a:latin typeface="Arial"/>
            </a:endParaRPr>
          </a:p>
        </p:txBody>
      </p:sp>
      <p:sp>
        <p:nvSpPr>
          <p:cNvPr id="110" name="TextShape 3"/>
          <p:cNvSpPr txBox="1"/>
          <p:nvPr/>
        </p:nvSpPr>
        <p:spPr>
          <a:xfrm>
            <a:off x="575816" y="2555701"/>
            <a:ext cx="5904000" cy="4536504"/>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CA" sz="1600" b="0" strike="noStrike" spc="-1" dirty="0">
                <a:solidFill>
                  <a:srgbClr val="000000"/>
                </a:solidFill>
                <a:uFill>
                  <a:solidFill>
                    <a:srgbClr val="FFFFFF"/>
                  </a:solidFill>
                </a:uFill>
                <a:latin typeface="Arial"/>
              </a:rPr>
              <a:t>Value semantics is one of the most promoted features of C++ over other low-level languages</a:t>
            </a:r>
          </a:p>
          <a:p>
            <a:pPr marL="432000" lvl="1" indent="-216000" algn="just">
              <a:buClr>
                <a:srgbClr val="000000"/>
              </a:buClr>
              <a:buSzPct val="45000"/>
              <a:buFont typeface="Wingdings" charset="2"/>
              <a:buChar char=""/>
            </a:pPr>
            <a:r>
              <a:rPr lang="en-CA" sz="1600" b="0" strike="noStrike" spc="-1" dirty="0" err="1">
                <a:solidFill>
                  <a:srgbClr val="000000"/>
                </a:solidFill>
                <a:uFill>
                  <a:solidFill>
                    <a:srgbClr val="FFFFFF"/>
                  </a:solidFill>
                </a:uFill>
                <a:latin typeface="Arial"/>
              </a:rPr>
              <a:t>ie</a:t>
            </a:r>
            <a:r>
              <a:rPr lang="en-CA" sz="1600" b="0" strike="noStrike" spc="-1" dirty="0">
                <a:solidFill>
                  <a:srgbClr val="000000"/>
                </a:solidFill>
                <a:uFill>
                  <a:solidFill>
                    <a:srgbClr val="FFFFFF"/>
                  </a:solidFill>
                </a:uFill>
                <a:latin typeface="Arial"/>
              </a:rPr>
              <a:t>: the ability for arbitrary data to behave as simple values</a:t>
            </a:r>
          </a:p>
          <a:p>
            <a:pPr marL="216000" indent="-216000" algn="just">
              <a:buClr>
                <a:srgbClr val="000000"/>
              </a:buClr>
              <a:buSzPct val="45000"/>
              <a:buFont typeface="Wingdings" charset="2"/>
              <a:buChar char=""/>
            </a:pPr>
            <a:r>
              <a:rPr lang="en-CA" sz="1600" b="0" strike="noStrike" spc="-1" dirty="0">
                <a:solidFill>
                  <a:srgbClr val="000000"/>
                </a:solidFill>
                <a:uFill>
                  <a:solidFill>
                    <a:srgbClr val="FFFFFF"/>
                  </a:solidFill>
                </a:uFill>
                <a:latin typeface="Arial"/>
              </a:rPr>
              <a:t>C++17 now offers 3 new “vocabulary” types, types that express common abstractions previously hard to express in a single object</a:t>
            </a:r>
          </a:p>
          <a:p>
            <a:pPr marL="432000" lvl="1" indent="-216000" algn="just">
              <a:buClr>
                <a:srgbClr val="000000"/>
              </a:buClr>
              <a:buSzPct val="45000"/>
              <a:buFont typeface="Wingdings" charset="2"/>
              <a:buChar char=""/>
            </a:pPr>
            <a:r>
              <a:rPr lang="en-CA" sz="1600" b="0" strike="noStrike" spc="-1" dirty="0">
                <a:solidFill>
                  <a:srgbClr val="000000"/>
                </a:solidFill>
                <a:uFill>
                  <a:solidFill>
                    <a:srgbClr val="FFFFFF"/>
                  </a:solidFill>
                </a:uFill>
                <a:latin typeface="Arial"/>
              </a:rPr>
              <a:t>std::optional&lt;T&gt;, a “sum type” of both the values of “T” and “</a:t>
            </a:r>
            <a:r>
              <a:rPr lang="en-CA" sz="1600" b="0" strike="noStrike" spc="-1" dirty="0" err="1">
                <a:solidFill>
                  <a:srgbClr val="000000"/>
                </a:solidFill>
                <a:uFill>
                  <a:solidFill>
                    <a:srgbClr val="FFFFFF"/>
                  </a:solidFill>
                </a:uFill>
                <a:latin typeface="Arial"/>
              </a:rPr>
              <a:t>nullopt</a:t>
            </a:r>
            <a:r>
              <a:rPr lang="en-CA" sz="1600" b="0" strike="noStrike" spc="-1" dirty="0">
                <a:solidFill>
                  <a:srgbClr val="000000"/>
                </a:solidFill>
                <a:uFill>
                  <a:solidFill>
                    <a:srgbClr val="FFFFFF"/>
                  </a:solidFill>
                </a:uFill>
                <a:latin typeface="Arial"/>
              </a:rPr>
              <a:t>”. Used for return a single object which may either have an underlying object or not (ex: optional&lt;</a:t>
            </a:r>
            <a:r>
              <a:rPr lang="en-CA" sz="1600" b="0" strike="noStrike" spc="-1" dirty="0" err="1">
                <a:solidFill>
                  <a:srgbClr val="000000"/>
                </a:solidFill>
                <a:uFill>
                  <a:solidFill>
                    <a:srgbClr val="FFFFFF"/>
                  </a:solidFill>
                </a:uFill>
                <a:latin typeface="Arial"/>
              </a:rPr>
              <a:t>int</a:t>
            </a:r>
            <a:r>
              <a:rPr lang="en-CA" sz="1600" b="0" strike="noStrike" spc="-1" dirty="0">
                <a:solidFill>
                  <a:srgbClr val="000000"/>
                </a:solidFill>
                <a:uFill>
                  <a:solidFill>
                    <a:srgbClr val="FFFFFF"/>
                  </a:solidFill>
                </a:uFill>
                <a:latin typeface="Arial"/>
              </a:rPr>
              <a:t>&gt; </a:t>
            </a:r>
            <a:r>
              <a:rPr lang="en-CA" sz="1600" b="0" strike="noStrike" spc="-1" dirty="0" err="1">
                <a:solidFill>
                  <a:srgbClr val="000000"/>
                </a:solidFill>
                <a:uFill>
                  <a:solidFill>
                    <a:srgbClr val="FFFFFF"/>
                  </a:solidFill>
                </a:uFill>
                <a:latin typeface="Arial"/>
              </a:rPr>
              <a:t>strtol</a:t>
            </a:r>
            <a:r>
              <a:rPr lang="en-CA" sz="1600" b="0" strike="noStrike" spc="-1" dirty="0">
                <a:solidFill>
                  <a:srgbClr val="000000"/>
                </a:solidFill>
                <a:uFill>
                  <a:solidFill>
                    <a:srgbClr val="FFFFFF"/>
                  </a:solidFill>
                </a:uFill>
                <a:latin typeface="Arial"/>
              </a:rPr>
              <a:t>( const char* ) )</a:t>
            </a:r>
          </a:p>
          <a:p>
            <a:pPr marL="432000" lvl="1" indent="-216000" algn="just">
              <a:buClr>
                <a:srgbClr val="000000"/>
              </a:buClr>
              <a:buSzPct val="45000"/>
              <a:buFont typeface="Wingdings" charset="2"/>
              <a:buChar char=""/>
            </a:pPr>
            <a:r>
              <a:rPr lang="en-CA" sz="1600" b="0" strike="noStrike" spc="-1" dirty="0">
                <a:solidFill>
                  <a:srgbClr val="000000"/>
                </a:solidFill>
                <a:uFill>
                  <a:solidFill>
                    <a:srgbClr val="FFFFFF"/>
                  </a:solidFill>
                </a:uFill>
                <a:latin typeface="Arial"/>
              </a:rPr>
              <a:t>std::variant&lt;T, U, … &gt;, a “sum type” of all the types in its template parameters. Used in place of class hierarchies when the set of concrete types are known, and an extensible set of operations is needed: pretty similar to the Visitor pattern in OOP</a:t>
            </a:r>
          </a:p>
          <a:p>
            <a:pPr marL="432000" lvl="1" indent="-216000" algn="just">
              <a:buClr>
                <a:srgbClr val="000000"/>
              </a:buClr>
              <a:buSzPct val="45000"/>
              <a:buFont typeface="Wingdings" charset="2"/>
              <a:buChar char=""/>
            </a:pPr>
            <a:r>
              <a:rPr lang="en-CA" sz="1600" b="0" strike="noStrike" spc="-1" dirty="0">
                <a:solidFill>
                  <a:srgbClr val="000000"/>
                </a:solidFill>
                <a:uFill>
                  <a:solidFill>
                    <a:srgbClr val="FFFFFF"/>
                  </a:solidFill>
                </a:uFill>
                <a:latin typeface="Arial"/>
              </a:rPr>
              <a:t>std::any, an owning “void*” for </a:t>
            </a:r>
            <a:r>
              <a:rPr lang="en-CA" sz="1600" b="0" strike="noStrike" spc="-1" dirty="0" err="1">
                <a:solidFill>
                  <a:srgbClr val="000000"/>
                </a:solidFill>
                <a:uFill>
                  <a:solidFill>
                    <a:srgbClr val="FFFFFF"/>
                  </a:solidFill>
                </a:uFill>
                <a:latin typeface="Arial"/>
              </a:rPr>
              <a:t>copyable</a:t>
            </a:r>
            <a:r>
              <a:rPr lang="en-CA" sz="1600" b="0" strike="noStrike" spc="-1" dirty="0">
                <a:solidFill>
                  <a:srgbClr val="000000"/>
                </a:solidFill>
                <a:uFill>
                  <a:solidFill>
                    <a:srgbClr val="FFFFFF"/>
                  </a:solidFill>
                </a:uFill>
                <a:latin typeface="Arial"/>
              </a:rPr>
              <a:t> objects</a:t>
            </a:r>
          </a:p>
        </p:txBody>
      </p:sp>
      <p:pic>
        <p:nvPicPr>
          <p:cNvPr id="111" name="Image 110"/>
          <p:cNvPicPr/>
          <p:nvPr/>
        </p:nvPicPr>
        <p:blipFill>
          <a:blip r:embed="rId2" cstate="print"/>
          <a:stretch/>
        </p:blipFill>
        <p:spPr>
          <a:xfrm>
            <a:off x="6624000" y="1848240"/>
            <a:ext cx="3047760" cy="304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Monday recommended</a:t>
            </a:r>
          </a:p>
        </p:txBody>
      </p:sp>
      <p:sp>
        <p:nvSpPr>
          <p:cNvPr id="113" name="CustomShape 2"/>
          <p:cNvSpPr/>
          <p:nvPr/>
        </p:nvSpPr>
        <p:spPr>
          <a:xfrm>
            <a:off x="504000" y="2952000"/>
            <a:ext cx="8928000" cy="4968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16000" indent="-216000" algn="just">
              <a:buClr>
                <a:srgbClr val="000000"/>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Time Travel Debugging: Root Causing Bugs in Commercial Scale Software – James McNellis et al.</a:t>
            </a:r>
            <a:endParaRPr lang="en-CA" sz="26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Modern C++ Interfaces – Stephen Dewhurst</a:t>
            </a:r>
            <a:endParaRPr lang="en-CA" sz="26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Learning and Teaching Modern C++ - Bjarne Stroustrup</a:t>
            </a:r>
            <a:endParaRPr lang="en-CA" sz="26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Constexpr ALL the Things! - Jason Turner, Ben Deane</a:t>
            </a:r>
            <a:endParaRPr lang="en-CA" sz="2600" b="0" strike="noStrike" spc="-1">
              <a:solidFill>
                <a:srgbClr val="000000"/>
              </a:solidFill>
              <a:uFill>
                <a:solidFill>
                  <a:srgbClr val="FFFFFF"/>
                </a:solidFill>
              </a:uFill>
              <a:latin typeface="Arial"/>
            </a:endParaRPr>
          </a:p>
          <a:p>
            <a:pPr>
              <a:lnSpc>
                <a:spcPct val="100000"/>
              </a:lnSpc>
              <a:spcAft>
                <a:spcPts val="1417"/>
              </a:spcAft>
            </a:pPr>
            <a:endParaRPr lang="en-CA" sz="2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04000" y="576000"/>
            <a:ext cx="7199640" cy="719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Tuesday</a:t>
            </a:r>
          </a:p>
        </p:txBody>
      </p:sp>
      <p:sp>
        <p:nvSpPr>
          <p:cNvPr id="115" name="TextShape 2"/>
          <p:cNvSpPr txBox="1"/>
          <p:nvPr/>
        </p:nvSpPr>
        <p:spPr>
          <a:xfrm>
            <a:off x="504000" y="1800000"/>
            <a:ext cx="9071640" cy="4384080"/>
          </a:xfrm>
          <a:prstGeom prst="rect">
            <a:avLst/>
          </a:prstGeom>
          <a:noFill/>
          <a:ln>
            <a:noFill/>
          </a:ln>
        </p:spPr>
        <p:txBody>
          <a:bodyPr lIns="0" tIns="0" rIns="0" bIns="0">
            <a:normAutofit fontScale="85000" lnSpcReduction="20000"/>
          </a:bodyPr>
          <a:lstStyle/>
          <a:p>
            <a:pPr marL="216000" indent="-216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Package management for C++ OSS libraries on Windows with vcpkg – Robert Schumacher, Eric Mittelette</a:t>
            </a:r>
          </a:p>
          <a:p>
            <a:pPr marL="216000" indent="-216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Design Patterns for Low-Level Real-Time Rendering – Nicolas Guillemot</a:t>
            </a:r>
          </a:p>
          <a:p>
            <a:pPr marL="216000" indent="-216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 as a “Live at Head” Language – Titus Winter</a:t>
            </a:r>
          </a:p>
          <a:p>
            <a:pPr marL="216000" indent="-216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Postmodern C++ - Tony Van Eerd</a:t>
            </a:r>
          </a:p>
          <a:p>
            <a:pPr marL="216000" indent="-216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Designing A Feature That Doesn’t Fit – Patrice Roy</a:t>
            </a:r>
          </a:p>
          <a:p>
            <a:pPr marL="216000" indent="-216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CNL: A Compositional Numeric Library – John McFarlane</a:t>
            </a:r>
          </a:p>
          <a:p>
            <a:pPr marL="216000" indent="-216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Lightning Talks (with Michael Caisse)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Tuesday highlights</a:t>
            </a:r>
          </a:p>
        </p:txBody>
      </p:sp>
      <p:sp>
        <p:nvSpPr>
          <p:cNvPr id="117"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a:lnSpc>
                <a:spcPct val="100000"/>
              </a:lnSpc>
              <a:spcAft>
                <a:spcPts val="1417"/>
              </a:spcAft>
            </a:pPr>
            <a:endParaRPr lang="en-CA" sz="1800" b="0" strike="noStrike" spc="-1">
              <a:solidFill>
                <a:srgbClr val="000000"/>
              </a:solidFill>
              <a:uFill>
                <a:solidFill>
                  <a:srgbClr val="FFFFFF"/>
                </a:solidFill>
              </a:uFill>
              <a:latin typeface="Arial"/>
            </a:endParaRPr>
          </a:p>
          <a:p>
            <a:r>
              <a:rPr lang="en-CA" sz="2600" b="0" strike="noStrike" spc="-1">
                <a:solidFill>
                  <a:srgbClr val="000000"/>
                </a:solidFill>
                <a:uFill>
                  <a:solidFill>
                    <a:srgbClr val="FFFFFF"/>
                  </a:solidFill>
                </a:uFill>
                <a:latin typeface="Arial"/>
                <a:ea typeface="WenQuanYi Zen Hei"/>
              </a:rPr>
              <a:t>Design Patterns for Low-Level Real-Time Rendering – Nicolas Guillemot</a:t>
            </a:r>
            <a:endParaRPr lang="en-CA" sz="2600" b="0" strike="noStrike" spc="-1">
              <a:solidFill>
                <a:srgbClr val="000000"/>
              </a:solidFill>
              <a:uFill>
                <a:solidFill>
                  <a:srgbClr val="FFFFFF"/>
                </a:solidFill>
              </a:uFill>
              <a:latin typeface="Arial"/>
            </a:endParaRPr>
          </a:p>
          <a:p>
            <a:pPr>
              <a:lnSpc>
                <a:spcPct val="100000"/>
              </a:lnSpc>
              <a:spcAft>
                <a:spcPts val="1417"/>
              </a:spcAft>
            </a:pPr>
            <a:endParaRPr lang="en-CA" sz="2600" b="0" strike="noStrike" spc="-1">
              <a:solidFill>
                <a:srgbClr val="000000"/>
              </a:solidFill>
              <a:uFill>
                <a:solidFill>
                  <a:srgbClr val="FFFFFF"/>
                </a:solidFill>
              </a:uFill>
              <a:latin typeface="Arial"/>
            </a:endParaRPr>
          </a:p>
        </p:txBody>
      </p:sp>
      <p:sp>
        <p:nvSpPr>
          <p:cNvPr id="118" name="TextShape 3"/>
          <p:cNvSpPr txBox="1"/>
          <p:nvPr/>
        </p:nvSpPr>
        <p:spPr>
          <a:xfrm>
            <a:off x="503808" y="3203773"/>
            <a:ext cx="5904000" cy="208800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CA" sz="1800" b="0" strike="noStrike" spc="-1" dirty="0">
                <a:solidFill>
                  <a:srgbClr val="000000"/>
                </a:solidFill>
                <a:uFill>
                  <a:solidFill>
                    <a:srgbClr val="FFFFFF"/>
                  </a:solidFill>
                </a:uFill>
                <a:latin typeface="Arial"/>
              </a:rPr>
              <a:t>Both an introduction to modern GPU hardware and some guidelines on patterns for modern rendering APIs</a:t>
            </a:r>
          </a:p>
          <a:p>
            <a:pPr marL="216000" indent="-216000" algn="just">
              <a:buClr>
                <a:srgbClr val="000000"/>
              </a:buClr>
              <a:buSzPct val="45000"/>
              <a:buFont typeface="Wingdings" charset="2"/>
              <a:buChar char=""/>
            </a:pPr>
            <a:r>
              <a:rPr lang="en-CA" sz="1800" b="0" strike="noStrike" spc="-1" dirty="0">
                <a:solidFill>
                  <a:srgbClr val="000000"/>
                </a:solidFill>
                <a:uFill>
                  <a:solidFill>
                    <a:srgbClr val="FFFFFF"/>
                  </a:solidFill>
                </a:uFill>
                <a:latin typeface="Arial"/>
              </a:rPr>
              <a:t>Some useful visual graphs for hardware</a:t>
            </a:r>
          </a:p>
          <a:p>
            <a:pPr marL="216000" indent="-216000" algn="just">
              <a:buClr>
                <a:srgbClr val="000000"/>
              </a:buClr>
              <a:buSzPct val="45000"/>
              <a:buFont typeface="Wingdings" charset="2"/>
              <a:buChar char=""/>
            </a:pPr>
            <a:r>
              <a:rPr lang="en-CA" sz="1800" b="0" strike="noStrike" spc="-1" dirty="0">
                <a:solidFill>
                  <a:srgbClr val="000000"/>
                </a:solidFill>
                <a:uFill>
                  <a:solidFill>
                    <a:srgbClr val="FFFFFF"/>
                  </a:solidFill>
                </a:uFill>
                <a:latin typeface="Arial"/>
              </a:rPr>
              <a:t>Some useful containers for data-oriented algorithms</a:t>
            </a:r>
          </a:p>
          <a:p>
            <a:pPr marL="216000" indent="-216000" algn="just">
              <a:buClr>
                <a:srgbClr val="000000"/>
              </a:buClr>
              <a:buSzPct val="45000"/>
              <a:buFont typeface="Wingdings" charset="2"/>
              <a:buChar char=""/>
            </a:pPr>
            <a:r>
              <a:rPr lang="en-CA" sz="1800" b="0" strike="noStrike" spc="-1" dirty="0">
                <a:solidFill>
                  <a:srgbClr val="000000"/>
                </a:solidFill>
                <a:uFill>
                  <a:solidFill>
                    <a:srgbClr val="FFFFFF"/>
                  </a:solidFill>
                </a:uFill>
                <a:latin typeface="Arial"/>
              </a:rPr>
              <a:t>Some tips on organizing data and synchronizing code in </a:t>
            </a:r>
            <a:r>
              <a:rPr lang="en-CA" sz="1800" b="0" strike="noStrike" spc="-1" dirty="0" err="1">
                <a:solidFill>
                  <a:srgbClr val="000000"/>
                </a:solidFill>
                <a:uFill>
                  <a:solidFill>
                    <a:srgbClr val="FFFFFF"/>
                  </a:solidFill>
                </a:uFill>
                <a:latin typeface="Arial"/>
              </a:rPr>
              <a:t>Vulkan</a:t>
            </a:r>
            <a:r>
              <a:rPr lang="en-CA" sz="1800" b="0" strike="noStrike" spc="-1" dirty="0">
                <a:solidFill>
                  <a:srgbClr val="000000"/>
                </a:solidFill>
                <a:uFill>
                  <a:solidFill>
                    <a:srgbClr val="FFFFFF"/>
                  </a:solidFill>
                </a:uFill>
                <a:latin typeface="Arial"/>
              </a:rPr>
              <a:t> and DirectX12</a:t>
            </a:r>
          </a:p>
        </p:txBody>
      </p:sp>
      <p:pic>
        <p:nvPicPr>
          <p:cNvPr id="119" name="Image 118"/>
          <p:cNvPicPr/>
          <p:nvPr/>
        </p:nvPicPr>
        <p:blipFill>
          <a:blip r:embed="rId2" cstate="print"/>
          <a:stretch/>
        </p:blipFill>
        <p:spPr>
          <a:xfrm>
            <a:off x="6624000" y="1848240"/>
            <a:ext cx="3047760" cy="304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Tuesday highlights</a:t>
            </a:r>
          </a:p>
        </p:txBody>
      </p:sp>
      <p:sp>
        <p:nvSpPr>
          <p:cNvPr id="121"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Aft>
                <a:spcPts val="1417"/>
              </a:spcAft>
            </a:pPr>
            <a:endParaRPr lang="en-CA" sz="1800" b="0" strike="noStrike" spc="-1">
              <a:solidFill>
                <a:srgbClr val="000000"/>
              </a:solidFill>
              <a:uFill>
                <a:solidFill>
                  <a:srgbClr val="FFFFFF"/>
                </a:solidFill>
              </a:uFill>
              <a:latin typeface="Arial"/>
            </a:endParaRPr>
          </a:p>
          <a:p>
            <a:r>
              <a:rPr lang="en-CA" sz="2600" b="0" strike="noStrike" spc="-1">
                <a:solidFill>
                  <a:srgbClr val="000000"/>
                </a:solidFill>
                <a:uFill>
                  <a:solidFill>
                    <a:srgbClr val="FFFFFF"/>
                  </a:solidFill>
                </a:uFill>
                <a:latin typeface="Arial"/>
                <a:ea typeface="WenQuanYi Zen Hei"/>
              </a:rPr>
              <a:t>Postmodern C++ - Tony Van Eerd</a:t>
            </a:r>
            <a:endParaRPr lang="en-CA" sz="2600" b="0" strike="noStrike" spc="-1">
              <a:solidFill>
                <a:srgbClr val="000000"/>
              </a:solidFill>
              <a:uFill>
                <a:solidFill>
                  <a:srgbClr val="FFFFFF"/>
                </a:solidFill>
              </a:uFill>
              <a:latin typeface="Arial"/>
            </a:endParaRPr>
          </a:p>
          <a:p>
            <a:pPr>
              <a:lnSpc>
                <a:spcPct val="100000"/>
              </a:lnSpc>
              <a:spcAft>
                <a:spcPts val="1417"/>
              </a:spcAft>
            </a:pPr>
            <a:endParaRPr lang="en-CA" sz="2600" b="0" strike="noStrike" spc="-1">
              <a:solidFill>
                <a:srgbClr val="000000"/>
              </a:solidFill>
              <a:uFill>
                <a:solidFill>
                  <a:srgbClr val="FFFFFF"/>
                </a:solidFill>
              </a:uFill>
              <a:latin typeface="Arial"/>
            </a:endParaRPr>
          </a:p>
        </p:txBody>
      </p:sp>
      <p:sp>
        <p:nvSpPr>
          <p:cNvPr id="122" name="TextShape 3"/>
          <p:cNvSpPr txBox="1"/>
          <p:nvPr/>
        </p:nvSpPr>
        <p:spPr>
          <a:xfrm>
            <a:off x="576000" y="3384000"/>
            <a:ext cx="5904000" cy="243864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After Modern C++: bringing the postmodern philosophy to programming in C++</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Pretty impressive by itself just for the comedy part</a:t>
            </a:r>
          </a:p>
          <a:p>
            <a:pPr marL="432000" lvl="1"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Entirely in iambic pentameter</a:t>
            </a:r>
          </a:p>
          <a:p>
            <a:pPr marL="432000" lvl="1"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Joking about the “postmodern” perspective on objectivity</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But brings a relevant point about programming “for the reader” (rather than programming for the implementation) and thinking about the context of the user of our code</a:t>
            </a:r>
          </a:p>
          <a:p>
            <a:pPr marL="216000" indent="-216000" algn="just">
              <a:buClr>
                <a:srgbClr val="000000"/>
              </a:buClr>
              <a:buSzPct val="45000"/>
              <a:buFont typeface="Wingdings" charset="2"/>
              <a:buChar char=""/>
            </a:pPr>
            <a:r>
              <a:rPr lang="en-CA" sz="1800" b="0" strike="noStrike" spc="-1">
                <a:solidFill>
                  <a:srgbClr val="000000"/>
                </a:solidFill>
                <a:uFill>
                  <a:solidFill>
                    <a:srgbClr val="FFFFFF"/>
                  </a:solidFill>
                </a:uFill>
                <a:latin typeface="Arial"/>
              </a:rPr>
              <a:t>Overall, a really impressive talk given the format</a:t>
            </a:r>
          </a:p>
        </p:txBody>
      </p:sp>
      <p:pic>
        <p:nvPicPr>
          <p:cNvPr id="123" name="Image 122"/>
          <p:cNvPicPr/>
          <p:nvPr/>
        </p:nvPicPr>
        <p:blipFill>
          <a:blip r:embed="rId2" cstate="print"/>
          <a:stretch/>
        </p:blipFill>
        <p:spPr>
          <a:xfrm>
            <a:off x="7355520" y="2160000"/>
            <a:ext cx="1428480" cy="1428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Tuesday recommended</a:t>
            </a:r>
          </a:p>
        </p:txBody>
      </p:sp>
      <p:sp>
        <p:nvSpPr>
          <p:cNvPr id="125" name="CustomShape 2"/>
          <p:cNvSpPr/>
          <p:nvPr/>
        </p:nvSpPr>
        <p:spPr>
          <a:xfrm>
            <a:off x="432000" y="2016000"/>
            <a:ext cx="8928000" cy="4968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Everything You Ever Wanted to Know about DLLs – James </a:t>
            </a:r>
            <a:r>
              <a:rPr lang="en-CA" sz="2600" b="0" strike="noStrike" spc="-1" dirty="0" err="1">
                <a:solidFill>
                  <a:srgbClr val="000000"/>
                </a:solidFill>
                <a:uFill>
                  <a:solidFill>
                    <a:srgbClr val="FFFFFF"/>
                  </a:solidFill>
                </a:uFill>
                <a:latin typeface="Arial"/>
                <a:ea typeface="WenQuanYi Zen Hei"/>
              </a:rPr>
              <a:t>McNellis</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Designing A Feature That Doesn’t Fit – Patrice Roy</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Package management for C++ OSS libraries on Windows with </a:t>
            </a:r>
            <a:r>
              <a:rPr lang="en-CA" sz="2600" b="0" strike="noStrike" spc="-1" dirty="0" err="1">
                <a:solidFill>
                  <a:srgbClr val="000000"/>
                </a:solidFill>
                <a:uFill>
                  <a:solidFill>
                    <a:srgbClr val="FFFFFF"/>
                  </a:solidFill>
                </a:uFill>
                <a:latin typeface="Arial"/>
                <a:ea typeface="WenQuanYi Zen Hei"/>
              </a:rPr>
              <a:t>vcpkg</a:t>
            </a:r>
            <a:r>
              <a:rPr lang="en-CA" sz="2600" b="0" strike="noStrike" spc="-1" dirty="0">
                <a:solidFill>
                  <a:srgbClr val="000000"/>
                </a:solidFill>
                <a:uFill>
                  <a:solidFill>
                    <a:srgbClr val="FFFFFF"/>
                  </a:solidFill>
                </a:uFill>
                <a:latin typeface="Arial"/>
                <a:ea typeface="WenQuanYi Zen Hei"/>
              </a:rPr>
              <a:t> – Robert Schumacher, Eric </a:t>
            </a:r>
            <a:r>
              <a:rPr lang="en-CA" sz="2600" b="0" strike="noStrike" spc="-1" dirty="0" err="1">
                <a:solidFill>
                  <a:srgbClr val="000000"/>
                </a:solidFill>
                <a:uFill>
                  <a:solidFill>
                    <a:srgbClr val="FFFFFF"/>
                  </a:solidFill>
                </a:uFill>
                <a:latin typeface="Arial"/>
                <a:ea typeface="WenQuanYi Zen Hei"/>
              </a:rPr>
              <a:t>Mittelette</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C++ as a “Live at Head” Language – Titus Winter</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CNL: A Compositional Numeric Library – John McFarlane</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Lightning Talks (with Michael </a:t>
            </a:r>
            <a:r>
              <a:rPr lang="en-CA" sz="2600" b="0" strike="noStrike" spc="-1" dirty="0" err="1">
                <a:solidFill>
                  <a:srgbClr val="000000"/>
                </a:solidFill>
                <a:uFill>
                  <a:solidFill>
                    <a:srgbClr val="FFFFFF"/>
                  </a:solidFill>
                </a:uFill>
                <a:latin typeface="Arial"/>
                <a:ea typeface="WenQuanYi Zen Hei"/>
              </a:rPr>
              <a:t>Caisse</a:t>
            </a:r>
            <a:r>
              <a:rPr lang="en-CA" sz="2600" b="0" strike="noStrike" spc="-1" dirty="0">
                <a:solidFill>
                  <a:srgbClr val="000000"/>
                </a:solidFill>
                <a:uFill>
                  <a:solidFill>
                    <a:srgbClr val="FFFFFF"/>
                  </a:solidFill>
                </a:uFill>
                <a:latin typeface="Arial"/>
                <a:ea typeface="WenQuanYi Zen Hei"/>
              </a:rPr>
              <a:t>)</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err="1">
                <a:solidFill>
                  <a:srgbClr val="000000"/>
                </a:solidFill>
                <a:uFill>
                  <a:solidFill>
                    <a:srgbClr val="FFFFFF"/>
                  </a:solidFill>
                </a:uFill>
                <a:latin typeface="Arial"/>
                <a:ea typeface="WenQuanYi Zen Hei"/>
              </a:rPr>
              <a:t>MPark.Patterns</a:t>
            </a:r>
            <a:r>
              <a:rPr lang="en-CA" sz="2600" b="0" strike="noStrike" spc="-1" dirty="0">
                <a:solidFill>
                  <a:srgbClr val="000000"/>
                </a:solidFill>
                <a:uFill>
                  <a:solidFill>
                    <a:srgbClr val="FFFFFF"/>
                  </a:solidFill>
                </a:uFill>
                <a:latin typeface="Arial"/>
                <a:ea typeface="WenQuanYi Zen Hei"/>
              </a:rPr>
              <a:t>: Pattern Matching in C++ - Michael Park</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Practical C++17 – Jason Turner</a:t>
            </a:r>
            <a:endParaRPr lang="en-CA" sz="26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WenQuanYi Zen Hei"/>
              </a:rPr>
              <a:t>Local (‘Arena’) Memory Allocators (2 parts) – John </a:t>
            </a:r>
            <a:r>
              <a:rPr lang="en-CA" sz="2600" b="0" strike="noStrike" spc="-1" dirty="0" err="1" smtClean="0">
                <a:solidFill>
                  <a:srgbClr val="000000"/>
                </a:solidFill>
                <a:uFill>
                  <a:solidFill>
                    <a:srgbClr val="FFFFFF"/>
                  </a:solidFill>
                </a:uFill>
                <a:latin typeface="Arial"/>
                <a:ea typeface="WenQuanYi Zen Hei"/>
              </a:rPr>
              <a:t>Lakos</a:t>
            </a:r>
            <a:endParaRPr lang="en-US" sz="2600" spc="-1" dirty="0">
              <a:solidFill>
                <a:srgbClr val="000000"/>
              </a:solidFill>
              <a:uFill>
                <a:solidFill>
                  <a:srgbClr val="FFFFFF"/>
                </a:solidFill>
              </a:uFill>
            </a:endParaRPr>
          </a:p>
          <a:p>
            <a:pPr marL="216000" indent="-216000">
              <a:buClr>
                <a:srgbClr val="000000"/>
              </a:buClr>
              <a:buSzPct val="45000"/>
              <a:buFont typeface="Wingdings" charset="2"/>
              <a:buChar char=""/>
            </a:pPr>
            <a:r>
              <a:rPr lang="en-US" sz="2600" spc="-1" dirty="0" smtClean="0">
                <a:solidFill>
                  <a:srgbClr val="000000"/>
                </a:solidFill>
                <a:uFill>
                  <a:solidFill>
                    <a:srgbClr val="FFFFFF"/>
                  </a:solidFill>
                </a:uFill>
              </a:rPr>
              <a:t>Using Functional Programming Patterns to build a clean and simple HTTP routing API - Jeremy </a:t>
            </a:r>
            <a:r>
              <a:rPr lang="en-US" sz="2600" spc="-1" dirty="0" err="1" smtClean="0">
                <a:solidFill>
                  <a:srgbClr val="000000"/>
                </a:solidFill>
                <a:uFill>
                  <a:solidFill>
                    <a:srgbClr val="FFFFFF"/>
                  </a:solidFill>
                </a:uFill>
              </a:rPr>
              <a:t>Demeule</a:t>
            </a:r>
            <a:r>
              <a:rPr lang="en-US" sz="2600" spc="-1" dirty="0" smtClean="0">
                <a:solidFill>
                  <a:srgbClr val="000000"/>
                </a:solidFill>
                <a:uFill>
                  <a:solidFill>
                    <a:srgbClr val="FFFFFF"/>
                  </a:solidFill>
                </a:uFill>
              </a:rPr>
              <a:t>, Quentin Duval</a:t>
            </a:r>
          </a:p>
          <a:p>
            <a:pPr marL="216000" indent="-216000">
              <a:buClr>
                <a:srgbClr val="000000"/>
              </a:buClr>
              <a:buSzPct val="45000"/>
              <a:buFont typeface="Wingdings" charset="2"/>
              <a:buChar char=""/>
            </a:pPr>
            <a:endParaRPr lang="en-CA" sz="2600" b="0" strike="noStrike" spc="-1" dirty="0" smtClean="0">
              <a:solidFill>
                <a:srgbClr val="000000"/>
              </a:solidFill>
              <a:uFill>
                <a:solidFill>
                  <a:srgbClr val="FFFFFF"/>
                </a:solidFill>
              </a:uFill>
              <a:latin typeface="Arial"/>
            </a:endParaRPr>
          </a:p>
          <a:p>
            <a:endParaRPr lang="en-CA" sz="2600" b="0" strike="noStrike" spc="-1" dirty="0">
              <a:solidFill>
                <a:srgbClr val="000000"/>
              </a:solidFill>
              <a:uFill>
                <a:solidFill>
                  <a:srgbClr val="FFFFFF"/>
                </a:solidFill>
              </a:uFill>
              <a:latin typeface="Arial"/>
            </a:endParaRPr>
          </a:p>
          <a:p>
            <a:pPr>
              <a:lnSpc>
                <a:spcPct val="100000"/>
              </a:lnSpc>
              <a:spcAft>
                <a:spcPts val="1417"/>
              </a:spcAft>
            </a:pP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Impressions</a:t>
            </a:r>
          </a:p>
        </p:txBody>
      </p:sp>
      <p:sp>
        <p:nvSpPr>
          <p:cNvPr id="81"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000" y="576000"/>
            <a:ext cx="7199640" cy="719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Wednesday</a:t>
            </a:r>
          </a:p>
        </p:txBody>
      </p:sp>
      <p:sp>
        <p:nvSpPr>
          <p:cNvPr id="127" name="TextShape 2"/>
          <p:cNvSpPr txBox="1"/>
          <p:nvPr/>
        </p:nvSpPr>
        <p:spPr>
          <a:xfrm>
            <a:off x="504000" y="1800000"/>
            <a:ext cx="9071640" cy="4384080"/>
          </a:xfrm>
          <a:prstGeom prst="rect">
            <a:avLst/>
          </a:prstGeom>
          <a:noFill/>
          <a:ln>
            <a:noFill/>
          </a:ln>
        </p:spPr>
        <p:txBody>
          <a:bodyPr lIns="0" tIns="0" rIns="0" bIns="0">
            <a:normAutofit fontScale="925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ISO SG14 Working Meeting (2x)</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Meta: Thoughts on generative C++ - Herb Sutter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Make Classes Great again! (Using Concepts for Customization Points) – Vinnie </a:t>
            </a:r>
            <a:r>
              <a:rPr lang="en-CA" sz="3200" b="0" strike="noStrike" spc="-1" dirty="0" err="1">
                <a:solidFill>
                  <a:srgbClr val="000000"/>
                </a:solidFill>
                <a:uFill>
                  <a:solidFill>
                    <a:srgbClr val="FFFFFF"/>
                  </a:solidFill>
                </a:uFill>
                <a:latin typeface="Arial"/>
              </a:rPr>
              <a:t>Falco</a:t>
            </a:r>
            <a:r>
              <a:rPr lang="en-CA" sz="3200" b="0" strike="noStrike" spc="-1" dirty="0">
                <a:solidFill>
                  <a:srgbClr val="000000"/>
                </a:solidFill>
                <a:uFill>
                  <a:solidFill>
                    <a:srgbClr val="FFFFFF"/>
                  </a:solidFill>
                </a:uFill>
                <a:latin typeface="Arial"/>
              </a:rPr>
              <a:t> (</a:t>
            </a:r>
            <a:r>
              <a:rPr lang="en-CA" sz="3200" b="0" strike="noStrike" spc="-1" dirty="0" err="1">
                <a:solidFill>
                  <a:srgbClr val="000000"/>
                </a:solidFill>
                <a:uFill>
                  <a:solidFill>
                    <a:srgbClr val="FFFFFF"/>
                  </a:solidFill>
                </a:uFill>
                <a:latin typeface="Arial"/>
              </a:rPr>
              <a:t>Boost.Beast</a:t>
            </a:r>
            <a:r>
              <a:rPr lang="en-CA" sz="3200" b="0" strike="noStrike" spc="-1" dirty="0">
                <a:solidFill>
                  <a:srgbClr val="000000"/>
                </a:solidFill>
                <a:uFill>
                  <a:solidFill>
                    <a:srgbClr val="FFFFFF"/>
                  </a:solidFill>
                </a:uFill>
                <a:latin typeface="Arial"/>
              </a:rPr>
              <a: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 </a:t>
            </a:r>
            <a:r>
              <a:rPr lang="en-CA" sz="3200" b="0" strike="noStrike" spc="-1" dirty="0" err="1">
                <a:solidFill>
                  <a:srgbClr val="000000"/>
                </a:solidFill>
                <a:uFill>
                  <a:solidFill>
                    <a:srgbClr val="FFFFFF"/>
                  </a:solidFill>
                </a:uFill>
                <a:latin typeface="Arial"/>
              </a:rPr>
              <a:t>Soupçon</a:t>
            </a:r>
            <a:r>
              <a:rPr lang="en-CA" sz="3200" b="0" strike="noStrike" spc="-1" dirty="0">
                <a:solidFill>
                  <a:srgbClr val="000000"/>
                </a:solidFill>
                <a:uFill>
                  <a:solidFill>
                    <a:srgbClr val="FFFFFF"/>
                  </a:solidFill>
                </a:uFill>
                <a:latin typeface="Arial"/>
              </a:rPr>
              <a:t> of SFINAE – Arthur </a:t>
            </a:r>
            <a:r>
              <a:rPr lang="en-CA" sz="3200" b="0" strike="noStrike" spc="-1" dirty="0" err="1">
                <a:solidFill>
                  <a:srgbClr val="000000"/>
                </a:solidFill>
                <a:uFill>
                  <a:solidFill>
                    <a:srgbClr val="FFFFFF"/>
                  </a:solidFill>
                </a:uFill>
                <a:latin typeface="Arial"/>
              </a:rPr>
              <a:t>O’Dwyer</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Optimizing Code Speed and Space with Build Time Switches – Brett </a:t>
            </a:r>
            <a:r>
              <a:rPr lang="en-CA" sz="3200" b="0" strike="noStrike" spc="-1" dirty="0" err="1">
                <a:solidFill>
                  <a:srgbClr val="000000"/>
                </a:solidFill>
                <a:uFill>
                  <a:solidFill>
                    <a:srgbClr val="FFFFFF"/>
                  </a:solidFill>
                </a:uFill>
                <a:latin typeface="Arial"/>
              </a:rPr>
              <a:t>Searles</a:t>
            </a:r>
            <a:r>
              <a:rPr lang="en-CA" sz="3200" b="0" strike="noStrike" spc="-1" dirty="0">
                <a:solidFill>
                  <a:srgbClr val="000000"/>
                </a:solidFill>
                <a:uFill>
                  <a:solidFill>
                    <a:srgbClr val="FFFFFF"/>
                  </a:solidFill>
                </a:uFill>
                <a:latin typeface="Arial"/>
              </a:rPr>
              <a:t>, Chandler </a:t>
            </a:r>
            <a:r>
              <a:rPr lang="en-CA" sz="3200" b="0" strike="noStrike" spc="-1" dirty="0" err="1">
                <a:solidFill>
                  <a:srgbClr val="000000"/>
                </a:solidFill>
                <a:uFill>
                  <a:solidFill>
                    <a:srgbClr val="FFFFFF"/>
                  </a:solidFill>
                </a:uFill>
                <a:latin typeface="Arial"/>
              </a:rPr>
              <a:t>Carruth</a:t>
            </a:r>
            <a:r>
              <a:rPr lang="en-CA" sz="3200" b="0" strike="noStrike" spc="-1" dirty="0">
                <a:solidFill>
                  <a:srgbClr val="000000"/>
                </a:solidFill>
                <a:uFill>
                  <a:solidFill>
                    <a:srgbClr val="FFFFFF"/>
                  </a:solidFill>
                </a:uFill>
                <a:latin typeface="Arial"/>
              </a:rPr>
              <a:t>, Matt </a:t>
            </a:r>
            <a:r>
              <a:rPr lang="en-CA" sz="3200" b="0" strike="noStrike" spc="-1" dirty="0" err="1">
                <a:solidFill>
                  <a:srgbClr val="000000"/>
                </a:solidFill>
                <a:uFill>
                  <a:solidFill>
                    <a:srgbClr val="FFFFFF"/>
                  </a:solidFill>
                </a:uFill>
                <a:latin typeface="Arial"/>
              </a:rPr>
              <a:t>Godbolt</a:t>
            </a:r>
            <a:r>
              <a:rPr lang="en-CA" sz="3200" b="0" strike="noStrike" spc="-1" dirty="0">
                <a:solidFill>
                  <a:srgbClr val="000000"/>
                </a:solidFill>
                <a:uFill>
                  <a:solidFill>
                    <a:srgbClr val="FFFFFF"/>
                  </a:solidFill>
                </a:uFill>
                <a:latin typeface="Arial"/>
              </a:rPr>
              <a:t>, Jim </a:t>
            </a:r>
            <a:r>
              <a:rPr lang="en-CA" sz="3200" b="0" strike="noStrike" spc="-1" dirty="0" err="1">
                <a:solidFill>
                  <a:srgbClr val="000000"/>
                </a:solidFill>
                <a:uFill>
                  <a:solidFill>
                    <a:srgbClr val="FFFFFF"/>
                  </a:solidFill>
                </a:uFill>
                <a:latin typeface="Arial"/>
              </a:rPr>
              <a:t>Radigan</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Wedesday highlights</a:t>
            </a:r>
          </a:p>
        </p:txBody>
      </p:sp>
      <p:sp>
        <p:nvSpPr>
          <p:cNvPr id="129"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16000" indent="-216000">
              <a:buClr>
                <a:srgbClr val="000000"/>
              </a:buClr>
              <a:buSzPct val="45000"/>
              <a:buFont typeface="Wingdings" charset="2"/>
              <a:buChar char=""/>
            </a:pPr>
            <a:r>
              <a:rPr lang="en-CA" sz="2600" b="0" strike="noStrike" spc="-1">
                <a:solidFill>
                  <a:srgbClr val="000000"/>
                </a:solidFill>
                <a:uFill>
                  <a:solidFill>
                    <a:srgbClr val="FFFFFF"/>
                  </a:solidFill>
                </a:uFill>
                <a:latin typeface="Arial"/>
                <a:ea typeface="WenQuanYi Zen Hei"/>
              </a:rPr>
              <a:t>Meta: Thoughts on generative C++ - Herb Sutter</a:t>
            </a:r>
            <a:endParaRPr lang="en-CA" sz="2600" b="0" strike="noStrike" spc="-1">
              <a:solidFill>
                <a:srgbClr val="000000"/>
              </a:solidFill>
              <a:uFill>
                <a:solidFill>
                  <a:srgbClr val="FFFFFF"/>
                </a:solidFill>
              </a:uFill>
              <a:latin typeface="Arial"/>
            </a:endParaRPr>
          </a:p>
          <a:p>
            <a:pPr>
              <a:lnSpc>
                <a:spcPct val="100000"/>
              </a:lnSpc>
              <a:spcAft>
                <a:spcPts val="1417"/>
              </a:spcAft>
            </a:pPr>
            <a:endParaRPr lang="en-CA" sz="2600" b="0" strike="noStrike" spc="-1">
              <a:solidFill>
                <a:srgbClr val="000000"/>
              </a:solidFill>
              <a:uFill>
                <a:solidFill>
                  <a:srgbClr val="FFFFFF"/>
                </a:solidFill>
              </a:uFill>
              <a:latin typeface="Arial"/>
            </a:endParaRPr>
          </a:p>
        </p:txBody>
      </p:sp>
      <p:pic>
        <p:nvPicPr>
          <p:cNvPr id="130" name="Image 129"/>
          <p:cNvPicPr/>
          <p:nvPr/>
        </p:nvPicPr>
        <p:blipFill>
          <a:blip r:embed="rId2" cstate="print"/>
          <a:stretch/>
        </p:blipFill>
        <p:spPr>
          <a:xfrm>
            <a:off x="7290000" y="2394000"/>
            <a:ext cx="1638000" cy="1638000"/>
          </a:xfrm>
          <a:prstGeom prst="rect">
            <a:avLst/>
          </a:prstGeom>
          <a:ln>
            <a:noFill/>
          </a:ln>
        </p:spPr>
      </p:pic>
      <p:sp>
        <p:nvSpPr>
          <p:cNvPr id="5" name="ZoneTexte 4"/>
          <p:cNvSpPr txBox="1"/>
          <p:nvPr/>
        </p:nvSpPr>
        <p:spPr>
          <a:xfrm>
            <a:off x="503808" y="3059757"/>
            <a:ext cx="6480720" cy="3693319"/>
          </a:xfrm>
          <a:prstGeom prst="rect">
            <a:avLst/>
          </a:prstGeom>
          <a:noFill/>
        </p:spPr>
        <p:txBody>
          <a:bodyPr wrap="square" rtlCol="0">
            <a:spAutoFit/>
          </a:bodyPr>
          <a:lstStyle/>
          <a:p>
            <a:pPr>
              <a:buFont typeface="Arial" pitchFamily="34" charset="0"/>
              <a:buChar char="•"/>
            </a:pPr>
            <a:r>
              <a:rPr lang="fr-CA" dirty="0" smtClean="0"/>
              <a:t>Meta on </a:t>
            </a:r>
            <a:r>
              <a:rPr lang="fr-CA" dirty="0" err="1" smtClean="0"/>
              <a:t>two</a:t>
            </a:r>
            <a:r>
              <a:rPr lang="fr-CA" dirty="0" smtClean="0"/>
              <a:t> </a:t>
            </a:r>
            <a:r>
              <a:rPr lang="fr-CA" dirty="0" err="1" smtClean="0"/>
              <a:t>levels</a:t>
            </a:r>
            <a:r>
              <a:rPr lang="fr-CA" dirty="0" smtClean="0"/>
              <a:t>: </a:t>
            </a:r>
            <a:r>
              <a:rPr lang="fr-CA" dirty="0" err="1" smtClean="0"/>
              <a:t>metaclasses</a:t>
            </a:r>
            <a:r>
              <a:rPr lang="fr-CA" dirty="0" smtClean="0"/>
              <a:t>, and observation of the C++ </a:t>
            </a:r>
            <a:r>
              <a:rPr lang="fr-CA" dirty="0" err="1" smtClean="0"/>
              <a:t>community</a:t>
            </a:r>
            <a:r>
              <a:rPr lang="fr-CA" dirty="0" smtClean="0"/>
              <a:t> </a:t>
            </a:r>
            <a:r>
              <a:rPr lang="fr-CA" dirty="0" err="1" smtClean="0"/>
              <a:t>at</a:t>
            </a:r>
            <a:r>
              <a:rPr lang="fr-CA" dirty="0" smtClean="0"/>
              <a:t> the </a:t>
            </a:r>
            <a:r>
              <a:rPr lang="fr-CA" dirty="0" err="1" smtClean="0"/>
              <a:t>meta</a:t>
            </a:r>
            <a:r>
              <a:rPr lang="fr-CA" dirty="0" smtClean="0"/>
              <a:t> </a:t>
            </a:r>
            <a:r>
              <a:rPr lang="fr-CA" dirty="0" err="1" smtClean="0"/>
              <a:t>level</a:t>
            </a:r>
            <a:endParaRPr lang="fr-CA" dirty="0" smtClean="0"/>
          </a:p>
          <a:p>
            <a:pPr>
              <a:buFont typeface="Arial" pitchFamily="34" charset="0"/>
              <a:buChar char="•"/>
            </a:pPr>
            <a:r>
              <a:rPr lang="fr-CA" dirty="0" smtClean="0"/>
              <a:t>Relationship </a:t>
            </a:r>
            <a:r>
              <a:rPr lang="fr-CA" dirty="0" err="1" smtClean="0"/>
              <a:t>between</a:t>
            </a:r>
            <a:r>
              <a:rPr lang="fr-CA" dirty="0" smtClean="0"/>
              <a:t> the </a:t>
            </a:r>
            <a:r>
              <a:rPr lang="fr-CA" dirty="0" err="1" smtClean="0"/>
              <a:t>community</a:t>
            </a:r>
            <a:r>
              <a:rPr lang="fr-CA" dirty="0" smtClean="0"/>
              <a:t> and the </a:t>
            </a:r>
            <a:r>
              <a:rPr lang="fr-CA" dirty="0" err="1" smtClean="0"/>
              <a:t>development</a:t>
            </a:r>
            <a:r>
              <a:rPr lang="fr-CA" dirty="0" smtClean="0"/>
              <a:t> of C++</a:t>
            </a:r>
          </a:p>
          <a:p>
            <a:pPr lvl="1">
              <a:buFont typeface="Arial" pitchFamily="34" charset="0"/>
              <a:buChar char="•"/>
            </a:pPr>
            <a:r>
              <a:rPr lang="fr-CA" dirty="0" smtClean="0"/>
              <a:t>C++ </a:t>
            </a:r>
            <a:r>
              <a:rPr lang="fr-CA" dirty="0" err="1" smtClean="0"/>
              <a:t>evolves</a:t>
            </a:r>
            <a:r>
              <a:rPr lang="fr-CA" dirty="0" smtClean="0"/>
              <a:t> </a:t>
            </a:r>
            <a:r>
              <a:rPr lang="fr-CA" dirty="0" err="1" smtClean="0"/>
              <a:t>where</a:t>
            </a:r>
            <a:r>
              <a:rPr lang="fr-CA" dirty="0" smtClean="0"/>
              <a:t> </a:t>
            </a:r>
            <a:r>
              <a:rPr lang="fr-CA" dirty="0" err="1" smtClean="0"/>
              <a:t>widespread</a:t>
            </a:r>
            <a:r>
              <a:rPr lang="fr-CA" dirty="0" smtClean="0"/>
              <a:t> patterns are </a:t>
            </a:r>
            <a:r>
              <a:rPr lang="fr-CA" dirty="0" err="1" smtClean="0"/>
              <a:t>found</a:t>
            </a:r>
            <a:r>
              <a:rPr lang="fr-CA" dirty="0" smtClean="0"/>
              <a:t>, but the </a:t>
            </a:r>
            <a:r>
              <a:rPr lang="fr-CA" dirty="0" err="1" smtClean="0"/>
              <a:t>tools</a:t>
            </a:r>
            <a:r>
              <a:rPr lang="fr-CA" dirty="0" smtClean="0"/>
              <a:t> </a:t>
            </a:r>
            <a:r>
              <a:rPr lang="fr-CA" dirty="0" err="1" smtClean="0"/>
              <a:t>provided</a:t>
            </a:r>
            <a:r>
              <a:rPr lang="fr-CA" dirty="0" smtClean="0"/>
              <a:t> are « </a:t>
            </a:r>
            <a:r>
              <a:rPr lang="fr-CA" dirty="0" err="1" smtClean="0"/>
              <a:t>spoon</a:t>
            </a:r>
            <a:r>
              <a:rPr lang="fr-CA" dirty="0" smtClean="0"/>
              <a:t>-</a:t>
            </a:r>
            <a:r>
              <a:rPr lang="fr-CA" dirty="0" err="1" smtClean="0"/>
              <a:t>like</a:t>
            </a:r>
            <a:r>
              <a:rPr lang="fr-CA" dirty="0" smtClean="0"/>
              <a:t> </a:t>
            </a:r>
            <a:r>
              <a:rPr lang="fr-CA" dirty="0" err="1" smtClean="0"/>
              <a:t>digging</a:t>
            </a:r>
            <a:r>
              <a:rPr lang="fr-CA" dirty="0" smtClean="0"/>
              <a:t> </a:t>
            </a:r>
            <a:r>
              <a:rPr lang="fr-CA" dirty="0" err="1" smtClean="0"/>
              <a:t>implements</a:t>
            </a:r>
            <a:r>
              <a:rPr lang="fr-CA" dirty="0" smtClean="0"/>
              <a:t> » (not </a:t>
            </a:r>
            <a:r>
              <a:rPr lang="fr-CA" dirty="0" err="1" smtClean="0"/>
              <a:t>ideal</a:t>
            </a:r>
            <a:r>
              <a:rPr lang="fr-CA" dirty="0" smtClean="0"/>
              <a:t>)</a:t>
            </a:r>
          </a:p>
          <a:p>
            <a:pPr lvl="1">
              <a:buFont typeface="Arial" pitchFamily="34" charset="0"/>
              <a:buChar char="•"/>
            </a:pPr>
            <a:r>
              <a:rPr lang="fr-CA" dirty="0" smtClean="0"/>
              <a:t>The usage </a:t>
            </a:r>
            <a:r>
              <a:rPr lang="fr-CA" dirty="0" err="1" smtClean="0"/>
              <a:t>precedes</a:t>
            </a:r>
            <a:r>
              <a:rPr lang="fr-CA" dirty="0" smtClean="0"/>
              <a:t> the </a:t>
            </a:r>
            <a:r>
              <a:rPr lang="fr-CA" dirty="0" err="1" smtClean="0"/>
              <a:t>standardized</a:t>
            </a:r>
            <a:r>
              <a:rPr lang="fr-CA" dirty="0" smtClean="0"/>
              <a:t> abstraction! Good </a:t>
            </a:r>
            <a:r>
              <a:rPr lang="fr-CA" dirty="0" err="1" smtClean="0"/>
              <a:t>libraries</a:t>
            </a:r>
            <a:r>
              <a:rPr lang="fr-CA" dirty="0" smtClean="0"/>
              <a:t> </a:t>
            </a:r>
            <a:r>
              <a:rPr lang="fr-CA" dirty="0" err="1" smtClean="0"/>
              <a:t>precede</a:t>
            </a:r>
            <a:r>
              <a:rPr lang="fr-CA" dirty="0" smtClean="0"/>
              <a:t> </a:t>
            </a:r>
            <a:r>
              <a:rPr lang="fr-CA" dirty="0" err="1" smtClean="0"/>
              <a:t>language</a:t>
            </a:r>
            <a:r>
              <a:rPr lang="fr-CA" dirty="0" smtClean="0"/>
              <a:t> </a:t>
            </a:r>
            <a:r>
              <a:rPr lang="fr-CA" dirty="0" err="1" smtClean="0"/>
              <a:t>features</a:t>
            </a:r>
            <a:r>
              <a:rPr lang="fr-CA" dirty="0" smtClean="0"/>
              <a:t> (ex: </a:t>
            </a:r>
            <a:r>
              <a:rPr lang="fr-CA" dirty="0" err="1" smtClean="0"/>
              <a:t>Boost.Lambda</a:t>
            </a:r>
            <a:r>
              <a:rPr lang="fr-CA" dirty="0" smtClean="0"/>
              <a:t>)</a:t>
            </a:r>
          </a:p>
          <a:p>
            <a:pPr lvl="1">
              <a:buFont typeface="Arial" pitchFamily="34" charset="0"/>
              <a:buChar char="•"/>
            </a:pPr>
            <a:r>
              <a:rPr lang="fr-CA" dirty="0" err="1" smtClean="0"/>
              <a:t>Metaclasses</a:t>
            </a:r>
            <a:r>
              <a:rPr lang="fr-CA" dirty="0" smtClean="0"/>
              <a:t> </a:t>
            </a:r>
            <a:r>
              <a:rPr lang="fr-CA" dirty="0" err="1" smtClean="0"/>
              <a:t>could</a:t>
            </a:r>
            <a:r>
              <a:rPr lang="fr-CA" dirty="0" smtClean="0"/>
              <a:t> </a:t>
            </a:r>
            <a:r>
              <a:rPr lang="fr-CA" dirty="0" err="1" smtClean="0"/>
              <a:t>be</a:t>
            </a:r>
            <a:r>
              <a:rPr lang="fr-CA" dirty="0" smtClean="0"/>
              <a:t> the new </a:t>
            </a:r>
            <a:r>
              <a:rPr lang="fr-CA" dirty="0" err="1" smtClean="0"/>
              <a:t>tool</a:t>
            </a:r>
            <a:r>
              <a:rPr lang="fr-CA" dirty="0" smtClean="0"/>
              <a:t> to </a:t>
            </a:r>
            <a:r>
              <a:rPr lang="fr-CA" dirty="0" err="1" smtClean="0"/>
              <a:t>create</a:t>
            </a:r>
            <a:r>
              <a:rPr lang="fr-CA" dirty="0" smtClean="0"/>
              <a:t> </a:t>
            </a:r>
            <a:r>
              <a:rPr lang="fr-CA" dirty="0" err="1" smtClean="0"/>
              <a:t>library</a:t>
            </a:r>
            <a:r>
              <a:rPr lang="fr-CA" dirty="0" smtClean="0"/>
              <a:t> solutions for </a:t>
            </a:r>
            <a:r>
              <a:rPr lang="fr-CA" dirty="0" err="1" smtClean="0"/>
              <a:t>language</a:t>
            </a:r>
            <a:r>
              <a:rPr lang="fr-CA" dirty="0" smtClean="0"/>
              <a:t> </a:t>
            </a:r>
            <a:r>
              <a:rPr lang="fr-CA" dirty="0" err="1" smtClean="0"/>
              <a:t>features</a:t>
            </a:r>
            <a:endParaRPr lang="fr-CA" dirty="0" smtClean="0"/>
          </a:p>
          <a:p>
            <a:pPr lvl="1">
              <a:buFont typeface="Arial" pitchFamily="34" charset="0"/>
              <a:buChar char="•"/>
            </a:pPr>
            <a:r>
              <a:rPr lang="fr-CA" dirty="0" err="1" smtClean="0"/>
              <a:t>operator</a:t>
            </a:r>
            <a:r>
              <a:rPr lang="fr-CA" dirty="0" smtClean="0"/>
              <a:t>&lt;=&gt; </a:t>
            </a:r>
            <a:r>
              <a:rPr lang="fr-CA" dirty="0" err="1" smtClean="0"/>
              <a:t>is</a:t>
            </a:r>
            <a:r>
              <a:rPr lang="fr-CA" dirty="0" smtClean="0"/>
              <a:t> </a:t>
            </a:r>
            <a:r>
              <a:rPr lang="fr-CA" dirty="0" err="1" smtClean="0"/>
              <a:t>another</a:t>
            </a:r>
            <a:r>
              <a:rPr lang="fr-CA" dirty="0" smtClean="0"/>
              <a:t> </a:t>
            </a:r>
            <a:r>
              <a:rPr lang="fr-CA" dirty="0" err="1" smtClean="0"/>
              <a:t>feature</a:t>
            </a:r>
            <a:r>
              <a:rPr lang="fr-CA" dirty="0" smtClean="0"/>
              <a:t> </a:t>
            </a:r>
            <a:r>
              <a:rPr lang="fr-CA" dirty="0" err="1" smtClean="0"/>
              <a:t>that</a:t>
            </a:r>
            <a:r>
              <a:rPr lang="fr-CA" dirty="0" smtClean="0"/>
              <a:t> fixes lots of the </a:t>
            </a:r>
            <a:r>
              <a:rPr lang="fr-CA" dirty="0" err="1" smtClean="0"/>
              <a:t>work</a:t>
            </a:r>
            <a:r>
              <a:rPr lang="fr-CA" dirty="0" smtClean="0"/>
              <a:t> C++ </a:t>
            </a:r>
            <a:r>
              <a:rPr lang="fr-CA" dirty="0" err="1" smtClean="0"/>
              <a:t>programmers</a:t>
            </a:r>
            <a:r>
              <a:rPr lang="fr-CA" dirty="0" smtClean="0"/>
              <a:t> do</a:t>
            </a:r>
            <a:endParaRPr lang="fr-CA"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Wedesday highlights</a:t>
            </a:r>
          </a:p>
        </p:txBody>
      </p:sp>
      <p:sp>
        <p:nvSpPr>
          <p:cNvPr id="129"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24000">
              <a:spcBef>
                <a:spcPts val="1417"/>
              </a:spcBef>
              <a:buClr>
                <a:srgbClr val="000000"/>
              </a:buClr>
              <a:buSzPct val="45000"/>
              <a:buFont typeface="Wingdings" charset="2"/>
              <a:buChar char=""/>
            </a:pPr>
            <a:r>
              <a:rPr lang="en-CA" sz="2800" spc="-1" dirty="0">
                <a:solidFill>
                  <a:srgbClr val="000000"/>
                </a:solidFill>
                <a:uFill>
                  <a:solidFill>
                    <a:srgbClr val="FFFFFF"/>
                  </a:solidFill>
                </a:uFill>
              </a:rPr>
              <a:t>Make Classes Great again! (Using Concepts for Customization Points) – Vinnie </a:t>
            </a:r>
            <a:r>
              <a:rPr lang="en-CA" sz="2800" spc="-1" dirty="0" err="1">
                <a:solidFill>
                  <a:srgbClr val="000000"/>
                </a:solidFill>
                <a:uFill>
                  <a:solidFill>
                    <a:srgbClr val="FFFFFF"/>
                  </a:solidFill>
                </a:uFill>
              </a:rPr>
              <a:t>Falco</a:t>
            </a:r>
            <a:r>
              <a:rPr lang="en-CA" sz="2800" spc="-1" dirty="0">
                <a:solidFill>
                  <a:srgbClr val="000000"/>
                </a:solidFill>
                <a:uFill>
                  <a:solidFill>
                    <a:srgbClr val="FFFFFF"/>
                  </a:solidFill>
                </a:uFill>
              </a:rPr>
              <a:t> (</a:t>
            </a:r>
            <a:r>
              <a:rPr lang="en-CA" sz="2800" spc="-1" dirty="0" err="1">
                <a:solidFill>
                  <a:srgbClr val="000000"/>
                </a:solidFill>
                <a:uFill>
                  <a:solidFill>
                    <a:srgbClr val="FFFFFF"/>
                  </a:solidFill>
                </a:uFill>
              </a:rPr>
              <a:t>Boost.Beast</a:t>
            </a:r>
            <a:r>
              <a:rPr lang="en-CA" sz="2800" spc="-1" dirty="0">
                <a:solidFill>
                  <a:srgbClr val="000000"/>
                </a:solidFill>
                <a:uFill>
                  <a:solidFill>
                    <a:srgbClr val="FFFFFF"/>
                  </a:solidFill>
                </a:uFill>
              </a:rPr>
              <a:t>)</a:t>
            </a:r>
          </a:p>
          <a:p>
            <a:pPr>
              <a:lnSpc>
                <a:spcPct val="100000"/>
              </a:lnSpc>
              <a:spcAft>
                <a:spcPts val="1417"/>
              </a:spcAft>
            </a:pPr>
            <a:endParaRPr lang="en-CA" sz="2600" b="0" strike="noStrike" spc="-1" dirty="0">
              <a:solidFill>
                <a:srgbClr val="000000"/>
              </a:solidFill>
              <a:uFill>
                <a:solidFill>
                  <a:srgbClr val="FFFFFF"/>
                </a:solidFill>
              </a:uFill>
              <a:latin typeface="Arial"/>
            </a:endParaRPr>
          </a:p>
        </p:txBody>
      </p:sp>
      <p:sp>
        <p:nvSpPr>
          <p:cNvPr id="5" name="ZoneTexte 4"/>
          <p:cNvSpPr txBox="1"/>
          <p:nvPr/>
        </p:nvSpPr>
        <p:spPr>
          <a:xfrm>
            <a:off x="503808" y="3059757"/>
            <a:ext cx="6480720" cy="2308324"/>
          </a:xfrm>
          <a:prstGeom prst="rect">
            <a:avLst/>
          </a:prstGeom>
          <a:noFill/>
        </p:spPr>
        <p:txBody>
          <a:bodyPr wrap="square" rtlCol="0">
            <a:spAutoFit/>
          </a:bodyPr>
          <a:lstStyle/>
          <a:p>
            <a:pPr>
              <a:buFont typeface="Arial" pitchFamily="34" charset="0"/>
              <a:buChar char="•"/>
            </a:pPr>
            <a:r>
              <a:rPr lang="fr-CA" dirty="0" smtClean="0"/>
              <a:t>Not a talk on </a:t>
            </a:r>
            <a:r>
              <a:rPr lang="fr-CA" dirty="0" err="1" smtClean="0"/>
              <a:t>Boost.Beast</a:t>
            </a:r>
            <a:r>
              <a:rPr lang="fr-CA" dirty="0" smtClean="0"/>
              <a:t>, but </a:t>
            </a:r>
            <a:r>
              <a:rPr lang="fr-CA" dirty="0" err="1" smtClean="0"/>
              <a:t>inspired</a:t>
            </a:r>
            <a:r>
              <a:rPr lang="fr-CA" dirty="0" smtClean="0"/>
              <a:t> by the </a:t>
            </a:r>
            <a:r>
              <a:rPr lang="fr-CA" dirty="0" err="1" smtClean="0"/>
              <a:t>work</a:t>
            </a:r>
            <a:r>
              <a:rPr lang="fr-CA" dirty="0" smtClean="0"/>
              <a:t> made on </a:t>
            </a:r>
            <a:r>
              <a:rPr lang="fr-CA" dirty="0" err="1" smtClean="0"/>
              <a:t>Beast</a:t>
            </a:r>
            <a:endParaRPr lang="fr-CA" dirty="0"/>
          </a:p>
          <a:p>
            <a:pPr>
              <a:buFont typeface="Arial" pitchFamily="34" charset="0"/>
              <a:buChar char="•"/>
            </a:pPr>
            <a:r>
              <a:rPr lang="fr-CA" dirty="0" smtClean="0"/>
              <a:t>How to </a:t>
            </a:r>
            <a:r>
              <a:rPr lang="fr-CA" dirty="0" err="1" smtClean="0"/>
              <a:t>make</a:t>
            </a:r>
            <a:r>
              <a:rPr lang="fr-CA" dirty="0" smtClean="0"/>
              <a:t> a real </a:t>
            </a:r>
            <a:r>
              <a:rPr lang="fr-CA" dirty="0" err="1" smtClean="0"/>
              <a:t>generic</a:t>
            </a:r>
            <a:r>
              <a:rPr lang="fr-CA" dirty="0" smtClean="0"/>
              <a:t> class </a:t>
            </a:r>
            <a:r>
              <a:rPr lang="fr-CA" dirty="0" err="1" smtClean="0"/>
              <a:t>with</a:t>
            </a:r>
            <a:r>
              <a:rPr lang="fr-CA" dirty="0" smtClean="0"/>
              <a:t> </a:t>
            </a:r>
            <a:r>
              <a:rPr lang="fr-CA" dirty="0" err="1" smtClean="0"/>
              <a:t>proper</a:t>
            </a:r>
            <a:r>
              <a:rPr lang="fr-CA" dirty="0" smtClean="0"/>
              <a:t> </a:t>
            </a:r>
            <a:r>
              <a:rPr lang="fr-CA" dirty="0" err="1" smtClean="0"/>
              <a:t>policies</a:t>
            </a:r>
            <a:r>
              <a:rPr lang="fr-CA" dirty="0" smtClean="0"/>
              <a:t> </a:t>
            </a:r>
            <a:r>
              <a:rPr lang="fr-CA" dirty="0" err="1" smtClean="0"/>
              <a:t>that</a:t>
            </a:r>
            <a:r>
              <a:rPr lang="fr-CA" dirty="0" smtClean="0"/>
              <a:t> </a:t>
            </a:r>
            <a:r>
              <a:rPr lang="fr-CA" dirty="0" err="1" smtClean="0"/>
              <a:t>can</a:t>
            </a:r>
            <a:r>
              <a:rPr lang="fr-CA" dirty="0" smtClean="0"/>
              <a:t> </a:t>
            </a:r>
            <a:r>
              <a:rPr lang="fr-CA" dirty="0" err="1" smtClean="0"/>
              <a:t>be</a:t>
            </a:r>
            <a:r>
              <a:rPr lang="fr-CA" dirty="0" smtClean="0"/>
              <a:t> </a:t>
            </a:r>
            <a:r>
              <a:rPr lang="fr-CA" dirty="0" err="1" smtClean="0"/>
              <a:t>used</a:t>
            </a:r>
            <a:r>
              <a:rPr lang="fr-CA" dirty="0" smtClean="0"/>
              <a:t> by </a:t>
            </a:r>
            <a:r>
              <a:rPr lang="fr-CA" dirty="0" err="1" smtClean="0"/>
              <a:t>any</a:t>
            </a:r>
            <a:r>
              <a:rPr lang="fr-CA" dirty="0" smtClean="0"/>
              <a:t> client, </a:t>
            </a:r>
            <a:r>
              <a:rPr lang="fr-CA" dirty="0" err="1" smtClean="0"/>
              <a:t>without</a:t>
            </a:r>
            <a:r>
              <a:rPr lang="fr-CA" dirty="0" smtClean="0"/>
              <a:t> </a:t>
            </a:r>
            <a:r>
              <a:rPr lang="fr-CA" dirty="0" err="1" smtClean="0"/>
              <a:t>ending</a:t>
            </a:r>
            <a:r>
              <a:rPr lang="fr-CA" dirty="0" smtClean="0"/>
              <a:t> up </a:t>
            </a:r>
            <a:r>
              <a:rPr lang="fr-CA" dirty="0" err="1" smtClean="0"/>
              <a:t>with</a:t>
            </a:r>
            <a:r>
              <a:rPr lang="fr-CA" dirty="0" smtClean="0"/>
              <a:t> </a:t>
            </a:r>
            <a:r>
              <a:rPr lang="fr-CA" dirty="0" err="1" smtClean="0"/>
              <a:t>tens</a:t>
            </a:r>
            <a:r>
              <a:rPr lang="fr-CA" dirty="0" smtClean="0"/>
              <a:t> of </a:t>
            </a:r>
            <a:r>
              <a:rPr lang="fr-CA" dirty="0" err="1" smtClean="0"/>
              <a:t>template</a:t>
            </a:r>
            <a:r>
              <a:rPr lang="fr-CA" dirty="0" smtClean="0"/>
              <a:t> </a:t>
            </a:r>
            <a:r>
              <a:rPr lang="fr-CA" dirty="0" err="1" smtClean="0"/>
              <a:t>parameters</a:t>
            </a:r>
            <a:endParaRPr lang="fr-CA" dirty="0" smtClean="0"/>
          </a:p>
          <a:p>
            <a:pPr>
              <a:buFont typeface="Arial" pitchFamily="34" charset="0"/>
              <a:buChar char="•"/>
            </a:pPr>
            <a:r>
              <a:rPr lang="fr-CA" dirty="0" smtClean="0"/>
              <a:t>Use </a:t>
            </a:r>
            <a:r>
              <a:rPr lang="fr-CA" dirty="0" err="1" smtClean="0"/>
              <a:t>properly</a:t>
            </a:r>
            <a:r>
              <a:rPr lang="fr-CA" dirty="0" smtClean="0"/>
              <a:t> </a:t>
            </a:r>
            <a:r>
              <a:rPr lang="fr-CA" dirty="0" err="1" smtClean="0"/>
              <a:t>documented</a:t>
            </a:r>
            <a:r>
              <a:rPr lang="fr-CA" dirty="0" smtClean="0"/>
              <a:t> concepts </a:t>
            </a:r>
            <a:r>
              <a:rPr lang="fr-CA" dirty="0" err="1" smtClean="0"/>
              <a:t>without</a:t>
            </a:r>
            <a:r>
              <a:rPr lang="fr-CA" dirty="0" smtClean="0"/>
              <a:t> abusive </a:t>
            </a:r>
            <a:r>
              <a:rPr lang="fr-CA" dirty="0" err="1" smtClean="0"/>
              <a:t>template</a:t>
            </a:r>
            <a:r>
              <a:rPr lang="fr-CA" dirty="0" smtClean="0"/>
              <a:t> </a:t>
            </a:r>
            <a:r>
              <a:rPr lang="fr-CA" dirty="0" err="1" smtClean="0"/>
              <a:t>metaprogramming</a:t>
            </a:r>
            <a:endParaRPr lang="fr-CA" dirty="0" smtClean="0"/>
          </a:p>
          <a:p>
            <a:pPr>
              <a:buFont typeface="Arial" pitchFamily="34" charset="0"/>
              <a:buChar char="•"/>
            </a:pPr>
            <a:r>
              <a:rPr lang="fr-CA" dirty="0" err="1" smtClean="0"/>
              <a:t>Really</a:t>
            </a:r>
            <a:r>
              <a:rPr lang="fr-CA" dirty="0" smtClean="0"/>
              <a:t> </a:t>
            </a:r>
            <a:r>
              <a:rPr lang="fr-CA" dirty="0" err="1" smtClean="0"/>
              <a:t>well</a:t>
            </a:r>
            <a:r>
              <a:rPr lang="fr-CA" dirty="0" smtClean="0"/>
              <a:t> </a:t>
            </a:r>
            <a:r>
              <a:rPr lang="fr-CA" dirty="0" err="1" smtClean="0"/>
              <a:t>prepared</a:t>
            </a:r>
            <a:r>
              <a:rPr lang="fr-CA" dirty="0" smtClean="0"/>
              <a:t> talk, super </a:t>
            </a:r>
            <a:r>
              <a:rPr lang="fr-CA" dirty="0" err="1" smtClean="0"/>
              <a:t>easy</a:t>
            </a:r>
            <a:r>
              <a:rPr lang="fr-CA" dirty="0" smtClean="0"/>
              <a:t> to </a:t>
            </a:r>
            <a:r>
              <a:rPr lang="fr-CA" dirty="0" err="1" smtClean="0"/>
              <a:t>listen</a:t>
            </a:r>
            <a:r>
              <a:rPr lang="fr-CA" dirty="0" smtClean="0"/>
              <a:t> to</a:t>
            </a:r>
          </a:p>
        </p:txBody>
      </p:sp>
      <p:pic>
        <p:nvPicPr>
          <p:cNvPr id="1026" name="Picture 2" descr="avatar for Vinnie Falco"/>
          <p:cNvPicPr>
            <a:picLocks noChangeAspect="1" noChangeArrowheads="1"/>
          </p:cNvPicPr>
          <p:nvPr/>
        </p:nvPicPr>
        <p:blipFill>
          <a:blip r:embed="rId2" cstate="print"/>
          <a:srcRect/>
          <a:stretch>
            <a:fillRect/>
          </a:stretch>
        </p:blipFill>
        <p:spPr bwMode="auto">
          <a:xfrm>
            <a:off x="7272560" y="2051645"/>
            <a:ext cx="2232247" cy="2232248"/>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spc="-1" dirty="0" smtClean="0">
                <a:solidFill>
                  <a:srgbClr val="000000"/>
                </a:solidFill>
                <a:uFill>
                  <a:solidFill>
                    <a:srgbClr val="FFFFFF"/>
                  </a:solidFill>
                </a:uFill>
                <a:latin typeface="Arial"/>
              </a:rPr>
              <a:t>Wednesday</a:t>
            </a:r>
            <a:r>
              <a:rPr lang="en-CA" sz="3600" b="0" strike="noStrike" spc="-1" dirty="0" smtClean="0">
                <a:solidFill>
                  <a:srgbClr val="000000"/>
                </a:solidFill>
                <a:uFill>
                  <a:solidFill>
                    <a:srgbClr val="FFFFFF"/>
                  </a:solidFill>
                </a:uFill>
                <a:latin typeface="Arial"/>
              </a:rPr>
              <a:t> </a:t>
            </a:r>
            <a:r>
              <a:rPr lang="en-CA" sz="3600" b="0" strike="noStrike" spc="-1" dirty="0">
                <a:solidFill>
                  <a:srgbClr val="000000"/>
                </a:solidFill>
                <a:uFill>
                  <a:solidFill>
                    <a:srgbClr val="FFFFFF"/>
                  </a:solidFill>
                </a:uFill>
                <a:latin typeface="Arial"/>
              </a:rPr>
              <a:t>recommended</a:t>
            </a:r>
          </a:p>
        </p:txBody>
      </p:sp>
      <p:sp>
        <p:nvSpPr>
          <p:cNvPr id="125" name="CustomShape 2"/>
          <p:cNvSpPr/>
          <p:nvPr/>
        </p:nvSpPr>
        <p:spPr>
          <a:xfrm>
            <a:off x="432000" y="2016000"/>
            <a:ext cx="8928000" cy="4968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16000" indent="-216000">
              <a:buClr>
                <a:srgbClr val="000000"/>
              </a:buClr>
              <a:buSzPct val="45000"/>
              <a:buFont typeface="Arial" pitchFamily="34" charset="0"/>
              <a:buChar char="•"/>
            </a:pPr>
            <a:r>
              <a:rPr lang="en-US" sz="2600" spc="-1" dirty="0" smtClean="0">
                <a:solidFill>
                  <a:srgbClr val="000000"/>
                </a:solidFill>
                <a:uFill>
                  <a:solidFill>
                    <a:srgbClr val="FFFFFF"/>
                  </a:solidFill>
                </a:uFill>
                <a:ea typeface="WenQuanYi Zen Hei"/>
              </a:rPr>
              <a:t>10 </a:t>
            </a:r>
            <a:r>
              <a:rPr lang="en-US" sz="2600" spc="-1" dirty="0">
                <a:solidFill>
                  <a:srgbClr val="000000"/>
                </a:solidFill>
                <a:uFill>
                  <a:solidFill>
                    <a:srgbClr val="FFFFFF"/>
                  </a:solidFill>
                </a:uFill>
                <a:ea typeface="WenQuanYi Zen Hei"/>
              </a:rPr>
              <a:t>Core Guidelines You Need to Start Using Now – Kate </a:t>
            </a:r>
            <a:r>
              <a:rPr lang="en-US" sz="2600" spc="-1" dirty="0" smtClean="0">
                <a:solidFill>
                  <a:srgbClr val="000000"/>
                </a:solidFill>
                <a:uFill>
                  <a:solidFill>
                    <a:srgbClr val="FFFFFF"/>
                  </a:solidFill>
                </a:uFill>
                <a:ea typeface="WenQuanYi Zen Hei"/>
              </a:rPr>
              <a:t>Gregory</a:t>
            </a:r>
          </a:p>
          <a:p>
            <a:pPr marL="216000" indent="-216000">
              <a:buClr>
                <a:srgbClr val="000000"/>
              </a:buClr>
              <a:buSzPct val="45000"/>
              <a:buFont typeface="Arial" pitchFamily="34" charset="0"/>
              <a:buChar char="•"/>
            </a:pPr>
            <a:r>
              <a:rPr lang="en-US" sz="2600" spc="-1" dirty="0" smtClean="0">
                <a:solidFill>
                  <a:srgbClr val="000000"/>
                </a:solidFill>
                <a:uFill>
                  <a:solidFill>
                    <a:srgbClr val="FFFFFF"/>
                  </a:solidFill>
                </a:uFill>
                <a:ea typeface="WenQuanYi Zen Hei"/>
              </a:rPr>
              <a:t>Practical </a:t>
            </a:r>
            <a:r>
              <a:rPr lang="en-US" sz="2600" spc="-1" dirty="0">
                <a:solidFill>
                  <a:srgbClr val="000000"/>
                </a:solidFill>
                <a:uFill>
                  <a:solidFill>
                    <a:srgbClr val="FFFFFF"/>
                  </a:solidFill>
                </a:uFill>
                <a:ea typeface="WenQuanYi Zen Hei"/>
              </a:rPr>
              <a:t>Patterns with the Networking TS – Michael </a:t>
            </a:r>
            <a:r>
              <a:rPr lang="en-US" sz="2600" spc="-1" dirty="0" err="1" smtClean="0">
                <a:solidFill>
                  <a:srgbClr val="000000"/>
                </a:solidFill>
                <a:uFill>
                  <a:solidFill>
                    <a:srgbClr val="FFFFFF"/>
                  </a:solidFill>
                </a:uFill>
                <a:ea typeface="WenQuanYi Zen Hei"/>
              </a:rPr>
              <a:t>Caisse</a:t>
            </a:r>
            <a:endParaRPr lang="en-US" sz="2600" spc="-1" dirty="0" smtClean="0">
              <a:solidFill>
                <a:srgbClr val="000000"/>
              </a:solidFill>
              <a:uFill>
                <a:solidFill>
                  <a:srgbClr val="FFFFFF"/>
                </a:solidFill>
              </a:uFill>
              <a:ea typeface="WenQuanYi Zen Hei"/>
            </a:endParaRPr>
          </a:p>
          <a:p>
            <a:pPr marL="216000" indent="-216000">
              <a:buClr>
                <a:srgbClr val="000000"/>
              </a:buClr>
              <a:buSzPct val="60000"/>
              <a:buFont typeface="Arial" pitchFamily="34" charset="0"/>
              <a:buChar char="•"/>
            </a:pPr>
            <a:r>
              <a:rPr lang="en-US" sz="2600" spc="-1" dirty="0" smtClean="0">
                <a:solidFill>
                  <a:srgbClr val="000000"/>
                </a:solidFill>
                <a:uFill>
                  <a:solidFill>
                    <a:srgbClr val="FFFFFF"/>
                  </a:solidFill>
                </a:uFill>
                <a:ea typeface="WenQuanYi Zen Hei"/>
              </a:rPr>
              <a:t>There </a:t>
            </a:r>
            <a:r>
              <a:rPr lang="en-US" sz="2600" spc="-1" dirty="0">
                <a:solidFill>
                  <a:srgbClr val="000000"/>
                </a:solidFill>
                <a:uFill>
                  <a:solidFill>
                    <a:srgbClr val="FFFFFF"/>
                  </a:solidFill>
                </a:uFill>
                <a:ea typeface="WenQuanYi Zen Hei"/>
              </a:rPr>
              <a:t>Will Be Build Systems: I Configure Your Milkshake – Isabella </a:t>
            </a:r>
            <a:r>
              <a:rPr lang="en-US" sz="2600" spc="-1" dirty="0" err="1">
                <a:solidFill>
                  <a:srgbClr val="000000"/>
                </a:solidFill>
                <a:uFill>
                  <a:solidFill>
                    <a:srgbClr val="FFFFFF"/>
                  </a:solidFill>
                </a:uFill>
                <a:ea typeface="WenQuanYi Zen Hei"/>
              </a:rPr>
              <a:t>Muerte</a:t>
            </a:r>
            <a:endParaRPr lang="en-US" sz="2600" spc="-1" dirty="0">
              <a:solidFill>
                <a:srgbClr val="000000"/>
              </a:solidFill>
              <a:uFill>
                <a:solidFill>
                  <a:srgbClr val="FFFFFF"/>
                </a:solidFill>
              </a:uFill>
              <a:ea typeface="WenQuanYi Zen Hei"/>
            </a:endParaRPr>
          </a:p>
          <a:p>
            <a:pPr marL="216000" indent="-216000">
              <a:buClr>
                <a:srgbClr val="000000"/>
              </a:buClr>
              <a:buSzPct val="45000"/>
              <a:buFont typeface="Arial" pitchFamily="34" charset="0"/>
              <a:buChar char="•"/>
            </a:pPr>
            <a:r>
              <a:rPr lang="en-US" sz="2600" spc="-1" dirty="0" smtClean="0">
                <a:solidFill>
                  <a:srgbClr val="000000"/>
                </a:solidFill>
                <a:uFill>
                  <a:solidFill>
                    <a:srgbClr val="FFFFFF"/>
                  </a:solidFill>
                </a:uFill>
                <a:ea typeface="WenQuanYi Zen Hei"/>
              </a:rPr>
              <a:t>An </a:t>
            </a:r>
            <a:r>
              <a:rPr lang="en-US" sz="2600" spc="-1" dirty="0">
                <a:solidFill>
                  <a:srgbClr val="000000"/>
                </a:solidFill>
                <a:uFill>
                  <a:solidFill>
                    <a:srgbClr val="FFFFFF"/>
                  </a:solidFill>
                </a:uFill>
                <a:ea typeface="WenQuanYi Zen Hei"/>
              </a:rPr>
              <a:t>Interesting Lock-free Queue (Part 2 of N) – Tony Van </a:t>
            </a:r>
            <a:r>
              <a:rPr lang="en-US" sz="2600" spc="-1" dirty="0" err="1">
                <a:solidFill>
                  <a:srgbClr val="000000"/>
                </a:solidFill>
                <a:uFill>
                  <a:solidFill>
                    <a:srgbClr val="FFFFFF"/>
                  </a:solidFill>
                </a:uFill>
                <a:ea typeface="WenQuanYi Zen Hei"/>
              </a:rPr>
              <a:t>Eerd</a:t>
            </a:r>
            <a:endParaRPr lang="en-US" sz="2600" spc="-1" dirty="0">
              <a:solidFill>
                <a:srgbClr val="000000"/>
              </a:solidFill>
              <a:uFill>
                <a:solidFill>
                  <a:srgbClr val="FFFFFF"/>
                </a:solidFill>
              </a:uFill>
              <a:ea typeface="WenQuanYi Zen Hei"/>
            </a:endParaRPr>
          </a:p>
          <a:p>
            <a:pPr marL="216000" indent="-216000">
              <a:buClr>
                <a:srgbClr val="000000"/>
              </a:buClr>
              <a:buSzPct val="45000"/>
              <a:buFont typeface="Arial" pitchFamily="34" charset="0"/>
              <a:buChar char="•"/>
            </a:pPr>
            <a:r>
              <a:rPr lang="en-US" sz="2600" spc="-1" dirty="0" smtClean="0">
                <a:solidFill>
                  <a:srgbClr val="000000"/>
                </a:solidFill>
                <a:uFill>
                  <a:solidFill>
                    <a:srgbClr val="FFFFFF"/>
                  </a:solidFill>
                </a:uFill>
                <a:ea typeface="WenQuanYi Zen Hei"/>
              </a:rPr>
              <a:t>A </a:t>
            </a:r>
            <a:r>
              <a:rPr lang="en-US" sz="2600" spc="-1" dirty="0" smtClean="0">
                <a:solidFill>
                  <a:srgbClr val="000000"/>
                </a:solidFill>
                <a:uFill>
                  <a:solidFill>
                    <a:srgbClr val="FFFFFF"/>
                  </a:solidFill>
                </a:uFill>
                <a:ea typeface="WenQuanYi Zen Hei"/>
              </a:rPr>
              <a:t>Type, by Any Other Name – Jon Cohen</a:t>
            </a:r>
          </a:p>
          <a:p>
            <a:pPr marL="216000" indent="-216000">
              <a:buClr>
                <a:srgbClr val="000000"/>
              </a:buClr>
              <a:buSzPct val="45000"/>
              <a:buFont typeface="Arial" pitchFamily="34" charset="0"/>
              <a:buChar char="•"/>
            </a:pPr>
            <a:endParaRPr lang="en-US" sz="2600" spc="-1" dirty="0" smtClean="0">
              <a:solidFill>
                <a:srgbClr val="000000"/>
              </a:solidFill>
              <a:uFill>
                <a:solidFill>
                  <a:srgbClr val="FFFFFF"/>
                </a:solidFill>
              </a:uFill>
              <a:ea typeface="WenQuanYi Zen Hei"/>
            </a:endParaRPr>
          </a:p>
          <a:p>
            <a:endParaRPr lang="en-CA" sz="2600" b="0" strike="noStrike" spc="-1" dirty="0">
              <a:solidFill>
                <a:srgbClr val="000000"/>
              </a:solidFill>
              <a:uFill>
                <a:solidFill>
                  <a:srgbClr val="FFFFFF"/>
                </a:solidFill>
              </a:uFill>
              <a:latin typeface="Arial"/>
            </a:endParaRPr>
          </a:p>
          <a:p>
            <a:pPr>
              <a:lnSpc>
                <a:spcPct val="100000"/>
              </a:lnSpc>
              <a:spcAft>
                <a:spcPts val="1417"/>
              </a:spcAft>
            </a:pP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000" y="576000"/>
            <a:ext cx="7199640" cy="719640"/>
          </a:xfrm>
          <a:prstGeom prst="rect">
            <a:avLst/>
          </a:prstGeom>
          <a:noFill/>
          <a:ln>
            <a:noFill/>
          </a:ln>
        </p:spPr>
        <p:txBody>
          <a:bodyPr lIns="0" tIns="0" rIns="0" bIns="0" anchor="ctr"/>
          <a:lstStyle/>
          <a:p>
            <a:pPr algn="ctr"/>
            <a:r>
              <a:rPr lang="en-CA" sz="4400" b="0" strike="noStrike" spc="-1" dirty="0" smtClean="0">
                <a:solidFill>
                  <a:srgbClr val="000000"/>
                </a:solidFill>
                <a:uFill>
                  <a:solidFill>
                    <a:srgbClr val="FFFFFF"/>
                  </a:solidFill>
                </a:uFill>
                <a:latin typeface="Arial"/>
              </a:rPr>
              <a:t>Thursday</a:t>
            </a:r>
            <a:endParaRPr lang="en-CA" sz="4400" b="0" strike="noStrike" spc="-1" dirty="0">
              <a:solidFill>
                <a:srgbClr val="000000"/>
              </a:solidFill>
              <a:uFill>
                <a:solidFill>
                  <a:srgbClr val="FFFFFF"/>
                </a:solidFill>
              </a:uFill>
              <a:latin typeface="Arial"/>
            </a:endParaRPr>
          </a:p>
        </p:txBody>
      </p:sp>
      <p:sp>
        <p:nvSpPr>
          <p:cNvPr id="127" name="TextShape 2"/>
          <p:cNvSpPr txBox="1"/>
          <p:nvPr/>
        </p:nvSpPr>
        <p:spPr>
          <a:xfrm>
            <a:off x="504000" y="1800000"/>
            <a:ext cx="9071640" cy="4384080"/>
          </a:xfrm>
          <a:prstGeom prst="rect">
            <a:avLst/>
          </a:prstGeom>
          <a:noFill/>
          <a:ln>
            <a:noFill/>
          </a:ln>
        </p:spPr>
        <p:txBody>
          <a:bodyPr lIns="0" tIns="0" rIns="0" bIns="0">
            <a:normAutofit fontScale="77500" lnSpcReduction="20000"/>
          </a:bodyPr>
          <a:lstStyle/>
          <a:p>
            <a:pPr marL="432000" indent="-324000">
              <a:spcBef>
                <a:spcPts val="1417"/>
              </a:spcBef>
              <a:buClr>
                <a:srgbClr val="000000"/>
              </a:buClr>
              <a:buSzPct val="45000"/>
              <a:buFont typeface="Wingdings" charset="2"/>
              <a:buChar char=""/>
            </a:pPr>
            <a:r>
              <a:rPr lang="en-CA" sz="3200" dirty="0"/>
              <a:t>Runtime Polymorphism: Back to the Basics – Louis </a:t>
            </a:r>
            <a:r>
              <a:rPr lang="en-CA" sz="3200" dirty="0" smtClean="0"/>
              <a:t>Dionne</a:t>
            </a:r>
          </a:p>
          <a:p>
            <a:pPr marL="432000" indent="-324000">
              <a:spcBef>
                <a:spcPts val="1417"/>
              </a:spcBef>
              <a:buClr>
                <a:srgbClr val="000000"/>
              </a:buClr>
              <a:buSzPct val="45000"/>
              <a:buFont typeface="Wingdings" charset="2"/>
              <a:buChar char=""/>
            </a:pPr>
            <a:r>
              <a:rPr lang="en-CA" sz="3200" dirty="0"/>
              <a:t>Qt as a C++ Framework: History, Present State and Future – Lars Knoll</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dirty="0"/>
              <a:t>Trainers Panel 2 – Michael </a:t>
            </a:r>
            <a:r>
              <a:rPr lang="en-CA" sz="3200" dirty="0" err="1"/>
              <a:t>Caisse</a:t>
            </a:r>
            <a:r>
              <a:rPr lang="en-CA" sz="3200" dirty="0"/>
              <a:t>, Nicolai </a:t>
            </a:r>
            <a:r>
              <a:rPr lang="en-CA" sz="3200" dirty="0" err="1"/>
              <a:t>Josuttis</a:t>
            </a:r>
            <a:r>
              <a:rPr lang="en-CA" sz="3200" dirty="0"/>
              <a:t>, Thomas McGuire, Dan Saks, Jason Turner</a:t>
            </a:r>
            <a:endParaRPr lang="en-CA" sz="3200" b="0" strike="noStrike" spc="-1" dirty="0">
              <a:solidFill>
                <a:srgbClr val="000000"/>
              </a:solidFill>
              <a:uFill>
                <a:solidFill>
                  <a:srgbClr val="FFFFFF"/>
                </a:solidFill>
              </a:uFill>
              <a:latin typeface="Arial"/>
            </a:endParaRPr>
          </a:p>
          <a:p>
            <a:pPr marL="432000" lvl="0" indent="-324000">
              <a:spcBef>
                <a:spcPts val="1417"/>
              </a:spcBef>
              <a:buClr>
                <a:srgbClr val="000000"/>
              </a:buClr>
              <a:buSzPct val="45000"/>
              <a:buFont typeface="Wingdings" charset="2"/>
              <a:buChar char=""/>
            </a:pPr>
            <a:r>
              <a:rPr lang="en-CA" sz="3200" dirty="0"/>
              <a:t>Objects, </a:t>
            </a:r>
            <a:r>
              <a:rPr lang="en-CA" sz="3200" strike="sngStrike" dirty="0"/>
              <a:t>Lifetimes</a:t>
            </a:r>
            <a:r>
              <a:rPr lang="en-CA" sz="3200" dirty="0"/>
              <a:t>, and References, oh my: the C++ Object Model, and Why it Matters to You – Nicole </a:t>
            </a:r>
            <a:r>
              <a:rPr lang="en-CA" sz="3200" dirty="0" err="1" smtClean="0"/>
              <a:t>Mazzuca</a:t>
            </a:r>
            <a:endParaRPr lang="fr-CA" sz="3200" dirty="0"/>
          </a:p>
          <a:p>
            <a:pPr marL="432000" lvl="0" indent="-324000">
              <a:spcBef>
                <a:spcPts val="1417"/>
              </a:spcBef>
              <a:buClr>
                <a:srgbClr val="000000"/>
              </a:buClr>
              <a:buSzPct val="45000"/>
              <a:buFont typeface="Wingdings" charset="2"/>
              <a:buChar char=""/>
            </a:pPr>
            <a:r>
              <a:rPr lang="en-US" sz="3200" spc="-1" dirty="0" smtClean="0">
                <a:solidFill>
                  <a:srgbClr val="000000"/>
                </a:solidFill>
                <a:uFill>
                  <a:solidFill>
                    <a:srgbClr val="FFFFFF"/>
                  </a:solidFill>
                </a:uFill>
              </a:rPr>
              <a:t>So</a:t>
            </a:r>
            <a:r>
              <a:rPr lang="en-US" sz="3200" spc="-1" dirty="0">
                <a:solidFill>
                  <a:srgbClr val="000000"/>
                </a:solidFill>
                <a:uFill>
                  <a:solidFill>
                    <a:srgbClr val="FFFFFF"/>
                  </a:solidFill>
                </a:uFill>
              </a:rPr>
              <a:t>, you inherited a large code base… - David </a:t>
            </a:r>
            <a:r>
              <a:rPr lang="en-US" sz="3200" spc="-1" dirty="0" err="1" smtClean="0">
                <a:solidFill>
                  <a:srgbClr val="000000"/>
                </a:solidFill>
                <a:uFill>
                  <a:solidFill>
                    <a:srgbClr val="FFFFFF"/>
                  </a:solidFill>
                </a:uFill>
              </a:rPr>
              <a:t>Sankel</a:t>
            </a:r>
            <a:endParaRPr lang="en-CA" sz="3200" spc="-1" dirty="0">
              <a:solidFill>
                <a:srgbClr val="000000"/>
              </a:solidFill>
              <a:uFill>
                <a:solidFill>
                  <a:srgbClr val="FFFFFF"/>
                </a:solidFill>
              </a:uFill>
              <a:latin typeface="Arial"/>
            </a:endParaRPr>
          </a:p>
          <a:p>
            <a:pPr marL="432000" lvl="0" indent="-324000">
              <a:spcBef>
                <a:spcPts val="1417"/>
              </a:spcBef>
              <a:buClr>
                <a:srgbClr val="000000"/>
              </a:buClr>
              <a:buSzPct val="45000"/>
              <a:buFont typeface="Wingdings" charset="2"/>
              <a:buChar char=""/>
            </a:pPr>
            <a:r>
              <a:rPr lang="en-CA" sz="3200" spc="-1" dirty="0" smtClean="0">
                <a:solidFill>
                  <a:srgbClr val="000000"/>
                </a:solidFill>
                <a:uFill>
                  <a:solidFill>
                    <a:srgbClr val="FFFFFF"/>
                  </a:solidFill>
                </a:uFill>
              </a:rPr>
              <a:t>C</a:t>
            </a:r>
            <a:r>
              <a:rPr lang="en-CA" sz="3200" spc="-1" dirty="0">
                <a:solidFill>
                  <a:srgbClr val="000000"/>
                </a:solidFill>
                <a:uFill>
                  <a:solidFill>
                    <a:srgbClr val="FFFFFF"/>
                  </a:solidFill>
                </a:uFill>
              </a:rPr>
              <a:t>++ in the Internet of Things – </a:t>
            </a:r>
            <a:r>
              <a:rPr lang="en-CA" sz="3200" spc="-1" dirty="0" err="1">
                <a:solidFill>
                  <a:srgbClr val="000000"/>
                </a:solidFill>
                <a:uFill>
                  <a:solidFill>
                    <a:srgbClr val="FFFFFF"/>
                  </a:solidFill>
                </a:uFill>
              </a:rPr>
              <a:t>Jelani</a:t>
            </a:r>
            <a:r>
              <a:rPr lang="en-CA" sz="3200" spc="-1" dirty="0">
                <a:solidFill>
                  <a:srgbClr val="000000"/>
                </a:solidFill>
                <a:uFill>
                  <a:solidFill>
                    <a:srgbClr val="FFFFFF"/>
                  </a:solidFill>
                </a:uFill>
              </a:rPr>
              <a:t> Brandon, Sara </a:t>
            </a:r>
            <a:r>
              <a:rPr lang="en-CA" sz="3200" spc="-1" dirty="0" err="1">
                <a:solidFill>
                  <a:srgbClr val="000000"/>
                </a:solidFill>
                <a:uFill>
                  <a:solidFill>
                    <a:srgbClr val="FFFFFF"/>
                  </a:solidFill>
                </a:uFill>
              </a:rPr>
              <a:t>Chipps</a:t>
            </a:r>
            <a:r>
              <a:rPr lang="en-CA" sz="3200" spc="-1" dirty="0">
                <a:solidFill>
                  <a:srgbClr val="000000"/>
                </a:solidFill>
                <a:uFill>
                  <a:solidFill>
                    <a:srgbClr val="FFFFFF"/>
                  </a:solidFill>
                </a:uFill>
              </a:rPr>
              <a:t>, Lloyd Moore, Patrice Roy, Dan Saks, </a:t>
            </a:r>
            <a:r>
              <a:rPr lang="en-CA" sz="3200" spc="-1" dirty="0" err="1">
                <a:solidFill>
                  <a:srgbClr val="000000"/>
                </a:solidFill>
                <a:uFill>
                  <a:solidFill>
                    <a:srgbClr val="FFFFFF"/>
                  </a:solidFill>
                </a:uFill>
              </a:rPr>
              <a:t>Ewerton</a:t>
            </a:r>
            <a:r>
              <a:rPr lang="en-CA" sz="3200" spc="-1" dirty="0">
                <a:solidFill>
                  <a:srgbClr val="000000"/>
                </a:solidFill>
                <a:uFill>
                  <a:solidFill>
                    <a:srgbClr val="FFFFFF"/>
                  </a:solidFill>
                </a:uFill>
              </a:rPr>
              <a:t> </a:t>
            </a:r>
            <a:r>
              <a:rPr lang="en-CA" sz="3200" spc="-1" dirty="0" err="1">
                <a:solidFill>
                  <a:srgbClr val="000000"/>
                </a:solidFill>
                <a:uFill>
                  <a:solidFill>
                    <a:srgbClr val="FFFFFF"/>
                  </a:solidFill>
                </a:uFill>
              </a:rPr>
              <a:t>Scaboro</a:t>
            </a:r>
            <a:r>
              <a:rPr lang="en-CA" sz="3200" spc="-1" dirty="0">
                <a:solidFill>
                  <a:srgbClr val="000000"/>
                </a:solidFill>
                <a:uFill>
                  <a:solidFill>
                    <a:srgbClr val="FFFFFF"/>
                  </a:solidFill>
                </a:uFill>
              </a:rPr>
              <a:t> </a:t>
            </a:r>
            <a:r>
              <a:rPr lang="en-CA" sz="3200" spc="-1" dirty="0" err="1">
                <a:solidFill>
                  <a:srgbClr val="000000"/>
                </a:solidFill>
                <a:uFill>
                  <a:solidFill>
                    <a:srgbClr val="FFFFFF"/>
                  </a:solidFill>
                </a:uFill>
              </a:rPr>
              <a:t>da</a:t>
            </a:r>
            <a:r>
              <a:rPr lang="en-CA" sz="3200" spc="-1" dirty="0">
                <a:solidFill>
                  <a:srgbClr val="000000"/>
                </a:solidFill>
                <a:uFill>
                  <a:solidFill>
                    <a:srgbClr val="FFFFFF"/>
                  </a:solidFill>
                </a:uFill>
              </a:rPr>
              <a:t> Silva</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dirty="0" smtClean="0">
                <a:solidFill>
                  <a:srgbClr val="000000"/>
                </a:solidFill>
                <a:uFill>
                  <a:solidFill>
                    <a:srgbClr val="FFFFFF"/>
                  </a:solidFill>
                </a:uFill>
                <a:latin typeface="Arial"/>
              </a:rPr>
              <a:t>Thursday </a:t>
            </a:r>
            <a:r>
              <a:rPr lang="en-CA" sz="3600" b="0" strike="noStrike" spc="-1" dirty="0">
                <a:solidFill>
                  <a:srgbClr val="000000"/>
                </a:solidFill>
                <a:uFill>
                  <a:solidFill>
                    <a:srgbClr val="FFFFFF"/>
                  </a:solidFill>
                </a:uFill>
                <a:latin typeface="Arial"/>
              </a:rPr>
              <a:t>highlights</a:t>
            </a:r>
          </a:p>
        </p:txBody>
      </p:sp>
      <p:sp>
        <p:nvSpPr>
          <p:cNvPr id="129"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216000" indent="-216000">
              <a:buClr>
                <a:srgbClr val="000000"/>
              </a:buClr>
              <a:buSzPct val="45000"/>
              <a:buFont typeface="Wingdings" charset="2"/>
              <a:buChar char=""/>
            </a:pPr>
            <a:endParaRPr lang="en-US" sz="2600" spc="-1" dirty="0">
              <a:solidFill>
                <a:srgbClr val="000000"/>
              </a:solidFill>
              <a:uFill>
                <a:solidFill>
                  <a:srgbClr val="FFFFFF"/>
                </a:solidFill>
              </a:uFill>
              <a:ea typeface="WenQuanYi Zen Hei"/>
            </a:endParaRPr>
          </a:p>
          <a:p>
            <a:pPr marL="216000" indent="-216000">
              <a:buClr>
                <a:srgbClr val="000000"/>
              </a:buClr>
              <a:buSzPct val="45000"/>
              <a:buFont typeface="Wingdings" charset="2"/>
              <a:buChar char=""/>
            </a:pPr>
            <a:r>
              <a:rPr lang="en-US" sz="2600" spc="-1" dirty="0">
                <a:solidFill>
                  <a:srgbClr val="000000"/>
                </a:solidFill>
                <a:uFill>
                  <a:solidFill>
                    <a:srgbClr val="FFFFFF"/>
                  </a:solidFill>
                </a:uFill>
                <a:ea typeface="WenQuanYi Zen Hei"/>
              </a:rPr>
              <a:t>Runtime Polymorphism: Back to the Basics</a:t>
            </a:r>
          </a:p>
          <a:p>
            <a:pPr>
              <a:lnSpc>
                <a:spcPct val="100000"/>
              </a:lnSpc>
              <a:spcAft>
                <a:spcPts val="1417"/>
              </a:spcAft>
            </a:pPr>
            <a:r>
              <a:rPr lang="en-CA" sz="2600" b="0" strike="noStrike" spc="-1" dirty="0" smtClean="0">
                <a:solidFill>
                  <a:srgbClr val="000000"/>
                </a:solidFill>
                <a:uFill>
                  <a:solidFill>
                    <a:srgbClr val="FFFFFF"/>
                  </a:solidFill>
                </a:uFill>
                <a:latin typeface="Arial"/>
              </a:rPr>
              <a:t>- Louis Dionne</a:t>
            </a:r>
            <a:endParaRPr lang="en-CA" sz="2600" b="0" strike="noStrike" spc="-1" dirty="0">
              <a:solidFill>
                <a:srgbClr val="000000"/>
              </a:solidFill>
              <a:uFill>
                <a:solidFill>
                  <a:srgbClr val="FFFFFF"/>
                </a:solidFill>
              </a:uFill>
              <a:latin typeface="Arial"/>
            </a:endParaRPr>
          </a:p>
        </p:txBody>
      </p:sp>
      <p:sp>
        <p:nvSpPr>
          <p:cNvPr id="5" name="ZoneTexte 4"/>
          <p:cNvSpPr txBox="1"/>
          <p:nvPr/>
        </p:nvSpPr>
        <p:spPr>
          <a:xfrm>
            <a:off x="503808" y="3059757"/>
            <a:ext cx="6480720" cy="2031325"/>
          </a:xfrm>
          <a:prstGeom prst="rect">
            <a:avLst/>
          </a:prstGeom>
          <a:noFill/>
        </p:spPr>
        <p:txBody>
          <a:bodyPr wrap="square" rtlCol="0">
            <a:spAutoFit/>
          </a:bodyPr>
          <a:lstStyle/>
          <a:p>
            <a:pPr>
              <a:buFont typeface="Arial" pitchFamily="34" charset="0"/>
              <a:buChar char="•"/>
            </a:pPr>
            <a:r>
              <a:rPr lang="fr-CA" dirty="0" err="1" smtClean="0"/>
              <a:t>Surprisingly</a:t>
            </a:r>
            <a:r>
              <a:rPr lang="fr-CA" dirty="0" smtClean="0"/>
              <a:t> not a talk on </a:t>
            </a:r>
            <a:r>
              <a:rPr lang="fr-CA" dirty="0" err="1" smtClean="0"/>
              <a:t>std</a:t>
            </a:r>
            <a:r>
              <a:rPr lang="fr-CA" dirty="0" smtClean="0"/>
              <a:t>::variant</a:t>
            </a:r>
          </a:p>
          <a:p>
            <a:pPr>
              <a:buFont typeface="Arial" pitchFamily="34" charset="0"/>
              <a:buChar char="•"/>
            </a:pPr>
            <a:r>
              <a:rPr lang="fr-CA" dirty="0" err="1" smtClean="0"/>
              <a:t>Simpler</a:t>
            </a:r>
            <a:r>
              <a:rPr lang="fr-CA" dirty="0" smtClean="0"/>
              <a:t> and more efficient </a:t>
            </a:r>
            <a:r>
              <a:rPr lang="fr-CA" dirty="0" err="1" smtClean="0"/>
              <a:t>polymorphic</a:t>
            </a:r>
            <a:r>
              <a:rPr lang="fr-CA" dirty="0" smtClean="0"/>
              <a:t> interfaces</a:t>
            </a:r>
          </a:p>
          <a:p>
            <a:pPr>
              <a:buFont typeface="Arial" pitchFamily="34" charset="0"/>
              <a:buChar char="•"/>
            </a:pPr>
            <a:r>
              <a:rPr lang="fr-CA" dirty="0" err="1" smtClean="0"/>
              <a:t>With</a:t>
            </a:r>
            <a:r>
              <a:rPr lang="fr-CA" dirty="0" smtClean="0"/>
              <a:t> </a:t>
            </a:r>
            <a:r>
              <a:rPr lang="fr-CA" dirty="0" err="1" smtClean="0"/>
              <a:t>added</a:t>
            </a:r>
            <a:r>
              <a:rPr lang="fr-CA" dirty="0" smtClean="0"/>
              <a:t> value </a:t>
            </a:r>
            <a:r>
              <a:rPr lang="fr-CA" dirty="0" err="1" smtClean="0"/>
              <a:t>semantics</a:t>
            </a:r>
            <a:r>
              <a:rPr lang="fr-CA" dirty="0"/>
              <a:t> </a:t>
            </a:r>
            <a:r>
              <a:rPr lang="fr-CA" dirty="0" smtClean="0"/>
              <a:t>and </a:t>
            </a:r>
            <a:r>
              <a:rPr lang="fr-CA" dirty="0" err="1" smtClean="0"/>
              <a:t>storage</a:t>
            </a:r>
            <a:r>
              <a:rPr lang="fr-CA" dirty="0" smtClean="0"/>
              <a:t> </a:t>
            </a:r>
            <a:r>
              <a:rPr lang="fr-CA" dirty="0" err="1" smtClean="0"/>
              <a:t>policies</a:t>
            </a:r>
            <a:r>
              <a:rPr lang="fr-CA" dirty="0" smtClean="0"/>
              <a:t>, </a:t>
            </a:r>
            <a:r>
              <a:rPr lang="fr-CA" dirty="0" err="1" smtClean="0"/>
              <a:t>with</a:t>
            </a:r>
            <a:r>
              <a:rPr lang="fr-CA" dirty="0" smtClean="0"/>
              <a:t> the help of </a:t>
            </a:r>
            <a:r>
              <a:rPr lang="fr-CA" dirty="0" err="1" smtClean="0"/>
              <a:t>his</a:t>
            </a:r>
            <a:r>
              <a:rPr lang="fr-CA" dirty="0" smtClean="0"/>
              <a:t> </a:t>
            </a:r>
            <a:r>
              <a:rPr lang="fr-CA" dirty="0" err="1" smtClean="0"/>
              <a:t>library</a:t>
            </a:r>
            <a:r>
              <a:rPr lang="fr-CA" dirty="0" smtClean="0"/>
              <a:t> « </a:t>
            </a:r>
            <a:r>
              <a:rPr lang="fr-CA" dirty="0" err="1" smtClean="0"/>
              <a:t>dyno</a:t>
            </a:r>
            <a:r>
              <a:rPr lang="fr-CA" dirty="0" smtClean="0"/>
              <a:t> »</a:t>
            </a:r>
          </a:p>
          <a:p>
            <a:pPr>
              <a:buFont typeface="Arial" pitchFamily="34" charset="0"/>
              <a:buChar char="•"/>
            </a:pPr>
            <a:r>
              <a:rPr lang="fr-CA" dirty="0" err="1" smtClean="0"/>
              <a:t>Interesting</a:t>
            </a:r>
            <a:r>
              <a:rPr lang="fr-CA" dirty="0" smtClean="0"/>
              <a:t> for </a:t>
            </a:r>
            <a:r>
              <a:rPr lang="fr-CA" dirty="0" err="1" smtClean="0"/>
              <a:t>creating</a:t>
            </a:r>
            <a:r>
              <a:rPr lang="fr-CA" dirty="0" smtClean="0"/>
              <a:t> new types in </a:t>
            </a:r>
            <a:r>
              <a:rPr lang="fr-CA" dirty="0" err="1" smtClean="0"/>
              <a:t>your</a:t>
            </a:r>
            <a:r>
              <a:rPr lang="fr-CA" dirty="0" smtClean="0"/>
              <a:t> </a:t>
            </a:r>
            <a:r>
              <a:rPr lang="fr-CA" dirty="0" err="1" smtClean="0"/>
              <a:t>codebase</a:t>
            </a:r>
            <a:r>
              <a:rPr lang="fr-CA" dirty="0" smtClean="0"/>
              <a:t> </a:t>
            </a:r>
            <a:r>
              <a:rPr lang="fr-CA" dirty="0" err="1" smtClean="0"/>
              <a:t>that</a:t>
            </a:r>
            <a:r>
              <a:rPr lang="fr-CA" dirty="0" smtClean="0"/>
              <a:t> are simple to use, are extensible and </a:t>
            </a:r>
            <a:r>
              <a:rPr lang="fr-CA" dirty="0" err="1" smtClean="0"/>
              <a:t>perform</a:t>
            </a:r>
            <a:r>
              <a:rPr lang="fr-CA" dirty="0" smtClean="0"/>
              <a:t> </a:t>
            </a:r>
            <a:r>
              <a:rPr lang="fr-CA" dirty="0" err="1" smtClean="0"/>
              <a:t>well</a:t>
            </a:r>
            <a:r>
              <a:rPr lang="fr-CA" dirty="0" smtClean="0"/>
              <a:t> for </a:t>
            </a:r>
            <a:r>
              <a:rPr lang="fr-CA" dirty="0" err="1" smtClean="0"/>
              <a:t>your</a:t>
            </a:r>
            <a:r>
              <a:rPr lang="fr-CA" dirty="0" smtClean="0"/>
              <a:t> </a:t>
            </a:r>
            <a:r>
              <a:rPr lang="fr-CA" dirty="0" err="1" smtClean="0"/>
              <a:t>needs</a:t>
            </a:r>
            <a:endParaRPr lang="fr-CA" dirty="0" smtClean="0"/>
          </a:p>
          <a:p>
            <a:pPr>
              <a:buFont typeface="Arial" pitchFamily="34" charset="0"/>
              <a:buChar char="•"/>
            </a:pPr>
            <a:endParaRPr lang="fr-CA" dirty="0" smtClean="0"/>
          </a:p>
        </p:txBody>
      </p:sp>
      <p:pic>
        <p:nvPicPr>
          <p:cNvPr id="50178" name="Picture 2" descr="avatar for Louis Dionne"/>
          <p:cNvPicPr>
            <a:picLocks noChangeAspect="1" noChangeArrowheads="1"/>
          </p:cNvPicPr>
          <p:nvPr/>
        </p:nvPicPr>
        <p:blipFill>
          <a:blip r:embed="rId2" cstate="print"/>
          <a:srcRect/>
          <a:stretch>
            <a:fillRect/>
          </a:stretch>
        </p:blipFill>
        <p:spPr bwMode="auto">
          <a:xfrm>
            <a:off x="7200552" y="1979637"/>
            <a:ext cx="2327920" cy="2327921"/>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dirty="0" smtClean="0">
                <a:solidFill>
                  <a:srgbClr val="000000"/>
                </a:solidFill>
                <a:uFill>
                  <a:solidFill>
                    <a:srgbClr val="FFFFFF"/>
                  </a:solidFill>
                </a:uFill>
                <a:latin typeface="Arial"/>
              </a:rPr>
              <a:t>Thursday </a:t>
            </a:r>
            <a:r>
              <a:rPr lang="en-CA" sz="3600" b="0" strike="noStrike" spc="-1" dirty="0">
                <a:solidFill>
                  <a:srgbClr val="000000"/>
                </a:solidFill>
                <a:uFill>
                  <a:solidFill>
                    <a:srgbClr val="FFFFFF"/>
                  </a:solidFill>
                </a:uFill>
                <a:latin typeface="Arial"/>
              </a:rPr>
              <a:t>highlights</a:t>
            </a:r>
          </a:p>
        </p:txBody>
      </p:sp>
      <p:sp>
        <p:nvSpPr>
          <p:cNvPr id="129"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216000" indent="-216000">
              <a:buClr>
                <a:srgbClr val="000000"/>
              </a:buClr>
              <a:buSzPct val="45000"/>
              <a:buFont typeface="Wingdings" charset="2"/>
              <a:buChar char=""/>
            </a:pPr>
            <a:endParaRPr lang="en-US" sz="2600" spc="-1" dirty="0">
              <a:solidFill>
                <a:srgbClr val="000000"/>
              </a:solidFill>
              <a:uFill>
                <a:solidFill>
                  <a:srgbClr val="FFFFFF"/>
                </a:solidFill>
              </a:uFill>
              <a:ea typeface="WenQuanYi Zen Hei"/>
            </a:endParaRPr>
          </a:p>
          <a:p>
            <a:pPr marL="216000" indent="-216000">
              <a:buClr>
                <a:srgbClr val="000000"/>
              </a:buClr>
              <a:buSzPct val="45000"/>
              <a:buFont typeface="Wingdings" charset="2"/>
              <a:buChar char=""/>
            </a:pPr>
            <a:r>
              <a:rPr lang="en-US" sz="2600" spc="-1" dirty="0" smtClean="0">
                <a:solidFill>
                  <a:srgbClr val="000000"/>
                </a:solidFill>
                <a:uFill>
                  <a:solidFill>
                    <a:srgbClr val="FFFFFF"/>
                  </a:solidFill>
                </a:uFill>
                <a:ea typeface="WenQuanYi Zen Hei"/>
              </a:rPr>
              <a:t>So, you inherited a large code base… - David </a:t>
            </a:r>
            <a:r>
              <a:rPr lang="en-US" sz="2600" spc="-1" dirty="0" err="1" smtClean="0">
                <a:solidFill>
                  <a:srgbClr val="000000"/>
                </a:solidFill>
                <a:uFill>
                  <a:solidFill>
                    <a:srgbClr val="FFFFFF"/>
                  </a:solidFill>
                </a:uFill>
                <a:ea typeface="WenQuanYi Zen Hei"/>
              </a:rPr>
              <a:t>Sankel</a:t>
            </a:r>
            <a:endParaRPr lang="en-CA" sz="2600" b="0" strike="noStrike" spc="-1" dirty="0">
              <a:solidFill>
                <a:srgbClr val="000000"/>
              </a:solidFill>
              <a:uFill>
                <a:solidFill>
                  <a:srgbClr val="FFFFFF"/>
                </a:solidFill>
              </a:uFill>
              <a:latin typeface="Arial"/>
            </a:endParaRPr>
          </a:p>
        </p:txBody>
      </p:sp>
      <p:sp>
        <p:nvSpPr>
          <p:cNvPr id="5" name="ZoneTexte 4"/>
          <p:cNvSpPr txBox="1"/>
          <p:nvPr/>
        </p:nvSpPr>
        <p:spPr>
          <a:xfrm>
            <a:off x="503808" y="3059757"/>
            <a:ext cx="6480720" cy="2031325"/>
          </a:xfrm>
          <a:prstGeom prst="rect">
            <a:avLst/>
          </a:prstGeom>
          <a:noFill/>
        </p:spPr>
        <p:txBody>
          <a:bodyPr wrap="square" rtlCol="0">
            <a:spAutoFit/>
          </a:bodyPr>
          <a:lstStyle/>
          <a:p>
            <a:pPr>
              <a:buFont typeface="Arial" pitchFamily="34" charset="0"/>
              <a:buChar char="•"/>
            </a:pPr>
            <a:r>
              <a:rPr lang="fr-CA" dirty="0" smtClean="0"/>
              <a:t>Guide for </a:t>
            </a:r>
            <a:r>
              <a:rPr lang="fr-CA" dirty="0" err="1" smtClean="0"/>
              <a:t>maintaining</a:t>
            </a:r>
            <a:r>
              <a:rPr lang="fr-CA" dirty="0" smtClean="0"/>
              <a:t> large </a:t>
            </a:r>
            <a:r>
              <a:rPr lang="fr-CA" dirty="0" err="1" smtClean="0"/>
              <a:t>codebases</a:t>
            </a:r>
            <a:endParaRPr lang="fr-CA" dirty="0" smtClean="0"/>
          </a:p>
          <a:p>
            <a:pPr>
              <a:buFont typeface="Arial" pitchFamily="34" charset="0"/>
              <a:buChar char="•"/>
            </a:pPr>
            <a:r>
              <a:rPr lang="fr-CA" dirty="0" err="1" smtClean="0"/>
              <a:t>Describes</a:t>
            </a:r>
            <a:r>
              <a:rPr lang="fr-CA" dirty="0" smtClean="0"/>
              <a:t> </a:t>
            </a:r>
            <a:r>
              <a:rPr lang="fr-CA" dirty="0" err="1" smtClean="0"/>
              <a:t>characteristics</a:t>
            </a:r>
            <a:r>
              <a:rPr lang="fr-CA" dirty="0" smtClean="0"/>
              <a:t>, </a:t>
            </a:r>
            <a:r>
              <a:rPr lang="fr-CA" dirty="0" err="1" smtClean="0"/>
              <a:t>signs</a:t>
            </a:r>
            <a:r>
              <a:rPr lang="fr-CA" dirty="0" smtClean="0"/>
              <a:t> and </a:t>
            </a:r>
            <a:r>
              <a:rPr lang="fr-CA" dirty="0" err="1" smtClean="0"/>
              <a:t>problems</a:t>
            </a:r>
            <a:r>
              <a:rPr lang="fr-CA" dirty="0" smtClean="0"/>
              <a:t> of a large </a:t>
            </a:r>
            <a:r>
              <a:rPr lang="fr-CA" dirty="0" err="1" smtClean="0"/>
              <a:t>codebase</a:t>
            </a:r>
            <a:endParaRPr lang="fr-CA" dirty="0" smtClean="0"/>
          </a:p>
          <a:p>
            <a:pPr>
              <a:buFont typeface="Arial" pitchFamily="34" charset="0"/>
              <a:buChar char="•"/>
            </a:pPr>
            <a:r>
              <a:rPr lang="fr-CA" dirty="0" err="1" smtClean="0"/>
              <a:t>Gives</a:t>
            </a:r>
            <a:r>
              <a:rPr lang="fr-CA" dirty="0" smtClean="0"/>
              <a:t> good guidelines to </a:t>
            </a:r>
            <a:r>
              <a:rPr lang="fr-CA" dirty="0" err="1" smtClean="0"/>
              <a:t>adopt</a:t>
            </a:r>
            <a:r>
              <a:rPr lang="fr-CA" dirty="0" smtClean="0"/>
              <a:t> </a:t>
            </a:r>
            <a:r>
              <a:rPr lang="fr-CA" dirty="0" err="1" smtClean="0"/>
              <a:t>early</a:t>
            </a:r>
            <a:r>
              <a:rPr lang="fr-CA" dirty="0" smtClean="0"/>
              <a:t> and </a:t>
            </a:r>
            <a:r>
              <a:rPr lang="fr-CA" dirty="0" err="1" smtClean="0"/>
              <a:t>maintain</a:t>
            </a:r>
            <a:endParaRPr lang="fr-CA" dirty="0" smtClean="0"/>
          </a:p>
          <a:p>
            <a:pPr>
              <a:buFont typeface="Arial" pitchFamily="34" charset="0"/>
              <a:buChar char="•"/>
            </a:pPr>
            <a:r>
              <a:rPr lang="fr-CA" dirty="0" err="1" smtClean="0"/>
              <a:t>What</a:t>
            </a:r>
            <a:r>
              <a:rPr lang="fr-CA" dirty="0" smtClean="0"/>
              <a:t> to </a:t>
            </a:r>
            <a:r>
              <a:rPr lang="fr-CA" dirty="0" err="1" smtClean="0"/>
              <a:t>avoid</a:t>
            </a:r>
            <a:endParaRPr lang="fr-CA" dirty="0"/>
          </a:p>
          <a:p>
            <a:pPr>
              <a:buFont typeface="Arial" pitchFamily="34" charset="0"/>
              <a:buChar char="•"/>
            </a:pPr>
            <a:r>
              <a:rPr lang="fr-CA" dirty="0" err="1" smtClean="0"/>
              <a:t>Mnemonic</a:t>
            </a:r>
            <a:r>
              <a:rPr lang="fr-CA" dirty="0" smtClean="0"/>
              <a:t> </a:t>
            </a:r>
            <a:r>
              <a:rPr lang="fr-CA" dirty="0" err="1" smtClean="0"/>
              <a:t>methods</a:t>
            </a:r>
            <a:r>
              <a:rPr lang="fr-CA" dirty="0" smtClean="0"/>
              <a:t> to </a:t>
            </a:r>
            <a:r>
              <a:rPr lang="fr-CA" dirty="0" err="1" smtClean="0"/>
              <a:t>describe</a:t>
            </a:r>
            <a:r>
              <a:rPr lang="fr-CA" dirty="0" smtClean="0"/>
              <a:t> </a:t>
            </a:r>
            <a:r>
              <a:rPr lang="fr-CA" dirty="0" err="1" smtClean="0"/>
              <a:t>protocols</a:t>
            </a:r>
            <a:r>
              <a:rPr lang="fr-CA" dirty="0" smtClean="0"/>
              <a:t> and </a:t>
            </a:r>
            <a:r>
              <a:rPr lang="fr-CA" dirty="0" err="1" smtClean="0"/>
              <a:t>complicated</a:t>
            </a:r>
            <a:r>
              <a:rPr lang="fr-CA" dirty="0" smtClean="0"/>
              <a:t> patterns</a:t>
            </a:r>
          </a:p>
        </p:txBody>
      </p:sp>
      <p:pic>
        <p:nvPicPr>
          <p:cNvPr id="53250" name="Picture 2" descr="avatar for David Sankel"/>
          <p:cNvPicPr>
            <a:picLocks noChangeAspect="1" noChangeArrowheads="1"/>
          </p:cNvPicPr>
          <p:nvPr/>
        </p:nvPicPr>
        <p:blipFill>
          <a:blip r:embed="rId2" cstate="print"/>
          <a:srcRect/>
          <a:stretch>
            <a:fillRect/>
          </a:stretch>
        </p:blipFill>
        <p:spPr bwMode="auto">
          <a:xfrm>
            <a:off x="6984528" y="1835621"/>
            <a:ext cx="2543944" cy="254394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spc="-1" dirty="0" smtClean="0">
                <a:solidFill>
                  <a:srgbClr val="000000"/>
                </a:solidFill>
                <a:uFill>
                  <a:solidFill>
                    <a:srgbClr val="FFFFFF"/>
                  </a:solidFill>
                </a:uFill>
                <a:latin typeface="Arial"/>
              </a:rPr>
              <a:t>Thursday</a:t>
            </a:r>
            <a:r>
              <a:rPr lang="en-CA" sz="3600" b="0" strike="noStrike" spc="-1" dirty="0" smtClean="0">
                <a:solidFill>
                  <a:srgbClr val="000000"/>
                </a:solidFill>
                <a:uFill>
                  <a:solidFill>
                    <a:srgbClr val="FFFFFF"/>
                  </a:solidFill>
                </a:uFill>
                <a:latin typeface="Arial"/>
              </a:rPr>
              <a:t> </a:t>
            </a:r>
            <a:r>
              <a:rPr lang="en-CA" sz="3600" b="0" strike="noStrike" spc="-1" dirty="0">
                <a:solidFill>
                  <a:srgbClr val="000000"/>
                </a:solidFill>
                <a:uFill>
                  <a:solidFill>
                    <a:srgbClr val="FFFFFF"/>
                  </a:solidFill>
                </a:uFill>
                <a:latin typeface="Arial"/>
              </a:rPr>
              <a:t>recommended</a:t>
            </a:r>
          </a:p>
        </p:txBody>
      </p:sp>
      <p:sp>
        <p:nvSpPr>
          <p:cNvPr id="125" name="CustomShape 2"/>
          <p:cNvSpPr/>
          <p:nvPr/>
        </p:nvSpPr>
        <p:spPr>
          <a:xfrm>
            <a:off x="432000" y="2016000"/>
            <a:ext cx="8928000" cy="4968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16000" indent="-216000">
              <a:buClr>
                <a:srgbClr val="000000"/>
              </a:buClr>
              <a:buSzPct val="45000"/>
              <a:buFont typeface="Arial" pitchFamily="34" charset="0"/>
              <a:buChar char="•"/>
            </a:pPr>
            <a:r>
              <a:rPr lang="en-US" sz="2600" spc="-1" dirty="0" smtClean="0">
                <a:solidFill>
                  <a:srgbClr val="000000"/>
                </a:solidFill>
                <a:uFill>
                  <a:solidFill>
                    <a:srgbClr val="FFFFFF"/>
                  </a:solidFill>
                </a:uFill>
                <a:ea typeface="WenQuanYi Zen Hei"/>
              </a:rPr>
              <a:t>Objects, </a:t>
            </a:r>
            <a:r>
              <a:rPr lang="en-US" sz="2600" strike="sngStrike" spc="-1" dirty="0" smtClean="0">
                <a:solidFill>
                  <a:srgbClr val="000000"/>
                </a:solidFill>
                <a:uFill>
                  <a:solidFill>
                    <a:srgbClr val="FFFFFF"/>
                  </a:solidFill>
                </a:uFill>
                <a:ea typeface="WenQuanYi Zen Hei"/>
              </a:rPr>
              <a:t>Lifetimes</a:t>
            </a:r>
            <a:r>
              <a:rPr lang="en-US" sz="2600" spc="-1" dirty="0" smtClean="0">
                <a:solidFill>
                  <a:srgbClr val="000000"/>
                </a:solidFill>
                <a:uFill>
                  <a:solidFill>
                    <a:srgbClr val="FFFFFF"/>
                  </a:solidFill>
                </a:uFill>
                <a:ea typeface="WenQuanYi Zen Hei"/>
              </a:rPr>
              <a:t>, and References, oh my: the C++ Object Model, and Why it Matters to You – Nicole </a:t>
            </a:r>
            <a:r>
              <a:rPr lang="en-US" sz="2600" spc="-1" dirty="0" err="1" smtClean="0">
                <a:solidFill>
                  <a:srgbClr val="000000"/>
                </a:solidFill>
                <a:uFill>
                  <a:solidFill>
                    <a:srgbClr val="FFFFFF"/>
                  </a:solidFill>
                </a:uFill>
                <a:ea typeface="WenQuanYi Zen Hei"/>
              </a:rPr>
              <a:t>Mazzuca</a:t>
            </a:r>
            <a:endParaRPr lang="en-US" sz="2600" spc="-1" dirty="0" smtClean="0">
              <a:solidFill>
                <a:srgbClr val="000000"/>
              </a:solidFill>
              <a:uFill>
                <a:solidFill>
                  <a:srgbClr val="FFFFFF"/>
                </a:solidFill>
              </a:uFill>
              <a:ea typeface="WenQuanYi Zen Hei"/>
            </a:endParaRPr>
          </a:p>
          <a:p>
            <a:pPr marL="216000" indent="-216000">
              <a:buClr>
                <a:srgbClr val="000000"/>
              </a:buClr>
              <a:buSzPct val="45000"/>
              <a:buFont typeface="Arial" pitchFamily="34" charset="0"/>
              <a:buChar char="•"/>
            </a:pPr>
            <a:r>
              <a:rPr lang="en-CA" sz="2800" dirty="0" smtClean="0"/>
              <a:t>Language </a:t>
            </a:r>
            <a:r>
              <a:rPr lang="en-CA" sz="2800" dirty="0"/>
              <a:t>Support for </a:t>
            </a:r>
            <a:r>
              <a:rPr lang="en-CA" sz="2800" dirty="0" err="1"/>
              <a:t>Metaprogramming</a:t>
            </a:r>
            <a:r>
              <a:rPr lang="en-CA" sz="2800" dirty="0"/>
              <a:t> in C++ - Andrew </a:t>
            </a:r>
            <a:r>
              <a:rPr lang="en-CA" sz="2800" dirty="0" smtClean="0"/>
              <a:t>Sutton</a:t>
            </a:r>
            <a:endParaRPr lang="en-US" sz="2600" spc="-1" dirty="0" smtClean="0">
              <a:solidFill>
                <a:srgbClr val="000000"/>
              </a:solidFill>
              <a:uFill>
                <a:solidFill>
                  <a:srgbClr val="FFFFFF"/>
                </a:solidFill>
              </a:uFill>
              <a:ea typeface="WenQuanYi Zen Hei"/>
            </a:endParaRPr>
          </a:p>
          <a:p>
            <a:endParaRPr lang="en-CA" sz="2600" b="0" strike="noStrike" spc="-1" dirty="0">
              <a:solidFill>
                <a:srgbClr val="000000"/>
              </a:solidFill>
              <a:uFill>
                <a:solidFill>
                  <a:srgbClr val="FFFFFF"/>
                </a:solidFill>
              </a:uFill>
              <a:latin typeface="Arial"/>
            </a:endParaRPr>
          </a:p>
          <a:p>
            <a:pPr>
              <a:lnSpc>
                <a:spcPct val="100000"/>
              </a:lnSpc>
              <a:spcAft>
                <a:spcPts val="1417"/>
              </a:spcAft>
            </a:pP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000" y="576000"/>
            <a:ext cx="7199640" cy="719640"/>
          </a:xfrm>
          <a:prstGeom prst="rect">
            <a:avLst/>
          </a:prstGeom>
          <a:noFill/>
          <a:ln>
            <a:noFill/>
          </a:ln>
        </p:spPr>
        <p:txBody>
          <a:bodyPr lIns="0" tIns="0" rIns="0" bIns="0" anchor="ctr"/>
          <a:lstStyle/>
          <a:p>
            <a:pPr algn="ctr"/>
            <a:r>
              <a:rPr lang="en-CA" sz="4400" b="0" strike="noStrike" spc="-1" dirty="0" smtClean="0">
                <a:solidFill>
                  <a:srgbClr val="000000"/>
                </a:solidFill>
                <a:uFill>
                  <a:solidFill>
                    <a:srgbClr val="FFFFFF"/>
                  </a:solidFill>
                </a:uFill>
                <a:latin typeface="Arial"/>
              </a:rPr>
              <a:t>Friday</a:t>
            </a:r>
            <a:endParaRPr lang="en-CA" sz="4400" b="0" strike="noStrike" spc="-1" dirty="0">
              <a:solidFill>
                <a:srgbClr val="000000"/>
              </a:solidFill>
              <a:uFill>
                <a:solidFill>
                  <a:srgbClr val="FFFFFF"/>
                </a:solidFill>
              </a:uFill>
              <a:latin typeface="Arial"/>
            </a:endParaRPr>
          </a:p>
        </p:txBody>
      </p:sp>
      <p:sp>
        <p:nvSpPr>
          <p:cNvPr id="127" name="TextShape 2"/>
          <p:cNvSpPr txBox="1"/>
          <p:nvPr/>
        </p:nvSpPr>
        <p:spPr>
          <a:xfrm>
            <a:off x="504000" y="1800000"/>
            <a:ext cx="9071640" cy="438408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Arial" pitchFamily="34" charset="0"/>
              <a:buChar char="•"/>
            </a:pPr>
            <a:r>
              <a:rPr lang="en-US" sz="3200" dirty="0" smtClean="0"/>
              <a:t>C++ Exceptions and Stack Unwinding – David Watson</a:t>
            </a:r>
          </a:p>
          <a:p>
            <a:pPr marL="432000" indent="-324000">
              <a:spcBef>
                <a:spcPts val="1417"/>
              </a:spcBef>
              <a:buClr>
                <a:srgbClr val="000000"/>
              </a:buClr>
              <a:buSzPct val="45000"/>
              <a:buFont typeface="Arial" pitchFamily="34" charset="0"/>
              <a:buChar char="•"/>
            </a:pPr>
            <a:r>
              <a:rPr lang="en-US" sz="3200" dirty="0" smtClean="0"/>
              <a:t>Higher-order Functions in C++: Techniques and Applications - </a:t>
            </a:r>
            <a:r>
              <a:rPr lang="en-US" sz="3200" dirty="0" err="1" smtClean="0"/>
              <a:t>Michał</a:t>
            </a:r>
            <a:r>
              <a:rPr lang="en-US" sz="3200" dirty="0" smtClean="0"/>
              <a:t> </a:t>
            </a:r>
            <a:r>
              <a:rPr lang="en-US" sz="3200" dirty="0" err="1" smtClean="0"/>
              <a:t>Dominiak</a:t>
            </a:r>
            <a:endParaRPr lang="en-CA" sz="3200" spc="-1" dirty="0">
              <a:solidFill>
                <a:srgbClr val="000000"/>
              </a:solidFill>
              <a:uFill>
                <a:solidFill>
                  <a:srgbClr val="FFFFFF"/>
                </a:solidFill>
              </a:uFill>
              <a:latin typeface="Arial"/>
            </a:endParaRPr>
          </a:p>
          <a:p>
            <a:pPr marL="432000" indent="-324000">
              <a:spcBef>
                <a:spcPts val="1417"/>
              </a:spcBef>
              <a:buClr>
                <a:srgbClr val="000000"/>
              </a:buClr>
              <a:buSzPct val="45000"/>
              <a:buFont typeface="Arial" pitchFamily="34" charset="0"/>
              <a:buChar char="•"/>
            </a:pPr>
            <a:r>
              <a:rPr lang="en-US" sz="3200" dirty="0" smtClean="0"/>
              <a:t>Going Nowhere Faster – Chandler </a:t>
            </a:r>
            <a:r>
              <a:rPr lang="en-US" sz="3200" dirty="0" err="1" smtClean="0"/>
              <a:t>Carruth</a:t>
            </a:r>
            <a:endParaRPr lang="en-US" sz="3200" dirty="0" smtClean="0"/>
          </a:p>
          <a:p>
            <a:pPr marL="432000" indent="-324000">
              <a:spcBef>
                <a:spcPts val="1417"/>
              </a:spcBef>
              <a:buClr>
                <a:srgbClr val="000000"/>
              </a:buClr>
              <a:buSzPct val="45000"/>
              <a:buFont typeface="Arial" pitchFamily="34" charset="0"/>
              <a:buChar char="•"/>
            </a:pPr>
            <a:r>
              <a:rPr lang="en-CA" sz="3200" dirty="0"/>
              <a:t>Unbolting the Compiler’s Lid: What Has My Compiler Done for Me Lately? - Matt </a:t>
            </a:r>
            <a:r>
              <a:rPr lang="en-CA" sz="3200" dirty="0" err="1" smtClean="0"/>
              <a:t>Godbolt</a:t>
            </a:r>
            <a:endParaRPr lang="en-CA" sz="3200" dirty="0" smtClean="0"/>
          </a:p>
          <a:p>
            <a:pPr marL="432000" indent="-324000">
              <a:spcBef>
                <a:spcPts val="1417"/>
              </a:spcBef>
              <a:buClr>
                <a:srgbClr val="000000"/>
              </a:buClr>
              <a:buSzPct val="45000"/>
              <a:buFont typeface="Arial" pitchFamily="34" charset="0"/>
              <a:buChar char="•"/>
            </a:pPr>
            <a:r>
              <a:rPr lang="en-CA" sz="3200" dirty="0" smtClean="0"/>
              <a:t>The </a:t>
            </a:r>
            <a:r>
              <a:rPr lang="en-CA" sz="3200" dirty="0"/>
              <a:t>Future of Texture Compression – Rich </a:t>
            </a:r>
            <a:r>
              <a:rPr lang="en-CA" sz="3200" dirty="0" err="1"/>
              <a:t>Geldreich</a:t>
            </a:r>
            <a:r>
              <a:rPr lang="en-CA" sz="3200" dirty="0"/>
              <a:t>, Stephanie </a:t>
            </a:r>
            <a:r>
              <a:rPr lang="en-CA" sz="3200" dirty="0" err="1"/>
              <a:t>Hurlburt</a:t>
            </a:r>
            <a:endParaRPr lang="fr-CA"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dirty="0" smtClean="0">
                <a:solidFill>
                  <a:srgbClr val="000000"/>
                </a:solidFill>
                <a:uFill>
                  <a:solidFill>
                    <a:srgbClr val="FFFFFF"/>
                  </a:solidFill>
                </a:uFill>
                <a:latin typeface="Arial"/>
              </a:rPr>
              <a:t>Friday </a:t>
            </a:r>
            <a:r>
              <a:rPr lang="en-CA" sz="3600" b="0" strike="noStrike" spc="-1" dirty="0">
                <a:solidFill>
                  <a:srgbClr val="000000"/>
                </a:solidFill>
                <a:uFill>
                  <a:solidFill>
                    <a:srgbClr val="FFFFFF"/>
                  </a:solidFill>
                </a:uFill>
                <a:latin typeface="Arial"/>
              </a:rPr>
              <a:t>highlights</a:t>
            </a:r>
          </a:p>
        </p:txBody>
      </p:sp>
      <p:sp>
        <p:nvSpPr>
          <p:cNvPr id="129" name="CustomShape 2"/>
          <p:cNvSpPr/>
          <p:nvPr/>
        </p:nvSpPr>
        <p:spPr>
          <a:xfrm>
            <a:off x="504000" y="1800000"/>
            <a:ext cx="6048000" cy="93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216000" indent="-216000">
              <a:buClr>
                <a:srgbClr val="000000"/>
              </a:buClr>
              <a:buSzPct val="45000"/>
              <a:buFont typeface="Wingdings" charset="2"/>
              <a:buChar char=""/>
            </a:pPr>
            <a:endParaRPr lang="en-US" sz="2600" spc="-1" dirty="0">
              <a:solidFill>
                <a:srgbClr val="000000"/>
              </a:solidFill>
              <a:uFill>
                <a:solidFill>
                  <a:srgbClr val="FFFFFF"/>
                </a:solidFill>
              </a:uFill>
              <a:ea typeface="WenQuanYi Zen Hei"/>
            </a:endParaRPr>
          </a:p>
          <a:p>
            <a:pPr marL="216000" indent="-216000">
              <a:buClr>
                <a:srgbClr val="000000"/>
              </a:buClr>
              <a:buSzPct val="45000"/>
              <a:buFont typeface="Wingdings" charset="2"/>
              <a:buChar char=""/>
            </a:pPr>
            <a:r>
              <a:rPr lang="en-CA" sz="2800" dirty="0"/>
              <a:t>Unbolting the Compiler’s Lid: What Has My Compiler Done for Me Lately? - Matt </a:t>
            </a:r>
            <a:r>
              <a:rPr lang="en-CA" sz="2800" dirty="0" err="1"/>
              <a:t>Godbolt</a:t>
            </a:r>
            <a:endParaRPr lang="en-CA" sz="2600" b="0" strike="noStrike" spc="-1" dirty="0">
              <a:solidFill>
                <a:srgbClr val="000000"/>
              </a:solidFill>
              <a:uFill>
                <a:solidFill>
                  <a:srgbClr val="FFFFFF"/>
                </a:solidFill>
              </a:uFill>
              <a:latin typeface="Arial"/>
            </a:endParaRPr>
          </a:p>
        </p:txBody>
      </p:sp>
      <p:sp>
        <p:nvSpPr>
          <p:cNvPr id="5" name="ZoneTexte 4"/>
          <p:cNvSpPr txBox="1"/>
          <p:nvPr/>
        </p:nvSpPr>
        <p:spPr>
          <a:xfrm>
            <a:off x="503808" y="3059757"/>
            <a:ext cx="6192688" cy="2862322"/>
          </a:xfrm>
          <a:prstGeom prst="rect">
            <a:avLst/>
          </a:prstGeom>
          <a:noFill/>
        </p:spPr>
        <p:txBody>
          <a:bodyPr wrap="square" rtlCol="0">
            <a:spAutoFit/>
          </a:bodyPr>
          <a:lstStyle/>
          <a:p>
            <a:pPr>
              <a:buFont typeface="Arial" pitchFamily="34" charset="0"/>
              <a:buChar char="•"/>
            </a:pPr>
            <a:r>
              <a:rPr lang="fr-CA" dirty="0" err="1" smtClean="0"/>
              <a:t>History</a:t>
            </a:r>
            <a:r>
              <a:rPr lang="fr-CA" dirty="0" smtClean="0"/>
              <a:t>, background and « raison d’être » of Compiler Explorer</a:t>
            </a:r>
          </a:p>
          <a:p>
            <a:pPr>
              <a:buFont typeface="Arial" pitchFamily="34" charset="0"/>
              <a:buChar char="•"/>
            </a:pPr>
            <a:r>
              <a:rPr lang="fr-CA" dirty="0" err="1" smtClean="0"/>
              <a:t>What</a:t>
            </a:r>
            <a:r>
              <a:rPr lang="fr-CA" dirty="0" smtClean="0"/>
              <a:t> </a:t>
            </a:r>
            <a:r>
              <a:rPr lang="fr-CA" dirty="0" err="1" smtClean="0"/>
              <a:t>his</a:t>
            </a:r>
            <a:r>
              <a:rPr lang="fr-CA" dirty="0" smtClean="0"/>
              <a:t> </a:t>
            </a:r>
            <a:r>
              <a:rPr lang="fr-CA" dirty="0" err="1" smtClean="0"/>
              <a:t>tool</a:t>
            </a:r>
            <a:r>
              <a:rPr lang="fr-CA" dirty="0" smtClean="0"/>
              <a:t> </a:t>
            </a:r>
            <a:r>
              <a:rPr lang="fr-CA" dirty="0" err="1" smtClean="0"/>
              <a:t>was</a:t>
            </a:r>
            <a:r>
              <a:rPr lang="fr-CA" dirty="0" smtClean="0"/>
              <a:t> </a:t>
            </a:r>
            <a:r>
              <a:rPr lang="fr-CA" dirty="0" err="1" smtClean="0"/>
              <a:t>used</a:t>
            </a:r>
            <a:r>
              <a:rPr lang="fr-CA" dirty="0" smtClean="0"/>
              <a:t> for and </a:t>
            </a:r>
            <a:r>
              <a:rPr lang="fr-CA" dirty="0" err="1" smtClean="0"/>
              <a:t>what</a:t>
            </a:r>
            <a:r>
              <a:rPr lang="fr-CA" dirty="0" smtClean="0"/>
              <a:t> </a:t>
            </a:r>
            <a:r>
              <a:rPr lang="fr-CA" dirty="0" err="1" smtClean="0"/>
              <a:t>he</a:t>
            </a:r>
            <a:r>
              <a:rPr lang="fr-CA" dirty="0" smtClean="0"/>
              <a:t> </a:t>
            </a:r>
            <a:r>
              <a:rPr lang="fr-CA" dirty="0" err="1" smtClean="0"/>
              <a:t>discovered</a:t>
            </a:r>
            <a:r>
              <a:rPr lang="fr-CA" dirty="0" smtClean="0"/>
              <a:t> </a:t>
            </a:r>
            <a:r>
              <a:rPr lang="fr-CA" dirty="0" err="1" smtClean="0"/>
              <a:t>while</a:t>
            </a:r>
            <a:r>
              <a:rPr lang="fr-CA" dirty="0" smtClean="0"/>
              <a:t> </a:t>
            </a:r>
            <a:r>
              <a:rPr lang="fr-CA" dirty="0" err="1" smtClean="0"/>
              <a:t>using</a:t>
            </a:r>
            <a:r>
              <a:rPr lang="fr-CA" dirty="0" smtClean="0"/>
              <a:t> </a:t>
            </a:r>
            <a:r>
              <a:rPr lang="fr-CA" dirty="0" err="1" smtClean="0"/>
              <a:t>it</a:t>
            </a:r>
            <a:endParaRPr lang="fr-CA" dirty="0" smtClean="0"/>
          </a:p>
          <a:p>
            <a:pPr lvl="1">
              <a:buFont typeface="Arial" pitchFamily="34" charset="0"/>
              <a:buChar char="•"/>
            </a:pPr>
            <a:r>
              <a:rPr lang="fr-CA" dirty="0" err="1" smtClean="0"/>
              <a:t>Compilers</a:t>
            </a:r>
            <a:r>
              <a:rPr lang="fr-CA" dirty="0" smtClean="0"/>
              <a:t> are </a:t>
            </a:r>
            <a:r>
              <a:rPr lang="fr-CA" dirty="0" err="1" smtClean="0"/>
              <a:t>much</a:t>
            </a:r>
            <a:r>
              <a:rPr lang="fr-CA" dirty="0" smtClean="0"/>
              <a:t> </a:t>
            </a:r>
            <a:r>
              <a:rPr lang="fr-CA" dirty="0" err="1" smtClean="0"/>
              <a:t>smarter</a:t>
            </a:r>
            <a:r>
              <a:rPr lang="fr-CA" dirty="0" smtClean="0"/>
              <a:t> </a:t>
            </a:r>
            <a:r>
              <a:rPr lang="fr-CA" dirty="0" err="1" smtClean="0"/>
              <a:t>than</a:t>
            </a:r>
            <a:r>
              <a:rPr lang="fr-CA" dirty="0" smtClean="0"/>
              <a:t> </a:t>
            </a:r>
            <a:r>
              <a:rPr lang="fr-CA" dirty="0" err="1" smtClean="0"/>
              <a:t>we’d</a:t>
            </a:r>
            <a:r>
              <a:rPr lang="fr-CA" dirty="0" smtClean="0"/>
              <a:t> assume!</a:t>
            </a:r>
          </a:p>
          <a:p>
            <a:pPr>
              <a:buFont typeface="Arial" pitchFamily="34" charset="0"/>
              <a:buChar char="•"/>
            </a:pPr>
            <a:r>
              <a:rPr lang="fr-CA" dirty="0" err="1" smtClean="0"/>
              <a:t>Gives</a:t>
            </a:r>
            <a:r>
              <a:rPr lang="fr-CA" dirty="0" smtClean="0"/>
              <a:t> </a:t>
            </a:r>
            <a:r>
              <a:rPr lang="fr-CA" dirty="0" err="1" smtClean="0"/>
              <a:t>examples</a:t>
            </a:r>
            <a:r>
              <a:rPr lang="fr-CA" dirty="0" smtClean="0"/>
              <a:t> of code </a:t>
            </a:r>
            <a:r>
              <a:rPr lang="fr-CA" dirty="0" err="1" smtClean="0"/>
              <a:t>that</a:t>
            </a:r>
            <a:r>
              <a:rPr lang="fr-CA" dirty="0" smtClean="0"/>
              <a:t> tries to </a:t>
            </a:r>
            <a:r>
              <a:rPr lang="fr-CA" dirty="0" err="1" smtClean="0"/>
              <a:t>be</a:t>
            </a:r>
            <a:r>
              <a:rPr lang="fr-CA" dirty="0" smtClean="0"/>
              <a:t> </a:t>
            </a:r>
            <a:r>
              <a:rPr lang="fr-CA" dirty="0" err="1" smtClean="0"/>
              <a:t>smarter</a:t>
            </a:r>
            <a:r>
              <a:rPr lang="fr-CA" dirty="0" smtClean="0"/>
              <a:t> </a:t>
            </a:r>
            <a:r>
              <a:rPr lang="fr-CA" dirty="0" err="1" smtClean="0"/>
              <a:t>than</a:t>
            </a:r>
            <a:r>
              <a:rPr lang="fr-CA" dirty="0" smtClean="0"/>
              <a:t> the compiler, </a:t>
            </a:r>
            <a:r>
              <a:rPr lang="fr-CA" dirty="0" err="1" smtClean="0"/>
              <a:t>while</a:t>
            </a:r>
            <a:r>
              <a:rPr lang="fr-CA" dirty="0" smtClean="0"/>
              <a:t> </a:t>
            </a:r>
            <a:r>
              <a:rPr lang="fr-CA" dirty="0" err="1" smtClean="0"/>
              <a:t>most</a:t>
            </a:r>
            <a:r>
              <a:rPr lang="fr-CA" dirty="0" smtClean="0"/>
              <a:t> </a:t>
            </a:r>
            <a:r>
              <a:rPr lang="fr-CA" dirty="0" err="1" smtClean="0"/>
              <a:t>often</a:t>
            </a:r>
            <a:r>
              <a:rPr lang="fr-CA" dirty="0" smtClean="0"/>
              <a:t> the naïve code gave the right code output</a:t>
            </a:r>
          </a:p>
          <a:p>
            <a:pPr>
              <a:buFont typeface="Arial" pitchFamily="34" charset="0"/>
              <a:buChar char="•"/>
            </a:pPr>
            <a:r>
              <a:rPr lang="fr-CA" dirty="0" err="1" smtClean="0"/>
              <a:t>Also</a:t>
            </a:r>
            <a:r>
              <a:rPr lang="fr-CA" dirty="0" smtClean="0"/>
              <a:t> </a:t>
            </a:r>
            <a:r>
              <a:rPr lang="fr-CA" dirty="0" err="1" smtClean="0"/>
              <a:t>somewhat</a:t>
            </a:r>
            <a:r>
              <a:rPr lang="fr-CA" dirty="0" smtClean="0"/>
              <a:t> serves as a </a:t>
            </a:r>
            <a:r>
              <a:rPr lang="fr-CA" dirty="0" err="1" smtClean="0"/>
              <a:t>small</a:t>
            </a:r>
            <a:r>
              <a:rPr lang="fr-CA" dirty="0" smtClean="0"/>
              <a:t> but </a:t>
            </a:r>
            <a:r>
              <a:rPr lang="fr-CA" dirty="0" err="1" smtClean="0"/>
              <a:t>understandable</a:t>
            </a:r>
            <a:r>
              <a:rPr lang="fr-CA" dirty="0" smtClean="0"/>
              <a:t> intro to </a:t>
            </a:r>
            <a:r>
              <a:rPr lang="fr-CA" dirty="0" err="1" smtClean="0"/>
              <a:t>reading</a:t>
            </a:r>
            <a:r>
              <a:rPr lang="fr-CA" dirty="0" smtClean="0"/>
              <a:t> </a:t>
            </a:r>
            <a:r>
              <a:rPr lang="fr-CA" dirty="0" err="1" smtClean="0"/>
              <a:t>Assembly</a:t>
            </a:r>
            <a:r>
              <a:rPr lang="fr-CA" dirty="0" smtClean="0"/>
              <a:t> output</a:t>
            </a:r>
          </a:p>
        </p:txBody>
      </p:sp>
      <p:pic>
        <p:nvPicPr>
          <p:cNvPr id="54274" name="Picture 2" descr="avatar for Matt Godbolt"/>
          <p:cNvPicPr>
            <a:picLocks noChangeAspect="1" noChangeArrowheads="1"/>
          </p:cNvPicPr>
          <p:nvPr/>
        </p:nvPicPr>
        <p:blipFill>
          <a:blip r:embed="rId2" cstate="print"/>
          <a:srcRect/>
          <a:stretch>
            <a:fillRect/>
          </a:stretch>
        </p:blipFill>
        <p:spPr bwMode="auto">
          <a:xfrm>
            <a:off x="6696496" y="1907629"/>
            <a:ext cx="3048000" cy="3048001"/>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Impressions</a:t>
            </a:r>
          </a:p>
        </p:txBody>
      </p:sp>
      <p:sp>
        <p:nvSpPr>
          <p:cNvPr id="83"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Lots of great talks, much more than I could attend to</a:t>
            </a:r>
          </a:p>
          <a:p>
            <a:pPr>
              <a:lnSpc>
                <a:spcPct val="100000"/>
              </a:lnSpc>
              <a:spcAft>
                <a:spcPts val="1417"/>
              </a:spcAft>
            </a:pPr>
            <a:endParaRPr lang="en-CA" sz="2600" b="0" strike="noStrike" spc="-1">
              <a:solidFill>
                <a:srgbClr val="000000"/>
              </a:solidFill>
              <a:uFill>
                <a:solidFill>
                  <a:srgbClr val="FFFFFF"/>
                </a:solidFill>
              </a:u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spc="-1" dirty="0" smtClean="0">
                <a:solidFill>
                  <a:srgbClr val="000000"/>
                </a:solidFill>
                <a:uFill>
                  <a:solidFill>
                    <a:srgbClr val="FFFFFF"/>
                  </a:solidFill>
                </a:uFill>
                <a:latin typeface="Arial"/>
              </a:rPr>
              <a:t>Friday</a:t>
            </a:r>
            <a:r>
              <a:rPr lang="en-CA" sz="3600" b="0" strike="noStrike" spc="-1" dirty="0" smtClean="0">
                <a:solidFill>
                  <a:srgbClr val="000000"/>
                </a:solidFill>
                <a:uFill>
                  <a:solidFill>
                    <a:srgbClr val="FFFFFF"/>
                  </a:solidFill>
                </a:uFill>
                <a:latin typeface="Arial"/>
              </a:rPr>
              <a:t> </a:t>
            </a:r>
            <a:r>
              <a:rPr lang="en-CA" sz="3600" b="0" strike="noStrike" spc="-1" dirty="0">
                <a:solidFill>
                  <a:srgbClr val="000000"/>
                </a:solidFill>
                <a:uFill>
                  <a:solidFill>
                    <a:srgbClr val="FFFFFF"/>
                  </a:solidFill>
                </a:uFill>
                <a:latin typeface="Arial"/>
              </a:rPr>
              <a:t>recommended</a:t>
            </a:r>
          </a:p>
        </p:txBody>
      </p:sp>
      <p:sp>
        <p:nvSpPr>
          <p:cNvPr id="125" name="CustomShape 2"/>
          <p:cNvSpPr/>
          <p:nvPr/>
        </p:nvSpPr>
        <p:spPr>
          <a:xfrm>
            <a:off x="432000" y="2016000"/>
            <a:ext cx="8928000" cy="4968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16000" lvl="0" indent="-216000">
              <a:buClr>
                <a:srgbClr val="000000"/>
              </a:buClr>
              <a:buSzPct val="45000"/>
              <a:buFont typeface="Arial" pitchFamily="34" charset="0"/>
              <a:buChar char="•"/>
            </a:pPr>
            <a:r>
              <a:rPr lang="en-CA" sz="2800" dirty="0"/>
              <a:t>C++ Exceptions and Stack Unwinding – David Watson</a:t>
            </a:r>
            <a:endParaRPr lang="fr-CA" sz="2800" dirty="0"/>
          </a:p>
          <a:p>
            <a:pPr marL="216000" lvl="0" indent="-216000">
              <a:buClr>
                <a:srgbClr val="000000"/>
              </a:buClr>
              <a:buSzPct val="45000"/>
              <a:buFont typeface="Arial" pitchFamily="34" charset="0"/>
              <a:buChar char="•"/>
            </a:pPr>
            <a:r>
              <a:rPr lang="en-CA" sz="2800" dirty="0"/>
              <a:t>Customizing the Standard Containers – Marshall </a:t>
            </a:r>
            <a:r>
              <a:rPr lang="en-CA" sz="2800" dirty="0" err="1"/>
              <a:t>Clow</a:t>
            </a:r>
            <a:endParaRPr lang="fr-CA" sz="2800" dirty="0"/>
          </a:p>
          <a:p>
            <a:pPr marL="216000" indent="-216000">
              <a:buClr>
                <a:srgbClr val="000000"/>
              </a:buClr>
              <a:buSzPct val="45000"/>
              <a:buFont typeface="Arial" pitchFamily="34" charset="0"/>
              <a:buChar char="•"/>
            </a:pPr>
            <a:r>
              <a:rPr lang="en-CA" sz="2800" dirty="0"/>
              <a:t>Building for the Best of Us: Design and Development with Kids in Mind – Sara </a:t>
            </a:r>
            <a:r>
              <a:rPr lang="en-CA" sz="2800" dirty="0" err="1"/>
              <a:t>Chipps</a:t>
            </a:r>
            <a:endParaRPr lang="en-US" sz="2600" spc="-1" dirty="0" smtClean="0">
              <a:solidFill>
                <a:srgbClr val="000000"/>
              </a:solidFill>
              <a:uFill>
                <a:solidFill>
                  <a:srgbClr val="FFFFFF"/>
                </a:solidFill>
              </a:uFill>
              <a:ea typeface="WenQuanYi Zen Hei"/>
            </a:endParaRPr>
          </a:p>
          <a:p>
            <a:endParaRPr lang="en-CA" sz="2600" b="0" strike="noStrike" spc="-1" dirty="0">
              <a:solidFill>
                <a:srgbClr val="000000"/>
              </a:solidFill>
              <a:uFill>
                <a:solidFill>
                  <a:srgbClr val="FFFFFF"/>
                </a:solidFill>
              </a:uFill>
              <a:latin typeface="Arial"/>
            </a:endParaRPr>
          </a:p>
          <a:p>
            <a:pPr>
              <a:lnSpc>
                <a:spcPct val="100000"/>
              </a:lnSpc>
              <a:spcAft>
                <a:spcPts val="1417"/>
              </a:spcAft>
            </a:pP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Conclusion</a:t>
            </a:r>
            <a:endParaRPr lang="fr-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Comments</a:t>
            </a:r>
            <a:endParaRPr lang="fr-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Impressions</a:t>
            </a:r>
          </a:p>
        </p:txBody>
      </p:sp>
      <p:sp>
        <p:nvSpPr>
          <p:cNvPr id="85"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Lots of great talks, much more than I could attend to</a:t>
            </a: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Tons of great people to meet and discuss programming with</a:t>
            </a:r>
          </a:p>
          <a:p>
            <a:pPr>
              <a:lnSpc>
                <a:spcPct val="100000"/>
              </a:lnSpc>
              <a:spcAft>
                <a:spcPts val="1417"/>
              </a:spcAft>
            </a:pPr>
            <a:endParaRPr lang="en-CA" sz="2600" b="0" strike="noStrike" spc="-1">
              <a:solidFill>
                <a:srgbClr val="000000"/>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Impressions</a:t>
            </a:r>
          </a:p>
        </p:txBody>
      </p:sp>
      <p:sp>
        <p:nvSpPr>
          <p:cNvPr id="87"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Lots of great talks, much more than I could attend to</a:t>
            </a: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Tons of great people to meet and discuss programming with</a:t>
            </a: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Varied, extensive and general topics, not that big of a focus on C++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Impressions</a:t>
            </a:r>
          </a:p>
        </p:txBody>
      </p:sp>
      <p:sp>
        <p:nvSpPr>
          <p:cNvPr id="89"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dirty="0">
                <a:solidFill>
                  <a:srgbClr val="000000"/>
                </a:solidFill>
                <a:uFill>
                  <a:solidFill>
                    <a:srgbClr val="FFFFFF"/>
                  </a:solidFill>
                </a:uFill>
                <a:latin typeface="Arial"/>
              </a:rPr>
              <a:t>Lots of great talks, much more than I could attend to</a:t>
            </a:r>
          </a:p>
          <a:p>
            <a:pPr marL="432000" indent="-323640">
              <a:lnSpc>
                <a:spcPct val="100000"/>
              </a:lnSpc>
              <a:spcAft>
                <a:spcPts val="1417"/>
              </a:spcAft>
              <a:buClr>
                <a:srgbClr val="99CC66"/>
              </a:buClr>
              <a:buSzPct val="45000"/>
              <a:buFont typeface="Wingdings" charset="2"/>
              <a:buChar char=""/>
            </a:pPr>
            <a:r>
              <a:rPr lang="en-CA" sz="2600" b="0" strike="noStrike" spc="-1" dirty="0">
                <a:solidFill>
                  <a:srgbClr val="000000"/>
                </a:solidFill>
                <a:uFill>
                  <a:solidFill>
                    <a:srgbClr val="FFFFFF"/>
                  </a:solidFill>
                </a:uFill>
                <a:latin typeface="Arial"/>
              </a:rPr>
              <a:t>Tons of great people to meet and discuss programming with</a:t>
            </a:r>
          </a:p>
          <a:p>
            <a:pPr marL="432000" indent="-323640">
              <a:lnSpc>
                <a:spcPct val="100000"/>
              </a:lnSpc>
              <a:spcAft>
                <a:spcPts val="1417"/>
              </a:spcAft>
              <a:buClr>
                <a:srgbClr val="99CC66"/>
              </a:buClr>
              <a:buSzPct val="45000"/>
              <a:buFont typeface="Wingdings" charset="2"/>
              <a:buChar char=""/>
            </a:pPr>
            <a:r>
              <a:rPr lang="en-CA" sz="2600" b="0" strike="noStrike" spc="-1" dirty="0">
                <a:solidFill>
                  <a:srgbClr val="000000"/>
                </a:solidFill>
                <a:uFill>
                  <a:solidFill>
                    <a:srgbClr val="FFFFFF"/>
                  </a:solidFill>
                </a:uFill>
                <a:latin typeface="Arial"/>
              </a:rPr>
              <a:t>Varied, extensive and general topics, not that big of a focus on C++ code</a:t>
            </a:r>
          </a:p>
          <a:p>
            <a:pPr marL="432000" indent="-323640">
              <a:lnSpc>
                <a:spcPct val="100000"/>
              </a:lnSpc>
              <a:spcAft>
                <a:spcPts val="1417"/>
              </a:spcAft>
              <a:buClr>
                <a:srgbClr val="99CC66"/>
              </a:buClr>
              <a:buSzPct val="45000"/>
              <a:buFont typeface="Wingdings" charset="2"/>
              <a:buChar char=""/>
            </a:pPr>
            <a:r>
              <a:rPr lang="en-CA" sz="2600" b="0" strike="noStrike" spc="-1" dirty="0">
                <a:solidFill>
                  <a:srgbClr val="000000"/>
                </a:solidFill>
                <a:uFill>
                  <a:solidFill>
                    <a:srgbClr val="FFFFFF"/>
                  </a:solidFill>
                </a:uFill>
                <a:latin typeface="Arial"/>
              </a:rPr>
              <a:t>Bellevue is a compact city, you meet conference attendees and </a:t>
            </a:r>
            <a:r>
              <a:rPr lang="en-CA" sz="2600" b="0" strike="noStrike" spc="-1" dirty="0" smtClean="0">
                <a:solidFill>
                  <a:srgbClr val="000000"/>
                </a:solidFill>
                <a:uFill>
                  <a:solidFill>
                    <a:srgbClr val="FFFFFF"/>
                  </a:solidFill>
                </a:uFill>
                <a:latin typeface="Arial"/>
              </a:rPr>
              <a:t>speakers </a:t>
            </a:r>
            <a:r>
              <a:rPr lang="en-CA" sz="2600" b="0" strike="noStrike" spc="-1" dirty="0">
                <a:solidFill>
                  <a:srgbClr val="000000"/>
                </a:solidFill>
                <a:uFill>
                  <a:solidFill>
                    <a:srgbClr val="FFFFFF"/>
                  </a:solidFill>
                </a:uFill>
                <a:latin typeface="Arial"/>
              </a:rPr>
              <a:t>everywhere during the week!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Sunday</a:t>
            </a:r>
          </a:p>
        </p:txBody>
      </p:sp>
      <p:sp>
        <p:nvSpPr>
          <p:cNvPr id="91"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Sunday</a:t>
            </a:r>
          </a:p>
        </p:txBody>
      </p:sp>
      <p:sp>
        <p:nvSpPr>
          <p:cNvPr id="93"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Registration ceremony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600" b="0" strike="noStrike" spc="-1">
                <a:solidFill>
                  <a:srgbClr val="000000"/>
                </a:solidFill>
                <a:uFill>
                  <a:solidFill>
                    <a:srgbClr val="FFFFFF"/>
                  </a:solidFill>
                </a:uFill>
                <a:latin typeface="Arial"/>
              </a:rPr>
              <a:t>Sunday</a:t>
            </a:r>
          </a:p>
        </p:txBody>
      </p:sp>
      <p:sp>
        <p:nvSpPr>
          <p:cNvPr id="95"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Registration ceremony</a:t>
            </a:r>
          </a:p>
          <a:p>
            <a:pPr marL="432000" indent="-323640">
              <a:lnSpc>
                <a:spcPct val="100000"/>
              </a:lnSpc>
              <a:spcAft>
                <a:spcPts val="1417"/>
              </a:spcAft>
              <a:buClr>
                <a:srgbClr val="99CC66"/>
              </a:buClr>
              <a:buSzPct val="45000"/>
              <a:buFont typeface="Wingdings" charset="2"/>
              <a:buChar char=""/>
            </a:pPr>
            <a:r>
              <a:rPr lang="en-CA" sz="2600" b="0" strike="noStrike" spc="-1">
                <a:solidFill>
                  <a:srgbClr val="000000"/>
                </a:solidFill>
                <a:uFill>
                  <a:solidFill>
                    <a:srgbClr val="FFFFFF"/>
                  </a:solidFill>
                </a:uFill>
                <a:latin typeface="Arial"/>
              </a:rPr>
              <a:t>Met some people, read some posters, got a t-shirt, got some cake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1487</TotalTime>
  <Words>1586</Words>
  <Application>Microsoft Office PowerPoint</Application>
  <PresentationFormat>Custom</PresentationFormat>
  <Paragraphs>173</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Conclusion</vt:lpstr>
      <vt:lpstr>Comments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Doomsayer</dc:creator>
  <cp:lastModifiedBy>kaboissonneault</cp:lastModifiedBy>
  <cp:revision>21</cp:revision>
  <dcterms:created xsi:type="dcterms:W3CDTF">2017-10-10T19:06:31Z</dcterms:created>
  <dcterms:modified xsi:type="dcterms:W3CDTF">2017-10-19T17:19:53Z</dcterms:modified>
  <dc:language>en-CA</dc:language>
</cp:coreProperties>
</file>