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4_58B2E099.xml" ContentType="application/vnd.ms-powerpoint.comments+xml"/>
  <Override PartName="/ppt/comments/modernComment_106_63FF6361.xml" ContentType="application/vnd.ms-powerpoint.comments+xml"/>
  <Override PartName="/ppt/notesSlides/notesSlide1.xml" ContentType="application/vnd.openxmlformats-officedocument.presentationml.notesSlide+xml"/>
  <Override PartName="/ppt/comments/modernComment_109_239E0345.xml" ContentType="application/vnd.ms-powerpoint.comments+xml"/>
  <Override PartName="/ppt/notesSlides/notesSlide2.xml" ContentType="application/vnd.openxmlformats-officedocument.presentationml.notesSlide+xml"/>
  <Override PartName="/ppt/comments/modernComment_102_3F95A49A.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59" r:id="rId5"/>
    <p:sldId id="260" r:id="rId6"/>
    <p:sldId id="261" r:id="rId7"/>
    <p:sldId id="262" r:id="rId8"/>
    <p:sldId id="263" r:id="rId9"/>
    <p:sldId id="264" r:id="rId10"/>
    <p:sldId id="265" r:id="rId11"/>
    <p:sldId id="267" r:id="rId12"/>
    <p:sldId id="270" r:id="rId13"/>
    <p:sldId id="258" r:id="rId14"/>
    <p:sldId id="266"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417CF2-5BE0-28A6-9C96-5386BD6AAB36}" name="z z" initials="zz" userId="3031f9d70879666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47" autoAdjust="0"/>
    <p:restoredTop sz="94660"/>
  </p:normalViewPr>
  <p:slideViewPr>
    <p:cSldViewPr snapToGrid="0">
      <p:cViewPr varScale="1">
        <p:scale>
          <a:sx n="52" d="100"/>
          <a:sy n="52" d="100"/>
        </p:scale>
        <p:origin x="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2_3F95A49A.xml><?xml version="1.0" encoding="utf-8"?>
<p188:cmLst xmlns:a="http://schemas.openxmlformats.org/drawingml/2006/main" xmlns:r="http://schemas.openxmlformats.org/officeDocument/2006/relationships" xmlns:p188="http://schemas.microsoft.com/office/powerpoint/2018/8/main">
  <p188:cm id="{E6095060-B19D-485A-AD66-BACE99D159F1}" authorId="{0E417CF2-5BE0-28A6-9C96-5386BD6AAB36}" created="2024-03-22T13:52:37.238">
    <ac:deMkLst xmlns:ac="http://schemas.microsoft.com/office/drawing/2013/main/command">
      <pc:docMk xmlns:pc="http://schemas.microsoft.com/office/powerpoint/2013/main/command"/>
      <pc:sldMk xmlns:pc="http://schemas.microsoft.com/office/powerpoint/2013/main/command" cId="1066771610" sldId="258"/>
      <ac:picMk id="5" creationId="{1184702C-51D6-528E-F0D9-8C5A18584A55}"/>
    </ac:deMkLst>
    <p188:txBody>
      <a:bodyPr/>
      <a:lstStyle/>
      <a:p>
        <a:r>
          <a:rPr lang="zh-CN" altLang="en-US"/>
          <a:t>没有奖励，奖励是荣誉！</a:t>
        </a:r>
      </a:p>
    </p188:txBody>
  </p188:cm>
</p188:cmLst>
</file>

<file path=ppt/comments/modernComment_104_58B2E099.xml><?xml version="1.0" encoding="utf-8"?>
<p188:cmLst xmlns:a="http://schemas.openxmlformats.org/drawingml/2006/main" xmlns:r="http://schemas.openxmlformats.org/officeDocument/2006/relationships" xmlns:p188="http://schemas.microsoft.com/office/powerpoint/2018/8/main">
  <p188:cm id="{2893B941-E530-43C5-A7BC-4C3E8EC37E24}" authorId="{0E417CF2-5BE0-28A6-9C96-5386BD6AAB36}" created="2024-03-22T13:46:34.878">
    <ac:deMkLst xmlns:ac="http://schemas.microsoft.com/office/drawing/2013/main/command">
      <pc:docMk xmlns:pc="http://schemas.microsoft.com/office/powerpoint/2013/main/command"/>
      <pc:sldMk xmlns:pc="http://schemas.microsoft.com/office/powerpoint/2013/main/command" cId="1488117913" sldId="260"/>
      <ac:spMk id="2" creationId="{AC971845-6D6E-E832-1D9A-5CBF43E8BBD0}"/>
    </ac:deMkLst>
    <p188:txBody>
      <a:bodyPr/>
      <a:lstStyle/>
      <a:p>
        <a:r>
          <a:rPr lang="zh-CN" altLang="en-US"/>
          <a:t>简单过一下</a:t>
        </a:r>
      </a:p>
    </p188:txBody>
  </p188:cm>
</p188:cmLst>
</file>

<file path=ppt/comments/modernComment_106_63FF6361.xml><?xml version="1.0" encoding="utf-8"?>
<p188:cmLst xmlns:a="http://schemas.openxmlformats.org/drawingml/2006/main" xmlns:r="http://schemas.openxmlformats.org/officeDocument/2006/relationships" xmlns:p188="http://schemas.microsoft.com/office/powerpoint/2018/8/main">
  <p188:cm id="{12B046C2-3AA2-4F85-9277-8D26E42E1D99}" authorId="{0E417CF2-5BE0-28A6-9C96-5386BD6AAB36}" created="2024-03-22T14:19:05.927">
    <ac:deMkLst xmlns:ac="http://schemas.microsoft.com/office/drawing/2013/main/command">
      <pc:docMk xmlns:pc="http://schemas.microsoft.com/office/powerpoint/2013/main/command"/>
      <pc:sldMk xmlns:pc="http://schemas.microsoft.com/office/powerpoint/2013/main/command" cId="1677681505" sldId="262"/>
      <ac:spMk id="2" creationId="{562C055F-A115-DD1E-68CA-D1FD5EDF9841}"/>
    </ac:deMkLst>
    <p188:txBody>
      <a:bodyPr/>
      <a:lstStyle/>
      <a:p>
        <a:r>
          <a:rPr lang="zh-CN" altLang="en-US"/>
          <a:t>第一个事例要讲的快一点</a:t>
        </a:r>
      </a:p>
    </p188:txBody>
  </p188:cm>
</p188:cmLst>
</file>

<file path=ppt/comments/modernComment_109_239E0345.xml><?xml version="1.0" encoding="utf-8"?>
<p188:cmLst xmlns:a="http://schemas.openxmlformats.org/drawingml/2006/main" xmlns:r="http://schemas.openxmlformats.org/officeDocument/2006/relationships" xmlns:p188="http://schemas.microsoft.com/office/powerpoint/2018/8/main">
  <p188:cm id="{816695FC-1FA0-4F58-AEDF-1D84DB1F0518}" authorId="{0E417CF2-5BE0-28A6-9C96-5386BD6AAB36}" created="2024-03-22T14:27:44.253">
    <ac:deMkLst xmlns:ac="http://schemas.microsoft.com/office/drawing/2013/main/command">
      <pc:docMk xmlns:pc="http://schemas.microsoft.com/office/powerpoint/2013/main/command"/>
      <pc:sldMk xmlns:pc="http://schemas.microsoft.com/office/powerpoint/2013/main/command" cId="597558085" sldId="265"/>
      <ac:picMk id="8" creationId="{428E16CC-7299-FD2F-4E88-53FAECED23E3}"/>
    </ac:deMkLst>
    <p188:txBody>
      <a:bodyPr/>
      <a:lstStyle/>
      <a:p>
        <a:r>
          <a:rPr lang="zh-CN" altLang="en-US"/>
          <a:t>Now I'm telling a funny story , please laugh!</a:t>
        </a:r>
      </a:p>
    </p188:txBody>
    <p188:extLst>
      <p:ext xmlns:p="http://schemas.openxmlformats.org/presentationml/2006/main" uri="{57CB4572-C831-44C2-8A1C-0ADB6CCDFE69}">
        <p223:reactions xmlns:p223="http://schemas.microsoft.com/office/powerpoint/2022/03/main">
          <p223:rxn type="👍">
            <p223:instance time="2024-03-23T04:41:42.741" authorId="{0E417CF2-5BE0-28A6-9C96-5386BD6AAB36}"/>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8168D-0BB5-4B85-ABA6-DA0482C8DBDC}" type="datetimeFigureOut">
              <a:rPr lang="zh-CN" altLang="en-US" smtClean="0"/>
              <a:t>2024/3/23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427DE-5D9B-49B6-A51C-278672CD8B92}" type="slidenum">
              <a:rPr lang="zh-CN" altLang="en-US" smtClean="0"/>
              <a:t>‹#›</a:t>
            </a:fld>
            <a:endParaRPr lang="zh-CN" altLang="en-US"/>
          </a:p>
        </p:txBody>
      </p:sp>
    </p:spTree>
    <p:extLst>
      <p:ext uri="{BB962C8B-B14F-4D97-AF65-F5344CB8AC3E}">
        <p14:creationId xmlns:p14="http://schemas.microsoft.com/office/powerpoint/2010/main" val="393807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4427DE-5D9B-49B6-A51C-278672CD8B92}" type="slidenum">
              <a:rPr lang="zh-CN" altLang="en-US" smtClean="0"/>
              <a:t>8</a:t>
            </a:fld>
            <a:endParaRPr lang="zh-CN" altLang="en-US"/>
          </a:p>
        </p:txBody>
      </p:sp>
    </p:spTree>
    <p:extLst>
      <p:ext uri="{BB962C8B-B14F-4D97-AF65-F5344CB8AC3E}">
        <p14:creationId xmlns:p14="http://schemas.microsoft.com/office/powerpoint/2010/main" val="62037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4427DE-5D9B-49B6-A51C-278672CD8B92}" type="slidenum">
              <a:rPr lang="zh-CN" altLang="en-US" smtClean="0"/>
              <a:t>11</a:t>
            </a:fld>
            <a:endParaRPr lang="zh-CN" altLang="en-US"/>
          </a:p>
        </p:txBody>
      </p:sp>
    </p:spTree>
    <p:extLst>
      <p:ext uri="{BB962C8B-B14F-4D97-AF65-F5344CB8AC3E}">
        <p14:creationId xmlns:p14="http://schemas.microsoft.com/office/powerpoint/2010/main" val="63322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4427DE-5D9B-49B6-A51C-278672CD8B92}" type="slidenum">
              <a:rPr lang="zh-CN" altLang="en-US" smtClean="0"/>
              <a:t>14</a:t>
            </a:fld>
            <a:endParaRPr lang="zh-CN" altLang="en-US"/>
          </a:p>
        </p:txBody>
      </p:sp>
    </p:spTree>
    <p:extLst>
      <p:ext uri="{BB962C8B-B14F-4D97-AF65-F5344CB8AC3E}">
        <p14:creationId xmlns:p14="http://schemas.microsoft.com/office/powerpoint/2010/main" val="24539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4427DE-5D9B-49B6-A51C-278672CD8B92}" type="slidenum">
              <a:rPr lang="zh-CN" altLang="en-US" smtClean="0"/>
              <a:t>15</a:t>
            </a:fld>
            <a:endParaRPr lang="zh-CN" altLang="en-US"/>
          </a:p>
        </p:txBody>
      </p:sp>
    </p:spTree>
    <p:extLst>
      <p:ext uri="{BB962C8B-B14F-4D97-AF65-F5344CB8AC3E}">
        <p14:creationId xmlns:p14="http://schemas.microsoft.com/office/powerpoint/2010/main" val="311241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83AC-071C-E9F6-4DF5-3C7DDF9521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E6EA43-A70A-630C-4A77-0E8DACAAE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6C0A13-46A9-4E20-C478-59C5DA33D5D6}"/>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F57B3C03-5152-B2D6-0253-F9F0673D4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54AA82-E91C-F76D-A909-539109F85D8F}"/>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424405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5AF4D-543A-4F17-8899-70BEB1CFEC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180C78-7867-6939-E99F-8CD7736D77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A2DACF-6A98-939F-2F21-667E9444F020}"/>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805BF582-BC61-DE6C-3F02-D574B50E48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04B124-28D0-44F3-7E31-E1E0529DCFE1}"/>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166721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9E8B68-5F98-4682-CEFA-2BAF015B22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700D9F-37EA-DF0E-4D14-1152FB8299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34FFDB-0EB9-32C1-8AD8-A71370150EA4}"/>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394F6528-11BB-FB83-6B50-4A2D123AF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DB959-512B-0D87-2829-FBE3FA2D0621}"/>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140762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C5429-411E-152D-0BCA-FF6F42D590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B49FDE-BDC6-6649-DE7D-F3079B6393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2E2A0D-00CC-479C-4AC5-7CA0601B2351}"/>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023E6B0F-EFF0-A666-D03C-A35031EB0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BCC527-A346-0D75-4722-A0512FE6B109}"/>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389170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2EFB1-717A-873A-4D62-7205B27B8F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C7D09D-DFD1-E051-E641-2DD126AE5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EF5199-E2F4-49BC-DB1F-40AD3C481782}"/>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95A0DEBE-0CE9-9D42-A968-7AA861EF8C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F4880-477E-4FF2-6F76-D38AFFF6F1F8}"/>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319652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69314-2B9B-3EFD-9820-AEFE12302E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51846-2F7F-A79E-C2B5-918B4CAAB6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839223-B051-8816-1ADC-8BAFCF07362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254F0F-3C15-1915-B98B-01923BEDA854}"/>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9E9684F0-C7D4-A8A4-2CFF-28B26AFEF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32CC1C-EB29-8B25-75C2-C4B72F74CB59}"/>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421123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D0335-FAB0-686A-25E5-4C0B53EE36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F1093-2542-1C6F-6A72-2378CF426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658F70-01F6-5BC1-584D-3B04B0E7640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1DEC49-4BCA-4186-4153-17589D75C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5758F5-AA14-925F-1AC5-84FE124BC1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B10A4A-04F2-8A6F-975C-13EDDB7514C7}"/>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8" name="页脚占位符 7">
            <a:extLst>
              <a:ext uri="{FF2B5EF4-FFF2-40B4-BE49-F238E27FC236}">
                <a16:creationId xmlns:a16="http://schemas.microsoft.com/office/drawing/2014/main" id="{FDB06B0C-13BC-F9D7-7BDF-30CA097922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4FF8FD-D774-8AF9-E10B-2783D34AD2AF}"/>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401945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2CADD-080A-55D3-F3AE-7D94AC946E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62C1F3-3353-9729-E8F9-85D1A776C0A5}"/>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4" name="页脚占位符 3">
            <a:extLst>
              <a:ext uri="{FF2B5EF4-FFF2-40B4-BE49-F238E27FC236}">
                <a16:creationId xmlns:a16="http://schemas.microsoft.com/office/drawing/2014/main" id="{7041CE25-C18A-C5B4-DA11-6316935FD0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90EBC3-72C6-AEEE-BECE-1DB883D95461}"/>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351729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EE0306-F77A-F4E3-CE04-AAD5024054FA}"/>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3" name="页脚占位符 2">
            <a:extLst>
              <a:ext uri="{FF2B5EF4-FFF2-40B4-BE49-F238E27FC236}">
                <a16:creationId xmlns:a16="http://schemas.microsoft.com/office/drawing/2014/main" id="{01F66A10-B903-9619-72F3-E7049212B3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D485AE-46E1-C477-5B6F-D1387DC701F1}"/>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224851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37256-9DC0-427B-1D6D-CAEE98275A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1C1525-04EA-E7F1-24A7-86776C9FE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C50CFD-D77B-1BF0-F9E7-26747FB47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04102-5F57-3182-EDFA-F11A913A3939}"/>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94AD7BDD-5197-9BC1-02F1-C993E0DF0A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40C630-62B8-7836-E1BC-680FE9E1848E}"/>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32160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157B0-4EDA-EF4B-0E42-7B796C3E1A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C8DF3B-E803-974C-3BFF-18F76EAB4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1199E9-FAAC-21D7-04DB-B076C93B7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80E299-B391-6F94-0483-C600E2D19753}"/>
              </a:ext>
            </a:extLst>
          </p:cNvPr>
          <p:cNvSpPr>
            <a:spLocks noGrp="1"/>
          </p:cNvSpPr>
          <p:nvPr>
            <p:ph type="dt" sz="half" idx="10"/>
          </p:nvPr>
        </p:nvSpPr>
        <p:spPr/>
        <p:txBody>
          <a:bodyPr/>
          <a:lstStyle/>
          <a:p>
            <a:fld id="{7F623759-6B51-4B23-99A4-ACDF4E96E029}"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E6CD9706-C334-D260-D4FC-D79B18E05A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7E2CEE-3313-BFAA-0648-5C98C2129BF4}"/>
              </a:ext>
            </a:extLst>
          </p:cNvPr>
          <p:cNvSpPr>
            <a:spLocks noGrp="1"/>
          </p:cNvSpPr>
          <p:nvPr>
            <p:ph type="sldNum" sz="quarter" idx="12"/>
          </p:nvPr>
        </p:nvSpPr>
        <p:spPr/>
        <p:txBody>
          <a:body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396505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7607F1-98B2-A320-6629-8E7B2582A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CB9F00-2430-E6CA-B761-45CAFF12E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29A80B-5B58-DB18-8AC0-2A7D00D05D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23759-6B51-4B23-99A4-ACDF4E96E029}"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45E4C80F-F4F3-435B-EB19-3B24D82A9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C547C9-FF27-C0C3-A5C9-6F5AB55E7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9E134-29BC-40A9-B903-1A90C80C0761}" type="slidenum">
              <a:rPr lang="zh-CN" altLang="en-US" smtClean="0"/>
              <a:t>‹#›</a:t>
            </a:fld>
            <a:endParaRPr lang="zh-CN" altLang="en-US"/>
          </a:p>
        </p:txBody>
      </p:sp>
    </p:spTree>
    <p:extLst>
      <p:ext uri="{BB962C8B-B14F-4D97-AF65-F5344CB8AC3E}">
        <p14:creationId xmlns:p14="http://schemas.microsoft.com/office/powerpoint/2010/main" val="2775800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9_239E034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LuckyStudentNumber.exe" TargetMode="External"/><Relationship Id="rId2" Type="http://schemas.microsoft.com/office/2018/10/relationships/comments" Target="../comments/modernComment_102_3F95A49A.xml"/><Relationship Id="rId1" Type="http://schemas.openxmlformats.org/officeDocument/2006/relationships/slideLayout" Target="../slideLayouts/slideLayout3.xml"/><Relationship Id="rId5" Type="http://schemas.openxmlformats.org/officeDocument/2006/relationships/image" Target="../media/image14.sv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yuedu.163.com/book_reader/d160832bb7df4a88acf820f53f0bfb9f_4/d6ba0d535b084929af695c96fac51d06_4" TargetMode="External"/><Relationship Id="rId5" Type="http://schemas.openxmlformats.org/officeDocument/2006/relationships/hyperlink" Target="https://www.sohu.com/a/593141726_121124373" TargetMode="External"/><Relationship Id="rId4" Type="http://schemas.openxmlformats.org/officeDocument/2006/relationships/hyperlink" Target="https://baijiahao.baidu.com/s?id=1772631695993193929&amp;wfr=spider&amp;for=pc" TargetMode="Externa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2.wav"/><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microsoft.com/office/2018/10/relationships/comments" Target="../comments/modernComment_104_58B2E09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6_63FF636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202DD-B3B4-C072-8903-151FA3FBF237}"/>
              </a:ext>
            </a:extLst>
          </p:cNvPr>
          <p:cNvSpPr>
            <a:spLocks noGrp="1"/>
          </p:cNvSpPr>
          <p:nvPr>
            <p:ph type="ctrTitle"/>
          </p:nvPr>
        </p:nvSpPr>
        <p:spPr/>
        <p:txBody>
          <a:bodyPr/>
          <a:lstStyle/>
          <a:p>
            <a:r>
              <a:rPr lang="zh-CN" altLang="en-US" dirty="0"/>
              <a:t>后半部分</a:t>
            </a:r>
            <a:r>
              <a:rPr lang="en-US" altLang="zh-CN" dirty="0"/>
              <a:t>PPT</a:t>
            </a:r>
            <a:endParaRPr lang="zh-CN" altLang="en-US" dirty="0"/>
          </a:p>
        </p:txBody>
      </p:sp>
      <p:sp>
        <p:nvSpPr>
          <p:cNvPr id="3" name="副标题 2">
            <a:extLst>
              <a:ext uri="{FF2B5EF4-FFF2-40B4-BE49-F238E27FC236}">
                <a16:creationId xmlns:a16="http://schemas.microsoft.com/office/drawing/2014/main" id="{080F803C-7885-58B1-BC9C-6C2267FC2544}"/>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BC931E9C-6A1A-DFE7-E77F-A75056EF54A0}"/>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304051" cy="6858000"/>
          </a:xfrm>
          <a:prstGeom prst="rect">
            <a:avLst/>
          </a:prstGeom>
        </p:spPr>
      </p:pic>
    </p:spTree>
    <p:extLst>
      <p:ext uri="{BB962C8B-B14F-4D97-AF65-F5344CB8AC3E}">
        <p14:creationId xmlns:p14="http://schemas.microsoft.com/office/powerpoint/2010/main" val="505721134"/>
      </p:ext>
    </p:extLst>
  </p:cSld>
  <p:clrMapOvr>
    <a:masterClrMapping/>
  </p:clrMapOvr>
  <mc:AlternateContent xmlns:mc="http://schemas.openxmlformats.org/markup-compatibility/2006">
    <mc:Choice xmlns:p14="http://schemas.microsoft.com/office/powerpoint/2010/main" Requires="p14">
      <p:transition spd="slow" p14:dur="10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AFC2-D98C-9D38-F788-11D86E6AD280}"/>
              </a:ext>
            </a:extLst>
          </p:cNvPr>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“裂脑”实验</a:t>
            </a:r>
            <a:endParaRPr lang="zh-CN" altLang="en-US" dirty="0"/>
          </a:p>
        </p:txBody>
      </p:sp>
      <p:pic>
        <p:nvPicPr>
          <p:cNvPr id="5" name="图片 4">
            <a:extLst>
              <a:ext uri="{FF2B5EF4-FFF2-40B4-BE49-F238E27FC236}">
                <a16:creationId xmlns:a16="http://schemas.microsoft.com/office/drawing/2014/main" id="{FF4C7D77-2FAF-3537-BB59-5C6E250AF87E}"/>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12052" y="0"/>
            <a:ext cx="12304051" cy="6858000"/>
          </a:xfrm>
          <a:prstGeom prst="rect">
            <a:avLst/>
          </a:prstGeom>
        </p:spPr>
      </p:pic>
      <p:sp>
        <p:nvSpPr>
          <p:cNvPr id="3" name="内容占位符 2">
            <a:extLst>
              <a:ext uri="{FF2B5EF4-FFF2-40B4-BE49-F238E27FC236}">
                <a16:creationId xmlns:a16="http://schemas.microsoft.com/office/drawing/2014/main" id="{0A6FAAEC-5BA8-5541-76EB-2E41AD1B646F}"/>
              </a:ext>
            </a:extLst>
          </p:cNvPr>
          <p:cNvSpPr>
            <a:spLocks noGrp="1"/>
          </p:cNvSpPr>
          <p:nvPr>
            <p:ph idx="1"/>
          </p:nvPr>
        </p:nvSpPr>
        <p:spPr/>
        <p:txBody>
          <a:bodyPr/>
          <a:lstStyle/>
          <a:p>
            <a:pPr algn="just"/>
            <a:r>
              <a:rPr lang="zh-CN" altLang="en-US" b="0" i="0" dirty="0">
                <a:solidFill>
                  <a:srgbClr val="12161A"/>
                </a:solidFill>
                <a:effectLst/>
                <a:latin typeface="arial" panose="020B0604020202020204" pitchFamily="34" charset="0"/>
              </a:rPr>
              <a:t>       在这些“裂脑”病人，癫痫发作的破坏性似乎得到了缓解，但是有时候这些病人会有些古怪的变现，就像是同时受到两个独立意识的支配。例如：一个愤怒的病人想要用一只手去打他的妻子</a:t>
            </a:r>
            <a:r>
              <a:rPr lang="en-US" altLang="zh-CN" b="0" i="0" dirty="0">
                <a:solidFill>
                  <a:srgbClr val="12161A"/>
                </a:solidFill>
                <a:effectLst/>
                <a:latin typeface="arial" panose="020B0604020202020204" pitchFamily="34" charset="0"/>
              </a:rPr>
              <a:t>……</a:t>
            </a:r>
            <a:r>
              <a:rPr lang="zh-CN" altLang="en-US" b="0" i="0" dirty="0">
                <a:solidFill>
                  <a:srgbClr val="12161A"/>
                </a:solidFill>
                <a:effectLst/>
                <a:latin typeface="arial" panose="020B0604020202020204" pitchFamily="34" charset="0"/>
              </a:rPr>
              <a:t>但同时却试图用另一只手保护她。</a:t>
            </a:r>
            <a:endParaRPr lang="en-US" altLang="zh-CN" b="0" i="0" dirty="0">
              <a:solidFill>
                <a:srgbClr val="12161A"/>
              </a:solidFill>
              <a:effectLst/>
              <a:latin typeface="arial" panose="020B0604020202020204" pitchFamily="34" charset="0"/>
            </a:endParaRPr>
          </a:p>
          <a:p>
            <a:pPr lvl="2" algn="just"/>
            <a:endParaRPr lang="zh-CN" altLang="en-US" b="0" i="0" dirty="0">
              <a:solidFill>
                <a:srgbClr val="12161A"/>
              </a:solidFill>
              <a:effectLst/>
              <a:latin typeface="arial" panose="020B0604020202020204" pitchFamily="34" charset="0"/>
            </a:endParaRPr>
          </a:p>
        </p:txBody>
      </p:sp>
      <p:pic>
        <p:nvPicPr>
          <p:cNvPr id="6" name="图片 5">
            <a:extLst>
              <a:ext uri="{FF2B5EF4-FFF2-40B4-BE49-F238E27FC236}">
                <a16:creationId xmlns:a16="http://schemas.microsoft.com/office/drawing/2014/main" id="{0059E478-6176-BCB1-2608-AF124FD452D8}"/>
              </a:ext>
            </a:extLst>
          </p:cNvPr>
          <p:cNvPicPr>
            <a:picLocks noChangeAspect="1"/>
          </p:cNvPicPr>
          <p:nvPr/>
        </p:nvPicPr>
        <p:blipFill>
          <a:blip r:embed="rId4"/>
          <a:stretch>
            <a:fillRect/>
          </a:stretch>
        </p:blipFill>
        <p:spPr>
          <a:xfrm>
            <a:off x="838200" y="1690688"/>
            <a:ext cx="10834688" cy="3029505"/>
          </a:xfrm>
          <a:prstGeom prst="rect">
            <a:avLst/>
          </a:prstGeom>
        </p:spPr>
      </p:pic>
      <p:pic>
        <p:nvPicPr>
          <p:cNvPr id="8" name="图片 7">
            <a:extLst>
              <a:ext uri="{FF2B5EF4-FFF2-40B4-BE49-F238E27FC236}">
                <a16:creationId xmlns:a16="http://schemas.microsoft.com/office/drawing/2014/main" id="{428E16CC-7299-FD2F-4E88-53FAECED23E3}"/>
              </a:ext>
            </a:extLst>
          </p:cNvPr>
          <p:cNvPicPr>
            <a:picLocks noChangeAspect="1"/>
          </p:cNvPicPr>
          <p:nvPr/>
        </p:nvPicPr>
        <p:blipFill>
          <a:blip r:embed="rId5"/>
          <a:stretch>
            <a:fillRect/>
          </a:stretch>
        </p:blipFill>
        <p:spPr>
          <a:xfrm>
            <a:off x="838200" y="1627341"/>
            <a:ext cx="10644573" cy="3959071"/>
          </a:xfrm>
          <a:prstGeom prst="rect">
            <a:avLst/>
          </a:prstGeom>
        </p:spPr>
      </p:pic>
    </p:spTree>
    <p:extLst>
      <p:ext uri="{BB962C8B-B14F-4D97-AF65-F5344CB8AC3E}">
        <p14:creationId xmlns:p14="http://schemas.microsoft.com/office/powerpoint/2010/main" val="5975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6"/>
                                        </p:tgtEl>
                                        <p:attrNameLst>
                                          <p:attrName>ppt_x</p:attrName>
                                        </p:attrNameLst>
                                      </p:cBhvr>
                                      <p:tavLst>
                                        <p:tav tm="0">
                                          <p:val>
                                            <p:strVal val="ppt_x"/>
                                          </p:val>
                                        </p:tav>
                                        <p:tav tm="100000">
                                          <p:val>
                                            <p:strVal val="ppt_x"/>
                                          </p:val>
                                        </p:tav>
                                      </p:tavLst>
                                    </p:anim>
                                    <p:anim calcmode="lin" valueType="num">
                                      <p:cBhvr additive="base">
                                        <p:cTn id="24" dur="500"/>
                                        <p:tgtEl>
                                          <p:spTgt spid="6"/>
                                        </p:tgtEl>
                                        <p:attrNameLst>
                                          <p:attrName>ppt_y</p:attrName>
                                        </p:attrNameLst>
                                      </p:cBhvr>
                                      <p:tavLst>
                                        <p:tav tm="0">
                                          <p:val>
                                            <p:strVal val="ppt_y"/>
                                          </p:val>
                                        </p:tav>
                                        <p:tav tm="100000">
                                          <p:val>
                                            <p:strVal val="1+ppt_h/2"/>
                                          </p:val>
                                        </p:tav>
                                      </p:tavLst>
                                    </p:anim>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B940EE-FA3E-B629-56EB-43A4DC1CDC22}"/>
              </a:ext>
            </a:extLst>
          </p:cNvPr>
          <p:cNvSpPr>
            <a:spLocks noGrp="1"/>
          </p:cNvSpPr>
          <p:nvPr>
            <p:ph idx="1"/>
          </p:nvPr>
        </p:nvSpPr>
        <p:spPr>
          <a:xfrm>
            <a:off x="838200" y="1357539"/>
            <a:ext cx="10515600" cy="5274668"/>
          </a:xfrm>
        </p:spPr>
        <p:txBody>
          <a:bodyPr>
            <a:noAutofit/>
          </a:bodyPr>
          <a:lstStyle/>
          <a:p>
            <a:pPr marL="0" indent="0">
              <a:buNone/>
            </a:pPr>
            <a:r>
              <a:rPr lang="zh-CN" altLang="en-US" sz="2400" dirty="0"/>
              <a:t>       一个具体的例子是人类在面对自己的错误或失败时往往会倾向于进行自我欺骗。例如，一个人在工作中犯了一个重大错误，但为了保护自己的自尊和形象，他可能会选择否认错误或将责任推给他人，而不是直面和承认自己的错误。这种自我欺骗可以帮助他减少内心的焦虑和罪恶感，保持自尊心和自信心，从而更好地维护自己在社会中的地位和形象。</a:t>
            </a:r>
            <a:endParaRPr lang="en-US" altLang="zh-CN" sz="2400" dirty="0"/>
          </a:p>
          <a:p>
            <a:pPr marL="0" indent="0">
              <a:buNone/>
            </a:pPr>
            <a:r>
              <a:rPr lang="en-US" altLang="zh-CN" sz="2400" dirty="0"/>
              <a:t>	</a:t>
            </a:r>
            <a:r>
              <a:rPr lang="zh-CN" altLang="en-US" sz="2400" dirty="0"/>
              <a:t>另一个具体的例子是人类在面临紧急情况时往往会出现无法控制的大脑反应。比如，当面对突发的危险或威胁时，人类的大脑会迅速释放应激反应，导致身体产生自动的生理反应，如心跳加快、血压升高、肌肉紧张等。这种无法控制的大脑反应可能会使个体在危险情况下更快速地做出反应，提高生存的机会。但有时候这种反应可能也会使个体做出不理智的决策或行为，需要后续进行调整和纠正。</a:t>
            </a:r>
            <a:endParaRPr lang="en-US" altLang="zh-CN" sz="2400" dirty="0"/>
          </a:p>
          <a:p>
            <a:pPr marL="0" indent="0">
              <a:buNone/>
            </a:pPr>
            <a:r>
              <a:rPr lang="en-US" altLang="zh-CN" sz="2400" dirty="0"/>
              <a:t>	</a:t>
            </a:r>
            <a:r>
              <a:rPr lang="zh-CN" altLang="en-US" sz="2400" dirty="0"/>
              <a:t>这些具体例子都反映了人类在生活和进化过程中存在欺骗自己和无法控制的大脑的倾向，并且表明这种倾向在一定程度上对个体的生存和繁衍有一定的积极作用。然而，需要注意的是，这种行为也可能会导致一些负面影响，需要借助理性思考和外部支持来进行调整和改进。</a:t>
            </a:r>
          </a:p>
        </p:txBody>
      </p:sp>
      <p:pic>
        <p:nvPicPr>
          <p:cNvPr id="5" name="图片 4">
            <a:extLst>
              <a:ext uri="{FF2B5EF4-FFF2-40B4-BE49-F238E27FC236}">
                <a16:creationId xmlns:a16="http://schemas.microsoft.com/office/drawing/2014/main" id="{D5C1FD6B-5160-074C-8470-83A51615E0F0}"/>
              </a:ext>
            </a:extLst>
          </p:cNvPr>
          <p:cNvPicPr>
            <a:picLocks noChangeAspect="1"/>
          </p:cNvPicPr>
          <p:nvPr/>
        </p:nvPicPr>
        <p:blipFill>
          <a:blip r:embed="rId4"/>
          <a:stretch>
            <a:fillRect/>
          </a:stretch>
        </p:blipFill>
        <p:spPr>
          <a:xfrm>
            <a:off x="838200" y="1357539"/>
            <a:ext cx="504895" cy="447737"/>
          </a:xfrm>
          <a:prstGeom prst="rect">
            <a:avLst/>
          </a:prstGeom>
        </p:spPr>
      </p:pic>
      <p:sp>
        <p:nvSpPr>
          <p:cNvPr id="6" name="矩形 5">
            <a:extLst>
              <a:ext uri="{FF2B5EF4-FFF2-40B4-BE49-F238E27FC236}">
                <a16:creationId xmlns:a16="http://schemas.microsoft.com/office/drawing/2014/main" id="{A43ED061-9D32-C57A-603B-ED8C021A4341}"/>
              </a:ext>
            </a:extLst>
          </p:cNvPr>
          <p:cNvSpPr/>
          <p:nvPr/>
        </p:nvSpPr>
        <p:spPr>
          <a:xfrm>
            <a:off x="344368" y="225793"/>
            <a:ext cx="7802136"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为什么大脑要欺骗自己？</a:t>
            </a:r>
          </a:p>
        </p:txBody>
      </p:sp>
    </p:spTree>
    <p:extLst>
      <p:ext uri="{BB962C8B-B14F-4D97-AF65-F5344CB8AC3E}">
        <p14:creationId xmlns:p14="http://schemas.microsoft.com/office/powerpoint/2010/main" val="3807119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3" name="suction.wav"/>
          </p:stSnd>
        </p:sndAc>
      </p:transition>
    </mc:Choice>
    <mc:Fallback xmlns="">
      <p:transition spd="slow">
        <p:fade/>
        <p:sndAc>
          <p:stSnd>
            <p:snd r:embed="rId5"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BCCCB30-2F70-8BAF-1C8A-795C1FC76BF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F3CF8538-B9FF-251E-96E3-C7C2370F106F}"/>
              </a:ext>
            </a:extLst>
          </p:cNvPr>
          <p:cNvSpPr/>
          <p:nvPr/>
        </p:nvSpPr>
        <p:spPr>
          <a:xfrm>
            <a:off x="-28762" y="310633"/>
            <a:ext cx="6417141" cy="923330"/>
          </a:xfrm>
          <a:prstGeom prst="rect">
            <a:avLst/>
          </a:prstGeom>
          <a:noFill/>
        </p:spPr>
        <p:txBody>
          <a:bodyPr wrap="none" lIns="91440" tIns="45720" rIns="91440" bIns="45720">
            <a:spAutoFit/>
          </a:bodyPr>
          <a:lstStyle/>
          <a:p>
            <a:pPr algn="ctr"/>
            <a:r>
              <a:rPr lang="zh-CN" altLang="en-US" sz="5400" b="1" cap="none" spc="0" dirty="0">
                <a:ln w="0"/>
                <a:effectLst>
                  <a:reflection blurRad="6350" stA="53000" endA="300" endPos="35500" dir="5400000" sy="-90000" algn="bl" rotWithShape="0"/>
                </a:effectLst>
                <a:latin typeface="华文行楷" panose="02010800040101010101" pitchFamily="2" charset="-122"/>
                <a:ea typeface="华文行楷" panose="02010800040101010101" pitchFamily="2" charset="-122"/>
              </a:rPr>
              <a:t>来总结一下（全部）</a:t>
            </a:r>
          </a:p>
        </p:txBody>
      </p:sp>
      <p:sp>
        <p:nvSpPr>
          <p:cNvPr id="6" name="文本框 5">
            <a:extLst>
              <a:ext uri="{FF2B5EF4-FFF2-40B4-BE49-F238E27FC236}">
                <a16:creationId xmlns:a16="http://schemas.microsoft.com/office/drawing/2014/main" id="{9E0144A9-37A1-D876-2C10-10C2FD917D91}"/>
              </a:ext>
            </a:extLst>
          </p:cNvPr>
          <p:cNvSpPr txBox="1"/>
          <p:nvPr/>
        </p:nvSpPr>
        <p:spPr>
          <a:xfrm>
            <a:off x="1309815" y="1519882"/>
            <a:ext cx="9749481" cy="4031873"/>
          </a:xfrm>
          <a:prstGeom prst="rect">
            <a:avLst/>
          </a:prstGeom>
          <a:noFill/>
        </p:spPr>
        <p:txBody>
          <a:bodyPr wrap="square" rtlCol="0">
            <a:spAutoFit/>
          </a:bodyPr>
          <a:lstStyle/>
          <a:p>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通过深入了解生物进化的心理学原理，我们可以更好地理解为何我们会感到愤怒并失去控制。在你感到愤怒时，停下来思考真正的原因，从而帮助自己释放心中的怒火。记住，你生存在一个不再需要像祖先那样在采集和狩猎中求生的时代，所以不要让怒火影响你的理性。客观地分析自己的情绪，并不要太在意他人对你的看法。你的大脑由多个部分组成，学会控制它们将是你的力量所在。</a:t>
            </a:r>
          </a:p>
        </p:txBody>
      </p:sp>
    </p:spTree>
    <p:extLst>
      <p:ext uri="{BB962C8B-B14F-4D97-AF65-F5344CB8AC3E}">
        <p14:creationId xmlns:p14="http://schemas.microsoft.com/office/powerpoint/2010/main" val="9580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EAA87-6E0F-510E-EAAF-37156C5BCA49}"/>
              </a:ext>
            </a:extLst>
          </p:cNvPr>
          <p:cNvSpPr>
            <a:spLocks noGrp="1"/>
          </p:cNvSpPr>
          <p:nvPr>
            <p:ph type="title"/>
          </p:nvPr>
        </p:nvSpPr>
        <p:spPr/>
        <p:txBody>
          <a:bodyPr/>
          <a:lstStyle/>
          <a:p>
            <a:r>
              <a:rPr lang="en-US" altLang="zh-CN" dirty="0"/>
              <a:t>(4) </a:t>
            </a:r>
            <a:r>
              <a:rPr lang="zh-CN" altLang="en-US" dirty="0"/>
              <a:t>无奖问答</a:t>
            </a:r>
          </a:p>
        </p:txBody>
      </p:sp>
      <p:sp>
        <p:nvSpPr>
          <p:cNvPr id="3" name="文本占位符 2">
            <a:extLst>
              <a:ext uri="{FF2B5EF4-FFF2-40B4-BE49-F238E27FC236}">
                <a16:creationId xmlns:a16="http://schemas.microsoft.com/office/drawing/2014/main" id="{8B73F000-EF23-ACF1-7294-2667ACCF99A6}"/>
              </a:ext>
            </a:extLst>
          </p:cNvPr>
          <p:cNvSpPr>
            <a:spLocks noGrp="1"/>
          </p:cNvSpPr>
          <p:nvPr>
            <p:ph type="body" idx="1"/>
          </p:nvPr>
        </p:nvSpPr>
        <p:spPr/>
        <p:txBody>
          <a:bodyPr/>
          <a:lstStyle/>
          <a:p>
            <a:pPr algn="r"/>
            <a:r>
              <a:rPr lang="zh-CN" altLang="en-US" dirty="0">
                <a:latin typeface="华文行楷" panose="02010800040101010101" pitchFamily="2" charset="-122"/>
                <a:ea typeface="华文行楷" panose="02010800040101010101" pitchFamily="2" charset="-122"/>
              </a:rPr>
              <a:t>负责人：</a:t>
            </a:r>
            <a:r>
              <a:rPr lang="en-US" altLang="zh-CN" dirty="0">
                <a:latin typeface="华文行楷" panose="02010800040101010101" pitchFamily="2" charset="-122"/>
                <a:ea typeface="华文行楷" panose="02010800040101010101" pitchFamily="2" charset="-122"/>
              </a:rPr>
              <a:t>XXX</a:t>
            </a:r>
            <a:endParaRPr lang="zh-CN" altLang="en-US" dirty="0">
              <a:latin typeface="华文行楷" panose="02010800040101010101" pitchFamily="2" charset="-122"/>
              <a:ea typeface="华文行楷" panose="02010800040101010101" pitchFamily="2" charset="-122"/>
            </a:endParaRPr>
          </a:p>
        </p:txBody>
      </p:sp>
      <p:pic>
        <p:nvPicPr>
          <p:cNvPr id="5" name="图形 4" descr="奖杯">
            <a:hlinkClick r:id="rId3" action="ppaction://hlinkfile"/>
            <a:extLst>
              <a:ext uri="{FF2B5EF4-FFF2-40B4-BE49-F238E27FC236}">
                <a16:creationId xmlns:a16="http://schemas.microsoft.com/office/drawing/2014/main" id="{1184702C-51D6-528E-F0D9-8C5A18584A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050" y="1709738"/>
            <a:ext cx="4125913" cy="4125913"/>
          </a:xfrm>
          <a:prstGeom prst="rect">
            <a:avLst/>
          </a:prstGeom>
        </p:spPr>
      </p:pic>
    </p:spTree>
    <p:extLst>
      <p:ext uri="{BB962C8B-B14F-4D97-AF65-F5344CB8AC3E}">
        <p14:creationId xmlns:p14="http://schemas.microsoft.com/office/powerpoint/2010/main" val="10667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49D660C-9809-5753-4A28-C3933BD4B99F}"/>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1" y="0"/>
            <a:ext cx="12171359" cy="6858000"/>
          </a:xfrm>
          <a:prstGeom prst="rect">
            <a:avLst/>
          </a:prstGeom>
        </p:spPr>
      </p:pic>
      <p:sp>
        <p:nvSpPr>
          <p:cNvPr id="2" name="标题 1">
            <a:extLst>
              <a:ext uri="{FF2B5EF4-FFF2-40B4-BE49-F238E27FC236}">
                <a16:creationId xmlns:a16="http://schemas.microsoft.com/office/drawing/2014/main" id="{F5302063-A2C1-5F6A-64DE-5058B939B4F5}"/>
              </a:ext>
            </a:extLst>
          </p:cNvPr>
          <p:cNvSpPr>
            <a:spLocks noGrp="1"/>
          </p:cNvSpPr>
          <p:nvPr>
            <p:ph type="title"/>
          </p:nvPr>
        </p:nvSpPr>
        <p:spPr/>
        <p:txBody>
          <a:bodyPr/>
          <a:lstStyle/>
          <a:p>
            <a:r>
              <a:rPr lang="zh-CN" altLang="en-US" dirty="0"/>
              <a:t>鸣谢</a:t>
            </a:r>
          </a:p>
        </p:txBody>
      </p:sp>
      <p:sp>
        <p:nvSpPr>
          <p:cNvPr id="3" name="内容占位符 2">
            <a:extLst>
              <a:ext uri="{FF2B5EF4-FFF2-40B4-BE49-F238E27FC236}">
                <a16:creationId xmlns:a16="http://schemas.microsoft.com/office/drawing/2014/main" id="{17B0B239-1575-9902-FCAE-FEBDA9560376}"/>
              </a:ext>
            </a:extLst>
          </p:cNvPr>
          <p:cNvSpPr>
            <a:spLocks noGrp="1"/>
          </p:cNvSpPr>
          <p:nvPr>
            <p:ph idx="1"/>
          </p:nvPr>
        </p:nvSpPr>
        <p:spPr/>
        <p:txBody>
          <a:bodyPr/>
          <a:lstStyle/>
          <a:p>
            <a:r>
              <a:rPr lang="zh-CN" altLang="en-US" dirty="0"/>
              <a:t>互联网资源：</a:t>
            </a:r>
            <a:r>
              <a:rPr lang="zh-CN" altLang="en-US" dirty="0">
                <a:hlinkClick r:id="rId4"/>
              </a:rPr>
              <a:t>裂脑实验：你的左右脑都负责干什么？分开后会怎么样？ </a:t>
            </a:r>
            <a:r>
              <a:rPr lang="en-US" altLang="zh-CN" dirty="0">
                <a:hlinkClick r:id="rId4"/>
              </a:rPr>
              <a:t>(baidu.com)</a:t>
            </a:r>
            <a:endParaRPr lang="en-US" altLang="zh-CN" dirty="0"/>
          </a:p>
          <a:p>
            <a:r>
              <a:rPr lang="zh-CN" altLang="en-US" dirty="0"/>
              <a:t>书籍资料（电子书</a:t>
            </a:r>
            <a:r>
              <a:rPr lang="en-US" altLang="zh-CN" dirty="0"/>
              <a:t>eBook</a:t>
            </a:r>
            <a:r>
              <a:rPr lang="zh-CN" altLang="en-US" dirty="0"/>
              <a:t>）：</a:t>
            </a:r>
            <a:r>
              <a:rPr lang="zh-CN" altLang="en-US" dirty="0">
                <a:hlinkClick r:id="rId5"/>
              </a:rPr>
              <a:t>千脑智能理论：开启创造机器智能的路线图 </a:t>
            </a:r>
            <a:r>
              <a:rPr lang="en-US" altLang="zh-CN" dirty="0">
                <a:hlinkClick r:id="rId5"/>
              </a:rPr>
              <a:t>| 《</a:t>
            </a:r>
            <a:r>
              <a:rPr lang="zh-CN" altLang="en-US" dirty="0">
                <a:hlinkClick r:id="rId5"/>
              </a:rPr>
              <a:t>千脑智能</a:t>
            </a:r>
            <a:r>
              <a:rPr lang="en-US" altLang="zh-CN" dirty="0">
                <a:hlinkClick r:id="rId5"/>
              </a:rPr>
              <a:t>》_</a:t>
            </a:r>
            <a:r>
              <a:rPr lang="zh-CN" altLang="en-US" dirty="0">
                <a:hlinkClick r:id="rId5"/>
              </a:rPr>
              <a:t>皮质</a:t>
            </a:r>
            <a:r>
              <a:rPr lang="en-US" altLang="zh-CN" dirty="0">
                <a:hlinkClick r:id="rId5"/>
              </a:rPr>
              <a:t>_</a:t>
            </a:r>
            <a:r>
              <a:rPr lang="zh-CN" altLang="en-US" dirty="0">
                <a:hlinkClick r:id="rId5"/>
              </a:rPr>
              <a:t>视觉</a:t>
            </a:r>
            <a:r>
              <a:rPr lang="en-US" altLang="zh-CN" dirty="0">
                <a:hlinkClick r:id="rId5"/>
              </a:rPr>
              <a:t>_</a:t>
            </a:r>
            <a:r>
              <a:rPr lang="zh-CN" altLang="en-US" dirty="0">
                <a:hlinkClick r:id="rId5"/>
              </a:rPr>
              <a:t>大脑 </a:t>
            </a:r>
            <a:r>
              <a:rPr lang="en-US" altLang="zh-CN" dirty="0">
                <a:hlinkClick r:id="rId5"/>
              </a:rPr>
              <a:t>(sohu.com)</a:t>
            </a:r>
            <a:r>
              <a:rPr lang="en-US" altLang="zh-CN" dirty="0"/>
              <a:t> </a:t>
            </a:r>
          </a:p>
          <a:p>
            <a:pPr marL="0" indent="0">
              <a:buNone/>
            </a:pPr>
            <a:r>
              <a:rPr lang="en-US" altLang="zh-CN" dirty="0">
                <a:hlinkClick r:id="rId6"/>
              </a:rPr>
              <a:t>        </a:t>
            </a:r>
            <a:r>
              <a:rPr lang="zh-CN" altLang="en-US" dirty="0">
                <a:hlinkClick r:id="rId6"/>
              </a:rPr>
              <a:t>洞见：从科学到哲学，打开人类的认知真相</a:t>
            </a:r>
            <a:r>
              <a:rPr lang="en-US" altLang="zh-CN" dirty="0">
                <a:hlinkClick r:id="rId6"/>
              </a:rPr>
              <a:t>-【</a:t>
            </a:r>
            <a:r>
              <a:rPr lang="zh-CN" altLang="en-US" dirty="0">
                <a:hlinkClick r:id="rId6"/>
              </a:rPr>
              <a:t>美</a:t>
            </a:r>
            <a:r>
              <a:rPr lang="en-US" altLang="zh-CN" dirty="0">
                <a:hlinkClick r:id="rId6"/>
              </a:rPr>
              <a:t>】</a:t>
            </a:r>
            <a:r>
              <a:rPr lang="zh-CN" altLang="en-US" dirty="0">
                <a:hlinkClick r:id="rId6"/>
              </a:rPr>
              <a:t>罗伯特</a:t>
            </a:r>
            <a:r>
              <a:rPr lang="en-US" altLang="zh-CN" dirty="0">
                <a:hlinkClick r:id="rId6"/>
              </a:rPr>
              <a:t>·</a:t>
            </a:r>
            <a:r>
              <a:rPr lang="zh-CN" altLang="en-US" dirty="0">
                <a:hlinkClick r:id="rId6"/>
              </a:rPr>
              <a:t>赖特</a:t>
            </a:r>
            <a:r>
              <a:rPr lang="en-US" altLang="zh-CN" dirty="0">
                <a:hlinkClick r:id="rId6"/>
              </a:rPr>
              <a:t>,</a:t>
            </a:r>
            <a:r>
              <a:rPr lang="zh-CN" altLang="en-US" dirty="0">
                <a:hlinkClick r:id="rId6"/>
              </a:rPr>
              <a:t>宋伟</a:t>
            </a:r>
            <a:r>
              <a:rPr lang="en-US" altLang="zh-CN" dirty="0">
                <a:hlinkClick r:id="rId6"/>
              </a:rPr>
              <a:t>-</a:t>
            </a:r>
            <a:r>
              <a:rPr lang="zh-CN" altLang="en-US" dirty="0">
                <a:hlinkClick r:id="rId6"/>
              </a:rPr>
              <a:t>电子书</a:t>
            </a:r>
            <a:r>
              <a:rPr lang="en-US" altLang="zh-CN" dirty="0">
                <a:hlinkClick r:id="rId6"/>
              </a:rPr>
              <a:t>-</a:t>
            </a:r>
            <a:r>
              <a:rPr lang="zh-CN" altLang="en-US" dirty="0">
                <a:hlinkClick r:id="rId6"/>
              </a:rPr>
              <a:t>在线阅读</a:t>
            </a:r>
            <a:r>
              <a:rPr lang="en-US" altLang="zh-CN" dirty="0">
                <a:hlinkClick r:id="rId6"/>
              </a:rPr>
              <a:t>-</a:t>
            </a:r>
            <a:r>
              <a:rPr lang="zh-CN" altLang="en-US" dirty="0">
                <a:hlinkClick r:id="rId6"/>
              </a:rPr>
              <a:t>网易云阅读 </a:t>
            </a:r>
            <a:r>
              <a:rPr lang="en-US" altLang="zh-CN" dirty="0">
                <a:hlinkClick r:id="rId6"/>
              </a:rPr>
              <a:t>(163.com)</a:t>
            </a:r>
            <a:endParaRPr lang="en-US" altLang="zh-CN" dirty="0"/>
          </a:p>
          <a:p>
            <a:r>
              <a:rPr lang="zh-CN" altLang="en-US" dirty="0"/>
              <a:t>图片来源于网上（</a:t>
            </a:r>
            <a:r>
              <a:rPr lang="en-US" altLang="zh-CN" dirty="0"/>
              <a:t>image.baidu.com</a:t>
            </a:r>
            <a:r>
              <a:rPr lang="zh-CN" altLang="en-US" dirty="0"/>
              <a:t>）与</a:t>
            </a:r>
            <a:r>
              <a:rPr lang="en-US" altLang="zh-CN" dirty="0"/>
              <a:t>PPT</a:t>
            </a:r>
            <a:r>
              <a:rPr lang="zh-CN" altLang="en-US" dirty="0"/>
              <a:t>资源</a:t>
            </a:r>
            <a:endParaRPr lang="en-US" altLang="zh-CN" dirty="0"/>
          </a:p>
          <a:p>
            <a:r>
              <a:rPr lang="zh-CN" altLang="en-US" dirty="0"/>
              <a:t>部分文字由</a:t>
            </a:r>
            <a:r>
              <a:rPr lang="en-US" altLang="zh-CN" dirty="0"/>
              <a:t>ChatGPT</a:t>
            </a:r>
            <a:r>
              <a:rPr lang="zh-CN" altLang="en-US" dirty="0"/>
              <a:t>生成</a:t>
            </a:r>
            <a:endParaRPr lang="en-US" altLang="zh-CN" dirty="0"/>
          </a:p>
          <a:p>
            <a:r>
              <a:rPr lang="zh-CN" altLang="en-US" dirty="0"/>
              <a:t>感谢百度百科！</a:t>
            </a:r>
            <a:endParaRPr lang="en-US" altLang="zh-CN" dirty="0"/>
          </a:p>
        </p:txBody>
      </p:sp>
    </p:spTree>
    <p:extLst>
      <p:ext uri="{BB962C8B-B14F-4D97-AF65-F5344CB8AC3E}">
        <p14:creationId xmlns:p14="http://schemas.microsoft.com/office/powerpoint/2010/main" val="298764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D4DF8A-919F-B338-F832-0699BD7636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0" y="469557"/>
            <a:ext cx="12406184" cy="6709719"/>
          </a:xfrm>
          <a:prstGeom prst="rect">
            <a:avLst/>
          </a:prstGeom>
        </p:spPr>
      </p:pic>
      <p:sp>
        <p:nvSpPr>
          <p:cNvPr id="4" name="矩形 3">
            <a:extLst>
              <a:ext uri="{FF2B5EF4-FFF2-40B4-BE49-F238E27FC236}">
                <a16:creationId xmlns:a16="http://schemas.microsoft.com/office/drawing/2014/main" id="{8D532118-FB38-0C2F-6B67-2DFC11546F7F}"/>
              </a:ext>
            </a:extLst>
          </p:cNvPr>
          <p:cNvSpPr/>
          <p:nvPr/>
        </p:nvSpPr>
        <p:spPr>
          <a:xfrm>
            <a:off x="0" y="125281"/>
            <a:ext cx="3570209" cy="1107996"/>
          </a:xfrm>
          <a:prstGeom prst="rect">
            <a:avLst/>
          </a:prstGeom>
          <a:noFill/>
        </p:spPr>
        <p:txBody>
          <a:bodyPr wrap="none" lIns="91440" tIns="45720" rIns="91440" bIns="45720">
            <a:spAutoFit/>
          </a:bodyPr>
          <a:lstStyle/>
          <a:p>
            <a:pPr algn="ctr"/>
            <a:r>
              <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行楷" panose="02010800040101010101" pitchFamily="2" charset="-122"/>
                <a:ea typeface="华文行楷" panose="02010800040101010101" pitchFamily="2" charset="-122"/>
              </a:rPr>
              <a:t>感谢聆听</a:t>
            </a:r>
          </a:p>
        </p:txBody>
      </p:sp>
      <p:sp>
        <p:nvSpPr>
          <p:cNvPr id="5" name="文本框 4">
            <a:extLst>
              <a:ext uri="{FF2B5EF4-FFF2-40B4-BE49-F238E27FC236}">
                <a16:creationId xmlns:a16="http://schemas.microsoft.com/office/drawing/2014/main" id="{17674BE5-0A50-E422-3029-E2506772AAFC}"/>
              </a:ext>
            </a:extLst>
          </p:cNvPr>
          <p:cNvSpPr txBox="1"/>
          <p:nvPr/>
        </p:nvSpPr>
        <p:spPr>
          <a:xfrm>
            <a:off x="2839994" y="1808479"/>
            <a:ext cx="6512011" cy="4031873"/>
          </a:xfrm>
          <a:prstGeom prst="rect">
            <a:avLst/>
          </a:prstGeom>
          <a:noFill/>
        </p:spPr>
        <p:txBody>
          <a:bodyPr wrap="square" rtlCol="0">
            <a:spAutoFit/>
          </a:bodyPr>
          <a:lstStyle/>
          <a:p>
            <a:r>
              <a:rPr lang="zh-CN" altLang="en-US" sz="3200" dirty="0">
                <a:solidFill>
                  <a:srgbClr val="7030A0"/>
                </a:solidFill>
                <a:latin typeface="华文行楷" panose="02010800040101010101" pitchFamily="2" charset="-122"/>
                <a:ea typeface="华文行楷" panose="02010800040101010101" pitchFamily="2" charset="-122"/>
              </a:rPr>
              <a:t>小组分工</a:t>
            </a:r>
            <a:endParaRPr lang="en-US" altLang="zh-CN" sz="3200" dirty="0">
              <a:solidFill>
                <a:srgbClr val="7030A0"/>
              </a:solidFill>
              <a:latin typeface="华文行楷" panose="02010800040101010101" pitchFamily="2" charset="-122"/>
              <a:ea typeface="华文行楷" panose="02010800040101010101" pitchFamily="2" charset="-122"/>
            </a:endParaRPr>
          </a:p>
          <a:p>
            <a:r>
              <a:rPr lang="en-US" altLang="zh-CN" sz="3200" dirty="0">
                <a:solidFill>
                  <a:srgbClr val="7030A0"/>
                </a:solidFill>
                <a:latin typeface="华文行楷" panose="02010800040101010101" pitchFamily="2" charset="-122"/>
                <a:ea typeface="华文行楷" panose="02010800040101010101" pitchFamily="2" charset="-122"/>
              </a:rPr>
              <a:t>	</a:t>
            </a:r>
            <a:r>
              <a:rPr lang="zh-CN" altLang="en-US" sz="3200" dirty="0">
                <a:solidFill>
                  <a:srgbClr val="7030A0"/>
                </a:solidFill>
                <a:latin typeface="华文行楷" panose="02010800040101010101" pitchFamily="2" charset="-122"/>
                <a:ea typeface="华文行楷" panose="02010800040101010101" pitchFamily="2" charset="-122"/>
              </a:rPr>
              <a:t>前期制作：李沐霖（前部分</a:t>
            </a:r>
            <a:r>
              <a:rPr lang="en-US" altLang="zh-CN" sz="3200" dirty="0">
                <a:solidFill>
                  <a:srgbClr val="7030A0"/>
                </a:solidFill>
                <a:latin typeface="Blackadder ITC" panose="04020505051007020D02" pitchFamily="82" charset="0"/>
                <a:ea typeface="华文行楷" panose="02010800040101010101" pitchFamily="2" charset="-122"/>
              </a:rPr>
              <a:t>PPT</a:t>
            </a:r>
            <a:r>
              <a:rPr lang="zh-CN" altLang="en-US" sz="3200" dirty="0">
                <a:solidFill>
                  <a:srgbClr val="7030A0"/>
                </a:solidFill>
                <a:latin typeface="华文行楷" panose="02010800040101010101" pitchFamily="2" charset="-122"/>
                <a:ea typeface="华文行楷" panose="02010800040101010101" pitchFamily="2" charset="-122"/>
              </a:rPr>
              <a:t>独立制作），张溢琛（后半</a:t>
            </a:r>
            <a:r>
              <a:rPr lang="en-US" altLang="zh-CN" sz="3200" dirty="0">
                <a:solidFill>
                  <a:srgbClr val="7030A0"/>
                </a:solidFill>
                <a:latin typeface="Blackadder ITC" panose="04020505051007020D02" pitchFamily="82" charset="0"/>
                <a:ea typeface="华文行楷" panose="02010800040101010101" pitchFamily="2" charset="-122"/>
              </a:rPr>
              <a:t>PPT</a:t>
            </a:r>
            <a:r>
              <a:rPr lang="zh-CN" altLang="en-US" sz="3200" dirty="0">
                <a:solidFill>
                  <a:srgbClr val="7030A0"/>
                </a:solidFill>
                <a:latin typeface="华文行楷" panose="02010800040101010101" pitchFamily="2" charset="-122"/>
                <a:ea typeface="华文行楷" panose="02010800040101010101" pitchFamily="2" charset="-122"/>
              </a:rPr>
              <a:t>独立制作）</a:t>
            </a:r>
            <a:endParaRPr lang="en-US" altLang="zh-CN" sz="3200" dirty="0">
              <a:solidFill>
                <a:srgbClr val="7030A0"/>
              </a:solidFill>
              <a:latin typeface="华文行楷" panose="02010800040101010101" pitchFamily="2" charset="-122"/>
              <a:ea typeface="华文行楷" panose="02010800040101010101" pitchFamily="2" charset="-122"/>
            </a:endParaRPr>
          </a:p>
          <a:p>
            <a:r>
              <a:rPr lang="en-US" altLang="zh-CN" sz="3200" dirty="0">
                <a:solidFill>
                  <a:srgbClr val="7030A0"/>
                </a:solidFill>
                <a:latin typeface="华文行楷" panose="02010800040101010101" pitchFamily="2" charset="-122"/>
                <a:ea typeface="华文行楷" panose="02010800040101010101" pitchFamily="2" charset="-122"/>
              </a:rPr>
              <a:t>	</a:t>
            </a:r>
            <a:r>
              <a:rPr lang="zh-CN" altLang="en-US" sz="3200" dirty="0">
                <a:solidFill>
                  <a:srgbClr val="7030A0"/>
                </a:solidFill>
                <a:latin typeface="华文行楷" panose="02010800040101010101" pitchFamily="2" charset="-122"/>
                <a:ea typeface="华文行楷" panose="02010800040101010101" pitchFamily="2" charset="-122"/>
              </a:rPr>
              <a:t>讲课：吴修宁（前半），黎俊楠（后半）</a:t>
            </a:r>
            <a:endParaRPr lang="en-US" altLang="zh-CN" sz="3200" dirty="0">
              <a:solidFill>
                <a:srgbClr val="7030A0"/>
              </a:solidFill>
              <a:latin typeface="华文行楷" panose="02010800040101010101" pitchFamily="2" charset="-122"/>
              <a:ea typeface="华文行楷" panose="02010800040101010101" pitchFamily="2" charset="-122"/>
            </a:endParaRPr>
          </a:p>
          <a:p>
            <a:r>
              <a:rPr lang="en-US" altLang="zh-CN" sz="3200" dirty="0">
                <a:solidFill>
                  <a:srgbClr val="7030A0"/>
                </a:solidFill>
                <a:latin typeface="华文行楷" panose="02010800040101010101" pitchFamily="2" charset="-122"/>
                <a:ea typeface="华文行楷" panose="02010800040101010101" pitchFamily="2" charset="-122"/>
              </a:rPr>
              <a:t>	</a:t>
            </a:r>
            <a:r>
              <a:rPr lang="zh-CN" altLang="en-US" sz="3200" dirty="0">
                <a:solidFill>
                  <a:srgbClr val="7030A0"/>
                </a:solidFill>
                <a:latin typeface="华文行楷" panose="02010800040101010101" pitchFamily="2" charset="-122"/>
                <a:ea typeface="华文行楷" panose="02010800040101010101" pitchFamily="2" charset="-122"/>
              </a:rPr>
              <a:t>资料提供：吴修宁（主要），张溢琛（一部分）</a:t>
            </a:r>
            <a:endParaRPr lang="en-US" altLang="zh-CN" sz="3200" dirty="0">
              <a:solidFill>
                <a:srgbClr val="7030A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735589369"/>
      </p:ext>
    </p:extLst>
  </p:cSld>
  <p:clrMapOvr>
    <a:masterClrMapping/>
  </p:clrMapOvr>
  <mc:AlternateContent xmlns:mc="http://schemas.openxmlformats.org/markup-compatibility/2006">
    <mc:Choice xmlns:p14="http://schemas.microsoft.com/office/powerpoint/2010/main" Requires="p14">
      <p:transition spd="slow" p14:dur="4000">
        <p14:vortex dir="r"/>
        <p:sndAc>
          <p:stSnd>
            <p:snd r:embed="rId3" name="applause.wav"/>
          </p:stSnd>
        </p:sndAc>
      </p:transition>
    </mc:Choice>
    <mc:Fallback>
      <p:transition spd="slow">
        <p:fade/>
        <p:sndAc>
          <p:stSnd>
            <p:snd r:embed="rId3"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a:extLst>
              <a:ext uri="{FF2B5EF4-FFF2-40B4-BE49-F238E27FC236}">
                <a16:creationId xmlns:a16="http://schemas.microsoft.com/office/drawing/2014/main" id="{11CBC9D5-A5E2-44A9-E60C-20ABAAA7E4B0}"/>
              </a:ext>
            </a:extLst>
          </p:cNvPr>
          <p:cNvSpPr/>
          <p:nvPr/>
        </p:nvSpPr>
        <p:spPr>
          <a:xfrm rot="5400000">
            <a:off x="1331640" y="1966531"/>
            <a:ext cx="3032264" cy="2935705"/>
          </a:xfrm>
          <a:prstGeom prst="triangl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C6771F87-C7A3-2A35-0ED4-CE59061BB3F3}"/>
              </a:ext>
            </a:extLst>
          </p:cNvPr>
          <p:cNvSpPr/>
          <p:nvPr/>
        </p:nvSpPr>
        <p:spPr>
          <a:xfrm rot="5400000">
            <a:off x="2590950" y="1814131"/>
            <a:ext cx="3032264" cy="2935705"/>
          </a:xfrm>
          <a:prstGeom prst="triangl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04F51C87-1A9B-F22D-29DF-0521CE17185A}"/>
              </a:ext>
            </a:extLst>
          </p:cNvPr>
          <p:cNvSpPr/>
          <p:nvPr/>
        </p:nvSpPr>
        <p:spPr>
          <a:xfrm rot="5400000">
            <a:off x="3785478" y="1836822"/>
            <a:ext cx="3032264" cy="2935705"/>
          </a:xfrm>
          <a:prstGeom prst="triangl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CC44A6D3-040D-7CC6-53F3-597261460957}"/>
              </a:ext>
            </a:extLst>
          </p:cNvPr>
          <p:cNvSpPr/>
          <p:nvPr/>
        </p:nvSpPr>
        <p:spPr>
          <a:xfrm rot="5400000">
            <a:off x="5060825" y="1836822"/>
            <a:ext cx="3032264" cy="2935705"/>
          </a:xfrm>
          <a:prstGeom prst="triangl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6D8767A4-524F-59B3-7210-5300CF943748}"/>
              </a:ext>
            </a:extLst>
          </p:cNvPr>
          <p:cNvSpPr/>
          <p:nvPr/>
        </p:nvSpPr>
        <p:spPr>
          <a:xfrm rot="5400000">
            <a:off x="6528678" y="1836821"/>
            <a:ext cx="3032264" cy="2935705"/>
          </a:xfrm>
          <a:prstGeom prst="triangl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F19425E7-FD2F-EDD9-F44F-203D3339D223}"/>
              </a:ext>
            </a:extLst>
          </p:cNvPr>
          <p:cNvGrpSpPr/>
          <p:nvPr/>
        </p:nvGrpSpPr>
        <p:grpSpPr>
          <a:xfrm>
            <a:off x="481263" y="737937"/>
            <a:ext cx="3160295" cy="5358063"/>
            <a:chOff x="481263" y="737937"/>
            <a:chExt cx="3160295" cy="5358063"/>
          </a:xfrm>
        </p:grpSpPr>
        <p:sp>
          <p:nvSpPr>
            <p:cNvPr id="2" name="矩形: 圆角 1">
              <a:extLst>
                <a:ext uri="{FF2B5EF4-FFF2-40B4-BE49-F238E27FC236}">
                  <a16:creationId xmlns:a16="http://schemas.microsoft.com/office/drawing/2014/main" id="{183E7A65-E206-58AA-F8CF-801A7846F285}"/>
                </a:ext>
              </a:extLst>
            </p:cNvPr>
            <p:cNvSpPr/>
            <p:nvPr/>
          </p:nvSpPr>
          <p:spPr>
            <a:xfrm>
              <a:off x="481263" y="737937"/>
              <a:ext cx="3160295" cy="5358063"/>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FF00"/>
                </a:highlight>
              </a:endParaRPr>
            </a:p>
          </p:txBody>
        </p:sp>
        <p:sp>
          <p:nvSpPr>
            <p:cNvPr id="3" name="文本框 2">
              <a:extLst>
                <a:ext uri="{FF2B5EF4-FFF2-40B4-BE49-F238E27FC236}">
                  <a16:creationId xmlns:a16="http://schemas.microsoft.com/office/drawing/2014/main" id="{3607F7B9-4EFF-13C0-6AFD-CBC0166859BB}"/>
                </a:ext>
              </a:extLst>
            </p:cNvPr>
            <p:cNvSpPr txBox="1"/>
            <p:nvPr/>
          </p:nvSpPr>
          <p:spPr>
            <a:xfrm>
              <a:off x="481263" y="3124580"/>
              <a:ext cx="2711115" cy="1077218"/>
            </a:xfrm>
            <a:prstGeom prst="rect">
              <a:avLst/>
            </a:prstGeom>
            <a:noFill/>
          </p:spPr>
          <p:txBody>
            <a:bodyPr wrap="square" rtlCol="0">
              <a:spAutoFit/>
            </a:bodyPr>
            <a:lstStyle/>
            <a:p>
              <a:r>
                <a:rPr lang="zh-CN" altLang="en-US" sz="3200" dirty="0">
                  <a:solidFill>
                    <a:schemeClr val="bg1"/>
                  </a:solidFill>
                </a:rPr>
                <a:t>        黎俊楠讲师</a:t>
              </a:r>
            </a:p>
          </p:txBody>
        </p:sp>
        <p:pic>
          <p:nvPicPr>
            <p:cNvPr id="5" name="图片 4">
              <a:extLst>
                <a:ext uri="{FF2B5EF4-FFF2-40B4-BE49-F238E27FC236}">
                  <a16:creationId xmlns:a16="http://schemas.microsoft.com/office/drawing/2014/main" id="{0C75B8C6-1EF8-CAB1-F9C5-B8449E31C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790" y="895340"/>
              <a:ext cx="2229240" cy="2229240"/>
            </a:xfrm>
            <a:prstGeom prst="rect">
              <a:avLst/>
            </a:prstGeom>
          </p:spPr>
        </p:pic>
      </p:grpSp>
    </p:spTree>
    <p:extLst>
      <p:ext uri="{BB962C8B-B14F-4D97-AF65-F5344CB8AC3E}">
        <p14:creationId xmlns:p14="http://schemas.microsoft.com/office/powerpoint/2010/main" val="3849287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500">
        <p15:prstTrans prst="fallOver"/>
        <p:sndAc>
          <p:stSnd>
            <p:snd r:embed="rId2" name="suction.wav"/>
          </p:stSnd>
        </p:sndAc>
      </p:transition>
    </mc:Choice>
    <mc:Fallback>
      <p:transition spd="slow" advTm="4500">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0" presetClass="path" presetSubtype="0" accel="50000" decel="50000" fill="hold" nodeType="withEffect">
                                  <p:stCondLst>
                                    <p:cond delay="0"/>
                                  </p:stCondLst>
                                  <p:childTnLst>
                                    <p:animMotion origin="layout" path="M -0.00586 -0.02107 L -0.00586 -0.02107 L 0.05326 -0.01875 C 0.15859 -0.01088 0.0931 -0.00834 0.22565 -0.00695 L 0.65716 -0.00695 L 0.65716 -0.00695 " pathEditMode="relative" ptsTypes="AAAAAA">
                                      <p:cBhvr>
                                        <p:cTn id="9" dur="2000" fill="hold"/>
                                        <p:tgtEl>
                                          <p:spTgt spid="6"/>
                                        </p:tgtEl>
                                        <p:attrNameLst>
                                          <p:attrName>ppt_x</p:attrName>
                                          <p:attrName>ppt_y</p:attrName>
                                        </p:attrNameLst>
                                      </p:cBhvr>
                                    </p:animMotion>
                                  </p:childTnLst>
                                </p:cTn>
                              </p:par>
                              <p:par>
                                <p:cTn id="10" presetID="2" presetClass="entr" presetSubtype="8"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000" fill="hold"/>
                                        <p:tgtEl>
                                          <p:spTgt spid="10"/>
                                        </p:tgtEl>
                                        <p:attrNameLst>
                                          <p:attrName>ppt_x</p:attrName>
                                        </p:attrNameLst>
                                      </p:cBhvr>
                                      <p:tavLst>
                                        <p:tav tm="0">
                                          <p:val>
                                            <p:strVal val="0-#ppt_w/2"/>
                                          </p:val>
                                        </p:tav>
                                        <p:tav tm="100000">
                                          <p:val>
                                            <p:strVal val="#ppt_x"/>
                                          </p:val>
                                        </p:tav>
                                      </p:tavLst>
                                    </p:anim>
                                    <p:anim calcmode="lin" valueType="num">
                                      <p:cBhvr additive="base">
                                        <p:cTn id="21" dur="10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5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1000" fill="hold"/>
                                        <p:tgtEl>
                                          <p:spTgt spid="11"/>
                                        </p:tgtEl>
                                        <p:attrNameLst>
                                          <p:attrName>ppt_x</p:attrName>
                                        </p:attrNameLst>
                                      </p:cBhvr>
                                      <p:tavLst>
                                        <p:tav tm="0">
                                          <p:val>
                                            <p:strVal val="0-#ppt_w/2"/>
                                          </p:val>
                                        </p:tav>
                                        <p:tav tm="100000">
                                          <p:val>
                                            <p:strVal val="#ppt_x"/>
                                          </p:val>
                                        </p:tav>
                                      </p:tavLst>
                                    </p:anim>
                                    <p:anim calcmode="lin" valueType="num">
                                      <p:cBhvr additive="base">
                                        <p:cTn id="25" dur="10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000" fill="hold"/>
                                        <p:tgtEl>
                                          <p:spTgt spid="12"/>
                                        </p:tgtEl>
                                        <p:attrNameLst>
                                          <p:attrName>ppt_x</p:attrName>
                                        </p:attrNameLst>
                                      </p:cBhvr>
                                      <p:tavLst>
                                        <p:tav tm="0">
                                          <p:val>
                                            <p:strVal val="0-#ppt_w/2"/>
                                          </p:val>
                                        </p:tav>
                                        <p:tav tm="100000">
                                          <p:val>
                                            <p:strVal val="#ppt_x"/>
                                          </p:val>
                                        </p:tav>
                                      </p:tavLst>
                                    </p:anim>
                                    <p:anim calcmode="lin" valueType="num">
                                      <p:cBhvr additive="base">
                                        <p:cTn id="29"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9"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448EFC1-FFA6-53D7-380B-F9F00AA045A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5800725" y="-2210"/>
            <a:ext cx="6503479" cy="6860210"/>
          </a:xfrm>
          <a:prstGeom prst="rect">
            <a:avLst/>
          </a:prstGeom>
        </p:spPr>
      </p:pic>
      <p:sp>
        <p:nvSpPr>
          <p:cNvPr id="2" name="标题 1">
            <a:extLst>
              <a:ext uri="{FF2B5EF4-FFF2-40B4-BE49-F238E27FC236}">
                <a16:creationId xmlns:a16="http://schemas.microsoft.com/office/drawing/2014/main" id="{BF90A058-A75E-E77D-1B47-02E1CD506703}"/>
              </a:ext>
            </a:extLst>
          </p:cNvPr>
          <p:cNvSpPr>
            <a:spLocks noGrp="1"/>
          </p:cNvSpPr>
          <p:nvPr>
            <p:ph type="title"/>
          </p:nvPr>
        </p:nvSpPr>
        <p:spPr/>
        <p:txBody>
          <a:bodyPr/>
          <a:lstStyle/>
          <a:p>
            <a:r>
              <a:rPr lang="en-US" altLang="zh-CN" dirty="0"/>
              <a:t>(3)</a:t>
            </a:r>
            <a:r>
              <a:rPr lang="zh-CN" altLang="en-US" dirty="0"/>
              <a:t>谁是你大脑的“</a:t>
            </a:r>
            <a:r>
              <a:rPr lang="en-US" altLang="zh-CN" dirty="0"/>
              <a:t>CEO</a:t>
            </a:r>
            <a:r>
              <a:rPr lang="zh-CN" altLang="en-US" dirty="0"/>
              <a:t>”？</a:t>
            </a:r>
          </a:p>
        </p:txBody>
      </p:sp>
      <p:sp>
        <p:nvSpPr>
          <p:cNvPr id="3" name="文本占位符 2">
            <a:extLst>
              <a:ext uri="{FF2B5EF4-FFF2-40B4-BE49-F238E27FC236}">
                <a16:creationId xmlns:a16="http://schemas.microsoft.com/office/drawing/2014/main" id="{4432C60F-96D9-3111-79F2-AF4B0F4D8754}"/>
              </a:ext>
            </a:extLst>
          </p:cNvPr>
          <p:cNvSpPr>
            <a:spLocks noGrp="1"/>
          </p:cNvSpPr>
          <p:nvPr>
            <p:ph type="body" idx="1"/>
          </p:nvPr>
        </p:nvSpPr>
        <p:spPr/>
        <p:txBody>
          <a:bodyPr/>
          <a:lstStyle/>
          <a:p>
            <a:pPr algn="r"/>
            <a:r>
              <a:rPr lang="zh-CN" altLang="en-US" dirty="0">
                <a:latin typeface="华文行楷" panose="02010800040101010101" pitchFamily="2" charset="-122"/>
                <a:ea typeface="华文行楷" panose="02010800040101010101" pitchFamily="2" charset="-122"/>
              </a:rPr>
              <a:t>主讲人：黎俊楠</a:t>
            </a:r>
          </a:p>
        </p:txBody>
      </p:sp>
      <p:grpSp>
        <p:nvGrpSpPr>
          <p:cNvPr id="10" name="组合 9">
            <a:extLst>
              <a:ext uri="{FF2B5EF4-FFF2-40B4-BE49-F238E27FC236}">
                <a16:creationId xmlns:a16="http://schemas.microsoft.com/office/drawing/2014/main" id="{337721BD-AF80-C661-E1AD-AB8DE3BA7DF3}"/>
              </a:ext>
            </a:extLst>
          </p:cNvPr>
          <p:cNvGrpSpPr/>
          <p:nvPr/>
        </p:nvGrpSpPr>
        <p:grpSpPr>
          <a:xfrm>
            <a:off x="8839200" y="1219200"/>
            <a:ext cx="3160295" cy="5358063"/>
            <a:chOff x="481263" y="737937"/>
            <a:chExt cx="3160295" cy="5358063"/>
          </a:xfrm>
        </p:grpSpPr>
        <p:sp>
          <p:nvSpPr>
            <p:cNvPr id="11" name="矩形: 圆角 10">
              <a:extLst>
                <a:ext uri="{FF2B5EF4-FFF2-40B4-BE49-F238E27FC236}">
                  <a16:creationId xmlns:a16="http://schemas.microsoft.com/office/drawing/2014/main" id="{DA2573ED-0D49-6B57-4646-AD473DFE8FC0}"/>
                </a:ext>
              </a:extLst>
            </p:cNvPr>
            <p:cNvSpPr/>
            <p:nvPr/>
          </p:nvSpPr>
          <p:spPr>
            <a:xfrm>
              <a:off x="481263" y="737937"/>
              <a:ext cx="3160295" cy="5358063"/>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FF00"/>
                </a:highlight>
              </a:endParaRPr>
            </a:p>
          </p:txBody>
        </p:sp>
        <p:sp>
          <p:nvSpPr>
            <p:cNvPr id="12" name="文本框 11">
              <a:extLst>
                <a:ext uri="{FF2B5EF4-FFF2-40B4-BE49-F238E27FC236}">
                  <a16:creationId xmlns:a16="http://schemas.microsoft.com/office/drawing/2014/main" id="{F152F1EC-CD58-4947-87CF-9DA50CE60517}"/>
                </a:ext>
              </a:extLst>
            </p:cNvPr>
            <p:cNvSpPr txBox="1"/>
            <p:nvPr/>
          </p:nvSpPr>
          <p:spPr>
            <a:xfrm>
              <a:off x="481263" y="3124580"/>
              <a:ext cx="2711115" cy="1077218"/>
            </a:xfrm>
            <a:prstGeom prst="rect">
              <a:avLst/>
            </a:prstGeom>
            <a:noFill/>
          </p:spPr>
          <p:txBody>
            <a:bodyPr wrap="square" rtlCol="0">
              <a:spAutoFit/>
            </a:bodyPr>
            <a:lstStyle/>
            <a:p>
              <a:r>
                <a:rPr lang="zh-CN" altLang="en-US" sz="3200" dirty="0">
                  <a:solidFill>
                    <a:schemeClr val="bg1"/>
                  </a:solidFill>
                </a:rPr>
                <a:t>        黎俊楠讲师</a:t>
              </a:r>
            </a:p>
          </p:txBody>
        </p:sp>
        <p:pic>
          <p:nvPicPr>
            <p:cNvPr id="13" name="图片 12">
              <a:extLst>
                <a:ext uri="{FF2B5EF4-FFF2-40B4-BE49-F238E27FC236}">
                  <a16:creationId xmlns:a16="http://schemas.microsoft.com/office/drawing/2014/main" id="{70FF276D-9139-74F0-B24D-584B5A83E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90" y="895340"/>
              <a:ext cx="2229240" cy="2229240"/>
            </a:xfrm>
            <a:prstGeom prst="rect">
              <a:avLst/>
            </a:prstGeom>
          </p:spPr>
        </p:pic>
      </p:grpSp>
    </p:spTree>
    <p:extLst>
      <p:ext uri="{BB962C8B-B14F-4D97-AF65-F5344CB8AC3E}">
        <p14:creationId xmlns:p14="http://schemas.microsoft.com/office/powerpoint/2010/main" val="4234790057"/>
      </p:ext>
    </p:extLst>
  </p:cSld>
  <p:clrMapOvr>
    <a:masterClrMapping/>
  </p:clrMapOvr>
  <mc:AlternateContent xmlns:mc="http://schemas.openxmlformats.org/markup-compatibility/2006">
    <mc:Choice xmlns:p14="http://schemas.microsoft.com/office/powerpoint/2010/main" Requires="p14">
      <p:transition p14:dur="10">
        <p:sndAc>
          <p:stSnd>
            <p:snd r:embed="rId2" name="applause.wav"/>
          </p:stSnd>
        </p:sndAc>
      </p:transition>
    </mc:Choice>
    <mc:Fallback>
      <p:transition>
        <p:sndAc>
          <p:stSnd>
            <p:snd r:embed="rId2"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0E6596F-3C1C-EC47-A2CC-94011275EB35}"/>
              </a:ext>
            </a:extLst>
          </p:cNvPr>
          <p:cNvPicPr>
            <a:picLocks noGrp="1" noChangeAspect="1"/>
          </p:cNvPicPr>
          <p:nvPr>
            <p:ph sz="half" idx="2"/>
          </p:nvPr>
        </p:nvPicPr>
        <p:blipFill>
          <a:blip r:embed="rId2">
            <a:alphaModFix amt="35000"/>
            <a:extLst>
              <a:ext uri="{28A0092B-C50C-407E-A947-70E740481C1C}">
                <a14:useLocalDpi xmlns:a14="http://schemas.microsoft.com/office/drawing/2010/main" val="0"/>
              </a:ext>
            </a:extLst>
          </a:blip>
          <a:stretch>
            <a:fillRect/>
          </a:stretch>
        </p:blipFill>
        <p:spPr>
          <a:xfrm>
            <a:off x="-1" y="-1"/>
            <a:ext cx="12192001" cy="6856447"/>
          </a:xfrm>
        </p:spPr>
      </p:pic>
      <p:sp>
        <p:nvSpPr>
          <p:cNvPr id="2" name="标题 1">
            <a:extLst>
              <a:ext uri="{FF2B5EF4-FFF2-40B4-BE49-F238E27FC236}">
                <a16:creationId xmlns:a16="http://schemas.microsoft.com/office/drawing/2014/main" id="{97573026-7F4D-05F1-E90F-3C3045A5A7B7}"/>
              </a:ext>
            </a:extLst>
          </p:cNvPr>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何为“无我”？</a:t>
            </a:r>
          </a:p>
        </p:txBody>
      </p:sp>
      <p:pic>
        <p:nvPicPr>
          <p:cNvPr id="8" name="图片 7">
            <a:extLst>
              <a:ext uri="{FF2B5EF4-FFF2-40B4-BE49-F238E27FC236}">
                <a16:creationId xmlns:a16="http://schemas.microsoft.com/office/drawing/2014/main" id="{84CF58E5-169B-35AA-6104-9A9B5C25F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6" y="1507495"/>
            <a:ext cx="10048876" cy="3249448"/>
          </a:xfrm>
          <a:prstGeom prst="rect">
            <a:avLst/>
          </a:prstGeom>
        </p:spPr>
      </p:pic>
      <p:sp>
        <p:nvSpPr>
          <p:cNvPr id="3" name="内容占位符 2">
            <a:extLst>
              <a:ext uri="{FF2B5EF4-FFF2-40B4-BE49-F238E27FC236}">
                <a16:creationId xmlns:a16="http://schemas.microsoft.com/office/drawing/2014/main" id="{A733BDDF-A07A-9582-79BB-950E8F033839}"/>
              </a:ext>
            </a:extLst>
          </p:cNvPr>
          <p:cNvSpPr>
            <a:spLocks noGrp="1"/>
          </p:cNvSpPr>
          <p:nvPr>
            <p:ph sz="half" idx="1"/>
          </p:nvPr>
        </p:nvSpPr>
        <p:spPr>
          <a:xfrm>
            <a:off x="838199" y="1825625"/>
            <a:ext cx="10734675" cy="4203700"/>
          </a:xfrm>
        </p:spPr>
        <p:txBody>
          <a:bodyPr>
            <a:normAutofit/>
          </a:bodyPr>
          <a:lstStyle/>
          <a:p>
            <a:pPr marL="0" indent="0">
              <a:buNone/>
            </a:pPr>
            <a:r>
              <a:rPr lang="zh-CN" altLang="en-US" sz="3200" dirty="0">
                <a:latin typeface="华文仿宋" panose="02010600040101010101" pitchFamily="2" charset="-122"/>
                <a:ea typeface="华文仿宋" panose="02010600040101010101" pitchFamily="2" charset="-122"/>
              </a:rPr>
              <a:t>       无我是佛发现五取蕴的共相之一，五蕴的共相是“无常、苦、无我”</a:t>
            </a:r>
            <a:r>
              <a:rPr lang="en-US" altLang="zh-CN" sz="320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 什么是“共相”呢？共相是指共同特征。佛陀说“无我者非我、非我所，非我之我。” 以不实之义为无我。当观受无常，如是观者则于受调伏欲贪、断欲贪</a:t>
            </a:r>
            <a:r>
              <a:rPr lang="en-US" altLang="zh-CN" sz="3200" dirty="0">
                <a:latin typeface="华文仿宋" panose="02010600040101010101" pitchFamily="2" charset="-122"/>
                <a:ea typeface="华文仿宋" panose="02010600040101010101" pitchFamily="2" charset="-122"/>
              </a:rPr>
              <a:t>(</a:t>
            </a:r>
            <a:r>
              <a:rPr lang="zh-CN" altLang="en-US" sz="3200" dirty="0">
                <a:latin typeface="华文仿宋" panose="02010600040101010101" pitchFamily="2" charset="-122"/>
                <a:ea typeface="华文仿宋" panose="02010600040101010101" pitchFamily="2" charset="-122"/>
              </a:rPr>
              <a:t>忿怒</a:t>
            </a:r>
            <a:r>
              <a:rPr lang="en-US" altLang="zh-CN" sz="3200"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；当观识无常，如是观则识非我，非我所、亦非我体。</a:t>
            </a:r>
          </a:p>
        </p:txBody>
      </p:sp>
      <p:cxnSp>
        <p:nvCxnSpPr>
          <p:cNvPr id="11" name="直接连接符 10">
            <a:extLst>
              <a:ext uri="{FF2B5EF4-FFF2-40B4-BE49-F238E27FC236}">
                <a16:creationId xmlns:a16="http://schemas.microsoft.com/office/drawing/2014/main" id="{C65AD5A6-62B7-0D28-DDDC-F083958DB096}"/>
              </a:ext>
            </a:extLst>
          </p:cNvPr>
          <p:cNvCxnSpPr>
            <a:cxnSpLocks/>
          </p:cNvCxnSpPr>
          <p:nvPr/>
        </p:nvCxnSpPr>
        <p:spPr>
          <a:xfrm>
            <a:off x="1728778" y="3132219"/>
            <a:ext cx="634366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363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grpId="1" nodeType="clickEffect">
                                  <p:stCondLst>
                                    <p:cond delay="0"/>
                                  </p:stCondLst>
                                  <p:childTnLst>
                                    <p:animEffect transition="out" filter="wipe(down)">
                                      <p:cBhvr>
                                        <p:cTn id="19" dur="180" accel="50000">
                                          <p:stCondLst>
                                            <p:cond delay="1820"/>
                                          </p:stCondLst>
                                        </p:cTn>
                                        <p:tgtEl>
                                          <p:spTgt spid="3">
                                            <p:txEl>
                                              <p:pRg st="0" end="0"/>
                                            </p:txEl>
                                          </p:spTgt>
                                        </p:tgtEl>
                                      </p:cBhvr>
                                    </p:animEffect>
                                    <p:anim calcmode="lin" valueType="num">
                                      <p:cBhvr>
                                        <p:cTn id="20"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27" dur="26">
                                          <p:stCondLst>
                                            <p:cond delay="620"/>
                                          </p:stCondLst>
                                        </p:cTn>
                                        <p:tgtEl>
                                          <p:spTgt spid="3">
                                            <p:txEl>
                                              <p:pRg st="0" end="0"/>
                                            </p:txEl>
                                          </p:spTgt>
                                        </p:tgtEl>
                                      </p:cBhvr>
                                      <p:to x="100000" y="60000"/>
                                    </p:animScale>
                                    <p:animScale>
                                      <p:cBhvr>
                                        <p:cTn id="28" dur="166" decel="50000">
                                          <p:stCondLst>
                                            <p:cond delay="64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set>
                                      <p:cBhvr>
                                        <p:cTn id="35" dur="1" fill="hold">
                                          <p:stCondLst>
                                            <p:cond delay="1999"/>
                                          </p:stCondLst>
                                        </p:cTn>
                                        <p:tgtEl>
                                          <p:spTgt spid="3">
                                            <p:txEl>
                                              <p:pRg st="0" end="0"/>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1"/>
                                        </p:tgtEl>
                                        <p:attrNameLst>
                                          <p:attrName>style.visibility</p:attrName>
                                        </p:attrNameLst>
                                      </p:cBhvr>
                                      <p:to>
                                        <p:strVal val="hidden"/>
                                      </p:to>
                                    </p:set>
                                  </p:childTnLst>
                                </p:cTn>
                              </p:par>
                              <p:par>
                                <p:cTn id="38" presetID="26" presetClass="entr" presetSubtype="0" fill="hold" nodeType="withEffect">
                                  <p:stCondLst>
                                    <p:cond delay="150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80">
                                          <p:stCondLst>
                                            <p:cond delay="0"/>
                                          </p:stCondLst>
                                        </p:cTn>
                                        <p:tgtEl>
                                          <p:spTgt spid="8"/>
                                        </p:tgtEl>
                                      </p:cBhvr>
                                    </p:animEffect>
                                    <p:anim calcmode="lin" valueType="num">
                                      <p:cBhvr>
                                        <p:cTn id="4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6" dur="26">
                                          <p:stCondLst>
                                            <p:cond delay="650"/>
                                          </p:stCondLst>
                                        </p:cTn>
                                        <p:tgtEl>
                                          <p:spTgt spid="8"/>
                                        </p:tgtEl>
                                      </p:cBhvr>
                                      <p:to x="100000" y="60000"/>
                                    </p:animScale>
                                    <p:animScale>
                                      <p:cBhvr>
                                        <p:cTn id="47" dur="166" decel="50000">
                                          <p:stCondLst>
                                            <p:cond delay="676"/>
                                          </p:stCondLst>
                                        </p:cTn>
                                        <p:tgtEl>
                                          <p:spTgt spid="8"/>
                                        </p:tgtEl>
                                      </p:cBhvr>
                                      <p:to x="100000" y="100000"/>
                                    </p:animScale>
                                    <p:animScale>
                                      <p:cBhvr>
                                        <p:cTn id="48" dur="26">
                                          <p:stCondLst>
                                            <p:cond delay="1312"/>
                                          </p:stCondLst>
                                        </p:cTn>
                                        <p:tgtEl>
                                          <p:spTgt spid="8"/>
                                        </p:tgtEl>
                                      </p:cBhvr>
                                      <p:to x="100000" y="80000"/>
                                    </p:animScale>
                                    <p:animScale>
                                      <p:cBhvr>
                                        <p:cTn id="49" dur="166" decel="50000">
                                          <p:stCondLst>
                                            <p:cond delay="1338"/>
                                          </p:stCondLst>
                                        </p:cTn>
                                        <p:tgtEl>
                                          <p:spTgt spid="8"/>
                                        </p:tgtEl>
                                      </p:cBhvr>
                                      <p:to x="100000" y="100000"/>
                                    </p:animScale>
                                    <p:animScale>
                                      <p:cBhvr>
                                        <p:cTn id="50" dur="26">
                                          <p:stCondLst>
                                            <p:cond delay="1642"/>
                                          </p:stCondLst>
                                        </p:cTn>
                                        <p:tgtEl>
                                          <p:spTgt spid="8"/>
                                        </p:tgtEl>
                                      </p:cBhvr>
                                      <p:to x="100000" y="90000"/>
                                    </p:animScale>
                                    <p:animScale>
                                      <p:cBhvr>
                                        <p:cTn id="51" dur="166" decel="50000">
                                          <p:stCondLst>
                                            <p:cond delay="1668"/>
                                          </p:stCondLst>
                                        </p:cTn>
                                        <p:tgtEl>
                                          <p:spTgt spid="8"/>
                                        </p:tgtEl>
                                      </p:cBhvr>
                                      <p:to x="100000" y="100000"/>
                                    </p:animScale>
                                    <p:animScale>
                                      <p:cBhvr>
                                        <p:cTn id="52" dur="26">
                                          <p:stCondLst>
                                            <p:cond delay="1808"/>
                                          </p:stCondLst>
                                        </p:cTn>
                                        <p:tgtEl>
                                          <p:spTgt spid="8"/>
                                        </p:tgtEl>
                                      </p:cBhvr>
                                      <p:to x="100000" y="95000"/>
                                    </p:animScale>
                                    <p:animScale>
                                      <p:cBhvr>
                                        <p:cTn id="53" dur="166" decel="50000">
                                          <p:stCondLst>
                                            <p:cond delay="1834"/>
                                          </p:stCondLst>
                                        </p:cTn>
                                        <p:tgtEl>
                                          <p:spTgt spid="8"/>
                                        </p:tgtEl>
                                      </p:cBhvr>
                                      <p:to x="100000" y="100000"/>
                                    </p:animScale>
                                  </p:childTnLst>
                                </p:cTn>
                              </p:par>
                              <p:par>
                                <p:cTn id="54" presetID="14" presetClass="exit" presetSubtype="10" fill="hold" nodeType="withEffect">
                                  <p:stCondLst>
                                    <p:cond delay="1500"/>
                                  </p:stCondLst>
                                  <p:childTnLst>
                                    <p:animEffect transition="out" filter="randombar(horizontal)">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71845-6D6E-E832-1D9A-5CBF43E8BBD0}"/>
              </a:ext>
            </a:extLst>
          </p:cNvPr>
          <p:cNvSpPr>
            <a:spLocks noGrp="1"/>
          </p:cNvSpPr>
          <p:nvPr>
            <p:ph type="title"/>
          </p:nvPr>
        </p:nvSpPr>
        <p:spPr/>
        <p:txBody>
          <a:bodyPr/>
          <a:lstStyle/>
          <a:p>
            <a:r>
              <a:rPr lang="zh-CN" altLang="en-US" dirty="0"/>
              <a:t>论证</a:t>
            </a:r>
          </a:p>
        </p:txBody>
      </p:sp>
      <p:sp>
        <p:nvSpPr>
          <p:cNvPr id="11" name="内容占位符 10">
            <a:extLst>
              <a:ext uri="{FF2B5EF4-FFF2-40B4-BE49-F238E27FC236}">
                <a16:creationId xmlns:a16="http://schemas.microsoft.com/office/drawing/2014/main" id="{F8C05DF1-41D7-8EE3-310E-4373D6D7F29B}"/>
              </a:ext>
            </a:extLst>
          </p:cNvPr>
          <p:cNvSpPr>
            <a:spLocks noGrp="1"/>
          </p:cNvSpPr>
          <p:nvPr>
            <p:ph idx="1"/>
          </p:nvPr>
        </p:nvSpPr>
        <p:spPr/>
        <p:txBody>
          <a:bodyPr/>
          <a:lstStyle/>
          <a:p>
            <a:r>
              <a:rPr lang="zh-CN" altLang="en-US" b="0" i="0" dirty="0">
                <a:effectLst/>
                <a:latin typeface="DM Sans" pitchFamily="2" charset="0"/>
              </a:rPr>
              <a:t>        佛陀认为，我们没有一个永恒不变的自我实体，个体是由五蕴（五蕴包括色蕴、受蕴、想蕴、行蕴和识蕴）组成的，没有一个独立的自我存在。因此，个体的存在是基于条件和因果关系而存在的，并不是一个固定、永恒的实体。</a:t>
            </a:r>
            <a:endParaRPr lang="zh-CN" altLang="en-US" dirty="0"/>
          </a:p>
        </p:txBody>
      </p:sp>
      <p:pic>
        <p:nvPicPr>
          <p:cNvPr id="12" name="内容占位符 5">
            <a:extLst>
              <a:ext uri="{FF2B5EF4-FFF2-40B4-BE49-F238E27FC236}">
                <a16:creationId xmlns:a16="http://schemas.microsoft.com/office/drawing/2014/main" id="{D65B6664-EDE7-2F53-F665-D69F66EEDEA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 y="-1"/>
            <a:ext cx="12192001" cy="6856447"/>
          </a:xfrm>
          <a:prstGeom prst="rect">
            <a:avLst/>
          </a:prstGeom>
        </p:spPr>
      </p:pic>
    </p:spTree>
    <p:extLst>
      <p:ext uri="{BB962C8B-B14F-4D97-AF65-F5344CB8AC3E}">
        <p14:creationId xmlns:p14="http://schemas.microsoft.com/office/powerpoint/2010/main" val="1488117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nodeType="withEffect">
                                  <p:stCondLst>
                                    <p:cond delay="1500"/>
                                  </p:stCondLst>
                                  <p:childTnLst>
                                    <p:animEffect transition="out" filter="randombar(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A07B5-536A-E7AE-B2DF-8B27A7729A6F}"/>
              </a:ext>
            </a:extLst>
          </p:cNvPr>
          <p:cNvSpPr>
            <a:spLocks noGrp="1"/>
          </p:cNvSpPr>
          <p:nvPr>
            <p:ph type="title"/>
          </p:nvPr>
        </p:nvSpPr>
        <p:spPr>
          <a:xfrm>
            <a:off x="730250" y="2214959"/>
            <a:ext cx="10731500" cy="2428081"/>
          </a:xfrm>
        </p:spPr>
        <p:txBody>
          <a:bodyPr>
            <a:noAutofit/>
          </a:bodyPr>
          <a:lstStyle/>
          <a:p>
            <a:r>
              <a:rPr lang="zh-CN" altLang="en-US" sz="9600" b="1" dirty="0">
                <a:ln w="10160">
                  <a:solidFill>
                    <a:schemeClr val="accent5"/>
                  </a:solidFill>
                  <a:prstDash val="solid"/>
                </a:ln>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这与我们有什么关系呢？</a:t>
            </a:r>
            <a:endParaRPr lang="zh-CN" altLang="en-US" sz="9600" dirty="0">
              <a:latin typeface="华文行楷" panose="02010800040101010101" pitchFamily="2" charset="-122"/>
              <a:ea typeface="华文行楷" panose="02010800040101010101" pitchFamily="2" charset="-122"/>
            </a:endParaRPr>
          </a:p>
        </p:txBody>
      </p:sp>
      <p:sp>
        <p:nvSpPr>
          <p:cNvPr id="3" name="矩形 2">
            <a:extLst>
              <a:ext uri="{FF2B5EF4-FFF2-40B4-BE49-F238E27FC236}">
                <a16:creationId xmlns:a16="http://schemas.microsoft.com/office/drawing/2014/main" id="{2CD5D658-1EC7-CEFD-C4AB-FF3C983206E8}"/>
              </a:ext>
            </a:extLst>
          </p:cNvPr>
          <p:cNvSpPr/>
          <p:nvPr/>
        </p:nvSpPr>
        <p:spPr>
          <a:xfrm>
            <a:off x="1428233" y="2644169"/>
            <a:ext cx="10033517" cy="1569660"/>
          </a:xfrm>
          <a:prstGeom prst="rect">
            <a:avLst/>
          </a:prstGeom>
          <a:noFill/>
        </p:spPr>
        <p:txBody>
          <a:bodyPr wrap="none" lIns="91440" tIns="45720" rIns="91440" bIns="45720">
            <a:spAutoFit/>
          </a:bodyPr>
          <a:lstStyle/>
          <a:p>
            <a:pPr algn="ctr"/>
            <a:r>
              <a:rPr lang="zh-CN" altLang="en-US" sz="9600" b="0" cap="none" spc="0" dirty="0">
                <a:ln w="0"/>
                <a:solidFill>
                  <a:schemeClr val="accent1"/>
                </a:solidFill>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先来看两个事例。</a:t>
            </a:r>
          </a:p>
        </p:txBody>
      </p:sp>
    </p:spTree>
    <p:extLst>
      <p:ext uri="{BB962C8B-B14F-4D97-AF65-F5344CB8AC3E}">
        <p14:creationId xmlns:p14="http://schemas.microsoft.com/office/powerpoint/2010/main" val="3582644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400">
        <p15:prstTrans prst="airplane"/>
      </p:transition>
    </mc:Choice>
    <mc:Fallback>
      <p:transition spd="slow" advTm="3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8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1300"/>
                            </p:stCondLst>
                            <p:childTnLst>
                              <p:par>
                                <p:cTn id="11" presetID="31" presetClass="exit" presetSubtype="0" fill="hold" grpId="1" nodeType="afterEffect">
                                  <p:stCondLst>
                                    <p:cond delay="800"/>
                                  </p:stCondLst>
                                  <p:childTnLst>
                                    <p:anim calcmode="lin" valueType="num">
                                      <p:cBhvr>
                                        <p:cTn id="12" dur="1000"/>
                                        <p:tgtEl>
                                          <p:spTgt spid="2"/>
                                        </p:tgtEl>
                                        <p:attrNameLst>
                                          <p:attrName>ppt_w</p:attrName>
                                        </p:attrNameLst>
                                      </p:cBhvr>
                                      <p:tavLst>
                                        <p:tav tm="0">
                                          <p:val>
                                            <p:strVal val="ppt_w"/>
                                          </p:val>
                                        </p:tav>
                                        <p:tav tm="100000">
                                          <p:val>
                                            <p:fltVal val="0"/>
                                          </p:val>
                                        </p:tav>
                                      </p:tavLst>
                                    </p:anim>
                                    <p:anim calcmode="lin" valueType="num">
                                      <p:cBhvr>
                                        <p:cTn id="13" dur="1000"/>
                                        <p:tgtEl>
                                          <p:spTgt spid="2"/>
                                        </p:tgtEl>
                                        <p:attrNameLst>
                                          <p:attrName>ppt_h</p:attrName>
                                        </p:attrNameLst>
                                      </p:cBhvr>
                                      <p:tavLst>
                                        <p:tav tm="0">
                                          <p:val>
                                            <p:strVal val="ppt_h"/>
                                          </p:val>
                                        </p:tav>
                                        <p:tav tm="100000">
                                          <p:val>
                                            <p:fltVal val="0"/>
                                          </p:val>
                                        </p:tav>
                                      </p:tavLst>
                                    </p:anim>
                                    <p:anim calcmode="lin" valueType="num">
                                      <p:cBhvr>
                                        <p:cTn id="14" dur="1000"/>
                                        <p:tgtEl>
                                          <p:spTgt spid="2"/>
                                        </p:tgtEl>
                                        <p:attrNameLst>
                                          <p:attrName>style.rotation</p:attrName>
                                        </p:attrNameLst>
                                      </p:cBhvr>
                                      <p:tavLst>
                                        <p:tav tm="0">
                                          <p:val>
                                            <p:fltVal val="0"/>
                                          </p:val>
                                        </p:tav>
                                        <p:tav tm="100000">
                                          <p:val>
                                            <p:fltVal val="90"/>
                                          </p:val>
                                        </p:tav>
                                      </p:tavLst>
                                    </p:anim>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3100"/>
                            </p:stCondLst>
                            <p:childTnLst>
                              <p:par>
                                <p:cTn id="18" presetID="2" presetClass="entr" presetSubtype="12" fill="hold" grpId="0" nodeType="afterEffect">
                                  <p:stCondLst>
                                    <p:cond delay="20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4068E5-A406-C706-90C1-10F195B2A98B}"/>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5434876" y="253276"/>
            <a:ext cx="6351447" cy="6351447"/>
          </a:xfrm>
          <a:prstGeom prst="rect">
            <a:avLst/>
          </a:prstGeom>
        </p:spPr>
      </p:pic>
      <p:pic>
        <p:nvPicPr>
          <p:cNvPr id="9" name="图片 8">
            <a:extLst>
              <a:ext uri="{FF2B5EF4-FFF2-40B4-BE49-F238E27FC236}">
                <a16:creationId xmlns:a16="http://schemas.microsoft.com/office/drawing/2014/main" id="{1F82C877-6C5D-6ECD-BD78-089AFF4A0E6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rot="20775817">
            <a:off x="-354760" y="1836029"/>
            <a:ext cx="4729283" cy="4729283"/>
          </a:xfrm>
          <a:prstGeom prst="rect">
            <a:avLst/>
          </a:prstGeom>
        </p:spPr>
      </p:pic>
      <p:sp>
        <p:nvSpPr>
          <p:cNvPr id="2" name="标题 1">
            <a:extLst>
              <a:ext uri="{FF2B5EF4-FFF2-40B4-BE49-F238E27FC236}">
                <a16:creationId xmlns:a16="http://schemas.microsoft.com/office/drawing/2014/main" id="{562C055F-A115-DD1E-68CA-D1FD5EDF9841}"/>
              </a:ext>
            </a:extLst>
          </p:cNvPr>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“投票”机制</a:t>
            </a:r>
          </a:p>
        </p:txBody>
      </p:sp>
      <p:sp>
        <p:nvSpPr>
          <p:cNvPr id="3" name="内容占位符 2">
            <a:extLst>
              <a:ext uri="{FF2B5EF4-FFF2-40B4-BE49-F238E27FC236}">
                <a16:creationId xmlns:a16="http://schemas.microsoft.com/office/drawing/2014/main" id="{9B8FB79B-E596-9436-F13F-9B9A5B9DC8C7}"/>
              </a:ext>
            </a:extLst>
          </p:cNvPr>
          <p:cNvSpPr>
            <a:spLocks noGrp="1"/>
          </p:cNvSpPr>
          <p:nvPr>
            <p:ph idx="1"/>
          </p:nvPr>
        </p:nvSpPr>
        <p:spPr>
          <a:xfrm>
            <a:off x="2559412" y="1355592"/>
            <a:ext cx="9010650" cy="4351338"/>
          </a:xfrm>
        </p:spPr>
        <p:txBody>
          <a:bodyPr>
            <a:normAutofit/>
          </a:bodyPr>
          <a:lstStyle/>
          <a:p>
            <a:pPr marL="457200" lvl="1" indent="0">
              <a:buNone/>
            </a:pPr>
            <a:r>
              <a:rPr lang="en-US" altLang="zh-CN" sz="3200" b="0" i="0" dirty="0">
                <a:solidFill>
                  <a:srgbClr val="191919"/>
                </a:solidFill>
                <a:effectLst/>
                <a:latin typeface="宋体" panose="02010600030101010101" pitchFamily="2" charset="-122"/>
                <a:ea typeface="宋体" panose="02010600030101010101" pitchFamily="2" charset="-122"/>
              </a:rPr>
              <a:t>	</a:t>
            </a:r>
            <a:r>
              <a:rPr lang="zh-CN" altLang="en-US" sz="2800" b="0" i="0" dirty="0">
                <a:solidFill>
                  <a:srgbClr val="191919"/>
                </a:solidFill>
                <a:effectLst/>
                <a:latin typeface="宋体" panose="02010600030101010101" pitchFamily="2" charset="-122"/>
                <a:ea typeface="宋体" panose="02010600030101010101" pitchFamily="2" charset="-122"/>
              </a:rPr>
              <a:t>你有一组不同小镇的地图，这些地图会被切割成一些小方格，然后混在一起。假设你在某个未知的地点下车，看到了一家咖啡店。如果你在多个地图方格上找到了看上去相似的咖啡店，你就无法得知自己身处何方。如果 </a:t>
            </a:r>
            <a:r>
              <a:rPr lang="en-US" altLang="zh-CN" sz="2800" b="0" i="0" dirty="0">
                <a:solidFill>
                  <a:srgbClr val="191919"/>
                </a:solidFill>
                <a:effectLst/>
                <a:latin typeface="宋体" panose="02010600030101010101" pitchFamily="2" charset="-122"/>
                <a:ea typeface="宋体" panose="02010600030101010101" pitchFamily="2" charset="-122"/>
              </a:rPr>
              <a:t>4 </a:t>
            </a:r>
            <a:r>
              <a:rPr lang="zh-CN" altLang="en-US" sz="2800" b="0" i="0" dirty="0">
                <a:solidFill>
                  <a:srgbClr val="191919"/>
                </a:solidFill>
                <a:effectLst/>
                <a:latin typeface="宋体" panose="02010600030101010101" pitchFamily="2" charset="-122"/>
                <a:ea typeface="宋体" panose="02010600030101010101" pitchFamily="2" charset="-122"/>
              </a:rPr>
              <a:t>个不同的小镇上都有相似的咖啡店，那么你肯定处于这 </a:t>
            </a:r>
            <a:r>
              <a:rPr lang="en-US" altLang="zh-CN" sz="2800" b="0" i="0" dirty="0">
                <a:solidFill>
                  <a:srgbClr val="191919"/>
                </a:solidFill>
                <a:effectLst/>
                <a:latin typeface="宋体" panose="02010600030101010101" pitchFamily="2" charset="-122"/>
                <a:ea typeface="宋体" panose="02010600030101010101" pitchFamily="2" charset="-122"/>
              </a:rPr>
              <a:t>4 </a:t>
            </a:r>
            <a:r>
              <a:rPr lang="zh-CN" altLang="en-US" sz="2800" b="0" i="0" dirty="0">
                <a:solidFill>
                  <a:srgbClr val="191919"/>
                </a:solidFill>
                <a:effectLst/>
                <a:latin typeface="宋体" panose="02010600030101010101" pitchFamily="2" charset="-122"/>
                <a:ea typeface="宋体" panose="02010600030101010101" pitchFamily="2" charset="-122"/>
              </a:rPr>
              <a:t>个小镇中的一个，但你并不能确定自己究竟在哪一个小镇中。</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7681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FFB2D-C878-15DF-BE68-B29A70750F90}"/>
              </a:ext>
            </a:extLst>
          </p:cNvPr>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“投票”机制</a:t>
            </a:r>
            <a:endParaRPr lang="zh-CN" altLang="en-US" dirty="0"/>
          </a:p>
        </p:txBody>
      </p:sp>
      <p:pic>
        <p:nvPicPr>
          <p:cNvPr id="5" name="图片 4">
            <a:extLst>
              <a:ext uri="{FF2B5EF4-FFF2-40B4-BE49-F238E27FC236}">
                <a16:creationId xmlns:a16="http://schemas.microsoft.com/office/drawing/2014/main" id="{DD75F7BB-FA5C-6041-EDE7-994AB5A11BE8}"/>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3225972"/>
            <a:ext cx="12192000" cy="3632028"/>
          </a:xfrm>
          <a:prstGeom prst="rect">
            <a:avLst/>
          </a:prstGeom>
        </p:spPr>
      </p:pic>
      <p:sp>
        <p:nvSpPr>
          <p:cNvPr id="3" name="内容占位符 2">
            <a:extLst>
              <a:ext uri="{FF2B5EF4-FFF2-40B4-BE49-F238E27FC236}">
                <a16:creationId xmlns:a16="http://schemas.microsoft.com/office/drawing/2014/main" id="{A98D2909-6285-44A5-DADF-0CFF1EFD0797}"/>
              </a:ext>
            </a:extLst>
          </p:cNvPr>
          <p:cNvSpPr>
            <a:spLocks noGrp="1"/>
          </p:cNvSpPr>
          <p:nvPr>
            <p:ph idx="1"/>
          </p:nvPr>
        </p:nvSpPr>
        <p:spPr/>
        <p:txBody>
          <a:bodyPr>
            <a:noAutofit/>
          </a:bodyPr>
          <a:lstStyle/>
          <a:p>
            <a:pPr marL="0" indent="0">
              <a:buNone/>
            </a:pPr>
            <a:r>
              <a:rPr lang="zh-CN" altLang="en-US" sz="2400" dirty="0"/>
              <a:t>      现在，假设有 </a:t>
            </a:r>
            <a:r>
              <a:rPr lang="en-US" altLang="zh-CN" sz="2400" dirty="0"/>
              <a:t>4 </a:t>
            </a:r>
            <a:r>
              <a:rPr lang="zh-CN" altLang="en-US" sz="2400" dirty="0"/>
              <a:t>个人也和你一样。他们也拥有这些小镇的地图，并且与你在同一个小镇下车，但是他们的下车地点是随机且不同的。和你一样，他们并不知道自己身处哪个小镇。他们摘下眼罩四处张望。其中一个人看到了一个图书馆，在查阅地图方格后，他发现有 </a:t>
            </a:r>
            <a:r>
              <a:rPr lang="en-US" altLang="zh-CN" sz="2400" dirty="0"/>
              <a:t>6 </a:t>
            </a:r>
            <a:r>
              <a:rPr lang="zh-CN" altLang="en-US" sz="2400" dirty="0"/>
              <a:t>个小镇都有图书馆。另一个人看到了一个玫瑰花园，而他发现 </a:t>
            </a:r>
            <a:r>
              <a:rPr lang="en-US" altLang="zh-CN" sz="2400" dirty="0"/>
              <a:t>3 </a:t>
            </a:r>
            <a:r>
              <a:rPr lang="zh-CN" altLang="en-US" sz="2400" dirty="0"/>
              <a:t>个不同的小镇都有玫瑰花园。另外两个人也经历了类似的境遇。没有人知道自己身处哪个小镇中，但是他们都为自己可能身处的小镇做了一个列表。然后，所有人会进行投票。你们 </a:t>
            </a:r>
            <a:r>
              <a:rPr lang="en-US" altLang="zh-CN" sz="2400" dirty="0"/>
              <a:t>5 </a:t>
            </a:r>
            <a:r>
              <a:rPr lang="zh-CN" altLang="en-US" sz="2400" dirty="0"/>
              <a:t>个人的手机上都有一个应用程序，这个应用程序上列出了你们可能会在的小镇和地点。每个人从应用程序中都可以看到其他人的列表。投票结果显示，只有 </a:t>
            </a:r>
            <a:r>
              <a:rPr lang="en-US" altLang="zh-CN" sz="2400" dirty="0"/>
              <a:t>9 </a:t>
            </a:r>
            <a:r>
              <a:rPr lang="zh-CN" altLang="en-US" sz="2400" dirty="0"/>
              <a:t>号小镇同时出现在了每个人的列表中，因此所有人都知道了自己身处 </a:t>
            </a:r>
            <a:r>
              <a:rPr lang="en-US" altLang="zh-CN" sz="2400" dirty="0"/>
              <a:t>9 </a:t>
            </a:r>
            <a:r>
              <a:rPr lang="zh-CN" altLang="en-US" sz="2400" dirty="0"/>
              <a:t>号小镇。简而言之，通过对比每个人可能身处的小镇列表，找出同时出现在每个人列表上的小镇，就会立刻知道自己究竟身处哪个小镇。我们将这个过程称为“投票”。</a:t>
            </a:r>
          </a:p>
        </p:txBody>
      </p:sp>
    </p:spTree>
    <p:extLst>
      <p:ext uri="{BB962C8B-B14F-4D97-AF65-F5344CB8AC3E}">
        <p14:creationId xmlns:p14="http://schemas.microsoft.com/office/powerpoint/2010/main" val="38177078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AFC2-D98C-9D38-F788-11D86E6AD280}"/>
              </a:ext>
            </a:extLst>
          </p:cNvPr>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“裂脑”实验</a:t>
            </a:r>
            <a:endParaRPr lang="zh-CN" altLang="en-US" dirty="0"/>
          </a:p>
        </p:txBody>
      </p:sp>
      <p:pic>
        <p:nvPicPr>
          <p:cNvPr id="5" name="图片 4">
            <a:extLst>
              <a:ext uri="{FF2B5EF4-FFF2-40B4-BE49-F238E27FC236}">
                <a16:creationId xmlns:a16="http://schemas.microsoft.com/office/drawing/2014/main" id="{FF4C7D77-2FAF-3537-BB59-5C6E250AF87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12052" y="0"/>
            <a:ext cx="12304051" cy="6858000"/>
          </a:xfrm>
          <a:prstGeom prst="rect">
            <a:avLst/>
          </a:prstGeom>
        </p:spPr>
      </p:pic>
      <p:sp>
        <p:nvSpPr>
          <p:cNvPr id="3" name="内容占位符 2">
            <a:extLst>
              <a:ext uri="{FF2B5EF4-FFF2-40B4-BE49-F238E27FC236}">
                <a16:creationId xmlns:a16="http://schemas.microsoft.com/office/drawing/2014/main" id="{0A6FAAEC-5BA8-5541-76EB-2E41AD1B646F}"/>
              </a:ext>
            </a:extLst>
          </p:cNvPr>
          <p:cNvSpPr>
            <a:spLocks noGrp="1"/>
          </p:cNvSpPr>
          <p:nvPr>
            <p:ph idx="1"/>
          </p:nvPr>
        </p:nvSpPr>
        <p:spPr/>
        <p:txBody>
          <a:bodyPr/>
          <a:lstStyle/>
          <a:p>
            <a:pPr algn="just"/>
            <a:r>
              <a:rPr lang="zh-CN" altLang="en-US" b="0" i="0" dirty="0">
                <a:solidFill>
                  <a:srgbClr val="222222"/>
                </a:solidFill>
                <a:effectLst/>
                <a:latin typeface="arial" panose="020B0604020202020204" pitchFamily="34" charset="0"/>
              </a:rPr>
              <a:t>裂脑手术的目的是切除大脑半球之间的交通纽带，即胼胝体。胼胝体是连接大脑的左右半球的纤维束，它允许大脑半球之间的信息传递和协调。手术后，患者的大脑半球被分隔开来，导致左右半球无法有效地相互通信和协作。</a:t>
            </a:r>
          </a:p>
          <a:p>
            <a:pPr algn="just"/>
            <a:r>
              <a:rPr lang="zh-CN" altLang="en-US" b="0" i="0" dirty="0">
                <a:solidFill>
                  <a:srgbClr val="222222"/>
                </a:solidFill>
                <a:effectLst/>
                <a:latin typeface="arial" panose="020B0604020202020204" pitchFamily="34" charset="0"/>
              </a:rPr>
              <a:t>裂脑实验的目的是了解大脑的功能以及左右半球之间的差异。研究者通过各种任务和测试，观察被隔离的大脑半球在信息处理、语言能力、记忆、空间感知等方面的差异。实验中最常用的方法是通过刺激特定的感觉输入，如视觉刺激来触发大脑半球的反应。</a:t>
            </a:r>
          </a:p>
          <a:p>
            <a:endParaRPr lang="zh-CN" altLang="en-US" dirty="0"/>
          </a:p>
        </p:txBody>
      </p:sp>
    </p:spTree>
    <p:extLst>
      <p:ext uri="{BB962C8B-B14F-4D97-AF65-F5344CB8AC3E}">
        <p14:creationId xmlns:p14="http://schemas.microsoft.com/office/powerpoint/2010/main" val="2211427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1400</Words>
  <Application>Microsoft Office PowerPoint</Application>
  <PresentationFormat>宽屏</PresentationFormat>
  <Paragraphs>44</Paragraphs>
  <Slides>15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华文仿宋</vt:lpstr>
      <vt:lpstr>华文行楷</vt:lpstr>
      <vt:lpstr>宋体</vt:lpstr>
      <vt:lpstr>Arial</vt:lpstr>
      <vt:lpstr>Arial</vt:lpstr>
      <vt:lpstr>Blackadder ITC</vt:lpstr>
      <vt:lpstr>DM Sans</vt:lpstr>
      <vt:lpstr>Office 主题​​</vt:lpstr>
      <vt:lpstr>后半部分PPT</vt:lpstr>
      <vt:lpstr>PowerPoint 演示文稿</vt:lpstr>
      <vt:lpstr>(3)谁是你大脑的“CEO”？</vt:lpstr>
      <vt:lpstr>何为“无我”？</vt:lpstr>
      <vt:lpstr>论证</vt:lpstr>
      <vt:lpstr>这与我们有什么关系呢？</vt:lpstr>
      <vt:lpstr>“投票”机制</vt:lpstr>
      <vt:lpstr>“投票”机制</vt:lpstr>
      <vt:lpstr>“裂脑”实验</vt:lpstr>
      <vt:lpstr>“裂脑”实验</vt:lpstr>
      <vt:lpstr>PowerPoint 演示文稿</vt:lpstr>
      <vt:lpstr>PowerPoint 演示文稿</vt:lpstr>
      <vt:lpstr>(4) 无奖问答</vt:lpstr>
      <vt:lpstr>鸣谢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z</dc:creator>
  <cp:lastModifiedBy>z z</cp:lastModifiedBy>
  <cp:revision>13</cp:revision>
  <dcterms:created xsi:type="dcterms:W3CDTF">2024-03-22T13:03:23Z</dcterms:created>
  <dcterms:modified xsi:type="dcterms:W3CDTF">2024-03-23T05:25:54Z</dcterms:modified>
</cp:coreProperties>
</file>