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7.xml" ContentType="application/vnd.openxmlformats-officedocument.presentationml.notesSlide+xml"/>
  <Override PartName="/ppt/tags/tag10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1.xml" ContentType="application/vnd.openxmlformats-officedocument.presentationml.tags+xml"/>
  <Override PartName="/ppt/notesSlides/notesSlide43.xml" ContentType="application/vnd.openxmlformats-officedocument.presentationml.notesSlide+xml"/>
  <Override PartName="/ppt/tags/tag12.xml" ContentType="application/vnd.openxmlformats-officedocument.presentationml.tags+xml"/>
  <Override PartName="/ppt/notesSlides/notesSlide44.xml" ContentType="application/vnd.openxmlformats-officedocument.presentationml.notesSlide+xml"/>
  <Override PartName="/ppt/tags/tag13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68"/>
  </p:notesMasterIdLst>
  <p:sldIdLst>
    <p:sldId id="256" r:id="rId2"/>
    <p:sldId id="257" r:id="rId3"/>
    <p:sldId id="258" r:id="rId4"/>
    <p:sldId id="326" r:id="rId5"/>
    <p:sldId id="325" r:id="rId6"/>
    <p:sldId id="262" r:id="rId7"/>
    <p:sldId id="263" r:id="rId8"/>
    <p:sldId id="324" r:id="rId9"/>
    <p:sldId id="264" r:id="rId10"/>
    <p:sldId id="259" r:id="rId11"/>
    <p:sldId id="266" r:id="rId12"/>
    <p:sldId id="265" r:id="rId13"/>
    <p:sldId id="318" r:id="rId14"/>
    <p:sldId id="320" r:id="rId15"/>
    <p:sldId id="321" r:id="rId16"/>
    <p:sldId id="340" r:id="rId17"/>
    <p:sldId id="319" r:id="rId18"/>
    <p:sldId id="268" r:id="rId19"/>
    <p:sldId id="344" r:id="rId20"/>
    <p:sldId id="272" r:id="rId21"/>
    <p:sldId id="273" r:id="rId22"/>
    <p:sldId id="274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5" r:id="rId33"/>
    <p:sldId id="290" r:id="rId34"/>
    <p:sldId id="277" r:id="rId35"/>
    <p:sldId id="278" r:id="rId36"/>
    <p:sldId id="291" r:id="rId37"/>
    <p:sldId id="292" r:id="rId38"/>
    <p:sldId id="298" r:id="rId39"/>
    <p:sldId id="331" r:id="rId40"/>
    <p:sldId id="329" r:id="rId41"/>
    <p:sldId id="310" r:id="rId42"/>
    <p:sldId id="312" r:id="rId43"/>
    <p:sldId id="314" r:id="rId44"/>
    <p:sldId id="311" r:id="rId45"/>
    <p:sldId id="332" r:id="rId46"/>
    <p:sldId id="334" r:id="rId47"/>
    <p:sldId id="309" r:id="rId48"/>
    <p:sldId id="339" r:id="rId49"/>
    <p:sldId id="307" r:id="rId50"/>
    <p:sldId id="308" r:id="rId51"/>
    <p:sldId id="338" r:id="rId52"/>
    <p:sldId id="333" r:id="rId53"/>
    <p:sldId id="294" r:id="rId54"/>
    <p:sldId id="295" r:id="rId55"/>
    <p:sldId id="260" r:id="rId56"/>
    <p:sldId id="335" r:id="rId57"/>
    <p:sldId id="345" r:id="rId58"/>
    <p:sldId id="301" r:id="rId59"/>
    <p:sldId id="315" r:id="rId60"/>
    <p:sldId id="330" r:id="rId61"/>
    <p:sldId id="296" r:id="rId62"/>
    <p:sldId id="337" r:id="rId63"/>
    <p:sldId id="313" r:id="rId64"/>
    <p:sldId id="317" r:id="rId65"/>
    <p:sldId id="336" r:id="rId66"/>
    <p:sldId id="316" r:id="rId6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Fracassi" initials="FF" lastIdx="3" clrIdx="0">
    <p:extLst>
      <p:ext uri="{19B8F6BF-5375-455C-9EA6-DF929625EA0E}">
        <p15:presenceInfo xmlns:p15="http://schemas.microsoft.com/office/powerpoint/2012/main" userId="S-1-5-21-1582595062-1067520666-3810801034-4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7" autoAdjust="0"/>
    <p:restoredTop sz="74743" autoAdjust="0"/>
  </p:normalViewPr>
  <p:slideViewPr>
    <p:cSldViewPr snapToGrid="0">
      <p:cViewPr varScale="1">
        <p:scale>
          <a:sx n="111" d="100"/>
          <a:sy n="111" d="100"/>
        </p:scale>
        <p:origin x="19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0B2B6-C405-4CE0-B3AE-88929DD37D35}" type="datetimeFigureOut">
              <a:rPr lang="de-DE" smtClean="0"/>
              <a:t>06.01.2014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177A8-229B-47D1-AFC5-670FEDB15C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6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: We will be talking about C++11 and beyond only …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6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race is undefined</a:t>
            </a:r>
            <a:r>
              <a:rPr lang="en-US" baseline="0" dirty="0" smtClean="0"/>
              <a:t> behavior</a:t>
            </a:r>
          </a:p>
          <a:p>
            <a:r>
              <a:rPr lang="en-US" baseline="0" dirty="0" smtClean="0"/>
              <a:t>write/write is also a race!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65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race is undefined</a:t>
            </a:r>
            <a:r>
              <a:rPr lang="en-US" baseline="0" dirty="0" smtClean="0"/>
              <a:t> behavior</a:t>
            </a:r>
          </a:p>
          <a:p>
            <a:r>
              <a:rPr lang="en-US" baseline="0" dirty="0" smtClean="0"/>
              <a:t>write/write is also a race!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image can be the classical data race example: two threads try to increment the same counter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9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race is undefined</a:t>
            </a:r>
            <a:r>
              <a:rPr lang="en-US" baseline="0" dirty="0" smtClean="0"/>
              <a:t> behavior</a:t>
            </a:r>
          </a:p>
          <a:p>
            <a:r>
              <a:rPr lang="en-US" baseline="0" dirty="0" smtClean="0"/>
              <a:t>write/write is also a race!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image can be the classical data race example: two threads try to increment the same counter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74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race is undefined</a:t>
            </a:r>
            <a:r>
              <a:rPr lang="en-US" baseline="0" dirty="0" smtClean="0"/>
              <a:t> behavior</a:t>
            </a:r>
          </a:p>
          <a:p>
            <a:r>
              <a:rPr lang="en-US" baseline="0" dirty="0" smtClean="0"/>
              <a:t>write/write is also a race!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05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“sequenced</a:t>
            </a:r>
            <a:r>
              <a:rPr lang="en-US" baseline="0" dirty="0" smtClean="0"/>
              <a:t> before”, that is our good old single threaded model.</a:t>
            </a:r>
          </a:p>
          <a:p>
            <a:r>
              <a:rPr lang="en-US" baseline="0" dirty="0" smtClean="0"/>
              <a:t>inter-thread-happens-before means there is some other kind of synchronization (detailed later in the relaxed memory ordering section)</a:t>
            </a:r>
          </a:p>
          <a:p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085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“sequenced</a:t>
            </a:r>
            <a:r>
              <a:rPr lang="en-US" baseline="0" dirty="0" smtClean="0"/>
              <a:t> before”, that is our good old single threaded model.</a:t>
            </a:r>
          </a:p>
          <a:p>
            <a:r>
              <a:rPr lang="en-US" baseline="0" dirty="0" smtClean="0"/>
              <a:t>inter-thread-happens-before means there is some other kind of synchronization (detailed later in the relaxed memory ordering section)</a:t>
            </a:r>
          </a:p>
          <a:p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23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share data … i.e. the</a:t>
            </a:r>
            <a:r>
              <a:rPr lang="en-US" baseline="0" dirty="0" smtClean="0"/>
              <a:t> local stack and Thread Local Storage are our friends!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12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535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barrier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251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acquire</a:t>
            </a:r>
            <a:r>
              <a:rPr lang="en-US" baseline="0" dirty="0" smtClean="0"/>
              <a:t> - release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3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11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acquire</a:t>
            </a:r>
            <a:r>
              <a:rPr lang="en-US" baseline="0" dirty="0" smtClean="0"/>
              <a:t>/release pair – follows no reordering across the critical region – the entire critical section effectively is a full fence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Strangeness: The example (externally) protects the gambling function. You (usually) want to protect a variable. </a:t>
            </a:r>
          </a:p>
          <a:p>
            <a:r>
              <a:rPr lang="en-US" baseline="0" dirty="0" smtClean="0"/>
              <a:t>Advice encapsulate your data with the corresponding </a:t>
            </a:r>
            <a:r>
              <a:rPr lang="en-US" baseline="0" dirty="0" err="1" smtClean="0"/>
              <a:t>mutex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013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30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guarantees not provided</a:t>
            </a:r>
            <a:r>
              <a:rPr lang="en-US" baseline="0" dirty="0" smtClean="0"/>
              <a:t> by volatile:</a:t>
            </a:r>
          </a:p>
          <a:p>
            <a:r>
              <a:rPr lang="en-US" baseline="0" dirty="0" smtClean="0"/>
              <a:t>volatile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;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5;</a:t>
            </a:r>
          </a:p>
          <a:p>
            <a:r>
              <a:rPr lang="en-US" baseline="0" dirty="0" smtClean="0"/>
              <a:t>assert(5 ==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 // may fire! even in single threaded code!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Java/C# volatile are (roughly) equivalent to C++ atomics</a:t>
            </a:r>
          </a:p>
          <a:p>
            <a:r>
              <a:rPr lang="en-US" baseline="0" dirty="0" smtClean="0"/>
              <a:t>Microsoft has an C++ extension that makes volatile more similar to java.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61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also means that they can learn about correct lock/lockfree</a:t>
            </a:r>
            <a:r>
              <a:rPr lang="en-US" baseline="0" dirty="0" smtClean="0"/>
              <a:t> programming in a language agnostic way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94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everything but SC is often subsumed under the heading relaxed models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997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we had no special handling, no guarantees at all.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263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 count / progress</a:t>
            </a:r>
            <a:r>
              <a:rPr lang="en-US" baseline="0" dirty="0" smtClean="0"/>
              <a:t> reporting </a:t>
            </a:r>
          </a:p>
          <a:p>
            <a:r>
              <a:rPr lang="en-US" baseline="0" dirty="0" smtClean="0"/>
              <a:t>compiler could go even further an just add 100 at the end of the loop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541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volatile does not have any of those guarantees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600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is a result</a:t>
            </a:r>
            <a:r>
              <a:rPr lang="en-US" baseline="0" dirty="0" smtClean="0"/>
              <a:t> of the first, not a separate guarantee</a:t>
            </a:r>
          </a:p>
          <a:p>
            <a:r>
              <a:rPr lang="en-US" baseline="0" dirty="0" smtClean="0"/>
              <a:t>caveat earlier value: “can’t swim in the same river twice” as opposed to this will never be “true” again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3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behave</a:t>
            </a:r>
            <a:r>
              <a:rPr lang="en-US" baseline="0" dirty="0" smtClean="0"/>
              <a:t> as-if i.e. the as-if rule == no observable effects (except speed)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registers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those optimizations can be seen as </a:t>
            </a:r>
            <a:r>
              <a:rPr lang="en-US" baseline="0" dirty="0" err="1" smtClean="0"/>
              <a:t>reorderings</a:t>
            </a:r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234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 count / progress</a:t>
            </a:r>
            <a:r>
              <a:rPr lang="en-US" baseline="0" dirty="0" smtClean="0"/>
              <a:t> reporting </a:t>
            </a:r>
          </a:p>
          <a:p>
            <a:r>
              <a:rPr lang="en-US" baseline="0" dirty="0" smtClean="0"/>
              <a:t>the atomic guarantee prevents the system from optimizing the individual increments out.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16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is a result</a:t>
            </a:r>
            <a:r>
              <a:rPr lang="en-US" baseline="0" dirty="0" smtClean="0"/>
              <a:t> of the first, not a separate guarantee</a:t>
            </a:r>
          </a:p>
          <a:p>
            <a:r>
              <a:rPr lang="en-US" baseline="0" dirty="0" smtClean="0"/>
              <a:t>caveat earlier value: “can’t swim in the same river twice” as opposed to this will never be “true” again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090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important to note that it</a:t>
            </a:r>
            <a:r>
              <a:rPr lang="en-US" baseline="0" dirty="0" smtClean="0"/>
              <a:t> is not the fact that a load/store happens at any given time that is relevant, but which value is seen by which thread.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217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first model that provides inter-thread synchronization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85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82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577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confuse with fences, fences are always correctly paired</a:t>
            </a:r>
          </a:p>
          <a:p>
            <a:r>
              <a:rPr lang="en-US" baseline="0" dirty="0" smtClean="0"/>
              <a:t>CAS (Compare and Store) is the most prominent RMW op</a:t>
            </a:r>
            <a:endParaRPr lang="de-DE" baseline="0" dirty="0" smtClean="0"/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operation has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acquire semantics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other processors will always see its effect before any subsequent operation's effect.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operation has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 semantics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other processors will see every preceding operation's effect before the effect of the operation itself.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97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said that synchronization happens between just two threads … does this mean this</a:t>
            </a:r>
            <a:r>
              <a:rPr lang="en-US" baseline="0" dirty="0" smtClean="0"/>
              <a:t> won’t work?</a:t>
            </a:r>
          </a:p>
          <a:p>
            <a:r>
              <a:rPr lang="en-US" baseline="0" dirty="0" smtClean="0"/>
              <a:t>No, this works, acquire/release is transitive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78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view of the world is relative to your location</a:t>
            </a:r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: explain why this example is a bit contrived … explicitly timing related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 variant of Dekker's Algorithm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502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view of the world is relative to your location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2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x being</a:t>
            </a:r>
            <a:r>
              <a:rPr lang="en-US" baseline="0" dirty="0" smtClean="0"/>
              <a:t> 2 means both threads entered the critical section simultaneously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Dekker's Algorithm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7879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view of the world is relative to your location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1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cache coherency?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353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talking about all relaxed</a:t>
            </a:r>
            <a:r>
              <a:rPr lang="en-US" baseline="0" dirty="0" smtClean="0"/>
              <a:t> models: acquire/release as well as relaxed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698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4928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487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410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12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47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83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62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2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race is undefined</a:t>
            </a:r>
            <a:r>
              <a:rPr lang="en-US" baseline="0" dirty="0" smtClean="0"/>
              <a:t> behavior</a:t>
            </a:r>
          </a:p>
          <a:p>
            <a:r>
              <a:rPr lang="en-US" baseline="0" dirty="0" smtClean="0"/>
              <a:t>write/write is also a race!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4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race is undefined</a:t>
            </a:r>
            <a:r>
              <a:rPr lang="en-US" baseline="0" dirty="0" smtClean="0"/>
              <a:t> behavior</a:t>
            </a:r>
          </a:p>
          <a:p>
            <a:r>
              <a:rPr lang="en-US" baseline="0" dirty="0" smtClean="0"/>
              <a:t>write/write is also a race!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177A8-229B-47D1-AFC5-670FEDB15C4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3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A84-7CAB-40BC-9E89-DB99A81A6021}" type="datetime1">
              <a:rPr lang="de-DE" smtClean="0"/>
              <a:t>06.01.2014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46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938-566A-4EA8-9397-453C2E35D231}" type="datetime1">
              <a:rPr lang="de-DE" smtClean="0"/>
              <a:t>06.01.2014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7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2B36-7AD9-4F55-91C9-2489AB406FDB}" type="datetime1">
              <a:rPr lang="de-DE" smtClean="0"/>
              <a:t>06.01.2014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53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9739-0EF8-4D13-8656-3C4BD3B93613}" type="datetime1">
              <a:rPr lang="de-DE" smtClean="0"/>
              <a:t>06.01.2014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3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932-FDF3-4BB3-95C8-DAA852B82314}" type="datetime1">
              <a:rPr lang="de-DE" smtClean="0"/>
              <a:t>06.01.2014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70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F082-467A-48C5-A051-3C7DDAA2FEE7}" type="datetime1">
              <a:rPr lang="de-DE" smtClean="0"/>
              <a:t>06.01.2014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EAA8-89D8-4EDB-B7DE-7C5D61C0142A}" type="datetime1">
              <a:rPr lang="de-DE" smtClean="0"/>
              <a:t>06.01.2014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0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244C-95D9-41AB-9117-6B90264974E7}" type="datetime1">
              <a:rPr lang="de-DE" smtClean="0"/>
              <a:t>06.01.2014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5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6C40-BC4F-411D-863A-7B4612CF8695}" type="datetime1">
              <a:rPr lang="de-DE" smtClean="0"/>
              <a:t>06.01.2014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71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9850-54C6-4FF5-B876-7F70D7AAFDF3}" type="datetime1">
              <a:rPr lang="de-DE" smtClean="0"/>
              <a:t>06.01.2014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8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B74A-CEAA-4D4E-A5C6-26BCA611BAC6}" type="datetime1">
              <a:rPr lang="de-DE" smtClean="0"/>
              <a:t>06.01.2014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9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CDB9-469C-4744-A44A-A03E17A7DC8F}" type="datetime1">
              <a:rPr lang="de-DE" smtClean="0"/>
              <a:t>06.01.2014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8784-462F-4CB2-B78D-23278D9E8A8B}" type="slidenum">
              <a:rPr lang="de-DE" smtClean="0"/>
              <a:t>‹#›</a:t>
            </a:fld>
            <a:endParaRPr lang="de-DE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704693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280041"/>
            <a:ext cx="113538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4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preshing.com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Memory Model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 User Group Berlin 17/12/2013</a:t>
            </a:r>
            <a:endParaRPr lang="de-DE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089754" y="4376352"/>
            <a:ext cx="3932237" cy="1120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Valentin Ziegler</a:t>
            </a:r>
          </a:p>
          <a:p>
            <a:pPr marL="0" indent="0">
              <a:buNone/>
            </a:pPr>
            <a:r>
              <a:rPr lang="en-US" dirty="0" smtClean="0"/>
              <a:t>Fabio Fracassi</a:t>
            </a:r>
            <a:endParaRPr lang="de-D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36" y="5871270"/>
            <a:ext cx="2294930" cy="73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describes </a:t>
            </a:r>
            <a:r>
              <a:rPr lang="de-DE" dirty="0"/>
              <a:t>the interactions of threads through memory and their shared use of data</a:t>
            </a:r>
            <a:r>
              <a:rPr lang="de-DE" dirty="0" smtClean="0"/>
              <a:t>.</a:t>
            </a:r>
          </a:p>
          <a:p>
            <a:r>
              <a:rPr lang="en-US" dirty="0" smtClean="0"/>
              <a:t>allow the system to make optimizations to your program without breaking it.</a:t>
            </a:r>
            <a:endParaRPr lang="de-DE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089754" y="5212493"/>
            <a:ext cx="4264046" cy="694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to be confused with </a:t>
            </a:r>
            <a:r>
              <a:rPr lang="en-US" b="1" dirty="0" smtClean="0"/>
              <a:t>memory addressing models</a:t>
            </a:r>
            <a:r>
              <a:rPr lang="en-US" dirty="0" smtClean="0"/>
              <a:t>, which have largely gone the way of the Dodo.</a:t>
            </a:r>
            <a:endParaRPr lang="de-DE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089754" y="4248023"/>
            <a:ext cx="4264046" cy="6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fairly new concept. Java has a formalized memory model since 2005, C++ since 2011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1703" y="2287030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a few boring definitions …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9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conflicting action</a:t>
            </a:r>
            <a:r>
              <a:rPr lang="en-US" dirty="0" smtClean="0"/>
              <a:t> [</a:t>
            </a:r>
            <a:r>
              <a:rPr lang="en-US" dirty="0" err="1" smtClean="0"/>
              <a:t>intro.multithread</a:t>
            </a:r>
            <a:r>
              <a:rPr lang="en-US" dirty="0" smtClean="0"/>
              <a:t>(1.10)/4] </a:t>
            </a:r>
            <a:r>
              <a:rPr lang="en-US" sz="1800" dirty="0" smtClean="0">
                <a:solidFill>
                  <a:schemeClr val="tx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/>
              <a:t>two (or more) actions that access the same </a:t>
            </a:r>
            <a:r>
              <a:rPr lang="en-US" i="1" dirty="0" smtClean="0"/>
              <a:t>memory location</a:t>
            </a:r>
            <a:r>
              <a:rPr lang="en-US" dirty="0" smtClean="0"/>
              <a:t> and at least one of them is a write</a:t>
            </a:r>
          </a:p>
          <a:p>
            <a:pPr marL="0" indent="0">
              <a:buNone/>
            </a:pPr>
            <a:r>
              <a:rPr lang="en-US" b="1" dirty="0" smtClean="0"/>
              <a:t>memory location </a:t>
            </a:r>
            <a:r>
              <a:rPr lang="en-US" dirty="0" smtClean="0"/>
              <a:t>[</a:t>
            </a:r>
            <a:r>
              <a:rPr lang="en-US" dirty="0" err="1" smtClean="0"/>
              <a:t>intro.memory</a:t>
            </a:r>
            <a:r>
              <a:rPr lang="en-US" dirty="0" smtClean="0"/>
              <a:t>(1.7)/3]</a:t>
            </a:r>
          </a:p>
          <a:p>
            <a:pPr marL="457200" lvl="1" indent="0">
              <a:buNone/>
            </a:pPr>
            <a:r>
              <a:rPr lang="en-US" dirty="0" smtClean="0"/>
              <a:t>an object of scalar type or a maximal sequence of adjacent non-zero width bit-fields </a:t>
            </a:r>
          </a:p>
          <a:p>
            <a:pPr marL="0" indent="0">
              <a:buNone/>
            </a:pPr>
            <a:r>
              <a:rPr lang="en-US" b="1" dirty="0" smtClean="0"/>
              <a:t>data race </a:t>
            </a:r>
            <a:r>
              <a:rPr lang="en-US" dirty="0" smtClean="0"/>
              <a:t>[</a:t>
            </a:r>
            <a:r>
              <a:rPr lang="en-US" dirty="0" err="1" smtClean="0"/>
              <a:t>intro.multithread</a:t>
            </a:r>
            <a:r>
              <a:rPr lang="en-US" dirty="0" smtClean="0"/>
              <a:t>(1.10)/21] </a:t>
            </a:r>
            <a:r>
              <a:rPr lang="en-US" sz="1800" dirty="0" smtClean="0">
                <a:solidFill>
                  <a:schemeClr val="tx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/>
              <a:t>two </a:t>
            </a:r>
            <a:r>
              <a:rPr lang="en-US" i="1" dirty="0" smtClean="0"/>
              <a:t>conflicting actions</a:t>
            </a:r>
            <a:r>
              <a:rPr lang="en-US" dirty="0" smtClean="0"/>
              <a:t> in different threads and neither </a:t>
            </a:r>
            <a:r>
              <a:rPr lang="en-US" i="1" dirty="0" smtClean="0"/>
              <a:t>happens before</a:t>
            </a:r>
            <a:r>
              <a:rPr lang="en-US" dirty="0" smtClean="0"/>
              <a:t> the other.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9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Data Race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conflicting action</a:t>
            </a:r>
            <a:r>
              <a:rPr lang="en-US" dirty="0" smtClean="0">
                <a:solidFill>
                  <a:schemeClr val="bg2"/>
                </a:solidFill>
              </a:rPr>
              <a:t> [</a:t>
            </a:r>
            <a:r>
              <a:rPr lang="en-US" dirty="0" err="1" smtClean="0">
                <a:solidFill>
                  <a:schemeClr val="bg2"/>
                </a:solidFill>
              </a:rPr>
              <a:t>intro.multithread</a:t>
            </a:r>
            <a:r>
              <a:rPr lang="en-US" dirty="0" smtClean="0">
                <a:solidFill>
                  <a:schemeClr val="bg2"/>
                </a:solidFill>
              </a:rPr>
              <a:t>(1.10)/4] </a:t>
            </a:r>
            <a:r>
              <a:rPr lang="en-US" sz="1800" dirty="0" smtClean="0">
                <a:solidFill>
                  <a:schemeClr val="bg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two (or more) actions that access the same </a:t>
            </a:r>
            <a:r>
              <a:rPr lang="en-US" i="1" dirty="0" smtClean="0">
                <a:solidFill>
                  <a:schemeClr val="bg2"/>
                </a:solidFill>
              </a:rPr>
              <a:t>memory location</a:t>
            </a:r>
            <a:r>
              <a:rPr lang="en-US" dirty="0" smtClean="0">
                <a:solidFill>
                  <a:schemeClr val="bg2"/>
                </a:solidFill>
              </a:rPr>
              <a:t> and at least one of them is a write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memory location 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intro.memory</a:t>
            </a:r>
            <a:r>
              <a:rPr lang="en-US" dirty="0" smtClean="0">
                <a:solidFill>
                  <a:schemeClr val="bg2"/>
                </a:solidFill>
              </a:rPr>
              <a:t>(1.7)/3]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an object of scalar type or a maximal sequence of adjacent non-zero width bit-fields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data race 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intro.multithread</a:t>
            </a:r>
            <a:r>
              <a:rPr lang="en-US" dirty="0" smtClean="0">
                <a:solidFill>
                  <a:schemeClr val="bg2"/>
                </a:solidFill>
              </a:rPr>
              <a:t>(1.10)/21] </a:t>
            </a:r>
            <a:r>
              <a:rPr lang="en-US" sz="1800" dirty="0" smtClean="0">
                <a:solidFill>
                  <a:schemeClr val="bg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two </a:t>
            </a:r>
            <a:r>
              <a:rPr lang="en-US" i="1" dirty="0" smtClean="0">
                <a:solidFill>
                  <a:schemeClr val="bg2"/>
                </a:solidFill>
              </a:rPr>
              <a:t>conflicting actions</a:t>
            </a:r>
            <a:r>
              <a:rPr lang="en-US" dirty="0" smtClean="0">
                <a:solidFill>
                  <a:schemeClr val="bg2"/>
                </a:solidFill>
              </a:rPr>
              <a:t> in different threads and neither </a:t>
            </a:r>
            <a:r>
              <a:rPr lang="en-US" i="1" dirty="0" smtClean="0">
                <a:solidFill>
                  <a:schemeClr val="bg2"/>
                </a:solidFill>
              </a:rPr>
              <a:t>happens before</a:t>
            </a:r>
            <a:r>
              <a:rPr lang="en-US" dirty="0" smtClean="0">
                <a:solidFill>
                  <a:schemeClr val="bg2"/>
                </a:solidFill>
              </a:rPr>
              <a:t> the other.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6236241" y="1320800"/>
            <a:ext cx="3891280" cy="4551680"/>
            <a:chOff x="6236241" y="1320800"/>
            <a:chExt cx="3891280" cy="4551680"/>
          </a:xfrm>
        </p:grpSpPr>
        <p:sp>
          <p:nvSpPr>
            <p:cNvPr id="5" name="Rectangle 4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728460" y="1686560"/>
              <a:ext cx="2922081" cy="3058160"/>
              <a:chOff x="274320" y="233680"/>
              <a:chExt cx="2922081" cy="305816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74320" y="100584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de-DE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4320" y="176784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4320" y="252984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de-DE" dirty="0"/>
              </a:p>
            </p:txBody>
          </p:sp>
          <p:sp>
            <p:nvSpPr>
              <p:cNvPr id="10" name="Down Arrow 9"/>
              <p:cNvSpPr/>
              <p:nvPr/>
            </p:nvSpPr>
            <p:spPr>
              <a:xfrm>
                <a:off x="377000" y="137160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Down Arrow 10"/>
              <p:cNvSpPr/>
              <p:nvPr/>
            </p:nvSpPr>
            <p:spPr>
              <a:xfrm>
                <a:off x="377000" y="213360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377000" y="289560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74800" y="41656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74800" y="78232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74800" y="114808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74800" y="151384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5400000">
                <a:off x="1655332" y="194997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de-DE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59521" y="23368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de-DE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759521" y="99568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59521" y="175768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de-DE" dirty="0"/>
              </a:p>
            </p:txBody>
          </p:sp>
          <p:sp>
            <p:nvSpPr>
              <p:cNvPr id="21" name="Down Arrow 20"/>
              <p:cNvSpPr/>
              <p:nvPr/>
            </p:nvSpPr>
            <p:spPr>
              <a:xfrm>
                <a:off x="2862201" y="59944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Down Arrow 21"/>
              <p:cNvSpPr/>
              <p:nvPr/>
            </p:nvSpPr>
            <p:spPr>
              <a:xfrm>
                <a:off x="2862201" y="136144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Down Arrow 22"/>
              <p:cNvSpPr/>
              <p:nvPr/>
            </p:nvSpPr>
            <p:spPr>
              <a:xfrm>
                <a:off x="2862201" y="212344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4" name="Curved Connector 23"/>
              <p:cNvCxnSpPr>
                <a:stCxn id="7" idx="3"/>
                <a:endCxn id="13" idx="1"/>
              </p:cNvCxnSpPr>
              <p:nvPr/>
            </p:nvCxnSpPr>
            <p:spPr>
              <a:xfrm flipV="1">
                <a:off x="711200" y="599440"/>
                <a:ext cx="863600" cy="58928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>
                <a:stCxn id="18" idx="1"/>
                <a:endCxn id="14" idx="3"/>
              </p:cNvCxnSpPr>
              <p:nvPr/>
            </p:nvCxnSpPr>
            <p:spPr>
              <a:xfrm rot="10800000" flipV="1">
                <a:off x="2011681" y="416560"/>
                <a:ext cx="747841" cy="54864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>
                <a:stCxn id="13" idx="1"/>
                <a:endCxn id="9" idx="3"/>
              </p:cNvCxnSpPr>
              <p:nvPr/>
            </p:nvCxnSpPr>
            <p:spPr>
              <a:xfrm rot="10800000" flipV="1">
                <a:off x="711200" y="599440"/>
                <a:ext cx="863600" cy="2113280"/>
              </a:xfrm>
              <a:prstGeom prst="curvedConnector3">
                <a:avLst>
                  <a:gd name="adj1" fmla="val 2764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14" idx="3"/>
                <a:endCxn id="20" idx="1"/>
              </p:cNvCxnSpPr>
              <p:nvPr/>
            </p:nvCxnSpPr>
            <p:spPr>
              <a:xfrm>
                <a:off x="2011680" y="965200"/>
                <a:ext cx="747841" cy="97536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2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Data Race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conflicting action</a:t>
            </a:r>
            <a:r>
              <a:rPr lang="en-US" dirty="0" smtClean="0">
                <a:solidFill>
                  <a:schemeClr val="bg2"/>
                </a:solidFill>
              </a:rPr>
              <a:t> [</a:t>
            </a:r>
            <a:r>
              <a:rPr lang="en-US" dirty="0" err="1" smtClean="0">
                <a:solidFill>
                  <a:schemeClr val="bg2"/>
                </a:solidFill>
              </a:rPr>
              <a:t>intro.multithread</a:t>
            </a:r>
            <a:r>
              <a:rPr lang="en-US" dirty="0" smtClean="0">
                <a:solidFill>
                  <a:schemeClr val="bg2"/>
                </a:solidFill>
              </a:rPr>
              <a:t>(1.10)/4] </a:t>
            </a:r>
            <a:r>
              <a:rPr lang="en-US" sz="1800" dirty="0" smtClean="0">
                <a:solidFill>
                  <a:schemeClr val="bg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two (or more) actions that access the same </a:t>
            </a:r>
            <a:r>
              <a:rPr lang="en-US" i="1" dirty="0" smtClean="0">
                <a:solidFill>
                  <a:schemeClr val="bg2"/>
                </a:solidFill>
              </a:rPr>
              <a:t>memory location</a:t>
            </a:r>
            <a:r>
              <a:rPr lang="en-US" dirty="0" smtClean="0">
                <a:solidFill>
                  <a:schemeClr val="bg2"/>
                </a:solidFill>
              </a:rPr>
              <a:t> and at least one of them is a write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memory location 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intro.memory</a:t>
            </a:r>
            <a:r>
              <a:rPr lang="en-US" dirty="0" smtClean="0">
                <a:solidFill>
                  <a:schemeClr val="bg2"/>
                </a:solidFill>
              </a:rPr>
              <a:t>(1.7)/3]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an object of scalar type or a maximal sequence of adjacent non-zero width bit-fields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data race 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intro.multithread</a:t>
            </a:r>
            <a:r>
              <a:rPr lang="en-US" dirty="0" smtClean="0">
                <a:solidFill>
                  <a:schemeClr val="bg2"/>
                </a:solidFill>
              </a:rPr>
              <a:t>(1.10)/21] </a:t>
            </a:r>
            <a:r>
              <a:rPr lang="en-US" sz="1800" dirty="0" smtClean="0">
                <a:solidFill>
                  <a:schemeClr val="bg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two </a:t>
            </a:r>
            <a:r>
              <a:rPr lang="en-US" i="1" dirty="0" smtClean="0">
                <a:solidFill>
                  <a:schemeClr val="bg2"/>
                </a:solidFill>
              </a:rPr>
              <a:t>conflicting actions</a:t>
            </a:r>
            <a:r>
              <a:rPr lang="en-US" dirty="0" smtClean="0">
                <a:solidFill>
                  <a:schemeClr val="bg2"/>
                </a:solidFill>
              </a:rPr>
              <a:t> in different threads and neither </a:t>
            </a:r>
            <a:r>
              <a:rPr lang="en-US" i="1" dirty="0" smtClean="0">
                <a:solidFill>
                  <a:schemeClr val="bg2"/>
                </a:solidFill>
              </a:rPr>
              <a:t>happens before</a:t>
            </a:r>
            <a:r>
              <a:rPr lang="en-US" dirty="0" smtClean="0">
                <a:solidFill>
                  <a:schemeClr val="bg2"/>
                </a:solidFill>
              </a:rPr>
              <a:t> the other.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36241" y="1320800"/>
            <a:ext cx="3891280" cy="4551680"/>
            <a:chOff x="6236241" y="1320800"/>
            <a:chExt cx="3891280" cy="4551680"/>
          </a:xfrm>
        </p:grpSpPr>
        <p:sp>
          <p:nvSpPr>
            <p:cNvPr id="29" name="Rectangle 2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727378" y="1696720"/>
              <a:ext cx="2923163" cy="3810000"/>
              <a:chOff x="273238" y="4368800"/>
              <a:chExt cx="2923163" cy="3810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73238" y="436880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de-DE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73238" y="513080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73238" y="589280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de-DE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>
                <a:off x="375918" y="473456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Down Arrow 34"/>
              <p:cNvSpPr/>
              <p:nvPr/>
            </p:nvSpPr>
            <p:spPr>
              <a:xfrm>
                <a:off x="375918" y="549656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Down Arrow 35"/>
              <p:cNvSpPr/>
              <p:nvPr/>
            </p:nvSpPr>
            <p:spPr>
              <a:xfrm>
                <a:off x="375918" y="625856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574800" y="455168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574800" y="491744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74800" y="528320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74800" y="564896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5400000">
                <a:off x="1655332" y="608509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de-DE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759521" y="589280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de-DE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759521" y="665480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59521" y="741680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de-DE" dirty="0"/>
              </a:p>
            </p:txBody>
          </p:sp>
          <p:sp>
            <p:nvSpPr>
              <p:cNvPr id="45" name="Down Arrow 44"/>
              <p:cNvSpPr/>
              <p:nvPr/>
            </p:nvSpPr>
            <p:spPr>
              <a:xfrm>
                <a:off x="2862201" y="625856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2862201" y="702056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Down Arrow 46"/>
              <p:cNvSpPr/>
              <p:nvPr/>
            </p:nvSpPr>
            <p:spPr>
              <a:xfrm>
                <a:off x="2862201" y="778256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Curved Connector 47"/>
              <p:cNvCxnSpPr>
                <a:stCxn id="31" idx="3"/>
                <a:endCxn id="37" idx="1"/>
              </p:cNvCxnSpPr>
              <p:nvPr/>
            </p:nvCxnSpPr>
            <p:spPr>
              <a:xfrm>
                <a:off x="710118" y="4551680"/>
                <a:ext cx="864682" cy="18288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42" idx="1"/>
                <a:endCxn id="38" idx="3"/>
              </p:cNvCxnSpPr>
              <p:nvPr/>
            </p:nvCxnSpPr>
            <p:spPr>
              <a:xfrm rot="10800000">
                <a:off x="2011681" y="5100320"/>
                <a:ext cx="747841" cy="97536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/>
              <p:cNvCxnSpPr>
                <a:stCxn id="37" idx="1"/>
                <a:endCxn id="33" idx="3"/>
              </p:cNvCxnSpPr>
              <p:nvPr/>
            </p:nvCxnSpPr>
            <p:spPr>
              <a:xfrm rot="10800000" flipV="1">
                <a:off x="710118" y="4734560"/>
                <a:ext cx="864682" cy="134112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/>
              <p:cNvCxnSpPr>
                <a:stCxn id="38" idx="3"/>
                <a:endCxn id="44" idx="1"/>
              </p:cNvCxnSpPr>
              <p:nvPr/>
            </p:nvCxnSpPr>
            <p:spPr>
              <a:xfrm>
                <a:off x="2011680" y="5100320"/>
                <a:ext cx="747841" cy="249936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9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Data Race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conflicting action</a:t>
            </a:r>
            <a:r>
              <a:rPr lang="en-US" dirty="0" smtClean="0">
                <a:solidFill>
                  <a:schemeClr val="bg2"/>
                </a:solidFill>
              </a:rPr>
              <a:t> [</a:t>
            </a:r>
            <a:r>
              <a:rPr lang="en-US" dirty="0" err="1" smtClean="0">
                <a:solidFill>
                  <a:schemeClr val="bg2"/>
                </a:solidFill>
              </a:rPr>
              <a:t>intro.multithread</a:t>
            </a:r>
            <a:r>
              <a:rPr lang="en-US" dirty="0" smtClean="0">
                <a:solidFill>
                  <a:schemeClr val="bg2"/>
                </a:solidFill>
              </a:rPr>
              <a:t>(1.10)/4] </a:t>
            </a:r>
            <a:r>
              <a:rPr lang="en-US" sz="1800" dirty="0" smtClean="0">
                <a:solidFill>
                  <a:schemeClr val="bg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two (or more) actions that access the same </a:t>
            </a:r>
            <a:r>
              <a:rPr lang="en-US" i="1" dirty="0" smtClean="0">
                <a:solidFill>
                  <a:schemeClr val="bg2"/>
                </a:solidFill>
              </a:rPr>
              <a:t>memory location</a:t>
            </a:r>
            <a:r>
              <a:rPr lang="en-US" dirty="0" smtClean="0">
                <a:solidFill>
                  <a:schemeClr val="bg2"/>
                </a:solidFill>
              </a:rPr>
              <a:t> and at least one of them is a write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memory location 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intro.memory</a:t>
            </a:r>
            <a:r>
              <a:rPr lang="en-US" dirty="0" smtClean="0">
                <a:solidFill>
                  <a:schemeClr val="bg2"/>
                </a:solidFill>
              </a:rPr>
              <a:t>(1.7)/3]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an object of scalar type or a maximal sequence of adjacent non-zero width bit-fields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data race 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intro.multithread</a:t>
            </a:r>
            <a:r>
              <a:rPr lang="en-US" dirty="0" smtClean="0">
                <a:solidFill>
                  <a:schemeClr val="bg2"/>
                </a:solidFill>
              </a:rPr>
              <a:t>(1.10)/21] </a:t>
            </a:r>
            <a:r>
              <a:rPr lang="en-US" sz="1800" dirty="0" smtClean="0">
                <a:solidFill>
                  <a:schemeClr val="bg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two </a:t>
            </a:r>
            <a:r>
              <a:rPr lang="en-US" i="1" dirty="0" smtClean="0">
                <a:solidFill>
                  <a:schemeClr val="bg2"/>
                </a:solidFill>
              </a:rPr>
              <a:t>conflicting actions</a:t>
            </a:r>
            <a:r>
              <a:rPr lang="en-US" dirty="0" smtClean="0">
                <a:solidFill>
                  <a:schemeClr val="bg2"/>
                </a:solidFill>
              </a:rPr>
              <a:t> in different threads and neither </a:t>
            </a:r>
            <a:r>
              <a:rPr lang="en-US" i="1" dirty="0" smtClean="0">
                <a:solidFill>
                  <a:schemeClr val="bg2"/>
                </a:solidFill>
              </a:rPr>
              <a:t>happens before</a:t>
            </a:r>
            <a:r>
              <a:rPr lang="en-US" dirty="0" smtClean="0">
                <a:solidFill>
                  <a:schemeClr val="bg2"/>
                </a:solidFill>
              </a:rPr>
              <a:t> the other.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52" name="Group 51"/>
          <p:cNvGrpSpPr/>
          <p:nvPr/>
        </p:nvGrpSpPr>
        <p:grpSpPr>
          <a:xfrm>
            <a:off x="6236241" y="1320800"/>
            <a:ext cx="3891280" cy="4551680"/>
            <a:chOff x="6236241" y="1320800"/>
            <a:chExt cx="3891280" cy="4551680"/>
          </a:xfrm>
        </p:grpSpPr>
        <p:sp>
          <p:nvSpPr>
            <p:cNvPr id="53" name="Rectangle 52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727378" y="1696720"/>
              <a:ext cx="2923163" cy="3810000"/>
              <a:chOff x="8024885" y="172720"/>
              <a:chExt cx="2923163" cy="3810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8024885" y="17272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de-DE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024885" y="93472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024885" y="169672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de-DE" dirty="0"/>
              </a:p>
            </p:txBody>
          </p:sp>
          <p:sp>
            <p:nvSpPr>
              <p:cNvPr id="58" name="Down Arrow 57"/>
              <p:cNvSpPr/>
              <p:nvPr/>
            </p:nvSpPr>
            <p:spPr>
              <a:xfrm>
                <a:off x="8127565" y="53848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Down Arrow 58"/>
              <p:cNvSpPr/>
              <p:nvPr/>
            </p:nvSpPr>
            <p:spPr>
              <a:xfrm>
                <a:off x="8127565" y="130048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Down Arrow 59"/>
              <p:cNvSpPr/>
              <p:nvPr/>
            </p:nvSpPr>
            <p:spPr>
              <a:xfrm>
                <a:off x="8127565" y="206248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326447" y="35560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326447" y="72136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326447" y="108712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326447" y="145288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9406979" y="18890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de-DE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511168" y="169672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de-DE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511168" y="245872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de-DE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511168" y="3220720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Down Arrow 68"/>
              <p:cNvSpPr/>
              <p:nvPr/>
            </p:nvSpPr>
            <p:spPr>
              <a:xfrm>
                <a:off x="10613848" y="206248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Down Arrow 69"/>
              <p:cNvSpPr/>
              <p:nvPr/>
            </p:nvSpPr>
            <p:spPr>
              <a:xfrm>
                <a:off x="10613848" y="282448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Down Arrow 70"/>
              <p:cNvSpPr/>
              <p:nvPr/>
            </p:nvSpPr>
            <p:spPr>
              <a:xfrm>
                <a:off x="10613848" y="3586480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2" name="Curved Connector 71"/>
              <p:cNvCxnSpPr>
                <a:stCxn id="57" idx="3"/>
                <a:endCxn id="61" idx="1"/>
              </p:cNvCxnSpPr>
              <p:nvPr/>
            </p:nvCxnSpPr>
            <p:spPr>
              <a:xfrm flipV="1">
                <a:off x="8461765" y="538480"/>
                <a:ext cx="864682" cy="134112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67" idx="1"/>
                <a:endCxn id="61" idx="3"/>
              </p:cNvCxnSpPr>
              <p:nvPr/>
            </p:nvCxnSpPr>
            <p:spPr>
              <a:xfrm rot="10800000">
                <a:off x="9763328" y="538480"/>
                <a:ext cx="747841" cy="2103120"/>
              </a:xfrm>
              <a:prstGeom prst="curvedConnector3">
                <a:avLst>
                  <a:gd name="adj1" fmla="val 60333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61" idx="1"/>
              </p:cNvCxnSpPr>
              <p:nvPr/>
            </p:nvCxnSpPr>
            <p:spPr>
              <a:xfrm rot="10800000">
                <a:off x="8461765" y="355600"/>
                <a:ext cx="864682" cy="18288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>
                <a:stCxn id="61" idx="3"/>
                <a:endCxn id="66" idx="1"/>
              </p:cNvCxnSpPr>
              <p:nvPr/>
            </p:nvCxnSpPr>
            <p:spPr>
              <a:xfrm>
                <a:off x="9763327" y="538480"/>
                <a:ext cx="747841" cy="134112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5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Data Race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conflicting action</a:t>
            </a:r>
            <a:r>
              <a:rPr lang="en-US" dirty="0" smtClean="0">
                <a:solidFill>
                  <a:schemeClr val="bg2"/>
                </a:solidFill>
              </a:rPr>
              <a:t> [</a:t>
            </a:r>
            <a:r>
              <a:rPr lang="en-US" dirty="0" err="1" smtClean="0">
                <a:solidFill>
                  <a:schemeClr val="bg2"/>
                </a:solidFill>
              </a:rPr>
              <a:t>intro.multithread</a:t>
            </a:r>
            <a:r>
              <a:rPr lang="en-US" dirty="0" smtClean="0">
                <a:solidFill>
                  <a:schemeClr val="bg2"/>
                </a:solidFill>
              </a:rPr>
              <a:t>(1.10)/4] </a:t>
            </a:r>
            <a:r>
              <a:rPr lang="en-US" sz="1800" dirty="0" smtClean="0">
                <a:solidFill>
                  <a:schemeClr val="bg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two (or more) actions that access the same </a:t>
            </a:r>
            <a:r>
              <a:rPr lang="en-US" i="1" dirty="0" smtClean="0">
                <a:solidFill>
                  <a:schemeClr val="bg2"/>
                </a:solidFill>
              </a:rPr>
              <a:t>memory location</a:t>
            </a:r>
            <a:r>
              <a:rPr lang="en-US" dirty="0" smtClean="0">
                <a:solidFill>
                  <a:schemeClr val="bg2"/>
                </a:solidFill>
              </a:rPr>
              <a:t> and at least one of them is a write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memory location 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intro.memory</a:t>
            </a:r>
            <a:r>
              <a:rPr lang="en-US" dirty="0" smtClean="0">
                <a:solidFill>
                  <a:schemeClr val="bg2"/>
                </a:solidFill>
              </a:rPr>
              <a:t>(1.7)/3]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an object of scalar type or a maximal sequence of adjacent non-zero width bit-fields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data race </a:t>
            </a:r>
            <a:r>
              <a:rPr lang="en-US" dirty="0" smtClean="0">
                <a:solidFill>
                  <a:schemeClr val="bg2"/>
                </a:solidFill>
              </a:rPr>
              <a:t>[</a:t>
            </a:r>
            <a:r>
              <a:rPr lang="en-US" dirty="0" err="1" smtClean="0">
                <a:solidFill>
                  <a:schemeClr val="bg2"/>
                </a:solidFill>
              </a:rPr>
              <a:t>intro.multithread</a:t>
            </a:r>
            <a:r>
              <a:rPr lang="en-US" dirty="0" smtClean="0">
                <a:solidFill>
                  <a:schemeClr val="bg2"/>
                </a:solidFill>
              </a:rPr>
              <a:t>(1.10)/21] </a:t>
            </a:r>
            <a:r>
              <a:rPr lang="en-US" sz="1800" dirty="0" smtClean="0">
                <a:solidFill>
                  <a:schemeClr val="bg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two </a:t>
            </a:r>
            <a:r>
              <a:rPr lang="en-US" i="1" dirty="0" smtClean="0">
                <a:solidFill>
                  <a:schemeClr val="bg2"/>
                </a:solidFill>
              </a:rPr>
              <a:t>conflicting actions</a:t>
            </a:r>
            <a:r>
              <a:rPr lang="en-US" dirty="0" smtClean="0">
                <a:solidFill>
                  <a:schemeClr val="bg2"/>
                </a:solidFill>
              </a:rPr>
              <a:t> in different threads and neither </a:t>
            </a:r>
            <a:r>
              <a:rPr lang="en-US" i="1" dirty="0" smtClean="0">
                <a:solidFill>
                  <a:schemeClr val="bg2"/>
                </a:solidFill>
              </a:rPr>
              <a:t>happens before</a:t>
            </a:r>
            <a:r>
              <a:rPr lang="en-US" dirty="0" smtClean="0">
                <a:solidFill>
                  <a:schemeClr val="bg2"/>
                </a:solidFill>
              </a:rPr>
              <a:t> the other.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16</a:t>
            </a:fld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6236241" y="1320800"/>
            <a:ext cx="3891280" cy="4551680"/>
            <a:chOff x="6236241" y="1320800"/>
            <a:chExt cx="3891280" cy="4551680"/>
          </a:xfrm>
        </p:grpSpPr>
        <p:sp>
          <p:nvSpPr>
            <p:cNvPr id="30" name="Rectangle 29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27378" y="1696720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de-DE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27378" y="2458720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27378" y="3220720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de-DE" dirty="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6830058" y="2062480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6830058" y="2824480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6830058" y="3586480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200782" y="3982720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de-DE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00782" y="4744720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de-DE" dirty="0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9303462" y="4348480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9303462" y="5110480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Curved Connector 40"/>
            <p:cNvCxnSpPr>
              <a:stCxn id="33" idx="3"/>
              <a:endCxn id="47" idx="1"/>
            </p:cNvCxnSpPr>
            <p:nvPr/>
          </p:nvCxnSpPr>
          <p:spPr>
            <a:xfrm flipV="1">
              <a:off x="7164258" y="2062480"/>
              <a:ext cx="864682" cy="134112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38" idx="1"/>
              <a:endCxn id="47" idx="3"/>
            </p:cNvCxnSpPr>
            <p:nvPr/>
          </p:nvCxnSpPr>
          <p:spPr>
            <a:xfrm rot="10800000">
              <a:off x="8465820" y="2062480"/>
              <a:ext cx="734962" cy="2865120"/>
            </a:xfrm>
            <a:prstGeom prst="curvedConnector3">
              <a:avLst>
                <a:gd name="adj1" fmla="val 5175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47" idx="1"/>
            </p:cNvCxnSpPr>
            <p:nvPr/>
          </p:nvCxnSpPr>
          <p:spPr>
            <a:xfrm rot="10800000">
              <a:off x="7164258" y="1879600"/>
              <a:ext cx="864682" cy="1828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47" idx="3"/>
              <a:endCxn id="37" idx="1"/>
            </p:cNvCxnSpPr>
            <p:nvPr/>
          </p:nvCxnSpPr>
          <p:spPr>
            <a:xfrm>
              <a:off x="8465820" y="2062480"/>
              <a:ext cx="734962" cy="2103120"/>
            </a:xfrm>
            <a:prstGeom prst="curvedConnector3">
              <a:avLst>
                <a:gd name="adj1" fmla="val 692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37" idx="0"/>
              <a:endCxn id="33" idx="2"/>
            </p:cNvCxnSpPr>
            <p:nvPr/>
          </p:nvCxnSpPr>
          <p:spPr>
            <a:xfrm rot="16200000" flipV="1">
              <a:off x="7984400" y="2547898"/>
              <a:ext cx="396240" cy="247340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028940" y="1879600"/>
              <a:ext cx="43688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028940" y="2245360"/>
              <a:ext cx="43688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28940" y="2976880"/>
              <a:ext cx="43688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Box 49"/>
            <p:cNvSpPr txBox="1"/>
            <p:nvPr/>
          </p:nvSpPr>
          <p:spPr>
            <a:xfrm rot="5400000">
              <a:off x="8109472" y="34130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de-DE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028940" y="2611120"/>
              <a:ext cx="436880" cy="3657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675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conflicting action</a:t>
            </a:r>
            <a:r>
              <a:rPr lang="en-US" dirty="0" smtClean="0"/>
              <a:t> [</a:t>
            </a:r>
            <a:r>
              <a:rPr lang="en-US" dirty="0" err="1" smtClean="0"/>
              <a:t>intro.multithread</a:t>
            </a:r>
            <a:r>
              <a:rPr lang="en-US" dirty="0" smtClean="0"/>
              <a:t>(1.10)/4] </a:t>
            </a:r>
            <a:r>
              <a:rPr lang="en-US" sz="1800" dirty="0" smtClean="0">
                <a:solidFill>
                  <a:schemeClr val="tx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/>
              <a:t>two (or more) actions that access the same </a:t>
            </a:r>
            <a:r>
              <a:rPr lang="en-US" i="1" dirty="0" smtClean="0"/>
              <a:t>memory location</a:t>
            </a:r>
            <a:r>
              <a:rPr lang="en-US" dirty="0" smtClean="0"/>
              <a:t> and at least one of them is a write</a:t>
            </a:r>
          </a:p>
          <a:p>
            <a:pPr marL="0" indent="0">
              <a:buNone/>
            </a:pPr>
            <a:r>
              <a:rPr lang="en-US" b="1" dirty="0" smtClean="0"/>
              <a:t>memory location </a:t>
            </a:r>
            <a:r>
              <a:rPr lang="en-US" dirty="0" smtClean="0"/>
              <a:t>[</a:t>
            </a:r>
            <a:r>
              <a:rPr lang="en-US" dirty="0" err="1" smtClean="0"/>
              <a:t>intro.memory</a:t>
            </a:r>
            <a:r>
              <a:rPr lang="en-US" dirty="0" smtClean="0"/>
              <a:t>(1.7)/3]</a:t>
            </a:r>
          </a:p>
          <a:p>
            <a:pPr marL="457200" lvl="1" indent="0">
              <a:buNone/>
            </a:pPr>
            <a:r>
              <a:rPr lang="en-US" dirty="0" smtClean="0"/>
              <a:t>an object of scalar type or a maximal sequence of adjacent non-zero width bit-fields </a:t>
            </a:r>
          </a:p>
          <a:p>
            <a:pPr marL="0" indent="0">
              <a:buNone/>
            </a:pPr>
            <a:r>
              <a:rPr lang="en-US" b="1" dirty="0" smtClean="0"/>
              <a:t>data race </a:t>
            </a:r>
            <a:r>
              <a:rPr lang="en-US" dirty="0" smtClean="0"/>
              <a:t>[</a:t>
            </a:r>
            <a:r>
              <a:rPr lang="en-US" dirty="0" err="1" smtClean="0"/>
              <a:t>intro.multithread</a:t>
            </a:r>
            <a:r>
              <a:rPr lang="en-US" dirty="0" smtClean="0"/>
              <a:t>(1.10)/21] </a:t>
            </a:r>
            <a:r>
              <a:rPr lang="en-US" sz="1800" dirty="0" smtClean="0">
                <a:solidFill>
                  <a:schemeClr val="tx2"/>
                </a:solidFill>
              </a:rPr>
              <a:t>(sometimes known as race condition)</a:t>
            </a:r>
          </a:p>
          <a:p>
            <a:pPr marL="457200" lvl="1" indent="0">
              <a:buNone/>
            </a:pPr>
            <a:r>
              <a:rPr lang="en-US" dirty="0" smtClean="0"/>
              <a:t>two </a:t>
            </a:r>
            <a:r>
              <a:rPr lang="en-US" i="1" dirty="0" smtClean="0"/>
              <a:t>conflicting actions</a:t>
            </a:r>
            <a:r>
              <a:rPr lang="en-US" dirty="0" smtClean="0"/>
              <a:t> in different threads and neither </a:t>
            </a:r>
            <a:r>
              <a:rPr lang="en-US" i="1" dirty="0" smtClean="0"/>
              <a:t>happens before</a:t>
            </a:r>
            <a:r>
              <a:rPr lang="en-US" dirty="0" smtClean="0"/>
              <a:t> the other.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7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sequential consistency</a:t>
            </a:r>
            <a:r>
              <a:rPr lang="en-US" dirty="0"/>
              <a:t> </a:t>
            </a:r>
            <a:r>
              <a:rPr lang="en-US" dirty="0" smtClean="0"/>
              <a:t>[Leslie </a:t>
            </a:r>
            <a:r>
              <a:rPr lang="en-US" dirty="0" err="1" smtClean="0"/>
              <a:t>Lamport</a:t>
            </a:r>
            <a:r>
              <a:rPr lang="en-US" dirty="0" smtClean="0"/>
              <a:t>, 1979]</a:t>
            </a:r>
          </a:p>
          <a:p>
            <a:pPr marL="457200" lvl="1" indent="0">
              <a:buNone/>
            </a:pPr>
            <a:r>
              <a:rPr lang="en-US" dirty="0" smtClean="0"/>
              <a:t>the result  of any execution is the same as-if the operations of all threads are executed in some sequential order, and the operations of each thread appear in this sequence in the order specified by their program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Sequential Consistency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chemeClr val="bg2"/>
                </a:solidFill>
              </a:rPr>
              <a:t>sequential </a:t>
            </a:r>
            <a:r>
              <a:rPr lang="en-US" b="1" dirty="0" smtClean="0">
                <a:solidFill>
                  <a:schemeClr val="bg2"/>
                </a:solidFill>
              </a:rPr>
              <a:t>consistency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[Leslie </a:t>
            </a:r>
            <a:r>
              <a:rPr lang="en-US" dirty="0" err="1" smtClean="0">
                <a:solidFill>
                  <a:schemeClr val="bg2"/>
                </a:solidFill>
              </a:rPr>
              <a:t>Lamport</a:t>
            </a:r>
            <a:r>
              <a:rPr lang="en-US" dirty="0" smtClean="0">
                <a:solidFill>
                  <a:schemeClr val="bg2"/>
                </a:solidFill>
              </a:rPr>
              <a:t>, 1979]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the result  of any execution is the same as-if the operations of all threads are </a:t>
            </a:r>
            <a:r>
              <a:rPr lang="en-US" dirty="0">
                <a:solidFill>
                  <a:schemeClr val="bg2"/>
                </a:solidFill>
              </a:rPr>
              <a:t>executed in some sequential order, and the operations of each thread appear in this sequence in the order specified by their program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19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477327" y="2241395"/>
            <a:ext cx="11053033" cy="4014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2341522" y="2384213"/>
            <a:ext cx="9016296" cy="3789574"/>
            <a:chOff x="2361857" y="2139885"/>
            <a:chExt cx="9016296" cy="3789574"/>
          </a:xfrm>
        </p:grpSpPr>
        <p:grpSp>
          <p:nvGrpSpPr>
            <p:cNvPr id="8" name="Group 7"/>
            <p:cNvGrpSpPr/>
            <p:nvPr/>
          </p:nvGrpSpPr>
          <p:grpSpPr>
            <a:xfrm>
              <a:off x="2484409" y="2139885"/>
              <a:ext cx="8796168" cy="3789574"/>
              <a:chOff x="2484409" y="2139885"/>
              <a:chExt cx="8796168" cy="378957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30073" y="2139885"/>
                <a:ext cx="1250504" cy="37895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518405" y="2139885"/>
                <a:ext cx="2511668" cy="3789574"/>
                <a:chOff x="2484409" y="2139885"/>
                <a:chExt cx="2511668" cy="3789574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745573" y="2139885"/>
                  <a:ext cx="1250504" cy="37895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484409" y="2139885"/>
                  <a:ext cx="1250504" cy="37895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006737" y="2139885"/>
                <a:ext cx="2511668" cy="3789574"/>
                <a:chOff x="2484409" y="2139885"/>
                <a:chExt cx="2511668" cy="3789574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745573" y="2139885"/>
                  <a:ext cx="1250504" cy="37895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484409" y="2139885"/>
                  <a:ext cx="1250504" cy="37895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484409" y="2139885"/>
                <a:ext cx="2511668" cy="3789574"/>
                <a:chOff x="2484409" y="2139885"/>
                <a:chExt cx="2511668" cy="378957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745573" y="2139885"/>
                  <a:ext cx="1250504" cy="37895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484409" y="2139885"/>
                  <a:ext cx="1250504" cy="37895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361857" y="2419595"/>
              <a:ext cx="9016296" cy="3035480"/>
              <a:chOff x="2484408" y="2419595"/>
              <a:chExt cx="8922025" cy="30354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484408" y="3181595"/>
                <a:ext cx="89220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484408" y="3943595"/>
                <a:ext cx="89220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84408" y="4702501"/>
                <a:ext cx="89220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484408" y="5455075"/>
                <a:ext cx="89220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484408" y="2419595"/>
                <a:ext cx="89220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Slide Number Placeholder 3"/>
          <p:cNvSpPr txBox="1">
            <a:spLocks/>
          </p:cNvSpPr>
          <p:nvPr/>
        </p:nvSpPr>
        <p:spPr>
          <a:xfrm>
            <a:off x="90678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48784-462F-4CB2-B78D-23278D9E8A8B}" type="slidenum">
              <a:rPr lang="de-DE" smtClean="0"/>
              <a:pPr/>
              <a:t>19</a:t>
            </a:fld>
            <a:endParaRPr lang="de-DE"/>
          </a:p>
        </p:txBody>
      </p:sp>
      <p:grpSp>
        <p:nvGrpSpPr>
          <p:cNvPr id="26" name="Group 25"/>
          <p:cNvGrpSpPr/>
          <p:nvPr/>
        </p:nvGrpSpPr>
        <p:grpSpPr>
          <a:xfrm>
            <a:off x="634954" y="3243043"/>
            <a:ext cx="436880" cy="1524000"/>
            <a:chOff x="634954" y="3243043"/>
            <a:chExt cx="436880" cy="1524000"/>
          </a:xfrm>
        </p:grpSpPr>
        <p:sp>
          <p:nvSpPr>
            <p:cNvPr id="27" name="Rectangle 26"/>
            <p:cNvSpPr/>
            <p:nvPr/>
          </p:nvSpPr>
          <p:spPr>
            <a:xfrm>
              <a:off x="634954" y="3243043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de-DE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4954" y="4005043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de-DE" dirty="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737634" y="3608803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737634" y="4370803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97340" y="3803609"/>
            <a:ext cx="436880" cy="1524000"/>
            <a:chOff x="1297340" y="3803609"/>
            <a:chExt cx="436880" cy="1524000"/>
          </a:xfrm>
        </p:grpSpPr>
        <p:sp>
          <p:nvSpPr>
            <p:cNvPr id="32" name="Rectangle 31"/>
            <p:cNvSpPr/>
            <p:nvPr/>
          </p:nvSpPr>
          <p:spPr>
            <a:xfrm>
              <a:off x="1297340" y="3803609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de-DE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97340" y="4565609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de-DE" dirty="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1400020" y="4169369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400020" y="4931369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57510" y="2669868"/>
            <a:ext cx="876493" cy="3048100"/>
            <a:chOff x="2629619" y="2419595"/>
            <a:chExt cx="876493" cy="3048100"/>
          </a:xfrm>
        </p:grpSpPr>
        <p:sp>
          <p:nvSpPr>
            <p:cNvPr id="37" name="Rectangle 36"/>
            <p:cNvSpPr/>
            <p:nvPr/>
          </p:nvSpPr>
          <p:spPr>
            <a:xfrm>
              <a:off x="2629619" y="2419595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de-DE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29619" y="3181595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de-DE" dirty="0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732299" y="2785355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732299" y="3547355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69232" y="3943695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de-DE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69232" y="4705695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de-DE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3171912" y="4309455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3171912" y="5071455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13938" y="2667864"/>
            <a:ext cx="876336" cy="3047926"/>
            <a:chOff x="3885331" y="2413410"/>
            <a:chExt cx="876336" cy="3047926"/>
          </a:xfrm>
        </p:grpSpPr>
        <p:sp>
          <p:nvSpPr>
            <p:cNvPr id="46" name="Rectangle 45"/>
            <p:cNvSpPr/>
            <p:nvPr/>
          </p:nvSpPr>
          <p:spPr>
            <a:xfrm>
              <a:off x="3885331" y="3937336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de-DE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85331" y="4699336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de-DE" dirty="0"/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3988011" y="4303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3988011" y="5065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24787" y="2413410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de-DE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24787" y="3175410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de-DE" dirty="0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4427467" y="2779170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4427467" y="3541170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69172" y="2670157"/>
            <a:ext cx="871606" cy="3044834"/>
            <a:chOff x="5115820" y="2416502"/>
            <a:chExt cx="871606" cy="3044834"/>
          </a:xfrm>
        </p:grpSpPr>
        <p:sp>
          <p:nvSpPr>
            <p:cNvPr id="55" name="Rectangle 54"/>
            <p:cNvSpPr/>
            <p:nvPr/>
          </p:nvSpPr>
          <p:spPr>
            <a:xfrm>
              <a:off x="5115820" y="2416502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de-DE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15820" y="3937336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de-DE" dirty="0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5218500" y="2782262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5218500" y="4303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50546" y="3175336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de-DE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50546" y="4699336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de-DE" dirty="0"/>
            </a:p>
          </p:txBody>
        </p:sp>
        <p:sp>
          <p:nvSpPr>
            <p:cNvPr id="61" name="Down Arrow 60"/>
            <p:cNvSpPr/>
            <p:nvPr/>
          </p:nvSpPr>
          <p:spPr>
            <a:xfrm>
              <a:off x="5653226" y="3541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5653226" y="5065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22423" y="2673250"/>
            <a:ext cx="874262" cy="3041741"/>
            <a:chOff x="6412790" y="2419595"/>
            <a:chExt cx="874262" cy="3041741"/>
          </a:xfrm>
        </p:grpSpPr>
        <p:sp>
          <p:nvSpPr>
            <p:cNvPr id="64" name="Rectangle 63"/>
            <p:cNvSpPr/>
            <p:nvPr/>
          </p:nvSpPr>
          <p:spPr>
            <a:xfrm>
              <a:off x="6412790" y="2419595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de-DE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12790" y="4699336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de-DE" dirty="0"/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6515470" y="2785355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6515470" y="5065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50172" y="3175336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de-DE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50172" y="3937336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de-DE" dirty="0"/>
            </a:p>
          </p:txBody>
        </p:sp>
        <p:sp>
          <p:nvSpPr>
            <p:cNvPr id="70" name="Down Arrow 69"/>
            <p:cNvSpPr/>
            <p:nvPr/>
          </p:nvSpPr>
          <p:spPr>
            <a:xfrm>
              <a:off x="6952852" y="3541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Down Arrow 70"/>
            <p:cNvSpPr/>
            <p:nvPr/>
          </p:nvSpPr>
          <p:spPr>
            <a:xfrm>
              <a:off x="6952852" y="4303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687646" y="2672390"/>
            <a:ext cx="874584" cy="3049720"/>
            <a:chOff x="7612478" y="2419695"/>
            <a:chExt cx="874584" cy="3049720"/>
          </a:xfrm>
        </p:grpSpPr>
        <p:sp>
          <p:nvSpPr>
            <p:cNvPr id="73" name="Rectangle 72"/>
            <p:cNvSpPr/>
            <p:nvPr/>
          </p:nvSpPr>
          <p:spPr>
            <a:xfrm>
              <a:off x="7612478" y="3175336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de-DE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12478" y="3937336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de-DE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7715158" y="3541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Down Arrow 75"/>
            <p:cNvSpPr/>
            <p:nvPr/>
          </p:nvSpPr>
          <p:spPr>
            <a:xfrm>
              <a:off x="7715158" y="4303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049359" y="2419695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de-DE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050182" y="4707415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de-DE" dirty="0"/>
            </a:p>
          </p:txBody>
        </p:sp>
        <p:sp>
          <p:nvSpPr>
            <p:cNvPr id="79" name="Down Arrow 78"/>
            <p:cNvSpPr/>
            <p:nvPr/>
          </p:nvSpPr>
          <p:spPr>
            <a:xfrm>
              <a:off x="8152039" y="2785455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Down Arrow 79"/>
            <p:cNvSpPr/>
            <p:nvPr/>
          </p:nvSpPr>
          <p:spPr>
            <a:xfrm>
              <a:off x="8152862" y="5073175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39584" y="2672390"/>
            <a:ext cx="897022" cy="3051068"/>
            <a:chOff x="9004831" y="2410268"/>
            <a:chExt cx="897022" cy="3051068"/>
          </a:xfrm>
        </p:grpSpPr>
        <p:sp>
          <p:nvSpPr>
            <p:cNvPr id="82" name="Rectangle 81"/>
            <p:cNvSpPr/>
            <p:nvPr/>
          </p:nvSpPr>
          <p:spPr>
            <a:xfrm>
              <a:off x="9004831" y="3181595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de-DE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004831" y="4699336"/>
              <a:ext cx="43688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de-DE" dirty="0"/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9107511" y="3547355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9107511" y="5065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464973" y="2410268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de-DE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442535" y="3937336"/>
              <a:ext cx="4368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de-DE" dirty="0"/>
            </a:p>
          </p:txBody>
        </p:sp>
        <p:sp>
          <p:nvSpPr>
            <p:cNvPr id="88" name="Down Arrow 87"/>
            <p:cNvSpPr/>
            <p:nvPr/>
          </p:nvSpPr>
          <p:spPr>
            <a:xfrm>
              <a:off x="9567653" y="2776028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Down Arrow 88"/>
            <p:cNvSpPr/>
            <p:nvPr/>
          </p:nvSpPr>
          <p:spPr>
            <a:xfrm>
              <a:off x="9545215" y="4303096"/>
              <a:ext cx="231519" cy="396240"/>
            </a:xfrm>
            <a:prstGeom prst="downArrow">
              <a:avLst>
                <a:gd name="adj1" fmla="val 27096"/>
                <a:gd name="adj2" fmla="val 356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182870" y="3430527"/>
            <a:ext cx="928953" cy="2284464"/>
            <a:chOff x="10182870" y="3430527"/>
            <a:chExt cx="928953" cy="2284464"/>
          </a:xfrm>
        </p:grpSpPr>
        <p:grpSp>
          <p:nvGrpSpPr>
            <p:cNvPr id="91" name="Group 90"/>
            <p:cNvGrpSpPr/>
            <p:nvPr/>
          </p:nvGrpSpPr>
          <p:grpSpPr>
            <a:xfrm>
              <a:off x="10182870" y="3430527"/>
              <a:ext cx="436880" cy="1524000"/>
              <a:chOff x="634954" y="3243043"/>
              <a:chExt cx="436880" cy="1524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34954" y="3243043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de-DE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34954" y="4005043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de-DE" dirty="0"/>
              </a:p>
            </p:txBody>
          </p:sp>
          <p:sp>
            <p:nvSpPr>
              <p:cNvPr id="99" name="Down Arrow 98"/>
              <p:cNvSpPr/>
              <p:nvPr/>
            </p:nvSpPr>
            <p:spPr>
              <a:xfrm>
                <a:off x="737634" y="3608803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Down Arrow 99"/>
              <p:cNvSpPr/>
              <p:nvPr/>
            </p:nvSpPr>
            <p:spPr>
              <a:xfrm>
                <a:off x="737634" y="4370803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0674943" y="4190991"/>
              <a:ext cx="436880" cy="1524000"/>
              <a:chOff x="1297340" y="3803609"/>
              <a:chExt cx="436880" cy="15240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297340" y="3803609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de-DE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297340" y="4565609"/>
                <a:ext cx="436880" cy="3657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de-DE" dirty="0"/>
              </a:p>
            </p:txBody>
          </p:sp>
          <p:sp>
            <p:nvSpPr>
              <p:cNvPr id="95" name="Down Arrow 94"/>
              <p:cNvSpPr/>
              <p:nvPr/>
            </p:nvSpPr>
            <p:spPr>
              <a:xfrm>
                <a:off x="1400020" y="4169369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Down Arrow 95"/>
              <p:cNvSpPr/>
              <p:nvPr/>
            </p:nvSpPr>
            <p:spPr>
              <a:xfrm>
                <a:off x="1400020" y="4931369"/>
                <a:ext cx="231519" cy="396240"/>
              </a:xfrm>
              <a:prstGeom prst="downArrow">
                <a:avLst>
                  <a:gd name="adj1" fmla="val 27096"/>
                  <a:gd name="adj2" fmla="val 35685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10112083" y="3512835"/>
            <a:ext cx="10967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de-DE" sz="1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talk is not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why we need to do multithreaded programming</a:t>
            </a:r>
          </a:p>
          <a:p>
            <a:r>
              <a:rPr lang="en-US" dirty="0" smtClean="0"/>
              <a:t>about how to do multithreaded programming</a:t>
            </a:r>
          </a:p>
          <a:p>
            <a:r>
              <a:rPr lang="en-US" dirty="0" smtClean="0"/>
              <a:t>about </a:t>
            </a:r>
            <a:r>
              <a:rPr lang="en-US" dirty="0"/>
              <a:t>how to use locks, how to prevent </a:t>
            </a:r>
            <a:r>
              <a:rPr lang="en-US" dirty="0" smtClean="0"/>
              <a:t>common </a:t>
            </a:r>
            <a:r>
              <a:rPr lang="en-US" dirty="0"/>
              <a:t>problems with them</a:t>
            </a:r>
          </a:p>
          <a:p>
            <a:r>
              <a:rPr lang="en-US" dirty="0" smtClean="0"/>
              <a:t>about how not to have deadlocks </a:t>
            </a:r>
            <a:r>
              <a:rPr lang="en-US" dirty="0"/>
              <a:t>or </a:t>
            </a:r>
            <a:r>
              <a:rPr lang="en-US" dirty="0" err="1"/>
              <a:t>livelocks</a:t>
            </a:r>
            <a:endParaRPr lang="en-US" dirty="0"/>
          </a:p>
          <a:p>
            <a:r>
              <a:rPr lang="en-US" dirty="0" smtClean="0"/>
              <a:t>about </a:t>
            </a:r>
            <a:r>
              <a:rPr lang="en-US" dirty="0"/>
              <a:t>how to do lockfree programming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3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C++ memory model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the deal:</a:t>
            </a:r>
          </a:p>
          <a:p>
            <a:r>
              <a:rPr lang="en-US" dirty="0" smtClean="0"/>
              <a:t>We do not write data races into our program</a:t>
            </a:r>
          </a:p>
          <a:p>
            <a:r>
              <a:rPr lang="en-US" dirty="0" smtClean="0"/>
              <a:t>The system guarantees sequentially consistent execution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 how do we prevent data races?</a:t>
            </a:r>
          </a:p>
          <a:p>
            <a:r>
              <a:rPr lang="en-US" dirty="0" smtClean="0"/>
              <a:t>Do not share our data!</a:t>
            </a:r>
          </a:p>
          <a:p>
            <a:r>
              <a:rPr lang="en-US" dirty="0" smtClean="0"/>
              <a:t>Synchronize our data access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904664" y="1463676"/>
            <a:ext cx="6645152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sequential consistency for data-race-</a:t>
            </a:r>
            <a:r>
              <a:rPr lang="en-US" sz="2400" dirty="0"/>
              <a:t>f</a:t>
            </a:r>
            <a:r>
              <a:rPr lang="en-US" sz="2400" dirty="0" smtClean="0"/>
              <a:t>ree programs</a:t>
            </a:r>
          </a:p>
          <a:p>
            <a:pPr algn="ctr"/>
            <a:r>
              <a:rPr lang="en-US" sz="2400" b="1" dirty="0" smtClean="0"/>
              <a:t>SC-DRF</a:t>
            </a:r>
            <a:endParaRPr lang="de-DE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7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1703" y="2287030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synchronize (the easy way)…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3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lock shared memory location for exclusive access while in use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leaves intra-thread optimization alone</a:t>
            </a:r>
          </a:p>
          <a:p>
            <a:pPr lvl="1"/>
            <a:r>
              <a:rPr lang="en-US" dirty="0" smtClean="0"/>
              <a:t>but what happens in the critical section stays in the critical section</a:t>
            </a:r>
          </a:p>
          <a:p>
            <a:pPr lvl="1"/>
            <a:r>
              <a:rPr lang="en-US" dirty="0" smtClean="0"/>
              <a:t>=&gt; critical sections prevent memory access reordering across them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synchronizes with other threads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it “just works” …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</a:rPr>
              <a:t>requires care on </a:t>
            </a:r>
            <a:r>
              <a:rPr lang="en-US" b="1" dirty="0" smtClean="0">
                <a:latin typeface="Calibri" panose="020F0502020204030204" pitchFamily="34" charset="0"/>
              </a:rPr>
              <a:t>every use </a:t>
            </a:r>
            <a:r>
              <a:rPr lang="en-US" dirty="0" smtClean="0">
                <a:latin typeface="Calibri" panose="020F0502020204030204" pitchFamily="34" charset="0"/>
              </a:rPr>
              <a:t>of a memory location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</a:rPr>
              <a:t>prone to races, deadlocks and </a:t>
            </a:r>
            <a:r>
              <a:rPr lang="en-US" dirty="0" err="1" smtClean="0">
                <a:latin typeface="Calibri" panose="020F0502020204030204" pitchFamily="34" charset="0"/>
              </a:rPr>
              <a:t>livelocks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+"/>
            </a:pP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2245935" y="1625283"/>
            <a:ext cx="9047480" cy="4551680"/>
            <a:chOff x="6236241" y="1320800"/>
            <a:chExt cx="3891280" cy="4551680"/>
          </a:xfrm>
        </p:grpSpPr>
        <p:sp>
          <p:nvSpPr>
            <p:cNvPr id="5" name="Rectangle 4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236241" y="2072640"/>
              <a:ext cx="3891280" cy="3799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atm.get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(limit);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	auto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in_lasVegas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std::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lock_guard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&lt;std::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lasVegas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gamble(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indent="0" defTabSz="360363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socialNet.post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(“Had fun in Vegas, won $” +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 limit));</a:t>
              </a:r>
            </a:p>
            <a:p>
              <a:pPr marL="0" indent="0">
                <a:buNone/>
              </a:pPr>
              <a:endParaRPr lang="en-US" dirty="0" smtClean="0"/>
            </a:p>
            <a:p>
              <a:endParaRPr lang="de-DE" dirty="0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6236241" y="1320800"/>
              <a:ext cx="3891280" cy="751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Good time</a:t>
              </a:r>
              <a:endParaRPr lang="de-D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8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2306320" y="1625283"/>
            <a:ext cx="9047480" cy="4551680"/>
            <a:chOff x="6236241" y="1320800"/>
            <a:chExt cx="3891280" cy="4551680"/>
          </a:xfrm>
        </p:grpSpPr>
        <p:sp>
          <p:nvSpPr>
            <p:cNvPr id="5" name="Rectangle 4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236241" y="2072640"/>
              <a:ext cx="3891280" cy="3799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atm.get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(limit);</a:t>
              </a:r>
            </a:p>
            <a:p>
              <a:pPr marL="0" indent="0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gamble(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 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	auto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in_lasVegas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std::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lock_guard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&lt;std::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lasVegas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indent="0" defTabSz="360363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socialNet.post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(“Had fun in Vegas, won $” +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 limit));</a:t>
              </a:r>
            </a:p>
            <a:p>
              <a:pPr marL="0" indent="0">
                <a:buNone/>
              </a:pPr>
              <a:endParaRPr lang="en-US" dirty="0" smtClean="0"/>
            </a:p>
            <a:p>
              <a:endParaRPr lang="de-DE" dirty="0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6236241" y="1320800"/>
              <a:ext cx="3891280" cy="751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Good time?</a:t>
              </a:r>
              <a:endParaRPr lang="de-D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24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428118" y="2512060"/>
            <a:ext cx="492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lost all my money before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vegas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3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2309387" y="1625283"/>
            <a:ext cx="9047480" cy="4551680"/>
            <a:chOff x="6236241" y="1320800"/>
            <a:chExt cx="3891280" cy="4551680"/>
          </a:xfrm>
        </p:grpSpPr>
        <p:sp>
          <p:nvSpPr>
            <p:cNvPr id="5" name="Rectangle 4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236241" y="2072640"/>
              <a:ext cx="3891280" cy="3799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atm.get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(limit);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	auto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in_lasVegas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std::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lock_guard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&lt;std::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lasVegas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indent="0" defTabSz="360363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gamble(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 defTabSz="360363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socialNet.post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(“Had fun in Vegas, won $” +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 limit));</a:t>
              </a:r>
            </a:p>
            <a:p>
              <a:pPr marL="0" indent="0">
                <a:buNone/>
              </a:pPr>
              <a:endParaRPr lang="en-US" dirty="0" smtClean="0"/>
            </a:p>
            <a:p>
              <a:endParaRPr lang="de-DE" dirty="0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6236241" y="1320800"/>
              <a:ext cx="3891280" cy="751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Good time?</a:t>
              </a:r>
              <a:endParaRPr lang="de-D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25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096000" y="337824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got jailed for illegal gambling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6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2309387" y="1625283"/>
            <a:ext cx="9047480" cy="4551680"/>
            <a:chOff x="6236241" y="1320800"/>
            <a:chExt cx="3891280" cy="4551680"/>
          </a:xfrm>
        </p:grpSpPr>
        <p:sp>
          <p:nvSpPr>
            <p:cNvPr id="5" name="Rectangle 4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236241" y="2072640"/>
              <a:ext cx="3891280" cy="3799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atm.get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(limit);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	auto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in_lasVegas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std::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lock_guard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&lt;std::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mutex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lasVegas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gamble(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indent="0" defTabSz="360363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socialNet.post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(“Had fun in Vegas, won $” +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 limit));</a:t>
              </a:r>
            </a:p>
            <a:p>
              <a:pPr marL="0" indent="0">
                <a:buNone/>
              </a:pPr>
              <a:endParaRPr lang="en-US" dirty="0" smtClean="0"/>
            </a:p>
            <a:p>
              <a:endParaRPr lang="de-DE" dirty="0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6236241" y="1320800"/>
              <a:ext cx="3891280" cy="751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Good time – as long as we respect the borders</a:t>
              </a:r>
              <a:endParaRPr lang="de-D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2306320" y="1625283"/>
            <a:ext cx="9047480" cy="4551680"/>
            <a:chOff x="6236241" y="1320800"/>
            <a:chExt cx="3891280" cy="4551680"/>
          </a:xfrm>
        </p:grpSpPr>
        <p:sp>
          <p:nvSpPr>
            <p:cNvPr id="5" name="Rectangle 4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236241" y="2072640"/>
              <a:ext cx="3891280" cy="3799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atm.get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(limit);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lasVegas.lock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 // entering Las Vegas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gamble(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lasVegas.unlock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//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leaving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 Vegas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indent="0" defTabSz="360363">
                <a:buNone/>
              </a:pP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socialNet.post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(“Had fun in Vegas, won $” +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 limit));</a:t>
              </a:r>
            </a:p>
            <a:p>
              <a:pPr marL="0" indent="0">
                <a:buNone/>
              </a:pPr>
              <a:endParaRPr lang="en-US" dirty="0" smtClean="0"/>
            </a:p>
            <a:p>
              <a:endParaRPr lang="de-DE" dirty="0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6236241" y="1320800"/>
              <a:ext cx="3891280" cy="751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Good time – as long as we respect the borders</a:t>
              </a:r>
              <a:endParaRPr lang="de-D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581701" y="1625283"/>
            <a:ext cx="9772099" cy="4551680"/>
            <a:chOff x="1581701" y="1625283"/>
            <a:chExt cx="9772099" cy="4551680"/>
          </a:xfrm>
        </p:grpSpPr>
        <p:grpSp>
          <p:nvGrpSpPr>
            <p:cNvPr id="4" name="Group 3"/>
            <p:cNvGrpSpPr/>
            <p:nvPr/>
          </p:nvGrpSpPr>
          <p:grpSpPr>
            <a:xfrm>
              <a:off x="2306320" y="1625283"/>
              <a:ext cx="9047480" cy="4551680"/>
              <a:chOff x="6236241" y="1320800"/>
              <a:chExt cx="3891280" cy="455168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236241" y="1320800"/>
                <a:ext cx="3891280" cy="4551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36241" y="2072640"/>
                <a:ext cx="3891280" cy="37998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fun_money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atm.get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(limit);</a:t>
                </a:r>
              </a:p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	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lasVegas.lock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 // entering Las Vegas – no reordering allowed!</a:t>
                </a:r>
              </a:p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fun_money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gamble(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fun_money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lasVegas.unlock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 //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leaving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Las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Vegas –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 reordering allowed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!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 defTabSz="360363">
                  <a:buNone/>
                </a:pP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socialNet.post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(“Had fun in Vegas, won $” + (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fun_money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limit));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de-DE" dirty="0"/>
              </a:p>
            </p:txBody>
          </p:sp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236241" y="1320800"/>
                <a:ext cx="3891280" cy="7518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Good time – as long as we respect the borders</a:t>
                </a:r>
                <a:endParaRPr lang="de-DE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701" y="2693630"/>
              <a:ext cx="645160" cy="3870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701" y="3351989"/>
              <a:ext cx="645160" cy="3870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2300761" y="1625283"/>
            <a:ext cx="9047480" cy="4551680"/>
            <a:chOff x="6236241" y="1320800"/>
            <a:chExt cx="3891280" cy="4551680"/>
          </a:xfrm>
        </p:grpSpPr>
        <p:sp>
          <p:nvSpPr>
            <p:cNvPr id="5" name="Rectangle 4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236241" y="2072640"/>
              <a:ext cx="3891280" cy="3799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lasVegas.lock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 // entering Las Vegas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atm.get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(limit);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gamble(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socialNet.post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(“Had fun in Vegas, won $” + 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fun_money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 limit));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lasVegas.unlock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//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leaving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Vegas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indent="0">
                <a:buNone/>
              </a:pPr>
              <a:endParaRPr lang="en-US" dirty="0" smtClean="0"/>
            </a:p>
            <a:p>
              <a:endParaRPr lang="de-DE" dirty="0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6236241" y="1320800"/>
              <a:ext cx="3891280" cy="751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Good time?</a:t>
              </a:r>
              <a:endParaRPr lang="de-D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1703" y="2287030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… it is about what we need </a:t>
            </a:r>
            <a:r>
              <a:rPr lang="de-DE" dirty="0" smtClean="0"/>
              <a:t>to reason about concurrent code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089754" y="4376352"/>
            <a:ext cx="3932237" cy="694038"/>
          </a:xfrm>
        </p:spPr>
        <p:txBody>
          <a:bodyPr/>
          <a:lstStyle/>
          <a:p>
            <a:r>
              <a:rPr lang="en-US" dirty="0" smtClean="0"/>
              <a:t>you might still learn something about multithreaded programming …</a:t>
            </a:r>
            <a:endParaRPr lang="de-DE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089754" y="5212493"/>
            <a:ext cx="3932237" cy="6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… maybe just that it is even more complicated than you thought it was …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1594310" y="1625283"/>
            <a:ext cx="9759490" cy="4551680"/>
            <a:chOff x="1594310" y="1381760"/>
            <a:chExt cx="9759490" cy="4551680"/>
          </a:xfrm>
        </p:grpSpPr>
        <p:grpSp>
          <p:nvGrpSpPr>
            <p:cNvPr id="4" name="Group 3"/>
            <p:cNvGrpSpPr/>
            <p:nvPr/>
          </p:nvGrpSpPr>
          <p:grpSpPr>
            <a:xfrm>
              <a:off x="2306320" y="1381760"/>
              <a:ext cx="9047480" cy="4551680"/>
              <a:chOff x="6236241" y="1320800"/>
              <a:chExt cx="3891280" cy="455168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236241" y="1320800"/>
                <a:ext cx="3891280" cy="45516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36241" y="2072640"/>
                <a:ext cx="3891280" cy="37998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	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lasVegas.lock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 // entering Las Vegas – no gambling before this</a:t>
                </a:r>
              </a:p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fun_money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atm.get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(limit);</a:t>
                </a:r>
              </a:p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fun_money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gamble(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fun_money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socialNet.post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(“Had fun in Vegas, won $” + 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fun_money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limit));</a:t>
                </a:r>
              </a:p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lasVegas.unlock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 //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leaving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Las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Vegas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– no gambling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this</a:t>
                </a:r>
              </a:p>
              <a:p>
                <a:pPr marL="0" indent="0" defTabSz="360363">
                  <a:buNone/>
                </a:pP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de-DE" dirty="0"/>
              </a:p>
            </p:txBody>
          </p:sp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236241" y="1320800"/>
                <a:ext cx="3891280" cy="7518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Good time – sure no problem</a:t>
                </a:r>
                <a:endParaRPr lang="de-DE" dirty="0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310" y="2096416"/>
              <a:ext cx="642999" cy="4070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546" y="3450109"/>
              <a:ext cx="639763" cy="414981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1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and barriers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 imply barriers</a:t>
            </a:r>
          </a:p>
          <a:p>
            <a:pPr lvl="1"/>
            <a:r>
              <a:rPr lang="en-US" dirty="0" smtClean="0"/>
              <a:t>full barriers would be too restrictive</a:t>
            </a:r>
          </a:p>
          <a:p>
            <a:pPr lvl="1"/>
            <a:r>
              <a:rPr lang="en-US" dirty="0" smtClean="0"/>
              <a:t>acquire on locking / release on unlocking is sufficient</a:t>
            </a:r>
          </a:p>
          <a:p>
            <a:r>
              <a:rPr lang="en-US" dirty="0" smtClean="0"/>
              <a:t>the C++ threading library provides locks with the appropriate acquire/release semantics</a:t>
            </a:r>
            <a:endParaRPr lang="de-DE" dirty="0"/>
          </a:p>
          <a:p>
            <a:r>
              <a:rPr lang="en-US" dirty="0" smtClean="0"/>
              <a:t>if you use locks to correctly protect your shared memory locations</a:t>
            </a:r>
            <a:r>
              <a:rPr lang="en-US" dirty="0"/>
              <a:t> </a:t>
            </a:r>
            <a:r>
              <a:rPr lang="en-US" dirty="0" smtClean="0"/>
              <a:t>the system guarantees sequentially consistent execution.</a:t>
            </a:r>
          </a:p>
          <a:p>
            <a:pPr lvl="1"/>
            <a:r>
              <a:rPr lang="en-US" dirty="0" smtClean="0"/>
              <a:t>What is strange about the previous example?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ockfree data structures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try to update a shared memory location and retry if someone else interfered</a:t>
            </a:r>
          </a:p>
          <a:p>
            <a:r>
              <a:rPr lang="en-US" dirty="0" smtClean="0"/>
              <a:t>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std::atomic&lt;&gt;</a:t>
            </a:r>
          </a:p>
          <a:p>
            <a:pPr lvl="1"/>
            <a:r>
              <a:rPr lang="en-US" dirty="0" smtClean="0"/>
              <a:t>needs hardware support</a:t>
            </a:r>
          </a:p>
          <a:p>
            <a:pPr lvl="1"/>
            <a:r>
              <a:rPr lang="en-US" dirty="0" smtClean="0"/>
              <a:t>not all platforms provide lockfree atomics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 smtClean="0"/>
              <a:t>tag the shared variable not every place it is used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/>
              <a:t>harder than it looks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/>
              <a:t>lockfree data structures are still a frontier in research</a:t>
            </a:r>
          </a:p>
          <a:p>
            <a:pPr lvl="1">
              <a:buFont typeface="Calibri" panose="020F0502020204030204" pitchFamily="34" charset="0"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de-DE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21563" y="5482925"/>
            <a:ext cx="3932237" cy="694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Don’t do this at Work!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6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39398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</a:t>
            </a:r>
            <a:r>
              <a:rPr lang="en-US" dirty="0" smtClean="0">
                <a:solidFill>
                  <a:schemeClr val="bg2"/>
                </a:solidFill>
              </a:rPr>
              <a:t>ockfree data structures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21563" y="5482925"/>
            <a:ext cx="3932237" cy="694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Don’t do this at Work!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if you use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std::atomic&lt;&gt;</a:t>
            </a:r>
            <a:r>
              <a:rPr lang="en-US" dirty="0" smtClean="0">
                <a:solidFill>
                  <a:schemeClr val="bg2"/>
                </a:solidFill>
              </a:rPr>
              <a:t> with default </a:t>
            </a:r>
            <a:r>
              <a:rPr lang="en-US" i="1" dirty="0" smtClean="0">
                <a:solidFill>
                  <a:schemeClr val="bg2"/>
                </a:solidFill>
              </a:rPr>
              <a:t>memory order</a:t>
            </a:r>
            <a:r>
              <a:rPr lang="en-US" dirty="0" smtClean="0">
                <a:solidFill>
                  <a:schemeClr val="bg2"/>
                </a:solidFill>
              </a:rPr>
              <a:t> for all your shared memory locations your program will be sequentially consistent</a:t>
            </a: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pPr lvl="1"/>
            <a:endParaRPr lang="en-US" dirty="0" smtClean="0"/>
          </a:p>
          <a:p>
            <a:endParaRPr lang="de-DE" dirty="0"/>
          </a:p>
        </p:txBody>
      </p:sp>
      <p:grpSp>
        <p:nvGrpSpPr>
          <p:cNvPr id="5" name="Group 4"/>
          <p:cNvGrpSpPr/>
          <p:nvPr/>
        </p:nvGrpSpPr>
        <p:grpSpPr>
          <a:xfrm>
            <a:off x="2306320" y="1378435"/>
            <a:ext cx="9047480" cy="4551680"/>
            <a:chOff x="6236241" y="1320800"/>
            <a:chExt cx="3891280" cy="4551680"/>
          </a:xfrm>
        </p:grpSpPr>
        <p:sp>
          <p:nvSpPr>
            <p:cNvPr id="6" name="Rectangle 5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236241" y="2072640"/>
              <a:ext cx="3891280" cy="3799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template&lt;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typename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T&gt; class stack {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node{T data; node* next; node(T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 data_):data(data_){}};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std::atomic&lt;node*&gt; head;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public: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 push(T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 data) {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node*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newNode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new node(data);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newNode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-&gt;next 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head.load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 //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equiv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…-&gt;next = head;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while(!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head.compare_exchange_weak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newNode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-&gt;next,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newNode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marL="0" indent="0" defTabSz="360363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;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 marL="0" indent="0" defTabSz="360363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 marL="0" indent="0" defTabSz="360363">
                <a:buNone/>
              </a:pPr>
              <a:endParaRPr lang="en-US" dirty="0" smtClean="0"/>
            </a:p>
            <a:p>
              <a:endParaRPr lang="de-DE" dirty="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6236241" y="1320800"/>
              <a:ext cx="3891280" cy="751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operations on atomics are indivisible</a:t>
              </a:r>
              <a:endParaRPr lang="de-D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21563" y="4835927"/>
            <a:ext cx="2576198" cy="646998"/>
            <a:chOff x="7421563" y="4835927"/>
            <a:chExt cx="2576198" cy="646998"/>
          </a:xfrm>
        </p:grpSpPr>
        <p:grpSp>
          <p:nvGrpSpPr>
            <p:cNvPr id="9" name="Group 8"/>
            <p:cNvGrpSpPr/>
            <p:nvPr/>
          </p:nvGrpSpPr>
          <p:grpSpPr>
            <a:xfrm>
              <a:off x="7421563" y="5113593"/>
              <a:ext cx="2576198" cy="369332"/>
              <a:chOff x="8219440" y="5113593"/>
              <a:chExt cx="2576198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219440" y="5113593"/>
                <a:ext cx="1042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Expected</a:t>
                </a:r>
                <a:endParaRPr lang="de-DE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895840" y="5113593"/>
                <a:ext cx="899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Desired</a:t>
                </a:r>
                <a:endParaRPr lang="de-DE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405330" y="483592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</a:t>
              </a:r>
              <a:endParaRPr lang="de-D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0988" y="486881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</a:t>
              </a:r>
              <a:endParaRPr lang="de-DE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</a:t>
            </a:r>
            <a:r>
              <a:rPr lang="en-US" dirty="0" smtClean="0">
                <a:solidFill>
                  <a:schemeClr val="bg2"/>
                </a:solidFill>
              </a:rPr>
              <a:t>ockfree data structures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try to update a shared memory location and retry if someone else interfered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based on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std::atomic&lt;&gt;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needs hardware support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not all platforms provide lockfree atomics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 smtClean="0">
                <a:solidFill>
                  <a:schemeClr val="bg2"/>
                </a:solidFill>
              </a:rPr>
              <a:t>tag the shared variable not every place it is used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harder than it looks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lockfree data structures are still a frontier in research</a:t>
            </a:r>
          </a:p>
          <a:p>
            <a:pPr lvl="1">
              <a:buFont typeface="Calibri" panose="020F0502020204030204" pitchFamily="34" charset="0"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de-DE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21563" y="5482925"/>
            <a:ext cx="3932237" cy="694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Don’t do this at Work!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36241" y="1320800"/>
            <a:ext cx="3891280" cy="4551680"/>
            <a:chOff x="6236241" y="1320800"/>
            <a:chExt cx="3891280" cy="4551680"/>
          </a:xfrm>
        </p:grpSpPr>
        <p:sp>
          <p:nvSpPr>
            <p:cNvPr id="6" name="Rectangle 5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236241" y="2072640"/>
              <a:ext cx="3891280" cy="3799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in C++ the concept is spelled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std::atomic&lt;&gt;</a:t>
              </a:r>
            </a:p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volatile</a:t>
              </a:r>
              <a:r>
                <a:rPr lang="en-US" sz="2000" dirty="0" smtClean="0"/>
                <a:t> is for “talking” to stuff that lives outside the memory model (e.g. Hardware Registers)</a:t>
              </a:r>
            </a:p>
            <a:p>
              <a:r>
                <a:rPr lang="en-US" sz="2000" dirty="0" smtClean="0"/>
                <a:t>provides even </a:t>
              </a:r>
              <a:r>
                <a:rPr lang="en-US" sz="2000" b="1" dirty="0" smtClean="0"/>
                <a:t>fewer</a:t>
              </a:r>
              <a:r>
                <a:rPr lang="en-US" sz="2000" dirty="0" smtClean="0"/>
                <a:t> guarantees than atomics</a:t>
              </a:r>
            </a:p>
            <a:p>
              <a:r>
                <a:rPr lang="en-US" sz="2000" dirty="0" smtClean="0"/>
                <a:t>does </a:t>
              </a:r>
              <a:r>
                <a:rPr lang="en-US" sz="2000" b="1" dirty="0" smtClean="0"/>
                <a:t>not</a:t>
              </a:r>
              <a:r>
                <a:rPr lang="en-US" sz="2000" dirty="0" smtClean="0"/>
                <a:t> provide inter-thread synchronization</a:t>
              </a:r>
            </a:p>
            <a:p>
              <a:r>
                <a:rPr lang="en-US" sz="2000" dirty="0" smtClean="0"/>
                <a:t>it is “just like IO”</a:t>
              </a:r>
            </a:p>
            <a:p>
              <a:endParaRPr lang="en-US" dirty="0" smtClean="0"/>
            </a:p>
            <a:p>
              <a:pPr lvl="1"/>
              <a:endParaRPr lang="en-US" dirty="0" smtClean="0"/>
            </a:p>
            <a:p>
              <a:endParaRPr lang="de-DE" dirty="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6236241" y="1320800"/>
              <a:ext cx="3891280" cy="751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4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These are not the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volatiles</a:t>
              </a:r>
              <a:r>
                <a:rPr lang="en-US" dirty="0" smtClean="0"/>
                <a:t> you are looking for!</a:t>
              </a:r>
              <a:endParaRPr lang="de-DE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7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stay in this world you are fine</a:t>
            </a:r>
          </a:p>
          <a:p>
            <a:pPr lvl="1"/>
            <a:r>
              <a:rPr lang="en-US" dirty="0" smtClean="0"/>
              <a:t>as long as you apply locks correctly</a:t>
            </a:r>
          </a:p>
          <a:p>
            <a:pPr lvl="1"/>
            <a:r>
              <a:rPr lang="en-US" dirty="0" smtClean="0"/>
              <a:t>and/or as long as you implement your lockfree data structures correctly</a:t>
            </a:r>
          </a:p>
          <a:p>
            <a:pPr lvl="1"/>
            <a:endParaRPr lang="en-US" dirty="0" smtClean="0"/>
          </a:p>
          <a:p>
            <a:r>
              <a:rPr lang="en-US" smtClean="0"/>
              <a:t>SC-DRF </a:t>
            </a:r>
            <a:r>
              <a:rPr lang="en-US" dirty="0"/>
              <a:t>is the default C++ memory model</a:t>
            </a:r>
          </a:p>
          <a:p>
            <a:pPr lvl="1"/>
            <a:r>
              <a:rPr lang="en-US" dirty="0"/>
              <a:t>also the (only) memory model of Java and C#</a:t>
            </a:r>
          </a:p>
          <a:p>
            <a:endParaRPr lang="en-US" dirty="0"/>
          </a:p>
          <a:p>
            <a:r>
              <a:rPr lang="en-US" dirty="0" smtClean="0"/>
              <a:t>On modern hardware you will </a:t>
            </a:r>
            <a:r>
              <a:rPr lang="en-US" sz="1400" dirty="0" smtClean="0"/>
              <a:t>almost</a:t>
            </a:r>
            <a:r>
              <a:rPr lang="en-US" dirty="0" smtClean="0"/>
              <a:t> always get </a:t>
            </a:r>
            <a:r>
              <a:rPr lang="en-US" sz="1400" dirty="0" smtClean="0"/>
              <a:t>nearly</a:t>
            </a:r>
            <a:r>
              <a:rPr lang="en-US" dirty="0" smtClean="0"/>
              <a:t> optimal performance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and there is still a long way to go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wouldn’t be C++ if we couldn’t make it a bit more complex</a:t>
            </a:r>
          </a:p>
          <a:p>
            <a:pPr lvl="1"/>
            <a:r>
              <a:rPr lang="en-US" dirty="0" smtClean="0"/>
              <a:t>to tell the system that we still know its job better than it does</a:t>
            </a:r>
          </a:p>
          <a:p>
            <a:pPr lvl="1"/>
            <a:r>
              <a:rPr lang="en-US" dirty="0" smtClean="0"/>
              <a:t>so that we can squeeze the last ounce of performance out of it</a:t>
            </a:r>
          </a:p>
          <a:p>
            <a:pPr lvl="1"/>
            <a:endParaRPr lang="en-US" dirty="0"/>
          </a:p>
          <a:p>
            <a:r>
              <a:rPr lang="en-US" dirty="0" smtClean="0"/>
              <a:t>Some of us are just not happy if we cannot twiddle all the knobs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stop at one memory model when we can have 3 (and a half)?</a:t>
            </a:r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838200" y="2951162"/>
            <a:ext cx="2331720" cy="8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equentially </a:t>
            </a:r>
            <a:r>
              <a:rPr lang="en-US" dirty="0"/>
              <a:t>c</a:t>
            </a:r>
            <a:r>
              <a:rPr lang="en-US" dirty="0" smtClean="0"/>
              <a:t>onsistent (SC)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38200" y="3926522"/>
            <a:ext cx="2331720" cy="8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acquire-release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838200" y="4901883"/>
            <a:ext cx="2331720" cy="81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relaxed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3317240" y="3926522"/>
            <a:ext cx="2331720" cy="8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consume-release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6543040" y="2951162"/>
            <a:ext cx="2331720" cy="8112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seq_cst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43040" y="3926522"/>
            <a:ext cx="2331720" cy="8112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43040" y="4901882"/>
            <a:ext cx="2331720" cy="8112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relaxed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22080" y="3926522"/>
            <a:ext cx="2331720" cy="8112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3040" y="2448559"/>
            <a:ext cx="4810760" cy="293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memory_order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_*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448559"/>
            <a:ext cx="4810760" cy="293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memory model</a:t>
            </a:r>
            <a:endParaRPr lang="de-DE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5264" y="261348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*</a:t>
            </a:r>
            <a:endParaRPr lang="de-DE" sz="5400" dirty="0">
              <a:solidFill>
                <a:schemeClr val="accent2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36040" y="3926522"/>
            <a:ext cx="254840" cy="17865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52692" y="471721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relaxed models</a:t>
            </a:r>
            <a:endParaRPr lang="de-DE" dirty="0"/>
          </a:p>
        </p:txBody>
      </p:sp>
      <p:sp>
        <p:nvSpPr>
          <p:cNvPr id="17" name="Left Brace 16"/>
          <p:cNvSpPr/>
          <p:nvPr/>
        </p:nvSpPr>
        <p:spPr>
          <a:xfrm flipH="1">
            <a:off x="5796280" y="3926522"/>
            <a:ext cx="254840" cy="17865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04366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295116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sequentially consistent (SC)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acquire-release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901883"/>
            <a:ext cx="2331720" cy="811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relaxed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724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consume-release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3040" y="295116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seq_cst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304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3040" y="490188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relaxed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2208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264" y="261348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7896" y="931207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down to the bottom – no memory model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85819" y="177796"/>
            <a:ext cx="5561195" cy="6033223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#</a:t>
              </a:r>
              <a:r>
                <a:rPr lang="en-US" sz="1600" dirty="0" smtClean="0">
                  <a:cs typeface="Courier New" panose="02070309020205020404" pitchFamily="49" charset="0"/>
                </a:rPr>
                <a:t>1,#2, …: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=0;i&lt;100;++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++c;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</a:t>
              </a:r>
              <a:r>
                <a:rPr lang="en-US" sz="1600" dirty="0" smtClean="0">
                  <a:cs typeface="Courier New" panose="02070309020205020404" pitchFamily="49" charset="0"/>
                </a:rPr>
                <a:t>main: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start_n_threads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join_n_threads();</a:t>
              </a:r>
            </a:p>
            <a:p>
              <a:pPr marL="0" indent="0">
                <a:buNone/>
              </a:pP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assert(100*n == c);</a:t>
              </a: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safe?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95178" y="177796"/>
            <a:ext cx="5561196" cy="6033224"/>
            <a:chOff x="6236241" y="1320800"/>
            <a:chExt cx="3891281" cy="4551680"/>
          </a:xfrm>
        </p:grpSpPr>
        <p:sp>
          <p:nvSpPr>
            <p:cNvPr id="13" name="Rectangle 12"/>
            <p:cNvSpPr/>
            <p:nvPr/>
          </p:nvSpPr>
          <p:spPr>
            <a:xfrm>
              <a:off x="6236242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Because the system may implement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++c</a:t>
              </a:r>
              <a:r>
                <a:rPr lang="en-US" sz="1600" dirty="0" smtClean="0">
                  <a:cs typeface="Courier New" panose="02070309020205020404" pitchFamily="49" charset="0"/>
                </a:rPr>
                <a:t> as: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=0;i&lt;100;++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{ // ++c;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register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c;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c 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No, classical data race</a:t>
              </a:r>
              <a:endParaRPr lang="de-D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39</a:t>
            </a:fld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306063" y="5080959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de-DE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1703" y="2287030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Your computer does </a:t>
            </a:r>
            <a:r>
              <a:rPr lang="en-US" dirty="0"/>
              <a:t>not execute the program you </a:t>
            </a:r>
            <a:r>
              <a:rPr lang="en-US" dirty="0" smtClean="0"/>
              <a:t>wrote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std::atomic&lt;&gt;</a:t>
            </a:r>
            <a:r>
              <a:rPr lang="en-US" dirty="0" smtClean="0"/>
              <a:t> for basic guarantees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atomics guarantee that loads and stores are done atomically</a:t>
            </a:r>
          </a:p>
          <a:p>
            <a:pPr lvl="1"/>
            <a:r>
              <a:rPr lang="en-US" dirty="0" smtClean="0"/>
              <a:t>think: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BigBigInt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=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9’000’000’000’000’000’000’000’000;</a:t>
            </a:r>
          </a:p>
          <a:p>
            <a:r>
              <a:rPr lang="en-US" dirty="0" smtClean="0"/>
              <a:t>provide facilities to atomically implement </a:t>
            </a:r>
            <a:r>
              <a:rPr lang="en-US" b="1" dirty="0" smtClean="0"/>
              <a:t>R</a:t>
            </a:r>
            <a:r>
              <a:rPr lang="en-US" dirty="0" smtClean="0"/>
              <a:t>ead-</a:t>
            </a:r>
            <a:r>
              <a:rPr lang="en-US" b="1" dirty="0" smtClean="0"/>
              <a:t>M</a:t>
            </a:r>
            <a:r>
              <a:rPr lang="en-US" dirty="0" smtClean="0"/>
              <a:t>odify-</a:t>
            </a:r>
            <a:r>
              <a:rPr lang="en-US" b="1" dirty="0" smtClean="0"/>
              <a:t>W</a:t>
            </a:r>
            <a:r>
              <a:rPr lang="en-US" dirty="0" smtClean="0"/>
              <a:t>rite operations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 common RMW operations:</a:t>
            </a:r>
          </a:p>
          <a:p>
            <a:pPr lvl="1"/>
            <a:r>
              <a:rPr lang="en-US" dirty="0" smtClean="0"/>
              <a:t>increment, logic operations,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fetch_add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fetch_sub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84618" y="3556000"/>
            <a:ext cx="6650262" cy="1361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while(!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c.compare_exchange_weak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oldval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oldval+1))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96784" y="4236720"/>
            <a:ext cx="2110372" cy="646998"/>
            <a:chOff x="6843593" y="4576704"/>
            <a:chExt cx="2110372" cy="646998"/>
          </a:xfrm>
        </p:grpSpPr>
        <p:sp>
          <p:nvSpPr>
            <p:cNvPr id="9" name="TextBox 8"/>
            <p:cNvSpPr txBox="1"/>
            <p:nvPr/>
          </p:nvSpPr>
          <p:spPr>
            <a:xfrm>
              <a:off x="6843593" y="4854370"/>
              <a:ext cx="1042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54167" y="4854370"/>
              <a:ext cx="899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Desired</a:t>
              </a:r>
              <a:endParaRPr lang="de-D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61534" y="457670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</a:t>
              </a:r>
              <a:endParaRPr lang="de-D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3018" y="460958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</a:t>
              </a:r>
              <a:endParaRPr lang="de-DE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6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295116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sequentially consistent (SC)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acquire-release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901883"/>
            <a:ext cx="2331720" cy="81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relaxed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331724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consume-release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3040" y="295116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seq_cst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304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3040" y="4901882"/>
            <a:ext cx="2331720" cy="8112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relaxed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2208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264" y="261348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de-DE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7896" y="931207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relaxed </a:t>
            </a:r>
            <a:r>
              <a:rPr lang="en-US" dirty="0"/>
              <a:t>model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relaxed model guarantees scarcely anything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the </a:t>
            </a:r>
            <a:r>
              <a:rPr lang="en-US" b="1" dirty="0" smtClean="0"/>
              <a:t>same memory location</a:t>
            </a:r>
            <a:r>
              <a:rPr lang="en-US" dirty="0" smtClean="0"/>
              <a:t> in the </a:t>
            </a:r>
            <a:r>
              <a:rPr lang="en-US" b="1" dirty="0" smtClean="0"/>
              <a:t>same thread</a:t>
            </a:r>
            <a:r>
              <a:rPr lang="en-US" dirty="0" smtClean="0"/>
              <a:t> will not be reordered</a:t>
            </a:r>
          </a:p>
          <a:p>
            <a:r>
              <a:rPr lang="en-US" dirty="0" smtClean="0"/>
              <a:t>once a thread has seen a value subsequent reads on the same thread cannot see an earlier value</a:t>
            </a:r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8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85819" y="177796"/>
            <a:ext cx="5561195" cy="6093609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atomic&lt;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c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#</a:t>
              </a:r>
              <a:r>
                <a:rPr lang="en-US" sz="1600" dirty="0" smtClean="0">
                  <a:cs typeface="Courier New" panose="02070309020205020404" pitchFamily="49" charset="0"/>
                </a:rPr>
                <a:t>1,#2, …: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=0;i&lt;100;++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c.fetch_add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memory_order_relaxed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</a:t>
              </a:r>
              <a:r>
                <a:rPr lang="en-US" sz="1600" dirty="0" smtClean="0">
                  <a:cs typeface="Courier New" panose="02070309020205020404" pitchFamily="49" charset="0"/>
                </a:rPr>
                <a:t>main: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start_n_threads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join_n_threads();</a:t>
              </a:r>
            </a:p>
            <a:p>
              <a:pPr marL="0" indent="0">
                <a:buNone/>
              </a:pP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assert(100*n == c);</a:t>
              </a: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s</a:t>
              </a:r>
              <a:r>
                <a:rPr lang="en-US" dirty="0" smtClean="0"/>
                <a:t>afe?</a:t>
              </a:r>
              <a:endParaRPr lang="de-DE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3777343" y="177795"/>
            <a:ext cx="1869671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Yes</a:t>
            </a:r>
            <a:endParaRPr lang="de-DE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64848" y="177797"/>
            <a:ext cx="5561195" cy="6093608"/>
            <a:chOff x="6236241" y="1320800"/>
            <a:chExt cx="3891280" cy="4551680"/>
          </a:xfrm>
        </p:grpSpPr>
        <p:sp>
          <p:nvSpPr>
            <p:cNvPr id="8" name="Rectangle 7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atomic&lt;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c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#</a:t>
              </a:r>
              <a:r>
                <a:rPr lang="en-US" sz="1600" dirty="0" smtClean="0">
                  <a:cs typeface="Courier New" panose="02070309020205020404" pitchFamily="49" charset="0"/>
                </a:rPr>
                <a:t>1,#2, …: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=0;i&lt;100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;++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c.fetch_add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memory_order_relaxed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</a:t>
              </a:r>
              <a:r>
                <a:rPr lang="en-US" sz="1600" dirty="0" smtClean="0">
                  <a:cs typeface="Courier New" panose="02070309020205020404" pitchFamily="49" charset="0"/>
                </a:rPr>
                <a:t>main: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old_c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c;</a:t>
              </a:r>
              <a:endParaRPr lang="de-DE" sz="15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start_n_threads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buNone/>
              </a:pP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c_now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c.load</a:t>
              </a:r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memory_order_relaxed</a:t>
              </a:r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assert(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old_c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c_now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old_c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c_now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join_n_threads();</a:t>
              </a:r>
            </a:p>
            <a:p>
              <a:pPr marL="0" indent="0">
                <a:buNone/>
              </a:pP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assert(100*n == c);</a:t>
              </a: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6236242" y="1320801"/>
              <a:ext cx="3097431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progress guaranteed?</a:t>
              </a:r>
              <a:endParaRPr lang="de-DE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0982960" y="177795"/>
            <a:ext cx="1043083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Yes</a:t>
            </a:r>
            <a:endParaRPr lang="de-DE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43</a:t>
            </a:fld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2358656" y="499469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de-DE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675831" y="539424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de-DE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245445" y="45605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156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  <p:bldP spid="15" grpId="0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85819" y="177796"/>
            <a:ext cx="5561195" cy="6102233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f1, f2 = false,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#</a:t>
              </a:r>
              <a:r>
                <a:rPr lang="en-US" sz="1600" dirty="0" smtClean="0">
                  <a:cs typeface="Courier New" panose="02070309020205020404" pitchFamily="49" charset="0"/>
                </a:rPr>
                <a:t>1: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f1.store(true, memory_order_relaxed); //A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f2.store(true,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memory_order_relaxed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//B</a:t>
              </a: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#2:</a:t>
              </a:r>
            </a:p>
            <a:p>
              <a:pPr marL="0" indent="0">
                <a:buNone/>
              </a:pP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while(!f2.load(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memory_order_relaxed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 //C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if(f1.load(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memory_order_relaxed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)){++x;}//D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0 or 1?</a:t>
              </a:r>
              <a:endParaRPr lang="de-DE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3777343" y="177795"/>
            <a:ext cx="1869671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cannot be sure!</a:t>
            </a:r>
            <a:endParaRPr lang="de-DE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relaxed model guarantees scarcely anything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the </a:t>
            </a:r>
            <a:r>
              <a:rPr lang="en-US" b="1" dirty="0" smtClean="0"/>
              <a:t>same memory location</a:t>
            </a:r>
            <a:r>
              <a:rPr lang="en-US" dirty="0" smtClean="0"/>
              <a:t> in the </a:t>
            </a:r>
            <a:r>
              <a:rPr lang="en-US" b="1" dirty="0" smtClean="0"/>
              <a:t>same thread</a:t>
            </a:r>
            <a:r>
              <a:rPr lang="en-US" dirty="0" smtClean="0"/>
              <a:t> will not be reordered</a:t>
            </a:r>
          </a:p>
          <a:p>
            <a:r>
              <a:rPr lang="en-US" dirty="0" smtClean="0"/>
              <a:t>once a thread has seen a value subsequent reads on the same thread cannot see an earlier value</a:t>
            </a:r>
          </a:p>
          <a:p>
            <a:r>
              <a:rPr lang="en-US" dirty="0" smtClean="0"/>
              <a:t>No (automatic) inter-thread synchronization!</a:t>
            </a:r>
          </a:p>
          <a:p>
            <a:pPr lvl="1"/>
            <a:r>
              <a:rPr lang="en-US" dirty="0" smtClean="0"/>
              <a:t>needs to be done manually with fences(aka barriers)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atomic_thread_fence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memory_order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manual fences are fairly expensive, they force all memory operations over all threads to synchronize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of caution: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“don’t </a:t>
            </a:r>
            <a:r>
              <a:rPr lang="en-US" dirty="0"/>
              <a:t>fall into the trap of thinking that </a:t>
            </a:r>
            <a:r>
              <a:rPr lang="en-US" i="1" dirty="0" smtClean="0"/>
              <a:t>synchronize</a:t>
            </a:r>
            <a:r>
              <a:rPr lang="en-US" dirty="0"/>
              <a:t> is a relationship between statements in your source code. It isn’t! It’s a relationship between operations which occur at runtime, based on those </a:t>
            </a:r>
            <a:r>
              <a:rPr lang="en-US" dirty="0" smtClean="0"/>
              <a:t>statements”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295116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sequentially consistent (SC)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acquire-release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901883"/>
            <a:ext cx="2331720" cy="811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relaxed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7240" y="3926522"/>
            <a:ext cx="2331720" cy="8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consume-release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6543040" y="295116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seq_cst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304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3040" y="490188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relaxed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22080" y="3926522"/>
            <a:ext cx="2331720" cy="8112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264" y="261348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de-DE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7896" y="931207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consume/release </a:t>
            </a:r>
            <a:r>
              <a:rPr lang="en-US" dirty="0"/>
              <a:t>model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4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consume mean?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read-consume</a:t>
            </a:r>
            <a:r>
              <a:rPr lang="en-US" i="1" dirty="0" smtClean="0"/>
              <a:t> operation R</a:t>
            </a:r>
            <a:r>
              <a:rPr lang="en-US" dirty="0" smtClean="0"/>
              <a:t> is correctly paired with a </a:t>
            </a:r>
            <a:r>
              <a:rPr lang="en-US" b="1" dirty="0" smtClean="0"/>
              <a:t>write-release</a:t>
            </a:r>
            <a:r>
              <a:rPr lang="en-US" dirty="0" smtClean="0"/>
              <a:t> operation </a:t>
            </a:r>
            <a:r>
              <a:rPr lang="en-US" i="1" dirty="0" smtClean="0"/>
              <a:t>W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</a:t>
            </a:r>
            <a:r>
              <a:rPr lang="en-US" dirty="0"/>
              <a:t>Operations in the releasing thread </a:t>
            </a:r>
            <a:r>
              <a:rPr lang="en-US" u="sng" dirty="0"/>
              <a:t>preceding</a:t>
            </a:r>
            <a:r>
              <a:rPr lang="en-US" dirty="0"/>
              <a:t> the write-release </a:t>
            </a:r>
            <a:r>
              <a:rPr lang="en-US" b="1" dirty="0"/>
              <a:t>inter-thread-happen-before</a:t>
            </a:r>
            <a:r>
              <a:rPr lang="en-US" dirty="0"/>
              <a:t> </a:t>
            </a:r>
            <a:r>
              <a:rPr lang="en-US" dirty="0" smtClean="0"/>
              <a:t>an operation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dirty="0"/>
              <a:t>the acquiring </a:t>
            </a:r>
            <a:r>
              <a:rPr lang="en-US" dirty="0" smtClean="0"/>
              <a:t>thread,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b="1" i="1" dirty="0" smtClean="0"/>
              <a:t>carries-a-dependency-to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Typical examples for </a:t>
            </a:r>
            <a:r>
              <a:rPr lang="en-US" dirty="0"/>
              <a:t>R </a:t>
            </a:r>
            <a:r>
              <a:rPr lang="en-US" i="1" dirty="0"/>
              <a:t>carries-a-dependency-to</a:t>
            </a:r>
            <a:r>
              <a:rPr lang="en-US" dirty="0"/>
              <a:t> </a:t>
            </a:r>
            <a:r>
              <a:rPr lang="en-US" dirty="0" smtClean="0"/>
              <a:t>X:</a:t>
            </a:r>
          </a:p>
          <a:p>
            <a:r>
              <a:rPr lang="de-DE" dirty="0" smtClean="0"/>
              <a:t>X dereferences a pointer obtained by R</a:t>
            </a:r>
          </a:p>
          <a:p>
            <a:r>
              <a:rPr lang="de-DE" dirty="0" smtClean="0"/>
              <a:t>X is accessing array at index obtained 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47847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Down Arrow 58"/>
          <p:cNvSpPr/>
          <p:nvPr/>
        </p:nvSpPr>
        <p:spPr>
          <a:xfrm>
            <a:off x="10516744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Down Arrow 59"/>
          <p:cNvSpPr/>
          <p:nvPr/>
        </p:nvSpPr>
        <p:spPr>
          <a:xfrm>
            <a:off x="10516744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Down Arrow 60"/>
          <p:cNvSpPr/>
          <p:nvPr/>
        </p:nvSpPr>
        <p:spPr>
          <a:xfrm>
            <a:off x="10516744" y="4480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Down Arrow 48"/>
          <p:cNvSpPr/>
          <p:nvPr/>
        </p:nvSpPr>
        <p:spPr>
          <a:xfrm>
            <a:off x="6191488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Down Arrow 47"/>
          <p:cNvSpPr/>
          <p:nvPr/>
        </p:nvSpPr>
        <p:spPr>
          <a:xfrm>
            <a:off x="6191488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Down Arrow 117"/>
          <p:cNvSpPr/>
          <p:nvPr/>
        </p:nvSpPr>
        <p:spPr>
          <a:xfrm>
            <a:off x="6198670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own Arrow 39"/>
          <p:cNvSpPr/>
          <p:nvPr/>
        </p:nvSpPr>
        <p:spPr>
          <a:xfrm>
            <a:off x="6198672" y="143255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6095992" y="106679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6088808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6088808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8688316" y="143255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8688316" y="1798318"/>
            <a:ext cx="43688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8688316" y="216407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X::i</a:t>
            </a:r>
            <a:endParaRPr lang="de-DE" sz="1500" dirty="0"/>
          </a:p>
        </p:txBody>
      </p:sp>
      <p:sp>
        <p:nvSpPr>
          <p:cNvPr id="54" name="Rectangle 53"/>
          <p:cNvSpPr/>
          <p:nvPr/>
        </p:nvSpPr>
        <p:spPr>
          <a:xfrm>
            <a:off x="8688316" y="252983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px</a:t>
            </a:r>
            <a:endParaRPr lang="de-DE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8803980" y="32810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0414064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0414064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10414064" y="4114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cxnSp>
        <p:nvCxnSpPr>
          <p:cNvPr id="65" name="Curved Connector 64"/>
          <p:cNvCxnSpPr>
            <a:stCxn id="54" idx="3"/>
            <a:endCxn id="57" idx="1"/>
          </p:cNvCxnSpPr>
          <p:nvPr/>
        </p:nvCxnSpPr>
        <p:spPr>
          <a:xfrm>
            <a:off x="9125196" y="2712718"/>
            <a:ext cx="1288868" cy="822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37" idx="3"/>
            <a:endCxn id="51" idx="1"/>
          </p:cNvCxnSpPr>
          <p:nvPr/>
        </p:nvCxnSpPr>
        <p:spPr>
          <a:xfrm>
            <a:off x="6532872" y="1249678"/>
            <a:ext cx="2155444" cy="365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95990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8" name="Rectangle 147"/>
          <p:cNvSpPr/>
          <p:nvPr/>
        </p:nvSpPr>
        <p:spPr>
          <a:xfrm>
            <a:off x="10414064" y="4876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149" name="Down Arrow 148"/>
          <p:cNvSpPr/>
          <p:nvPr/>
        </p:nvSpPr>
        <p:spPr>
          <a:xfrm>
            <a:off x="10516744" y="5242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8" name="Group 157"/>
          <p:cNvGrpSpPr/>
          <p:nvPr/>
        </p:nvGrpSpPr>
        <p:grpSpPr>
          <a:xfrm>
            <a:off x="85819" y="177796"/>
            <a:ext cx="5561195" cy="5998717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Setup: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{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}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c;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std::atomic&lt;X*&gt;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c = 42;                               //A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auto x = new X;                       //B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x-&gt;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42;                            //C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px.store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(x, memory_order_release);    //D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#2:</a:t>
              </a: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X* y;                             //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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E   </a:t>
              </a: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while(!y=px.load(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memory_order_consume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assert(42 == y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-&gt;i);                  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//F</a:t>
              </a: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assert(42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 c);                     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//G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who has the answer?</a:t>
              </a:r>
              <a:endParaRPr lang="de-DE" dirty="0"/>
            </a:p>
          </p:txBody>
        </p:sp>
      </p:grpSp>
      <p:cxnSp>
        <p:nvCxnSpPr>
          <p:cNvPr id="68" name="Curved Connector 67"/>
          <p:cNvCxnSpPr>
            <a:stCxn id="53" idx="3"/>
            <a:endCxn id="58" idx="1"/>
          </p:cNvCxnSpPr>
          <p:nvPr/>
        </p:nvCxnSpPr>
        <p:spPr>
          <a:xfrm>
            <a:off x="9125196" y="2346958"/>
            <a:ext cx="1288868" cy="1950722"/>
          </a:xfrm>
          <a:prstGeom prst="curvedConnector3">
            <a:avLst>
              <a:gd name="adj1" fmla="val 35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5721721" y="164944"/>
            <a:ext cx="2034033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+mn-lt"/>
              </a:rPr>
              <a:t> does</a:t>
            </a:r>
            <a:endParaRPr lang="de-DE" dirty="0">
              <a:latin typeface="+mn-lt"/>
            </a:endParaRPr>
          </a:p>
        </p:txBody>
      </p:sp>
      <p:cxnSp>
        <p:nvCxnSpPr>
          <p:cNvPr id="66" name="Curved Connector 65"/>
          <p:cNvCxnSpPr>
            <a:stCxn id="117" idx="3"/>
            <a:endCxn id="52" idx="1"/>
          </p:cNvCxnSpPr>
          <p:nvPr/>
        </p:nvCxnSpPr>
        <p:spPr>
          <a:xfrm flipV="1">
            <a:off x="6532870" y="1981198"/>
            <a:ext cx="2155446" cy="30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5" idx="3"/>
            <a:endCxn id="53" idx="1"/>
          </p:cNvCxnSpPr>
          <p:nvPr/>
        </p:nvCxnSpPr>
        <p:spPr>
          <a:xfrm flipV="1">
            <a:off x="6525688" y="2346958"/>
            <a:ext cx="2162628" cy="426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17" idx="3"/>
            <a:endCxn id="45" idx="3"/>
          </p:cNvCxnSpPr>
          <p:nvPr/>
        </p:nvCxnSpPr>
        <p:spPr>
          <a:xfrm flipH="1">
            <a:off x="6525688" y="2011680"/>
            <a:ext cx="7182" cy="762000"/>
          </a:xfrm>
          <a:prstGeom prst="curvedConnector3">
            <a:avLst>
              <a:gd name="adj1" fmla="val -31829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6" idx="3"/>
            <a:endCxn id="54" idx="1"/>
          </p:cNvCxnSpPr>
          <p:nvPr/>
        </p:nvCxnSpPr>
        <p:spPr>
          <a:xfrm flipV="1">
            <a:off x="6525688" y="2712718"/>
            <a:ext cx="2162628" cy="822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6" idx="1"/>
            <a:endCxn id="117" idx="1"/>
          </p:cNvCxnSpPr>
          <p:nvPr/>
        </p:nvCxnSpPr>
        <p:spPr>
          <a:xfrm rot="10800000" flipH="1">
            <a:off x="6088808" y="2011680"/>
            <a:ext cx="7182" cy="1524000"/>
          </a:xfrm>
          <a:prstGeom prst="curvedConnector3">
            <a:avLst>
              <a:gd name="adj1" fmla="val -515335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7" idx="2"/>
            <a:endCxn id="46" idx="2"/>
          </p:cNvCxnSpPr>
          <p:nvPr/>
        </p:nvCxnSpPr>
        <p:spPr>
          <a:xfrm rot="5400000">
            <a:off x="8469876" y="1555932"/>
            <a:ext cx="12700" cy="4325256"/>
          </a:xfrm>
          <a:prstGeom prst="curvedConnector3">
            <a:avLst>
              <a:gd name="adj1" fmla="val 360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8" idx="3"/>
            <a:endCxn id="57" idx="3"/>
          </p:cNvCxnSpPr>
          <p:nvPr/>
        </p:nvCxnSpPr>
        <p:spPr>
          <a:xfrm flipV="1">
            <a:off x="10850944" y="3535680"/>
            <a:ext cx="12700" cy="762000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688316" y="2889067"/>
            <a:ext cx="43688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de-DE" dirty="0"/>
          </a:p>
        </p:txBody>
      </p:sp>
      <p:cxnSp>
        <p:nvCxnSpPr>
          <p:cNvPr id="81" name="Curved Connector 80"/>
          <p:cNvCxnSpPr>
            <a:stCxn id="57" idx="1"/>
            <a:endCxn id="80" idx="3"/>
          </p:cNvCxnSpPr>
          <p:nvPr/>
        </p:nvCxnSpPr>
        <p:spPr>
          <a:xfrm rot="10800000">
            <a:off x="9125196" y="3071948"/>
            <a:ext cx="1288868" cy="4637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49</a:t>
            </a:fld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2570408" y="50540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de-DE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128614" y="5463684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de-DE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1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Computers do not execute the program you write</a:t>
            </a:r>
          </a:p>
          <a:p>
            <a:pPr lvl="1"/>
            <a:r>
              <a:rPr lang="en-US" dirty="0" smtClean="0"/>
              <a:t>the compiler will optimize your program</a:t>
            </a:r>
          </a:p>
          <a:p>
            <a:pPr lvl="2"/>
            <a:r>
              <a:rPr lang="en-US" dirty="0" smtClean="0"/>
              <a:t>loop fusion, …</a:t>
            </a:r>
          </a:p>
          <a:p>
            <a:pPr lvl="1"/>
            <a:r>
              <a:rPr lang="en-US" dirty="0" smtClean="0"/>
              <a:t>the CPU will optimize your instructions</a:t>
            </a:r>
          </a:p>
          <a:p>
            <a:pPr lvl="2"/>
            <a:r>
              <a:rPr lang="en-US" dirty="0" smtClean="0"/>
              <a:t>branch-prediction, …</a:t>
            </a:r>
          </a:p>
          <a:p>
            <a:pPr lvl="1"/>
            <a:r>
              <a:rPr lang="en-US" dirty="0" smtClean="0"/>
              <a:t>the cache will optimize your loads and stores</a:t>
            </a:r>
          </a:p>
          <a:p>
            <a:pPr lvl="2"/>
            <a:r>
              <a:rPr lang="en-US" dirty="0" smtClean="0"/>
              <a:t>prefetching, …</a:t>
            </a:r>
          </a:p>
          <a:p>
            <a:r>
              <a:rPr lang="en-US" dirty="0" smtClean="0"/>
              <a:t>They will execute a program that will behave as-if it was yours</a:t>
            </a:r>
          </a:p>
          <a:p>
            <a:r>
              <a:rPr lang="en-US" dirty="0" smtClean="0"/>
              <a:t>Can’t get any kind of performance without that</a:t>
            </a:r>
          </a:p>
          <a:p>
            <a:r>
              <a:rPr lang="en-US" dirty="0"/>
              <a:t>We will never know which changes the system made because we can not observe them.</a:t>
            </a:r>
          </a:p>
          <a:p>
            <a:endParaRPr lang="en-US" dirty="0" smtClean="0"/>
          </a:p>
          <a:p>
            <a:pPr lvl="1"/>
            <a:endParaRPr lang="de-DE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6111" y="2912407"/>
            <a:ext cx="3932237" cy="6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us all of these optimizations look like the system </a:t>
            </a:r>
            <a:r>
              <a:rPr lang="en-US" b="1" dirty="0" smtClean="0"/>
              <a:t>reordered</a:t>
            </a:r>
            <a:r>
              <a:rPr lang="en-US" dirty="0" smtClean="0"/>
              <a:t> the memory accesses </a:t>
            </a:r>
            <a:endParaRPr lang="de-DE" dirty="0"/>
          </a:p>
        </p:txBody>
      </p:sp>
      <p:sp>
        <p:nvSpPr>
          <p:cNvPr id="5" name="Left Brace 4"/>
          <p:cNvSpPr/>
          <p:nvPr/>
        </p:nvSpPr>
        <p:spPr>
          <a:xfrm flipH="1">
            <a:off x="7423841" y="2308634"/>
            <a:ext cx="320277" cy="1901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8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295116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sequentially consistent (SC)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926522"/>
            <a:ext cx="2331720" cy="8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acquire-release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838200" y="4901883"/>
            <a:ext cx="2331720" cy="811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relaxed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724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consume-release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3040" y="295116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seq_cst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3040" y="3926522"/>
            <a:ext cx="2331720" cy="8112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3040" y="490188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relaxed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2208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264" y="261348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de-DE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7896" y="931207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/>
              <a:t>The acquire/release model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3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acquire/release mean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read-acquire</a:t>
            </a:r>
            <a:r>
              <a:rPr lang="en-US" dirty="0"/>
              <a:t> operation that is </a:t>
            </a:r>
            <a:r>
              <a:rPr lang="en-US" b="1" dirty="0"/>
              <a:t>correctly paired</a:t>
            </a:r>
            <a:r>
              <a:rPr lang="en-US" dirty="0"/>
              <a:t> with a </a:t>
            </a:r>
            <a:r>
              <a:rPr lang="en-US" b="1" dirty="0"/>
              <a:t>write-release</a:t>
            </a:r>
            <a:r>
              <a:rPr lang="en-US" dirty="0"/>
              <a:t> operation </a:t>
            </a:r>
            <a:r>
              <a:rPr lang="en-US" b="1" dirty="0"/>
              <a:t>introduces </a:t>
            </a:r>
            <a:r>
              <a:rPr lang="en-US" b="1" dirty="0" smtClean="0"/>
              <a:t>synchronization</a:t>
            </a:r>
            <a:r>
              <a:rPr lang="en-US" dirty="0" smtClean="0"/>
              <a:t> </a:t>
            </a:r>
            <a:r>
              <a:rPr lang="en-US" dirty="0"/>
              <a:t>between those two </a:t>
            </a:r>
            <a:r>
              <a:rPr lang="en-US" dirty="0" smtClean="0"/>
              <a:t>threads</a:t>
            </a:r>
          </a:p>
          <a:p>
            <a:endParaRPr lang="en-US" dirty="0"/>
          </a:p>
          <a:p>
            <a:r>
              <a:rPr lang="en-US" dirty="0" smtClean="0"/>
              <a:t>All Operations in the releasing thread </a:t>
            </a:r>
            <a:r>
              <a:rPr lang="en-US" u="sng" dirty="0" smtClean="0"/>
              <a:t>preceding</a:t>
            </a:r>
            <a:r>
              <a:rPr lang="en-US" dirty="0" smtClean="0"/>
              <a:t> the write-release </a:t>
            </a:r>
            <a:r>
              <a:rPr lang="en-US" b="1" dirty="0" smtClean="0"/>
              <a:t>inter-thread-happen-before</a:t>
            </a:r>
            <a:r>
              <a:rPr lang="en-US" dirty="0" smtClean="0"/>
              <a:t> all operations</a:t>
            </a:r>
            <a:r>
              <a:rPr lang="en-US" dirty="0"/>
              <a:t> </a:t>
            </a:r>
            <a:r>
              <a:rPr lang="en-US" u="sng" dirty="0"/>
              <a:t>following</a:t>
            </a:r>
            <a:r>
              <a:rPr lang="en-US" dirty="0"/>
              <a:t> the read-acquire</a:t>
            </a:r>
            <a:r>
              <a:rPr lang="en-US" dirty="0" smtClean="0"/>
              <a:t> in the acquiring thread.</a:t>
            </a:r>
          </a:p>
          <a:p>
            <a:endParaRPr lang="en-US" dirty="0" smtClean="0"/>
          </a:p>
          <a:p>
            <a:r>
              <a:rPr lang="en-US" b="1" dirty="0" smtClean="0"/>
              <a:t>R</a:t>
            </a:r>
            <a:r>
              <a:rPr lang="en-US" dirty="0" smtClean="0"/>
              <a:t>ead-</a:t>
            </a:r>
            <a:r>
              <a:rPr lang="en-US" b="1" dirty="0" smtClean="0"/>
              <a:t>M</a:t>
            </a:r>
            <a:r>
              <a:rPr lang="en-US" dirty="0" smtClean="0"/>
              <a:t>odify-</a:t>
            </a:r>
            <a:r>
              <a:rPr lang="en-US" b="1" dirty="0" smtClean="0"/>
              <a:t>W</a:t>
            </a:r>
            <a:r>
              <a:rPr lang="en-US" dirty="0" smtClean="0"/>
              <a:t>rite operations can have acquire, release or both(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r>
              <a:rPr lang="en-US" dirty="0" smtClean="0"/>
              <a:t>) semantics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1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76512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Down Arrow 58"/>
          <p:cNvSpPr/>
          <p:nvPr/>
        </p:nvSpPr>
        <p:spPr>
          <a:xfrm>
            <a:off x="10516744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Down Arrow 59"/>
          <p:cNvSpPr/>
          <p:nvPr/>
        </p:nvSpPr>
        <p:spPr>
          <a:xfrm>
            <a:off x="10516744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Down Arrow 60"/>
          <p:cNvSpPr/>
          <p:nvPr/>
        </p:nvSpPr>
        <p:spPr>
          <a:xfrm>
            <a:off x="10516744" y="4480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Down Arrow 48"/>
          <p:cNvSpPr/>
          <p:nvPr/>
        </p:nvSpPr>
        <p:spPr>
          <a:xfrm>
            <a:off x="6191488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Down Arrow 47"/>
          <p:cNvSpPr/>
          <p:nvPr/>
        </p:nvSpPr>
        <p:spPr>
          <a:xfrm>
            <a:off x="6191488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Down Arrow 117"/>
          <p:cNvSpPr/>
          <p:nvPr/>
        </p:nvSpPr>
        <p:spPr>
          <a:xfrm>
            <a:off x="6198670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own Arrow 39"/>
          <p:cNvSpPr/>
          <p:nvPr/>
        </p:nvSpPr>
        <p:spPr>
          <a:xfrm>
            <a:off x="6198672" y="143255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6095992" y="106679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6088808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6088808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8688316" y="143255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8688316" y="1798318"/>
            <a:ext cx="43688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8688316" y="216407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X::i</a:t>
            </a:r>
            <a:endParaRPr lang="de-DE" sz="1500" dirty="0"/>
          </a:p>
        </p:txBody>
      </p:sp>
      <p:sp>
        <p:nvSpPr>
          <p:cNvPr id="54" name="Rectangle 53"/>
          <p:cNvSpPr/>
          <p:nvPr/>
        </p:nvSpPr>
        <p:spPr>
          <a:xfrm>
            <a:off x="8688316" y="252983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px</a:t>
            </a:r>
            <a:endParaRPr lang="de-DE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8803980" y="32810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0414064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0414064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10414064" y="4114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cxnSp>
        <p:nvCxnSpPr>
          <p:cNvPr id="65" name="Curved Connector 64"/>
          <p:cNvCxnSpPr>
            <a:stCxn id="54" idx="3"/>
            <a:endCxn id="57" idx="1"/>
          </p:cNvCxnSpPr>
          <p:nvPr/>
        </p:nvCxnSpPr>
        <p:spPr>
          <a:xfrm>
            <a:off x="9125196" y="2712718"/>
            <a:ext cx="1288868" cy="822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37" idx="3"/>
            <a:endCxn id="51" idx="1"/>
          </p:cNvCxnSpPr>
          <p:nvPr/>
        </p:nvCxnSpPr>
        <p:spPr>
          <a:xfrm>
            <a:off x="6532872" y="1249678"/>
            <a:ext cx="2155444" cy="365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95990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8" name="Rectangle 147"/>
          <p:cNvSpPr/>
          <p:nvPr/>
        </p:nvSpPr>
        <p:spPr>
          <a:xfrm>
            <a:off x="10414064" y="4876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de-DE" dirty="0"/>
          </a:p>
        </p:txBody>
      </p:sp>
      <p:sp>
        <p:nvSpPr>
          <p:cNvPr id="149" name="Down Arrow 148"/>
          <p:cNvSpPr/>
          <p:nvPr/>
        </p:nvSpPr>
        <p:spPr>
          <a:xfrm>
            <a:off x="10516744" y="5242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8" name="Group 157"/>
          <p:cNvGrpSpPr/>
          <p:nvPr/>
        </p:nvGrpSpPr>
        <p:grpSpPr>
          <a:xfrm>
            <a:off x="85819" y="177796"/>
            <a:ext cx="5561195" cy="5998717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Setup: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{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}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c;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std::atomic&lt;X*&gt;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c = 42;                               //A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auto x = new X;                       //B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x-&gt;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42;                            //C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px.store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(x, memory_order_release);    //D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#2:</a:t>
              </a: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X* y;                             //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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E   </a:t>
              </a: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while(!y=px.load(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assert(42 == y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-&gt;i);                  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//F</a:t>
              </a: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assert(42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 c);                     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//G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who has the answer?</a:t>
              </a:r>
              <a:endParaRPr lang="de-DE" dirty="0"/>
            </a:p>
          </p:txBody>
        </p:sp>
      </p:grpSp>
      <p:cxnSp>
        <p:nvCxnSpPr>
          <p:cNvPr id="68" name="Curved Connector 67"/>
          <p:cNvCxnSpPr>
            <a:stCxn id="53" idx="3"/>
            <a:endCxn id="58" idx="1"/>
          </p:cNvCxnSpPr>
          <p:nvPr/>
        </p:nvCxnSpPr>
        <p:spPr>
          <a:xfrm>
            <a:off x="9125196" y="2346958"/>
            <a:ext cx="1288868" cy="1950722"/>
          </a:xfrm>
          <a:prstGeom prst="curvedConnector3">
            <a:avLst>
              <a:gd name="adj1" fmla="val 35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5721721" y="164944"/>
            <a:ext cx="2034033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y-&gt;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does</a:t>
            </a:r>
            <a:endParaRPr lang="de-DE" sz="2400" dirty="0">
              <a:latin typeface="+mn-lt"/>
            </a:endParaRPr>
          </a:p>
        </p:txBody>
      </p:sp>
      <p:cxnSp>
        <p:nvCxnSpPr>
          <p:cNvPr id="66" name="Curved Connector 65"/>
          <p:cNvCxnSpPr>
            <a:stCxn id="117" idx="3"/>
            <a:endCxn id="52" idx="1"/>
          </p:cNvCxnSpPr>
          <p:nvPr/>
        </p:nvCxnSpPr>
        <p:spPr>
          <a:xfrm flipV="1">
            <a:off x="6532870" y="1981198"/>
            <a:ext cx="2155446" cy="30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5" idx="3"/>
            <a:endCxn id="53" idx="1"/>
          </p:cNvCxnSpPr>
          <p:nvPr/>
        </p:nvCxnSpPr>
        <p:spPr>
          <a:xfrm flipV="1">
            <a:off x="6525688" y="2346958"/>
            <a:ext cx="2162628" cy="426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6" idx="3"/>
            <a:endCxn id="54" idx="1"/>
          </p:cNvCxnSpPr>
          <p:nvPr/>
        </p:nvCxnSpPr>
        <p:spPr>
          <a:xfrm flipV="1">
            <a:off x="6525688" y="2712718"/>
            <a:ext cx="2162628" cy="822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688316" y="2889067"/>
            <a:ext cx="43688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de-DE" dirty="0"/>
          </a:p>
        </p:txBody>
      </p:sp>
      <p:cxnSp>
        <p:nvCxnSpPr>
          <p:cNvPr id="81" name="Curved Connector 80"/>
          <p:cNvCxnSpPr>
            <a:stCxn id="57" idx="1"/>
            <a:endCxn id="80" idx="3"/>
          </p:cNvCxnSpPr>
          <p:nvPr/>
        </p:nvCxnSpPr>
        <p:spPr>
          <a:xfrm rot="10800000">
            <a:off x="9125196" y="3071948"/>
            <a:ext cx="1288868" cy="4637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7330939" y="175253"/>
            <a:ext cx="2034033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and so does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10516744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Down Arrow 46"/>
          <p:cNvSpPr/>
          <p:nvPr/>
        </p:nvSpPr>
        <p:spPr>
          <a:xfrm>
            <a:off x="10516744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Down Arrow 49"/>
          <p:cNvSpPr/>
          <p:nvPr/>
        </p:nvSpPr>
        <p:spPr>
          <a:xfrm>
            <a:off x="10516744" y="4480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Down Arrow 61"/>
          <p:cNvSpPr/>
          <p:nvPr/>
        </p:nvSpPr>
        <p:spPr>
          <a:xfrm>
            <a:off x="6191488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Down Arrow 62"/>
          <p:cNvSpPr/>
          <p:nvPr/>
        </p:nvSpPr>
        <p:spPr>
          <a:xfrm>
            <a:off x="6191488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own Arrow 63"/>
          <p:cNvSpPr/>
          <p:nvPr/>
        </p:nvSpPr>
        <p:spPr>
          <a:xfrm>
            <a:off x="6198670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Down Arrow 66"/>
          <p:cNvSpPr/>
          <p:nvPr/>
        </p:nvSpPr>
        <p:spPr>
          <a:xfrm>
            <a:off x="6198672" y="143255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Down Arrow 69"/>
          <p:cNvSpPr/>
          <p:nvPr/>
        </p:nvSpPr>
        <p:spPr>
          <a:xfrm>
            <a:off x="10516744" y="5242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Curved Connector 74"/>
          <p:cNvCxnSpPr>
            <a:stCxn id="117" idx="3"/>
            <a:endCxn id="45" idx="3"/>
          </p:cNvCxnSpPr>
          <p:nvPr/>
        </p:nvCxnSpPr>
        <p:spPr>
          <a:xfrm flipH="1">
            <a:off x="6525688" y="2011680"/>
            <a:ext cx="7182" cy="762000"/>
          </a:xfrm>
          <a:prstGeom prst="curvedConnector3">
            <a:avLst>
              <a:gd name="adj1" fmla="val -31829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rot="10800000" flipH="1">
            <a:off x="6088808" y="2011680"/>
            <a:ext cx="7182" cy="1524000"/>
          </a:xfrm>
          <a:prstGeom prst="curvedConnector3">
            <a:avLst>
              <a:gd name="adj1" fmla="val -515335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5400000">
            <a:off x="8469876" y="1555932"/>
            <a:ext cx="12700" cy="4325256"/>
          </a:xfrm>
          <a:prstGeom prst="curvedConnector3">
            <a:avLst>
              <a:gd name="adj1" fmla="val 360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8" idx="3"/>
            <a:endCxn id="57" idx="3"/>
          </p:cNvCxnSpPr>
          <p:nvPr/>
        </p:nvCxnSpPr>
        <p:spPr>
          <a:xfrm flipV="1">
            <a:off x="10850944" y="3535680"/>
            <a:ext cx="12700" cy="762000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57" idx="2"/>
            <a:endCxn id="46" idx="2"/>
          </p:cNvCxnSpPr>
          <p:nvPr/>
        </p:nvCxnSpPr>
        <p:spPr>
          <a:xfrm rot="5400000">
            <a:off x="8469876" y="1555932"/>
            <a:ext cx="12700" cy="4325256"/>
          </a:xfrm>
          <a:prstGeom prst="curvedConnector3">
            <a:avLst>
              <a:gd name="adj1" fmla="val 408118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52</a:t>
            </a:fld>
            <a:endParaRPr lang="de-DE"/>
          </a:p>
        </p:txBody>
      </p:sp>
      <p:sp>
        <p:nvSpPr>
          <p:cNvPr id="71" name="TextBox 70"/>
          <p:cNvSpPr txBox="1"/>
          <p:nvPr/>
        </p:nvSpPr>
        <p:spPr>
          <a:xfrm>
            <a:off x="2549345" y="50540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de-DE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2223686" y="5439815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de-DE" sz="3200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9447" y="5586369"/>
            <a:ext cx="225252" cy="24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193229" y="539579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2891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49" grpId="0" animBg="1"/>
      <p:bldP spid="48" grpId="0" animBg="1"/>
      <p:bldP spid="118" grpId="0" animBg="1"/>
      <p:bldP spid="40" grpId="0" animBg="1"/>
      <p:bldP spid="149" grpId="0" animBg="1"/>
      <p:bldP spid="42" grpId="0"/>
      <p:bldP spid="41" grpId="0"/>
      <p:bldP spid="44" grpId="0" animBg="1"/>
      <p:bldP spid="47" grpId="0" animBg="1"/>
      <p:bldP spid="50" grpId="0" animBg="1"/>
      <p:bldP spid="62" grpId="0" animBg="1"/>
      <p:bldP spid="63" grpId="0" animBg="1"/>
      <p:bldP spid="64" grpId="0" animBg="1"/>
      <p:bldP spid="67" grpId="0" animBg="1"/>
      <p:bldP spid="70" grpId="0" animBg="1"/>
      <p:bldP spid="73" grpId="0"/>
      <p:bldP spid="2" grpId="0" animBg="1"/>
      <p:bldP spid="7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37108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Curved Connector 104"/>
          <p:cNvCxnSpPr>
            <a:stCxn id="37" idx="3"/>
            <a:endCxn id="52" idx="1"/>
          </p:cNvCxnSpPr>
          <p:nvPr/>
        </p:nvCxnSpPr>
        <p:spPr>
          <a:xfrm>
            <a:off x="6532872" y="1182769"/>
            <a:ext cx="2155444" cy="798429"/>
          </a:xfrm>
          <a:prstGeom prst="curvedConnector3">
            <a:avLst>
              <a:gd name="adj1" fmla="val 7483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Down Arrow 117"/>
          <p:cNvSpPr/>
          <p:nvPr/>
        </p:nvSpPr>
        <p:spPr>
          <a:xfrm>
            <a:off x="6198670" y="2127651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Curved Connector 65"/>
          <p:cNvCxnSpPr>
            <a:stCxn id="45" idx="0"/>
            <a:endCxn id="117" idx="2"/>
          </p:cNvCxnSpPr>
          <p:nvPr/>
        </p:nvCxnSpPr>
        <p:spPr>
          <a:xfrm rot="16200000" flipH="1" flipV="1">
            <a:off x="7067370" y="1220827"/>
            <a:ext cx="153884" cy="1659764"/>
          </a:xfrm>
          <a:prstGeom prst="curvedConnector5">
            <a:avLst>
              <a:gd name="adj1" fmla="val -148553"/>
              <a:gd name="adj2" fmla="val 50000"/>
              <a:gd name="adj3" fmla="val 24855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95992" y="999889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0" name="Down Arrow 39"/>
          <p:cNvSpPr/>
          <p:nvPr/>
        </p:nvSpPr>
        <p:spPr>
          <a:xfrm>
            <a:off x="6198672" y="1365649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Curved Connector 42"/>
          <p:cNvCxnSpPr>
            <a:stCxn id="46" idx="3"/>
            <a:endCxn id="52" idx="1"/>
          </p:cNvCxnSpPr>
          <p:nvPr/>
        </p:nvCxnSpPr>
        <p:spPr>
          <a:xfrm flipV="1">
            <a:off x="8192634" y="1981198"/>
            <a:ext cx="495682" cy="9374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55754" y="1973767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755754" y="2735767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7755754" y="3497767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Down Arrow 47"/>
          <p:cNvSpPr/>
          <p:nvPr/>
        </p:nvSpPr>
        <p:spPr>
          <a:xfrm>
            <a:off x="7858434" y="2339527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Down Arrow 48"/>
          <p:cNvSpPr/>
          <p:nvPr/>
        </p:nvSpPr>
        <p:spPr>
          <a:xfrm>
            <a:off x="7858434" y="3101527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Down Arrow 49"/>
          <p:cNvSpPr/>
          <p:nvPr/>
        </p:nvSpPr>
        <p:spPr>
          <a:xfrm>
            <a:off x="7858434" y="3863527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8688316" y="143255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8688316" y="179831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8688316" y="216407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8688316" y="252983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/>
          <p:cNvSpPr txBox="1"/>
          <p:nvPr/>
        </p:nvSpPr>
        <p:spPr>
          <a:xfrm rot="5400000">
            <a:off x="8768848" y="29659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9638630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9638630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9638630" y="4114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59" name="Down Arrow 58"/>
          <p:cNvSpPr/>
          <p:nvPr/>
        </p:nvSpPr>
        <p:spPr>
          <a:xfrm>
            <a:off x="9741310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Down Arrow 59"/>
          <p:cNvSpPr/>
          <p:nvPr/>
        </p:nvSpPr>
        <p:spPr>
          <a:xfrm>
            <a:off x="9741310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Down Arrow 60"/>
          <p:cNvSpPr/>
          <p:nvPr/>
        </p:nvSpPr>
        <p:spPr>
          <a:xfrm>
            <a:off x="9741310" y="4480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Curved Connector 63"/>
          <p:cNvCxnSpPr>
            <a:stCxn id="51" idx="1"/>
            <a:endCxn id="45" idx="3"/>
          </p:cNvCxnSpPr>
          <p:nvPr/>
        </p:nvCxnSpPr>
        <p:spPr>
          <a:xfrm rot="10800000" flipV="1">
            <a:off x="8192634" y="1615437"/>
            <a:ext cx="495682" cy="541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2" idx="3"/>
            <a:endCxn id="57" idx="1"/>
          </p:cNvCxnSpPr>
          <p:nvPr/>
        </p:nvCxnSpPr>
        <p:spPr>
          <a:xfrm>
            <a:off x="9125196" y="1981198"/>
            <a:ext cx="513434" cy="1554482"/>
          </a:xfrm>
          <a:prstGeom prst="curvedConnector3">
            <a:avLst>
              <a:gd name="adj1" fmla="val 85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95990" y="1761891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8" name="Rectangle 147"/>
          <p:cNvSpPr/>
          <p:nvPr/>
        </p:nvSpPr>
        <p:spPr>
          <a:xfrm>
            <a:off x="9638630" y="4876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9" name="Down Arrow 148"/>
          <p:cNvSpPr/>
          <p:nvPr/>
        </p:nvSpPr>
        <p:spPr>
          <a:xfrm>
            <a:off x="9741310" y="5242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8" name="Group 157"/>
          <p:cNvGrpSpPr/>
          <p:nvPr/>
        </p:nvGrpSpPr>
        <p:grpSpPr>
          <a:xfrm>
            <a:off x="85819" y="177797"/>
            <a:ext cx="5561195" cy="5981464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f1, f2 = false, x 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x = 42;                               //A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f1.store(true, memory_order_release); //B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#2:</a:t>
              </a: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while(!f1.load(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));//C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f2.store(true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memory_order_release);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#3: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while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(!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f2.load(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));//E</a:t>
              </a:r>
            </a:p>
            <a:p>
              <a:pPr marL="0" indent="0">
                <a:buNone/>
              </a:pP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assert(42 == x);                      //F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is x the answer?</a:t>
              </a:r>
              <a:endParaRPr lang="de-DE" dirty="0"/>
            </a:p>
          </p:txBody>
        </p:sp>
      </p:grpSp>
      <p:cxnSp>
        <p:nvCxnSpPr>
          <p:cNvPr id="63" name="Curved Connector 62"/>
          <p:cNvCxnSpPr>
            <a:stCxn id="117" idx="3"/>
            <a:endCxn id="51" idx="1"/>
          </p:cNvCxnSpPr>
          <p:nvPr/>
        </p:nvCxnSpPr>
        <p:spPr>
          <a:xfrm flipV="1">
            <a:off x="6532870" y="1615438"/>
            <a:ext cx="2155446" cy="329333"/>
          </a:xfrm>
          <a:prstGeom prst="curvedConnector3">
            <a:avLst>
              <a:gd name="adj1" fmla="val 737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3" idx="3"/>
            <a:endCxn id="58" idx="1"/>
          </p:cNvCxnSpPr>
          <p:nvPr/>
        </p:nvCxnSpPr>
        <p:spPr>
          <a:xfrm>
            <a:off x="9125196" y="2346958"/>
            <a:ext cx="513434" cy="1950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itle 1"/>
          <p:cNvSpPr txBox="1">
            <a:spLocks/>
          </p:cNvSpPr>
          <p:nvPr/>
        </p:nvSpPr>
        <p:spPr>
          <a:xfrm>
            <a:off x="4517570" y="177797"/>
            <a:ext cx="1129443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Yes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53</a:t>
            </a:fld>
            <a:endParaRPr lang="de-DE"/>
          </a:p>
        </p:txBody>
      </p:sp>
      <p:cxnSp>
        <p:nvCxnSpPr>
          <p:cNvPr id="62" name="Curved Connector 61"/>
          <p:cNvCxnSpPr>
            <a:stCxn id="57" idx="0"/>
            <a:endCxn id="46" idx="2"/>
          </p:cNvCxnSpPr>
          <p:nvPr/>
        </p:nvCxnSpPr>
        <p:spPr>
          <a:xfrm rot="16200000" flipV="1">
            <a:off x="8789996" y="2285726"/>
            <a:ext cx="251273" cy="1882876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16725" y="50540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872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5775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095992" y="106679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0" name="Down Arrow 39"/>
          <p:cNvSpPr/>
          <p:nvPr/>
        </p:nvSpPr>
        <p:spPr>
          <a:xfrm>
            <a:off x="6198672" y="143255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Curved Connector 42"/>
          <p:cNvCxnSpPr>
            <a:stCxn id="47" idx="3"/>
            <a:endCxn id="53" idx="1"/>
          </p:cNvCxnSpPr>
          <p:nvPr/>
        </p:nvCxnSpPr>
        <p:spPr>
          <a:xfrm flipV="1">
            <a:off x="8192634" y="2346958"/>
            <a:ext cx="495682" cy="1188722"/>
          </a:xfrm>
          <a:prstGeom prst="curvedConnector3">
            <a:avLst>
              <a:gd name="adj1" fmla="val 6826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55754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755754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7755754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Down Arrow 47"/>
          <p:cNvSpPr/>
          <p:nvPr/>
        </p:nvSpPr>
        <p:spPr>
          <a:xfrm>
            <a:off x="7858434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Down Arrow 48"/>
          <p:cNvSpPr/>
          <p:nvPr/>
        </p:nvSpPr>
        <p:spPr>
          <a:xfrm>
            <a:off x="7858434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Down Arrow 49"/>
          <p:cNvSpPr/>
          <p:nvPr/>
        </p:nvSpPr>
        <p:spPr>
          <a:xfrm>
            <a:off x="7858434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8688316" y="143255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8688316" y="179831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8688316" y="216407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8688316" y="252983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/>
          <p:cNvSpPr txBox="1"/>
          <p:nvPr/>
        </p:nvSpPr>
        <p:spPr>
          <a:xfrm rot="5400000">
            <a:off x="8768848" y="29659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9585746" y="1060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9585746" y="2584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59" name="Down Arrow 58"/>
          <p:cNvSpPr/>
          <p:nvPr/>
        </p:nvSpPr>
        <p:spPr>
          <a:xfrm>
            <a:off x="9688426" y="1426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Down Arrow 59"/>
          <p:cNvSpPr/>
          <p:nvPr/>
        </p:nvSpPr>
        <p:spPr>
          <a:xfrm>
            <a:off x="9688426" y="2188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Down Arrow 60"/>
          <p:cNvSpPr/>
          <p:nvPr/>
        </p:nvSpPr>
        <p:spPr>
          <a:xfrm>
            <a:off x="9688426" y="2950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Curved Connector 61"/>
          <p:cNvCxnSpPr>
            <a:stCxn id="148" idx="1"/>
            <a:endCxn id="53" idx="3"/>
          </p:cNvCxnSpPr>
          <p:nvPr/>
        </p:nvCxnSpPr>
        <p:spPr>
          <a:xfrm rot="10800000">
            <a:off x="9125196" y="2346958"/>
            <a:ext cx="460550" cy="118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1" idx="1"/>
            <a:endCxn id="45" idx="3"/>
          </p:cNvCxnSpPr>
          <p:nvPr/>
        </p:nvCxnSpPr>
        <p:spPr>
          <a:xfrm rot="10800000" flipV="1">
            <a:off x="8192634" y="1615438"/>
            <a:ext cx="495682" cy="396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2" idx="3"/>
            <a:endCxn id="57" idx="0"/>
          </p:cNvCxnSpPr>
          <p:nvPr/>
        </p:nvCxnSpPr>
        <p:spPr>
          <a:xfrm flipV="1">
            <a:off x="9125196" y="1822448"/>
            <a:ext cx="678990" cy="158750"/>
          </a:xfrm>
          <a:prstGeom prst="curvedConnector4">
            <a:avLst>
              <a:gd name="adj1" fmla="val 33914"/>
              <a:gd name="adj2" fmla="val 259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1411657" y="881689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DE" dirty="0"/>
          </a:p>
        </p:txBody>
      </p:sp>
      <p:sp>
        <p:nvSpPr>
          <p:cNvPr id="69" name="Down Arrow 68"/>
          <p:cNvSpPr/>
          <p:nvPr/>
        </p:nvSpPr>
        <p:spPr>
          <a:xfrm>
            <a:off x="11514337" y="1247449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Curved Connector 76"/>
          <p:cNvCxnSpPr>
            <a:stCxn id="66" idx="1"/>
            <a:endCxn id="52" idx="3"/>
          </p:cNvCxnSpPr>
          <p:nvPr/>
        </p:nvCxnSpPr>
        <p:spPr>
          <a:xfrm rot="10800000" flipV="1">
            <a:off x="9125197" y="1064568"/>
            <a:ext cx="2286461" cy="916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1" idx="3"/>
            <a:endCxn id="58" idx="1"/>
          </p:cNvCxnSpPr>
          <p:nvPr/>
        </p:nvCxnSpPr>
        <p:spPr>
          <a:xfrm>
            <a:off x="9125196" y="1615438"/>
            <a:ext cx="460550" cy="11518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52" idx="1"/>
            <a:endCxn id="46" idx="3"/>
          </p:cNvCxnSpPr>
          <p:nvPr/>
        </p:nvCxnSpPr>
        <p:spPr>
          <a:xfrm rot="10800000" flipV="1">
            <a:off x="8192634" y="1981198"/>
            <a:ext cx="495682" cy="792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37" idx="3"/>
            <a:endCxn id="51" idx="1"/>
          </p:cNvCxnSpPr>
          <p:nvPr/>
        </p:nvCxnSpPr>
        <p:spPr>
          <a:xfrm>
            <a:off x="6532872" y="1249678"/>
            <a:ext cx="2155444" cy="365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95990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Down Arrow 117"/>
          <p:cNvSpPr/>
          <p:nvPr/>
        </p:nvSpPr>
        <p:spPr>
          <a:xfrm>
            <a:off x="6198670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tangle 147"/>
          <p:cNvSpPr/>
          <p:nvPr/>
        </p:nvSpPr>
        <p:spPr>
          <a:xfrm>
            <a:off x="9585746" y="3346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9" name="Down Arrow 148"/>
          <p:cNvSpPr/>
          <p:nvPr/>
        </p:nvSpPr>
        <p:spPr>
          <a:xfrm>
            <a:off x="9688426" y="3712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8" name="Group 157"/>
          <p:cNvGrpSpPr/>
          <p:nvPr/>
        </p:nvGrpSpPr>
        <p:grpSpPr>
          <a:xfrm>
            <a:off x="85819" y="177797"/>
            <a:ext cx="5561195" cy="6028734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f1, f2 = false, x 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f1.store(true, memory_order_release);//A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#2:</a:t>
              </a: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while(!f1.load(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  //B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if(f2.load(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)){++x;} //C</a:t>
              </a: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#3: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while</a:t>
              </a: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(!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//E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if(f1.load(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)){++x;} //F</a:t>
              </a:r>
              <a:endPara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#4: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f2.store(true,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memory_order_release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);//D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value of x?</a:t>
              </a:r>
              <a:endParaRPr lang="de-DE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547986" y="488369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&lt; B &lt; C</a:t>
            </a:r>
            <a:endParaRPr lang="de-DE" dirty="0"/>
          </a:p>
        </p:txBody>
      </p:sp>
      <p:sp>
        <p:nvSpPr>
          <p:cNvPr id="68" name="TextBox 67"/>
          <p:cNvSpPr txBox="1"/>
          <p:nvPr/>
        </p:nvSpPr>
        <p:spPr>
          <a:xfrm>
            <a:off x="10036120" y="488369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 &lt; E &lt; F</a:t>
            </a:r>
            <a:endParaRPr lang="de-DE" dirty="0"/>
          </a:p>
        </p:txBody>
      </p:sp>
      <p:sp>
        <p:nvSpPr>
          <p:cNvPr id="70" name="TextBox 69"/>
          <p:cNvSpPr txBox="1"/>
          <p:nvPr/>
        </p:nvSpPr>
        <p:spPr>
          <a:xfrm>
            <a:off x="6532870" y="5280210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2? 		D &lt; C &amp;&amp; A &lt; F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6532870" y="5560225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1? 		D &gt; C XOR A &gt; F</a:t>
            </a:r>
            <a:endParaRPr lang="de-DE" dirty="0"/>
          </a:p>
        </p:txBody>
      </p:sp>
      <p:sp>
        <p:nvSpPr>
          <p:cNvPr id="78" name="TextBox 77"/>
          <p:cNvSpPr txBox="1"/>
          <p:nvPr/>
        </p:nvSpPr>
        <p:spPr>
          <a:xfrm>
            <a:off x="6532870" y="5828573"/>
            <a:ext cx="509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0? 		D &gt; C &amp;&amp; A &gt; F	  </a:t>
            </a:r>
            <a:endParaRPr lang="de-D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3259248" y="172438"/>
            <a:ext cx="2387767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0,1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54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585746" y="1822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cxnSp>
        <p:nvCxnSpPr>
          <p:cNvPr id="63" name="Curved Connector 62"/>
          <p:cNvCxnSpPr>
            <a:stCxn id="57" idx="0"/>
            <a:endCxn id="66" idx="2"/>
          </p:cNvCxnSpPr>
          <p:nvPr/>
        </p:nvCxnSpPr>
        <p:spPr>
          <a:xfrm rot="5400000" flipH="1" flipV="1">
            <a:off x="10429642" y="621994"/>
            <a:ext cx="574999" cy="1825911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5" idx="0"/>
            <a:endCxn id="37" idx="2"/>
          </p:cNvCxnSpPr>
          <p:nvPr/>
        </p:nvCxnSpPr>
        <p:spPr>
          <a:xfrm rot="16200000" flipV="1">
            <a:off x="6946192" y="800798"/>
            <a:ext cx="396242" cy="1659762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1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0" grpId="0"/>
      <p:bldP spid="71" grpId="0"/>
      <p:bldP spid="78" grpId="0"/>
      <p:bldP spid="4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Wait, what? </a:t>
            </a:r>
            <a:br>
              <a:rPr lang="en-US" dirty="0" smtClean="0"/>
            </a:br>
            <a:r>
              <a:rPr lang="en-US" dirty="0" smtClean="0"/>
              <a:t>A variable can ever have more than one value?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just a memory location, a bunch of bits at a specific location in memory </a:t>
            </a:r>
          </a:p>
          <a:p>
            <a:pPr lvl="1"/>
            <a:r>
              <a:rPr lang="en-US" dirty="0" smtClean="0"/>
              <a:t>quick Q:  how many MB of Cache do you have? </a:t>
            </a:r>
          </a:p>
          <a:p>
            <a:pPr lvl="1"/>
            <a:r>
              <a:rPr lang="en-US" dirty="0" smtClean="0"/>
              <a:t>L2-Cache?</a:t>
            </a:r>
          </a:p>
          <a:p>
            <a:pPr lvl="1"/>
            <a:r>
              <a:rPr lang="en-US" dirty="0" smtClean="0"/>
              <a:t>how many L3-Caches do you have?</a:t>
            </a:r>
          </a:p>
          <a:p>
            <a:pPr lvl="1"/>
            <a:r>
              <a:rPr lang="en-US" dirty="0" smtClean="0"/>
              <a:t>How do those interact?</a:t>
            </a:r>
          </a:p>
          <a:p>
            <a:pPr lvl="1"/>
            <a:r>
              <a:rPr lang="en-US" dirty="0" smtClean="0"/>
              <a:t>What if cores share data?</a:t>
            </a:r>
          </a:p>
          <a:p>
            <a:endParaRPr lang="de-DE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21563" y="4914234"/>
            <a:ext cx="3932237" cy="694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the pointer is a lie!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0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925872" y="1432558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33" name="Rectangle 32"/>
          <p:cNvSpPr/>
          <p:nvPr/>
        </p:nvSpPr>
        <p:spPr>
          <a:xfrm>
            <a:off x="6925872" y="1798318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>
          <a:xfrm>
            <a:off x="6925872" y="2164078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35" name="Rectangle 34"/>
          <p:cNvSpPr/>
          <p:nvPr/>
        </p:nvSpPr>
        <p:spPr>
          <a:xfrm>
            <a:off x="6925872" y="2529838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 rot="5400000">
            <a:off x="7006404" y="29659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37" name="Rectangle 36"/>
          <p:cNvSpPr/>
          <p:nvPr/>
        </p:nvSpPr>
        <p:spPr>
          <a:xfrm>
            <a:off x="6095992" y="106679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0" name="Down Arrow 39"/>
          <p:cNvSpPr/>
          <p:nvPr/>
        </p:nvSpPr>
        <p:spPr>
          <a:xfrm>
            <a:off x="6198672" y="143255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Curved Connector 42"/>
          <p:cNvCxnSpPr>
            <a:stCxn id="47" idx="1"/>
            <a:endCxn id="34" idx="3"/>
          </p:cNvCxnSpPr>
          <p:nvPr/>
        </p:nvCxnSpPr>
        <p:spPr>
          <a:xfrm rot="10800000">
            <a:off x="7362752" y="2346958"/>
            <a:ext cx="393002" cy="1188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55754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755754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7755754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Down Arrow 47"/>
          <p:cNvSpPr/>
          <p:nvPr/>
        </p:nvSpPr>
        <p:spPr>
          <a:xfrm>
            <a:off x="7858434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Down Arrow 48"/>
          <p:cNvSpPr/>
          <p:nvPr/>
        </p:nvSpPr>
        <p:spPr>
          <a:xfrm>
            <a:off x="7858434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Down Arrow 49"/>
          <p:cNvSpPr/>
          <p:nvPr/>
        </p:nvSpPr>
        <p:spPr>
          <a:xfrm>
            <a:off x="7858434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8688316" y="143255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8688316" y="179831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8688316" y="216407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8688316" y="252983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/>
          <p:cNvSpPr txBox="1"/>
          <p:nvPr/>
        </p:nvSpPr>
        <p:spPr>
          <a:xfrm rot="5400000">
            <a:off x="8768848" y="29659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9585746" y="1060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9585746" y="1822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9585746" y="2584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59" name="Down Arrow 58"/>
          <p:cNvSpPr/>
          <p:nvPr/>
        </p:nvSpPr>
        <p:spPr>
          <a:xfrm>
            <a:off x="9688426" y="1426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Down Arrow 59"/>
          <p:cNvSpPr/>
          <p:nvPr/>
        </p:nvSpPr>
        <p:spPr>
          <a:xfrm>
            <a:off x="9688426" y="2188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Down Arrow 60"/>
          <p:cNvSpPr/>
          <p:nvPr/>
        </p:nvSpPr>
        <p:spPr>
          <a:xfrm>
            <a:off x="9688426" y="2950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Curved Connector 61"/>
          <p:cNvCxnSpPr>
            <a:stCxn id="148" idx="3"/>
            <a:endCxn id="74" idx="1"/>
          </p:cNvCxnSpPr>
          <p:nvPr/>
        </p:nvCxnSpPr>
        <p:spPr>
          <a:xfrm flipV="1">
            <a:off x="10022626" y="2346957"/>
            <a:ext cx="498771" cy="11823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2" idx="3"/>
            <a:endCxn id="45" idx="1"/>
          </p:cNvCxnSpPr>
          <p:nvPr/>
        </p:nvCxnSpPr>
        <p:spPr>
          <a:xfrm>
            <a:off x="7362752" y="1615438"/>
            <a:ext cx="393002" cy="396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73" idx="1"/>
            <a:endCxn id="57" idx="3"/>
          </p:cNvCxnSpPr>
          <p:nvPr/>
        </p:nvCxnSpPr>
        <p:spPr>
          <a:xfrm rot="10800000" flipV="1">
            <a:off x="10022627" y="1981196"/>
            <a:ext cx="498771" cy="24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1421916" y="862365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DE" dirty="0"/>
          </a:p>
        </p:txBody>
      </p:sp>
      <p:sp>
        <p:nvSpPr>
          <p:cNvPr id="69" name="Down Arrow 68"/>
          <p:cNvSpPr/>
          <p:nvPr/>
        </p:nvSpPr>
        <p:spPr>
          <a:xfrm>
            <a:off x="11524596" y="1228125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10521397" y="1432557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10521397" y="1798317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10521397" y="2164077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10521397" y="2529837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Box 75"/>
          <p:cNvSpPr txBox="1"/>
          <p:nvPr/>
        </p:nvSpPr>
        <p:spPr>
          <a:xfrm rot="5400000">
            <a:off x="10601929" y="29659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cxnSp>
        <p:nvCxnSpPr>
          <p:cNvPr id="77" name="Curved Connector 76"/>
          <p:cNvCxnSpPr>
            <a:stCxn id="66" idx="1"/>
            <a:endCxn id="73" idx="3"/>
          </p:cNvCxnSpPr>
          <p:nvPr/>
        </p:nvCxnSpPr>
        <p:spPr>
          <a:xfrm rot="10800000" flipV="1">
            <a:off x="10958278" y="1045245"/>
            <a:ext cx="463639" cy="9359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2" idx="1"/>
            <a:endCxn id="58" idx="3"/>
          </p:cNvCxnSpPr>
          <p:nvPr/>
        </p:nvCxnSpPr>
        <p:spPr>
          <a:xfrm rot="10800000" flipV="1">
            <a:off x="10022627" y="1615436"/>
            <a:ext cx="498771" cy="11518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33" idx="3"/>
          </p:cNvCxnSpPr>
          <p:nvPr/>
        </p:nvCxnSpPr>
        <p:spPr>
          <a:xfrm>
            <a:off x="7362752" y="1981198"/>
            <a:ext cx="318208" cy="7924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37" idx="3"/>
            <a:endCxn id="32" idx="1"/>
          </p:cNvCxnSpPr>
          <p:nvPr/>
        </p:nvCxnSpPr>
        <p:spPr>
          <a:xfrm>
            <a:off x="6532872" y="1249678"/>
            <a:ext cx="393000" cy="365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95990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Down Arrow 117"/>
          <p:cNvSpPr/>
          <p:nvPr/>
        </p:nvSpPr>
        <p:spPr>
          <a:xfrm>
            <a:off x="6198670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tangle 147"/>
          <p:cNvSpPr/>
          <p:nvPr/>
        </p:nvSpPr>
        <p:spPr>
          <a:xfrm>
            <a:off x="9585746" y="3346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9" name="Down Arrow 148"/>
          <p:cNvSpPr/>
          <p:nvPr/>
        </p:nvSpPr>
        <p:spPr>
          <a:xfrm>
            <a:off x="9688426" y="3712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8" name="Group 157"/>
          <p:cNvGrpSpPr/>
          <p:nvPr/>
        </p:nvGrpSpPr>
        <p:grpSpPr>
          <a:xfrm>
            <a:off x="85819" y="177796"/>
            <a:ext cx="5561195" cy="6041849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f1, f2 = false, x 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f1.store(true, memory_order_release);//A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#2:</a:t>
              </a: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while(!f1.load(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  //B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if(f2.load(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)){++x;} //C</a:t>
              </a: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#3: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while</a:t>
              </a: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(!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//E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if(f1.load(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)){++x;} //F</a:t>
              </a:r>
              <a:endPara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#4: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f2.store(true,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memory_order_release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);//D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value of x?</a:t>
              </a:r>
              <a:endParaRPr lang="de-DE" dirty="0"/>
            </a:p>
          </p:txBody>
        </p:sp>
      </p:grpSp>
      <p:cxnSp>
        <p:nvCxnSpPr>
          <p:cNvPr id="115" name="Curved Connector 114"/>
          <p:cNvCxnSpPr>
            <a:stCxn id="32" idx="0"/>
            <a:endCxn id="51" idx="0"/>
          </p:cNvCxnSpPr>
          <p:nvPr/>
        </p:nvCxnSpPr>
        <p:spPr>
          <a:xfrm rot="5400000" flipH="1" flipV="1">
            <a:off x="8025534" y="551336"/>
            <a:ext cx="12700" cy="176244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73" idx="0"/>
            <a:endCxn id="52" idx="0"/>
          </p:cNvCxnSpPr>
          <p:nvPr/>
        </p:nvCxnSpPr>
        <p:spPr>
          <a:xfrm rot="16200000" flipH="1" flipV="1">
            <a:off x="9823296" y="881776"/>
            <a:ext cx="1" cy="183308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3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925872" y="1432558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33" name="Rectangle 32"/>
          <p:cNvSpPr/>
          <p:nvPr/>
        </p:nvSpPr>
        <p:spPr>
          <a:xfrm>
            <a:off x="6925872" y="1798318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>
          <a:xfrm>
            <a:off x="6925872" y="2164078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35" name="Rectangle 34"/>
          <p:cNvSpPr/>
          <p:nvPr/>
        </p:nvSpPr>
        <p:spPr>
          <a:xfrm>
            <a:off x="6925872" y="2529838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/>
          <p:cNvSpPr txBox="1"/>
          <p:nvPr/>
        </p:nvSpPr>
        <p:spPr>
          <a:xfrm rot="5400000">
            <a:off x="7006404" y="29659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37" name="Rectangle 36"/>
          <p:cNvSpPr/>
          <p:nvPr/>
        </p:nvSpPr>
        <p:spPr>
          <a:xfrm>
            <a:off x="6095992" y="106679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0" name="Down Arrow 39"/>
          <p:cNvSpPr/>
          <p:nvPr/>
        </p:nvSpPr>
        <p:spPr>
          <a:xfrm>
            <a:off x="6198672" y="143255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Curved Connector 42"/>
          <p:cNvCxnSpPr>
            <a:stCxn id="47" idx="1"/>
            <a:endCxn id="34" idx="3"/>
          </p:cNvCxnSpPr>
          <p:nvPr/>
        </p:nvCxnSpPr>
        <p:spPr>
          <a:xfrm rot="10800000">
            <a:off x="7362752" y="2346958"/>
            <a:ext cx="393002" cy="1188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55754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755754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7755754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Down Arrow 47"/>
          <p:cNvSpPr/>
          <p:nvPr/>
        </p:nvSpPr>
        <p:spPr>
          <a:xfrm>
            <a:off x="7858434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Down Arrow 48"/>
          <p:cNvSpPr/>
          <p:nvPr/>
        </p:nvSpPr>
        <p:spPr>
          <a:xfrm>
            <a:off x="7858434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Down Arrow 49"/>
          <p:cNvSpPr/>
          <p:nvPr/>
        </p:nvSpPr>
        <p:spPr>
          <a:xfrm>
            <a:off x="7858434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8688316" y="143255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8688316" y="179831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8688316" y="216407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8688316" y="252983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/>
          <p:cNvSpPr txBox="1"/>
          <p:nvPr/>
        </p:nvSpPr>
        <p:spPr>
          <a:xfrm rot="5400000">
            <a:off x="8768848" y="29659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9585746" y="1060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9585746" y="1822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9585746" y="2584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59" name="Down Arrow 58"/>
          <p:cNvSpPr/>
          <p:nvPr/>
        </p:nvSpPr>
        <p:spPr>
          <a:xfrm>
            <a:off x="9688426" y="1426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Down Arrow 59"/>
          <p:cNvSpPr/>
          <p:nvPr/>
        </p:nvSpPr>
        <p:spPr>
          <a:xfrm>
            <a:off x="9688426" y="2188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Down Arrow 60"/>
          <p:cNvSpPr/>
          <p:nvPr/>
        </p:nvSpPr>
        <p:spPr>
          <a:xfrm>
            <a:off x="9688426" y="2950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Curved Connector 61"/>
          <p:cNvCxnSpPr>
            <a:stCxn id="148" idx="3"/>
            <a:endCxn id="74" idx="1"/>
          </p:cNvCxnSpPr>
          <p:nvPr/>
        </p:nvCxnSpPr>
        <p:spPr>
          <a:xfrm flipV="1">
            <a:off x="10022626" y="2346957"/>
            <a:ext cx="498771" cy="11823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2" idx="3"/>
            <a:endCxn id="45" idx="1"/>
          </p:cNvCxnSpPr>
          <p:nvPr/>
        </p:nvCxnSpPr>
        <p:spPr>
          <a:xfrm>
            <a:off x="7362752" y="1615438"/>
            <a:ext cx="393002" cy="396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73" idx="1"/>
            <a:endCxn id="57" idx="3"/>
          </p:cNvCxnSpPr>
          <p:nvPr/>
        </p:nvCxnSpPr>
        <p:spPr>
          <a:xfrm rot="10800000" flipV="1">
            <a:off x="10022627" y="1981196"/>
            <a:ext cx="498771" cy="24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1421916" y="862365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DE" dirty="0"/>
          </a:p>
        </p:txBody>
      </p:sp>
      <p:sp>
        <p:nvSpPr>
          <p:cNvPr id="69" name="Down Arrow 68"/>
          <p:cNvSpPr/>
          <p:nvPr/>
        </p:nvSpPr>
        <p:spPr>
          <a:xfrm>
            <a:off x="11524596" y="1228125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10521397" y="1432557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10521397" y="1798317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10521397" y="2164077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10521397" y="2529837"/>
            <a:ext cx="43688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Box 75"/>
          <p:cNvSpPr txBox="1"/>
          <p:nvPr/>
        </p:nvSpPr>
        <p:spPr>
          <a:xfrm rot="5400000">
            <a:off x="10601929" y="29659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cxnSp>
        <p:nvCxnSpPr>
          <p:cNvPr id="77" name="Curved Connector 76"/>
          <p:cNvCxnSpPr>
            <a:stCxn id="66" idx="1"/>
            <a:endCxn id="73" idx="3"/>
          </p:cNvCxnSpPr>
          <p:nvPr/>
        </p:nvCxnSpPr>
        <p:spPr>
          <a:xfrm rot="10800000" flipV="1">
            <a:off x="10958278" y="1045245"/>
            <a:ext cx="463639" cy="9359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2" idx="1"/>
            <a:endCxn id="58" idx="3"/>
          </p:cNvCxnSpPr>
          <p:nvPr/>
        </p:nvCxnSpPr>
        <p:spPr>
          <a:xfrm rot="10800000" flipV="1">
            <a:off x="10022627" y="1615436"/>
            <a:ext cx="498771" cy="11518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33" idx="3"/>
          </p:cNvCxnSpPr>
          <p:nvPr/>
        </p:nvCxnSpPr>
        <p:spPr>
          <a:xfrm>
            <a:off x="7362752" y="1981198"/>
            <a:ext cx="318208" cy="7924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37" idx="3"/>
            <a:endCxn id="32" idx="1"/>
          </p:cNvCxnSpPr>
          <p:nvPr/>
        </p:nvCxnSpPr>
        <p:spPr>
          <a:xfrm>
            <a:off x="6532872" y="1249678"/>
            <a:ext cx="393000" cy="365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95990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Down Arrow 117"/>
          <p:cNvSpPr/>
          <p:nvPr/>
        </p:nvSpPr>
        <p:spPr>
          <a:xfrm>
            <a:off x="6198670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tangle 147"/>
          <p:cNvSpPr/>
          <p:nvPr/>
        </p:nvSpPr>
        <p:spPr>
          <a:xfrm>
            <a:off x="9585746" y="334644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9" name="Down Arrow 148"/>
          <p:cNvSpPr/>
          <p:nvPr/>
        </p:nvSpPr>
        <p:spPr>
          <a:xfrm>
            <a:off x="9688426" y="37122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8" name="Group 157"/>
          <p:cNvGrpSpPr/>
          <p:nvPr/>
        </p:nvGrpSpPr>
        <p:grpSpPr>
          <a:xfrm>
            <a:off x="85819" y="177796"/>
            <a:ext cx="5561195" cy="6041849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f1, f2 = false, x 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f1.store(true, memory_order_release);//A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#2:</a:t>
              </a: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while(!f1.load(</a:t>
              </a:r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  //B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if(f2.load(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)){++x;} //C</a:t>
              </a: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#3: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while</a:t>
              </a: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(!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//E</a:t>
              </a:r>
              <a:endParaRPr lang="de-DE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if(f1.load(</a:t>
              </a:r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memory_order_acquire</a:t>
              </a:r>
              <a:r>
                <a:rPr lang="de-DE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)){++x;} //F</a:t>
              </a:r>
              <a:endPara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#4: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f2.store(true,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memory_order_release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);//D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value of x?</a:t>
              </a:r>
              <a:endParaRPr lang="de-DE" dirty="0"/>
            </a:p>
          </p:txBody>
        </p:sp>
      </p:grpSp>
      <p:cxnSp>
        <p:nvCxnSpPr>
          <p:cNvPr id="115" name="Curved Connector 114"/>
          <p:cNvCxnSpPr>
            <a:stCxn id="32" idx="0"/>
            <a:endCxn id="51" idx="0"/>
          </p:cNvCxnSpPr>
          <p:nvPr/>
        </p:nvCxnSpPr>
        <p:spPr>
          <a:xfrm rot="5400000" flipH="1" flipV="1">
            <a:off x="8025534" y="551336"/>
            <a:ext cx="12700" cy="176244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73" idx="0"/>
            <a:endCxn id="52" idx="0"/>
          </p:cNvCxnSpPr>
          <p:nvPr/>
        </p:nvCxnSpPr>
        <p:spPr>
          <a:xfrm rot="16200000" flipH="1" flipV="1">
            <a:off x="9823296" y="881776"/>
            <a:ext cx="1" cy="183308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57</a:t>
            </a:fld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-10" y="0"/>
            <a:ext cx="12192000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itle 3"/>
          <p:cNvSpPr>
            <a:spLocks noGrp="1"/>
          </p:cNvSpPr>
          <p:nvPr>
            <p:ph type="title"/>
          </p:nvPr>
        </p:nvSpPr>
        <p:spPr>
          <a:xfrm>
            <a:off x="2091703" y="2287030"/>
            <a:ext cx="893028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Depending which cache you ask the value of a memory location may be different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5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acquire/release model does not guarantee that a store to an atomic value becomes visible to all threads at the same time</a:t>
            </a:r>
          </a:p>
          <a:p>
            <a:r>
              <a:rPr lang="en-US" dirty="0" smtClean="0"/>
              <a:t>on some systems skipping this value propagation can have a positive performance impact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8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Legitimate use-cases for the relaxed models?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platform is ARM (&lt;v8)  or PowerPC</a:t>
            </a:r>
          </a:p>
          <a:p>
            <a:r>
              <a:rPr lang="en-US" dirty="0" smtClean="0"/>
              <a:t>operation counters</a:t>
            </a:r>
          </a:p>
          <a:p>
            <a:r>
              <a:rPr lang="en-US" dirty="0" smtClean="0"/>
              <a:t>some reference counters</a:t>
            </a:r>
          </a:p>
          <a:p>
            <a:r>
              <a:rPr lang="en-US" dirty="0" smtClean="0"/>
              <a:t>lazy initialization</a:t>
            </a:r>
          </a:p>
          <a:p>
            <a:pPr lvl="1"/>
            <a:r>
              <a:rPr lang="en-US" dirty="0" smtClean="0"/>
              <a:t>but for this C++ also brings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std::call_once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that is the case:</a:t>
            </a:r>
          </a:p>
          <a:p>
            <a:r>
              <a:rPr lang="en-US" dirty="0" smtClean="0"/>
              <a:t>wrap the code in nice encapsulations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0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happens when a second thread comes in?</a:t>
            </a:r>
          </a:p>
          <a:p>
            <a:pPr lvl="1"/>
            <a:r>
              <a:rPr lang="en-US" dirty="0" smtClean="0"/>
              <a:t>Now the ordering of memory access becomes observable</a:t>
            </a:r>
          </a:p>
          <a:p>
            <a:pPr lvl="1"/>
            <a:r>
              <a:rPr lang="en-US" dirty="0" smtClean="0"/>
              <a:t>At least for the data that is/might be shared</a:t>
            </a:r>
          </a:p>
          <a:p>
            <a:endParaRPr lang="en-US" dirty="0" smtClean="0"/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System stops doing  the optimizations that have become observable</a:t>
            </a:r>
          </a:p>
          <a:p>
            <a:pPr lvl="1"/>
            <a:r>
              <a:rPr lang="en-US" dirty="0" smtClean="0"/>
              <a:t>We cope with the unpredictably ordered memory accesses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MEH!</a:t>
            </a:r>
          </a:p>
          <a:p>
            <a:pPr lvl="1"/>
            <a:endParaRPr lang="en-US" dirty="0" smtClean="0"/>
          </a:p>
          <a:p>
            <a:pPr lvl="1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1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04366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2951162"/>
            <a:ext cx="2331720" cy="8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equentially </a:t>
            </a:r>
            <a:r>
              <a:rPr lang="en-US" dirty="0"/>
              <a:t>c</a:t>
            </a:r>
            <a:r>
              <a:rPr lang="en-US" dirty="0" smtClean="0"/>
              <a:t>onsistent (SC)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83820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acquire-release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901883"/>
            <a:ext cx="2331720" cy="811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relaxed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724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consume-release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3040" y="2951162"/>
            <a:ext cx="2331720" cy="8112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seq_cst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304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3040" y="490188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relaxed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22080" y="3926522"/>
            <a:ext cx="2331720" cy="811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pPr algn="ctr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acq_rel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264" y="261348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*</a:t>
            </a:r>
            <a:endParaRPr lang="de-DE" sz="5400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7896" y="931207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so let us now return into the nice, cozy, sane land of the default memory model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0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84333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8354923" y="1828798"/>
            <a:ext cx="375861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95992" y="106679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0" name="Down Arrow 39"/>
          <p:cNvSpPr/>
          <p:nvPr/>
        </p:nvSpPr>
        <p:spPr>
          <a:xfrm>
            <a:off x="6198672" y="143255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Curved Connector 42"/>
          <p:cNvCxnSpPr>
            <a:stCxn id="47" idx="3"/>
            <a:endCxn id="53" idx="1"/>
          </p:cNvCxnSpPr>
          <p:nvPr/>
        </p:nvCxnSpPr>
        <p:spPr>
          <a:xfrm flipV="1">
            <a:off x="8192634" y="2346958"/>
            <a:ext cx="495682" cy="1188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55754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755754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7755754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Down Arrow 47"/>
          <p:cNvSpPr/>
          <p:nvPr/>
        </p:nvSpPr>
        <p:spPr>
          <a:xfrm>
            <a:off x="7858434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Down Arrow 48"/>
          <p:cNvSpPr/>
          <p:nvPr/>
        </p:nvSpPr>
        <p:spPr>
          <a:xfrm>
            <a:off x="7858434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Down Arrow 49"/>
          <p:cNvSpPr/>
          <p:nvPr/>
        </p:nvSpPr>
        <p:spPr>
          <a:xfrm>
            <a:off x="7858434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8688316" y="143255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8688316" y="179831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8688316" y="216407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8688316" y="252983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/>
          <p:cNvSpPr txBox="1"/>
          <p:nvPr/>
        </p:nvSpPr>
        <p:spPr>
          <a:xfrm rot="5400000">
            <a:off x="8768848" y="29659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9638630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9638630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9638630" y="4114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59" name="Down Arrow 58"/>
          <p:cNvSpPr/>
          <p:nvPr/>
        </p:nvSpPr>
        <p:spPr>
          <a:xfrm>
            <a:off x="9741310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Down Arrow 59"/>
          <p:cNvSpPr/>
          <p:nvPr/>
        </p:nvSpPr>
        <p:spPr>
          <a:xfrm>
            <a:off x="9741310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Down Arrow 60"/>
          <p:cNvSpPr/>
          <p:nvPr/>
        </p:nvSpPr>
        <p:spPr>
          <a:xfrm>
            <a:off x="9741310" y="4480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Curved Connector 61"/>
          <p:cNvCxnSpPr>
            <a:stCxn id="148" idx="1"/>
            <a:endCxn id="53" idx="3"/>
          </p:cNvCxnSpPr>
          <p:nvPr/>
        </p:nvCxnSpPr>
        <p:spPr>
          <a:xfrm rot="10800000">
            <a:off x="9125196" y="2346958"/>
            <a:ext cx="513434" cy="2712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1" idx="1"/>
            <a:endCxn id="45" idx="3"/>
          </p:cNvCxnSpPr>
          <p:nvPr/>
        </p:nvCxnSpPr>
        <p:spPr>
          <a:xfrm rot="10800000" flipV="1">
            <a:off x="8192634" y="1615438"/>
            <a:ext cx="495682" cy="396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2" idx="3"/>
            <a:endCxn id="57" idx="1"/>
          </p:cNvCxnSpPr>
          <p:nvPr/>
        </p:nvCxnSpPr>
        <p:spPr>
          <a:xfrm>
            <a:off x="9125196" y="1981198"/>
            <a:ext cx="513434" cy="1554482"/>
          </a:xfrm>
          <a:prstGeom prst="curvedConnector3">
            <a:avLst>
              <a:gd name="adj1" fmla="val 85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1421916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DE" dirty="0"/>
          </a:p>
        </p:txBody>
      </p:sp>
      <p:sp>
        <p:nvSpPr>
          <p:cNvPr id="69" name="Down Arrow 68"/>
          <p:cNvSpPr/>
          <p:nvPr/>
        </p:nvSpPr>
        <p:spPr>
          <a:xfrm>
            <a:off x="11524596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Curved Connector 76"/>
          <p:cNvCxnSpPr>
            <a:stCxn id="66" idx="1"/>
            <a:endCxn id="52" idx="3"/>
          </p:cNvCxnSpPr>
          <p:nvPr/>
        </p:nvCxnSpPr>
        <p:spPr>
          <a:xfrm rot="10800000">
            <a:off x="9125196" y="1981198"/>
            <a:ext cx="2296720" cy="792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1" idx="3"/>
            <a:endCxn id="58" idx="1"/>
          </p:cNvCxnSpPr>
          <p:nvPr/>
        </p:nvCxnSpPr>
        <p:spPr>
          <a:xfrm>
            <a:off x="9125196" y="1615438"/>
            <a:ext cx="513434" cy="2682242"/>
          </a:xfrm>
          <a:prstGeom prst="curvedConnector3">
            <a:avLst>
              <a:gd name="adj1" fmla="val 63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52" idx="1"/>
            <a:endCxn id="46" idx="3"/>
          </p:cNvCxnSpPr>
          <p:nvPr/>
        </p:nvCxnSpPr>
        <p:spPr>
          <a:xfrm rot="10800000" flipV="1">
            <a:off x="8192634" y="1981198"/>
            <a:ext cx="495682" cy="792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37" idx="3"/>
            <a:endCxn id="51" idx="1"/>
          </p:cNvCxnSpPr>
          <p:nvPr/>
        </p:nvCxnSpPr>
        <p:spPr>
          <a:xfrm>
            <a:off x="6532872" y="1249678"/>
            <a:ext cx="2155444" cy="365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95990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Down Arrow 117"/>
          <p:cNvSpPr/>
          <p:nvPr/>
        </p:nvSpPr>
        <p:spPr>
          <a:xfrm>
            <a:off x="6198670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Down Arrow 148"/>
          <p:cNvSpPr/>
          <p:nvPr/>
        </p:nvSpPr>
        <p:spPr>
          <a:xfrm>
            <a:off x="9741310" y="522297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8" name="Group 157"/>
          <p:cNvGrpSpPr/>
          <p:nvPr/>
        </p:nvGrpSpPr>
        <p:grpSpPr>
          <a:xfrm>
            <a:off x="85819" y="177796"/>
            <a:ext cx="5561195" cy="6076771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f1, f2 = false, x 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f1.store(true);         // A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#2:</a:t>
              </a: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(!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f1.load()) ;    // B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f2.load()) { ++x;}  // C</a:t>
              </a: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#3: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(!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f2.load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   // E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f1.load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;}  // F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#4: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f2.store(true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// 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value of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?</a:t>
              </a:r>
              <a:endParaRPr lang="de-DE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821680" y="1828798"/>
            <a:ext cx="2540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89440" y="3352800"/>
            <a:ext cx="2540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671" y="492310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&lt; B &lt; C</a:t>
            </a:r>
            <a:endParaRPr lang="de-DE" dirty="0"/>
          </a:p>
        </p:txBody>
      </p:sp>
      <p:sp>
        <p:nvSpPr>
          <p:cNvPr id="63" name="TextBox 62"/>
          <p:cNvSpPr txBox="1"/>
          <p:nvPr/>
        </p:nvSpPr>
        <p:spPr>
          <a:xfrm>
            <a:off x="10075509" y="492310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 &lt; E &lt; F</a:t>
            </a:r>
            <a:endParaRPr lang="de-DE" dirty="0"/>
          </a:p>
        </p:txBody>
      </p:sp>
      <p:sp>
        <p:nvSpPr>
          <p:cNvPr id="67" name="TextBox 66"/>
          <p:cNvSpPr txBox="1"/>
          <p:nvPr/>
        </p:nvSpPr>
        <p:spPr>
          <a:xfrm>
            <a:off x="6080555" y="5319620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2? 		D &lt; C &amp;&amp; A &lt; F</a:t>
            </a:r>
            <a:endParaRPr lang="de-DE" dirty="0"/>
          </a:p>
        </p:txBody>
      </p:sp>
      <p:sp>
        <p:nvSpPr>
          <p:cNvPr id="68" name="TextBox 67"/>
          <p:cNvSpPr txBox="1"/>
          <p:nvPr/>
        </p:nvSpPr>
        <p:spPr>
          <a:xfrm>
            <a:off x="6080555" y="5599635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1? 		D &gt; C XOR A &gt; F</a:t>
            </a:r>
            <a:endParaRPr lang="de-DE" dirty="0"/>
          </a:p>
        </p:txBody>
      </p:sp>
      <p:sp>
        <p:nvSpPr>
          <p:cNvPr id="70" name="TextBox 69"/>
          <p:cNvSpPr txBox="1"/>
          <p:nvPr/>
        </p:nvSpPr>
        <p:spPr>
          <a:xfrm>
            <a:off x="6080555" y="5885235"/>
            <a:ext cx="509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0? 		D &gt; C &amp;&amp; A &gt; F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 smtClean="0"/>
              <a:t>	  </a:t>
            </a:r>
            <a:endParaRPr lang="de-DE" dirty="0"/>
          </a:p>
        </p:txBody>
      </p:sp>
      <p:sp>
        <p:nvSpPr>
          <p:cNvPr id="7" name="Lightning Bolt 6"/>
          <p:cNvSpPr/>
          <p:nvPr/>
        </p:nvSpPr>
        <p:spPr>
          <a:xfrm flipH="1">
            <a:off x="9699736" y="5920152"/>
            <a:ext cx="169036" cy="247549"/>
          </a:xfrm>
          <a:prstGeom prst="lightningBol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3766457" y="172438"/>
            <a:ext cx="1880558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5821680" y="3352800"/>
            <a:ext cx="375861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9638630" y="4876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61</a:t>
            </a:fld>
            <a:endParaRPr lang="de-DE"/>
          </a:p>
        </p:txBody>
      </p:sp>
      <p:cxnSp>
        <p:nvCxnSpPr>
          <p:cNvPr id="76" name="Curved Connector 75"/>
          <p:cNvCxnSpPr>
            <a:stCxn id="57" idx="0"/>
            <a:endCxn id="66" idx="2"/>
          </p:cNvCxnSpPr>
          <p:nvPr/>
        </p:nvCxnSpPr>
        <p:spPr>
          <a:xfrm rot="5400000" flipH="1" flipV="1">
            <a:off x="10550593" y="2263037"/>
            <a:ext cx="396240" cy="1783286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5" idx="0"/>
            <a:endCxn id="37" idx="2"/>
          </p:cNvCxnSpPr>
          <p:nvPr/>
        </p:nvCxnSpPr>
        <p:spPr>
          <a:xfrm rot="16200000" flipV="1">
            <a:off x="6946192" y="800798"/>
            <a:ext cx="396242" cy="1659762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45" idx="2"/>
            <a:endCxn id="58" idx="0"/>
          </p:cNvCxnSpPr>
          <p:nvPr/>
        </p:nvCxnSpPr>
        <p:spPr>
          <a:xfrm rot="16200000" flipH="1">
            <a:off x="7955512" y="2213242"/>
            <a:ext cx="1920240" cy="1882876"/>
          </a:xfrm>
          <a:prstGeom prst="curvedConnector3">
            <a:avLst>
              <a:gd name="adj1" fmla="val 67422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3" grpId="0"/>
      <p:bldP spid="67" grpId="0"/>
      <p:bldP spid="68" grpId="0"/>
      <p:bldP spid="70" grpId="0"/>
      <p:bldP spid="7" grpId="0" animBg="1"/>
      <p:bldP spid="7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84333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8354923" y="1828798"/>
            <a:ext cx="375861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95992" y="1066798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0" name="Down Arrow 39"/>
          <p:cNvSpPr/>
          <p:nvPr/>
        </p:nvSpPr>
        <p:spPr>
          <a:xfrm>
            <a:off x="6198672" y="143255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Curved Connector 42"/>
          <p:cNvCxnSpPr>
            <a:stCxn id="47" idx="3"/>
            <a:endCxn id="53" idx="1"/>
          </p:cNvCxnSpPr>
          <p:nvPr/>
        </p:nvCxnSpPr>
        <p:spPr>
          <a:xfrm flipV="1">
            <a:off x="8192634" y="2346958"/>
            <a:ext cx="495682" cy="1188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55754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755754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7755754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Down Arrow 47"/>
          <p:cNvSpPr/>
          <p:nvPr/>
        </p:nvSpPr>
        <p:spPr>
          <a:xfrm>
            <a:off x="7858434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Down Arrow 48"/>
          <p:cNvSpPr/>
          <p:nvPr/>
        </p:nvSpPr>
        <p:spPr>
          <a:xfrm>
            <a:off x="7858434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Down Arrow 49"/>
          <p:cNvSpPr/>
          <p:nvPr/>
        </p:nvSpPr>
        <p:spPr>
          <a:xfrm>
            <a:off x="7858434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8688316" y="143255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8688316" y="179831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8688316" y="216407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8688316" y="2529838"/>
            <a:ext cx="4368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/>
          <p:cNvSpPr txBox="1"/>
          <p:nvPr/>
        </p:nvSpPr>
        <p:spPr>
          <a:xfrm rot="5400000">
            <a:off x="8768848" y="29659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9638630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9638630" y="3352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9638630" y="4114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de-DE" dirty="0"/>
          </a:p>
        </p:txBody>
      </p:sp>
      <p:sp>
        <p:nvSpPr>
          <p:cNvPr id="59" name="Down Arrow 58"/>
          <p:cNvSpPr/>
          <p:nvPr/>
        </p:nvSpPr>
        <p:spPr>
          <a:xfrm>
            <a:off x="9741310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Down Arrow 59"/>
          <p:cNvSpPr/>
          <p:nvPr/>
        </p:nvSpPr>
        <p:spPr>
          <a:xfrm>
            <a:off x="9741310" y="3718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Down Arrow 60"/>
          <p:cNvSpPr/>
          <p:nvPr/>
        </p:nvSpPr>
        <p:spPr>
          <a:xfrm>
            <a:off x="9741310" y="4480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Curved Connector 61"/>
          <p:cNvCxnSpPr>
            <a:stCxn id="148" idx="1"/>
            <a:endCxn id="53" idx="3"/>
          </p:cNvCxnSpPr>
          <p:nvPr/>
        </p:nvCxnSpPr>
        <p:spPr>
          <a:xfrm rot="10800000">
            <a:off x="9125196" y="2346958"/>
            <a:ext cx="487556" cy="2712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1" idx="1"/>
            <a:endCxn id="45" idx="3"/>
          </p:cNvCxnSpPr>
          <p:nvPr/>
        </p:nvCxnSpPr>
        <p:spPr>
          <a:xfrm rot="10800000" flipV="1">
            <a:off x="8192634" y="1615438"/>
            <a:ext cx="495682" cy="396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2" idx="3"/>
            <a:endCxn id="57" idx="1"/>
          </p:cNvCxnSpPr>
          <p:nvPr/>
        </p:nvCxnSpPr>
        <p:spPr>
          <a:xfrm>
            <a:off x="9125196" y="1981198"/>
            <a:ext cx="513434" cy="1554482"/>
          </a:xfrm>
          <a:prstGeom prst="curvedConnector3">
            <a:avLst>
              <a:gd name="adj1" fmla="val 85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1421916" y="2590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DE" dirty="0"/>
          </a:p>
        </p:txBody>
      </p:sp>
      <p:sp>
        <p:nvSpPr>
          <p:cNvPr id="69" name="Down Arrow 68"/>
          <p:cNvSpPr/>
          <p:nvPr/>
        </p:nvSpPr>
        <p:spPr>
          <a:xfrm>
            <a:off x="11524596" y="2956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Curved Connector 76"/>
          <p:cNvCxnSpPr>
            <a:stCxn id="66" idx="1"/>
            <a:endCxn id="52" idx="3"/>
          </p:cNvCxnSpPr>
          <p:nvPr/>
        </p:nvCxnSpPr>
        <p:spPr>
          <a:xfrm rot="10800000">
            <a:off x="9125196" y="1981198"/>
            <a:ext cx="2296720" cy="792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1" idx="3"/>
            <a:endCxn id="58" idx="1"/>
          </p:cNvCxnSpPr>
          <p:nvPr/>
        </p:nvCxnSpPr>
        <p:spPr>
          <a:xfrm>
            <a:off x="9125196" y="1615438"/>
            <a:ext cx="513434" cy="2682242"/>
          </a:xfrm>
          <a:prstGeom prst="curvedConnector3">
            <a:avLst>
              <a:gd name="adj1" fmla="val 63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52" idx="1"/>
            <a:endCxn id="46" idx="3"/>
          </p:cNvCxnSpPr>
          <p:nvPr/>
        </p:nvCxnSpPr>
        <p:spPr>
          <a:xfrm rot="10800000" flipV="1">
            <a:off x="8192634" y="1981198"/>
            <a:ext cx="495682" cy="792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37" idx="3"/>
            <a:endCxn id="51" idx="1"/>
          </p:cNvCxnSpPr>
          <p:nvPr/>
        </p:nvCxnSpPr>
        <p:spPr>
          <a:xfrm>
            <a:off x="6532872" y="1249678"/>
            <a:ext cx="2155444" cy="365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95990" y="1828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Down Arrow 117"/>
          <p:cNvSpPr/>
          <p:nvPr/>
        </p:nvSpPr>
        <p:spPr>
          <a:xfrm>
            <a:off x="6198670" y="2194560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Down Arrow 148"/>
          <p:cNvSpPr/>
          <p:nvPr/>
        </p:nvSpPr>
        <p:spPr>
          <a:xfrm>
            <a:off x="9715432" y="5225308"/>
            <a:ext cx="231519" cy="396240"/>
          </a:xfrm>
          <a:prstGeom prst="downArrow">
            <a:avLst>
              <a:gd name="adj1" fmla="val 27096"/>
              <a:gd name="adj2" fmla="val 35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8" name="Group 157"/>
          <p:cNvGrpSpPr/>
          <p:nvPr/>
        </p:nvGrpSpPr>
        <p:grpSpPr>
          <a:xfrm>
            <a:off x="85819" y="177796"/>
            <a:ext cx="5561195" cy="6507483"/>
            <a:chOff x="6236241" y="1320800"/>
            <a:chExt cx="3891280" cy="4551680"/>
          </a:xfrm>
        </p:grpSpPr>
        <p:sp>
          <p:nvSpPr>
            <p:cNvPr id="159" name="Rectangle 158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f1, f2 = false, x 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f1.store(true);         // A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#2:</a:t>
              </a: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(!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f1.load()) ;    // B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f2.load()) { ++x;}  // C</a:t>
              </a: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#3: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while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(!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f2.load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   // E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 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f1.load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 {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;}  // F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Thread #4: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f2.store(true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// 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61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value of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?</a:t>
              </a:r>
              <a:endParaRPr lang="de-DE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821680" y="1828798"/>
            <a:ext cx="2540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89440" y="3352800"/>
            <a:ext cx="2540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671" y="492310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&lt; B &lt; C</a:t>
            </a:r>
            <a:endParaRPr lang="de-DE" dirty="0"/>
          </a:p>
        </p:txBody>
      </p:sp>
      <p:sp>
        <p:nvSpPr>
          <p:cNvPr id="63" name="TextBox 62"/>
          <p:cNvSpPr txBox="1"/>
          <p:nvPr/>
        </p:nvSpPr>
        <p:spPr>
          <a:xfrm>
            <a:off x="10075509" y="492310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 &lt; E &lt; F</a:t>
            </a:r>
            <a:endParaRPr lang="de-DE" dirty="0"/>
          </a:p>
        </p:txBody>
      </p:sp>
      <p:sp>
        <p:nvSpPr>
          <p:cNvPr id="67" name="TextBox 66"/>
          <p:cNvSpPr txBox="1"/>
          <p:nvPr/>
        </p:nvSpPr>
        <p:spPr>
          <a:xfrm>
            <a:off x="6080555" y="5319620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2? 		D &lt; C &amp;&amp; A &lt; F</a:t>
            </a:r>
            <a:endParaRPr lang="de-DE" dirty="0"/>
          </a:p>
        </p:txBody>
      </p:sp>
      <p:sp>
        <p:nvSpPr>
          <p:cNvPr id="68" name="TextBox 67"/>
          <p:cNvSpPr txBox="1"/>
          <p:nvPr/>
        </p:nvSpPr>
        <p:spPr>
          <a:xfrm>
            <a:off x="6080555" y="5599635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1? 		D &gt; C XOR A &gt; F</a:t>
            </a:r>
            <a:endParaRPr lang="de-DE" dirty="0"/>
          </a:p>
        </p:txBody>
      </p:sp>
      <p:sp>
        <p:nvSpPr>
          <p:cNvPr id="70" name="TextBox 69"/>
          <p:cNvSpPr txBox="1"/>
          <p:nvPr/>
        </p:nvSpPr>
        <p:spPr>
          <a:xfrm>
            <a:off x="6080555" y="5885235"/>
            <a:ext cx="509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0? 		D &gt; C &amp;&amp; A &gt; F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 smtClean="0"/>
              <a:t>	  </a:t>
            </a:r>
            <a:endParaRPr lang="de-DE" dirty="0"/>
          </a:p>
        </p:txBody>
      </p:sp>
      <p:sp>
        <p:nvSpPr>
          <p:cNvPr id="7" name="Lightning Bolt 6"/>
          <p:cNvSpPr/>
          <p:nvPr/>
        </p:nvSpPr>
        <p:spPr>
          <a:xfrm flipH="1">
            <a:off x="9699736" y="5920152"/>
            <a:ext cx="169036" cy="247549"/>
          </a:xfrm>
          <a:prstGeom prst="lightningBol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3766457" y="172438"/>
            <a:ext cx="1880558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5821680" y="3352800"/>
            <a:ext cx="375861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9612752" y="4876800"/>
            <a:ext cx="436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-10" y="0"/>
            <a:ext cx="12192000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itle 3"/>
          <p:cNvSpPr>
            <a:spLocks noGrp="1"/>
          </p:cNvSpPr>
          <p:nvPr>
            <p:ph type="title"/>
          </p:nvPr>
        </p:nvSpPr>
        <p:spPr>
          <a:xfrm>
            <a:off x="2091703" y="2287030"/>
            <a:ext cx="8930288" cy="1600200"/>
          </a:xfrm>
        </p:spPr>
        <p:txBody>
          <a:bodyPr>
            <a:normAutofit/>
          </a:bodyPr>
          <a:lstStyle/>
          <a:p>
            <a:r>
              <a:rPr lang="en-US" dirty="0"/>
              <a:t>At any given time each memory location has only one value*</a:t>
            </a:r>
            <a:endParaRPr lang="de-DE" dirty="0"/>
          </a:p>
        </p:txBody>
      </p:sp>
      <p:sp>
        <p:nvSpPr>
          <p:cNvPr id="76" name="Text Placeholder 5"/>
          <p:cNvSpPr txBox="1">
            <a:spLocks/>
          </p:cNvSpPr>
          <p:nvPr/>
        </p:nvSpPr>
        <p:spPr>
          <a:xfrm>
            <a:off x="7089754" y="4376352"/>
            <a:ext cx="3932237" cy="694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* in the sequentially consistent memory model!</a:t>
            </a:r>
            <a:endParaRPr lang="de-DE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0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memory model allows us to reason about multithreaded code</a:t>
            </a:r>
          </a:p>
          <a:p>
            <a:r>
              <a:rPr lang="en-US" dirty="0" smtClean="0"/>
              <a:t>It is gives reasonable guarantees to implement performant algorithms</a:t>
            </a:r>
          </a:p>
          <a:p>
            <a:r>
              <a:rPr lang="en-US" dirty="0" smtClean="0"/>
              <a:t>It allows us to derivate from the default model if we need to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8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Concurrency in Action – Anthony Williams – 2012</a:t>
            </a:r>
          </a:p>
          <a:p>
            <a:r>
              <a:rPr lang="en-US" dirty="0" smtClean="0"/>
              <a:t>Atomic Weapons – Herb Sutter – 2012 </a:t>
            </a:r>
          </a:p>
          <a:p>
            <a:r>
              <a:rPr lang="en-US" dirty="0" smtClean="0"/>
              <a:t>Pershing on Programming – Jeff Pershing – </a:t>
            </a:r>
            <a:r>
              <a:rPr lang="de-DE" dirty="0">
                <a:hlinkClick r:id="rId3"/>
              </a:rPr>
              <a:t>http://preshing.com</a:t>
            </a:r>
            <a:r>
              <a:rPr lang="en-US" dirty="0" smtClean="0"/>
              <a:t> accessed Dec. 2013</a:t>
            </a:r>
          </a:p>
          <a:p>
            <a:r>
              <a:rPr lang="en-US" dirty="0" smtClean="0"/>
              <a:t>ISO C++ Working Draft N3337 – 2012 </a:t>
            </a:r>
          </a:p>
          <a:p>
            <a:r>
              <a:rPr lang="en-US" dirty="0" smtClean="0"/>
              <a:t>Foundations of the C++ Concurrency Memory Model – </a:t>
            </a:r>
            <a:br>
              <a:rPr lang="en-US" dirty="0" smtClean="0"/>
            </a:br>
            <a:r>
              <a:rPr lang="en-US" dirty="0" smtClean="0"/>
              <a:t>H. Boehm, S. V.  </a:t>
            </a:r>
            <a:r>
              <a:rPr lang="en-US" dirty="0" err="1" smtClean="0"/>
              <a:t>Adve</a:t>
            </a:r>
            <a:r>
              <a:rPr lang="en-US" dirty="0" smtClean="0"/>
              <a:t> – 2008</a:t>
            </a:r>
          </a:p>
          <a:p>
            <a:r>
              <a:rPr lang="en-US" dirty="0" smtClean="0"/>
              <a:t>How to make a Multiprocessor Computer that correctly executes </a:t>
            </a:r>
            <a:r>
              <a:rPr lang="en-US" dirty="0" err="1" smtClean="0"/>
              <a:t>Multiprocess</a:t>
            </a:r>
            <a:r>
              <a:rPr lang="en-US" dirty="0" smtClean="0"/>
              <a:t> Programs – Leslie </a:t>
            </a:r>
            <a:r>
              <a:rPr lang="en-US" dirty="0" err="1" smtClean="0"/>
              <a:t>Lamport</a:t>
            </a:r>
            <a:r>
              <a:rPr lang="en-US" dirty="0" smtClean="0"/>
              <a:t> – 1979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Memory Model</a:t>
            </a:r>
            <a:endParaRPr lang="de-DE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089754" y="4376352"/>
            <a:ext cx="3932237" cy="1120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Valentin Ziegler</a:t>
            </a:r>
          </a:p>
          <a:p>
            <a:pPr marL="0" indent="0">
              <a:buNone/>
            </a:pPr>
            <a:r>
              <a:rPr lang="en-US" dirty="0" smtClean="0"/>
              <a:t>Fabio Fracassi</a:t>
            </a:r>
            <a:endParaRPr lang="de-D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8350250"/>
            <a:ext cx="3263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36" y="5871270"/>
            <a:ext cx="2294930" cy="73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cope?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No!</a:t>
            </a:r>
          </a:p>
          <a:p>
            <a:endParaRPr lang="en-US" dirty="0" smtClean="0"/>
          </a:p>
          <a:p>
            <a:endParaRPr lang="de-D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432299" y="96316"/>
            <a:ext cx="5561195" cy="6157835"/>
            <a:chOff x="6236241" y="1320800"/>
            <a:chExt cx="3891280" cy="4551680"/>
          </a:xfrm>
        </p:grpSpPr>
        <p:sp>
          <p:nvSpPr>
            <p:cNvPr id="5" name="Rectangle 4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f1, f2 = false,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#</a:t>
              </a:r>
              <a:r>
                <a:rPr lang="en-US" sz="1600" dirty="0" smtClean="0">
                  <a:cs typeface="Courier New" panose="02070309020205020404" pitchFamily="49" charset="0"/>
                </a:rPr>
                <a:t>1: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 = true;     // A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if(!f2){++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;}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// B</a:t>
              </a: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true;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// 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if(!f1){++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;}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 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can x be 2?</a:t>
              </a:r>
              <a:endParaRPr lang="de-DE" dirty="0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0123823" y="96314"/>
            <a:ext cx="1869671" cy="66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Yes</a:t>
            </a:r>
            <a:endParaRPr lang="de-DE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8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cope?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4099" cy="4351338"/>
          </a:xfrm>
        </p:spPr>
        <p:txBody>
          <a:bodyPr/>
          <a:lstStyle/>
          <a:p>
            <a:r>
              <a:rPr lang="en-US" dirty="0" smtClean="0"/>
              <a:t>No!</a:t>
            </a:r>
          </a:p>
          <a:p>
            <a:r>
              <a:rPr lang="en-US" dirty="0" smtClean="0"/>
              <a:t>No, really not!</a:t>
            </a:r>
          </a:p>
          <a:p>
            <a:r>
              <a:rPr lang="en-US" dirty="0" smtClean="0"/>
              <a:t>We cannot implement critical sections without consistently ordered memory access</a:t>
            </a:r>
          </a:p>
          <a:p>
            <a:r>
              <a:rPr lang="en-US" dirty="0" smtClean="0"/>
              <a:t>We’d lose causality!</a:t>
            </a:r>
          </a:p>
          <a:p>
            <a:endParaRPr lang="en-US" dirty="0" smtClean="0"/>
          </a:p>
          <a:p>
            <a:endParaRPr lang="de-DE" sz="16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0062" y="4927935"/>
            <a:ext cx="3932237" cy="980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and we really don’t want causality to go all </a:t>
            </a:r>
            <a:r>
              <a:rPr lang="de-DE" sz="1600" i="1" dirty="0"/>
              <a:t>wibbily wobbly timey </a:t>
            </a:r>
            <a:r>
              <a:rPr lang="de-DE" sz="1600" i="1" dirty="0" smtClean="0"/>
              <a:t>wimey </a:t>
            </a:r>
            <a:r>
              <a:rPr lang="de-DE" sz="1600" dirty="0" smtClean="0"/>
              <a:t>on us ... debugging is hard enough in a world of </a:t>
            </a:r>
            <a:r>
              <a:rPr lang="en-US" sz="1600" i="1" dirty="0"/>
              <a:t>strict progression of cause to affect</a:t>
            </a:r>
            <a:endParaRPr lang="de-DE" sz="16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432299" y="96316"/>
            <a:ext cx="5561195" cy="6157835"/>
            <a:chOff x="6236241" y="1320800"/>
            <a:chExt cx="3891280" cy="4551680"/>
          </a:xfrm>
        </p:grpSpPr>
        <p:sp>
          <p:nvSpPr>
            <p:cNvPr id="10" name="Rectangle 9"/>
            <p:cNvSpPr/>
            <p:nvPr/>
          </p:nvSpPr>
          <p:spPr>
            <a:xfrm>
              <a:off x="6236241" y="1320800"/>
              <a:ext cx="3891280" cy="4551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236241" y="1786276"/>
              <a:ext cx="3891280" cy="4086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Initial State: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f1, f2 = false,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</a:t>
              </a:r>
            </a:p>
            <a:p>
              <a:pPr marL="0" indent="0">
                <a:buNone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#</a:t>
              </a:r>
              <a:r>
                <a:rPr lang="en-US" sz="1600" dirty="0" smtClean="0">
                  <a:cs typeface="Courier New" panose="02070309020205020404" pitchFamily="49" charset="0"/>
                </a:rPr>
                <a:t>1:</a:t>
              </a:r>
              <a:endParaRPr lang="en-US" sz="1600" dirty="0"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 = true;     // A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if(!f2){++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;}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// B</a:t>
              </a:r>
              <a:endPara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Thread #1:</a:t>
              </a: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f2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true;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// 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if(!f1){++</a:t>
              </a:r>
              <a:r>
                <a:rPr lang="de-D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de-D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;}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// D</a:t>
              </a:r>
              <a:endParaRPr lang="de-D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de-DE" dirty="0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6236241" y="1320801"/>
              <a:ext cx="3891280" cy="46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can x be 2?</a:t>
              </a:r>
              <a:endParaRPr lang="de-DE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3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did concurrent programing, before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manually used platform specific primitives to synchronize our memory accesses</a:t>
            </a:r>
          </a:p>
          <a:p>
            <a:pPr lvl="1"/>
            <a:r>
              <a:rPr lang="en-US" dirty="0" smtClean="0"/>
              <a:t>Hardware provided special instructions to flush caches or synchronize memory accesses</a:t>
            </a:r>
          </a:p>
          <a:p>
            <a:pPr lvl="1"/>
            <a:r>
              <a:rPr lang="en-US" dirty="0" smtClean="0"/>
              <a:t>Compilers either used special build-in primitives or were taught to recognize these instructions, to prevent broken optimizations</a:t>
            </a:r>
          </a:p>
          <a:p>
            <a:pPr lvl="1"/>
            <a:endParaRPr lang="en-US" dirty="0" smtClean="0"/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8784-462F-4CB2-B78D-23278D9E8A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4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4471</Words>
  <Application>Microsoft Office PowerPoint</Application>
  <PresentationFormat>Widescreen</PresentationFormat>
  <Paragraphs>1024</Paragraphs>
  <Slides>66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think-cell Slide</vt:lpstr>
      <vt:lpstr>C++ Memory Model</vt:lpstr>
      <vt:lpstr>What this talk is not</vt:lpstr>
      <vt:lpstr>… it is about what we need to reason about concurrent code</vt:lpstr>
      <vt:lpstr>Your computer does not execute the program you wrote</vt:lpstr>
      <vt:lpstr>Before we start</vt:lpstr>
      <vt:lpstr>Before we start</vt:lpstr>
      <vt:lpstr>Can we cope?</vt:lpstr>
      <vt:lpstr>Can we cope?</vt:lpstr>
      <vt:lpstr>But we did concurrent programing, before</vt:lpstr>
      <vt:lpstr>Memory Model</vt:lpstr>
      <vt:lpstr>a few boring definitions …</vt:lpstr>
      <vt:lpstr>Data Race</vt:lpstr>
      <vt:lpstr>Data Race</vt:lpstr>
      <vt:lpstr>Data Race</vt:lpstr>
      <vt:lpstr>Data Race</vt:lpstr>
      <vt:lpstr>Data Race</vt:lpstr>
      <vt:lpstr>Data Race</vt:lpstr>
      <vt:lpstr>Sequential Consistency</vt:lpstr>
      <vt:lpstr>Sequential Consistency</vt:lpstr>
      <vt:lpstr>The C++ memory model</vt:lpstr>
      <vt:lpstr>synchronize (the easy way)…</vt:lpstr>
      <vt:lpstr>Locks</vt:lpstr>
      <vt:lpstr>Locks</vt:lpstr>
      <vt:lpstr>Locks</vt:lpstr>
      <vt:lpstr>Locks</vt:lpstr>
      <vt:lpstr>Locks</vt:lpstr>
      <vt:lpstr>Locks</vt:lpstr>
      <vt:lpstr>Locks</vt:lpstr>
      <vt:lpstr>Locks</vt:lpstr>
      <vt:lpstr>Locks</vt:lpstr>
      <vt:lpstr>Locks and barriers</vt:lpstr>
      <vt:lpstr>Lockfree data structures</vt:lpstr>
      <vt:lpstr>Lockfree data structures</vt:lpstr>
      <vt:lpstr>Lockfree data structures</vt:lpstr>
      <vt:lpstr>Are we there yet?</vt:lpstr>
      <vt:lpstr>No, and there is still a long way to go</vt:lpstr>
      <vt:lpstr>Memory Order</vt:lpstr>
      <vt:lpstr>down to the bottom – no memory model</vt:lpstr>
      <vt:lpstr>PowerPoint Presentation</vt:lpstr>
      <vt:lpstr>Enter std::atomic&lt;&gt; for basic guarantees</vt:lpstr>
      <vt:lpstr>The relaxed model</vt:lpstr>
      <vt:lpstr>The relaxed model guarantees scarcely anything</vt:lpstr>
      <vt:lpstr>PowerPoint Presentation</vt:lpstr>
      <vt:lpstr>PowerPoint Presentation</vt:lpstr>
      <vt:lpstr>The relaxed model guarantees scarcely anything</vt:lpstr>
      <vt:lpstr>A note of caution:</vt:lpstr>
      <vt:lpstr>The consume/release model</vt:lpstr>
      <vt:lpstr>What does consume mean?</vt:lpstr>
      <vt:lpstr>PowerPoint Presentation</vt:lpstr>
      <vt:lpstr>The acquire/release model</vt:lpstr>
      <vt:lpstr>What does acquire/release mean</vt:lpstr>
      <vt:lpstr>PowerPoint Presentation</vt:lpstr>
      <vt:lpstr>PowerPoint Presentation</vt:lpstr>
      <vt:lpstr>PowerPoint Presentation</vt:lpstr>
      <vt:lpstr>Wait, what?  A variable can ever have more than one value?</vt:lpstr>
      <vt:lpstr>PowerPoint Presentation</vt:lpstr>
      <vt:lpstr>Depending which cache you ask the value of a memory location may be different</vt:lpstr>
      <vt:lpstr>Why is that</vt:lpstr>
      <vt:lpstr>Legitimate use-cases for the relaxed models?</vt:lpstr>
      <vt:lpstr>so let us now return into the nice, cozy, sane land of the default memory model</vt:lpstr>
      <vt:lpstr>PowerPoint Presentation</vt:lpstr>
      <vt:lpstr>At any given time each memory location has only one value*</vt:lpstr>
      <vt:lpstr>Wrap up </vt:lpstr>
      <vt:lpstr>Questions?</vt:lpstr>
      <vt:lpstr>Bibliography</vt:lpstr>
      <vt:lpstr>Thank You</vt:lpstr>
    </vt:vector>
  </TitlesOfParts>
  <Company>think-cell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Memory Model</dc:title>
  <dc:creator>Fabio Fracassi</dc:creator>
  <cp:lastModifiedBy>Fabio Fracassi</cp:lastModifiedBy>
  <cp:revision>549</cp:revision>
  <dcterms:created xsi:type="dcterms:W3CDTF">2013-12-04T16:05:44Z</dcterms:created>
  <dcterms:modified xsi:type="dcterms:W3CDTF">2014-01-06T14:21:57Z</dcterms:modified>
</cp:coreProperties>
</file>