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41"/>
  </p:notesMasterIdLst>
  <p:handoutMasterIdLst>
    <p:handoutMasterId r:id="rId42"/>
  </p:handoutMasterIdLst>
  <p:sldIdLst>
    <p:sldId id="305" r:id="rId2"/>
    <p:sldId id="333" r:id="rId3"/>
    <p:sldId id="334" r:id="rId4"/>
    <p:sldId id="409" r:id="rId5"/>
    <p:sldId id="410" r:id="rId6"/>
    <p:sldId id="449" r:id="rId7"/>
    <p:sldId id="418" r:id="rId8"/>
    <p:sldId id="417" r:id="rId9"/>
    <p:sldId id="420" r:id="rId10"/>
    <p:sldId id="451" r:id="rId11"/>
    <p:sldId id="412" r:id="rId12"/>
    <p:sldId id="411" r:id="rId13"/>
    <p:sldId id="442" r:id="rId14"/>
    <p:sldId id="414" r:id="rId15"/>
    <p:sldId id="476" r:id="rId16"/>
    <p:sldId id="416" r:id="rId17"/>
    <p:sldId id="452" r:id="rId18"/>
    <p:sldId id="432" r:id="rId19"/>
    <p:sldId id="430" r:id="rId20"/>
    <p:sldId id="426" r:id="rId21"/>
    <p:sldId id="461" r:id="rId22"/>
    <p:sldId id="438" r:id="rId23"/>
    <p:sldId id="440" r:id="rId24"/>
    <p:sldId id="439" r:id="rId25"/>
    <p:sldId id="427" r:id="rId26"/>
    <p:sldId id="471" r:id="rId27"/>
    <p:sldId id="428" r:id="rId28"/>
    <p:sldId id="465" r:id="rId29"/>
    <p:sldId id="474" r:id="rId30"/>
    <p:sldId id="475" r:id="rId31"/>
    <p:sldId id="437" r:id="rId32"/>
    <p:sldId id="441" r:id="rId33"/>
    <p:sldId id="445" r:id="rId34"/>
    <p:sldId id="423" r:id="rId35"/>
    <p:sldId id="457" r:id="rId36"/>
    <p:sldId id="470" r:id="rId37"/>
    <p:sldId id="467" r:id="rId38"/>
    <p:sldId id="448" r:id="rId39"/>
    <p:sldId id="469" r:id="rId40"/>
  </p:sldIdLst>
  <p:sldSz cx="8648700" cy="6477000"/>
  <p:notesSz cx="6858000" cy="9945688"/>
  <p:defaultTextStyle>
    <a:defPPr>
      <a:defRPr lang="de-DE"/>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lge Betzinger" initials="hebe"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209"/>
    <a:srgbClr val="FCDCAE"/>
    <a:srgbClr val="C0C0C0"/>
    <a:srgbClr val="969696"/>
    <a:srgbClr val="EAEAEA"/>
    <a:srgbClr val="FFFDFB"/>
    <a:srgbClr val="FFFAF3"/>
    <a:srgbClr val="FFFC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92" autoAdjust="0"/>
    <p:restoredTop sz="86443" autoAdjust="0"/>
  </p:normalViewPr>
  <p:slideViewPr>
    <p:cSldViewPr snapToGrid="0" snapToObjects="1">
      <p:cViewPr varScale="1">
        <p:scale>
          <a:sx n="105" d="100"/>
          <a:sy n="105" d="100"/>
        </p:scale>
        <p:origin x="-714" y="-96"/>
      </p:cViewPr>
      <p:guideLst>
        <p:guide orient="horz" pos="3883"/>
        <p:guide orient="horz" pos="3975"/>
        <p:guide orient="horz" pos="2229"/>
        <p:guide pos="245"/>
        <p:guide pos="5447"/>
        <p:guide pos="5213"/>
        <p:guide pos="1495"/>
      </p:guideLst>
    </p:cSldViewPr>
  </p:slideViewPr>
  <p:outlineViewPr>
    <p:cViewPr>
      <p:scale>
        <a:sx n="33" d="100"/>
        <a:sy n="33" d="100"/>
      </p:scale>
      <p:origin x="0" y="0"/>
    </p:cViewPr>
  </p:outlineViewPr>
  <p:notesTextViewPr>
    <p:cViewPr>
      <p:scale>
        <a:sx n="85" d="100"/>
        <a:sy n="85"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7152EB-BF5E-431F-9608-F602C3DEBF92}" type="doc">
      <dgm:prSet loTypeId="urn:microsoft.com/office/officeart/2005/8/layout/radial4" loCatId="relationship" qsTypeId="urn:microsoft.com/office/officeart/2005/8/quickstyle/simple3" qsCatId="simple" csTypeId="urn:microsoft.com/office/officeart/2005/8/colors/accent1_2" csCatId="accent1" phldr="1"/>
      <dgm:spPr/>
      <dgm:t>
        <a:bodyPr/>
        <a:lstStyle/>
        <a:p>
          <a:endParaRPr lang="de-DE"/>
        </a:p>
      </dgm:t>
    </dgm:pt>
    <dgm:pt modelId="{3AD9151D-AAAD-4FF9-9DB1-A854B146CD6F}">
      <dgm:prSet phldrT="[Text]">
        <dgm:style>
          <a:lnRef idx="0">
            <a:schemeClr val="accent1"/>
          </a:lnRef>
          <a:fillRef idx="3">
            <a:schemeClr val="accent1"/>
          </a:fillRef>
          <a:effectRef idx="3">
            <a:schemeClr val="accent1"/>
          </a:effectRef>
          <a:fontRef idx="minor">
            <a:schemeClr val="lt1"/>
          </a:fontRef>
        </dgm:style>
      </dgm:prSet>
      <dgm:spPr/>
      <dgm:t>
        <a:bodyPr/>
        <a:lstStyle/>
        <a:p>
          <a:r>
            <a:rPr lang="de-DE" dirty="0" smtClean="0">
              <a:latin typeface="Segoe UI" panose="020B0502040204020203" pitchFamily="34" charset="0"/>
              <a:ea typeface="Segoe UI" panose="020B0502040204020203" pitchFamily="34" charset="0"/>
              <a:cs typeface="Segoe UI" panose="020B0502040204020203" pitchFamily="34" charset="0"/>
            </a:rPr>
            <a:t>Task&lt;&gt;</a:t>
          </a:r>
          <a:br>
            <a:rPr lang="de-DE" dirty="0" smtClean="0">
              <a:latin typeface="Segoe UI" panose="020B0502040204020203" pitchFamily="34" charset="0"/>
              <a:ea typeface="Segoe UI" panose="020B0502040204020203" pitchFamily="34" charset="0"/>
              <a:cs typeface="Segoe UI" panose="020B0502040204020203" pitchFamily="34" charset="0"/>
            </a:rPr>
          </a:br>
          <a:r>
            <a:rPr lang="de-DE" dirty="0" err="1" smtClean="0">
              <a:latin typeface="Segoe UI" panose="020B0502040204020203" pitchFamily="34" charset="0"/>
              <a:ea typeface="Segoe UI" panose="020B0502040204020203" pitchFamily="34" charset="0"/>
              <a:cs typeface="Segoe UI" panose="020B0502040204020203" pitchFamily="34" charset="0"/>
            </a:rPr>
            <a:t>await</a:t>
          </a:r>
          <a:endParaRPr lang="de-DE" dirty="0">
            <a:latin typeface="Segoe UI" panose="020B0502040204020203" pitchFamily="34" charset="0"/>
            <a:ea typeface="Segoe UI" panose="020B0502040204020203" pitchFamily="34" charset="0"/>
            <a:cs typeface="Segoe UI" panose="020B0502040204020203" pitchFamily="34" charset="0"/>
          </a:endParaRPr>
        </a:p>
      </dgm:t>
    </dgm:pt>
    <dgm:pt modelId="{69F089C8-7123-4573-911E-F60C609961CF}" type="parTrans" cxnId="{0616FE69-E4DF-4C98-99D6-1FEC0441457E}">
      <dgm:prSet/>
      <dgm:spPr/>
      <dgm:t>
        <a:bodyPr/>
        <a:lstStyle/>
        <a:p>
          <a:endParaRPr lang="de-DE"/>
        </a:p>
      </dgm:t>
    </dgm:pt>
    <dgm:pt modelId="{FAF97904-9005-47B2-A50D-59AB27368949}" type="sibTrans" cxnId="{0616FE69-E4DF-4C98-99D6-1FEC0441457E}">
      <dgm:prSet/>
      <dgm:spPr/>
      <dgm:t>
        <a:bodyPr/>
        <a:lstStyle/>
        <a:p>
          <a:endParaRPr lang="de-DE"/>
        </a:p>
      </dgm:t>
    </dgm:pt>
    <dgm:pt modelId="{7428DBBB-3694-4F1E-B85A-E2EB8F8C2938}">
      <dgm:prSet phldrT="[Text]">
        <dgm:style>
          <a:lnRef idx="1">
            <a:schemeClr val="accent2"/>
          </a:lnRef>
          <a:fillRef idx="2">
            <a:schemeClr val="accent2"/>
          </a:fillRef>
          <a:effectRef idx="1">
            <a:schemeClr val="accent2"/>
          </a:effectRef>
          <a:fontRef idx="minor">
            <a:schemeClr val="dk1"/>
          </a:fontRef>
        </dgm:style>
      </dgm:prSet>
      <dgm:spPr/>
      <dgm:t>
        <a:bodyPr/>
        <a:lstStyle/>
        <a:p>
          <a:r>
            <a:rPr lang="de-DE" dirty="0" smtClean="0">
              <a:latin typeface="Segoe UI" panose="020B0502040204020203" pitchFamily="34" charset="0"/>
              <a:ea typeface="Segoe UI" panose="020B0502040204020203" pitchFamily="34" charset="0"/>
              <a:cs typeface="Segoe UI" panose="020B0502040204020203" pitchFamily="34" charset="0"/>
            </a:rPr>
            <a:t>Task</a:t>
          </a:r>
          <a:r>
            <a:rPr lang="de-DE" dirty="0" smtClean="0"/>
            <a:t> </a:t>
          </a:r>
          <a:br>
            <a:rPr lang="de-DE" dirty="0" smtClean="0"/>
          </a:br>
          <a:r>
            <a:rPr lang="de-DE" dirty="0" err="1" smtClean="0">
              <a:latin typeface="Segoe UI" panose="020B0502040204020203" pitchFamily="34" charset="0"/>
              <a:ea typeface="Segoe UI" panose="020B0502040204020203" pitchFamily="34" charset="0"/>
              <a:cs typeface="Segoe UI" panose="020B0502040204020203" pitchFamily="34" charset="0"/>
            </a:rPr>
            <a:t>Factories</a:t>
          </a:r>
          <a:endParaRPr lang="de-DE" dirty="0">
            <a:latin typeface="Segoe UI" panose="020B0502040204020203" pitchFamily="34" charset="0"/>
            <a:ea typeface="Segoe UI" panose="020B0502040204020203" pitchFamily="34" charset="0"/>
            <a:cs typeface="Segoe UI" panose="020B0502040204020203" pitchFamily="34" charset="0"/>
          </a:endParaRPr>
        </a:p>
      </dgm:t>
    </dgm:pt>
    <dgm:pt modelId="{6EFB9601-08D1-47AB-ACAB-C2C6138C855D}" type="parTrans" cxnId="{D331C8B5-27C8-465B-B03D-BDD5A52E9E77}">
      <dgm:prSet/>
      <dgm:spPr/>
      <dgm:t>
        <a:bodyPr/>
        <a:lstStyle/>
        <a:p>
          <a:endParaRPr lang="de-DE"/>
        </a:p>
      </dgm:t>
    </dgm:pt>
    <dgm:pt modelId="{4D979EEF-F3CB-41A9-B8A2-A0E0CD1FED80}" type="sibTrans" cxnId="{D331C8B5-27C8-465B-B03D-BDD5A52E9E77}">
      <dgm:prSet/>
      <dgm:spPr/>
      <dgm:t>
        <a:bodyPr/>
        <a:lstStyle/>
        <a:p>
          <a:endParaRPr lang="de-DE"/>
        </a:p>
      </dgm:t>
    </dgm:pt>
    <dgm:pt modelId="{9A09DF2E-6F2B-439B-8FD7-4D43449E0501}">
      <dgm:prSet phldrT="[Text]">
        <dgm:style>
          <a:lnRef idx="1">
            <a:schemeClr val="accent2"/>
          </a:lnRef>
          <a:fillRef idx="2">
            <a:schemeClr val="accent2"/>
          </a:fillRef>
          <a:effectRef idx="1">
            <a:schemeClr val="accent2"/>
          </a:effectRef>
          <a:fontRef idx="minor">
            <a:schemeClr val="dk1"/>
          </a:fontRef>
        </dgm:style>
      </dgm:prSet>
      <dgm:spPr/>
      <dgm:t>
        <a:bodyPr/>
        <a:lstStyle/>
        <a:p>
          <a:r>
            <a:rPr lang="de-DE" dirty="0" err="1" smtClean="0">
              <a:latin typeface="Segoe UI" panose="020B0502040204020203" pitchFamily="34" charset="0"/>
              <a:ea typeface="Segoe UI" panose="020B0502040204020203" pitchFamily="34" charset="0"/>
              <a:cs typeface="Segoe UI" panose="020B0502040204020203" pitchFamily="34" charset="0"/>
            </a:rPr>
            <a:t>Awaitables</a:t>
          </a:r>
          <a:endParaRPr lang="de-DE" dirty="0">
            <a:latin typeface="Segoe UI" panose="020B0502040204020203" pitchFamily="34" charset="0"/>
            <a:ea typeface="Segoe UI" panose="020B0502040204020203" pitchFamily="34" charset="0"/>
            <a:cs typeface="Segoe UI" panose="020B0502040204020203" pitchFamily="34" charset="0"/>
          </a:endParaRPr>
        </a:p>
      </dgm:t>
    </dgm:pt>
    <dgm:pt modelId="{4C8D3FC5-15A3-4113-8D23-1D0DC622058A}" type="parTrans" cxnId="{E263EAA6-F28A-4130-AAA1-069C227744B6}">
      <dgm:prSet/>
      <dgm:spPr/>
      <dgm:t>
        <a:bodyPr/>
        <a:lstStyle/>
        <a:p>
          <a:endParaRPr lang="de-DE"/>
        </a:p>
      </dgm:t>
    </dgm:pt>
    <dgm:pt modelId="{8EF12B49-4E86-409C-B821-55E59692D485}" type="sibTrans" cxnId="{E263EAA6-F28A-4130-AAA1-069C227744B6}">
      <dgm:prSet/>
      <dgm:spPr/>
      <dgm:t>
        <a:bodyPr/>
        <a:lstStyle/>
        <a:p>
          <a:endParaRPr lang="de-DE"/>
        </a:p>
      </dgm:t>
    </dgm:pt>
    <dgm:pt modelId="{3FCE5BC6-68BB-4B15-9D3B-32FD0E418920}">
      <dgm:prSet phldrT="[Text]">
        <dgm:style>
          <a:lnRef idx="1">
            <a:schemeClr val="accent2"/>
          </a:lnRef>
          <a:fillRef idx="2">
            <a:schemeClr val="accent2"/>
          </a:fillRef>
          <a:effectRef idx="1">
            <a:schemeClr val="accent2"/>
          </a:effectRef>
          <a:fontRef idx="minor">
            <a:schemeClr val="dk1"/>
          </a:fontRef>
        </dgm:style>
      </dgm:prSet>
      <dgm:spPr/>
      <dgm:t>
        <a:bodyPr/>
        <a:lstStyle/>
        <a:p>
          <a:r>
            <a:rPr lang="de-DE" dirty="0" smtClean="0">
              <a:latin typeface="Segoe UI" panose="020B0502040204020203" pitchFamily="34" charset="0"/>
              <a:ea typeface="Segoe UI" panose="020B0502040204020203" pitchFamily="34" charset="0"/>
              <a:cs typeface="Segoe UI" panose="020B0502040204020203" pitchFamily="34" charset="0"/>
            </a:rPr>
            <a:t>Task</a:t>
          </a:r>
          <a:br>
            <a:rPr lang="de-DE" dirty="0" smtClean="0">
              <a:latin typeface="Segoe UI" panose="020B0502040204020203" pitchFamily="34" charset="0"/>
              <a:ea typeface="Segoe UI" panose="020B0502040204020203" pitchFamily="34" charset="0"/>
              <a:cs typeface="Segoe UI" panose="020B0502040204020203" pitchFamily="34" charset="0"/>
            </a:rPr>
          </a:br>
          <a:r>
            <a:rPr lang="de-DE" dirty="0" smtClean="0">
              <a:latin typeface="Segoe UI" panose="020B0502040204020203" pitchFamily="34" charset="0"/>
              <a:ea typeface="Segoe UI" panose="020B0502040204020203" pitchFamily="34" charset="0"/>
              <a:cs typeface="Segoe UI" panose="020B0502040204020203" pitchFamily="34" charset="0"/>
            </a:rPr>
            <a:t>Dispatcher</a:t>
          </a:r>
          <a:endParaRPr lang="de-DE" dirty="0">
            <a:latin typeface="Segoe UI" panose="020B0502040204020203" pitchFamily="34" charset="0"/>
            <a:ea typeface="Segoe UI" panose="020B0502040204020203" pitchFamily="34" charset="0"/>
            <a:cs typeface="Segoe UI" panose="020B0502040204020203" pitchFamily="34" charset="0"/>
          </a:endParaRPr>
        </a:p>
      </dgm:t>
    </dgm:pt>
    <dgm:pt modelId="{1EA3416D-CDEB-44DD-B209-829C4FC76834}" type="parTrans" cxnId="{C9263E50-5918-4BC7-A56B-FFEA087EEF74}">
      <dgm:prSet/>
      <dgm:spPr/>
      <dgm:t>
        <a:bodyPr/>
        <a:lstStyle/>
        <a:p>
          <a:endParaRPr lang="de-DE"/>
        </a:p>
      </dgm:t>
    </dgm:pt>
    <dgm:pt modelId="{C9BE4229-A78B-42C1-8C01-C332D55895EF}" type="sibTrans" cxnId="{C9263E50-5918-4BC7-A56B-FFEA087EEF74}">
      <dgm:prSet/>
      <dgm:spPr/>
      <dgm:t>
        <a:bodyPr/>
        <a:lstStyle/>
        <a:p>
          <a:endParaRPr lang="de-DE"/>
        </a:p>
      </dgm:t>
    </dgm:pt>
    <dgm:pt modelId="{F064C7D8-75FD-48F7-8D15-2B95A7C8B93E}" type="pres">
      <dgm:prSet presAssocID="{0B7152EB-BF5E-431F-9608-F602C3DEBF92}" presName="cycle" presStyleCnt="0">
        <dgm:presLayoutVars>
          <dgm:chMax val="1"/>
          <dgm:dir/>
          <dgm:animLvl val="ctr"/>
          <dgm:resizeHandles val="exact"/>
        </dgm:presLayoutVars>
      </dgm:prSet>
      <dgm:spPr/>
      <dgm:t>
        <a:bodyPr/>
        <a:lstStyle/>
        <a:p>
          <a:endParaRPr lang="de-DE"/>
        </a:p>
      </dgm:t>
    </dgm:pt>
    <dgm:pt modelId="{48238BED-7288-4E76-AAB1-4D839BAA817D}" type="pres">
      <dgm:prSet presAssocID="{3AD9151D-AAAD-4FF9-9DB1-A854B146CD6F}" presName="centerShape" presStyleLbl="node0" presStyleIdx="0" presStyleCnt="1" custLinFactNeighborX="249" custLinFactNeighborY="-25369"/>
      <dgm:spPr/>
      <dgm:t>
        <a:bodyPr/>
        <a:lstStyle/>
        <a:p>
          <a:endParaRPr lang="de-DE"/>
        </a:p>
      </dgm:t>
    </dgm:pt>
    <dgm:pt modelId="{53335EF0-E22B-43F4-9F83-19F1FAAEBD8D}" type="pres">
      <dgm:prSet presAssocID="{6EFB9601-08D1-47AB-ACAB-C2C6138C855D}" presName="parTrans" presStyleLbl="bgSibTrans2D1" presStyleIdx="0" presStyleCnt="3"/>
      <dgm:spPr/>
      <dgm:t>
        <a:bodyPr/>
        <a:lstStyle/>
        <a:p>
          <a:endParaRPr lang="de-DE"/>
        </a:p>
      </dgm:t>
    </dgm:pt>
    <dgm:pt modelId="{CFBF2F6C-3CC5-4FCC-87C7-93577009DFBC}" type="pres">
      <dgm:prSet presAssocID="{7428DBBB-3694-4F1E-B85A-E2EB8F8C2938}" presName="node" presStyleLbl="node1" presStyleIdx="0" presStyleCnt="3" custScaleX="113629" custScaleY="54453" custRadScaleRad="142453" custRadScaleInc="20179">
        <dgm:presLayoutVars>
          <dgm:bulletEnabled val="1"/>
        </dgm:presLayoutVars>
      </dgm:prSet>
      <dgm:spPr/>
      <dgm:t>
        <a:bodyPr/>
        <a:lstStyle/>
        <a:p>
          <a:endParaRPr lang="de-DE"/>
        </a:p>
      </dgm:t>
    </dgm:pt>
    <dgm:pt modelId="{C7A83546-784C-413F-B7A5-3C902016F8E8}" type="pres">
      <dgm:prSet presAssocID="{4C8D3FC5-15A3-4113-8D23-1D0DC622058A}" presName="parTrans" presStyleLbl="bgSibTrans2D1" presStyleIdx="1" presStyleCnt="3" custAng="10681384" custFlipHor="1" custScaleX="41345" custScaleY="116110" custLinFactNeighborX="5924" custLinFactNeighborY="-50448" custRadScaleRad="55217" custRadScaleInc="-2147483648"/>
      <dgm:spPr/>
      <dgm:t>
        <a:bodyPr/>
        <a:lstStyle/>
        <a:p>
          <a:endParaRPr lang="de-DE"/>
        </a:p>
      </dgm:t>
    </dgm:pt>
    <dgm:pt modelId="{BEEB9785-9AB3-42AE-8C0C-B164B44609FE}" type="pres">
      <dgm:prSet presAssocID="{9A09DF2E-6F2B-439B-8FD7-4D43449E0501}" presName="node" presStyleLbl="node1" presStyleIdx="1" presStyleCnt="3" custScaleX="105671" custScaleY="67625" custRadScaleRad="20911" custRadScaleInc="-296216">
        <dgm:presLayoutVars>
          <dgm:bulletEnabled val="1"/>
        </dgm:presLayoutVars>
      </dgm:prSet>
      <dgm:spPr/>
      <dgm:t>
        <a:bodyPr/>
        <a:lstStyle/>
        <a:p>
          <a:endParaRPr lang="de-DE"/>
        </a:p>
      </dgm:t>
    </dgm:pt>
    <dgm:pt modelId="{99A60288-17C3-4764-A4C6-3B3CA724A7D9}" type="pres">
      <dgm:prSet presAssocID="{1EA3416D-CDEB-44DD-B209-829C4FC76834}" presName="parTrans" presStyleLbl="bgSibTrans2D1" presStyleIdx="2" presStyleCnt="3"/>
      <dgm:spPr/>
      <dgm:t>
        <a:bodyPr/>
        <a:lstStyle/>
        <a:p>
          <a:endParaRPr lang="de-DE"/>
        </a:p>
      </dgm:t>
    </dgm:pt>
    <dgm:pt modelId="{D691C6A6-2D8B-408F-935D-596F5494D761}" type="pres">
      <dgm:prSet presAssocID="{3FCE5BC6-68BB-4B15-9D3B-32FD0E418920}" presName="node" presStyleLbl="node1" presStyleIdx="2" presStyleCnt="3" custScaleX="103997" custScaleY="57008" custRadScaleRad="141166" custRadScaleInc="-18302">
        <dgm:presLayoutVars>
          <dgm:bulletEnabled val="1"/>
        </dgm:presLayoutVars>
      </dgm:prSet>
      <dgm:spPr/>
      <dgm:t>
        <a:bodyPr/>
        <a:lstStyle/>
        <a:p>
          <a:endParaRPr lang="de-DE"/>
        </a:p>
      </dgm:t>
    </dgm:pt>
  </dgm:ptLst>
  <dgm:cxnLst>
    <dgm:cxn modelId="{C9263E50-5918-4BC7-A56B-FFEA087EEF74}" srcId="{3AD9151D-AAAD-4FF9-9DB1-A854B146CD6F}" destId="{3FCE5BC6-68BB-4B15-9D3B-32FD0E418920}" srcOrd="2" destOrd="0" parTransId="{1EA3416D-CDEB-44DD-B209-829C4FC76834}" sibTransId="{C9BE4229-A78B-42C1-8C01-C332D55895EF}"/>
    <dgm:cxn modelId="{ABAF5F85-A2AC-41FE-9BA3-CEDF9EA96DCB}" type="presOf" srcId="{3AD9151D-AAAD-4FF9-9DB1-A854B146CD6F}" destId="{48238BED-7288-4E76-AAB1-4D839BAA817D}" srcOrd="0" destOrd="0" presId="urn:microsoft.com/office/officeart/2005/8/layout/radial4"/>
    <dgm:cxn modelId="{E263EAA6-F28A-4130-AAA1-069C227744B6}" srcId="{3AD9151D-AAAD-4FF9-9DB1-A854B146CD6F}" destId="{9A09DF2E-6F2B-439B-8FD7-4D43449E0501}" srcOrd="1" destOrd="0" parTransId="{4C8D3FC5-15A3-4113-8D23-1D0DC622058A}" sibTransId="{8EF12B49-4E86-409C-B821-55E59692D485}"/>
    <dgm:cxn modelId="{D331C8B5-27C8-465B-B03D-BDD5A52E9E77}" srcId="{3AD9151D-AAAD-4FF9-9DB1-A854B146CD6F}" destId="{7428DBBB-3694-4F1E-B85A-E2EB8F8C2938}" srcOrd="0" destOrd="0" parTransId="{6EFB9601-08D1-47AB-ACAB-C2C6138C855D}" sibTransId="{4D979EEF-F3CB-41A9-B8A2-A0E0CD1FED80}"/>
    <dgm:cxn modelId="{C2E6A69F-AE41-4030-8735-4D2BC08A1257}" type="presOf" srcId="{1EA3416D-CDEB-44DD-B209-829C4FC76834}" destId="{99A60288-17C3-4764-A4C6-3B3CA724A7D9}" srcOrd="0" destOrd="0" presId="urn:microsoft.com/office/officeart/2005/8/layout/radial4"/>
    <dgm:cxn modelId="{B611BFED-6EE1-4F1B-B853-F52F4ED80B04}" type="presOf" srcId="{4C8D3FC5-15A3-4113-8D23-1D0DC622058A}" destId="{C7A83546-784C-413F-B7A5-3C902016F8E8}" srcOrd="0" destOrd="0" presId="urn:microsoft.com/office/officeart/2005/8/layout/radial4"/>
    <dgm:cxn modelId="{0616FE69-E4DF-4C98-99D6-1FEC0441457E}" srcId="{0B7152EB-BF5E-431F-9608-F602C3DEBF92}" destId="{3AD9151D-AAAD-4FF9-9DB1-A854B146CD6F}" srcOrd="0" destOrd="0" parTransId="{69F089C8-7123-4573-911E-F60C609961CF}" sibTransId="{FAF97904-9005-47B2-A50D-59AB27368949}"/>
    <dgm:cxn modelId="{F15C501B-7151-42F9-AA0E-A486B4972459}" type="presOf" srcId="{9A09DF2E-6F2B-439B-8FD7-4D43449E0501}" destId="{BEEB9785-9AB3-42AE-8C0C-B164B44609FE}" srcOrd="0" destOrd="0" presId="urn:microsoft.com/office/officeart/2005/8/layout/radial4"/>
    <dgm:cxn modelId="{10061D93-BE29-4169-AA14-6BC40566CC9F}" type="presOf" srcId="{7428DBBB-3694-4F1E-B85A-E2EB8F8C2938}" destId="{CFBF2F6C-3CC5-4FCC-87C7-93577009DFBC}" srcOrd="0" destOrd="0" presId="urn:microsoft.com/office/officeart/2005/8/layout/radial4"/>
    <dgm:cxn modelId="{879A9237-0BFB-48B9-9294-443D661490E4}" type="presOf" srcId="{6EFB9601-08D1-47AB-ACAB-C2C6138C855D}" destId="{53335EF0-E22B-43F4-9F83-19F1FAAEBD8D}" srcOrd="0" destOrd="0" presId="urn:microsoft.com/office/officeart/2005/8/layout/radial4"/>
    <dgm:cxn modelId="{96A4976D-5BB0-4C5B-A507-4E1F2FD5830F}" type="presOf" srcId="{0B7152EB-BF5E-431F-9608-F602C3DEBF92}" destId="{F064C7D8-75FD-48F7-8D15-2B95A7C8B93E}" srcOrd="0" destOrd="0" presId="urn:microsoft.com/office/officeart/2005/8/layout/radial4"/>
    <dgm:cxn modelId="{1FD8F75C-227A-45F6-97A0-FB70F9D52075}" type="presOf" srcId="{3FCE5BC6-68BB-4B15-9D3B-32FD0E418920}" destId="{D691C6A6-2D8B-408F-935D-596F5494D761}" srcOrd="0" destOrd="0" presId="urn:microsoft.com/office/officeart/2005/8/layout/radial4"/>
    <dgm:cxn modelId="{056F4302-90C7-4634-AF10-EE692A12097A}" type="presParOf" srcId="{F064C7D8-75FD-48F7-8D15-2B95A7C8B93E}" destId="{48238BED-7288-4E76-AAB1-4D839BAA817D}" srcOrd="0" destOrd="0" presId="urn:microsoft.com/office/officeart/2005/8/layout/radial4"/>
    <dgm:cxn modelId="{D4B802EC-1CD5-43BE-B309-466C33E7A507}" type="presParOf" srcId="{F064C7D8-75FD-48F7-8D15-2B95A7C8B93E}" destId="{53335EF0-E22B-43F4-9F83-19F1FAAEBD8D}" srcOrd="1" destOrd="0" presId="urn:microsoft.com/office/officeart/2005/8/layout/radial4"/>
    <dgm:cxn modelId="{2BCF9D2D-680C-4622-9402-D1D7588B24AD}" type="presParOf" srcId="{F064C7D8-75FD-48F7-8D15-2B95A7C8B93E}" destId="{CFBF2F6C-3CC5-4FCC-87C7-93577009DFBC}" srcOrd="2" destOrd="0" presId="urn:microsoft.com/office/officeart/2005/8/layout/radial4"/>
    <dgm:cxn modelId="{15A211B9-4576-4A8C-A52D-27C02FCC5447}" type="presParOf" srcId="{F064C7D8-75FD-48F7-8D15-2B95A7C8B93E}" destId="{C7A83546-784C-413F-B7A5-3C902016F8E8}" srcOrd="3" destOrd="0" presId="urn:microsoft.com/office/officeart/2005/8/layout/radial4"/>
    <dgm:cxn modelId="{44FDEB9C-3C68-4E1B-97EC-F18752EEAE45}" type="presParOf" srcId="{F064C7D8-75FD-48F7-8D15-2B95A7C8B93E}" destId="{BEEB9785-9AB3-42AE-8C0C-B164B44609FE}" srcOrd="4" destOrd="0" presId="urn:microsoft.com/office/officeart/2005/8/layout/radial4"/>
    <dgm:cxn modelId="{29FC0DB3-601A-4744-8995-0273067927CF}" type="presParOf" srcId="{F064C7D8-75FD-48F7-8D15-2B95A7C8B93E}" destId="{99A60288-17C3-4764-A4C6-3B3CA724A7D9}" srcOrd="5" destOrd="0" presId="urn:microsoft.com/office/officeart/2005/8/layout/radial4"/>
    <dgm:cxn modelId="{78FE15DC-E58F-4161-B303-DEE4E166F19D}" type="presParOf" srcId="{F064C7D8-75FD-48F7-8D15-2B95A7C8B93E}" destId="{D691C6A6-2D8B-408F-935D-596F5494D761}"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238BED-7288-4E76-AAB1-4D839BAA817D}">
      <dsp:nvSpPr>
        <dsp:cNvPr id="0" name=""/>
        <dsp:cNvSpPr/>
      </dsp:nvSpPr>
      <dsp:spPr>
        <a:xfrm>
          <a:off x="2776753" y="1257443"/>
          <a:ext cx="2493117" cy="2493117"/>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26035" tIns="26035" rIns="26035" bIns="26035" numCol="1" spcCol="1270" anchor="ctr" anchorCtr="0">
          <a:noAutofit/>
        </a:bodyPr>
        <a:lstStyle/>
        <a:p>
          <a:pPr lvl="0" algn="ctr" defTabSz="1822450">
            <a:lnSpc>
              <a:spcPct val="90000"/>
            </a:lnSpc>
            <a:spcBef>
              <a:spcPct val="0"/>
            </a:spcBef>
            <a:spcAft>
              <a:spcPct val="35000"/>
            </a:spcAft>
          </a:pPr>
          <a:r>
            <a:rPr lang="de-DE" sz="4100" kern="1200" dirty="0" smtClean="0">
              <a:latin typeface="Segoe UI" panose="020B0502040204020203" pitchFamily="34" charset="0"/>
              <a:ea typeface="Segoe UI" panose="020B0502040204020203" pitchFamily="34" charset="0"/>
              <a:cs typeface="Segoe UI" panose="020B0502040204020203" pitchFamily="34" charset="0"/>
            </a:rPr>
            <a:t>Task&lt;&gt;</a:t>
          </a:r>
          <a:br>
            <a:rPr lang="de-DE" sz="4100" kern="1200" dirty="0" smtClean="0">
              <a:latin typeface="Segoe UI" panose="020B0502040204020203" pitchFamily="34" charset="0"/>
              <a:ea typeface="Segoe UI" panose="020B0502040204020203" pitchFamily="34" charset="0"/>
              <a:cs typeface="Segoe UI" panose="020B0502040204020203" pitchFamily="34" charset="0"/>
            </a:rPr>
          </a:br>
          <a:r>
            <a:rPr lang="de-DE" sz="4100" kern="1200" dirty="0" err="1" smtClean="0">
              <a:latin typeface="Segoe UI" panose="020B0502040204020203" pitchFamily="34" charset="0"/>
              <a:ea typeface="Segoe UI" panose="020B0502040204020203" pitchFamily="34" charset="0"/>
              <a:cs typeface="Segoe UI" panose="020B0502040204020203" pitchFamily="34" charset="0"/>
            </a:rPr>
            <a:t>await</a:t>
          </a:r>
          <a:endParaRPr lang="de-DE" sz="4100" kern="1200" dirty="0">
            <a:latin typeface="Segoe UI" panose="020B0502040204020203" pitchFamily="34" charset="0"/>
            <a:ea typeface="Segoe UI" panose="020B0502040204020203" pitchFamily="34" charset="0"/>
            <a:cs typeface="Segoe UI" panose="020B0502040204020203" pitchFamily="34" charset="0"/>
          </a:endParaRPr>
        </a:p>
      </dsp:txBody>
      <dsp:txXfrm>
        <a:off x="3141862" y="1622552"/>
        <a:ext cx="1762899" cy="1762899"/>
      </dsp:txXfrm>
    </dsp:sp>
    <dsp:sp modelId="{53335EF0-E22B-43F4-9F83-19F1FAAEBD8D}">
      <dsp:nvSpPr>
        <dsp:cNvPr id="0" name=""/>
        <dsp:cNvSpPr/>
      </dsp:nvSpPr>
      <dsp:spPr>
        <a:xfrm rot="12783158">
          <a:off x="1087223" y="873941"/>
          <a:ext cx="1954050" cy="710538"/>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CFBF2F6C-3CC5-4FCC-87C7-93577009DFBC}">
      <dsp:nvSpPr>
        <dsp:cNvPr id="0" name=""/>
        <dsp:cNvSpPr/>
      </dsp:nvSpPr>
      <dsp:spPr>
        <a:xfrm>
          <a:off x="-100294" y="180453"/>
          <a:ext cx="2691259" cy="1031758"/>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2"/>
        </a:lnRef>
        <a:fillRef idx="2">
          <a:schemeClr val="accent2"/>
        </a:fillRef>
        <a:effectRef idx="1">
          <a:schemeClr val="accent2"/>
        </a:effectRef>
        <a:fontRef idx="minor">
          <a:schemeClr val="dk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de-DE" sz="2800" kern="1200" dirty="0" smtClean="0">
              <a:latin typeface="Segoe UI" panose="020B0502040204020203" pitchFamily="34" charset="0"/>
              <a:ea typeface="Segoe UI" panose="020B0502040204020203" pitchFamily="34" charset="0"/>
              <a:cs typeface="Segoe UI" panose="020B0502040204020203" pitchFamily="34" charset="0"/>
            </a:rPr>
            <a:t>Task</a:t>
          </a:r>
          <a:r>
            <a:rPr lang="de-DE" sz="2800" kern="1200" dirty="0" smtClean="0"/>
            <a:t> </a:t>
          </a:r>
          <a:br>
            <a:rPr lang="de-DE" sz="2800" kern="1200" dirty="0" smtClean="0"/>
          </a:br>
          <a:r>
            <a:rPr lang="de-DE" sz="2800" kern="1200" dirty="0" err="1" smtClean="0">
              <a:latin typeface="Segoe UI" panose="020B0502040204020203" pitchFamily="34" charset="0"/>
              <a:ea typeface="Segoe UI" panose="020B0502040204020203" pitchFamily="34" charset="0"/>
              <a:cs typeface="Segoe UI" panose="020B0502040204020203" pitchFamily="34" charset="0"/>
            </a:rPr>
            <a:t>Factories</a:t>
          </a:r>
          <a:endParaRPr lang="de-DE" sz="2800" kern="1200" dirty="0">
            <a:latin typeface="Segoe UI" panose="020B0502040204020203" pitchFamily="34" charset="0"/>
            <a:ea typeface="Segoe UI" panose="020B0502040204020203" pitchFamily="34" charset="0"/>
            <a:cs typeface="Segoe UI" panose="020B0502040204020203" pitchFamily="34" charset="0"/>
          </a:endParaRPr>
        </a:p>
      </dsp:txBody>
      <dsp:txXfrm>
        <a:off x="-70075" y="210672"/>
        <a:ext cx="2630821" cy="971320"/>
      </dsp:txXfrm>
    </dsp:sp>
    <dsp:sp modelId="{C7A83546-784C-413F-B7A5-3C902016F8E8}">
      <dsp:nvSpPr>
        <dsp:cNvPr id="0" name=""/>
        <dsp:cNvSpPr/>
      </dsp:nvSpPr>
      <dsp:spPr>
        <a:xfrm rot="5454967" flipH="1">
          <a:off x="3825974" y="3595638"/>
          <a:ext cx="456521" cy="825006"/>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BEEB9785-9AB3-42AE-8C0C-B164B44609FE}">
      <dsp:nvSpPr>
        <dsp:cNvPr id="0" name=""/>
        <dsp:cNvSpPr/>
      </dsp:nvSpPr>
      <dsp:spPr>
        <a:xfrm>
          <a:off x="2727213" y="4277918"/>
          <a:ext cx="2502777" cy="1281337"/>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2"/>
        </a:lnRef>
        <a:fillRef idx="2">
          <a:schemeClr val="accent2"/>
        </a:fillRef>
        <a:effectRef idx="1">
          <a:schemeClr val="accent2"/>
        </a:effectRef>
        <a:fontRef idx="minor">
          <a:schemeClr val="dk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de-DE" sz="2800" kern="1200" dirty="0" err="1" smtClean="0">
              <a:latin typeface="Segoe UI" panose="020B0502040204020203" pitchFamily="34" charset="0"/>
              <a:ea typeface="Segoe UI" panose="020B0502040204020203" pitchFamily="34" charset="0"/>
              <a:cs typeface="Segoe UI" panose="020B0502040204020203" pitchFamily="34" charset="0"/>
            </a:rPr>
            <a:t>Awaitables</a:t>
          </a:r>
          <a:endParaRPr lang="de-DE" sz="2800" kern="1200" dirty="0">
            <a:latin typeface="Segoe UI" panose="020B0502040204020203" pitchFamily="34" charset="0"/>
            <a:ea typeface="Segoe UI" panose="020B0502040204020203" pitchFamily="34" charset="0"/>
            <a:cs typeface="Segoe UI" panose="020B0502040204020203" pitchFamily="34" charset="0"/>
          </a:endParaRPr>
        </a:p>
      </dsp:txBody>
      <dsp:txXfrm>
        <a:off x="2764742" y="4315447"/>
        <a:ext cx="2427719" cy="1206279"/>
      </dsp:txXfrm>
    </dsp:sp>
    <dsp:sp modelId="{99A60288-17C3-4764-A4C6-3B3CA724A7D9}">
      <dsp:nvSpPr>
        <dsp:cNvPr id="0" name=""/>
        <dsp:cNvSpPr/>
      </dsp:nvSpPr>
      <dsp:spPr>
        <a:xfrm rot="19683007">
          <a:off x="5031514" y="934201"/>
          <a:ext cx="1878486" cy="710538"/>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D691C6A6-2D8B-408F-935D-596F5494D761}">
      <dsp:nvSpPr>
        <dsp:cNvPr id="0" name=""/>
        <dsp:cNvSpPr/>
      </dsp:nvSpPr>
      <dsp:spPr>
        <a:xfrm>
          <a:off x="5536152" y="252359"/>
          <a:ext cx="2463129" cy="1080170"/>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2"/>
        </a:lnRef>
        <a:fillRef idx="2">
          <a:schemeClr val="accent2"/>
        </a:fillRef>
        <a:effectRef idx="1">
          <a:schemeClr val="accent2"/>
        </a:effectRef>
        <a:fontRef idx="minor">
          <a:schemeClr val="dk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de-DE" sz="2800" kern="1200" dirty="0" smtClean="0">
              <a:latin typeface="Segoe UI" panose="020B0502040204020203" pitchFamily="34" charset="0"/>
              <a:ea typeface="Segoe UI" panose="020B0502040204020203" pitchFamily="34" charset="0"/>
              <a:cs typeface="Segoe UI" panose="020B0502040204020203" pitchFamily="34" charset="0"/>
            </a:rPr>
            <a:t>Task</a:t>
          </a:r>
          <a:br>
            <a:rPr lang="de-DE" sz="2800" kern="1200" dirty="0" smtClean="0">
              <a:latin typeface="Segoe UI" panose="020B0502040204020203" pitchFamily="34" charset="0"/>
              <a:ea typeface="Segoe UI" panose="020B0502040204020203" pitchFamily="34" charset="0"/>
              <a:cs typeface="Segoe UI" panose="020B0502040204020203" pitchFamily="34" charset="0"/>
            </a:rPr>
          </a:br>
          <a:r>
            <a:rPr lang="de-DE" sz="2800" kern="1200" dirty="0" smtClean="0">
              <a:latin typeface="Segoe UI" panose="020B0502040204020203" pitchFamily="34" charset="0"/>
              <a:ea typeface="Segoe UI" panose="020B0502040204020203" pitchFamily="34" charset="0"/>
              <a:cs typeface="Segoe UI" panose="020B0502040204020203" pitchFamily="34" charset="0"/>
            </a:rPr>
            <a:t>Dispatcher</a:t>
          </a:r>
          <a:endParaRPr lang="de-DE" sz="2800" kern="1200" dirty="0">
            <a:latin typeface="Segoe UI" panose="020B0502040204020203" pitchFamily="34" charset="0"/>
            <a:ea typeface="Segoe UI" panose="020B0502040204020203" pitchFamily="34" charset="0"/>
            <a:cs typeface="Segoe UI" panose="020B0502040204020203" pitchFamily="34" charset="0"/>
          </a:endParaRPr>
        </a:p>
      </dsp:txBody>
      <dsp:txXfrm>
        <a:off x="5567789" y="283996"/>
        <a:ext cx="2399855" cy="1016896"/>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 y="2"/>
            <a:ext cx="2972004" cy="496744"/>
          </a:xfrm>
          <a:prstGeom prst="rect">
            <a:avLst/>
          </a:prstGeom>
          <a:noFill/>
          <a:ln w="9525">
            <a:noFill/>
            <a:miter lim="800000"/>
            <a:headEnd/>
            <a:tailEnd/>
          </a:ln>
          <a:effectLst/>
        </p:spPr>
        <p:txBody>
          <a:bodyPr vert="horz" wrap="square" lIns="96415" tIns="48208" rIns="96415" bIns="48208" numCol="1" anchor="t" anchorCtr="0" compatLnSpc="1">
            <a:prstTxWarp prst="textNoShape">
              <a:avLst/>
            </a:prstTxWarp>
          </a:bodyPr>
          <a:lstStyle>
            <a:lvl1pPr algn="l" defTabSz="964266">
              <a:defRPr sz="1300"/>
            </a:lvl1pPr>
          </a:lstStyle>
          <a:p>
            <a:endParaRPr lang="de-DE"/>
          </a:p>
        </p:txBody>
      </p:sp>
      <p:sp>
        <p:nvSpPr>
          <p:cNvPr id="16387" name="Rectangle 3"/>
          <p:cNvSpPr>
            <a:spLocks noGrp="1" noChangeArrowheads="1"/>
          </p:cNvSpPr>
          <p:nvPr>
            <p:ph type="dt" sz="quarter" idx="1"/>
          </p:nvPr>
        </p:nvSpPr>
        <p:spPr bwMode="auto">
          <a:xfrm>
            <a:off x="3885996" y="2"/>
            <a:ext cx="2972004" cy="496744"/>
          </a:xfrm>
          <a:prstGeom prst="rect">
            <a:avLst/>
          </a:prstGeom>
          <a:noFill/>
          <a:ln w="9525">
            <a:noFill/>
            <a:miter lim="800000"/>
            <a:headEnd/>
            <a:tailEnd/>
          </a:ln>
          <a:effectLst/>
        </p:spPr>
        <p:txBody>
          <a:bodyPr vert="horz" wrap="square" lIns="96415" tIns="48208" rIns="96415" bIns="48208" numCol="1" anchor="t" anchorCtr="0" compatLnSpc="1">
            <a:prstTxWarp prst="textNoShape">
              <a:avLst/>
            </a:prstTxWarp>
          </a:bodyPr>
          <a:lstStyle>
            <a:lvl1pPr algn="r" defTabSz="964266">
              <a:defRPr sz="1300"/>
            </a:lvl1pPr>
          </a:lstStyle>
          <a:p>
            <a:endParaRPr lang="de-DE"/>
          </a:p>
        </p:txBody>
      </p:sp>
      <p:sp>
        <p:nvSpPr>
          <p:cNvPr id="16388" name="Rectangle 4"/>
          <p:cNvSpPr>
            <a:spLocks noGrp="1" noChangeArrowheads="1"/>
          </p:cNvSpPr>
          <p:nvPr>
            <p:ph type="ftr" sz="quarter" idx="2"/>
          </p:nvPr>
        </p:nvSpPr>
        <p:spPr bwMode="auto">
          <a:xfrm>
            <a:off x="2" y="9448944"/>
            <a:ext cx="2972004" cy="496744"/>
          </a:xfrm>
          <a:prstGeom prst="rect">
            <a:avLst/>
          </a:prstGeom>
          <a:noFill/>
          <a:ln w="9525">
            <a:noFill/>
            <a:miter lim="800000"/>
            <a:headEnd/>
            <a:tailEnd/>
          </a:ln>
          <a:effectLst/>
        </p:spPr>
        <p:txBody>
          <a:bodyPr vert="horz" wrap="square" lIns="96415" tIns="48208" rIns="96415" bIns="48208" numCol="1" anchor="b" anchorCtr="0" compatLnSpc="1">
            <a:prstTxWarp prst="textNoShape">
              <a:avLst/>
            </a:prstTxWarp>
          </a:bodyPr>
          <a:lstStyle>
            <a:lvl1pPr algn="l" defTabSz="964266">
              <a:defRPr sz="1300"/>
            </a:lvl1pPr>
          </a:lstStyle>
          <a:p>
            <a:endParaRPr lang="de-DE"/>
          </a:p>
        </p:txBody>
      </p:sp>
      <p:sp>
        <p:nvSpPr>
          <p:cNvPr id="16389" name="Rectangle 5"/>
          <p:cNvSpPr>
            <a:spLocks noGrp="1" noChangeArrowheads="1"/>
          </p:cNvSpPr>
          <p:nvPr>
            <p:ph type="sldNum" sz="quarter" idx="3"/>
          </p:nvPr>
        </p:nvSpPr>
        <p:spPr bwMode="auto">
          <a:xfrm>
            <a:off x="3885996" y="9448944"/>
            <a:ext cx="2972004" cy="496744"/>
          </a:xfrm>
          <a:prstGeom prst="rect">
            <a:avLst/>
          </a:prstGeom>
          <a:noFill/>
          <a:ln w="9525">
            <a:noFill/>
            <a:miter lim="800000"/>
            <a:headEnd/>
            <a:tailEnd/>
          </a:ln>
          <a:effectLst/>
        </p:spPr>
        <p:txBody>
          <a:bodyPr vert="horz" wrap="square" lIns="96415" tIns="48208" rIns="96415" bIns="48208" numCol="1" anchor="b" anchorCtr="0" compatLnSpc="1">
            <a:prstTxWarp prst="textNoShape">
              <a:avLst/>
            </a:prstTxWarp>
          </a:bodyPr>
          <a:lstStyle>
            <a:lvl1pPr algn="r" defTabSz="964266">
              <a:defRPr sz="1300"/>
            </a:lvl1pPr>
          </a:lstStyle>
          <a:p>
            <a:fld id="{309AE125-4CA8-40A7-8489-512FD2C9E245}" type="slidenum">
              <a:rPr lang="de-DE"/>
              <a:pPr/>
              <a:t>‹Nr.›</a:t>
            </a:fld>
            <a:endParaRPr lang="de-DE"/>
          </a:p>
        </p:txBody>
      </p:sp>
    </p:spTree>
    <p:extLst>
      <p:ext uri="{BB962C8B-B14F-4D97-AF65-F5344CB8AC3E}">
        <p14:creationId xmlns:p14="http://schemas.microsoft.com/office/powerpoint/2010/main" val="16226671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2" y="2"/>
            <a:ext cx="2972004" cy="496744"/>
          </a:xfrm>
          <a:prstGeom prst="rect">
            <a:avLst/>
          </a:prstGeom>
          <a:noFill/>
          <a:ln w="9525">
            <a:noFill/>
            <a:miter lim="800000"/>
            <a:headEnd/>
            <a:tailEnd/>
          </a:ln>
          <a:effectLst/>
        </p:spPr>
        <p:txBody>
          <a:bodyPr vert="horz" wrap="square" lIns="89009" tIns="44505" rIns="89009" bIns="44505" numCol="1" anchor="t" anchorCtr="0" compatLnSpc="1">
            <a:prstTxWarp prst="textNoShape">
              <a:avLst/>
            </a:prstTxWarp>
          </a:bodyPr>
          <a:lstStyle>
            <a:lvl1pPr algn="l">
              <a:defRPr sz="1200"/>
            </a:lvl1pPr>
          </a:lstStyle>
          <a:p>
            <a:endParaRPr lang="de-DE"/>
          </a:p>
        </p:txBody>
      </p:sp>
      <p:sp>
        <p:nvSpPr>
          <p:cNvPr id="32771" name="Rectangle 3"/>
          <p:cNvSpPr>
            <a:spLocks noGrp="1" noChangeArrowheads="1"/>
          </p:cNvSpPr>
          <p:nvPr>
            <p:ph type="dt" idx="1"/>
          </p:nvPr>
        </p:nvSpPr>
        <p:spPr bwMode="auto">
          <a:xfrm>
            <a:off x="3884464" y="2"/>
            <a:ext cx="2972004" cy="496744"/>
          </a:xfrm>
          <a:prstGeom prst="rect">
            <a:avLst/>
          </a:prstGeom>
          <a:noFill/>
          <a:ln w="9525">
            <a:noFill/>
            <a:miter lim="800000"/>
            <a:headEnd/>
            <a:tailEnd/>
          </a:ln>
          <a:effectLst/>
        </p:spPr>
        <p:txBody>
          <a:bodyPr vert="horz" wrap="square" lIns="89009" tIns="44505" rIns="89009" bIns="44505" numCol="1" anchor="t" anchorCtr="0" compatLnSpc="1">
            <a:prstTxWarp prst="textNoShape">
              <a:avLst/>
            </a:prstTxWarp>
          </a:bodyPr>
          <a:lstStyle>
            <a:lvl1pPr algn="r">
              <a:defRPr sz="1200"/>
            </a:lvl1pPr>
          </a:lstStyle>
          <a:p>
            <a:endParaRPr lang="de-DE"/>
          </a:p>
        </p:txBody>
      </p:sp>
      <p:sp>
        <p:nvSpPr>
          <p:cNvPr id="32772" name="Rectangle 4"/>
          <p:cNvSpPr>
            <a:spLocks noGrp="1" noRot="1" noChangeAspect="1" noChangeArrowheads="1" noTextEdit="1"/>
          </p:cNvSpPr>
          <p:nvPr>
            <p:ph type="sldImg" idx="2"/>
          </p:nvPr>
        </p:nvSpPr>
        <p:spPr bwMode="auto">
          <a:xfrm>
            <a:off x="941388" y="747713"/>
            <a:ext cx="4975225" cy="3727450"/>
          </a:xfrm>
          <a:prstGeom prst="rect">
            <a:avLst/>
          </a:prstGeom>
          <a:noFill/>
          <a:ln w="9525">
            <a:solidFill>
              <a:srgbClr val="000000"/>
            </a:solidFill>
            <a:miter lim="800000"/>
            <a:headEnd/>
            <a:tailEnd/>
          </a:ln>
          <a:effectLst/>
        </p:spPr>
      </p:sp>
      <p:sp>
        <p:nvSpPr>
          <p:cNvPr id="32773" name="Rectangle 5"/>
          <p:cNvSpPr>
            <a:spLocks noGrp="1" noChangeArrowheads="1"/>
          </p:cNvSpPr>
          <p:nvPr>
            <p:ph type="body" sz="quarter" idx="3"/>
          </p:nvPr>
        </p:nvSpPr>
        <p:spPr bwMode="auto">
          <a:xfrm>
            <a:off x="685497" y="4723700"/>
            <a:ext cx="5487013" cy="4475328"/>
          </a:xfrm>
          <a:prstGeom prst="rect">
            <a:avLst/>
          </a:prstGeom>
          <a:noFill/>
          <a:ln w="9525">
            <a:noFill/>
            <a:miter lim="800000"/>
            <a:headEnd/>
            <a:tailEnd/>
          </a:ln>
          <a:effectLst/>
        </p:spPr>
        <p:txBody>
          <a:bodyPr vert="horz" wrap="square" lIns="89009" tIns="44505" rIns="89009" bIns="44505"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32774" name="Rectangle 6"/>
          <p:cNvSpPr>
            <a:spLocks noGrp="1" noChangeArrowheads="1"/>
          </p:cNvSpPr>
          <p:nvPr>
            <p:ph type="ftr" sz="quarter" idx="4"/>
          </p:nvPr>
        </p:nvSpPr>
        <p:spPr bwMode="auto">
          <a:xfrm>
            <a:off x="2" y="9447402"/>
            <a:ext cx="2972004" cy="496744"/>
          </a:xfrm>
          <a:prstGeom prst="rect">
            <a:avLst/>
          </a:prstGeom>
          <a:noFill/>
          <a:ln w="9525">
            <a:noFill/>
            <a:miter lim="800000"/>
            <a:headEnd/>
            <a:tailEnd/>
          </a:ln>
          <a:effectLst/>
        </p:spPr>
        <p:txBody>
          <a:bodyPr vert="horz" wrap="square" lIns="89009" tIns="44505" rIns="89009" bIns="44505" numCol="1" anchor="b" anchorCtr="0" compatLnSpc="1">
            <a:prstTxWarp prst="textNoShape">
              <a:avLst/>
            </a:prstTxWarp>
          </a:bodyPr>
          <a:lstStyle>
            <a:lvl1pPr algn="l">
              <a:defRPr sz="1200"/>
            </a:lvl1pPr>
          </a:lstStyle>
          <a:p>
            <a:endParaRPr lang="de-DE"/>
          </a:p>
        </p:txBody>
      </p:sp>
      <p:sp>
        <p:nvSpPr>
          <p:cNvPr id="32775" name="Rectangle 7"/>
          <p:cNvSpPr>
            <a:spLocks noGrp="1" noChangeArrowheads="1"/>
          </p:cNvSpPr>
          <p:nvPr>
            <p:ph type="sldNum" sz="quarter" idx="5"/>
          </p:nvPr>
        </p:nvSpPr>
        <p:spPr bwMode="auto">
          <a:xfrm>
            <a:off x="3884464" y="9447402"/>
            <a:ext cx="2972004" cy="496744"/>
          </a:xfrm>
          <a:prstGeom prst="rect">
            <a:avLst/>
          </a:prstGeom>
          <a:noFill/>
          <a:ln w="9525">
            <a:noFill/>
            <a:miter lim="800000"/>
            <a:headEnd/>
            <a:tailEnd/>
          </a:ln>
          <a:effectLst/>
        </p:spPr>
        <p:txBody>
          <a:bodyPr vert="horz" wrap="square" lIns="89009" tIns="44505" rIns="89009" bIns="44505" numCol="1" anchor="b" anchorCtr="0" compatLnSpc="1">
            <a:prstTxWarp prst="textNoShape">
              <a:avLst/>
            </a:prstTxWarp>
          </a:bodyPr>
          <a:lstStyle>
            <a:lvl1pPr algn="r">
              <a:defRPr sz="1200"/>
            </a:lvl1pPr>
          </a:lstStyle>
          <a:p>
            <a:fld id="{F4BE600D-EFAE-43BF-8E9C-88BA7BC1BBF7}" type="slidenum">
              <a:rPr lang="de-DE"/>
              <a:pPr/>
              <a:t>‹Nr.›</a:t>
            </a:fld>
            <a:endParaRPr lang="de-DE"/>
          </a:p>
        </p:txBody>
      </p:sp>
    </p:spTree>
    <p:extLst>
      <p:ext uri="{BB962C8B-B14F-4D97-AF65-F5344CB8AC3E}">
        <p14:creationId xmlns:p14="http://schemas.microsoft.com/office/powerpoint/2010/main" val="2629767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open-std.org/JTC1/SC22/WG21/docs/papers/2013/n3558.pdf"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bartoszmilewski.com/2014/02/26/c17-i-see-a-monad-in-your-future/" TargetMode="External"/><Relationship Id="rId4" Type="http://schemas.openxmlformats.org/officeDocument/2006/relationships/hyperlink" Target="http://www.boost.org/doc/libs/1_56_0/doc/html/thread/compliance.html#thread.compliance.cxx1y.async"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qt-project.org/doc/QNetworkReply.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bartoszmilewski.com/2014/02/26/c17-i-see-a-monad-in-your-futur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715AC2-0DB3-4845-9A62-DBC0A891C8AD}" type="slidenum">
              <a:rPr lang="de-DE"/>
              <a:pPr/>
              <a:t>1</a:t>
            </a:fld>
            <a:endParaRPr lang="de-DE"/>
          </a:p>
        </p:txBody>
      </p:sp>
      <p:sp>
        <p:nvSpPr>
          <p:cNvPr id="408578" name="Rectangle 2"/>
          <p:cNvSpPr>
            <a:spLocks noGrp="1" noRot="1" noChangeAspect="1" noChangeArrowheads="1" noTextEdit="1"/>
          </p:cNvSpPr>
          <p:nvPr>
            <p:ph type="sldImg"/>
          </p:nvPr>
        </p:nvSpPr>
        <p:spPr>
          <a:ln/>
        </p:spPr>
      </p:sp>
      <p:sp>
        <p:nvSpPr>
          <p:cNvPr id="408579" name="Rectangle 3"/>
          <p:cNvSpPr>
            <a:spLocks noGrp="1" noChangeArrowheads="1"/>
          </p:cNvSpPr>
          <p:nvPr>
            <p:ph type="body" idx="1"/>
          </p:nvPr>
        </p:nvSpPr>
        <p:spPr/>
        <p:txBody>
          <a:bodyPr/>
          <a:lstStyle/>
          <a:p>
            <a:r>
              <a:rPr lang="en-GB" dirty="0" smtClean="0"/>
              <a:t>Rules:</a:t>
            </a:r>
          </a:p>
          <a:p>
            <a:r>
              <a:rPr lang="en-GB" dirty="0" smtClean="0"/>
              <a:t>1) Each</a:t>
            </a:r>
            <a:r>
              <a:rPr lang="en-GB" baseline="0" dirty="0" smtClean="0"/>
              <a:t> slide need a main statement! </a:t>
            </a:r>
            <a:endParaRPr lang="en-GB" dirty="0" smtClean="0"/>
          </a:p>
          <a:p>
            <a:r>
              <a:rPr lang="en-GB" dirty="0" smtClean="0"/>
              <a:t>2) Transition statement has to be perfect!</a:t>
            </a:r>
          </a:p>
          <a:p>
            <a:endParaRPr lang="en-GB" dirty="0" smtClean="0"/>
          </a:p>
          <a:p>
            <a:r>
              <a:rPr lang="en-GB" b="1" dirty="0" smtClean="0"/>
              <a:t>Main Statement</a:t>
            </a:r>
          </a:p>
          <a:p>
            <a:r>
              <a:rPr lang="en-GB" dirty="0" smtClean="0"/>
              <a:t>…</a:t>
            </a:r>
          </a:p>
          <a:p>
            <a:pPr defTabSz="918187">
              <a:defRPr/>
            </a:pPr>
            <a:r>
              <a:rPr lang="en-GB" b="1" dirty="0" smtClean="0"/>
              <a:t>Transition Statement</a:t>
            </a:r>
          </a:p>
          <a:p>
            <a:pPr defTabSz="918187">
              <a:defRPr/>
            </a:pPr>
            <a:r>
              <a:rPr lang="en-GB" dirty="0" smtClean="0"/>
              <a:t>…</a:t>
            </a:r>
          </a:p>
          <a:p>
            <a:endParaRPr lang="en-GB" dirty="0" smtClean="0"/>
          </a:p>
          <a:p>
            <a:pPr marL="229547" indent="-229547" defTabSz="918187">
              <a:buFontTx/>
              <a:buAutoNum type="alphaLcParenR" startAt="3"/>
              <a:defRPr/>
            </a:pPr>
            <a:r>
              <a:rPr lang="en-GB" dirty="0" smtClean="0"/>
              <a:t>Test with time … </a:t>
            </a:r>
          </a:p>
          <a:p>
            <a:endParaRPr lang="en-GB" dirty="0" smtClean="0"/>
          </a:p>
          <a:p>
            <a:r>
              <a:rPr lang="en-GB" dirty="0" err="1" smtClean="0"/>
              <a:t>Aussagen</a:t>
            </a:r>
            <a:r>
              <a:rPr lang="en-GB" dirty="0" smtClean="0"/>
              <a:t> von </a:t>
            </a:r>
            <a:r>
              <a:rPr lang="en-GB" dirty="0" err="1" smtClean="0"/>
              <a:t>oben</a:t>
            </a:r>
            <a:r>
              <a:rPr lang="en-GB" dirty="0" smtClean="0"/>
              <a:t> </a:t>
            </a:r>
            <a:r>
              <a:rPr lang="en-GB" dirty="0" err="1" smtClean="0"/>
              <a:t>durchsetzen</a:t>
            </a:r>
            <a:r>
              <a:rPr lang="en-GB" baseline="0" dirty="0" smtClean="0"/>
              <a:t> </a:t>
            </a:r>
          </a:p>
          <a:p>
            <a:r>
              <a:rPr lang="en-GB" baseline="0" dirty="0" smtClean="0"/>
              <a:t>Hold the Presentation and stop the time</a:t>
            </a:r>
          </a:p>
          <a:p>
            <a:pPr defTabSz="918187">
              <a:defRPr/>
            </a:pPr>
            <a:r>
              <a:rPr lang="en-GB" baseline="0" dirty="0" smtClean="0"/>
              <a:t>Library </a:t>
            </a:r>
            <a:r>
              <a:rPr lang="en-GB" baseline="0" dirty="0" err="1" smtClean="0"/>
              <a:t>reorganisieren</a:t>
            </a:r>
            <a:endParaRPr lang="en-GB" baseline="0" dirty="0" smtClean="0"/>
          </a:p>
          <a:p>
            <a:pPr defTabSz="918187">
              <a:defRPr/>
            </a:pPr>
            <a:r>
              <a:rPr lang="en-GB" baseline="0" dirty="0" err="1" smtClean="0"/>
              <a:t>Beispiele</a:t>
            </a:r>
            <a:r>
              <a:rPr lang="en-GB" baseline="0" dirty="0" smtClean="0"/>
              <a:t> </a:t>
            </a:r>
            <a:r>
              <a:rPr lang="en-GB" baseline="0" dirty="0" err="1" smtClean="0"/>
              <a:t>prüfen</a:t>
            </a:r>
            <a:r>
              <a:rPr lang="en-GB" baseline="0" dirty="0" smtClean="0"/>
              <a:t> </a:t>
            </a:r>
          </a:p>
          <a:p>
            <a:r>
              <a:rPr lang="en-GB" baseline="0" dirty="0" smtClean="0"/>
              <a:t>Library </a:t>
            </a:r>
            <a:r>
              <a:rPr lang="en-GB" baseline="0" dirty="0" err="1" smtClean="0"/>
              <a:t>einchecken</a:t>
            </a:r>
            <a:r>
              <a:rPr lang="en-GB" baseline="0" dirty="0" smtClean="0"/>
              <a:t> </a:t>
            </a:r>
          </a:p>
          <a:p>
            <a:r>
              <a:rPr lang="en-GB" baseline="0" dirty="0" smtClean="0"/>
              <a:t>Animation </a:t>
            </a:r>
            <a:r>
              <a:rPr lang="en-GB" baseline="0" dirty="0" err="1" smtClean="0"/>
              <a:t>reparieren</a:t>
            </a:r>
            <a:r>
              <a:rPr lang="en-GB" baseline="0" dirty="0" smtClean="0"/>
              <a:t> </a:t>
            </a:r>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smtClean="0"/>
          </a:p>
          <a:p>
            <a:pPr defTabSz="918187">
              <a:defRPr/>
            </a:pPr>
            <a:r>
              <a:rPr lang="en-GB" b="1" dirty="0" smtClean="0"/>
              <a:t>Main Statement</a:t>
            </a:r>
          </a:p>
          <a:p>
            <a:endParaRPr lang="de-DE" dirty="0" smtClean="0"/>
          </a:p>
          <a:p>
            <a:r>
              <a:rPr lang="de-DE" dirty="0" smtClean="0"/>
              <a:t>+ </a:t>
            </a:r>
            <a:r>
              <a:rPr lang="de-DE" dirty="0" err="1" smtClean="0"/>
              <a:t>and</a:t>
            </a:r>
            <a:r>
              <a:rPr lang="de-DE" dirty="0" smtClean="0"/>
              <a:t> </a:t>
            </a:r>
            <a:r>
              <a:rPr lang="de-DE" dirty="0" err="1" smtClean="0"/>
              <a:t>yes</a:t>
            </a:r>
            <a:r>
              <a:rPr lang="de-DE" dirty="0" smtClean="0"/>
              <a:t>, </a:t>
            </a:r>
            <a:r>
              <a:rPr lang="de-DE" dirty="0" err="1" smtClean="0"/>
              <a:t>boost</a:t>
            </a:r>
            <a:r>
              <a:rPr lang="de-DE" dirty="0" smtClean="0"/>
              <a:t> </a:t>
            </a:r>
            <a:r>
              <a:rPr lang="de-DE" dirty="0" err="1" smtClean="0"/>
              <a:t>picked</a:t>
            </a:r>
            <a:r>
              <a:rPr lang="de-DE" dirty="0" smtClean="0"/>
              <a:t> </a:t>
            </a:r>
            <a:r>
              <a:rPr lang="de-DE" dirty="0" err="1" smtClean="0"/>
              <a:t>up</a:t>
            </a:r>
            <a:r>
              <a:rPr lang="de-DE" dirty="0" smtClean="0"/>
              <a:t> </a:t>
            </a:r>
            <a:r>
              <a:rPr lang="de-DE" dirty="0" err="1" smtClean="0"/>
              <a:t>some</a:t>
            </a:r>
            <a:r>
              <a:rPr lang="de-DE" dirty="0" smtClean="0"/>
              <a:t> </a:t>
            </a:r>
            <a:r>
              <a:rPr lang="de-DE" dirty="0" err="1" smtClean="0"/>
              <a:t>improvements</a:t>
            </a:r>
            <a:r>
              <a:rPr lang="de-DE" dirty="0" smtClean="0"/>
              <a:t> </a:t>
            </a:r>
            <a:r>
              <a:rPr lang="de-DE" dirty="0" err="1" smtClean="0"/>
              <a:t>of</a:t>
            </a:r>
            <a:r>
              <a:rPr lang="de-DE" dirty="0" smtClean="0"/>
              <a:t> </a:t>
            </a:r>
            <a:r>
              <a:rPr lang="de-DE" dirty="0" err="1" smtClean="0"/>
              <a:t>this</a:t>
            </a:r>
            <a:r>
              <a:rPr lang="de-DE" dirty="0" smtClean="0"/>
              <a:t> </a:t>
            </a:r>
            <a:r>
              <a:rPr lang="de-DE" dirty="0" err="1" smtClean="0"/>
              <a:t>future</a:t>
            </a:r>
            <a:r>
              <a:rPr lang="de-DE" dirty="0" smtClean="0"/>
              <a:t> </a:t>
            </a:r>
            <a:r>
              <a:rPr lang="de-DE" dirty="0" err="1" smtClean="0"/>
              <a:t>from</a:t>
            </a:r>
            <a:r>
              <a:rPr lang="de-DE" dirty="0" smtClean="0"/>
              <a:t> </a:t>
            </a:r>
            <a:r>
              <a:rPr lang="de-DE" dirty="0" err="1" smtClean="0"/>
              <a:t>c++</a:t>
            </a:r>
            <a:r>
              <a:rPr lang="de-DE" dirty="0" smtClean="0"/>
              <a:t> </a:t>
            </a:r>
            <a:r>
              <a:rPr lang="de-DE" dirty="0" err="1" smtClean="0"/>
              <a:t>proposals</a:t>
            </a:r>
            <a:endParaRPr lang="de-DE" dirty="0" smtClean="0"/>
          </a:p>
          <a:p>
            <a:r>
              <a:rPr lang="de-DE" dirty="0" smtClean="0"/>
              <a:t>+</a:t>
            </a:r>
            <a:r>
              <a:rPr lang="de-DE" baseline="0" dirty="0" smtClean="0"/>
              <a:t> </a:t>
            </a:r>
            <a:r>
              <a:rPr lang="de-DE" baseline="0" dirty="0" err="1" smtClean="0"/>
              <a:t>it</a:t>
            </a:r>
            <a:r>
              <a:rPr lang="de-DE" baseline="0" dirty="0" smtClean="0"/>
              <a:t> </a:t>
            </a:r>
            <a:r>
              <a:rPr lang="de-DE" baseline="0" dirty="0" err="1" smtClean="0"/>
              <a:t>implemend</a:t>
            </a:r>
            <a:r>
              <a:rPr lang="de-DE" baseline="0" dirty="0" smtClean="0"/>
              <a:t> </a:t>
            </a:r>
            <a:r>
              <a:rPr lang="de-DE" baseline="0" dirty="0" err="1" smtClean="0"/>
              <a:t>the</a:t>
            </a:r>
            <a:r>
              <a:rPr lang="de-DE" baseline="0" dirty="0" smtClean="0"/>
              <a:t> </a:t>
            </a:r>
            <a:r>
              <a:rPr lang="de-DE" baseline="0" dirty="0" err="1" smtClean="0"/>
              <a:t>concept</a:t>
            </a:r>
            <a:r>
              <a:rPr lang="de-DE" baseline="0" dirty="0" smtClean="0"/>
              <a:t> </a:t>
            </a:r>
            <a:r>
              <a:rPr lang="de-DE" baseline="0" dirty="0" err="1" smtClean="0"/>
              <a:t>of</a:t>
            </a:r>
            <a:r>
              <a:rPr lang="de-DE" baseline="0" dirty="0" smtClean="0"/>
              <a:t> </a:t>
            </a:r>
            <a:r>
              <a:rPr lang="de-DE" baseline="0" dirty="0" err="1" smtClean="0"/>
              <a:t>continuations</a:t>
            </a:r>
            <a:r>
              <a:rPr lang="de-DE" baseline="0" dirty="0" smtClean="0"/>
              <a:t> </a:t>
            </a:r>
          </a:p>
          <a:p>
            <a:r>
              <a:rPr lang="de-DE" baseline="0" dirty="0" smtClean="0"/>
              <a:t>+ ist </a:t>
            </a:r>
            <a:r>
              <a:rPr lang="de-DE" baseline="0" dirty="0" err="1" smtClean="0"/>
              <a:t>comparable</a:t>
            </a:r>
            <a:r>
              <a:rPr lang="de-DE" baseline="0" dirty="0" smtClean="0"/>
              <a:t> </a:t>
            </a:r>
            <a:r>
              <a:rPr lang="de-DE" baseline="0" dirty="0" err="1" smtClean="0"/>
              <a:t>with</a:t>
            </a:r>
            <a:r>
              <a:rPr lang="de-DE" baseline="0" dirty="0" smtClean="0"/>
              <a:t> </a:t>
            </a:r>
            <a:r>
              <a:rPr lang="de-DE" baseline="0" dirty="0" err="1" smtClean="0"/>
              <a:t>Qfuture</a:t>
            </a:r>
            <a:r>
              <a:rPr lang="de-DE" baseline="0" dirty="0" smtClean="0"/>
              <a:t> … </a:t>
            </a:r>
            <a:endParaRPr lang="de-DE" dirty="0" smtClean="0"/>
          </a:p>
          <a:p>
            <a:endParaRPr lang="de-DE" dirty="0" smtClean="0"/>
          </a:p>
          <a:p>
            <a:r>
              <a:rPr lang="de-DE" baseline="0" dirty="0" smtClean="0"/>
              <a:t>+ </a:t>
            </a:r>
            <a:r>
              <a:rPr lang="de-DE" baseline="0" dirty="0" err="1" smtClean="0"/>
              <a:t>code</a:t>
            </a:r>
            <a:r>
              <a:rPr lang="de-DE" baseline="0" dirty="0" smtClean="0"/>
              <a:t> ist </a:t>
            </a:r>
            <a:r>
              <a:rPr lang="de-DE" baseline="0" dirty="0" err="1" smtClean="0"/>
              <a:t>more</a:t>
            </a:r>
            <a:r>
              <a:rPr lang="de-DE" baseline="0" dirty="0" smtClean="0"/>
              <a:t> </a:t>
            </a:r>
            <a:r>
              <a:rPr lang="de-DE" baseline="0" dirty="0" err="1" smtClean="0"/>
              <a:t>localized</a:t>
            </a:r>
            <a:r>
              <a:rPr lang="de-DE" baseline="0" dirty="0" smtClean="0"/>
              <a:t>, but </a:t>
            </a:r>
            <a:r>
              <a:rPr lang="de-DE" baseline="0" dirty="0" err="1" smtClean="0"/>
              <a:t>you</a:t>
            </a:r>
            <a:r>
              <a:rPr lang="de-DE" baseline="0" dirty="0" smtClean="0"/>
              <a:t> still mix </a:t>
            </a:r>
            <a:r>
              <a:rPr lang="de-DE" baseline="0" dirty="0" err="1" smtClean="0"/>
              <a:t>control</a:t>
            </a:r>
            <a:r>
              <a:rPr lang="de-DE" baseline="0" dirty="0" smtClean="0"/>
              <a:t> </a:t>
            </a:r>
            <a:r>
              <a:rPr lang="de-DE" baseline="0" dirty="0" err="1" smtClean="0"/>
              <a:t>flow</a:t>
            </a:r>
            <a:r>
              <a:rPr lang="de-DE" baseline="0" dirty="0" smtClean="0"/>
              <a:t> an </a:t>
            </a:r>
            <a:r>
              <a:rPr lang="de-DE" baseline="0" dirty="0" err="1" smtClean="0"/>
              <a:t>application</a:t>
            </a:r>
            <a:r>
              <a:rPr lang="de-DE" baseline="0" dirty="0" smtClean="0"/>
              <a:t> </a:t>
            </a:r>
            <a:r>
              <a:rPr lang="de-DE" baseline="0" dirty="0" err="1" smtClean="0"/>
              <a:t>logic</a:t>
            </a:r>
            <a:r>
              <a:rPr lang="de-DE" baseline="0" dirty="0" smtClean="0"/>
              <a:t>. </a:t>
            </a:r>
          </a:p>
          <a:p>
            <a:r>
              <a:rPr lang="de-DE" baseline="0" dirty="0" smtClean="0"/>
              <a:t>+ </a:t>
            </a:r>
            <a:r>
              <a:rPr lang="de-DE" baseline="0" dirty="0" err="1" smtClean="0"/>
              <a:t>and</a:t>
            </a:r>
            <a:r>
              <a:rPr lang="de-DE" baseline="0" dirty="0" smtClean="0"/>
              <a:t> </a:t>
            </a:r>
            <a:r>
              <a:rPr lang="de-DE" baseline="0" dirty="0" err="1" smtClean="0"/>
              <a:t>if</a:t>
            </a:r>
            <a:r>
              <a:rPr lang="de-DE" baseline="0" dirty="0" smtClean="0"/>
              <a:t> </a:t>
            </a:r>
            <a:r>
              <a:rPr lang="de-DE" baseline="0" dirty="0" err="1" smtClean="0"/>
              <a:t>you</a:t>
            </a:r>
            <a:r>
              <a:rPr lang="de-DE" baseline="0" dirty="0" smtClean="0"/>
              <a:t> </a:t>
            </a:r>
            <a:r>
              <a:rPr lang="de-DE" baseline="0" dirty="0" err="1" smtClean="0"/>
              <a:t>have</a:t>
            </a:r>
            <a:r>
              <a:rPr lang="de-DE" baseline="0" dirty="0" smtClean="0"/>
              <a:t> </a:t>
            </a:r>
            <a:r>
              <a:rPr lang="de-DE" baseline="0" dirty="0" err="1" smtClean="0"/>
              <a:t>to</a:t>
            </a:r>
            <a:r>
              <a:rPr lang="de-DE" baseline="0" dirty="0" smtClean="0"/>
              <a:t> </a:t>
            </a:r>
            <a:r>
              <a:rPr lang="de-DE" baseline="0" dirty="0" err="1" smtClean="0"/>
              <a:t>start</a:t>
            </a:r>
            <a:r>
              <a:rPr lang="de-DE" baseline="0" dirty="0" smtClean="0"/>
              <a:t> </a:t>
            </a:r>
            <a:r>
              <a:rPr lang="de-DE" baseline="0" dirty="0" err="1" smtClean="0"/>
              <a:t>to</a:t>
            </a:r>
            <a:r>
              <a:rPr lang="de-DE" baseline="0" dirty="0" smtClean="0"/>
              <a:t> </a:t>
            </a:r>
            <a:r>
              <a:rPr lang="de-DE" baseline="0" dirty="0" err="1" smtClean="0"/>
              <a:t>nest</a:t>
            </a:r>
            <a:r>
              <a:rPr lang="de-DE" baseline="0" dirty="0" smtClean="0"/>
              <a:t> </a:t>
            </a:r>
            <a:r>
              <a:rPr lang="de-DE" baseline="0" dirty="0" err="1" smtClean="0"/>
              <a:t>with</a:t>
            </a:r>
            <a:r>
              <a:rPr lang="de-DE" baseline="0" dirty="0" smtClean="0"/>
              <a:t> </a:t>
            </a:r>
            <a:r>
              <a:rPr lang="de-DE" baseline="0" dirty="0" err="1" smtClean="0"/>
              <a:t>these</a:t>
            </a:r>
            <a:r>
              <a:rPr lang="de-DE" baseline="0" dirty="0" smtClean="0"/>
              <a:t> </a:t>
            </a:r>
            <a:r>
              <a:rPr lang="de-DE" baseline="0" dirty="0" err="1" smtClean="0"/>
              <a:t>continuitations</a:t>
            </a:r>
            <a:r>
              <a:rPr lang="de-DE" baseline="0" dirty="0" smtClean="0"/>
              <a:t>, </a:t>
            </a:r>
            <a:r>
              <a:rPr lang="de-DE" baseline="0" dirty="0" err="1" smtClean="0"/>
              <a:t>you</a:t>
            </a:r>
            <a:r>
              <a:rPr lang="de-DE" baseline="0" dirty="0" smtClean="0"/>
              <a:t> will </a:t>
            </a:r>
            <a:r>
              <a:rPr lang="de-DE" baseline="0" dirty="0" err="1" smtClean="0"/>
              <a:t>see</a:t>
            </a:r>
            <a:r>
              <a:rPr lang="de-DE" baseline="0" dirty="0" smtClean="0"/>
              <a:t> </a:t>
            </a:r>
            <a:r>
              <a:rPr lang="de-DE" baseline="0" dirty="0" err="1" smtClean="0"/>
              <a:t>soon</a:t>
            </a:r>
            <a:r>
              <a:rPr lang="de-DE" baseline="0" dirty="0" smtClean="0"/>
              <a:t> </a:t>
            </a:r>
            <a:r>
              <a:rPr lang="de-DE" baseline="0" dirty="0" err="1" smtClean="0"/>
              <a:t>code</a:t>
            </a:r>
            <a:r>
              <a:rPr lang="de-DE" baseline="0" dirty="0" smtClean="0"/>
              <a:t> like </a:t>
            </a:r>
            <a:r>
              <a:rPr lang="de-DE" baseline="0" dirty="0" err="1" smtClean="0"/>
              <a:t>this</a:t>
            </a:r>
            <a:r>
              <a:rPr lang="de-DE" baseline="0" dirty="0" smtClean="0"/>
              <a:t>:</a:t>
            </a:r>
          </a:p>
          <a:p>
            <a:r>
              <a:rPr lang="de-DE" baseline="0" dirty="0" smtClean="0"/>
              <a:t>+ </a:t>
            </a:r>
            <a:r>
              <a:rPr lang="de-DE" baseline="0" dirty="0" err="1" smtClean="0"/>
              <a:t>now</a:t>
            </a:r>
            <a:r>
              <a:rPr lang="de-DE" baseline="0" dirty="0" smtClean="0"/>
              <a:t> </a:t>
            </a:r>
            <a:r>
              <a:rPr lang="de-DE" baseline="0" dirty="0" err="1" smtClean="0"/>
              <a:t>localized</a:t>
            </a:r>
            <a:r>
              <a:rPr lang="de-DE" baseline="0" dirty="0" smtClean="0"/>
              <a:t>, but not </a:t>
            </a:r>
            <a:r>
              <a:rPr lang="de-DE" baseline="0" dirty="0" err="1" smtClean="0"/>
              <a:t>readable</a:t>
            </a:r>
            <a:r>
              <a:rPr lang="de-DE" baseline="0" dirty="0" smtClean="0"/>
              <a:t> .. </a:t>
            </a:r>
          </a:p>
          <a:p>
            <a:pPr defTabSz="918187">
              <a:defRPr/>
            </a:pPr>
            <a:endParaRPr lang="de-DE" dirty="0" smtClean="0"/>
          </a:p>
          <a:p>
            <a:pPr defTabSz="918187">
              <a:defRPr/>
            </a:pPr>
            <a:r>
              <a:rPr lang="de-DE" dirty="0" smtClean="0"/>
              <a:t>+ but: not </a:t>
            </a:r>
            <a:r>
              <a:rPr lang="de-DE" dirty="0" err="1" smtClean="0"/>
              <a:t>accepted</a:t>
            </a:r>
            <a:r>
              <a:rPr lang="de-DE" baseline="0" dirty="0" smtClean="0"/>
              <a:t> </a:t>
            </a:r>
            <a:r>
              <a:rPr lang="de-DE" baseline="0" dirty="0" err="1" smtClean="0"/>
              <a:t>for</a:t>
            </a:r>
            <a:r>
              <a:rPr lang="de-DE" baseline="0" dirty="0" smtClean="0"/>
              <a:t> </a:t>
            </a:r>
            <a:r>
              <a:rPr lang="de-DE" baseline="0" dirty="0" err="1" smtClean="0"/>
              <a:t>c++</a:t>
            </a:r>
            <a:r>
              <a:rPr lang="de-DE" baseline="0" dirty="0" smtClean="0"/>
              <a:t>14!</a:t>
            </a:r>
          </a:p>
          <a:p>
            <a:pPr defTabSz="918187">
              <a:defRPr/>
            </a:pPr>
            <a:endParaRPr lang="en-GB" b="1" dirty="0" smtClean="0"/>
          </a:p>
          <a:p>
            <a:pPr defTabSz="918187">
              <a:defRPr/>
            </a:pPr>
            <a:r>
              <a:rPr lang="en-GB" b="1" dirty="0" smtClean="0"/>
              <a:t>Transition Statement</a:t>
            </a:r>
          </a:p>
          <a:p>
            <a:endParaRPr lang="de-DE" baseline="0" dirty="0" smtClean="0"/>
          </a:p>
          <a:p>
            <a:r>
              <a:rPr lang="de-DE" baseline="0" dirty="0" smtClean="0"/>
              <a:t>+ so, </a:t>
            </a:r>
            <a:r>
              <a:rPr lang="de-DE" baseline="0" dirty="0" err="1" smtClean="0"/>
              <a:t>however</a:t>
            </a:r>
            <a:r>
              <a:rPr lang="de-DE" baseline="0" dirty="0" smtClean="0"/>
              <a:t>, i </a:t>
            </a:r>
            <a:r>
              <a:rPr lang="de-DE" baseline="0" dirty="0" err="1" smtClean="0"/>
              <a:t>want</a:t>
            </a:r>
            <a:r>
              <a:rPr lang="de-DE" baseline="0" dirty="0" smtClean="0"/>
              <a:t> </a:t>
            </a:r>
            <a:r>
              <a:rPr lang="de-DE" baseline="0" dirty="0" err="1" smtClean="0"/>
              <a:t>to</a:t>
            </a:r>
            <a:r>
              <a:rPr lang="de-DE" baseline="0" dirty="0" smtClean="0"/>
              <a:t> </a:t>
            </a:r>
            <a:r>
              <a:rPr lang="de-DE" baseline="0" dirty="0" err="1" smtClean="0"/>
              <a:t>give</a:t>
            </a:r>
            <a:r>
              <a:rPr lang="de-DE" baseline="0" dirty="0" smtClean="0"/>
              <a:t> </a:t>
            </a:r>
            <a:r>
              <a:rPr lang="de-DE" baseline="0" dirty="0" err="1" smtClean="0"/>
              <a:t>you</a:t>
            </a:r>
            <a:r>
              <a:rPr lang="de-DE" baseline="0" dirty="0" smtClean="0"/>
              <a:t> an </a:t>
            </a:r>
            <a:r>
              <a:rPr lang="de-DE" baseline="0" dirty="0" err="1" smtClean="0"/>
              <a:t>impression</a:t>
            </a:r>
            <a:r>
              <a:rPr lang="de-DE" baseline="0" dirty="0" smtClean="0"/>
              <a:t> </a:t>
            </a:r>
            <a:r>
              <a:rPr lang="de-DE" baseline="0" dirty="0" err="1" smtClean="0"/>
              <a:t>how</a:t>
            </a:r>
            <a:r>
              <a:rPr lang="de-DE" baseline="0" dirty="0" smtClean="0"/>
              <a:t> </a:t>
            </a:r>
            <a:r>
              <a:rPr lang="de-DE" baseline="0" dirty="0" err="1" smtClean="0"/>
              <a:t>much</a:t>
            </a:r>
            <a:r>
              <a:rPr lang="de-DE" baseline="0" dirty="0" smtClean="0"/>
              <a:t> </a:t>
            </a:r>
            <a:r>
              <a:rPr lang="de-DE" baseline="0" dirty="0" err="1" smtClean="0"/>
              <a:t>boilerplate</a:t>
            </a:r>
            <a:r>
              <a:rPr lang="de-DE" baseline="0" dirty="0" smtClean="0"/>
              <a:t> </a:t>
            </a:r>
            <a:r>
              <a:rPr lang="de-DE" baseline="0" dirty="0" err="1" smtClean="0"/>
              <a:t>code</a:t>
            </a:r>
            <a:r>
              <a:rPr lang="de-DE" baseline="0" dirty="0" smtClean="0"/>
              <a:t> </a:t>
            </a:r>
            <a:r>
              <a:rPr lang="de-DE" baseline="0" dirty="0" err="1" smtClean="0"/>
              <a:t>is</a:t>
            </a:r>
            <a:r>
              <a:rPr lang="de-DE" baseline="0" dirty="0" smtClean="0"/>
              <a:t> </a:t>
            </a:r>
            <a:r>
              <a:rPr lang="de-DE" baseline="0" dirty="0" err="1" smtClean="0"/>
              <a:t>needed</a:t>
            </a:r>
            <a:r>
              <a:rPr lang="de-DE" baseline="0" dirty="0" smtClean="0"/>
              <a:t> </a:t>
            </a:r>
            <a:r>
              <a:rPr lang="de-DE" baseline="0" dirty="0" err="1" smtClean="0"/>
              <a:t>every</a:t>
            </a:r>
            <a:r>
              <a:rPr lang="de-DE" baseline="0" dirty="0" smtClean="0"/>
              <a:t> </a:t>
            </a:r>
            <a:r>
              <a:rPr lang="de-DE" baseline="0" dirty="0" err="1" smtClean="0"/>
              <a:t>day</a:t>
            </a:r>
            <a:r>
              <a:rPr lang="de-DE" baseline="0" dirty="0" smtClean="0"/>
              <a:t> … </a:t>
            </a:r>
          </a:p>
          <a:p>
            <a:r>
              <a:rPr lang="de-DE" baseline="0" dirty="0" smtClean="0"/>
              <a:t>+ But </a:t>
            </a:r>
            <a:r>
              <a:rPr lang="de-DE" baseline="0" dirty="0" err="1" smtClean="0"/>
              <a:t>if</a:t>
            </a:r>
            <a:r>
              <a:rPr lang="de-DE" baseline="0" dirty="0" smtClean="0"/>
              <a:t> </a:t>
            </a:r>
            <a:r>
              <a:rPr lang="de-DE" baseline="0" dirty="0" err="1" smtClean="0"/>
              <a:t>you</a:t>
            </a:r>
            <a:r>
              <a:rPr lang="de-DE" baseline="0" dirty="0" smtClean="0"/>
              <a:t> an </a:t>
            </a:r>
            <a:r>
              <a:rPr lang="de-DE" baseline="0" dirty="0" err="1" smtClean="0"/>
              <a:t>commited</a:t>
            </a:r>
            <a:r>
              <a:rPr lang="de-DE" baseline="0" dirty="0" smtClean="0"/>
              <a:t> </a:t>
            </a:r>
            <a:r>
              <a:rPr lang="de-DE" baseline="0" dirty="0" err="1" smtClean="0"/>
              <a:t>developer</a:t>
            </a:r>
            <a:r>
              <a:rPr lang="de-DE" baseline="0" dirty="0" smtClean="0"/>
              <a:t>, </a:t>
            </a:r>
            <a:r>
              <a:rPr lang="de-DE" baseline="0" dirty="0" err="1" smtClean="0"/>
              <a:t>than</a:t>
            </a:r>
            <a:r>
              <a:rPr lang="de-DE" baseline="0" dirty="0" smtClean="0"/>
              <a:t> </a:t>
            </a:r>
            <a:r>
              <a:rPr lang="de-DE" baseline="0" dirty="0" err="1" smtClean="0"/>
              <a:t>you</a:t>
            </a:r>
            <a:r>
              <a:rPr lang="de-DE" baseline="0" dirty="0" smtClean="0"/>
              <a:t> </a:t>
            </a:r>
            <a:r>
              <a:rPr lang="de-DE" baseline="0" dirty="0" err="1" smtClean="0"/>
              <a:t>are</a:t>
            </a:r>
            <a:r>
              <a:rPr lang="de-DE" baseline="0" dirty="0" smtClean="0"/>
              <a:t> </a:t>
            </a:r>
            <a:r>
              <a:rPr lang="de-DE" baseline="0" dirty="0" err="1" smtClean="0"/>
              <a:t>comiited</a:t>
            </a:r>
            <a:r>
              <a:rPr lang="de-DE" baseline="0" dirty="0" smtClean="0"/>
              <a:t> </a:t>
            </a:r>
            <a:r>
              <a:rPr lang="de-DE" baseline="0" dirty="0" err="1" smtClean="0"/>
              <a:t>to</a:t>
            </a:r>
            <a:r>
              <a:rPr lang="de-DE" baseline="0" dirty="0" smtClean="0"/>
              <a:t> clean </a:t>
            </a:r>
            <a:r>
              <a:rPr lang="de-DE" baseline="0" dirty="0" err="1" smtClean="0"/>
              <a:t>code</a:t>
            </a:r>
            <a:r>
              <a:rPr lang="de-DE" baseline="0" dirty="0" smtClean="0"/>
              <a:t> … </a:t>
            </a:r>
          </a:p>
          <a:p>
            <a:endParaRPr lang="de-DE" baseline="0" dirty="0" smtClean="0"/>
          </a:p>
          <a:p>
            <a:endParaRPr lang="de-DE" baseline="0" dirty="0" smtClean="0"/>
          </a:p>
          <a:p>
            <a:pPr lvl="2" rtl="0" fontAlgn="base"/>
            <a:r>
              <a:rPr lang="en-US" b="1" dirty="0"/>
              <a:t>(not in C++11 but in C++1y (</a:t>
            </a:r>
            <a:r>
              <a:rPr lang="en-US" b="1" u="sng" dirty="0">
                <a:hlinkClick r:id="rId3"/>
              </a:rPr>
              <a:t>N3558</a:t>
            </a:r>
            <a:r>
              <a:rPr lang="en-US" b="1" dirty="0"/>
              <a:t> - A Standardized Representation of Asynchronous Operations)</a:t>
            </a:r>
          </a:p>
          <a:p>
            <a:pPr lvl="2" rtl="0" fontAlgn="base"/>
            <a:r>
              <a:rPr lang="en-US" b="1" dirty="0"/>
              <a:t> + </a:t>
            </a:r>
            <a:r>
              <a:rPr lang="en-US" dirty="0"/>
              <a:t>boost still implements this proposals up to some kind of degree: </a:t>
            </a:r>
            <a:r>
              <a:rPr lang="en-US" u="sng" dirty="0">
                <a:hlinkClick r:id="rId4"/>
              </a:rPr>
              <a:t>http://www.boost.org/doc/libs/1_56_0/doc/html/thread/compliance.html#thread.compliance.cxx1y.async</a:t>
            </a:r>
            <a:r>
              <a:rPr lang="en-US" dirty="0"/>
              <a:t> + + </a:t>
            </a:r>
            <a:r>
              <a:rPr lang="en-US" u="sng" dirty="0">
                <a:hlinkClick r:id="rId5"/>
              </a:rPr>
              <a:t>http://bartoszmilewski.com/2014/02/26/c17-i-see-a-monad-in-your-future/</a:t>
            </a:r>
            <a:r>
              <a:rPr lang="en-US" dirty="0"/>
              <a:t> , </a:t>
            </a:r>
            <a:r>
              <a:rPr lang="en-US" dirty="0" err="1"/>
              <a:t>sieht</a:t>
            </a:r>
            <a:r>
              <a:rPr lang="en-US" dirty="0"/>
              <a:t> das </a:t>
            </a:r>
            <a:r>
              <a:rPr lang="en-US" dirty="0" err="1"/>
              <a:t>erst</a:t>
            </a:r>
            <a:r>
              <a:rPr lang="en-US" dirty="0"/>
              <a:t> </a:t>
            </a:r>
            <a:r>
              <a:rPr lang="en-US" dirty="0" err="1"/>
              <a:t>erst</a:t>
            </a:r>
            <a:r>
              <a:rPr lang="en-US" dirty="0"/>
              <a:t> in C++17 … </a:t>
            </a:r>
          </a:p>
          <a:p>
            <a:endParaRPr lang="de-DE" dirty="0"/>
          </a:p>
        </p:txBody>
      </p:sp>
      <p:sp>
        <p:nvSpPr>
          <p:cNvPr id="4" name="Foliennummernplatzhalter 3"/>
          <p:cNvSpPr>
            <a:spLocks noGrp="1"/>
          </p:cNvSpPr>
          <p:nvPr>
            <p:ph type="sldNum" sz="quarter" idx="10"/>
          </p:nvPr>
        </p:nvSpPr>
        <p:spPr/>
        <p:txBody>
          <a:bodyPr/>
          <a:lstStyle/>
          <a:p>
            <a:fld id="{F4BE600D-EFAE-43BF-8E9C-88BA7BC1BBF7}" type="slidenum">
              <a:rPr lang="de-DE" smtClean="0"/>
              <a:pPr/>
              <a:t>10</a:t>
            </a:fld>
            <a:endParaRPr lang="de-DE"/>
          </a:p>
        </p:txBody>
      </p:sp>
    </p:spTree>
    <p:extLst>
      <p:ext uri="{BB962C8B-B14F-4D97-AF65-F5344CB8AC3E}">
        <p14:creationId xmlns:p14="http://schemas.microsoft.com/office/powerpoint/2010/main" val="750995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18187">
              <a:defRPr/>
            </a:pPr>
            <a:endParaRPr lang="en-GB" b="1" dirty="0" smtClean="0"/>
          </a:p>
          <a:p>
            <a:pPr defTabSz="918187">
              <a:defRPr/>
            </a:pPr>
            <a:r>
              <a:rPr lang="en-GB" b="1" dirty="0" smtClean="0"/>
              <a:t>Main Statement</a:t>
            </a:r>
          </a:p>
          <a:p>
            <a:pPr defTabSz="918187">
              <a:defRPr/>
            </a:pPr>
            <a:endParaRPr lang="en-GB" b="1" dirty="0" smtClean="0"/>
          </a:p>
          <a:p>
            <a:pPr defTabSz="918187">
              <a:defRPr/>
            </a:pPr>
            <a:r>
              <a:rPr lang="en-GB" b="0" dirty="0" smtClean="0"/>
              <a:t>Where is our clean </a:t>
            </a:r>
            <a:r>
              <a:rPr lang="en-GB" b="0" dirty="0" err="1" smtClean="0"/>
              <a:t>clode</a:t>
            </a:r>
            <a:r>
              <a:rPr lang="en-GB" b="0" dirty="0" smtClean="0"/>
              <a:t>? </a:t>
            </a:r>
          </a:p>
          <a:p>
            <a:pPr defTabSz="918187">
              <a:defRPr/>
            </a:pPr>
            <a:r>
              <a:rPr lang="en-GB" b="0" dirty="0" smtClean="0"/>
              <a:t>We have seen examples of code, where</a:t>
            </a:r>
            <a:r>
              <a:rPr lang="en-GB" b="0" baseline="0" dirty="0" smtClean="0"/>
              <a:t> we have broken a bunch of clean code rules! All within a few lines of code!</a:t>
            </a:r>
            <a:endParaRPr lang="en-GB" b="0" dirty="0" smtClean="0"/>
          </a:p>
          <a:p>
            <a:pPr defTabSz="918187">
              <a:defRPr/>
            </a:pPr>
            <a:endParaRPr lang="en-GB" b="1" dirty="0" smtClean="0"/>
          </a:p>
          <a:p>
            <a:pPr defTabSz="918187">
              <a:defRPr/>
            </a:pPr>
            <a:r>
              <a:rPr lang="en-GB" b="1" dirty="0" smtClean="0"/>
              <a:t>Transition Statement</a:t>
            </a:r>
          </a:p>
          <a:p>
            <a:pPr defTabSz="918187">
              <a:defRPr/>
            </a:pPr>
            <a:endParaRPr lang="en-GB" b="1" dirty="0" smtClean="0"/>
          </a:p>
          <a:p>
            <a:pPr defTabSz="918187">
              <a:defRPr/>
            </a:pPr>
            <a:r>
              <a:rPr lang="en-GB" b="0" dirty="0" smtClean="0"/>
              <a:t>To be honest …</a:t>
            </a:r>
          </a:p>
          <a:p>
            <a:endParaRPr lang="de-DE" dirty="0"/>
          </a:p>
        </p:txBody>
      </p:sp>
      <p:sp>
        <p:nvSpPr>
          <p:cNvPr id="4" name="Foliennummernplatzhalter 3"/>
          <p:cNvSpPr>
            <a:spLocks noGrp="1"/>
          </p:cNvSpPr>
          <p:nvPr>
            <p:ph type="sldNum" sz="quarter" idx="10"/>
          </p:nvPr>
        </p:nvSpPr>
        <p:spPr/>
        <p:txBody>
          <a:bodyPr/>
          <a:lstStyle/>
          <a:p>
            <a:fld id="{F4BE600D-EFAE-43BF-8E9C-88BA7BC1BBF7}" type="slidenum">
              <a:rPr lang="de-DE" smtClean="0"/>
              <a:pPr/>
              <a:t>11</a:t>
            </a:fld>
            <a:endParaRPr lang="de-DE"/>
          </a:p>
        </p:txBody>
      </p:sp>
    </p:spTree>
    <p:extLst>
      <p:ext uri="{BB962C8B-B14F-4D97-AF65-F5344CB8AC3E}">
        <p14:creationId xmlns:p14="http://schemas.microsoft.com/office/powerpoint/2010/main" val="4167669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18187">
              <a:defRPr/>
            </a:pPr>
            <a:r>
              <a:rPr lang="en-GB" b="1" dirty="0" smtClean="0"/>
              <a:t>Main Statement</a:t>
            </a:r>
          </a:p>
          <a:p>
            <a:pPr defTabSz="918187">
              <a:defRPr/>
            </a:pPr>
            <a:endParaRPr lang="en-GB" b="1" dirty="0" smtClean="0"/>
          </a:p>
          <a:p>
            <a:pPr defTabSz="918187">
              <a:defRPr/>
            </a:pPr>
            <a:r>
              <a:rPr lang="en-GB" b="1" dirty="0" smtClean="0"/>
              <a:t>Transition Statement</a:t>
            </a:r>
          </a:p>
          <a:p>
            <a:pPr defTabSz="918187">
              <a:defRPr/>
            </a:pPr>
            <a:endParaRPr lang="en-GB" b="1" dirty="0" smtClean="0"/>
          </a:p>
          <a:p>
            <a:pPr defTabSz="918187">
              <a:defRPr/>
            </a:pPr>
            <a:r>
              <a:rPr lang="en-GB" b="0" dirty="0" smtClean="0"/>
              <a:t>Clean Code is</a:t>
            </a:r>
            <a:r>
              <a:rPr lang="en-GB" b="0" baseline="0" dirty="0" smtClean="0"/>
              <a:t> death! </a:t>
            </a:r>
            <a:endParaRPr lang="en-GB" b="0" dirty="0" smtClean="0"/>
          </a:p>
          <a:p>
            <a:pPr marL="166892" indent="-166892">
              <a:buFont typeface="Arial" charset="0"/>
              <a:buChar char="•"/>
            </a:pPr>
            <a:endParaRPr lang="de-DE" dirty="0"/>
          </a:p>
        </p:txBody>
      </p:sp>
      <p:sp>
        <p:nvSpPr>
          <p:cNvPr id="4" name="Foliennummernplatzhalter 3"/>
          <p:cNvSpPr>
            <a:spLocks noGrp="1"/>
          </p:cNvSpPr>
          <p:nvPr>
            <p:ph type="sldNum" sz="quarter" idx="10"/>
          </p:nvPr>
        </p:nvSpPr>
        <p:spPr/>
        <p:txBody>
          <a:bodyPr/>
          <a:lstStyle/>
          <a:p>
            <a:fld id="{F4BE600D-EFAE-43BF-8E9C-88BA7BC1BBF7}" type="slidenum">
              <a:rPr lang="de-DE" smtClean="0"/>
              <a:pPr/>
              <a:t>12</a:t>
            </a:fld>
            <a:endParaRPr lang="de-DE"/>
          </a:p>
        </p:txBody>
      </p:sp>
    </p:spTree>
    <p:extLst>
      <p:ext uri="{BB962C8B-B14F-4D97-AF65-F5344CB8AC3E}">
        <p14:creationId xmlns:p14="http://schemas.microsoft.com/office/powerpoint/2010/main" val="1179672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66892" indent="-166892" defTabSz="918187">
              <a:buFont typeface="Arial" charset="0"/>
              <a:buChar char="•"/>
              <a:defRPr/>
            </a:pPr>
            <a:r>
              <a:rPr lang="en-GB" b="1" dirty="0" smtClean="0"/>
              <a:t>Main Statement</a:t>
            </a:r>
          </a:p>
          <a:p>
            <a:pPr marL="166892" indent="-166892">
              <a:buFont typeface="Arial" charset="0"/>
              <a:buChar char="•"/>
            </a:pPr>
            <a:endParaRPr lang="de-DE" dirty="0" smtClean="0"/>
          </a:p>
          <a:p>
            <a:pPr marL="166892" indent="-166892">
              <a:buFont typeface="Arial" charset="0"/>
              <a:buChar char="•"/>
            </a:pPr>
            <a:r>
              <a:rPr lang="de-DE" dirty="0" err="1" smtClean="0"/>
              <a:t>Cleancode</a:t>
            </a:r>
            <a:r>
              <a:rPr lang="de-DE" dirty="0" smtClean="0"/>
              <a:t> </a:t>
            </a:r>
            <a:r>
              <a:rPr lang="de-DE" dirty="0" err="1" smtClean="0"/>
              <a:t>is</a:t>
            </a:r>
            <a:r>
              <a:rPr lang="de-DE" dirty="0" smtClean="0"/>
              <a:t> </a:t>
            </a:r>
            <a:r>
              <a:rPr lang="de-DE" dirty="0" err="1" smtClean="0"/>
              <a:t>replaced</a:t>
            </a:r>
            <a:r>
              <a:rPr lang="de-DE" dirty="0" smtClean="0"/>
              <a:t> </a:t>
            </a:r>
            <a:r>
              <a:rPr lang="de-DE" dirty="0" err="1" smtClean="0"/>
              <a:t>by</a:t>
            </a:r>
            <a:r>
              <a:rPr lang="de-DE" dirty="0" smtClean="0"/>
              <a:t> </a:t>
            </a:r>
            <a:r>
              <a:rPr lang="de-DE" dirty="0" err="1" smtClean="0"/>
              <a:t>spaghetti</a:t>
            </a:r>
            <a:r>
              <a:rPr lang="de-DE" dirty="0" smtClean="0"/>
              <a:t> </a:t>
            </a:r>
            <a:r>
              <a:rPr lang="de-DE" dirty="0" err="1" smtClean="0"/>
              <a:t>code</a:t>
            </a:r>
            <a:r>
              <a:rPr lang="de-DE" dirty="0" smtClean="0"/>
              <a:t> . </a:t>
            </a:r>
            <a:r>
              <a:rPr lang="de-DE" dirty="0" err="1" smtClean="0"/>
              <a:t>CleanCode</a:t>
            </a:r>
            <a:r>
              <a:rPr lang="de-DE" dirty="0" smtClean="0"/>
              <a:t> </a:t>
            </a:r>
            <a:r>
              <a:rPr lang="de-DE" dirty="0" err="1" smtClean="0"/>
              <a:t>is</a:t>
            </a:r>
            <a:r>
              <a:rPr lang="de-DE" dirty="0" smtClean="0"/>
              <a:t> </a:t>
            </a:r>
            <a:r>
              <a:rPr lang="de-DE" dirty="0" err="1" smtClean="0"/>
              <a:t>death</a:t>
            </a:r>
            <a:r>
              <a:rPr lang="de-DE" dirty="0" smtClean="0"/>
              <a:t>. </a:t>
            </a:r>
          </a:p>
          <a:p>
            <a:pPr marL="166892" indent="-166892">
              <a:buFont typeface="Arial" charset="0"/>
              <a:buChar char="•"/>
            </a:pPr>
            <a:r>
              <a:rPr lang="de-DE" dirty="0" smtClean="0"/>
              <a:t>Control </a:t>
            </a:r>
            <a:r>
              <a:rPr lang="de-DE" dirty="0" err="1" smtClean="0"/>
              <a:t>code</a:t>
            </a:r>
            <a:r>
              <a:rPr lang="de-DE" dirty="0" smtClean="0"/>
              <a:t> </a:t>
            </a:r>
            <a:r>
              <a:rPr lang="de-DE" dirty="0" err="1" smtClean="0"/>
              <a:t>is</a:t>
            </a:r>
            <a:r>
              <a:rPr lang="de-DE" dirty="0" smtClean="0"/>
              <a:t> </a:t>
            </a:r>
            <a:r>
              <a:rPr lang="de-DE" dirty="0" err="1" smtClean="0"/>
              <a:t>mixed</a:t>
            </a:r>
            <a:r>
              <a:rPr lang="de-DE" dirty="0" smtClean="0"/>
              <a:t> </a:t>
            </a:r>
            <a:r>
              <a:rPr lang="de-DE" dirty="0" err="1" smtClean="0"/>
              <a:t>with</a:t>
            </a:r>
            <a:r>
              <a:rPr lang="de-DE" dirty="0" smtClean="0"/>
              <a:t> </a:t>
            </a:r>
            <a:r>
              <a:rPr lang="de-DE" dirty="0" err="1" smtClean="0"/>
              <a:t>application</a:t>
            </a:r>
            <a:r>
              <a:rPr lang="de-DE" dirty="0" smtClean="0"/>
              <a:t> </a:t>
            </a:r>
            <a:r>
              <a:rPr lang="de-DE" dirty="0" err="1" smtClean="0"/>
              <a:t>logic</a:t>
            </a:r>
            <a:r>
              <a:rPr lang="de-DE" dirty="0" smtClean="0"/>
              <a:t> </a:t>
            </a:r>
          </a:p>
          <a:p>
            <a:pPr marL="166892" indent="-166892">
              <a:buFont typeface="Arial" charset="0"/>
              <a:buChar char="•"/>
            </a:pPr>
            <a:r>
              <a:rPr lang="en-US" b="1" dirty="0"/>
              <a:t>Control flow becomes explicit and must be managed by the developer</a:t>
            </a:r>
          </a:p>
          <a:p>
            <a:pPr lvl="2" rtl="0" fontAlgn="base"/>
            <a:r>
              <a:rPr lang="en-US" b="1" dirty="0"/>
              <a:t>the </a:t>
            </a:r>
            <a:r>
              <a:rPr lang="en-US" b="1" dirty="0" smtClean="0"/>
              <a:t>easy </a:t>
            </a:r>
            <a:r>
              <a:rPr lang="en-US" b="1" dirty="0" err="1" smtClean="0"/>
              <a:t>menthal</a:t>
            </a:r>
            <a:r>
              <a:rPr lang="en-US" b="1" dirty="0" smtClean="0"/>
              <a:t> </a:t>
            </a:r>
            <a:r>
              <a:rPr lang="en-US" b="1" dirty="0"/>
              <a:t>model </a:t>
            </a:r>
            <a:r>
              <a:rPr lang="en-US" b="1" dirty="0" smtClean="0"/>
              <a:t>from of </a:t>
            </a:r>
            <a:r>
              <a:rPr lang="en-US" b="1" dirty="0"/>
              <a:t>an sequential program flow is replaced by a much </a:t>
            </a:r>
            <a:r>
              <a:rPr lang="en-US" b="1" dirty="0" err="1"/>
              <a:t>mor</a:t>
            </a:r>
            <a:r>
              <a:rPr lang="en-US" b="1" dirty="0"/>
              <a:t> complicated one … </a:t>
            </a:r>
          </a:p>
          <a:p>
            <a:pPr lvl="2" rtl="0" fontAlgn="base"/>
            <a:r>
              <a:rPr lang="en-US" b="1" dirty="0"/>
              <a:t>you are </a:t>
            </a:r>
            <a:r>
              <a:rPr lang="en-US" b="1" dirty="0" smtClean="0"/>
              <a:t>very distracted </a:t>
            </a:r>
            <a:r>
              <a:rPr lang="en-US" b="1" dirty="0"/>
              <a:t>from the actually business requirement to solve!</a:t>
            </a:r>
          </a:p>
          <a:p>
            <a:pPr marL="166892" indent="-166892">
              <a:buFont typeface="Arial" charset="0"/>
              <a:buChar char="•"/>
            </a:pPr>
            <a:endParaRPr lang="de-DE" dirty="0" smtClean="0"/>
          </a:p>
          <a:p>
            <a:r>
              <a:rPr lang="de-DE" dirty="0" smtClean="0"/>
              <a:t>The </a:t>
            </a:r>
            <a:r>
              <a:rPr lang="de-DE" dirty="0" err="1" smtClean="0"/>
              <a:t>problem</a:t>
            </a:r>
            <a:r>
              <a:rPr lang="de-DE" dirty="0" smtClean="0"/>
              <a:t> </a:t>
            </a:r>
            <a:r>
              <a:rPr lang="de-DE" dirty="0" err="1" smtClean="0"/>
              <a:t>is</a:t>
            </a:r>
            <a:r>
              <a:rPr lang="de-DE" dirty="0" smtClean="0"/>
              <a:t>, </a:t>
            </a:r>
            <a:r>
              <a:rPr lang="de-DE" dirty="0" err="1" smtClean="0"/>
              <a:t>that</a:t>
            </a:r>
            <a:r>
              <a:rPr lang="de-DE" dirty="0" smtClean="0"/>
              <a:t> C</a:t>
            </a:r>
            <a:r>
              <a:rPr lang="de-DE" dirty="0"/>
              <a:t>++ </a:t>
            </a:r>
            <a:r>
              <a:rPr lang="de-DE" dirty="0" err="1"/>
              <a:t>suffers</a:t>
            </a:r>
            <a:r>
              <a:rPr lang="de-DE" dirty="0"/>
              <a:t> an evident </a:t>
            </a:r>
            <a:r>
              <a:rPr lang="de-DE" dirty="0" err="1"/>
              <a:t>deficit</a:t>
            </a:r>
            <a:r>
              <a:rPr lang="de-DE" dirty="0"/>
              <a:t> </a:t>
            </a:r>
            <a:r>
              <a:rPr lang="de-DE" dirty="0" err="1"/>
              <a:t>of</a:t>
            </a:r>
            <a:r>
              <a:rPr lang="de-DE" dirty="0"/>
              <a:t> </a:t>
            </a:r>
            <a:r>
              <a:rPr lang="de-DE" dirty="0" err="1"/>
              <a:t>asynchronous</a:t>
            </a:r>
            <a:r>
              <a:rPr lang="de-DE" dirty="0"/>
              <a:t> </a:t>
            </a:r>
            <a:r>
              <a:rPr lang="de-DE" dirty="0" err="1"/>
              <a:t>operations</a:t>
            </a:r>
            <a:r>
              <a:rPr lang="de-DE" dirty="0"/>
              <a:t> </a:t>
            </a:r>
            <a:r>
              <a:rPr lang="de-DE" dirty="0" err="1"/>
              <a:t>compared</a:t>
            </a:r>
            <a:r>
              <a:rPr lang="de-DE" dirty="0"/>
              <a:t> </a:t>
            </a:r>
            <a:r>
              <a:rPr lang="de-DE" dirty="0" err="1"/>
              <a:t>to</a:t>
            </a:r>
            <a:r>
              <a:rPr lang="de-DE" dirty="0"/>
              <a:t> </a:t>
            </a:r>
            <a:r>
              <a:rPr lang="de-DE" dirty="0" err="1"/>
              <a:t>other</a:t>
            </a:r>
            <a:r>
              <a:rPr lang="de-DE" dirty="0"/>
              <a:t> </a:t>
            </a:r>
            <a:r>
              <a:rPr lang="de-DE" dirty="0" err="1"/>
              <a:t>languages</a:t>
            </a:r>
            <a:r>
              <a:rPr lang="de-DE" dirty="0"/>
              <a:t>, </a:t>
            </a:r>
            <a:r>
              <a:rPr lang="de-DE" dirty="0" err="1"/>
              <a:t>thereby</a:t>
            </a:r>
            <a:r>
              <a:rPr lang="de-DE" dirty="0"/>
              <a:t> </a:t>
            </a:r>
            <a:r>
              <a:rPr lang="de-DE" dirty="0" err="1"/>
              <a:t>hindering</a:t>
            </a:r>
            <a:r>
              <a:rPr lang="de-DE" dirty="0"/>
              <a:t> </a:t>
            </a:r>
            <a:r>
              <a:rPr lang="de-DE" dirty="0" err="1"/>
              <a:t>programmer</a:t>
            </a:r>
            <a:r>
              <a:rPr lang="de-DE" dirty="0"/>
              <a:t> </a:t>
            </a:r>
            <a:r>
              <a:rPr lang="de-DE" dirty="0" err="1"/>
              <a:t>productivity</a:t>
            </a:r>
            <a:r>
              <a:rPr lang="de-DE" dirty="0"/>
              <a:t>. </a:t>
            </a:r>
          </a:p>
          <a:p>
            <a:r>
              <a:rPr lang="de-DE" dirty="0"/>
              <a:t>JavaScript Ecma6 </a:t>
            </a:r>
            <a:r>
              <a:rPr lang="de-DE" dirty="0" err="1"/>
              <a:t>has</a:t>
            </a:r>
            <a:r>
              <a:rPr lang="de-DE" dirty="0"/>
              <a:t> </a:t>
            </a:r>
            <a:r>
              <a:rPr lang="de-DE" dirty="0" err="1"/>
              <a:t>promises</a:t>
            </a:r>
            <a:r>
              <a:rPr lang="de-DE" dirty="0"/>
              <a:t> (</a:t>
            </a:r>
            <a:r>
              <a:rPr lang="de-DE" dirty="0" err="1"/>
              <a:t>then</a:t>
            </a:r>
            <a:r>
              <a:rPr lang="de-DE" dirty="0"/>
              <a:t>, </a:t>
            </a:r>
            <a:r>
              <a:rPr lang="de-DE" dirty="0" err="1"/>
              <a:t>join</a:t>
            </a:r>
            <a:r>
              <a:rPr lang="de-DE" dirty="0"/>
              <a:t> </a:t>
            </a:r>
            <a:r>
              <a:rPr lang="de-DE" dirty="0" err="1"/>
              <a:t>and</a:t>
            </a:r>
            <a:r>
              <a:rPr lang="de-DE" dirty="0"/>
              <a:t> </a:t>
            </a:r>
            <a:r>
              <a:rPr lang="de-DE" dirty="0" err="1"/>
              <a:t>any</a:t>
            </a:r>
            <a:r>
              <a:rPr lang="de-DE" dirty="0"/>
              <a:t>), .NET</a:t>
            </a:r>
          </a:p>
          <a:p>
            <a:r>
              <a:rPr lang="de-DE" dirty="0" err="1"/>
              <a:t>has</a:t>
            </a:r>
            <a:r>
              <a:rPr lang="de-DE" dirty="0"/>
              <a:t> </a:t>
            </a:r>
            <a:r>
              <a:rPr lang="de-DE" dirty="0" err="1"/>
              <a:t>the</a:t>
            </a:r>
            <a:r>
              <a:rPr lang="de-DE" dirty="0"/>
              <a:t> Task Parallel Library (</a:t>
            </a:r>
            <a:r>
              <a:rPr lang="de-DE" dirty="0" err="1"/>
              <a:t>ContinueWith</a:t>
            </a:r>
            <a:r>
              <a:rPr lang="de-DE" dirty="0"/>
              <a:t>, </a:t>
            </a:r>
            <a:r>
              <a:rPr lang="de-DE" dirty="0" err="1"/>
              <a:t>WhenAll</a:t>
            </a:r>
            <a:r>
              <a:rPr lang="de-DE" dirty="0"/>
              <a:t>, </a:t>
            </a:r>
            <a:r>
              <a:rPr lang="de-DE" dirty="0" err="1"/>
              <a:t>WhenAny</a:t>
            </a:r>
            <a:r>
              <a:rPr lang="de-DE" dirty="0"/>
              <a:t> ), </a:t>
            </a:r>
          </a:p>
          <a:p>
            <a:r>
              <a:rPr lang="de-DE" dirty="0"/>
              <a:t>C#/VB </a:t>
            </a:r>
            <a:r>
              <a:rPr lang="de-DE" dirty="0" err="1"/>
              <a:t>has</a:t>
            </a:r>
            <a:r>
              <a:rPr lang="de-DE" dirty="0"/>
              <a:t> </a:t>
            </a:r>
            <a:r>
              <a:rPr lang="de-DE" dirty="0" err="1"/>
              <a:t>the</a:t>
            </a:r>
            <a:r>
              <a:rPr lang="de-DE" dirty="0"/>
              <a:t> </a:t>
            </a:r>
            <a:r>
              <a:rPr lang="de-DE" dirty="0" err="1"/>
              <a:t>wait</a:t>
            </a:r>
            <a:r>
              <a:rPr lang="de-DE" dirty="0"/>
              <a:t> </a:t>
            </a:r>
            <a:r>
              <a:rPr lang="de-DE" dirty="0" err="1"/>
              <a:t>keyword</a:t>
            </a:r>
            <a:r>
              <a:rPr lang="de-DE" dirty="0"/>
              <a:t> (</a:t>
            </a:r>
            <a:r>
              <a:rPr lang="de-DE" dirty="0" err="1"/>
              <a:t>asynchronous</a:t>
            </a:r>
            <a:r>
              <a:rPr lang="de-DE" dirty="0"/>
              <a:t> </a:t>
            </a:r>
            <a:r>
              <a:rPr lang="de-DE" dirty="0" err="1"/>
              <a:t>continuations</a:t>
            </a:r>
            <a:r>
              <a:rPr lang="de-DE" dirty="0"/>
              <a:t>), </a:t>
            </a:r>
            <a:r>
              <a:rPr lang="de-DE" dirty="0" err="1"/>
              <a:t>and</a:t>
            </a:r>
            <a:r>
              <a:rPr lang="de-DE" dirty="0"/>
              <a:t> F# </a:t>
            </a:r>
            <a:r>
              <a:rPr lang="de-DE" dirty="0" err="1"/>
              <a:t>Has</a:t>
            </a:r>
            <a:r>
              <a:rPr lang="de-DE" dirty="0"/>
              <a:t> </a:t>
            </a:r>
            <a:r>
              <a:rPr lang="de-DE" dirty="0" err="1"/>
              <a:t>asynchronous</a:t>
            </a:r>
            <a:r>
              <a:rPr lang="de-DE" dirty="0"/>
              <a:t> </a:t>
            </a:r>
            <a:r>
              <a:rPr lang="de-DE" dirty="0" err="1" smtClean="0"/>
              <a:t>workflows</a:t>
            </a:r>
            <a:endParaRPr lang="de-DE" dirty="0" smtClean="0"/>
          </a:p>
          <a:p>
            <a:endParaRPr lang="de-DE" dirty="0"/>
          </a:p>
          <a:p>
            <a:r>
              <a:rPr lang="de-DE" dirty="0" err="1"/>
              <a:t>When</a:t>
            </a:r>
            <a:r>
              <a:rPr lang="de-DE" dirty="0"/>
              <a:t> </a:t>
            </a:r>
            <a:r>
              <a:rPr lang="de-DE" dirty="0" err="1"/>
              <a:t>compared</a:t>
            </a:r>
            <a:r>
              <a:rPr lang="de-DE" dirty="0"/>
              <a:t> </a:t>
            </a:r>
            <a:r>
              <a:rPr lang="de-DE" dirty="0" err="1"/>
              <a:t>to</a:t>
            </a:r>
            <a:r>
              <a:rPr lang="de-DE" dirty="0"/>
              <a:t> </a:t>
            </a:r>
            <a:r>
              <a:rPr lang="de-DE" dirty="0" err="1"/>
              <a:t>these</a:t>
            </a:r>
            <a:r>
              <a:rPr lang="de-DE" dirty="0"/>
              <a:t> </a:t>
            </a:r>
            <a:r>
              <a:rPr lang="de-DE" dirty="0" err="1"/>
              <a:t>languages</a:t>
            </a:r>
            <a:r>
              <a:rPr lang="de-DE" dirty="0"/>
              <a:t>, C++ </a:t>
            </a:r>
            <a:r>
              <a:rPr lang="de-DE" dirty="0" err="1"/>
              <a:t>is</a:t>
            </a:r>
            <a:r>
              <a:rPr lang="de-DE" dirty="0"/>
              <a:t> </a:t>
            </a:r>
            <a:r>
              <a:rPr lang="de-DE" dirty="0" err="1" smtClean="0"/>
              <a:t>actually</a:t>
            </a:r>
            <a:r>
              <a:rPr lang="de-DE" dirty="0" smtClean="0"/>
              <a:t> </a:t>
            </a:r>
            <a:r>
              <a:rPr lang="de-DE" dirty="0" err="1" smtClean="0"/>
              <a:t>less</a:t>
            </a:r>
            <a:r>
              <a:rPr lang="de-DE" dirty="0" smtClean="0"/>
              <a:t> </a:t>
            </a:r>
            <a:r>
              <a:rPr lang="de-DE" dirty="0" err="1"/>
              <a:t>productive</a:t>
            </a:r>
            <a:r>
              <a:rPr lang="de-DE" dirty="0"/>
              <a:t> </a:t>
            </a:r>
            <a:r>
              <a:rPr lang="de-DE" dirty="0" err="1"/>
              <a:t>for</a:t>
            </a:r>
            <a:r>
              <a:rPr lang="de-DE" dirty="0"/>
              <a:t> </a:t>
            </a:r>
            <a:r>
              <a:rPr lang="de-DE" dirty="0" err="1"/>
              <a:t>writing</a:t>
            </a:r>
            <a:r>
              <a:rPr lang="de-DE" dirty="0"/>
              <a:t> I/O -intensive </a:t>
            </a:r>
            <a:r>
              <a:rPr lang="de-DE" dirty="0" err="1"/>
              <a:t>applications</a:t>
            </a:r>
            <a:r>
              <a:rPr lang="de-DE" dirty="0"/>
              <a:t> </a:t>
            </a:r>
            <a:r>
              <a:rPr lang="de-DE" dirty="0" err="1"/>
              <a:t>and</a:t>
            </a:r>
            <a:r>
              <a:rPr lang="de-DE" dirty="0"/>
              <a:t> </a:t>
            </a:r>
            <a:r>
              <a:rPr lang="de-DE" dirty="0" err="1"/>
              <a:t>system</a:t>
            </a:r>
            <a:r>
              <a:rPr lang="de-DE" dirty="0"/>
              <a:t> </a:t>
            </a:r>
            <a:r>
              <a:rPr lang="de-DE" dirty="0" err="1"/>
              <a:t>software</a:t>
            </a:r>
            <a:r>
              <a:rPr lang="de-DE" dirty="0"/>
              <a:t>. </a:t>
            </a:r>
            <a:r>
              <a:rPr lang="de-DE" dirty="0" smtClean="0"/>
              <a:t>Event </a:t>
            </a:r>
            <a:r>
              <a:rPr lang="de-DE" dirty="0" err="1" smtClean="0"/>
              <a:t>writing</a:t>
            </a:r>
            <a:r>
              <a:rPr lang="de-DE" dirty="0" smtClean="0"/>
              <a:t> </a:t>
            </a:r>
            <a:r>
              <a:rPr lang="de-DE" dirty="0" err="1" smtClean="0"/>
              <a:t>highly</a:t>
            </a:r>
            <a:r>
              <a:rPr lang="de-DE" dirty="0" smtClean="0"/>
              <a:t> </a:t>
            </a:r>
            <a:r>
              <a:rPr lang="de-DE" dirty="0" err="1"/>
              <a:t>scalable</a:t>
            </a:r>
            <a:r>
              <a:rPr lang="de-DE" dirty="0"/>
              <a:t> </a:t>
            </a:r>
            <a:r>
              <a:rPr lang="de-DE" dirty="0" err="1"/>
              <a:t>services</a:t>
            </a:r>
            <a:r>
              <a:rPr lang="de-DE" dirty="0"/>
              <a:t> </a:t>
            </a:r>
            <a:r>
              <a:rPr lang="de-DE" dirty="0" err="1"/>
              <a:t>becomes</a:t>
            </a:r>
            <a:r>
              <a:rPr lang="de-DE" dirty="0"/>
              <a:t> </a:t>
            </a:r>
            <a:r>
              <a:rPr lang="de-DE" dirty="0" err="1"/>
              <a:t>significantly</a:t>
            </a:r>
            <a:r>
              <a:rPr lang="de-DE" dirty="0"/>
              <a:t> </a:t>
            </a:r>
          </a:p>
          <a:p>
            <a:r>
              <a:rPr lang="de-DE" dirty="0" err="1"/>
              <a:t>more</a:t>
            </a:r>
            <a:r>
              <a:rPr lang="de-DE" dirty="0"/>
              <a:t> </a:t>
            </a:r>
            <a:r>
              <a:rPr lang="de-DE" dirty="0" err="1"/>
              <a:t>difficult</a:t>
            </a:r>
            <a:r>
              <a:rPr lang="de-DE" dirty="0"/>
              <a:t>. </a:t>
            </a:r>
            <a:endParaRPr lang="de-DE" dirty="0" smtClean="0"/>
          </a:p>
          <a:p>
            <a:endParaRPr lang="de-DE" dirty="0" smtClean="0"/>
          </a:p>
          <a:p>
            <a:pPr defTabSz="918187">
              <a:defRPr/>
            </a:pPr>
            <a:r>
              <a:rPr lang="en-GB" b="1" dirty="0" smtClean="0"/>
              <a:t>Transition Statement</a:t>
            </a:r>
          </a:p>
          <a:p>
            <a:pPr marL="166892" indent="-166892">
              <a:buFont typeface="Arial" charset="0"/>
              <a:buChar char="•"/>
            </a:pPr>
            <a:endParaRPr lang="de-DE" dirty="0" smtClean="0"/>
          </a:p>
          <a:p>
            <a:pPr marL="166892" indent="-166892">
              <a:buFont typeface="Arial" charset="0"/>
              <a:buChar char="•"/>
            </a:pPr>
            <a:r>
              <a:rPr lang="de-DE" dirty="0" err="1" smtClean="0"/>
              <a:t>Of</a:t>
            </a:r>
            <a:r>
              <a:rPr lang="de-DE" dirty="0" smtClean="0"/>
              <a:t> </a:t>
            </a:r>
            <a:r>
              <a:rPr lang="de-DE" dirty="0" err="1" smtClean="0"/>
              <a:t>course</a:t>
            </a:r>
            <a:r>
              <a:rPr lang="de-DE" dirty="0" smtClean="0"/>
              <a:t>, </a:t>
            </a:r>
            <a:r>
              <a:rPr lang="de-DE" dirty="0" err="1" smtClean="0"/>
              <a:t>you</a:t>
            </a:r>
            <a:r>
              <a:rPr lang="de-DE" dirty="0" smtClean="0"/>
              <a:t> </a:t>
            </a:r>
            <a:r>
              <a:rPr lang="de-DE" dirty="0" err="1" smtClean="0"/>
              <a:t>are</a:t>
            </a:r>
            <a:r>
              <a:rPr lang="de-DE" dirty="0" smtClean="0"/>
              <a:t> not </a:t>
            </a:r>
            <a:r>
              <a:rPr lang="de-DE" dirty="0" err="1" smtClean="0"/>
              <a:t>here</a:t>
            </a:r>
            <a:r>
              <a:rPr lang="de-DE" dirty="0" smtClean="0"/>
              <a:t> </a:t>
            </a:r>
            <a:r>
              <a:rPr lang="de-DE" dirty="0" err="1" smtClean="0"/>
              <a:t>to</a:t>
            </a:r>
            <a:r>
              <a:rPr lang="de-DE" dirty="0" smtClean="0"/>
              <a:t> </a:t>
            </a:r>
            <a:r>
              <a:rPr lang="de-DE" dirty="0" err="1" smtClean="0"/>
              <a:t>complan</a:t>
            </a:r>
            <a:r>
              <a:rPr lang="de-DE" dirty="0" smtClean="0"/>
              <a:t> </a:t>
            </a:r>
            <a:r>
              <a:rPr lang="de-DE" dirty="0" err="1" smtClean="0"/>
              <a:t>about</a:t>
            </a:r>
            <a:r>
              <a:rPr lang="de-DE" dirty="0" smtClean="0"/>
              <a:t> </a:t>
            </a:r>
            <a:r>
              <a:rPr lang="de-DE" dirty="0" err="1" smtClean="0"/>
              <a:t>it</a:t>
            </a:r>
            <a:r>
              <a:rPr lang="de-DE" dirty="0" smtClean="0"/>
              <a:t> . So, </a:t>
            </a:r>
            <a:r>
              <a:rPr lang="de-DE" dirty="0" err="1" smtClean="0"/>
              <a:t>what</a:t>
            </a:r>
            <a:r>
              <a:rPr lang="de-DE" baseline="0" dirty="0" smtClean="0"/>
              <a:t> </a:t>
            </a:r>
            <a:r>
              <a:rPr lang="de-DE" baseline="0" dirty="0" err="1" smtClean="0"/>
              <a:t>might</a:t>
            </a:r>
            <a:r>
              <a:rPr lang="de-DE" baseline="0" dirty="0" smtClean="0"/>
              <a:t> </a:t>
            </a:r>
            <a:r>
              <a:rPr lang="de-DE" baseline="0" dirty="0" err="1" smtClean="0"/>
              <a:t>be</a:t>
            </a:r>
            <a:r>
              <a:rPr lang="de-DE" baseline="0" dirty="0" smtClean="0"/>
              <a:t> </a:t>
            </a:r>
            <a:r>
              <a:rPr lang="de-DE" baseline="0" dirty="0" err="1" smtClean="0"/>
              <a:t>the</a:t>
            </a:r>
            <a:r>
              <a:rPr lang="de-DE" baseline="0" dirty="0" smtClean="0"/>
              <a:t> </a:t>
            </a:r>
            <a:r>
              <a:rPr lang="de-DE" baseline="0" dirty="0" err="1" smtClean="0"/>
              <a:t>solution</a:t>
            </a:r>
            <a:r>
              <a:rPr lang="de-DE" baseline="0" dirty="0" smtClean="0"/>
              <a:t> .. ?? </a:t>
            </a:r>
          </a:p>
        </p:txBody>
      </p:sp>
      <p:sp>
        <p:nvSpPr>
          <p:cNvPr id="4" name="Foliennummernplatzhalter 3"/>
          <p:cNvSpPr>
            <a:spLocks noGrp="1"/>
          </p:cNvSpPr>
          <p:nvPr>
            <p:ph type="sldNum" sz="quarter" idx="10"/>
          </p:nvPr>
        </p:nvSpPr>
        <p:spPr/>
        <p:txBody>
          <a:bodyPr/>
          <a:lstStyle/>
          <a:p>
            <a:fld id="{F4BE600D-EFAE-43BF-8E9C-88BA7BC1BBF7}" type="slidenum">
              <a:rPr lang="de-DE" smtClean="0"/>
              <a:pPr/>
              <a:t>13</a:t>
            </a:fld>
            <a:endParaRPr lang="de-DE"/>
          </a:p>
        </p:txBody>
      </p:sp>
    </p:spTree>
    <p:extLst>
      <p:ext uri="{BB962C8B-B14F-4D97-AF65-F5344CB8AC3E}">
        <p14:creationId xmlns:p14="http://schemas.microsoft.com/office/powerpoint/2010/main" val="1179672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890091">
              <a:defRPr/>
            </a:pPr>
            <a:endParaRPr lang="de-DE" dirty="0" smtClean="0"/>
          </a:p>
          <a:p>
            <a:pPr defTabSz="918187">
              <a:defRPr/>
            </a:pPr>
            <a:r>
              <a:rPr lang="en-GB" b="1" dirty="0" smtClean="0"/>
              <a:t>Main Statement</a:t>
            </a:r>
          </a:p>
          <a:p>
            <a:pPr defTabSz="918187">
              <a:defRPr/>
            </a:pPr>
            <a:r>
              <a:rPr lang="en-GB" b="0" dirty="0" smtClean="0"/>
              <a:t>+ introducing </a:t>
            </a:r>
            <a:r>
              <a:rPr lang="en-GB" b="0" dirty="0" err="1" smtClean="0"/>
              <a:t>async</a:t>
            </a:r>
            <a:r>
              <a:rPr lang="en-GB" b="0" dirty="0" smtClean="0"/>
              <a:t>/await, as</a:t>
            </a:r>
            <a:r>
              <a:rPr lang="en-GB" b="0" baseline="0" dirty="0" smtClean="0"/>
              <a:t> known from C#</a:t>
            </a:r>
          </a:p>
          <a:p>
            <a:pPr defTabSz="918187">
              <a:defRPr/>
            </a:pPr>
            <a:r>
              <a:rPr lang="en-GB" b="0" baseline="0" dirty="0" smtClean="0"/>
              <a:t>+ its not remarkable if you see the employer of the authors</a:t>
            </a:r>
          </a:p>
          <a:p>
            <a:pPr defTabSz="918187">
              <a:defRPr/>
            </a:pPr>
            <a:endParaRPr lang="en-GB" b="0" baseline="0" dirty="0" smtClean="0"/>
          </a:p>
          <a:p>
            <a:pPr defTabSz="918187">
              <a:defRPr/>
            </a:pPr>
            <a:r>
              <a:rPr lang="en-GB" b="0" baseline="0" dirty="0" smtClean="0"/>
              <a:t>+ main problem for us at </a:t>
            </a:r>
            <a:r>
              <a:rPr lang="en-GB" b="0" baseline="0" dirty="0" err="1" smtClean="0"/>
              <a:t>pcvisit</a:t>
            </a:r>
            <a:r>
              <a:rPr lang="en-GB" b="0" baseline="0" dirty="0" smtClean="0"/>
              <a:t>: the solution is not available yet and there is also no known release date. Even its unknown, if it will be </a:t>
            </a:r>
            <a:r>
              <a:rPr lang="en-GB" b="0" baseline="0" dirty="0" err="1" smtClean="0"/>
              <a:t>acceptde</a:t>
            </a:r>
            <a:r>
              <a:rPr lang="en-GB" b="0" baseline="0" dirty="0" smtClean="0"/>
              <a:t> into a future </a:t>
            </a:r>
            <a:r>
              <a:rPr lang="en-GB" b="0" baseline="0" dirty="0" err="1" smtClean="0"/>
              <a:t>c++</a:t>
            </a:r>
            <a:r>
              <a:rPr lang="en-GB" b="0" baseline="0" dirty="0" smtClean="0"/>
              <a:t> standard.</a:t>
            </a:r>
          </a:p>
          <a:p>
            <a:pPr marL="0" marR="0" indent="0" algn="l" defTabSz="918187" rtl="0" eaLnBrk="1" fontAlgn="base" latinLnBrk="0" hangingPunct="1">
              <a:lnSpc>
                <a:spcPct val="100000"/>
              </a:lnSpc>
              <a:spcBef>
                <a:spcPct val="30000"/>
              </a:spcBef>
              <a:spcAft>
                <a:spcPct val="0"/>
              </a:spcAft>
              <a:buClrTx/>
              <a:buSzTx/>
              <a:buFontTx/>
              <a:buNone/>
              <a:tabLst/>
              <a:defRPr/>
            </a:pPr>
            <a:endParaRPr lang="de-DE" b="1" i="1" baseline="0" dirty="0" smtClean="0"/>
          </a:p>
          <a:p>
            <a:pPr marL="0" marR="0" indent="0" algn="l" defTabSz="918187" rtl="0" eaLnBrk="1" fontAlgn="base" latinLnBrk="0" hangingPunct="1">
              <a:lnSpc>
                <a:spcPct val="100000"/>
              </a:lnSpc>
              <a:spcBef>
                <a:spcPct val="30000"/>
              </a:spcBef>
              <a:spcAft>
                <a:spcPct val="0"/>
              </a:spcAft>
              <a:buClrTx/>
              <a:buSzTx/>
              <a:buFontTx/>
              <a:buNone/>
              <a:tabLst/>
              <a:defRPr/>
            </a:pPr>
            <a:r>
              <a:rPr lang="de-DE" b="1" i="1" baseline="0" dirty="0" smtClean="0"/>
              <a:t>More Low Level </a:t>
            </a:r>
            <a:r>
              <a:rPr lang="de-DE" b="1" i="1" baseline="0" dirty="0" err="1" smtClean="0"/>
              <a:t>than</a:t>
            </a:r>
            <a:r>
              <a:rPr lang="de-DE" b="1" i="1" baseline="0" dirty="0" smtClean="0"/>
              <a:t> N3721!! N3721 was </a:t>
            </a:r>
            <a:r>
              <a:rPr lang="de-DE" b="1" i="1" baseline="0" dirty="0" err="1" smtClean="0"/>
              <a:t>discarded</a:t>
            </a:r>
            <a:endParaRPr lang="de-DE" b="1" i="1" baseline="0" dirty="0" smtClean="0"/>
          </a:p>
          <a:p>
            <a:pPr defTabSz="918187">
              <a:defRPr/>
            </a:pPr>
            <a:endParaRPr lang="en-GB" b="0" baseline="0" dirty="0" smtClean="0"/>
          </a:p>
          <a:p>
            <a:pPr defTabSz="918187">
              <a:defRPr/>
            </a:pPr>
            <a:r>
              <a:rPr lang="en-GB" b="0" baseline="0" dirty="0" err="1" smtClean="0"/>
              <a:t>Stackless</a:t>
            </a:r>
            <a:r>
              <a:rPr lang="en-GB" b="0" baseline="0" dirty="0" smtClean="0"/>
              <a:t>: </a:t>
            </a:r>
          </a:p>
          <a:p>
            <a:pPr marL="0" marR="0" indent="0" algn="l" defTabSz="918187" rtl="0" eaLnBrk="1" fontAlgn="base" latinLnBrk="0" hangingPunct="1">
              <a:lnSpc>
                <a:spcPct val="100000"/>
              </a:lnSpc>
              <a:spcBef>
                <a:spcPct val="30000"/>
              </a:spcBef>
              <a:spcAft>
                <a:spcPct val="0"/>
              </a:spcAft>
              <a:buClrTx/>
              <a:buSzTx/>
              <a:buFontTx/>
              <a:buNone/>
              <a:tabLst/>
              <a:defRPr/>
            </a:pPr>
            <a:r>
              <a:rPr lang="de-DE" dirty="0" smtClean="0"/>
              <a:t>N4244 – </a:t>
            </a:r>
            <a:r>
              <a:rPr lang="de-DE" dirty="0" err="1" smtClean="0"/>
              <a:t>proposal</a:t>
            </a:r>
            <a:r>
              <a:rPr lang="de-DE" dirty="0" smtClean="0"/>
              <a:t> </a:t>
            </a:r>
            <a:r>
              <a:rPr lang="de-DE" dirty="0" err="1" smtClean="0"/>
              <a:t>by</a:t>
            </a:r>
            <a:r>
              <a:rPr lang="de-DE" dirty="0" smtClean="0"/>
              <a:t> Christopher </a:t>
            </a:r>
            <a:r>
              <a:rPr lang="de-DE" dirty="0" err="1" smtClean="0"/>
              <a:t>Kohlhoff</a:t>
            </a:r>
            <a:r>
              <a:rPr lang="de-DE" dirty="0" smtClean="0"/>
              <a:t> (</a:t>
            </a:r>
            <a:r>
              <a:rPr lang="de-DE" dirty="0" err="1" smtClean="0"/>
              <a:t>author</a:t>
            </a:r>
            <a:r>
              <a:rPr lang="de-DE" baseline="0" dirty="0" smtClean="0"/>
              <a:t> </a:t>
            </a:r>
            <a:r>
              <a:rPr lang="de-DE" baseline="0" dirty="0" err="1" smtClean="0"/>
              <a:t>of</a:t>
            </a:r>
            <a:r>
              <a:rPr lang="de-DE" baseline="0" dirty="0" smtClean="0"/>
              <a:t> </a:t>
            </a:r>
            <a:r>
              <a:rPr lang="de-DE" baseline="0" dirty="0" err="1" smtClean="0"/>
              <a:t>asio</a:t>
            </a:r>
            <a:r>
              <a:rPr lang="de-DE" baseline="0" dirty="0" smtClean="0"/>
              <a:t>, </a:t>
            </a:r>
            <a:r>
              <a:rPr lang="de-DE" baseline="0" dirty="0" err="1" smtClean="0"/>
              <a:t>discarded</a:t>
            </a:r>
            <a:r>
              <a:rPr lang="de-DE" baseline="0" dirty="0" smtClean="0"/>
              <a:t>)</a:t>
            </a:r>
            <a:endParaRPr lang="de-DE" dirty="0" smtClean="0"/>
          </a:p>
          <a:p>
            <a:pPr defTabSz="918187">
              <a:defRPr/>
            </a:pPr>
            <a:r>
              <a:rPr lang="de-DE" i="1" dirty="0" smtClean="0"/>
              <a:t>N4134 – </a:t>
            </a:r>
            <a:r>
              <a:rPr lang="de-DE" i="1" dirty="0" err="1" smtClean="0"/>
              <a:t>proposal</a:t>
            </a:r>
            <a:r>
              <a:rPr lang="de-DE" i="1" dirty="0" smtClean="0"/>
              <a:t> </a:t>
            </a:r>
            <a:r>
              <a:rPr lang="de-DE" i="1" dirty="0" err="1" smtClean="0"/>
              <a:t>by</a:t>
            </a:r>
            <a:r>
              <a:rPr lang="de-DE" i="1" dirty="0" smtClean="0"/>
              <a:t>  </a:t>
            </a:r>
            <a:r>
              <a:rPr lang="de-DE" dirty="0" smtClean="0"/>
              <a:t>Gor </a:t>
            </a:r>
            <a:r>
              <a:rPr lang="de-DE" dirty="0" err="1" smtClean="0"/>
              <a:t>Nishanov</a:t>
            </a:r>
            <a:r>
              <a:rPr lang="de-DE" dirty="0" smtClean="0"/>
              <a:t>+ Jim </a:t>
            </a:r>
            <a:r>
              <a:rPr lang="de-DE" dirty="0" err="1" smtClean="0"/>
              <a:t>Radigan</a:t>
            </a:r>
            <a:r>
              <a:rPr lang="de-DE" dirty="0" smtClean="0"/>
              <a:t>, </a:t>
            </a:r>
            <a:r>
              <a:rPr lang="de-DE" dirty="0" err="1" smtClean="0"/>
              <a:t>has</a:t>
            </a:r>
            <a:r>
              <a:rPr lang="de-DE" dirty="0" smtClean="0"/>
              <a:t> e</a:t>
            </a:r>
            <a:r>
              <a:rPr lang="de-DE" i="1" dirty="0" smtClean="0"/>
              <a:t>xperimental</a:t>
            </a:r>
            <a:r>
              <a:rPr lang="de-DE" i="1" baseline="0" dirty="0" smtClean="0"/>
              <a:t> </a:t>
            </a:r>
            <a:r>
              <a:rPr lang="de-DE" i="1" baseline="0" dirty="0" err="1" smtClean="0"/>
              <a:t>support</a:t>
            </a:r>
            <a:r>
              <a:rPr lang="de-DE" i="1" baseline="0" dirty="0" smtClean="0"/>
              <a:t> in VS 2015 </a:t>
            </a:r>
          </a:p>
          <a:p>
            <a:pPr defTabSz="918187">
              <a:defRPr/>
            </a:pPr>
            <a:endParaRPr lang="de-DE" b="1" i="1" baseline="0" dirty="0" smtClean="0"/>
          </a:p>
          <a:p>
            <a:pPr marL="0" marR="0" indent="0" algn="l" defTabSz="918187" rtl="0" eaLnBrk="1" fontAlgn="base" latinLnBrk="0" hangingPunct="1">
              <a:lnSpc>
                <a:spcPct val="100000"/>
              </a:lnSpc>
              <a:spcBef>
                <a:spcPct val="30000"/>
              </a:spcBef>
              <a:spcAft>
                <a:spcPct val="0"/>
              </a:spcAft>
              <a:buClrTx/>
              <a:buSzTx/>
              <a:buFontTx/>
              <a:buNone/>
              <a:tabLst/>
              <a:defRPr/>
            </a:pPr>
            <a:r>
              <a:rPr lang="en-GB" b="0" baseline="0" dirty="0" err="1" smtClean="0"/>
              <a:t>Stackfull</a:t>
            </a:r>
            <a:r>
              <a:rPr lang="en-GB" b="0" baseline="0" dirty="0" smtClean="0"/>
              <a:t>:</a:t>
            </a:r>
          </a:p>
          <a:p>
            <a:pPr marL="0" marR="0" indent="0" algn="l" defTabSz="918187" rtl="0" eaLnBrk="1" fontAlgn="base" latinLnBrk="0" hangingPunct="1">
              <a:lnSpc>
                <a:spcPct val="100000"/>
              </a:lnSpc>
              <a:spcBef>
                <a:spcPct val="30000"/>
              </a:spcBef>
              <a:spcAft>
                <a:spcPct val="0"/>
              </a:spcAft>
              <a:buClrTx/>
              <a:buSzTx/>
              <a:buFontTx/>
              <a:buNone/>
              <a:tabLst/>
              <a:defRPr/>
            </a:pPr>
            <a:r>
              <a:rPr lang="de-DE" dirty="0" smtClean="0"/>
              <a:t>N3985  - Oliver Kowalke</a:t>
            </a:r>
            <a:r>
              <a:rPr lang="de-DE" baseline="0" dirty="0" smtClean="0"/>
              <a:t> + </a:t>
            </a:r>
            <a:r>
              <a:rPr lang="de-DE" dirty="0" err="1" smtClean="0"/>
              <a:t>Nat</a:t>
            </a:r>
            <a:r>
              <a:rPr lang="de-DE" dirty="0" smtClean="0"/>
              <a:t> </a:t>
            </a:r>
            <a:r>
              <a:rPr lang="de-DE" dirty="0" err="1" smtClean="0"/>
              <a:t>Goodspeed</a:t>
            </a:r>
            <a:r>
              <a:rPr lang="de-DE" dirty="0" smtClean="0"/>
              <a:t> (</a:t>
            </a:r>
            <a:r>
              <a:rPr lang="de-DE" dirty="0" err="1" smtClean="0"/>
              <a:t>authors</a:t>
            </a:r>
            <a:r>
              <a:rPr lang="de-DE" baseline="0" dirty="0" smtClean="0"/>
              <a:t> </a:t>
            </a:r>
            <a:r>
              <a:rPr lang="de-DE" baseline="0" dirty="0" err="1" smtClean="0"/>
              <a:t>of</a:t>
            </a:r>
            <a:r>
              <a:rPr lang="de-DE" baseline="0" dirty="0" smtClean="0"/>
              <a:t> </a:t>
            </a:r>
            <a:r>
              <a:rPr lang="de-DE" baseline="0" dirty="0" err="1" smtClean="0"/>
              <a:t>boost:coroutines</a:t>
            </a:r>
            <a:r>
              <a:rPr lang="de-DE" baseline="0" dirty="0" smtClean="0"/>
              <a:t>)</a:t>
            </a:r>
            <a:endParaRPr lang="de-DE" dirty="0" smtClean="0"/>
          </a:p>
          <a:p>
            <a:pPr defTabSz="918187">
              <a:defRPr/>
            </a:pPr>
            <a:endParaRPr lang="de-DE" dirty="0" smtClean="0"/>
          </a:p>
          <a:p>
            <a:pPr defTabSz="918187">
              <a:defRPr/>
            </a:pPr>
            <a:endParaRPr lang="en-GB" b="1" dirty="0" smtClean="0"/>
          </a:p>
          <a:p>
            <a:pPr defTabSz="918187">
              <a:defRPr/>
            </a:pPr>
            <a:r>
              <a:rPr lang="en-GB" b="1" dirty="0" smtClean="0"/>
              <a:t>Transition Statement</a:t>
            </a:r>
          </a:p>
          <a:p>
            <a:pPr defTabSz="918187">
              <a:defRPr/>
            </a:pPr>
            <a:endParaRPr lang="en-GB" b="1" dirty="0" smtClean="0"/>
          </a:p>
          <a:p>
            <a:pPr defTabSz="918187">
              <a:defRPr/>
            </a:pPr>
            <a:r>
              <a:rPr lang="en-GB" b="0" dirty="0" smtClean="0"/>
              <a:t>If we don’t like to wait</a:t>
            </a:r>
            <a:r>
              <a:rPr lang="en-GB" b="0" baseline="0" dirty="0" smtClean="0"/>
              <a:t> and want immediately a solution, than we need another </a:t>
            </a:r>
            <a:r>
              <a:rPr lang="en-GB" b="0" baseline="0" dirty="0" err="1" smtClean="0"/>
              <a:t>aproach</a:t>
            </a:r>
            <a:r>
              <a:rPr lang="en-GB" b="0" baseline="0" dirty="0" smtClean="0"/>
              <a:t> here and so we started a project at </a:t>
            </a:r>
            <a:r>
              <a:rPr lang="en-GB" b="0" baseline="0" dirty="0" err="1" smtClean="0"/>
              <a:t>pcvisit</a:t>
            </a:r>
            <a:r>
              <a:rPr lang="en-GB" b="0" baseline="0" dirty="0" smtClean="0"/>
              <a:t>, called coasycn4cpp to cope with these problems!</a:t>
            </a:r>
            <a:endParaRPr lang="en-GB" b="0" dirty="0" smtClean="0"/>
          </a:p>
          <a:p>
            <a:pPr defTabSz="890091">
              <a:defRPr/>
            </a:pPr>
            <a:endParaRPr lang="de-DE" dirty="0" smtClean="0"/>
          </a:p>
        </p:txBody>
      </p:sp>
      <p:sp>
        <p:nvSpPr>
          <p:cNvPr id="4" name="Foliennummernplatzhalter 3"/>
          <p:cNvSpPr>
            <a:spLocks noGrp="1"/>
          </p:cNvSpPr>
          <p:nvPr>
            <p:ph type="sldNum" sz="quarter" idx="10"/>
          </p:nvPr>
        </p:nvSpPr>
        <p:spPr/>
        <p:txBody>
          <a:bodyPr/>
          <a:lstStyle/>
          <a:p>
            <a:fld id="{F4BE600D-EFAE-43BF-8E9C-88BA7BC1BBF7}" type="slidenum">
              <a:rPr lang="de-DE" smtClean="0"/>
              <a:pPr/>
              <a:t>14</a:t>
            </a:fld>
            <a:endParaRPr lang="de-DE"/>
          </a:p>
        </p:txBody>
      </p:sp>
    </p:spTree>
    <p:extLst>
      <p:ext uri="{BB962C8B-B14F-4D97-AF65-F5344CB8AC3E}">
        <p14:creationId xmlns:p14="http://schemas.microsoft.com/office/powerpoint/2010/main" val="2079068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890091">
              <a:defRPr/>
            </a:pPr>
            <a:endParaRPr lang="de-DE" dirty="0" smtClean="0"/>
          </a:p>
          <a:p>
            <a:pPr defTabSz="918187">
              <a:defRPr/>
            </a:pPr>
            <a:r>
              <a:rPr lang="en-GB" b="1" dirty="0" smtClean="0"/>
              <a:t>Main Statement</a:t>
            </a:r>
          </a:p>
          <a:p>
            <a:pPr defTabSz="918187">
              <a:defRPr/>
            </a:pPr>
            <a:endParaRPr lang="en-GB" b="0" baseline="0" dirty="0" smtClean="0"/>
          </a:p>
          <a:p>
            <a:pPr defTabSz="918187">
              <a:defRPr/>
            </a:pPr>
            <a:r>
              <a:rPr lang="en-GB" b="0" baseline="0" dirty="0" smtClean="0"/>
              <a:t>+ main problem for us at </a:t>
            </a:r>
            <a:r>
              <a:rPr lang="en-GB" b="0" baseline="0" dirty="0" err="1" smtClean="0"/>
              <a:t>pcvisit</a:t>
            </a:r>
            <a:r>
              <a:rPr lang="en-GB" b="0" baseline="0" dirty="0" smtClean="0"/>
              <a:t>: the solution is not available yet and there is also no known release date. Even its unknown, if it will be </a:t>
            </a:r>
            <a:r>
              <a:rPr lang="en-GB" b="0" baseline="0" dirty="0" err="1" smtClean="0"/>
              <a:t>acceptde</a:t>
            </a:r>
            <a:r>
              <a:rPr lang="en-GB" b="0" baseline="0" dirty="0" smtClean="0"/>
              <a:t> into a future </a:t>
            </a:r>
            <a:r>
              <a:rPr lang="en-GB" b="0" baseline="0" dirty="0" err="1" smtClean="0"/>
              <a:t>c++</a:t>
            </a:r>
            <a:r>
              <a:rPr lang="en-GB" b="0" baseline="0" dirty="0" smtClean="0"/>
              <a:t> standard.</a:t>
            </a:r>
          </a:p>
          <a:p>
            <a:pPr marL="0" marR="0" indent="0" algn="l" defTabSz="918187" rtl="0" eaLnBrk="1" fontAlgn="base" latinLnBrk="0" hangingPunct="1">
              <a:lnSpc>
                <a:spcPct val="100000"/>
              </a:lnSpc>
              <a:spcBef>
                <a:spcPct val="30000"/>
              </a:spcBef>
              <a:spcAft>
                <a:spcPct val="0"/>
              </a:spcAft>
              <a:buClrTx/>
              <a:buSzTx/>
              <a:buFontTx/>
              <a:buNone/>
              <a:tabLst/>
              <a:defRPr/>
            </a:pPr>
            <a:endParaRPr lang="de-DE" b="1" i="1" baseline="0" dirty="0" smtClean="0"/>
          </a:p>
          <a:p>
            <a:pPr marL="0" marR="0" indent="0" algn="l" defTabSz="918187" rtl="0" eaLnBrk="1" fontAlgn="base" latinLnBrk="0" hangingPunct="1">
              <a:lnSpc>
                <a:spcPct val="100000"/>
              </a:lnSpc>
              <a:spcBef>
                <a:spcPct val="30000"/>
              </a:spcBef>
              <a:spcAft>
                <a:spcPct val="0"/>
              </a:spcAft>
              <a:buClrTx/>
              <a:buSzTx/>
              <a:buFontTx/>
              <a:buNone/>
              <a:tabLst/>
              <a:defRPr/>
            </a:pPr>
            <a:r>
              <a:rPr lang="de-DE" b="1" i="1" baseline="0" dirty="0" smtClean="0"/>
              <a:t>More Low Level </a:t>
            </a:r>
            <a:r>
              <a:rPr lang="de-DE" b="1" i="1" baseline="0" dirty="0" err="1" smtClean="0"/>
              <a:t>than</a:t>
            </a:r>
            <a:r>
              <a:rPr lang="de-DE" b="1" i="1" baseline="0" dirty="0" smtClean="0"/>
              <a:t> N3721!! N3721 was </a:t>
            </a:r>
            <a:r>
              <a:rPr lang="de-DE" b="1" i="1" baseline="0" dirty="0" err="1" smtClean="0"/>
              <a:t>discarded</a:t>
            </a:r>
            <a:endParaRPr lang="de-DE" b="1" i="1" baseline="0" dirty="0" smtClean="0"/>
          </a:p>
          <a:p>
            <a:pPr defTabSz="918187">
              <a:defRPr/>
            </a:pPr>
            <a:endParaRPr lang="en-GB" b="0" baseline="0" dirty="0" smtClean="0"/>
          </a:p>
          <a:p>
            <a:pPr defTabSz="918187">
              <a:defRPr/>
            </a:pPr>
            <a:r>
              <a:rPr lang="en-GB" b="0" baseline="0" dirty="0" err="1" smtClean="0"/>
              <a:t>Stackless</a:t>
            </a:r>
            <a:r>
              <a:rPr lang="en-GB" b="0" baseline="0" dirty="0" smtClean="0"/>
              <a:t>: </a:t>
            </a:r>
          </a:p>
          <a:p>
            <a:pPr defTabSz="918187">
              <a:defRPr/>
            </a:pPr>
            <a:r>
              <a:rPr lang="de-DE" i="1" dirty="0" smtClean="0"/>
              <a:t>N4134 – </a:t>
            </a:r>
            <a:r>
              <a:rPr lang="de-DE" i="1" dirty="0" err="1" smtClean="0"/>
              <a:t>proposal</a:t>
            </a:r>
            <a:r>
              <a:rPr lang="de-DE" i="1" dirty="0" smtClean="0"/>
              <a:t> </a:t>
            </a:r>
            <a:r>
              <a:rPr lang="de-DE" i="1" dirty="0" err="1" smtClean="0"/>
              <a:t>by</a:t>
            </a:r>
            <a:r>
              <a:rPr lang="de-DE" i="1" dirty="0" smtClean="0"/>
              <a:t>  </a:t>
            </a:r>
            <a:r>
              <a:rPr lang="de-DE" dirty="0" smtClean="0"/>
              <a:t>Gor </a:t>
            </a:r>
            <a:r>
              <a:rPr lang="de-DE" dirty="0" err="1" smtClean="0"/>
              <a:t>Nishanov</a:t>
            </a:r>
            <a:r>
              <a:rPr lang="de-DE" dirty="0" smtClean="0"/>
              <a:t>+ Jim </a:t>
            </a:r>
            <a:r>
              <a:rPr lang="de-DE" dirty="0" err="1" smtClean="0"/>
              <a:t>Radigan</a:t>
            </a:r>
            <a:r>
              <a:rPr lang="de-DE" dirty="0" smtClean="0"/>
              <a:t>, </a:t>
            </a:r>
            <a:r>
              <a:rPr lang="de-DE" dirty="0" err="1" smtClean="0"/>
              <a:t>has</a:t>
            </a:r>
            <a:r>
              <a:rPr lang="de-DE" dirty="0" smtClean="0"/>
              <a:t> e</a:t>
            </a:r>
            <a:r>
              <a:rPr lang="de-DE" i="1" dirty="0" smtClean="0"/>
              <a:t>xperimental</a:t>
            </a:r>
            <a:r>
              <a:rPr lang="de-DE" i="1" baseline="0" dirty="0" smtClean="0"/>
              <a:t> </a:t>
            </a:r>
            <a:r>
              <a:rPr lang="de-DE" i="1" baseline="0" dirty="0" err="1" smtClean="0"/>
              <a:t>support</a:t>
            </a:r>
            <a:r>
              <a:rPr lang="de-DE" i="1" baseline="0" dirty="0" smtClean="0"/>
              <a:t> in VS 2015 </a:t>
            </a:r>
          </a:p>
          <a:p>
            <a:pPr defTabSz="918187">
              <a:defRPr/>
            </a:pPr>
            <a:endParaRPr lang="de-DE" b="1" i="1" baseline="0" dirty="0" smtClean="0"/>
          </a:p>
          <a:p>
            <a:pPr marL="0" marR="0" indent="0" algn="l" defTabSz="918187" rtl="0" eaLnBrk="1" fontAlgn="base" latinLnBrk="0" hangingPunct="1">
              <a:lnSpc>
                <a:spcPct val="100000"/>
              </a:lnSpc>
              <a:spcBef>
                <a:spcPct val="30000"/>
              </a:spcBef>
              <a:spcAft>
                <a:spcPct val="0"/>
              </a:spcAft>
              <a:buClrTx/>
              <a:buSzTx/>
              <a:buFontTx/>
              <a:buNone/>
              <a:tabLst/>
              <a:defRPr/>
            </a:pPr>
            <a:r>
              <a:rPr lang="en-GB" b="0" baseline="0" dirty="0" err="1" smtClean="0"/>
              <a:t>Stackfull</a:t>
            </a:r>
            <a:r>
              <a:rPr lang="en-GB" b="0" baseline="0" dirty="0" smtClean="0"/>
              <a:t>:</a:t>
            </a:r>
          </a:p>
          <a:p>
            <a:pPr marL="0" marR="0" indent="0" algn="l" defTabSz="918187" rtl="0" eaLnBrk="1" fontAlgn="base" latinLnBrk="0" hangingPunct="1">
              <a:lnSpc>
                <a:spcPct val="100000"/>
              </a:lnSpc>
              <a:spcBef>
                <a:spcPct val="30000"/>
              </a:spcBef>
              <a:spcAft>
                <a:spcPct val="0"/>
              </a:spcAft>
              <a:buClrTx/>
              <a:buSzTx/>
              <a:buFontTx/>
              <a:buNone/>
              <a:tabLst/>
              <a:defRPr/>
            </a:pPr>
            <a:r>
              <a:rPr lang="de-DE" dirty="0" smtClean="0"/>
              <a:t>N3985  - Oliver Kowalke</a:t>
            </a:r>
            <a:r>
              <a:rPr lang="de-DE" baseline="0" dirty="0" smtClean="0"/>
              <a:t> + </a:t>
            </a:r>
            <a:r>
              <a:rPr lang="de-DE" dirty="0" err="1" smtClean="0"/>
              <a:t>Nat</a:t>
            </a:r>
            <a:r>
              <a:rPr lang="de-DE" dirty="0" smtClean="0"/>
              <a:t> </a:t>
            </a:r>
            <a:r>
              <a:rPr lang="de-DE" dirty="0" err="1" smtClean="0"/>
              <a:t>Goodspeed</a:t>
            </a:r>
            <a:r>
              <a:rPr lang="de-DE" dirty="0" smtClean="0"/>
              <a:t> (</a:t>
            </a:r>
            <a:r>
              <a:rPr lang="de-DE" dirty="0" err="1" smtClean="0"/>
              <a:t>authors</a:t>
            </a:r>
            <a:r>
              <a:rPr lang="de-DE" baseline="0" dirty="0" smtClean="0"/>
              <a:t> </a:t>
            </a:r>
            <a:r>
              <a:rPr lang="de-DE" baseline="0" dirty="0" err="1" smtClean="0"/>
              <a:t>of</a:t>
            </a:r>
            <a:r>
              <a:rPr lang="de-DE" baseline="0" dirty="0" smtClean="0"/>
              <a:t> </a:t>
            </a:r>
            <a:r>
              <a:rPr lang="de-DE" baseline="0" dirty="0" err="1" smtClean="0"/>
              <a:t>boost:coroutines</a:t>
            </a:r>
            <a:r>
              <a:rPr lang="de-DE" baseline="0" dirty="0" smtClean="0"/>
              <a:t>) -&gt; will not </a:t>
            </a:r>
            <a:r>
              <a:rPr lang="de-DE" baseline="0" dirty="0" err="1" smtClean="0"/>
              <a:t>accpeted</a:t>
            </a:r>
            <a:r>
              <a:rPr lang="de-DE" baseline="0" dirty="0" smtClean="0"/>
              <a:t> in </a:t>
            </a:r>
            <a:r>
              <a:rPr lang="de-DE" baseline="0" dirty="0" err="1" smtClean="0"/>
              <a:t>this</a:t>
            </a:r>
            <a:r>
              <a:rPr lang="de-DE" baseline="0" dirty="0" smtClean="0"/>
              <a:t> </a:t>
            </a:r>
            <a:r>
              <a:rPr lang="de-DE" baseline="0" dirty="0" err="1" smtClean="0"/>
              <a:t>version</a:t>
            </a:r>
            <a:r>
              <a:rPr lang="de-DE" baseline="0" dirty="0" smtClean="0"/>
              <a:t>. </a:t>
            </a:r>
            <a:r>
              <a:rPr lang="de-DE" baseline="0" dirty="0" err="1" smtClean="0"/>
              <a:t>It</a:t>
            </a:r>
            <a:r>
              <a:rPr lang="de-DE" baseline="0" dirty="0" smtClean="0"/>
              <a:t> </a:t>
            </a:r>
            <a:r>
              <a:rPr lang="de-DE" baseline="0" dirty="0" err="1" smtClean="0"/>
              <a:t>comes</a:t>
            </a:r>
            <a:r>
              <a:rPr lang="de-DE" baseline="0" dirty="0" smtClean="0"/>
              <a:t> </a:t>
            </a:r>
            <a:r>
              <a:rPr lang="de-DE" baseline="0" dirty="0" err="1" smtClean="0"/>
              <a:t>more</a:t>
            </a:r>
            <a:r>
              <a:rPr lang="de-DE" baseline="0" dirty="0" smtClean="0"/>
              <a:t> </a:t>
            </a:r>
            <a:r>
              <a:rPr lang="de-DE" baseline="0" dirty="0" err="1" smtClean="0"/>
              <a:t>low</a:t>
            </a:r>
            <a:r>
              <a:rPr lang="de-DE" baseline="0" dirty="0" smtClean="0"/>
              <a:t>-level, like </a:t>
            </a:r>
            <a:r>
              <a:rPr lang="de-DE" baseline="0" dirty="0" err="1" smtClean="0"/>
              <a:t>the</a:t>
            </a:r>
            <a:r>
              <a:rPr lang="de-DE" baseline="0" dirty="0" smtClean="0"/>
              <a:t> </a:t>
            </a:r>
            <a:r>
              <a:rPr lang="de-DE" baseline="0" dirty="0" err="1" smtClean="0"/>
              <a:t>context</a:t>
            </a:r>
            <a:r>
              <a:rPr lang="de-DE" baseline="0" dirty="0" smtClean="0"/>
              <a:t>-switch </a:t>
            </a:r>
            <a:r>
              <a:rPr lang="de-DE" baseline="0" dirty="0" err="1" smtClean="0"/>
              <a:t>library</a:t>
            </a:r>
            <a:r>
              <a:rPr lang="de-DE" baseline="0" dirty="0" smtClean="0"/>
              <a:t> </a:t>
            </a:r>
            <a:r>
              <a:rPr lang="de-DE" baseline="0" dirty="0" err="1" smtClean="0"/>
              <a:t>for</a:t>
            </a:r>
            <a:r>
              <a:rPr lang="de-DE" baseline="0" dirty="0" smtClean="0"/>
              <a:t> </a:t>
            </a:r>
            <a:r>
              <a:rPr lang="de-DE" baseline="0" dirty="0" err="1" smtClean="0"/>
              <a:t>boost</a:t>
            </a:r>
            <a:r>
              <a:rPr lang="de-DE" baseline="0" dirty="0" smtClean="0"/>
              <a:t>.</a:t>
            </a:r>
            <a:endParaRPr lang="de-DE" dirty="0" smtClean="0"/>
          </a:p>
          <a:p>
            <a:pPr defTabSz="918187">
              <a:defRPr/>
            </a:pPr>
            <a:endParaRPr lang="de-DE" dirty="0" smtClean="0"/>
          </a:p>
          <a:p>
            <a:pPr defTabSz="918187">
              <a:defRPr/>
            </a:pPr>
            <a:endParaRPr lang="en-GB" b="1" dirty="0" smtClean="0"/>
          </a:p>
          <a:p>
            <a:pPr defTabSz="918187">
              <a:defRPr/>
            </a:pPr>
            <a:r>
              <a:rPr lang="en-GB" b="1" dirty="0" smtClean="0"/>
              <a:t>Transition Statement</a:t>
            </a:r>
          </a:p>
          <a:p>
            <a:pPr defTabSz="918187">
              <a:defRPr/>
            </a:pPr>
            <a:endParaRPr lang="en-GB" b="1" dirty="0" smtClean="0"/>
          </a:p>
          <a:p>
            <a:pPr defTabSz="918187">
              <a:defRPr/>
            </a:pPr>
            <a:r>
              <a:rPr lang="en-GB" b="0" dirty="0" smtClean="0"/>
              <a:t>If we don’t like to wait</a:t>
            </a:r>
            <a:r>
              <a:rPr lang="en-GB" b="0" baseline="0" dirty="0" smtClean="0"/>
              <a:t> and want immediately a solution, than we need another </a:t>
            </a:r>
            <a:r>
              <a:rPr lang="en-GB" b="0" baseline="0" dirty="0" err="1" smtClean="0"/>
              <a:t>aproach</a:t>
            </a:r>
            <a:r>
              <a:rPr lang="en-GB" b="0" baseline="0" dirty="0" smtClean="0"/>
              <a:t> here and so we started a project at </a:t>
            </a:r>
            <a:r>
              <a:rPr lang="en-GB" b="0" baseline="0" dirty="0" err="1" smtClean="0"/>
              <a:t>pcvisit</a:t>
            </a:r>
            <a:r>
              <a:rPr lang="en-GB" b="0" baseline="0" dirty="0" smtClean="0"/>
              <a:t>, called coasycn4cpp to cope with these problems!</a:t>
            </a:r>
            <a:endParaRPr lang="en-GB" b="0" dirty="0" smtClean="0"/>
          </a:p>
          <a:p>
            <a:pPr defTabSz="890091">
              <a:defRPr/>
            </a:pPr>
            <a:endParaRPr lang="de-DE" dirty="0" smtClean="0"/>
          </a:p>
        </p:txBody>
      </p:sp>
      <p:sp>
        <p:nvSpPr>
          <p:cNvPr id="4" name="Foliennummernplatzhalter 3"/>
          <p:cNvSpPr>
            <a:spLocks noGrp="1"/>
          </p:cNvSpPr>
          <p:nvPr>
            <p:ph type="sldNum" sz="quarter" idx="10"/>
          </p:nvPr>
        </p:nvSpPr>
        <p:spPr/>
        <p:txBody>
          <a:bodyPr/>
          <a:lstStyle/>
          <a:p>
            <a:fld id="{F4BE600D-EFAE-43BF-8E9C-88BA7BC1BBF7}" type="slidenum">
              <a:rPr lang="de-DE" smtClean="0"/>
              <a:pPr/>
              <a:t>15</a:t>
            </a:fld>
            <a:endParaRPr lang="de-DE"/>
          </a:p>
        </p:txBody>
      </p:sp>
    </p:spTree>
    <p:extLst>
      <p:ext uri="{BB962C8B-B14F-4D97-AF65-F5344CB8AC3E}">
        <p14:creationId xmlns:p14="http://schemas.microsoft.com/office/powerpoint/2010/main" val="2079068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smtClean="0">
              <a:latin typeface="Segoe UI Light" pitchFamily="34" charset="0"/>
            </a:endParaRPr>
          </a:p>
          <a:p>
            <a:pPr defTabSz="918187">
              <a:defRPr/>
            </a:pPr>
            <a:r>
              <a:rPr lang="en-GB" b="1" dirty="0" smtClean="0"/>
              <a:t>Main Statement</a:t>
            </a:r>
          </a:p>
          <a:p>
            <a:pPr defTabSz="918187">
              <a:defRPr/>
            </a:pPr>
            <a:endParaRPr lang="en-GB" b="1" dirty="0" smtClean="0"/>
          </a:p>
          <a:p>
            <a:r>
              <a:rPr lang="en-US" dirty="0" smtClean="0">
                <a:latin typeface="Segoe UI Light" pitchFamily="34" charset="0"/>
              </a:rPr>
              <a:t>* So we said: we cannot wait for a </a:t>
            </a:r>
            <a:r>
              <a:rPr lang="en-US" dirty="0" err="1" smtClean="0">
                <a:latin typeface="Segoe UI Light" pitchFamily="34" charset="0"/>
              </a:rPr>
              <a:t>c++</a:t>
            </a:r>
            <a:r>
              <a:rPr lang="en-US" dirty="0" smtClean="0">
                <a:latin typeface="Segoe UI Light" pitchFamily="34" charset="0"/>
              </a:rPr>
              <a:t> anytime in the future. We want to write code sequentially , NOW!  We want to express the workflows we want in the same way as synchronous code.</a:t>
            </a:r>
          </a:p>
          <a:p>
            <a:pPr marL="166892" indent="-166892">
              <a:buFont typeface="Arial" charset="0"/>
              <a:buChar char="•"/>
            </a:pPr>
            <a:r>
              <a:rPr lang="en-US" dirty="0" smtClean="0">
                <a:latin typeface="Segoe UI Light" pitchFamily="34" charset="0"/>
              </a:rPr>
              <a:t>Also, we want to use the basic building blocks of  any sync </a:t>
            </a:r>
            <a:r>
              <a:rPr lang="en-US" baseline="0" dirty="0" smtClean="0">
                <a:latin typeface="Segoe UI Light" pitchFamily="34" charset="0"/>
              </a:rPr>
              <a:t> </a:t>
            </a:r>
            <a:r>
              <a:rPr lang="en-US" dirty="0" smtClean="0">
                <a:latin typeface="Segoe UI Light" pitchFamily="34" charset="0"/>
              </a:rPr>
              <a:t>program again, – if, while, </a:t>
            </a:r>
            <a:r>
              <a:rPr lang="en-US" dirty="0" err="1" smtClean="0">
                <a:latin typeface="Segoe UI Light" pitchFamily="34" charset="0"/>
              </a:rPr>
              <a:t>foreach</a:t>
            </a:r>
            <a:r>
              <a:rPr lang="en-US" dirty="0" smtClean="0">
                <a:latin typeface="Segoe UI Light" pitchFamily="34" charset="0"/>
              </a:rPr>
              <a:t>, try – that couldn't be used so far with callbacks, signals</a:t>
            </a:r>
            <a:r>
              <a:rPr lang="en-US" baseline="0" dirty="0" smtClean="0">
                <a:latin typeface="Segoe UI Light" pitchFamily="34" charset="0"/>
              </a:rPr>
              <a:t> or </a:t>
            </a:r>
            <a:r>
              <a:rPr lang="en-US" dirty="0" smtClean="0">
                <a:latin typeface="Segoe UI Light" pitchFamily="34" charset="0"/>
              </a:rPr>
              <a:t>events.</a:t>
            </a:r>
          </a:p>
          <a:p>
            <a:pPr marL="166892" indent="-166892">
              <a:buFont typeface="Arial" charset="0"/>
              <a:buChar char="•"/>
            </a:pPr>
            <a:r>
              <a:rPr lang="en-US" dirty="0" smtClean="0">
                <a:latin typeface="Segoe UI Light" pitchFamily="34" charset="0"/>
              </a:rPr>
              <a:t>We want concentrate again on the problem itself and not how to express the problem with your limited toolbox!</a:t>
            </a:r>
          </a:p>
          <a:p>
            <a:pPr defTabSz="918187">
              <a:defRPr/>
            </a:pPr>
            <a:endParaRPr lang="en-GB" b="1" dirty="0" smtClean="0"/>
          </a:p>
          <a:p>
            <a:pPr defTabSz="918187">
              <a:defRPr/>
            </a:pPr>
            <a:r>
              <a:rPr lang="en-GB" b="1" dirty="0" smtClean="0"/>
              <a:t>Transition Statement</a:t>
            </a:r>
          </a:p>
          <a:p>
            <a:pPr defTabSz="918187">
              <a:defRPr/>
            </a:pPr>
            <a:endParaRPr lang="en-GB" b="1" dirty="0" smtClean="0"/>
          </a:p>
          <a:p>
            <a:pPr defTabSz="918187">
              <a:defRPr/>
            </a:pPr>
            <a:r>
              <a:rPr lang="en-GB" b="0" dirty="0" smtClean="0"/>
              <a:t>How</a:t>
            </a:r>
            <a:r>
              <a:rPr lang="en-GB" b="0" baseline="0" dirty="0" smtClean="0"/>
              <a:t> solves the library the discussed problems ? </a:t>
            </a:r>
          </a:p>
          <a:p>
            <a:pPr defTabSz="918187">
              <a:defRPr/>
            </a:pPr>
            <a:endParaRPr lang="en-GB" b="0" dirty="0" smtClean="0"/>
          </a:p>
          <a:p>
            <a:endParaRPr lang="en-US" dirty="0" smtClean="0">
              <a:latin typeface="Segoe UI Light" pitchFamily="34" charset="0"/>
            </a:endParaRPr>
          </a:p>
          <a:p>
            <a:pPr marL="166892" indent="-166892">
              <a:buFont typeface="Arial" charset="0"/>
              <a:buChar char="•"/>
            </a:pPr>
            <a:endParaRPr lang="en-US" dirty="0">
              <a:latin typeface="Segoe UI Light" pitchFamily="34" charset="0"/>
            </a:endParaRPr>
          </a:p>
        </p:txBody>
      </p:sp>
      <p:sp>
        <p:nvSpPr>
          <p:cNvPr id="4" name="Foliennummernplatzhalter 3"/>
          <p:cNvSpPr>
            <a:spLocks noGrp="1"/>
          </p:cNvSpPr>
          <p:nvPr>
            <p:ph type="sldNum" sz="quarter" idx="10"/>
          </p:nvPr>
        </p:nvSpPr>
        <p:spPr/>
        <p:txBody>
          <a:bodyPr/>
          <a:lstStyle/>
          <a:p>
            <a:fld id="{F4BE600D-EFAE-43BF-8E9C-88BA7BC1BBF7}" type="slidenum">
              <a:rPr lang="de-DE" smtClean="0"/>
              <a:pPr/>
              <a:t>16</a:t>
            </a:fld>
            <a:endParaRPr lang="de-DE"/>
          </a:p>
        </p:txBody>
      </p:sp>
    </p:spTree>
    <p:extLst>
      <p:ext uri="{BB962C8B-B14F-4D97-AF65-F5344CB8AC3E}">
        <p14:creationId xmlns:p14="http://schemas.microsoft.com/office/powerpoint/2010/main" val="2412025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Remember</a:t>
            </a:r>
            <a:r>
              <a:rPr lang="de-DE" dirty="0" smtClean="0"/>
              <a:t> </a:t>
            </a:r>
            <a:r>
              <a:rPr lang="de-DE" dirty="0" err="1" smtClean="0"/>
              <a:t>the</a:t>
            </a:r>
            <a:r>
              <a:rPr lang="de-DE" dirty="0" smtClean="0"/>
              <a:t> </a:t>
            </a:r>
            <a:r>
              <a:rPr lang="de-DE" dirty="0" err="1" smtClean="0"/>
              <a:t>example</a:t>
            </a:r>
            <a:r>
              <a:rPr lang="de-DE" dirty="0" smtClean="0"/>
              <a:t> </a:t>
            </a:r>
            <a:r>
              <a:rPr lang="de-DE" dirty="0" err="1" smtClean="0"/>
              <a:t>from</a:t>
            </a:r>
            <a:r>
              <a:rPr lang="de-DE" dirty="0" smtClean="0"/>
              <a:t> </a:t>
            </a:r>
            <a:r>
              <a:rPr lang="de-DE" dirty="0" err="1" smtClean="0"/>
              <a:t>the</a:t>
            </a:r>
            <a:r>
              <a:rPr lang="de-DE" dirty="0" smtClean="0"/>
              <a:t> </a:t>
            </a:r>
            <a:r>
              <a:rPr lang="de-DE" dirty="0" err="1" smtClean="0"/>
              <a:t>beginning</a:t>
            </a:r>
            <a:r>
              <a:rPr lang="de-DE" dirty="0" smtClean="0"/>
              <a:t>? The </a:t>
            </a:r>
            <a:r>
              <a:rPr lang="de-DE" dirty="0" err="1" smtClean="0"/>
              <a:t>bocking</a:t>
            </a:r>
            <a:r>
              <a:rPr lang="de-DE" dirty="0" smtClean="0"/>
              <a:t> </a:t>
            </a:r>
            <a:r>
              <a:rPr lang="de-DE" dirty="0" err="1" smtClean="0"/>
              <a:t>await</a:t>
            </a:r>
            <a:r>
              <a:rPr lang="de-DE" dirty="0" smtClean="0"/>
              <a:t>? </a:t>
            </a:r>
          </a:p>
          <a:p>
            <a:r>
              <a:rPr lang="de-DE" dirty="0" err="1" smtClean="0"/>
              <a:t>Here</a:t>
            </a:r>
            <a:r>
              <a:rPr lang="de-DE" dirty="0" smtClean="0"/>
              <a:t> a </a:t>
            </a:r>
            <a:r>
              <a:rPr lang="de-DE" dirty="0" err="1" smtClean="0"/>
              <a:t>serveral</a:t>
            </a:r>
            <a:r>
              <a:rPr lang="de-DE" dirty="0" smtClean="0"/>
              <a:t> </a:t>
            </a:r>
            <a:r>
              <a:rPr lang="de-DE" dirty="0" err="1" smtClean="0"/>
              <a:t>ways</a:t>
            </a:r>
            <a:r>
              <a:rPr lang="de-DE" dirty="0" smtClean="0"/>
              <a:t>, </a:t>
            </a:r>
            <a:r>
              <a:rPr lang="de-DE" dirty="0" err="1" smtClean="0"/>
              <a:t>how</a:t>
            </a:r>
            <a:r>
              <a:rPr lang="de-DE" dirty="0" smtClean="0"/>
              <a:t> </a:t>
            </a:r>
            <a:r>
              <a:rPr lang="de-DE" dirty="0" err="1" smtClean="0"/>
              <a:t>to</a:t>
            </a:r>
            <a:r>
              <a:rPr lang="de-DE" dirty="0" smtClean="0"/>
              <a:t> express </a:t>
            </a:r>
            <a:r>
              <a:rPr lang="de-DE" dirty="0" err="1" smtClean="0"/>
              <a:t>it</a:t>
            </a:r>
            <a:r>
              <a:rPr lang="de-DE" dirty="0" smtClean="0"/>
              <a:t> </a:t>
            </a:r>
            <a:r>
              <a:rPr lang="de-DE" dirty="0" err="1" smtClean="0"/>
              <a:t>now</a:t>
            </a:r>
            <a:endParaRPr lang="de-DE" dirty="0" smtClean="0"/>
          </a:p>
          <a:p>
            <a:r>
              <a:rPr lang="de-DE" dirty="0" err="1" smtClean="0"/>
              <a:t>Precondition</a:t>
            </a:r>
            <a:r>
              <a:rPr lang="de-DE" dirty="0" smtClean="0"/>
              <a:t>: </a:t>
            </a:r>
            <a:r>
              <a:rPr lang="de-DE" dirty="0" err="1" smtClean="0"/>
              <a:t>wait</a:t>
            </a:r>
            <a:r>
              <a:rPr lang="de-DE" dirty="0" smtClean="0"/>
              <a:t> </a:t>
            </a:r>
            <a:r>
              <a:rPr lang="de-DE" dirty="0" err="1" smtClean="0"/>
              <a:t>or</a:t>
            </a:r>
            <a:r>
              <a:rPr lang="de-DE" dirty="0" smtClean="0"/>
              <a:t> </a:t>
            </a:r>
            <a:r>
              <a:rPr lang="de-DE" dirty="0" err="1" smtClean="0"/>
              <a:t>task</a:t>
            </a:r>
            <a:r>
              <a:rPr lang="de-DE" dirty="0" smtClean="0"/>
              <a:t> </a:t>
            </a:r>
            <a:r>
              <a:rPr lang="de-DE" dirty="0" err="1" smtClean="0"/>
              <a:t>have</a:t>
            </a:r>
            <a:r>
              <a:rPr lang="de-DE" dirty="0" smtClean="0"/>
              <a:t> </a:t>
            </a:r>
            <a:r>
              <a:rPr lang="de-DE" dirty="0" err="1" smtClean="0"/>
              <a:t>to</a:t>
            </a:r>
            <a:r>
              <a:rPr lang="de-DE" dirty="0" smtClean="0"/>
              <a:t> </a:t>
            </a:r>
            <a:r>
              <a:rPr lang="de-DE" dirty="0" err="1" smtClean="0"/>
              <a:t>be</a:t>
            </a:r>
            <a:r>
              <a:rPr lang="de-DE" dirty="0" smtClean="0"/>
              <a:t> </a:t>
            </a:r>
            <a:r>
              <a:rPr lang="de-DE" dirty="0" err="1" smtClean="0"/>
              <a:t>called</a:t>
            </a:r>
            <a:r>
              <a:rPr lang="de-DE" baseline="0" dirty="0" smtClean="0"/>
              <a:t> </a:t>
            </a:r>
            <a:r>
              <a:rPr lang="de-DE" baseline="0" dirty="0" err="1" smtClean="0"/>
              <a:t>from</a:t>
            </a:r>
            <a:r>
              <a:rPr lang="de-DE" baseline="0" dirty="0" smtClean="0"/>
              <a:t> </a:t>
            </a:r>
            <a:r>
              <a:rPr lang="de-DE" baseline="0" dirty="0" err="1" smtClean="0"/>
              <a:t>within</a:t>
            </a:r>
            <a:r>
              <a:rPr lang="de-DE" baseline="0" dirty="0" smtClean="0"/>
              <a:t> </a:t>
            </a:r>
            <a:r>
              <a:rPr lang="de-DE" baseline="0" dirty="0" err="1" smtClean="0"/>
              <a:t>another</a:t>
            </a:r>
            <a:r>
              <a:rPr lang="de-DE" baseline="0" dirty="0" smtClean="0"/>
              <a:t> </a:t>
            </a:r>
            <a:r>
              <a:rPr lang="de-DE" baseline="0" dirty="0" err="1" smtClean="0"/>
              <a:t>task</a:t>
            </a:r>
            <a:r>
              <a:rPr lang="de-DE" baseline="0" dirty="0" smtClean="0"/>
              <a:t>!</a:t>
            </a:r>
          </a:p>
          <a:p>
            <a:pPr marL="222523" indent="-222523">
              <a:buAutoNum type="arabicParenR"/>
            </a:pPr>
            <a:r>
              <a:rPr lang="de-DE" baseline="0" dirty="0" smtClean="0"/>
              <a:t>Task </a:t>
            </a:r>
            <a:r>
              <a:rPr lang="de-DE" baseline="0" dirty="0" err="1" smtClean="0"/>
              <a:t>takes</a:t>
            </a:r>
            <a:r>
              <a:rPr lang="de-DE" baseline="0" dirty="0" smtClean="0"/>
              <a:t> </a:t>
            </a:r>
            <a:r>
              <a:rPr lang="de-DE" baseline="0" dirty="0" err="1" smtClean="0"/>
              <a:t>the</a:t>
            </a:r>
            <a:r>
              <a:rPr lang="de-DE" baseline="0" dirty="0" smtClean="0"/>
              <a:t> </a:t>
            </a:r>
            <a:r>
              <a:rPr lang="de-DE" baseline="0" dirty="0" err="1" smtClean="0"/>
              <a:t>future</a:t>
            </a:r>
            <a:r>
              <a:rPr lang="de-DE" baseline="0" dirty="0" smtClean="0"/>
              <a:t>, </a:t>
            </a:r>
            <a:r>
              <a:rPr lang="de-DE" baseline="0" dirty="0" err="1" smtClean="0"/>
              <a:t>returned</a:t>
            </a:r>
            <a:r>
              <a:rPr lang="de-DE" baseline="0" dirty="0" smtClean="0"/>
              <a:t> </a:t>
            </a:r>
            <a:r>
              <a:rPr lang="de-DE" baseline="0" dirty="0" err="1" smtClean="0"/>
              <a:t>from</a:t>
            </a:r>
            <a:r>
              <a:rPr lang="de-DE" baseline="0" dirty="0" smtClean="0"/>
              <a:t> </a:t>
            </a:r>
            <a:r>
              <a:rPr lang="de-DE" baseline="0" dirty="0" err="1" smtClean="0"/>
              <a:t>boost</a:t>
            </a:r>
            <a:r>
              <a:rPr lang="de-DE" baseline="0" dirty="0" smtClean="0"/>
              <a:t>::</a:t>
            </a:r>
            <a:r>
              <a:rPr lang="de-DE" baseline="0" dirty="0" err="1" smtClean="0"/>
              <a:t>async</a:t>
            </a:r>
            <a:r>
              <a:rPr lang="de-DE" baseline="0" dirty="0" smtClean="0"/>
              <a:t> </a:t>
            </a:r>
            <a:r>
              <a:rPr lang="de-DE" baseline="0" dirty="0" err="1" smtClean="0"/>
              <a:t>and</a:t>
            </a:r>
            <a:endParaRPr lang="de-DE" baseline="0" dirty="0" smtClean="0"/>
          </a:p>
          <a:p>
            <a:pPr marL="222523" indent="-222523">
              <a:buAutoNum type="arabicParenR"/>
            </a:pPr>
            <a:r>
              <a:rPr lang="de-DE" baseline="0" dirty="0" err="1" smtClean="0"/>
              <a:t>Ít</a:t>
            </a:r>
            <a:r>
              <a:rPr lang="de-DE" baseline="0" dirty="0" smtClean="0"/>
              <a:t> </a:t>
            </a:r>
            <a:r>
              <a:rPr lang="de-DE" baseline="0" dirty="0" err="1" smtClean="0"/>
              <a:t>has</a:t>
            </a:r>
            <a:r>
              <a:rPr lang="de-DE" baseline="0" dirty="0" smtClean="0"/>
              <a:t> an </a:t>
            </a:r>
            <a:r>
              <a:rPr lang="de-DE" baseline="0" dirty="0" err="1" smtClean="0"/>
              <a:t>conversion</a:t>
            </a:r>
            <a:r>
              <a:rPr lang="de-DE" baseline="0" dirty="0" smtClean="0"/>
              <a:t> </a:t>
            </a:r>
            <a:r>
              <a:rPr lang="de-DE" baseline="0" dirty="0" err="1" smtClean="0"/>
              <a:t>operator</a:t>
            </a:r>
            <a:r>
              <a:rPr lang="de-DE" baseline="0" dirty="0" smtClean="0"/>
              <a:t> </a:t>
            </a:r>
            <a:r>
              <a:rPr lang="de-DE" baseline="0" dirty="0" err="1" smtClean="0"/>
              <a:t>to</a:t>
            </a:r>
            <a:r>
              <a:rPr lang="de-DE" baseline="0" dirty="0" smtClean="0"/>
              <a:t> </a:t>
            </a:r>
            <a:r>
              <a:rPr lang="de-DE" baseline="0" dirty="0" err="1" smtClean="0"/>
              <a:t>the</a:t>
            </a:r>
            <a:r>
              <a:rPr lang="de-DE" baseline="0" dirty="0" smtClean="0"/>
              <a:t> </a:t>
            </a:r>
            <a:r>
              <a:rPr lang="de-DE" baseline="0" dirty="0" err="1" smtClean="0"/>
              <a:t>value</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wrapped</a:t>
            </a:r>
            <a:r>
              <a:rPr lang="de-DE" baseline="0" dirty="0" smtClean="0"/>
              <a:t> </a:t>
            </a:r>
            <a:r>
              <a:rPr lang="de-DE" baseline="0" dirty="0" err="1" smtClean="0"/>
              <a:t>future</a:t>
            </a:r>
            <a:r>
              <a:rPr lang="de-DE" baseline="0" dirty="0" smtClean="0"/>
              <a:t>.  This </a:t>
            </a:r>
            <a:r>
              <a:rPr lang="de-DE" baseline="0" dirty="0" err="1" smtClean="0"/>
              <a:t>is</a:t>
            </a:r>
            <a:r>
              <a:rPr lang="de-DE" baseline="0" dirty="0" smtClean="0"/>
              <a:t> </a:t>
            </a:r>
            <a:r>
              <a:rPr lang="de-DE" baseline="0" dirty="0" err="1" smtClean="0"/>
              <a:t>using</a:t>
            </a:r>
            <a:r>
              <a:rPr lang="de-DE" baseline="0" dirty="0" smtClean="0"/>
              <a:t> </a:t>
            </a:r>
            <a:r>
              <a:rPr lang="de-DE" baseline="0" dirty="0" err="1" smtClean="0"/>
              <a:t>await</a:t>
            </a:r>
            <a:r>
              <a:rPr lang="de-DE" baseline="0" dirty="0" smtClean="0"/>
              <a:t> </a:t>
            </a:r>
            <a:r>
              <a:rPr lang="de-DE" baseline="0" dirty="0" err="1" smtClean="0"/>
              <a:t>to</a:t>
            </a:r>
            <a:r>
              <a:rPr lang="de-DE" baseline="0" dirty="0" smtClean="0"/>
              <a:t> </a:t>
            </a:r>
            <a:r>
              <a:rPr lang="de-DE" baseline="0" dirty="0" err="1" smtClean="0"/>
              <a:t>access</a:t>
            </a:r>
            <a:r>
              <a:rPr lang="de-DE" baseline="0" dirty="0" smtClean="0"/>
              <a:t> </a:t>
            </a:r>
            <a:r>
              <a:rPr lang="de-DE" baseline="0" dirty="0" err="1" smtClean="0"/>
              <a:t>the</a:t>
            </a:r>
            <a:r>
              <a:rPr lang="de-DE" baseline="0" dirty="0" smtClean="0"/>
              <a:t> </a:t>
            </a:r>
            <a:r>
              <a:rPr lang="de-DE" baseline="0" dirty="0" err="1" smtClean="0"/>
              <a:t>content</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future</a:t>
            </a:r>
            <a:r>
              <a:rPr lang="de-DE" baseline="0" dirty="0" smtClean="0"/>
              <a:t>.</a:t>
            </a:r>
          </a:p>
          <a:p>
            <a:pPr marL="222523" indent="-222523">
              <a:buAutoNum type="arabicParenR"/>
            </a:pPr>
            <a:r>
              <a:rPr lang="de-DE" baseline="0" dirty="0" smtClean="0"/>
              <a:t>T</a:t>
            </a:r>
          </a:p>
          <a:p>
            <a:pPr marL="222523" indent="-222523">
              <a:buAutoNum type="arabicParenR"/>
            </a:pPr>
            <a:endParaRPr lang="de-DE" baseline="0" dirty="0" smtClean="0"/>
          </a:p>
          <a:p>
            <a:pPr defTabSz="918187">
              <a:defRPr/>
            </a:pPr>
            <a:r>
              <a:rPr lang="en-GB" b="1" dirty="0" smtClean="0"/>
              <a:t>Main Statement</a:t>
            </a:r>
          </a:p>
          <a:p>
            <a:endParaRPr lang="de-DE" dirty="0" smtClean="0"/>
          </a:p>
          <a:p>
            <a:pPr defTabSz="918187">
              <a:defRPr/>
            </a:pPr>
            <a:r>
              <a:rPr lang="en-GB" b="1" dirty="0" smtClean="0"/>
              <a:t>Transition Statement</a:t>
            </a:r>
          </a:p>
          <a:p>
            <a:pPr marL="222523" indent="-222523">
              <a:buAutoNum type="arabicParenR"/>
            </a:pPr>
            <a:r>
              <a:rPr lang="de-DE" baseline="0" dirty="0" err="1" smtClean="0"/>
              <a:t>thus</a:t>
            </a:r>
            <a:r>
              <a:rPr lang="de-DE" baseline="0" dirty="0" smtClean="0"/>
              <a:t>, an alternative </a:t>
            </a:r>
            <a:r>
              <a:rPr lang="de-DE" baseline="0" dirty="0" err="1" smtClean="0"/>
              <a:t>syntax</a:t>
            </a:r>
            <a:r>
              <a:rPr lang="de-DE" baseline="0" dirty="0" smtClean="0"/>
              <a:t> </a:t>
            </a:r>
            <a:r>
              <a:rPr lang="de-DE" baseline="0" dirty="0" err="1" smtClean="0"/>
              <a:t>would</a:t>
            </a:r>
            <a:r>
              <a:rPr lang="de-DE" baseline="0" dirty="0" smtClean="0"/>
              <a:t> </a:t>
            </a:r>
            <a:r>
              <a:rPr lang="de-DE" baseline="0" dirty="0" err="1" smtClean="0"/>
              <a:t>be</a:t>
            </a:r>
            <a:r>
              <a:rPr lang="de-DE" baseline="0" dirty="0" smtClean="0"/>
              <a:t> … -&gt; TODO: Add </a:t>
            </a:r>
            <a:r>
              <a:rPr lang="de-DE" baseline="0" dirty="0" err="1" smtClean="0"/>
              <a:t>exaamples</a:t>
            </a:r>
            <a:r>
              <a:rPr lang="de-DE" baseline="0" dirty="0" smtClean="0"/>
              <a:t> </a:t>
            </a:r>
            <a:r>
              <a:rPr lang="de-DE" baseline="0" dirty="0" err="1" smtClean="0"/>
              <a:t>into</a:t>
            </a:r>
            <a:r>
              <a:rPr lang="de-DE" baseline="0" dirty="0" smtClean="0"/>
              <a:t> tue </a:t>
            </a:r>
            <a:r>
              <a:rPr lang="de-DE" baseline="0" dirty="0" err="1" smtClean="0"/>
              <a:t>unit</a:t>
            </a:r>
            <a:r>
              <a:rPr lang="de-DE" baseline="0" dirty="0" smtClean="0"/>
              <a:t> </a:t>
            </a:r>
            <a:r>
              <a:rPr lang="de-DE" baseline="0" dirty="0" err="1" smtClean="0"/>
              <a:t>tests</a:t>
            </a:r>
            <a:r>
              <a:rPr lang="de-DE" baseline="0" dirty="0" smtClean="0"/>
              <a:t> </a:t>
            </a:r>
            <a:r>
              <a:rPr lang="de-DE" baseline="0" dirty="0" err="1" smtClean="0"/>
              <a:t>and</a:t>
            </a:r>
            <a:r>
              <a:rPr lang="de-DE" baseline="0" dirty="0" smtClean="0"/>
              <a:t> check </a:t>
            </a:r>
            <a:r>
              <a:rPr lang="de-DE" baseline="0" dirty="0" err="1" smtClean="0"/>
              <a:t>them</a:t>
            </a:r>
            <a:r>
              <a:rPr lang="de-DE" baseline="0" dirty="0" smtClean="0"/>
              <a:t> … </a:t>
            </a:r>
          </a:p>
        </p:txBody>
      </p:sp>
      <p:sp>
        <p:nvSpPr>
          <p:cNvPr id="4" name="Foliennummernplatzhalter 3"/>
          <p:cNvSpPr>
            <a:spLocks noGrp="1"/>
          </p:cNvSpPr>
          <p:nvPr>
            <p:ph type="sldNum" sz="quarter" idx="10"/>
          </p:nvPr>
        </p:nvSpPr>
        <p:spPr/>
        <p:txBody>
          <a:bodyPr/>
          <a:lstStyle/>
          <a:p>
            <a:fld id="{F4BE600D-EFAE-43BF-8E9C-88BA7BC1BBF7}" type="slidenum">
              <a:rPr lang="de-DE" smtClean="0"/>
              <a:pPr/>
              <a:t>17</a:t>
            </a:fld>
            <a:endParaRPr lang="de-DE"/>
          </a:p>
        </p:txBody>
      </p:sp>
    </p:spTree>
    <p:extLst>
      <p:ext uri="{BB962C8B-B14F-4D97-AF65-F5344CB8AC3E}">
        <p14:creationId xmlns:p14="http://schemas.microsoft.com/office/powerpoint/2010/main" val="1072369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Remember</a:t>
            </a:r>
            <a:r>
              <a:rPr lang="de-DE" dirty="0" smtClean="0"/>
              <a:t> </a:t>
            </a:r>
            <a:r>
              <a:rPr lang="de-DE" dirty="0" err="1" smtClean="0"/>
              <a:t>the</a:t>
            </a:r>
            <a:r>
              <a:rPr lang="de-DE" dirty="0" smtClean="0"/>
              <a:t> </a:t>
            </a:r>
            <a:r>
              <a:rPr lang="de-DE" dirty="0" err="1" smtClean="0"/>
              <a:t>example</a:t>
            </a:r>
            <a:r>
              <a:rPr lang="de-DE" dirty="0" smtClean="0"/>
              <a:t> </a:t>
            </a:r>
            <a:r>
              <a:rPr lang="de-DE" dirty="0" err="1" smtClean="0"/>
              <a:t>from</a:t>
            </a:r>
            <a:r>
              <a:rPr lang="de-DE" dirty="0" smtClean="0"/>
              <a:t> </a:t>
            </a:r>
            <a:r>
              <a:rPr lang="de-DE" dirty="0" err="1" smtClean="0"/>
              <a:t>the</a:t>
            </a:r>
            <a:r>
              <a:rPr lang="de-DE" dirty="0" smtClean="0"/>
              <a:t> </a:t>
            </a:r>
            <a:r>
              <a:rPr lang="de-DE" dirty="0" err="1" smtClean="0"/>
              <a:t>beginning</a:t>
            </a:r>
            <a:r>
              <a:rPr lang="de-DE" dirty="0" smtClean="0"/>
              <a:t>? The </a:t>
            </a:r>
            <a:r>
              <a:rPr lang="de-DE" dirty="0" err="1" smtClean="0"/>
              <a:t>bocking</a:t>
            </a:r>
            <a:r>
              <a:rPr lang="de-DE" dirty="0" smtClean="0"/>
              <a:t> </a:t>
            </a:r>
            <a:r>
              <a:rPr lang="de-DE" dirty="0" err="1" smtClean="0"/>
              <a:t>await</a:t>
            </a:r>
            <a:r>
              <a:rPr lang="de-DE" dirty="0" smtClean="0"/>
              <a:t>? </a:t>
            </a:r>
          </a:p>
          <a:p>
            <a:r>
              <a:rPr lang="de-DE" dirty="0" err="1" smtClean="0"/>
              <a:t>Here</a:t>
            </a:r>
            <a:r>
              <a:rPr lang="de-DE" dirty="0" smtClean="0"/>
              <a:t> a </a:t>
            </a:r>
            <a:r>
              <a:rPr lang="de-DE" dirty="0" err="1" smtClean="0"/>
              <a:t>serveral</a:t>
            </a:r>
            <a:r>
              <a:rPr lang="de-DE" dirty="0" smtClean="0"/>
              <a:t> </a:t>
            </a:r>
            <a:r>
              <a:rPr lang="de-DE" dirty="0" err="1" smtClean="0"/>
              <a:t>ways</a:t>
            </a:r>
            <a:r>
              <a:rPr lang="de-DE" dirty="0" smtClean="0"/>
              <a:t>, </a:t>
            </a:r>
            <a:r>
              <a:rPr lang="de-DE" dirty="0" err="1" smtClean="0"/>
              <a:t>how</a:t>
            </a:r>
            <a:r>
              <a:rPr lang="de-DE" dirty="0" smtClean="0"/>
              <a:t> </a:t>
            </a:r>
            <a:r>
              <a:rPr lang="de-DE" dirty="0" err="1" smtClean="0"/>
              <a:t>to</a:t>
            </a:r>
            <a:r>
              <a:rPr lang="de-DE" dirty="0" smtClean="0"/>
              <a:t> express </a:t>
            </a:r>
            <a:r>
              <a:rPr lang="de-DE" dirty="0" err="1" smtClean="0"/>
              <a:t>it</a:t>
            </a:r>
            <a:r>
              <a:rPr lang="de-DE" dirty="0" smtClean="0"/>
              <a:t> </a:t>
            </a:r>
            <a:r>
              <a:rPr lang="de-DE" dirty="0" err="1" smtClean="0"/>
              <a:t>now</a:t>
            </a:r>
            <a:endParaRPr lang="de-DE" dirty="0" smtClean="0"/>
          </a:p>
          <a:p>
            <a:r>
              <a:rPr lang="de-DE" dirty="0" err="1" smtClean="0"/>
              <a:t>Precondition</a:t>
            </a:r>
            <a:r>
              <a:rPr lang="de-DE" dirty="0" smtClean="0"/>
              <a:t>: </a:t>
            </a:r>
            <a:r>
              <a:rPr lang="de-DE" dirty="0" err="1" smtClean="0"/>
              <a:t>wait</a:t>
            </a:r>
            <a:r>
              <a:rPr lang="de-DE" dirty="0" smtClean="0"/>
              <a:t> </a:t>
            </a:r>
            <a:r>
              <a:rPr lang="de-DE" dirty="0" err="1" smtClean="0"/>
              <a:t>or</a:t>
            </a:r>
            <a:r>
              <a:rPr lang="de-DE" dirty="0" smtClean="0"/>
              <a:t> </a:t>
            </a:r>
            <a:r>
              <a:rPr lang="de-DE" dirty="0" err="1" smtClean="0"/>
              <a:t>task</a:t>
            </a:r>
            <a:r>
              <a:rPr lang="de-DE" dirty="0" smtClean="0"/>
              <a:t> </a:t>
            </a:r>
            <a:r>
              <a:rPr lang="de-DE" dirty="0" err="1" smtClean="0"/>
              <a:t>have</a:t>
            </a:r>
            <a:r>
              <a:rPr lang="de-DE" dirty="0" smtClean="0"/>
              <a:t> </a:t>
            </a:r>
            <a:r>
              <a:rPr lang="de-DE" dirty="0" err="1" smtClean="0"/>
              <a:t>to</a:t>
            </a:r>
            <a:r>
              <a:rPr lang="de-DE" dirty="0" smtClean="0"/>
              <a:t> </a:t>
            </a:r>
            <a:r>
              <a:rPr lang="de-DE" dirty="0" err="1" smtClean="0"/>
              <a:t>be</a:t>
            </a:r>
            <a:r>
              <a:rPr lang="de-DE" dirty="0" smtClean="0"/>
              <a:t> </a:t>
            </a:r>
            <a:r>
              <a:rPr lang="de-DE" dirty="0" err="1" smtClean="0"/>
              <a:t>called</a:t>
            </a:r>
            <a:r>
              <a:rPr lang="de-DE" baseline="0" dirty="0" smtClean="0"/>
              <a:t> </a:t>
            </a:r>
            <a:r>
              <a:rPr lang="de-DE" baseline="0" dirty="0" err="1" smtClean="0"/>
              <a:t>from</a:t>
            </a:r>
            <a:r>
              <a:rPr lang="de-DE" baseline="0" dirty="0" smtClean="0"/>
              <a:t> </a:t>
            </a:r>
            <a:r>
              <a:rPr lang="de-DE" baseline="0" dirty="0" err="1" smtClean="0"/>
              <a:t>within</a:t>
            </a:r>
            <a:r>
              <a:rPr lang="de-DE" baseline="0" dirty="0" smtClean="0"/>
              <a:t> </a:t>
            </a:r>
            <a:r>
              <a:rPr lang="de-DE" baseline="0" dirty="0" err="1" smtClean="0"/>
              <a:t>another</a:t>
            </a:r>
            <a:r>
              <a:rPr lang="de-DE" baseline="0" dirty="0" smtClean="0"/>
              <a:t> </a:t>
            </a:r>
            <a:r>
              <a:rPr lang="de-DE" baseline="0" dirty="0" err="1" smtClean="0"/>
              <a:t>task</a:t>
            </a:r>
            <a:r>
              <a:rPr lang="de-DE" baseline="0" dirty="0" smtClean="0"/>
              <a:t>!</a:t>
            </a:r>
          </a:p>
          <a:p>
            <a:pPr marL="222523" indent="-222523">
              <a:buAutoNum type="arabicParenR"/>
            </a:pPr>
            <a:r>
              <a:rPr lang="de-DE" baseline="0" dirty="0" smtClean="0"/>
              <a:t>Task </a:t>
            </a:r>
            <a:r>
              <a:rPr lang="de-DE" baseline="0" dirty="0" err="1" smtClean="0"/>
              <a:t>takes</a:t>
            </a:r>
            <a:r>
              <a:rPr lang="de-DE" baseline="0" dirty="0" smtClean="0"/>
              <a:t> </a:t>
            </a:r>
            <a:r>
              <a:rPr lang="de-DE" baseline="0" dirty="0" err="1" smtClean="0"/>
              <a:t>the</a:t>
            </a:r>
            <a:r>
              <a:rPr lang="de-DE" baseline="0" dirty="0" smtClean="0"/>
              <a:t> </a:t>
            </a:r>
            <a:r>
              <a:rPr lang="de-DE" baseline="0" dirty="0" err="1" smtClean="0"/>
              <a:t>future</a:t>
            </a:r>
            <a:r>
              <a:rPr lang="de-DE" baseline="0" dirty="0" smtClean="0"/>
              <a:t>, </a:t>
            </a:r>
            <a:r>
              <a:rPr lang="de-DE" baseline="0" dirty="0" err="1" smtClean="0"/>
              <a:t>returned</a:t>
            </a:r>
            <a:r>
              <a:rPr lang="de-DE" baseline="0" dirty="0" smtClean="0"/>
              <a:t> </a:t>
            </a:r>
            <a:r>
              <a:rPr lang="de-DE" baseline="0" dirty="0" err="1" smtClean="0"/>
              <a:t>from</a:t>
            </a:r>
            <a:r>
              <a:rPr lang="de-DE" baseline="0" dirty="0" smtClean="0"/>
              <a:t> </a:t>
            </a:r>
            <a:r>
              <a:rPr lang="de-DE" baseline="0" dirty="0" err="1" smtClean="0"/>
              <a:t>boost</a:t>
            </a:r>
            <a:r>
              <a:rPr lang="de-DE" baseline="0" dirty="0" smtClean="0"/>
              <a:t>::</a:t>
            </a:r>
            <a:r>
              <a:rPr lang="de-DE" baseline="0" dirty="0" err="1" smtClean="0"/>
              <a:t>async</a:t>
            </a:r>
            <a:r>
              <a:rPr lang="de-DE" baseline="0" dirty="0" smtClean="0"/>
              <a:t> </a:t>
            </a:r>
            <a:r>
              <a:rPr lang="de-DE" baseline="0" dirty="0" err="1" smtClean="0"/>
              <a:t>and</a:t>
            </a:r>
            <a:endParaRPr lang="de-DE" baseline="0" dirty="0" smtClean="0"/>
          </a:p>
          <a:p>
            <a:pPr marL="222523" indent="-222523">
              <a:buAutoNum type="arabicParenR"/>
            </a:pPr>
            <a:r>
              <a:rPr lang="de-DE" baseline="0" dirty="0" err="1" smtClean="0"/>
              <a:t>Ít</a:t>
            </a:r>
            <a:r>
              <a:rPr lang="de-DE" baseline="0" dirty="0" smtClean="0"/>
              <a:t> </a:t>
            </a:r>
            <a:r>
              <a:rPr lang="de-DE" baseline="0" dirty="0" err="1" smtClean="0"/>
              <a:t>has</a:t>
            </a:r>
            <a:r>
              <a:rPr lang="de-DE" baseline="0" dirty="0" smtClean="0"/>
              <a:t> an </a:t>
            </a:r>
            <a:r>
              <a:rPr lang="de-DE" baseline="0" dirty="0" err="1" smtClean="0"/>
              <a:t>conversion</a:t>
            </a:r>
            <a:r>
              <a:rPr lang="de-DE" baseline="0" dirty="0" smtClean="0"/>
              <a:t> </a:t>
            </a:r>
            <a:r>
              <a:rPr lang="de-DE" baseline="0" dirty="0" err="1" smtClean="0"/>
              <a:t>operator</a:t>
            </a:r>
            <a:r>
              <a:rPr lang="de-DE" baseline="0" dirty="0" smtClean="0"/>
              <a:t> </a:t>
            </a:r>
            <a:r>
              <a:rPr lang="de-DE" baseline="0" dirty="0" err="1" smtClean="0"/>
              <a:t>to</a:t>
            </a:r>
            <a:r>
              <a:rPr lang="de-DE" baseline="0" dirty="0" smtClean="0"/>
              <a:t> </a:t>
            </a:r>
            <a:r>
              <a:rPr lang="de-DE" baseline="0" dirty="0" err="1" smtClean="0"/>
              <a:t>the</a:t>
            </a:r>
            <a:r>
              <a:rPr lang="de-DE" baseline="0" dirty="0" smtClean="0"/>
              <a:t> </a:t>
            </a:r>
            <a:r>
              <a:rPr lang="de-DE" baseline="0" dirty="0" err="1" smtClean="0"/>
              <a:t>value</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wrapped</a:t>
            </a:r>
            <a:r>
              <a:rPr lang="de-DE" baseline="0" dirty="0" smtClean="0"/>
              <a:t> </a:t>
            </a:r>
            <a:r>
              <a:rPr lang="de-DE" baseline="0" dirty="0" err="1" smtClean="0"/>
              <a:t>future</a:t>
            </a:r>
            <a:r>
              <a:rPr lang="de-DE" baseline="0" dirty="0" smtClean="0"/>
              <a:t>.  This </a:t>
            </a:r>
            <a:r>
              <a:rPr lang="de-DE" baseline="0" dirty="0" err="1" smtClean="0"/>
              <a:t>is</a:t>
            </a:r>
            <a:r>
              <a:rPr lang="de-DE" baseline="0" dirty="0" smtClean="0"/>
              <a:t> </a:t>
            </a:r>
            <a:r>
              <a:rPr lang="de-DE" baseline="0" dirty="0" err="1" smtClean="0"/>
              <a:t>using</a:t>
            </a:r>
            <a:r>
              <a:rPr lang="de-DE" baseline="0" dirty="0" smtClean="0"/>
              <a:t> </a:t>
            </a:r>
            <a:r>
              <a:rPr lang="de-DE" baseline="0" dirty="0" err="1" smtClean="0"/>
              <a:t>await</a:t>
            </a:r>
            <a:r>
              <a:rPr lang="de-DE" baseline="0" dirty="0" smtClean="0"/>
              <a:t> </a:t>
            </a:r>
            <a:r>
              <a:rPr lang="de-DE" baseline="0" dirty="0" err="1" smtClean="0"/>
              <a:t>to</a:t>
            </a:r>
            <a:r>
              <a:rPr lang="de-DE" baseline="0" dirty="0" smtClean="0"/>
              <a:t> </a:t>
            </a:r>
            <a:r>
              <a:rPr lang="de-DE" baseline="0" dirty="0" err="1" smtClean="0"/>
              <a:t>access</a:t>
            </a:r>
            <a:r>
              <a:rPr lang="de-DE" baseline="0" dirty="0" smtClean="0"/>
              <a:t> </a:t>
            </a:r>
            <a:r>
              <a:rPr lang="de-DE" baseline="0" dirty="0" err="1" smtClean="0"/>
              <a:t>the</a:t>
            </a:r>
            <a:r>
              <a:rPr lang="de-DE" baseline="0" dirty="0" smtClean="0"/>
              <a:t> </a:t>
            </a:r>
            <a:r>
              <a:rPr lang="de-DE" baseline="0" dirty="0" err="1" smtClean="0"/>
              <a:t>content</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future</a:t>
            </a:r>
            <a:r>
              <a:rPr lang="de-DE" baseline="0" dirty="0" smtClean="0"/>
              <a:t>.</a:t>
            </a:r>
          </a:p>
          <a:p>
            <a:pPr marL="222523" indent="-222523">
              <a:buAutoNum type="arabicParenR"/>
            </a:pPr>
            <a:r>
              <a:rPr lang="de-DE" baseline="0" dirty="0" smtClean="0"/>
              <a:t>Thus, an al</a:t>
            </a:r>
          </a:p>
          <a:p>
            <a:pPr marL="222523" indent="-222523">
              <a:buAutoNum type="arabicParenR"/>
            </a:pPr>
            <a:endParaRPr lang="de-DE" baseline="0" dirty="0" smtClean="0"/>
          </a:p>
          <a:p>
            <a:pPr defTabSz="918187">
              <a:defRPr/>
            </a:pPr>
            <a:r>
              <a:rPr lang="en-GB" b="1" dirty="0" smtClean="0"/>
              <a:t>Main Statement</a:t>
            </a:r>
          </a:p>
          <a:p>
            <a:endParaRPr lang="de-DE" dirty="0" smtClean="0"/>
          </a:p>
          <a:p>
            <a:pPr defTabSz="918187">
              <a:defRPr/>
            </a:pPr>
            <a:r>
              <a:rPr lang="en-GB" b="1" dirty="0" smtClean="0"/>
              <a:t>Transition Statement</a:t>
            </a:r>
          </a:p>
          <a:p>
            <a:pPr marL="222523" indent="-222523">
              <a:buAutoNum type="arabicParenR"/>
            </a:pPr>
            <a:r>
              <a:rPr lang="de-DE" baseline="0" dirty="0" err="1" smtClean="0"/>
              <a:t>ternative</a:t>
            </a:r>
            <a:r>
              <a:rPr lang="de-DE" baseline="0" dirty="0" smtClean="0"/>
              <a:t> </a:t>
            </a:r>
            <a:r>
              <a:rPr lang="de-DE" baseline="0" dirty="0" err="1" smtClean="0"/>
              <a:t>syntax</a:t>
            </a:r>
            <a:r>
              <a:rPr lang="de-DE" baseline="0" dirty="0" smtClean="0"/>
              <a:t> </a:t>
            </a:r>
            <a:r>
              <a:rPr lang="de-DE" baseline="0" dirty="0" err="1" smtClean="0"/>
              <a:t>would</a:t>
            </a:r>
            <a:r>
              <a:rPr lang="de-DE" baseline="0" dirty="0" smtClean="0"/>
              <a:t> </a:t>
            </a:r>
            <a:r>
              <a:rPr lang="de-DE" baseline="0" dirty="0" err="1" smtClean="0"/>
              <a:t>be</a:t>
            </a:r>
            <a:r>
              <a:rPr lang="de-DE" baseline="0" dirty="0" smtClean="0"/>
              <a:t> … -&gt; TODO: Add </a:t>
            </a:r>
            <a:r>
              <a:rPr lang="de-DE" baseline="0" dirty="0" err="1" smtClean="0"/>
              <a:t>exaamples</a:t>
            </a:r>
            <a:r>
              <a:rPr lang="de-DE" baseline="0" dirty="0" smtClean="0"/>
              <a:t> </a:t>
            </a:r>
            <a:r>
              <a:rPr lang="de-DE" baseline="0" dirty="0" err="1" smtClean="0"/>
              <a:t>into</a:t>
            </a:r>
            <a:r>
              <a:rPr lang="de-DE" baseline="0" dirty="0" smtClean="0"/>
              <a:t> tue </a:t>
            </a:r>
            <a:r>
              <a:rPr lang="de-DE" baseline="0" dirty="0" err="1" smtClean="0"/>
              <a:t>unit</a:t>
            </a:r>
            <a:r>
              <a:rPr lang="de-DE" baseline="0" dirty="0" smtClean="0"/>
              <a:t> </a:t>
            </a:r>
            <a:r>
              <a:rPr lang="de-DE" baseline="0" dirty="0" err="1" smtClean="0"/>
              <a:t>tests</a:t>
            </a:r>
            <a:r>
              <a:rPr lang="de-DE" baseline="0" dirty="0" smtClean="0"/>
              <a:t> </a:t>
            </a:r>
            <a:r>
              <a:rPr lang="de-DE" baseline="0" dirty="0" err="1" smtClean="0"/>
              <a:t>and</a:t>
            </a:r>
            <a:r>
              <a:rPr lang="de-DE" baseline="0" dirty="0" smtClean="0"/>
              <a:t> check </a:t>
            </a:r>
            <a:r>
              <a:rPr lang="de-DE" baseline="0" dirty="0" err="1" smtClean="0"/>
              <a:t>them</a:t>
            </a:r>
            <a:r>
              <a:rPr lang="de-DE" baseline="0" dirty="0" smtClean="0"/>
              <a:t> … </a:t>
            </a:r>
          </a:p>
        </p:txBody>
      </p:sp>
      <p:sp>
        <p:nvSpPr>
          <p:cNvPr id="4" name="Foliennummernplatzhalter 3"/>
          <p:cNvSpPr>
            <a:spLocks noGrp="1"/>
          </p:cNvSpPr>
          <p:nvPr>
            <p:ph type="sldNum" sz="quarter" idx="10"/>
          </p:nvPr>
        </p:nvSpPr>
        <p:spPr/>
        <p:txBody>
          <a:bodyPr/>
          <a:lstStyle/>
          <a:p>
            <a:fld id="{F4BE600D-EFAE-43BF-8E9C-88BA7BC1BBF7}" type="slidenum">
              <a:rPr lang="de-DE" smtClean="0"/>
              <a:pPr/>
              <a:t>18</a:t>
            </a:fld>
            <a:endParaRPr lang="de-DE"/>
          </a:p>
        </p:txBody>
      </p:sp>
    </p:spTree>
    <p:extLst>
      <p:ext uri="{BB962C8B-B14F-4D97-AF65-F5344CB8AC3E}">
        <p14:creationId xmlns:p14="http://schemas.microsoft.com/office/powerpoint/2010/main" val="1072369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66892" indent="-166892">
              <a:buFont typeface="Arial" charset="0"/>
              <a:buChar char="•"/>
            </a:pPr>
            <a:endParaRPr lang="de-DE" dirty="0" smtClean="0"/>
          </a:p>
          <a:p>
            <a:pPr marL="166892" indent="-166892">
              <a:buFont typeface="Arial" charset="0"/>
              <a:buChar char="•"/>
            </a:pPr>
            <a:endParaRPr lang="de-DE" dirty="0" smtClean="0"/>
          </a:p>
          <a:p>
            <a:pPr defTabSz="918187">
              <a:defRPr/>
            </a:pPr>
            <a:r>
              <a:rPr lang="en-GB" b="1" dirty="0" smtClean="0"/>
              <a:t>Main Statement</a:t>
            </a:r>
          </a:p>
          <a:p>
            <a:pPr defTabSz="931225">
              <a:defRPr/>
            </a:pPr>
            <a:endParaRPr lang="de-DE" dirty="0" smtClean="0"/>
          </a:p>
          <a:p>
            <a:pPr defTabSz="931225">
              <a:defRPr/>
            </a:pPr>
            <a:r>
              <a:rPr lang="de-DE" dirty="0" err="1" smtClean="0">
                <a:solidFill>
                  <a:srgbClr val="FF0000"/>
                </a:solidFill>
              </a:rPr>
              <a:t>Wraps</a:t>
            </a:r>
            <a:r>
              <a:rPr lang="de-DE" dirty="0" smtClean="0">
                <a:solidFill>
                  <a:srgbClr val="FF0000"/>
                </a:solidFill>
              </a:rPr>
              <a:t> a </a:t>
            </a:r>
            <a:r>
              <a:rPr lang="de-DE" dirty="0" err="1" smtClean="0">
                <a:solidFill>
                  <a:srgbClr val="FF0000"/>
                </a:solidFill>
              </a:rPr>
              <a:t>routine</a:t>
            </a:r>
            <a:r>
              <a:rPr lang="de-DE" dirty="0" smtClean="0">
                <a:solidFill>
                  <a:srgbClr val="FF0000"/>
                </a:solidFill>
              </a:rPr>
              <a:t> </a:t>
            </a:r>
            <a:r>
              <a:rPr lang="de-DE" dirty="0" err="1" smtClean="0">
                <a:solidFill>
                  <a:srgbClr val="FF0000"/>
                </a:solidFill>
              </a:rPr>
              <a:t>or</a:t>
            </a:r>
            <a:r>
              <a:rPr lang="de-DE" dirty="0" smtClean="0">
                <a:solidFill>
                  <a:srgbClr val="FF0000"/>
                </a:solidFill>
              </a:rPr>
              <a:t> </a:t>
            </a:r>
            <a:r>
              <a:rPr lang="de-DE" dirty="0" err="1" smtClean="0">
                <a:solidFill>
                  <a:srgbClr val="FF0000"/>
                </a:solidFill>
              </a:rPr>
              <a:t>awaitbale</a:t>
            </a:r>
            <a:r>
              <a:rPr lang="de-DE" dirty="0" smtClean="0">
                <a:solidFill>
                  <a:srgbClr val="FF0000"/>
                </a:solidFill>
              </a:rPr>
              <a:t> </a:t>
            </a:r>
            <a:r>
              <a:rPr lang="de-DE" dirty="0" err="1" smtClean="0">
                <a:solidFill>
                  <a:srgbClr val="FF0000"/>
                </a:solidFill>
              </a:rPr>
              <a:t>and</a:t>
            </a:r>
            <a:r>
              <a:rPr lang="de-DE" dirty="0" smtClean="0">
                <a:solidFill>
                  <a:srgbClr val="FF0000"/>
                </a:solidFill>
              </a:rPr>
              <a:t> </a:t>
            </a:r>
            <a:r>
              <a:rPr lang="de-DE" dirty="0" err="1" smtClean="0">
                <a:solidFill>
                  <a:srgbClr val="FF0000"/>
                </a:solidFill>
              </a:rPr>
              <a:t>its</a:t>
            </a:r>
            <a:r>
              <a:rPr lang="de-DE" dirty="0" smtClean="0">
                <a:solidFill>
                  <a:srgbClr val="FF0000"/>
                </a:solidFill>
              </a:rPr>
              <a:t> </a:t>
            </a:r>
            <a:r>
              <a:rPr lang="de-DE" dirty="0" err="1" smtClean="0">
                <a:solidFill>
                  <a:srgbClr val="FF0000"/>
                </a:solidFill>
              </a:rPr>
              <a:t>result</a:t>
            </a:r>
            <a:r>
              <a:rPr lang="de-DE" dirty="0" smtClean="0">
                <a:solidFill>
                  <a:srgbClr val="FF0000"/>
                </a:solidFill>
              </a:rPr>
              <a:t>. </a:t>
            </a:r>
          </a:p>
          <a:p>
            <a:pPr defTabSz="931225">
              <a:defRPr/>
            </a:pPr>
            <a:r>
              <a:rPr lang="de-DE" dirty="0" smtClean="0">
                <a:solidFill>
                  <a:srgbClr val="FF0000"/>
                </a:solidFill>
              </a:rPr>
              <a:t>Routine </a:t>
            </a:r>
            <a:r>
              <a:rPr lang="de-DE" dirty="0" err="1" smtClean="0">
                <a:solidFill>
                  <a:srgbClr val="FF0000"/>
                </a:solidFill>
              </a:rPr>
              <a:t>gets</a:t>
            </a:r>
            <a:r>
              <a:rPr lang="de-DE" dirty="0" smtClean="0">
                <a:solidFill>
                  <a:srgbClr val="FF0000"/>
                </a:solidFill>
              </a:rPr>
              <a:t> </a:t>
            </a:r>
            <a:r>
              <a:rPr lang="de-DE" dirty="0" err="1" smtClean="0">
                <a:solidFill>
                  <a:srgbClr val="FF0000"/>
                </a:solidFill>
              </a:rPr>
              <a:t>its</a:t>
            </a:r>
            <a:r>
              <a:rPr lang="de-DE" dirty="0" smtClean="0">
                <a:solidFill>
                  <a:srgbClr val="FF0000"/>
                </a:solidFill>
              </a:rPr>
              <a:t> </a:t>
            </a:r>
            <a:r>
              <a:rPr lang="de-DE" dirty="0" err="1" smtClean="0">
                <a:solidFill>
                  <a:srgbClr val="FF0000"/>
                </a:solidFill>
              </a:rPr>
              <a:t>own</a:t>
            </a:r>
            <a:r>
              <a:rPr lang="de-DE" dirty="0" smtClean="0">
                <a:solidFill>
                  <a:srgbClr val="FF0000"/>
                </a:solidFill>
              </a:rPr>
              <a:t> </a:t>
            </a:r>
            <a:r>
              <a:rPr lang="de-DE" dirty="0" err="1" smtClean="0">
                <a:solidFill>
                  <a:srgbClr val="FF0000"/>
                </a:solidFill>
              </a:rPr>
              <a:t>stack</a:t>
            </a:r>
            <a:r>
              <a:rPr lang="de-DE" dirty="0" smtClean="0">
                <a:solidFill>
                  <a:srgbClr val="FF0000"/>
                </a:solidFill>
              </a:rPr>
              <a:t>, but </a:t>
            </a:r>
            <a:r>
              <a:rPr lang="de-DE" dirty="0" err="1" smtClean="0">
                <a:solidFill>
                  <a:srgbClr val="FF0000"/>
                </a:solidFill>
              </a:rPr>
              <a:t>lives</a:t>
            </a:r>
            <a:r>
              <a:rPr lang="de-DE" baseline="0" dirty="0" smtClean="0">
                <a:solidFill>
                  <a:srgbClr val="FF0000"/>
                </a:solidFill>
              </a:rPr>
              <a:t> </a:t>
            </a:r>
            <a:r>
              <a:rPr lang="de-DE" baseline="0" dirty="0" err="1" smtClean="0">
                <a:solidFill>
                  <a:srgbClr val="FF0000"/>
                </a:solidFill>
              </a:rPr>
              <a:t>within</a:t>
            </a:r>
            <a:r>
              <a:rPr lang="de-DE" baseline="0" dirty="0" smtClean="0">
                <a:solidFill>
                  <a:srgbClr val="FF0000"/>
                </a:solidFill>
              </a:rPr>
              <a:t> </a:t>
            </a:r>
            <a:r>
              <a:rPr lang="de-DE" baseline="0" dirty="0" err="1" smtClean="0">
                <a:solidFill>
                  <a:srgbClr val="FF0000"/>
                </a:solidFill>
              </a:rPr>
              <a:t>the</a:t>
            </a:r>
            <a:r>
              <a:rPr lang="de-DE" baseline="0" dirty="0" smtClean="0">
                <a:solidFill>
                  <a:srgbClr val="FF0000"/>
                </a:solidFill>
              </a:rPr>
              <a:t> </a:t>
            </a:r>
            <a:r>
              <a:rPr lang="de-DE" baseline="0" dirty="0" err="1" smtClean="0">
                <a:solidFill>
                  <a:srgbClr val="FF0000"/>
                </a:solidFill>
              </a:rPr>
              <a:t>creation</a:t>
            </a:r>
            <a:r>
              <a:rPr lang="de-DE" baseline="0" dirty="0" smtClean="0">
                <a:solidFill>
                  <a:srgbClr val="FF0000"/>
                </a:solidFill>
              </a:rPr>
              <a:t> </a:t>
            </a:r>
            <a:r>
              <a:rPr lang="de-DE" baseline="0" dirty="0" err="1" smtClean="0">
                <a:solidFill>
                  <a:srgbClr val="FF0000"/>
                </a:solidFill>
              </a:rPr>
              <a:t>thread</a:t>
            </a:r>
            <a:r>
              <a:rPr lang="de-DE" baseline="0" dirty="0" smtClean="0">
                <a:solidFill>
                  <a:srgbClr val="FF0000"/>
                </a:solidFill>
              </a:rPr>
              <a:t> </a:t>
            </a:r>
            <a:r>
              <a:rPr lang="de-DE" baseline="0" dirty="0" err="1" smtClean="0">
                <a:solidFill>
                  <a:srgbClr val="FF0000"/>
                </a:solidFill>
              </a:rPr>
              <a:t>of</a:t>
            </a:r>
            <a:r>
              <a:rPr lang="de-DE" baseline="0" dirty="0" smtClean="0">
                <a:solidFill>
                  <a:srgbClr val="FF0000"/>
                </a:solidFill>
              </a:rPr>
              <a:t> </a:t>
            </a:r>
            <a:r>
              <a:rPr lang="de-DE" baseline="0" dirty="0" err="1" smtClean="0">
                <a:solidFill>
                  <a:srgbClr val="FF0000"/>
                </a:solidFill>
              </a:rPr>
              <a:t>the</a:t>
            </a:r>
            <a:r>
              <a:rPr lang="de-DE" baseline="0" dirty="0" smtClean="0">
                <a:solidFill>
                  <a:srgbClr val="FF0000"/>
                </a:solidFill>
              </a:rPr>
              <a:t> </a:t>
            </a:r>
            <a:r>
              <a:rPr lang="de-DE" baseline="0" dirty="0" err="1" smtClean="0">
                <a:solidFill>
                  <a:srgbClr val="FF0000"/>
                </a:solidFill>
              </a:rPr>
              <a:t>task</a:t>
            </a:r>
            <a:r>
              <a:rPr lang="de-DE" baseline="0" dirty="0" smtClean="0">
                <a:solidFill>
                  <a:srgbClr val="FF0000"/>
                </a:solidFill>
              </a:rPr>
              <a:t>. </a:t>
            </a:r>
          </a:p>
          <a:p>
            <a:pPr defTabSz="931225">
              <a:defRPr/>
            </a:pPr>
            <a:r>
              <a:rPr lang="de-DE" baseline="0" dirty="0" smtClean="0">
                <a:solidFill>
                  <a:srgbClr val="FF0000"/>
                </a:solidFill>
              </a:rPr>
              <a:t>Routine </a:t>
            </a:r>
            <a:r>
              <a:rPr lang="de-DE" baseline="0" dirty="0" err="1" smtClean="0">
                <a:solidFill>
                  <a:srgbClr val="FF0000"/>
                </a:solidFill>
              </a:rPr>
              <a:t>can</a:t>
            </a:r>
            <a:r>
              <a:rPr lang="de-DE" baseline="0" dirty="0" smtClean="0">
                <a:solidFill>
                  <a:srgbClr val="FF0000"/>
                </a:solidFill>
              </a:rPr>
              <a:t> </a:t>
            </a:r>
            <a:r>
              <a:rPr lang="de-DE" baseline="0" dirty="0" err="1" smtClean="0">
                <a:solidFill>
                  <a:srgbClr val="FF0000"/>
                </a:solidFill>
              </a:rPr>
              <a:t>come</a:t>
            </a:r>
            <a:r>
              <a:rPr lang="de-DE" baseline="0" dirty="0" smtClean="0">
                <a:solidFill>
                  <a:srgbClr val="FF0000"/>
                </a:solidFill>
              </a:rPr>
              <a:t> </a:t>
            </a:r>
            <a:r>
              <a:rPr lang="de-DE" baseline="0" dirty="0" err="1" smtClean="0">
                <a:solidFill>
                  <a:srgbClr val="FF0000"/>
                </a:solidFill>
              </a:rPr>
              <a:t>from</a:t>
            </a:r>
            <a:r>
              <a:rPr lang="de-DE" baseline="0" dirty="0" smtClean="0">
                <a:solidFill>
                  <a:srgbClr val="FF0000"/>
                </a:solidFill>
              </a:rPr>
              <a:t> </a:t>
            </a:r>
            <a:r>
              <a:rPr lang="de-DE" baseline="0" dirty="0" err="1" smtClean="0">
                <a:solidFill>
                  <a:srgbClr val="FF0000"/>
                </a:solidFill>
              </a:rPr>
              <a:t>anywhere</a:t>
            </a:r>
            <a:r>
              <a:rPr lang="de-DE" baseline="0" dirty="0" smtClean="0">
                <a:solidFill>
                  <a:srgbClr val="FF0000"/>
                </a:solidFill>
              </a:rPr>
              <a:t>: </a:t>
            </a:r>
          </a:p>
          <a:p>
            <a:pPr defTabSz="931225">
              <a:defRPr/>
            </a:pPr>
            <a:r>
              <a:rPr lang="de-DE" baseline="0" dirty="0" smtClean="0">
                <a:solidFill>
                  <a:srgbClr val="FF0000"/>
                </a:solidFill>
              </a:rPr>
              <a:t>+ </a:t>
            </a:r>
            <a:r>
              <a:rPr lang="de-DE" baseline="0" dirty="0" err="1" smtClean="0">
                <a:solidFill>
                  <a:srgbClr val="FF0000"/>
                </a:solidFill>
              </a:rPr>
              <a:t>behind</a:t>
            </a:r>
            <a:r>
              <a:rPr lang="de-DE" baseline="0" dirty="0" smtClean="0">
                <a:solidFill>
                  <a:srgbClr val="FF0000"/>
                </a:solidFill>
              </a:rPr>
              <a:t> a Future</a:t>
            </a:r>
            <a:endParaRPr lang="de-DE" dirty="0" smtClean="0">
              <a:solidFill>
                <a:srgbClr val="FF0000"/>
              </a:solidFill>
            </a:endParaRPr>
          </a:p>
          <a:p>
            <a:pPr defTabSz="931225">
              <a:defRPr/>
            </a:pPr>
            <a:r>
              <a:rPr lang="de-DE" dirty="0" err="1" smtClean="0">
                <a:solidFill>
                  <a:srgbClr val="FF0000"/>
                </a:solidFill>
              </a:rPr>
              <a:t>Has</a:t>
            </a:r>
            <a:r>
              <a:rPr lang="de-DE" dirty="0" smtClean="0">
                <a:solidFill>
                  <a:srgbClr val="FF0000"/>
                </a:solidFill>
              </a:rPr>
              <a:t> an </a:t>
            </a:r>
            <a:r>
              <a:rPr lang="de-DE" dirty="0" err="1" smtClean="0">
                <a:solidFill>
                  <a:srgbClr val="FF0000"/>
                </a:solidFill>
              </a:rPr>
              <a:t>seperate</a:t>
            </a:r>
            <a:r>
              <a:rPr lang="de-DE" dirty="0" smtClean="0">
                <a:solidFill>
                  <a:srgbClr val="FF0000"/>
                </a:solidFill>
              </a:rPr>
              <a:t> </a:t>
            </a:r>
            <a:r>
              <a:rPr lang="de-DE" dirty="0" err="1" smtClean="0">
                <a:solidFill>
                  <a:srgbClr val="FF0000"/>
                </a:solidFill>
              </a:rPr>
              <a:t>stack</a:t>
            </a:r>
            <a:r>
              <a:rPr lang="de-DE" dirty="0" smtClean="0">
                <a:solidFill>
                  <a:srgbClr val="FF0000"/>
                </a:solidFill>
              </a:rPr>
              <a:t> </a:t>
            </a:r>
            <a:r>
              <a:rPr lang="de-DE" dirty="0" err="1" smtClean="0">
                <a:solidFill>
                  <a:srgbClr val="FF0000"/>
                </a:solidFill>
              </a:rPr>
              <a:t>for</a:t>
            </a:r>
            <a:r>
              <a:rPr lang="de-DE" dirty="0" smtClean="0">
                <a:solidFill>
                  <a:srgbClr val="FF0000"/>
                </a:solidFill>
              </a:rPr>
              <a:t> </a:t>
            </a:r>
            <a:r>
              <a:rPr lang="de-DE" dirty="0" err="1" smtClean="0">
                <a:solidFill>
                  <a:srgbClr val="FF0000"/>
                </a:solidFill>
              </a:rPr>
              <a:t>the</a:t>
            </a:r>
            <a:r>
              <a:rPr lang="de-DE" dirty="0" smtClean="0">
                <a:solidFill>
                  <a:srgbClr val="FF0000"/>
                </a:solidFill>
              </a:rPr>
              <a:t> </a:t>
            </a:r>
            <a:r>
              <a:rPr lang="de-DE" dirty="0" err="1" smtClean="0">
                <a:solidFill>
                  <a:srgbClr val="FF0000"/>
                </a:solidFill>
              </a:rPr>
              <a:t>code</a:t>
            </a:r>
            <a:r>
              <a:rPr lang="de-DE" dirty="0" smtClean="0">
                <a:solidFill>
                  <a:srgbClr val="FF0000"/>
                </a:solidFill>
              </a:rPr>
              <a:t>, </a:t>
            </a:r>
            <a:r>
              <a:rPr lang="de-DE" dirty="0" err="1" smtClean="0">
                <a:solidFill>
                  <a:srgbClr val="FF0000"/>
                </a:solidFill>
              </a:rPr>
              <a:t>associated</a:t>
            </a:r>
            <a:r>
              <a:rPr lang="de-DE" dirty="0" smtClean="0">
                <a:solidFill>
                  <a:srgbClr val="FF0000"/>
                </a:solidFill>
              </a:rPr>
              <a:t> </a:t>
            </a:r>
            <a:r>
              <a:rPr lang="de-DE" dirty="0" err="1" smtClean="0">
                <a:solidFill>
                  <a:srgbClr val="FF0000"/>
                </a:solidFill>
              </a:rPr>
              <a:t>with</a:t>
            </a:r>
            <a:r>
              <a:rPr lang="de-DE" dirty="0" smtClean="0">
                <a:solidFill>
                  <a:srgbClr val="FF0000"/>
                </a:solidFill>
              </a:rPr>
              <a:t> </a:t>
            </a:r>
            <a:r>
              <a:rPr lang="de-DE" dirty="0" err="1" smtClean="0">
                <a:solidFill>
                  <a:srgbClr val="FF0000"/>
                </a:solidFill>
              </a:rPr>
              <a:t>the</a:t>
            </a:r>
            <a:r>
              <a:rPr lang="de-DE" dirty="0" smtClean="0">
                <a:solidFill>
                  <a:srgbClr val="FF0000"/>
                </a:solidFill>
              </a:rPr>
              <a:t> </a:t>
            </a:r>
            <a:r>
              <a:rPr lang="de-DE" dirty="0" err="1" smtClean="0">
                <a:solidFill>
                  <a:srgbClr val="FF0000"/>
                </a:solidFill>
              </a:rPr>
              <a:t>task</a:t>
            </a:r>
            <a:r>
              <a:rPr lang="de-DE" dirty="0" smtClean="0">
                <a:solidFill>
                  <a:srgbClr val="FF0000"/>
                </a:solidFill>
              </a:rPr>
              <a:t> </a:t>
            </a:r>
          </a:p>
          <a:p>
            <a:pPr marL="166892" indent="-166892">
              <a:buFont typeface="Arial" charset="0"/>
              <a:buChar char="•"/>
            </a:pPr>
            <a:r>
              <a:rPr lang="de-DE" dirty="0" err="1" smtClean="0"/>
              <a:t>Encapuslates</a:t>
            </a:r>
            <a:r>
              <a:rPr lang="de-DE" dirty="0" smtClean="0"/>
              <a:t> a </a:t>
            </a:r>
            <a:r>
              <a:rPr lang="de-DE" dirty="0" err="1" smtClean="0"/>
              <a:t>future</a:t>
            </a:r>
            <a:r>
              <a:rPr lang="de-DE" dirty="0" smtClean="0"/>
              <a:t>, </a:t>
            </a:r>
            <a:r>
              <a:rPr lang="de-DE" dirty="0" err="1" smtClean="0"/>
              <a:t>thus</a:t>
            </a:r>
            <a:r>
              <a:rPr lang="de-DE" dirty="0" smtClean="0"/>
              <a:t> an </a:t>
            </a:r>
            <a:r>
              <a:rPr lang="de-DE" dirty="0" err="1" smtClean="0"/>
              <a:t>promise</a:t>
            </a:r>
            <a:r>
              <a:rPr lang="de-DE" dirty="0" smtClean="0"/>
              <a:t> </a:t>
            </a:r>
            <a:r>
              <a:rPr lang="de-DE" dirty="0" err="1" smtClean="0"/>
              <a:t>for</a:t>
            </a:r>
            <a:r>
              <a:rPr lang="de-DE" dirty="0" smtClean="0"/>
              <a:t> an </a:t>
            </a:r>
            <a:r>
              <a:rPr lang="de-DE" dirty="0" err="1" smtClean="0"/>
              <a:t>result</a:t>
            </a:r>
            <a:r>
              <a:rPr lang="de-DE" dirty="0" smtClean="0"/>
              <a:t> in </a:t>
            </a:r>
            <a:r>
              <a:rPr lang="de-DE" dirty="0" err="1" smtClean="0"/>
              <a:t>the</a:t>
            </a:r>
            <a:r>
              <a:rPr lang="de-DE" dirty="0" smtClean="0"/>
              <a:t> </a:t>
            </a:r>
            <a:r>
              <a:rPr lang="de-DE" dirty="0" err="1" smtClean="0"/>
              <a:t>future</a:t>
            </a:r>
            <a:endParaRPr lang="de-DE" dirty="0" smtClean="0"/>
          </a:p>
          <a:p>
            <a:pPr marL="166892" indent="-166892">
              <a:buFont typeface="Arial" charset="0"/>
              <a:buChar char="•"/>
            </a:pPr>
            <a:r>
              <a:rPr lang="de-DE" dirty="0" smtClean="0"/>
              <a:t>Can </a:t>
            </a:r>
            <a:r>
              <a:rPr lang="de-DE" dirty="0" err="1" smtClean="0"/>
              <a:t>be</a:t>
            </a:r>
            <a:r>
              <a:rPr lang="de-DE" dirty="0" smtClean="0"/>
              <a:t> </a:t>
            </a:r>
            <a:r>
              <a:rPr lang="de-DE" dirty="0" err="1" smtClean="0"/>
              <a:t>created</a:t>
            </a:r>
            <a:r>
              <a:rPr lang="de-DE" dirty="0" smtClean="0"/>
              <a:t> </a:t>
            </a:r>
          </a:p>
          <a:p>
            <a:endParaRPr lang="de-DE" dirty="0" smtClean="0"/>
          </a:p>
          <a:p>
            <a:pPr defTabSz="918187">
              <a:defRPr/>
            </a:pPr>
            <a:r>
              <a:rPr lang="en-GB" b="1" dirty="0" smtClean="0"/>
              <a:t>Transition Statement</a:t>
            </a:r>
          </a:p>
          <a:p>
            <a:pPr marL="166892" indent="-166892">
              <a:buFont typeface="Arial" charset="0"/>
              <a:buChar char="•"/>
            </a:pPr>
            <a:r>
              <a:rPr lang="de-DE" dirty="0" smtClean="0"/>
              <a:t>form a </a:t>
            </a:r>
            <a:r>
              <a:rPr lang="de-DE" dirty="0" err="1" smtClean="0"/>
              <a:t>future</a:t>
            </a:r>
            <a:r>
              <a:rPr lang="de-DE" dirty="0" smtClean="0"/>
              <a:t> </a:t>
            </a:r>
            <a:r>
              <a:rPr lang="de-DE" dirty="0" err="1" smtClean="0"/>
              <a:t>or</a:t>
            </a:r>
            <a:r>
              <a:rPr lang="de-DE" dirty="0" smtClean="0"/>
              <a:t> </a:t>
            </a:r>
            <a:r>
              <a:rPr lang="de-DE" dirty="0" err="1" smtClean="0"/>
              <a:t>somehting</a:t>
            </a:r>
            <a:r>
              <a:rPr lang="de-DE" dirty="0" smtClean="0"/>
              <a:t> </a:t>
            </a:r>
            <a:r>
              <a:rPr lang="de-DE" dirty="0" err="1" smtClean="0"/>
              <a:t>els</a:t>
            </a:r>
            <a:r>
              <a:rPr lang="de-DE" dirty="0" smtClean="0"/>
              <a:t>, </a:t>
            </a:r>
            <a:r>
              <a:rPr lang="de-DE" dirty="0" err="1" smtClean="0"/>
              <a:t>that</a:t>
            </a:r>
            <a:r>
              <a:rPr lang="de-DE" dirty="0" smtClean="0"/>
              <a:t> </a:t>
            </a:r>
            <a:r>
              <a:rPr lang="de-DE" dirty="0" err="1" smtClean="0"/>
              <a:t>is</a:t>
            </a:r>
            <a:r>
              <a:rPr lang="de-DE" dirty="0" smtClean="0"/>
              <a:t> </a:t>
            </a:r>
            <a:r>
              <a:rPr lang="de-DE" dirty="0" err="1" smtClean="0"/>
              <a:t>cabable</a:t>
            </a:r>
            <a:r>
              <a:rPr lang="de-DE" dirty="0" smtClean="0"/>
              <a:t> </a:t>
            </a:r>
            <a:r>
              <a:rPr lang="de-DE" dirty="0" err="1" smtClean="0"/>
              <a:t>to</a:t>
            </a:r>
            <a:r>
              <a:rPr lang="de-DE" dirty="0" smtClean="0"/>
              <a:t> </a:t>
            </a:r>
            <a:r>
              <a:rPr lang="de-DE" dirty="0" err="1" smtClean="0"/>
              <a:t>deliver</a:t>
            </a:r>
            <a:r>
              <a:rPr lang="de-DE" dirty="0" smtClean="0"/>
              <a:t> a </a:t>
            </a:r>
            <a:r>
              <a:rPr lang="de-DE" dirty="0" err="1" smtClean="0"/>
              <a:t>continuitation</a:t>
            </a:r>
            <a:r>
              <a:rPr lang="de-DE" dirty="0" smtClean="0"/>
              <a:t>. Thus, </a:t>
            </a:r>
            <a:r>
              <a:rPr lang="de-DE" dirty="0" err="1" smtClean="0"/>
              <a:t>we</a:t>
            </a:r>
            <a:r>
              <a:rPr lang="de-DE" dirty="0" smtClean="0"/>
              <a:t> </a:t>
            </a:r>
            <a:r>
              <a:rPr lang="de-DE" dirty="0" err="1" smtClean="0"/>
              <a:t>can</a:t>
            </a:r>
            <a:r>
              <a:rPr lang="de-DE" dirty="0" smtClean="0"/>
              <a:t> </a:t>
            </a:r>
            <a:r>
              <a:rPr lang="de-DE" dirty="0" err="1" smtClean="0"/>
              <a:t>use</a:t>
            </a:r>
            <a:r>
              <a:rPr lang="de-DE" dirty="0" smtClean="0"/>
              <a:t> </a:t>
            </a:r>
            <a:r>
              <a:rPr lang="de-DE" dirty="0" err="1" smtClean="0"/>
              <a:t>it</a:t>
            </a:r>
            <a:r>
              <a:rPr lang="de-DE" dirty="0" smtClean="0"/>
              <a:t> also </a:t>
            </a:r>
            <a:r>
              <a:rPr lang="de-DE" dirty="0" err="1" smtClean="0"/>
              <a:t>with</a:t>
            </a:r>
            <a:r>
              <a:rPr lang="de-DE" dirty="0" smtClean="0"/>
              <a:t> </a:t>
            </a:r>
            <a:r>
              <a:rPr lang="de-DE" dirty="0" err="1" smtClean="0"/>
              <a:t>Qfuture</a:t>
            </a:r>
            <a:r>
              <a:rPr lang="de-DE" dirty="0" smtClean="0"/>
              <a:t> </a:t>
            </a:r>
            <a:r>
              <a:rPr lang="de-DE" dirty="0" err="1" smtClean="0"/>
              <a:t>ot</a:t>
            </a:r>
            <a:r>
              <a:rPr lang="de-DE" dirty="0" smtClean="0"/>
              <a:t> </a:t>
            </a:r>
            <a:r>
              <a:rPr lang="de-DE" dirty="0" err="1" smtClean="0"/>
              <a:t>Microsot</a:t>
            </a:r>
            <a:r>
              <a:rPr lang="de-DE" baseline="0" dirty="0" smtClean="0"/>
              <a:t> Task </a:t>
            </a:r>
            <a:r>
              <a:rPr lang="de-DE" baseline="0" dirty="0" err="1" smtClean="0"/>
              <a:t>from</a:t>
            </a:r>
            <a:r>
              <a:rPr lang="de-DE" baseline="0" dirty="0" smtClean="0"/>
              <a:t> </a:t>
            </a:r>
            <a:r>
              <a:rPr lang="de-DE" baseline="0" dirty="0" err="1" smtClean="0"/>
              <a:t>its</a:t>
            </a:r>
            <a:r>
              <a:rPr lang="de-DE" baseline="0" dirty="0" smtClean="0"/>
              <a:t> Task Library.</a:t>
            </a:r>
            <a:endParaRPr lang="de-DE" dirty="0"/>
          </a:p>
        </p:txBody>
      </p:sp>
      <p:sp>
        <p:nvSpPr>
          <p:cNvPr id="4" name="Foliennummernplatzhalter 3"/>
          <p:cNvSpPr>
            <a:spLocks noGrp="1"/>
          </p:cNvSpPr>
          <p:nvPr>
            <p:ph type="sldNum" sz="quarter" idx="10"/>
          </p:nvPr>
        </p:nvSpPr>
        <p:spPr/>
        <p:txBody>
          <a:bodyPr/>
          <a:lstStyle/>
          <a:p>
            <a:fld id="{F4BE600D-EFAE-43BF-8E9C-88BA7BC1BBF7}" type="slidenum">
              <a:rPr lang="de-DE" smtClean="0"/>
              <a:pPr/>
              <a:t>19</a:t>
            </a:fld>
            <a:endParaRPr lang="de-DE"/>
          </a:p>
        </p:txBody>
      </p:sp>
    </p:spTree>
    <p:extLst>
      <p:ext uri="{BB962C8B-B14F-4D97-AF65-F5344CB8AC3E}">
        <p14:creationId xmlns:p14="http://schemas.microsoft.com/office/powerpoint/2010/main" val="1072369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F4BE600D-EFAE-43BF-8E9C-88BA7BC1BBF7}" type="slidenum">
              <a:rPr lang="de-DE" smtClean="0"/>
              <a:pPr/>
              <a:t>2</a:t>
            </a:fld>
            <a:endParaRPr lang="de-D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smtClean="0">
              <a:effectLst/>
            </a:endParaRPr>
          </a:p>
          <a:p>
            <a:pPr defTabSz="931225">
              <a:defRPr/>
            </a:pPr>
            <a:r>
              <a:rPr lang="en-GB" b="1" dirty="0" smtClean="0"/>
              <a:t>Main Statement</a:t>
            </a:r>
          </a:p>
          <a:p>
            <a:pPr marL="166892" indent="-166892">
              <a:buFont typeface="Arial" panose="020B0604020202020204" pitchFamily="34" charset="0"/>
              <a:buChar char="•"/>
            </a:pPr>
            <a:endParaRPr lang="en-US" dirty="0" smtClean="0"/>
          </a:p>
          <a:p>
            <a:pPr marL="166892" indent="-166892">
              <a:buFont typeface="Arial" panose="020B0604020202020204" pitchFamily="34" charset="0"/>
              <a:buChar char="•"/>
            </a:pPr>
            <a:r>
              <a:rPr lang="en-US" dirty="0" smtClean="0"/>
              <a:t>For </a:t>
            </a:r>
            <a:r>
              <a:rPr lang="en-US" dirty="0"/>
              <a:t>the </a:t>
            </a:r>
            <a:r>
              <a:rPr lang="en-US" dirty="0" smtClean="0"/>
              <a:t>caller</a:t>
            </a:r>
            <a:r>
              <a:rPr lang="en-US" dirty="0"/>
              <a:t>, it unwraps Task or future and returns T. If T is not yet available, program flow is interrupted here and continuing at the next upper </a:t>
            </a:r>
            <a:r>
              <a:rPr lang="en-US" dirty="0" err="1"/>
              <a:t>async</a:t>
            </a:r>
            <a:r>
              <a:rPr lang="en-US" dirty="0"/>
              <a:t> context. If there is none, the program </a:t>
            </a:r>
            <a:r>
              <a:rPr lang="en-US" dirty="0" smtClean="0"/>
              <a:t>throws an assert!</a:t>
            </a:r>
            <a:endParaRPr lang="en-US" dirty="0"/>
          </a:p>
          <a:p>
            <a:pPr marL="166892" indent="-166892">
              <a:buFont typeface="Arial" panose="020B0604020202020204" pitchFamily="34" charset="0"/>
              <a:buChar char="•"/>
            </a:pPr>
            <a:r>
              <a:rPr lang="en-US" dirty="0"/>
              <a:t>the rest of the method is called within a callback, if T is available</a:t>
            </a:r>
          </a:p>
          <a:p>
            <a:pPr marL="166892" indent="-166892">
              <a:buFont typeface="Arial" panose="020B0604020202020204" pitchFamily="34" charset="0"/>
              <a:buChar char="•"/>
            </a:pPr>
            <a:r>
              <a:rPr lang="en-US" dirty="0"/>
              <a:t>Thus, makes the rest of your method a </a:t>
            </a:r>
            <a:r>
              <a:rPr lang="en-US" dirty="0" smtClean="0"/>
              <a:t>callback</a:t>
            </a:r>
          </a:p>
          <a:p>
            <a:pPr marL="166892" indent="-166892">
              <a:buFont typeface="Arial" panose="020B0604020202020204" pitchFamily="34" charset="0"/>
              <a:buChar char="•"/>
            </a:pPr>
            <a:r>
              <a:rPr lang="en-US" dirty="0" smtClean="0"/>
              <a:t>Under the hood, it creates an Task object from the given </a:t>
            </a:r>
            <a:r>
              <a:rPr lang="en-US" dirty="0" err="1" smtClean="0"/>
              <a:t>awaitable</a:t>
            </a:r>
            <a:r>
              <a:rPr lang="en-US" dirty="0" smtClean="0"/>
              <a:t> and </a:t>
            </a:r>
            <a:r>
              <a:rPr lang="en-US" dirty="0" err="1" smtClean="0"/>
              <a:t>retrives</a:t>
            </a:r>
            <a:r>
              <a:rPr lang="en-US" dirty="0" smtClean="0"/>
              <a:t> the result from it</a:t>
            </a:r>
            <a:endParaRPr lang="en-US" dirty="0"/>
          </a:p>
          <a:p>
            <a:endParaRPr lang="de-DE" dirty="0" smtClean="0"/>
          </a:p>
          <a:p>
            <a:pPr defTabSz="918187">
              <a:defRPr/>
            </a:pPr>
            <a:r>
              <a:rPr lang="en-GB" b="1" dirty="0" smtClean="0"/>
              <a:t>Transition Statement</a:t>
            </a:r>
          </a:p>
          <a:p>
            <a:endParaRPr lang="de-DE" dirty="0" smtClean="0"/>
          </a:p>
          <a:p>
            <a:r>
              <a:rPr lang="de-DE" dirty="0" err="1" smtClean="0"/>
              <a:t>How</a:t>
            </a:r>
            <a:r>
              <a:rPr lang="de-DE" dirty="0" smtClean="0"/>
              <a:t> </a:t>
            </a:r>
            <a:r>
              <a:rPr lang="de-DE" dirty="0" err="1" smtClean="0"/>
              <a:t>this</a:t>
            </a:r>
            <a:r>
              <a:rPr lang="de-DE" dirty="0" smtClean="0"/>
              <a:t> </a:t>
            </a:r>
            <a:r>
              <a:rPr lang="de-DE" dirty="0" err="1" smtClean="0"/>
              <a:t>magic</a:t>
            </a:r>
            <a:r>
              <a:rPr lang="de-DE" dirty="0" smtClean="0"/>
              <a:t> </a:t>
            </a:r>
            <a:r>
              <a:rPr lang="de-DE" dirty="0" err="1" smtClean="0"/>
              <a:t>happens</a:t>
            </a:r>
            <a:r>
              <a:rPr lang="de-DE" dirty="0" smtClean="0"/>
              <a:t> </a:t>
            </a:r>
            <a:r>
              <a:rPr lang="de-DE" dirty="0" err="1" smtClean="0"/>
              <a:t>now</a:t>
            </a:r>
            <a:r>
              <a:rPr lang="de-DE" dirty="0" smtClean="0"/>
              <a:t>? I will </a:t>
            </a:r>
            <a:r>
              <a:rPr lang="de-DE" dirty="0" err="1" smtClean="0"/>
              <a:t>try</a:t>
            </a:r>
            <a:r>
              <a:rPr lang="de-DE" dirty="0" smtClean="0"/>
              <a:t> </a:t>
            </a:r>
            <a:r>
              <a:rPr lang="de-DE" dirty="0" err="1" smtClean="0"/>
              <a:t>to</a:t>
            </a:r>
            <a:r>
              <a:rPr lang="de-DE" dirty="0" smtClean="0"/>
              <a:t> </a:t>
            </a:r>
            <a:r>
              <a:rPr lang="de-DE" dirty="0" err="1" smtClean="0"/>
              <a:t>explain</a:t>
            </a:r>
            <a:r>
              <a:rPr lang="de-DE" dirty="0" smtClean="0"/>
              <a:t> </a:t>
            </a:r>
            <a:r>
              <a:rPr lang="de-DE" dirty="0" err="1" smtClean="0"/>
              <a:t>it</a:t>
            </a:r>
            <a:r>
              <a:rPr lang="de-DE" dirty="0" smtClean="0"/>
              <a:t> at </a:t>
            </a:r>
            <a:r>
              <a:rPr lang="de-DE" dirty="0" err="1" smtClean="0"/>
              <a:t>the</a:t>
            </a:r>
            <a:r>
              <a:rPr lang="de-DE" dirty="0" smtClean="0"/>
              <a:t> </a:t>
            </a:r>
            <a:r>
              <a:rPr lang="de-DE" dirty="0" err="1" smtClean="0"/>
              <a:t>next</a:t>
            </a:r>
            <a:r>
              <a:rPr lang="de-DE" dirty="0" smtClean="0"/>
              <a:t> </a:t>
            </a:r>
            <a:r>
              <a:rPr lang="de-DE" dirty="0" err="1" smtClean="0"/>
              <a:t>slide</a:t>
            </a:r>
            <a:r>
              <a:rPr lang="de-DE" dirty="0" smtClean="0"/>
              <a:t> … </a:t>
            </a:r>
            <a:endParaRPr lang="de-DE" dirty="0"/>
          </a:p>
        </p:txBody>
      </p:sp>
      <p:sp>
        <p:nvSpPr>
          <p:cNvPr id="4" name="Foliennummernplatzhalter 3"/>
          <p:cNvSpPr>
            <a:spLocks noGrp="1"/>
          </p:cNvSpPr>
          <p:nvPr>
            <p:ph type="sldNum" sz="quarter" idx="10"/>
          </p:nvPr>
        </p:nvSpPr>
        <p:spPr/>
        <p:txBody>
          <a:bodyPr/>
          <a:lstStyle/>
          <a:p>
            <a:fld id="{F4BE600D-EFAE-43BF-8E9C-88BA7BC1BBF7}" type="slidenum">
              <a:rPr lang="de-DE" smtClean="0"/>
              <a:pPr/>
              <a:t>20</a:t>
            </a:fld>
            <a:endParaRPr lang="de-DE"/>
          </a:p>
        </p:txBody>
      </p:sp>
    </p:spTree>
    <p:extLst>
      <p:ext uri="{BB962C8B-B14F-4D97-AF65-F5344CB8AC3E}">
        <p14:creationId xmlns:p14="http://schemas.microsoft.com/office/powerpoint/2010/main" val="1072369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1388" y="747713"/>
            <a:ext cx="4975225" cy="3727450"/>
          </a:xfrm>
        </p:spPr>
      </p:sp>
      <p:sp>
        <p:nvSpPr>
          <p:cNvPr id="3" name="Notes Placeholder 2"/>
          <p:cNvSpPr>
            <a:spLocks noGrp="1"/>
          </p:cNvSpPr>
          <p:nvPr>
            <p:ph type="body" idx="1"/>
          </p:nvPr>
        </p:nvSpPr>
        <p:spPr/>
        <p:txBody>
          <a:bodyPr/>
          <a:lstStyle/>
          <a:p>
            <a:endParaRPr lang="en-US" sz="1000" dirty="0">
              <a:latin typeface="Segoe UI Light" pitchFamily="34" charset="0"/>
            </a:endParaRPr>
          </a:p>
          <a:p>
            <a:pPr marL="174605" indent="-174605">
              <a:buFont typeface="Arial" charset="0"/>
              <a:buChar char="•"/>
            </a:pPr>
            <a:r>
              <a:rPr lang="en-US" dirty="0"/>
              <a:t>We have to anticipate the possibility to create tasks and make </a:t>
            </a:r>
            <a:r>
              <a:rPr lang="en-US" dirty="0" err="1"/>
              <a:t>Awaitables</a:t>
            </a:r>
            <a:r>
              <a:rPr lang="en-US" dirty="0"/>
              <a:t>. I show and explain them later on. </a:t>
            </a:r>
          </a:p>
          <a:p>
            <a:pPr marL="174605" indent="-174605">
              <a:buFont typeface="Arial" charset="0"/>
              <a:buChar char="•"/>
            </a:pPr>
            <a:endParaRPr lang="en-US" dirty="0"/>
          </a:p>
          <a:p>
            <a:r>
              <a:rPr lang="en-US" dirty="0"/>
              <a:t>* In an ideal world, </a:t>
            </a:r>
            <a:r>
              <a:rPr lang="en-US" dirty="0" err="1"/>
              <a:t>async</a:t>
            </a:r>
            <a:r>
              <a:rPr lang="en-US" dirty="0"/>
              <a:t> is as straightforward as this code. You use awaits for long-running tasks. You call the method using a task factory, which lets a method contain awaits and tasks. You make it return Task. And that’s it.</a:t>
            </a:r>
          </a:p>
          <a:p>
            <a:r>
              <a:rPr lang="en-US" dirty="0"/>
              <a:t>* But when people deviate from the straightforward pattern, that’s where they sometimes run into problems.</a:t>
            </a:r>
          </a:p>
          <a:p>
            <a:r>
              <a:rPr lang="en-US" dirty="0"/>
              <a:t>* Let’s start by understanding how it works.</a:t>
            </a:r>
          </a:p>
          <a:p>
            <a:r>
              <a:rPr lang="en-US" dirty="0"/>
              <a:t>* I think everything boils down to the a message-loop.</a:t>
            </a:r>
          </a:p>
          <a:p>
            <a:r>
              <a:rPr lang="en-US" dirty="0"/>
              <a:t>* If you get this, I think you can predict much of the </a:t>
            </a:r>
            <a:r>
              <a:rPr lang="en-US" dirty="0" err="1"/>
              <a:t>behaviour</a:t>
            </a:r>
            <a:r>
              <a:rPr lang="en-US" dirty="0"/>
              <a:t> of this library</a:t>
            </a:r>
          </a:p>
          <a:p>
            <a:r>
              <a:rPr lang="en-US" dirty="0"/>
              <a:t>[CLICK]</a:t>
            </a:r>
          </a:p>
          <a:p>
            <a:r>
              <a:rPr lang="en-US" dirty="0"/>
              <a:t>* In any UI application, QT/win32 the UI thread runs a loop. This must be extended using an </a:t>
            </a:r>
            <a:r>
              <a:rPr lang="en-US" dirty="0" err="1"/>
              <a:t>TaskDispatcher</a:t>
            </a:r>
            <a:endParaRPr lang="en-US" dirty="0"/>
          </a:p>
          <a:p>
            <a:r>
              <a:rPr lang="en-US" dirty="0"/>
              <a:t>* When a click arrives, it invokes the handler.</a:t>
            </a:r>
          </a:p>
          <a:p>
            <a:r>
              <a:rPr lang="en-US" dirty="0"/>
              <a:t>[CLICK]</a:t>
            </a:r>
          </a:p>
          <a:p>
            <a:pPr rtl="0" fontAlgn="ctr"/>
            <a:r>
              <a:rPr lang="en-US" dirty="0"/>
              <a:t>Subroutine returns </a:t>
            </a:r>
            <a:r>
              <a:rPr lang="en-US" dirty="0" err="1"/>
              <a:t>immediatelly</a:t>
            </a:r>
            <a:r>
              <a:rPr lang="en-US" dirty="0"/>
              <a:t> to the caller, regardless, if the result is available</a:t>
            </a:r>
          </a:p>
          <a:p>
            <a:pPr rtl="0" fontAlgn="ctr"/>
            <a:r>
              <a:rPr lang="en-US" dirty="0"/>
              <a:t>[CLICK]</a:t>
            </a:r>
          </a:p>
          <a:p>
            <a:pPr marL="174605" indent="-174605" fontAlgn="ctr">
              <a:buFont typeface="Arial" charset="0"/>
              <a:buChar char="•"/>
            </a:pPr>
            <a:r>
              <a:rPr lang="en-US" dirty="0"/>
              <a:t>When </a:t>
            </a:r>
            <a:r>
              <a:rPr lang="en-US" dirty="0" err="1"/>
              <a:t>async</a:t>
            </a:r>
            <a:r>
              <a:rPr lang="en-US" dirty="0"/>
              <a:t> method hits first await, returns to its caller. </a:t>
            </a:r>
          </a:p>
          <a:p>
            <a:pPr marL="174605" indent="-174605" fontAlgn="ctr">
              <a:buFont typeface="Arial" charset="0"/>
              <a:buChar char="•"/>
            </a:pPr>
            <a:r>
              <a:rPr lang="en-US" b="1" dirty="0"/>
              <a:t>* behind the </a:t>
            </a:r>
            <a:r>
              <a:rPr lang="en-US" b="1" dirty="0" err="1"/>
              <a:t>szenes</a:t>
            </a:r>
            <a:r>
              <a:rPr lang="en-US" b="1" dirty="0"/>
              <a:t>, the return to caller is realized using an separate stack for </a:t>
            </a:r>
            <a:r>
              <a:rPr lang="en-US" b="1" dirty="0" err="1"/>
              <a:t>taskified</a:t>
            </a:r>
            <a:r>
              <a:rPr lang="en-US" b="1" dirty="0"/>
              <a:t> method.</a:t>
            </a:r>
          </a:p>
          <a:p>
            <a:r>
              <a:rPr lang="en-US" dirty="0"/>
              <a:t>* Back to the message-loop. That's why it's responsive, and ready to handle more UI interactions.</a:t>
            </a:r>
          </a:p>
          <a:p>
            <a:r>
              <a:rPr lang="en-US" dirty="0"/>
              <a:t>* Doesn't freeze.</a:t>
            </a:r>
          </a:p>
          <a:p>
            <a:r>
              <a:rPr lang="en-US" dirty="0"/>
              <a:t>[CLICK]</a:t>
            </a:r>
          </a:p>
          <a:p>
            <a:r>
              <a:rPr lang="en-US" dirty="0"/>
              <a:t>* Later on, let's say the </a:t>
            </a:r>
            <a:r>
              <a:rPr lang="en-US" dirty="0" err="1"/>
              <a:t>url</a:t>
            </a:r>
            <a:r>
              <a:rPr lang="en-US" dirty="0"/>
              <a:t> transformation has finished </a:t>
            </a:r>
          </a:p>
          <a:p>
            <a:r>
              <a:rPr lang="en-US" dirty="0"/>
              <a:t>* Task gets marked as ready  and if UI thread is free, can resume where it left off.</a:t>
            </a:r>
          </a:p>
          <a:p>
            <a:pPr marL="174605" indent="-174605">
              <a:buFont typeface="Arial" charset="0"/>
              <a:buChar char="•"/>
            </a:pPr>
            <a:r>
              <a:rPr lang="en-US" dirty="0"/>
              <a:t>That's going to be: finish the method</a:t>
            </a:r>
          </a:p>
          <a:p>
            <a:pPr marL="174605" indent="-174605">
              <a:buFont typeface="Arial" charset="0"/>
              <a:buChar char="•"/>
            </a:pPr>
            <a:r>
              <a:rPr lang="en-US" dirty="0"/>
              <a:t>Put the </a:t>
            </a:r>
            <a:r>
              <a:rPr lang="en-US" dirty="0" err="1"/>
              <a:t>url</a:t>
            </a:r>
            <a:r>
              <a:rPr lang="en-US" dirty="0"/>
              <a:t> into the clipboard </a:t>
            </a:r>
          </a:p>
          <a:p>
            <a:r>
              <a:rPr lang="en-US" dirty="0"/>
              <a:t>[CLICK]</a:t>
            </a:r>
          </a:p>
          <a:p>
            <a:r>
              <a:rPr lang="en-US" dirty="0"/>
              <a:t>* And so the task gets marked as completed, and again the UI thread can resume where it left off.</a:t>
            </a:r>
          </a:p>
          <a:p>
            <a:r>
              <a:rPr lang="en-US" dirty="0"/>
              <a:t>* Okay, that's the mechanism.</a:t>
            </a:r>
          </a:p>
          <a:p>
            <a:pPr rtl="0" fontAlgn="ctr"/>
            <a:r>
              <a:rPr lang="en-US" dirty="0"/>
              <a:t>Even if you don't follow, that's fine, we'll spell out the practical ramifications.</a:t>
            </a:r>
            <a:endParaRPr lang="en-US" sz="1000" dirty="0"/>
          </a:p>
          <a:p>
            <a:r>
              <a:rPr lang="en-US" dirty="0"/>
              <a:t>* That ties it up.</a:t>
            </a:r>
          </a:p>
          <a:p>
            <a:r>
              <a:rPr lang="en-US" dirty="0"/>
              <a:t>* I think everything boils down to this thread of control.</a:t>
            </a:r>
          </a:p>
          <a:p>
            <a:r>
              <a:rPr lang="en-US" dirty="0"/>
              <a:t>* If you understand how control flows in an </a:t>
            </a:r>
            <a:r>
              <a:rPr lang="en-US" dirty="0" err="1"/>
              <a:t>async</a:t>
            </a:r>
            <a:r>
              <a:rPr lang="en-US" dirty="0"/>
              <a:t> method, at the awaits,</a:t>
            </a:r>
          </a:p>
          <a:p>
            <a:r>
              <a:rPr lang="en-US" dirty="0"/>
              <a:t>  then you can figure out the rest of this talk.</a:t>
            </a:r>
          </a:p>
          <a:p>
            <a:endParaRPr lang="en-US" dirty="0"/>
          </a:p>
          <a:p>
            <a:pPr defTabSz="931225">
              <a:defRPr/>
            </a:pPr>
            <a:r>
              <a:rPr lang="en-GB" b="1" dirty="0" smtClean="0"/>
              <a:t>Transition Statement</a:t>
            </a:r>
          </a:p>
          <a:p>
            <a:r>
              <a:rPr lang="en-US" dirty="0"/>
              <a:t> </a:t>
            </a:r>
          </a:p>
          <a:p>
            <a:r>
              <a:rPr lang="en-US" dirty="0"/>
              <a:t>So, lets now have some examples with the new stuff learned from here … </a:t>
            </a:r>
          </a:p>
          <a:p>
            <a:endParaRPr lang="en-US" dirty="0"/>
          </a:p>
          <a:p>
            <a:endParaRPr lang="en-US" dirty="0"/>
          </a:p>
          <a:p>
            <a:pPr marL="172161" indent="-172161">
              <a:buFont typeface="Arial" charset="0"/>
              <a:buChar char="•"/>
            </a:pPr>
            <a:endParaRPr lang="en-US" sz="1000" dirty="0">
              <a:latin typeface="Segoe UI Light" pitchFamily="34" charset="0"/>
            </a:endParaRPr>
          </a:p>
          <a:p>
            <a:pPr marL="172161" indent="-172161">
              <a:buFont typeface="Arial" charset="0"/>
              <a:buChar char="•"/>
            </a:pPr>
            <a:endParaRPr lang="en-US" sz="1000" dirty="0">
              <a:latin typeface="Segoe UI Light" pitchFamily="34" charset="0"/>
            </a:endParaRPr>
          </a:p>
        </p:txBody>
      </p:sp>
      <p:sp>
        <p:nvSpPr>
          <p:cNvPr id="4" name="Header Placeholder 3"/>
          <p:cNvSpPr>
            <a:spLocks noGrp="1"/>
          </p:cNvSpPr>
          <p:nvPr>
            <p:ph type="hdr" sz="quarter" idx="10"/>
          </p:nvPr>
        </p:nvSpPr>
        <p:spPr/>
        <p:txBody>
          <a:bodyPr/>
          <a:lstStyle/>
          <a:p>
            <a:r>
              <a:rPr>
                <a:solidFill>
                  <a:prstClr val="black"/>
                </a:solidFill>
              </a:rPr>
              <a:t>DPE Metro Template</a:t>
            </a:r>
            <a:endParaRPr dirty="0">
              <a:solidFill>
                <a:prstClr val="black"/>
              </a:solidFill>
            </a:endParaRPr>
          </a:p>
        </p:txBody>
      </p:sp>
      <p:sp>
        <p:nvSpPr>
          <p:cNvPr id="5" name="Date Placeholder 4"/>
          <p:cNvSpPr>
            <a:spLocks noGrp="1"/>
          </p:cNvSpPr>
          <p:nvPr>
            <p:ph type="dt" idx="11"/>
          </p:nvPr>
        </p:nvSpPr>
        <p:spPr/>
        <p:txBody>
          <a:bodyPr/>
          <a:lstStyle/>
          <a:p>
            <a:fld id="{664A4CA7-DA15-4720-B26D-78CFEC791FDE}" type="datetime1">
              <a:rPr lang="en-US" smtClean="0">
                <a:solidFill>
                  <a:prstClr val="black"/>
                </a:solidFill>
              </a:rPr>
              <a:pPr/>
              <a:t>12/16/2014</a:t>
            </a:fld>
            <a:endParaRPr lang="en-US" dirty="0">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8029488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In </a:t>
            </a:r>
            <a:r>
              <a:rPr lang="de-DE" dirty="0" err="1" smtClean="0"/>
              <a:t>second</a:t>
            </a:r>
            <a:r>
              <a:rPr lang="de-DE" dirty="0" smtClean="0"/>
              <a:t> </a:t>
            </a:r>
            <a:r>
              <a:rPr lang="de-DE" dirty="0" err="1" smtClean="0"/>
              <a:t>case</a:t>
            </a:r>
            <a:r>
              <a:rPr lang="de-DE" dirty="0" smtClean="0"/>
              <a:t> </a:t>
            </a:r>
            <a:r>
              <a:rPr lang="de-DE" dirty="0" err="1" smtClean="0"/>
              <a:t>the</a:t>
            </a:r>
            <a:r>
              <a:rPr lang="de-DE" dirty="0" smtClean="0"/>
              <a:t> </a:t>
            </a:r>
            <a:r>
              <a:rPr lang="de-DE" dirty="0" err="1" smtClean="0"/>
              <a:t>apis</a:t>
            </a:r>
            <a:r>
              <a:rPr lang="de-DE" dirty="0" smtClean="0"/>
              <a:t> </a:t>
            </a:r>
            <a:r>
              <a:rPr lang="de-DE" dirty="0" err="1" smtClean="0"/>
              <a:t>methods</a:t>
            </a:r>
            <a:r>
              <a:rPr lang="de-DE" baseline="0" dirty="0" smtClean="0"/>
              <a:t> will </a:t>
            </a:r>
            <a:r>
              <a:rPr lang="de-DE" baseline="0" dirty="0" err="1" smtClean="0"/>
              <a:t>return</a:t>
            </a:r>
            <a:r>
              <a:rPr lang="de-DE" baseline="0" dirty="0" smtClean="0"/>
              <a:t> an </a:t>
            </a:r>
            <a:r>
              <a:rPr lang="de-DE" baseline="0" dirty="0" err="1" smtClean="0"/>
              <a:t>task</a:t>
            </a:r>
            <a:r>
              <a:rPr lang="de-DE" baseline="0" dirty="0" smtClean="0"/>
              <a:t> </a:t>
            </a:r>
            <a:r>
              <a:rPr lang="de-DE" baseline="0" dirty="0" err="1" smtClean="0"/>
              <a:t>object</a:t>
            </a:r>
            <a:r>
              <a:rPr lang="de-DE" baseline="0" dirty="0" smtClean="0"/>
              <a:t> </a:t>
            </a:r>
            <a:r>
              <a:rPr lang="de-DE" baseline="0" dirty="0" err="1" smtClean="0"/>
              <a:t>instead</a:t>
            </a:r>
            <a:r>
              <a:rPr lang="de-DE" baseline="0" dirty="0" smtClean="0"/>
              <a:t> a </a:t>
            </a:r>
            <a:r>
              <a:rPr lang="de-DE" baseline="0" dirty="0" err="1" smtClean="0"/>
              <a:t>future</a:t>
            </a:r>
            <a:r>
              <a:rPr lang="de-DE" baseline="0" dirty="0" smtClean="0"/>
              <a:t> </a:t>
            </a:r>
            <a:r>
              <a:rPr lang="de-DE" baseline="0" dirty="0" err="1" smtClean="0"/>
              <a:t>or</a:t>
            </a:r>
            <a:r>
              <a:rPr lang="de-DE" baseline="0" dirty="0" smtClean="0"/>
              <a:t> </a:t>
            </a:r>
            <a:r>
              <a:rPr lang="de-DE" baseline="0" dirty="0" err="1" smtClean="0"/>
              <a:t>QNetworkReply</a:t>
            </a:r>
            <a:r>
              <a:rPr lang="de-DE" baseline="0" dirty="0" smtClean="0"/>
              <a:t>.</a:t>
            </a:r>
          </a:p>
          <a:p>
            <a:r>
              <a:rPr lang="de-DE" baseline="0" dirty="0" err="1" smtClean="0"/>
              <a:t>Higlight</a:t>
            </a:r>
            <a:r>
              <a:rPr lang="de-DE" baseline="0" dirty="0" smtClean="0"/>
              <a:t> </a:t>
            </a:r>
            <a:r>
              <a:rPr lang="de-DE" baseline="0" dirty="0" err="1" smtClean="0"/>
              <a:t>some</a:t>
            </a:r>
            <a:r>
              <a:rPr lang="de-DE" baseline="0" dirty="0" smtClean="0"/>
              <a:t> </a:t>
            </a:r>
            <a:r>
              <a:rPr lang="de-DE" baseline="0" dirty="0" err="1" smtClean="0"/>
              <a:t>points</a:t>
            </a:r>
            <a:r>
              <a:rPr lang="de-DE" baseline="0" dirty="0" smtClean="0"/>
              <a:t> </a:t>
            </a:r>
            <a:r>
              <a:rPr lang="de-DE" baseline="0" dirty="0" err="1" smtClean="0"/>
              <a:t>using</a:t>
            </a:r>
            <a:r>
              <a:rPr lang="de-DE" baseline="0" dirty="0" smtClean="0"/>
              <a:t> </a:t>
            </a:r>
            <a:r>
              <a:rPr lang="de-DE" baseline="0" dirty="0" err="1" smtClean="0"/>
              <a:t>animation</a:t>
            </a:r>
            <a:r>
              <a:rPr lang="de-DE" baseline="0" dirty="0" smtClean="0"/>
              <a:t>. E.g. </a:t>
            </a:r>
            <a:r>
              <a:rPr lang="de-DE" baseline="0" dirty="0" err="1" smtClean="0"/>
              <a:t>bindAsTask</a:t>
            </a:r>
            <a:r>
              <a:rPr lang="de-DE" baseline="0" dirty="0" smtClean="0"/>
              <a:t>, </a:t>
            </a:r>
            <a:r>
              <a:rPr lang="de-DE" baseline="0" dirty="0" err="1" smtClean="0"/>
              <a:t>the</a:t>
            </a:r>
            <a:r>
              <a:rPr lang="de-DE" baseline="0" dirty="0" smtClean="0"/>
              <a:t> real </a:t>
            </a:r>
            <a:r>
              <a:rPr lang="de-DE" baseline="0" dirty="0" err="1" smtClean="0"/>
              <a:t>value</a:t>
            </a:r>
            <a:r>
              <a:rPr lang="de-DE" baseline="0" dirty="0" smtClean="0"/>
              <a:t> </a:t>
            </a:r>
            <a:r>
              <a:rPr lang="de-DE" baseline="0" dirty="0" err="1" smtClean="0"/>
              <a:t>behind</a:t>
            </a:r>
            <a:r>
              <a:rPr lang="de-DE" baseline="0" dirty="0" smtClean="0"/>
              <a:t> „</a:t>
            </a:r>
            <a:r>
              <a:rPr lang="de-DE" baseline="0" dirty="0" err="1" smtClean="0"/>
              <a:t>auto</a:t>
            </a:r>
            <a:r>
              <a:rPr lang="de-DE" baseline="0" dirty="0" smtClean="0"/>
              <a:t>“</a:t>
            </a:r>
          </a:p>
          <a:p>
            <a:endParaRPr lang="de-DE" baseline="0" dirty="0" smtClean="0"/>
          </a:p>
          <a:p>
            <a:endParaRPr lang="de-DE" baseline="0" dirty="0" smtClean="0"/>
          </a:p>
          <a:p>
            <a:pPr defTabSz="918187">
              <a:defRPr/>
            </a:pPr>
            <a:r>
              <a:rPr lang="en-GB" b="1" dirty="0" smtClean="0"/>
              <a:t>Main Statement</a:t>
            </a:r>
          </a:p>
          <a:p>
            <a:endParaRPr lang="de-DE" dirty="0" smtClean="0"/>
          </a:p>
          <a:p>
            <a:pPr defTabSz="918187">
              <a:defRPr/>
            </a:pPr>
            <a:r>
              <a:rPr lang="en-GB" b="1" dirty="0" smtClean="0"/>
              <a:t>Transition Statement</a:t>
            </a:r>
          </a:p>
          <a:p>
            <a:endParaRPr lang="de-DE" dirty="0"/>
          </a:p>
        </p:txBody>
      </p:sp>
      <p:sp>
        <p:nvSpPr>
          <p:cNvPr id="4" name="Foliennummernplatzhalter 3"/>
          <p:cNvSpPr>
            <a:spLocks noGrp="1"/>
          </p:cNvSpPr>
          <p:nvPr>
            <p:ph type="sldNum" sz="quarter" idx="10"/>
          </p:nvPr>
        </p:nvSpPr>
        <p:spPr/>
        <p:txBody>
          <a:bodyPr/>
          <a:lstStyle/>
          <a:p>
            <a:fld id="{F4BE600D-EFAE-43BF-8E9C-88BA7BC1BBF7}" type="slidenum">
              <a:rPr lang="de-DE" smtClean="0"/>
              <a:pPr/>
              <a:t>22</a:t>
            </a:fld>
            <a:endParaRPr lang="de-DE"/>
          </a:p>
        </p:txBody>
      </p:sp>
    </p:spTree>
    <p:extLst>
      <p:ext uri="{BB962C8B-B14F-4D97-AF65-F5344CB8AC3E}">
        <p14:creationId xmlns:p14="http://schemas.microsoft.com/office/powerpoint/2010/main" val="10723694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Is</a:t>
            </a:r>
            <a:r>
              <a:rPr lang="de-DE" dirty="0" smtClean="0"/>
              <a:t> </a:t>
            </a:r>
            <a:r>
              <a:rPr lang="de-DE" dirty="0" err="1" smtClean="0"/>
              <a:t>the</a:t>
            </a:r>
            <a:r>
              <a:rPr lang="de-DE" dirty="0" smtClean="0"/>
              <a:t> same </a:t>
            </a:r>
            <a:r>
              <a:rPr lang="de-DE" dirty="0" err="1" smtClean="0"/>
              <a:t>example</a:t>
            </a:r>
            <a:r>
              <a:rPr lang="de-DE" dirty="0" smtClean="0"/>
              <a:t> </a:t>
            </a:r>
            <a:r>
              <a:rPr lang="de-DE" dirty="0" err="1" smtClean="0"/>
              <a:t>as</a:t>
            </a:r>
            <a:r>
              <a:rPr lang="de-DE" dirty="0" smtClean="0"/>
              <a:t> on </a:t>
            </a:r>
            <a:r>
              <a:rPr lang="de-DE" dirty="0" err="1" smtClean="0"/>
              <a:t>slide</a:t>
            </a:r>
            <a:r>
              <a:rPr lang="de-DE" dirty="0" smtClean="0"/>
              <a:t> </a:t>
            </a:r>
            <a:r>
              <a:rPr lang="de-DE" dirty="0" err="1" smtClean="0"/>
              <a:t>before</a:t>
            </a:r>
            <a:endParaRPr lang="de-DE" dirty="0" smtClean="0"/>
          </a:p>
          <a:p>
            <a:endParaRPr lang="de-DE" dirty="0" smtClean="0"/>
          </a:p>
          <a:p>
            <a:pPr defTabSz="918187">
              <a:defRPr/>
            </a:pPr>
            <a:r>
              <a:rPr lang="en-GB" b="1" dirty="0" smtClean="0"/>
              <a:t>Main Statement</a:t>
            </a:r>
          </a:p>
          <a:p>
            <a:endParaRPr lang="de-DE" dirty="0" smtClean="0"/>
          </a:p>
          <a:p>
            <a:r>
              <a:rPr lang="de-DE" dirty="0" smtClean="0"/>
              <a:t>+ </a:t>
            </a:r>
            <a:r>
              <a:rPr lang="de-DE" dirty="0" err="1" smtClean="0"/>
              <a:t>await</a:t>
            </a:r>
            <a:r>
              <a:rPr lang="de-DE" dirty="0" smtClean="0"/>
              <a:t> </a:t>
            </a:r>
            <a:r>
              <a:rPr lang="de-DE" dirty="0" err="1" smtClean="0"/>
              <a:t>results</a:t>
            </a:r>
            <a:r>
              <a:rPr lang="de-DE" dirty="0" smtClean="0"/>
              <a:t> not </a:t>
            </a:r>
            <a:r>
              <a:rPr lang="de-DE" dirty="0" err="1" smtClean="0"/>
              <a:t>until</a:t>
            </a:r>
            <a:r>
              <a:rPr lang="de-DE" dirty="0" smtClean="0"/>
              <a:t> </a:t>
            </a:r>
            <a:r>
              <a:rPr lang="de-DE" dirty="0" err="1" smtClean="0"/>
              <a:t>they</a:t>
            </a:r>
            <a:r>
              <a:rPr lang="de-DE" dirty="0" smtClean="0"/>
              <a:t> </a:t>
            </a:r>
            <a:r>
              <a:rPr lang="de-DE" dirty="0" err="1" smtClean="0"/>
              <a:t>are</a:t>
            </a:r>
            <a:r>
              <a:rPr lang="de-DE" dirty="0" smtClean="0"/>
              <a:t> </a:t>
            </a:r>
            <a:r>
              <a:rPr lang="de-DE" dirty="0" err="1" smtClean="0"/>
              <a:t>really</a:t>
            </a:r>
            <a:r>
              <a:rPr lang="de-DE" dirty="0" smtClean="0"/>
              <a:t> </a:t>
            </a:r>
            <a:r>
              <a:rPr lang="de-DE" dirty="0" err="1" smtClean="0"/>
              <a:t>needed</a:t>
            </a:r>
            <a:r>
              <a:rPr lang="de-DE" dirty="0" smtClean="0"/>
              <a:t>. This </a:t>
            </a:r>
            <a:r>
              <a:rPr lang="de-DE" dirty="0" err="1" smtClean="0"/>
              <a:t>maximizes</a:t>
            </a:r>
            <a:r>
              <a:rPr lang="de-DE" dirty="0" smtClean="0"/>
              <a:t> </a:t>
            </a:r>
            <a:r>
              <a:rPr lang="de-DE" dirty="0" err="1" smtClean="0"/>
              <a:t>possible</a:t>
            </a:r>
            <a:r>
              <a:rPr lang="de-DE" dirty="0" smtClean="0"/>
              <a:t> </a:t>
            </a:r>
            <a:r>
              <a:rPr lang="de-DE" dirty="0" err="1" smtClean="0"/>
              <a:t>parllelism</a:t>
            </a:r>
            <a:r>
              <a:rPr lang="de-DE" dirty="0" smtClean="0"/>
              <a:t> </a:t>
            </a:r>
            <a:r>
              <a:rPr lang="de-DE" dirty="0" err="1" smtClean="0"/>
              <a:t>wihtin</a:t>
            </a:r>
            <a:r>
              <a:rPr lang="de-DE" dirty="0" smtClean="0"/>
              <a:t> </a:t>
            </a:r>
            <a:r>
              <a:rPr lang="de-DE" dirty="0" err="1" smtClean="0"/>
              <a:t>your</a:t>
            </a:r>
            <a:r>
              <a:rPr lang="de-DE" dirty="0" smtClean="0"/>
              <a:t> </a:t>
            </a:r>
            <a:r>
              <a:rPr lang="de-DE" dirty="0" err="1" smtClean="0"/>
              <a:t>code</a:t>
            </a:r>
            <a:endParaRPr lang="de-DE" dirty="0" smtClean="0"/>
          </a:p>
          <a:p>
            <a:r>
              <a:rPr lang="de-DE" dirty="0" smtClean="0"/>
              <a:t>+ </a:t>
            </a:r>
            <a:r>
              <a:rPr lang="de-DE" dirty="0" err="1" smtClean="0"/>
              <a:t>remove</a:t>
            </a:r>
            <a:r>
              <a:rPr lang="de-DE" dirty="0" smtClean="0"/>
              <a:t> </a:t>
            </a:r>
            <a:r>
              <a:rPr lang="de-DE" dirty="0" err="1" smtClean="0"/>
              <a:t>async</a:t>
            </a:r>
            <a:r>
              <a:rPr lang="de-DE" dirty="0" smtClean="0"/>
              <a:t> </a:t>
            </a:r>
            <a:r>
              <a:rPr lang="de-DE" dirty="0" err="1" smtClean="0"/>
              <a:t>specifici</a:t>
            </a:r>
            <a:r>
              <a:rPr lang="de-DE" dirty="0" smtClean="0"/>
              <a:t> </a:t>
            </a:r>
            <a:r>
              <a:rPr lang="de-DE" dirty="0" err="1" smtClean="0"/>
              <a:t>code</a:t>
            </a:r>
            <a:r>
              <a:rPr lang="de-DE" dirty="0" smtClean="0"/>
              <a:t> </a:t>
            </a:r>
            <a:r>
              <a:rPr lang="de-DE" dirty="0" err="1" smtClean="0"/>
              <a:t>complete</a:t>
            </a:r>
            <a:r>
              <a:rPr lang="de-DE" dirty="0" smtClean="0"/>
              <a:t> out </a:t>
            </a:r>
            <a:r>
              <a:rPr lang="de-DE" dirty="0" err="1" smtClean="0"/>
              <a:t>of</a:t>
            </a:r>
            <a:r>
              <a:rPr lang="de-DE" dirty="0" smtClean="0"/>
              <a:t> </a:t>
            </a:r>
            <a:r>
              <a:rPr lang="de-DE" dirty="0" err="1" smtClean="0"/>
              <a:t>your</a:t>
            </a:r>
            <a:r>
              <a:rPr lang="de-DE" dirty="0" smtClean="0"/>
              <a:t> </a:t>
            </a:r>
            <a:r>
              <a:rPr lang="de-DE" dirty="0" err="1" smtClean="0"/>
              <a:t>business</a:t>
            </a:r>
            <a:r>
              <a:rPr lang="de-DE" baseline="0" dirty="0" smtClean="0"/>
              <a:t> </a:t>
            </a:r>
            <a:r>
              <a:rPr lang="de-DE" baseline="0" dirty="0" err="1" smtClean="0"/>
              <a:t>code</a:t>
            </a:r>
            <a:r>
              <a:rPr lang="de-DE" baseline="0" dirty="0" smtClean="0"/>
              <a:t>. </a:t>
            </a:r>
            <a:r>
              <a:rPr lang="de-DE" baseline="0" dirty="0" err="1" smtClean="0"/>
              <a:t>Easier</a:t>
            </a:r>
            <a:r>
              <a:rPr lang="de-DE" baseline="0" dirty="0" smtClean="0"/>
              <a:t> </a:t>
            </a:r>
            <a:r>
              <a:rPr lang="de-DE" baseline="0" dirty="0" err="1" smtClean="0"/>
              <a:t>reading</a:t>
            </a:r>
            <a:r>
              <a:rPr lang="de-DE" baseline="0" dirty="0" smtClean="0"/>
              <a:t> </a:t>
            </a:r>
            <a:r>
              <a:rPr lang="de-DE" baseline="0" dirty="0" err="1" smtClean="0"/>
              <a:t>and</a:t>
            </a:r>
            <a:r>
              <a:rPr lang="de-DE" baseline="0" dirty="0" smtClean="0"/>
              <a:t> </a:t>
            </a:r>
            <a:r>
              <a:rPr lang="de-DE" baseline="0" dirty="0" err="1" smtClean="0"/>
              <a:t>refaktoring</a:t>
            </a:r>
            <a:r>
              <a:rPr lang="de-DE" baseline="0" dirty="0" smtClean="0"/>
              <a:t> </a:t>
            </a:r>
            <a:r>
              <a:rPr lang="de-DE" baseline="0" dirty="0" err="1" smtClean="0"/>
              <a:t>and</a:t>
            </a:r>
            <a:r>
              <a:rPr lang="de-DE" baseline="0" dirty="0" smtClean="0"/>
              <a:t> </a:t>
            </a:r>
            <a:r>
              <a:rPr lang="de-DE" baseline="0" dirty="0" err="1" smtClean="0"/>
              <a:t>maintaining</a:t>
            </a:r>
            <a:r>
              <a:rPr lang="de-DE" baseline="0" dirty="0" smtClean="0"/>
              <a:t> </a:t>
            </a:r>
            <a:r>
              <a:rPr lang="de-DE" baseline="0" dirty="0" err="1" smtClean="0"/>
              <a:t>your</a:t>
            </a:r>
            <a:r>
              <a:rPr lang="de-DE" baseline="0" dirty="0" smtClean="0"/>
              <a:t> </a:t>
            </a:r>
            <a:r>
              <a:rPr lang="de-DE" baseline="0" dirty="0" err="1" smtClean="0"/>
              <a:t>code</a:t>
            </a:r>
            <a:r>
              <a:rPr lang="de-DE" baseline="0" dirty="0" smtClean="0"/>
              <a:t>. </a:t>
            </a:r>
          </a:p>
          <a:p>
            <a:endParaRPr lang="de-DE" baseline="0" dirty="0" smtClean="0"/>
          </a:p>
          <a:p>
            <a:r>
              <a:rPr lang="de-DE" baseline="0" dirty="0" smtClean="0"/>
              <a:t>Comments: </a:t>
            </a:r>
            <a:endParaRPr lang="de-DE" dirty="0" smtClean="0"/>
          </a:p>
          <a:p>
            <a:endParaRPr lang="de-DE" dirty="0" smtClean="0"/>
          </a:p>
          <a:p>
            <a:r>
              <a:rPr lang="de-DE" dirty="0" err="1" smtClean="0"/>
              <a:t>Here</a:t>
            </a:r>
            <a:r>
              <a:rPr lang="de-DE" dirty="0" smtClean="0"/>
              <a:t> </a:t>
            </a:r>
            <a:r>
              <a:rPr lang="de-DE" dirty="0" err="1" smtClean="0"/>
              <a:t>it</a:t>
            </a:r>
            <a:r>
              <a:rPr lang="de-DE" dirty="0" smtClean="0"/>
              <a:t> </a:t>
            </a:r>
            <a:r>
              <a:rPr lang="de-DE" dirty="0" err="1" smtClean="0"/>
              <a:t>demonstrates</a:t>
            </a:r>
            <a:r>
              <a:rPr lang="de-DE" dirty="0" smtClean="0"/>
              <a:t> </a:t>
            </a:r>
            <a:r>
              <a:rPr lang="de-DE" dirty="0" err="1" smtClean="0"/>
              <a:t>the</a:t>
            </a:r>
            <a:r>
              <a:rPr lang="de-DE" dirty="0" smtClean="0"/>
              <a:t> power </a:t>
            </a:r>
            <a:r>
              <a:rPr lang="de-DE" dirty="0" err="1" smtClean="0"/>
              <a:t>of</a:t>
            </a:r>
            <a:r>
              <a:rPr lang="de-DE" dirty="0" smtClean="0"/>
              <a:t> </a:t>
            </a:r>
            <a:r>
              <a:rPr lang="de-DE" dirty="0" err="1" smtClean="0"/>
              <a:t>task</a:t>
            </a:r>
            <a:endParaRPr lang="de-DE" dirty="0" smtClean="0"/>
          </a:p>
          <a:p>
            <a:r>
              <a:rPr lang="de-DE" dirty="0" err="1" smtClean="0"/>
              <a:t>Api</a:t>
            </a:r>
            <a:r>
              <a:rPr lang="de-DE" dirty="0" smtClean="0"/>
              <a:t> </a:t>
            </a:r>
            <a:r>
              <a:rPr lang="de-DE" dirty="0" err="1" smtClean="0"/>
              <a:t>is</a:t>
            </a:r>
            <a:r>
              <a:rPr lang="de-DE" dirty="0" smtClean="0"/>
              <a:t> </a:t>
            </a:r>
            <a:r>
              <a:rPr lang="de-DE" dirty="0" err="1" smtClean="0"/>
              <a:t>simplified</a:t>
            </a:r>
            <a:r>
              <a:rPr lang="de-DE" dirty="0" smtClean="0"/>
              <a:t> </a:t>
            </a:r>
            <a:r>
              <a:rPr lang="de-DE" dirty="0" err="1" smtClean="0"/>
              <a:t>by</a:t>
            </a:r>
            <a:r>
              <a:rPr lang="de-DE" dirty="0" smtClean="0"/>
              <a:t> </a:t>
            </a:r>
            <a:r>
              <a:rPr lang="de-DE" dirty="0" err="1" smtClean="0"/>
              <a:t>methods</a:t>
            </a:r>
            <a:r>
              <a:rPr lang="de-DE" dirty="0" smtClean="0"/>
              <a:t>,</a:t>
            </a:r>
            <a:r>
              <a:rPr lang="de-DE" baseline="0" dirty="0" smtClean="0"/>
              <a:t> </a:t>
            </a:r>
            <a:r>
              <a:rPr lang="de-DE" baseline="0" dirty="0" err="1" smtClean="0"/>
              <a:t>that</a:t>
            </a:r>
            <a:r>
              <a:rPr lang="de-DE" baseline="0" dirty="0" smtClean="0"/>
              <a:t> </a:t>
            </a:r>
            <a:r>
              <a:rPr lang="de-DE" baseline="0" dirty="0" err="1" smtClean="0"/>
              <a:t>already</a:t>
            </a:r>
            <a:r>
              <a:rPr lang="de-DE" baseline="0" dirty="0" smtClean="0"/>
              <a:t> </a:t>
            </a:r>
            <a:r>
              <a:rPr lang="de-DE" baseline="0" dirty="0" err="1" smtClean="0"/>
              <a:t>async</a:t>
            </a:r>
            <a:r>
              <a:rPr lang="de-DE" baseline="0" dirty="0" smtClean="0"/>
              <a:t> </a:t>
            </a:r>
            <a:r>
              <a:rPr lang="de-DE" baseline="0" dirty="0" err="1" smtClean="0"/>
              <a:t>aware</a:t>
            </a:r>
            <a:r>
              <a:rPr lang="de-DE" baseline="0" dirty="0" smtClean="0"/>
              <a:t> </a:t>
            </a:r>
            <a:r>
              <a:rPr lang="de-DE" baseline="0" dirty="0" err="1" smtClean="0"/>
              <a:t>and</a:t>
            </a:r>
            <a:r>
              <a:rPr lang="de-DE" baseline="0" dirty="0" smtClean="0"/>
              <a:t> </a:t>
            </a:r>
            <a:r>
              <a:rPr lang="de-DE" baseline="0" dirty="0" err="1" smtClean="0"/>
              <a:t>returning</a:t>
            </a:r>
            <a:r>
              <a:rPr lang="de-DE" baseline="0" dirty="0" smtClean="0"/>
              <a:t> </a:t>
            </a:r>
            <a:r>
              <a:rPr lang="de-DE" baseline="0" dirty="0" err="1" smtClean="0"/>
              <a:t>tasks</a:t>
            </a:r>
            <a:endParaRPr lang="de-DE" baseline="0" dirty="0" smtClean="0"/>
          </a:p>
          <a:p>
            <a:r>
              <a:rPr lang="de-DE" baseline="0" dirty="0" smtClean="0"/>
              <a:t>The </a:t>
            </a:r>
            <a:r>
              <a:rPr lang="de-DE" baseline="0" dirty="0" err="1" smtClean="0"/>
              <a:t>caller</a:t>
            </a:r>
            <a:r>
              <a:rPr lang="de-DE" baseline="0" dirty="0" smtClean="0"/>
              <a:t> must not </a:t>
            </a:r>
            <a:r>
              <a:rPr lang="de-DE" baseline="0" dirty="0" err="1" smtClean="0"/>
              <a:t>longer</a:t>
            </a:r>
            <a:r>
              <a:rPr lang="de-DE" baseline="0" dirty="0" smtClean="0"/>
              <a:t> </a:t>
            </a:r>
            <a:r>
              <a:rPr lang="de-DE" baseline="0" dirty="0" err="1" smtClean="0"/>
              <a:t>use</a:t>
            </a:r>
            <a:r>
              <a:rPr lang="de-DE" baseline="0" dirty="0" smtClean="0"/>
              <a:t> </a:t>
            </a:r>
            <a:r>
              <a:rPr lang="de-DE" baseline="0" dirty="0" err="1" smtClean="0"/>
              <a:t>await</a:t>
            </a:r>
            <a:r>
              <a:rPr lang="de-DE" baseline="0" dirty="0" smtClean="0"/>
              <a:t> </a:t>
            </a:r>
          </a:p>
          <a:p>
            <a:r>
              <a:rPr lang="de-DE" baseline="0" dirty="0" smtClean="0"/>
              <a:t>The extra </a:t>
            </a:r>
            <a:r>
              <a:rPr lang="de-DE" baseline="0" dirty="0" err="1" smtClean="0"/>
              <a:t>wrapper</a:t>
            </a:r>
            <a:r>
              <a:rPr lang="de-DE" baseline="0" dirty="0" smtClean="0"/>
              <a:t>, </a:t>
            </a:r>
            <a:r>
              <a:rPr lang="de-DE" baseline="0" dirty="0" err="1" smtClean="0"/>
              <a:t>introduced</a:t>
            </a:r>
            <a:r>
              <a:rPr lang="de-DE" baseline="0" dirty="0" smtClean="0"/>
              <a:t> </a:t>
            </a:r>
            <a:r>
              <a:rPr lang="de-DE" baseline="0" dirty="0" err="1" smtClean="0"/>
              <a:t>by</a:t>
            </a:r>
            <a:r>
              <a:rPr lang="de-DE" baseline="0" dirty="0" smtClean="0"/>
              <a:t> Task&lt;&gt; </a:t>
            </a:r>
            <a:r>
              <a:rPr lang="de-DE" baseline="0" dirty="0" err="1" smtClean="0"/>
              <a:t>is</a:t>
            </a:r>
            <a:r>
              <a:rPr lang="de-DE" baseline="0" dirty="0" smtClean="0"/>
              <a:t> </a:t>
            </a:r>
            <a:r>
              <a:rPr lang="de-DE" baseline="0" dirty="0" err="1" smtClean="0"/>
              <a:t>little</a:t>
            </a:r>
            <a:r>
              <a:rPr lang="de-DE" baseline="0" dirty="0" smtClean="0"/>
              <a:t> </a:t>
            </a:r>
            <a:r>
              <a:rPr lang="de-DE" baseline="0" dirty="0" err="1" smtClean="0"/>
              <a:t>bit</a:t>
            </a:r>
            <a:r>
              <a:rPr lang="de-DE" baseline="0" dirty="0" smtClean="0"/>
              <a:t> </a:t>
            </a:r>
            <a:r>
              <a:rPr lang="de-DE" baseline="0" dirty="0" err="1" smtClean="0"/>
              <a:t>hidden</a:t>
            </a:r>
            <a:r>
              <a:rPr lang="de-DE" baseline="0" dirty="0" smtClean="0"/>
              <a:t> </a:t>
            </a:r>
            <a:r>
              <a:rPr lang="de-DE" baseline="0" dirty="0" err="1" smtClean="0"/>
              <a:t>by</a:t>
            </a:r>
            <a:r>
              <a:rPr lang="de-DE" baseline="0" dirty="0" smtClean="0"/>
              <a:t> </a:t>
            </a:r>
            <a:r>
              <a:rPr lang="de-DE" baseline="0" dirty="0" err="1" smtClean="0"/>
              <a:t>using</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auto</a:t>
            </a:r>
            <a:r>
              <a:rPr lang="de-DE" baseline="0" dirty="0" smtClean="0"/>
              <a:t> </a:t>
            </a:r>
            <a:r>
              <a:rPr lang="de-DE" baseline="0" dirty="0" err="1" smtClean="0"/>
              <a:t>keyword</a:t>
            </a:r>
            <a:r>
              <a:rPr lang="de-DE" baseline="0" dirty="0" smtClean="0"/>
              <a:t>. </a:t>
            </a:r>
          </a:p>
          <a:p>
            <a:r>
              <a:rPr lang="de-DE" baseline="0" dirty="0" smtClean="0"/>
              <a:t>In </a:t>
            </a:r>
            <a:r>
              <a:rPr lang="de-DE" baseline="0" dirty="0" err="1" smtClean="0"/>
              <a:t>the</a:t>
            </a:r>
            <a:r>
              <a:rPr lang="de-DE" baseline="0" dirty="0" smtClean="0"/>
              <a:t> </a:t>
            </a:r>
            <a:r>
              <a:rPr lang="de-DE" baseline="0" dirty="0" err="1" smtClean="0"/>
              <a:t>method</a:t>
            </a:r>
            <a:r>
              <a:rPr lang="de-DE" baseline="0" dirty="0" smtClean="0"/>
              <a:t> </a:t>
            </a:r>
            <a:r>
              <a:rPr lang="de-DE" baseline="0" dirty="0" err="1" smtClean="0"/>
              <a:t>itself</a:t>
            </a:r>
            <a:r>
              <a:rPr lang="de-DE" baseline="0" dirty="0" smtClean="0"/>
              <a:t>, </a:t>
            </a:r>
            <a:r>
              <a:rPr lang="de-DE" baseline="0" dirty="0" err="1" smtClean="0"/>
              <a:t>any</a:t>
            </a:r>
            <a:r>
              <a:rPr lang="de-DE" baseline="0" dirty="0" smtClean="0"/>
              <a:t> </a:t>
            </a:r>
            <a:r>
              <a:rPr lang="de-DE" baseline="0" dirty="0" err="1" smtClean="0"/>
              <a:t>technology</a:t>
            </a:r>
            <a:r>
              <a:rPr lang="de-DE" baseline="0" dirty="0" smtClean="0"/>
              <a:t> </a:t>
            </a:r>
            <a:r>
              <a:rPr lang="de-DE" baseline="0" dirty="0" err="1" smtClean="0"/>
              <a:t>or</a:t>
            </a:r>
            <a:r>
              <a:rPr lang="de-DE" baseline="0" dirty="0" smtClean="0"/>
              <a:t> </a:t>
            </a:r>
            <a:r>
              <a:rPr lang="de-DE" baseline="0" dirty="0" err="1" smtClean="0"/>
              <a:t>call</a:t>
            </a:r>
            <a:r>
              <a:rPr lang="de-DE" baseline="0" dirty="0" smtClean="0"/>
              <a:t> </a:t>
            </a:r>
            <a:r>
              <a:rPr lang="de-DE" baseline="0" dirty="0" err="1" smtClean="0"/>
              <a:t>specific</a:t>
            </a:r>
            <a:r>
              <a:rPr lang="de-DE" baseline="0" dirty="0" smtClean="0"/>
              <a:t> </a:t>
            </a:r>
            <a:r>
              <a:rPr lang="de-DE" baseline="0" dirty="0" err="1" smtClean="0"/>
              <a:t>code</a:t>
            </a:r>
            <a:r>
              <a:rPr lang="de-DE" baseline="0" dirty="0" smtClean="0"/>
              <a:t> </a:t>
            </a:r>
            <a:r>
              <a:rPr lang="de-DE" baseline="0" dirty="0" err="1" smtClean="0"/>
              <a:t>is</a:t>
            </a:r>
            <a:r>
              <a:rPr lang="de-DE" baseline="0" dirty="0" smtClean="0"/>
              <a:t> </a:t>
            </a:r>
            <a:r>
              <a:rPr lang="de-DE" baseline="0" dirty="0" err="1" smtClean="0"/>
              <a:t>complete</a:t>
            </a:r>
            <a:r>
              <a:rPr lang="de-DE" baseline="0" dirty="0" smtClean="0"/>
              <a:t> </a:t>
            </a:r>
            <a:r>
              <a:rPr lang="de-DE" baseline="0" dirty="0" err="1" smtClean="0"/>
              <a:t>gone</a:t>
            </a:r>
            <a:r>
              <a:rPr lang="de-DE" baseline="0" dirty="0" smtClean="0"/>
              <a:t>! </a:t>
            </a:r>
          </a:p>
          <a:p>
            <a:endParaRPr lang="de-DE" dirty="0" smtClean="0"/>
          </a:p>
          <a:p>
            <a:endParaRPr lang="de-DE" dirty="0" smtClean="0"/>
          </a:p>
          <a:p>
            <a:pPr defTabSz="918187">
              <a:defRPr/>
            </a:pPr>
            <a:r>
              <a:rPr lang="en-GB" b="1" dirty="0" smtClean="0"/>
              <a:t>Transition Statement</a:t>
            </a:r>
          </a:p>
          <a:p>
            <a:pPr defTabSz="918187">
              <a:defRPr/>
            </a:pPr>
            <a:endParaRPr lang="en-GB" b="1" dirty="0" smtClean="0"/>
          </a:p>
          <a:p>
            <a:pPr defTabSz="918187">
              <a:defRPr/>
            </a:pPr>
            <a:r>
              <a:rPr lang="en-GB" b="0" dirty="0" smtClean="0"/>
              <a:t>Lets show the rest and more details about the library. As we already seen, there</a:t>
            </a:r>
            <a:r>
              <a:rPr lang="en-GB" b="0" baseline="0" dirty="0" smtClean="0"/>
              <a:t> are tasks and waits. But how to create these Tasks ? How to make tasks from </a:t>
            </a:r>
            <a:r>
              <a:rPr lang="en-GB" b="0" baseline="0" dirty="0" err="1" smtClean="0"/>
              <a:t>awaitables</a:t>
            </a:r>
            <a:r>
              <a:rPr lang="en-GB" b="0" baseline="0" dirty="0" smtClean="0"/>
              <a:t> ? What can be an </a:t>
            </a:r>
            <a:r>
              <a:rPr lang="en-GB" b="0" baseline="0" dirty="0" err="1" smtClean="0"/>
              <a:t>awaitable</a:t>
            </a:r>
            <a:r>
              <a:rPr lang="en-GB" b="0" baseline="0" dirty="0" smtClean="0"/>
              <a:t>? </a:t>
            </a:r>
            <a:endParaRPr lang="en-GB" b="0" dirty="0" smtClean="0"/>
          </a:p>
          <a:p>
            <a:endParaRPr lang="de-DE" dirty="0" smtClean="0"/>
          </a:p>
          <a:p>
            <a:endParaRPr lang="de-DE" dirty="0"/>
          </a:p>
        </p:txBody>
      </p:sp>
      <p:sp>
        <p:nvSpPr>
          <p:cNvPr id="4" name="Foliennummernplatzhalter 3"/>
          <p:cNvSpPr>
            <a:spLocks noGrp="1"/>
          </p:cNvSpPr>
          <p:nvPr>
            <p:ph type="sldNum" sz="quarter" idx="10"/>
          </p:nvPr>
        </p:nvSpPr>
        <p:spPr/>
        <p:txBody>
          <a:bodyPr/>
          <a:lstStyle/>
          <a:p>
            <a:fld id="{F4BE600D-EFAE-43BF-8E9C-88BA7BC1BBF7}" type="slidenum">
              <a:rPr lang="de-DE" smtClean="0"/>
              <a:pPr/>
              <a:t>23</a:t>
            </a:fld>
            <a:endParaRPr lang="de-DE"/>
          </a:p>
        </p:txBody>
      </p:sp>
    </p:spTree>
    <p:extLst>
      <p:ext uri="{BB962C8B-B14F-4D97-AF65-F5344CB8AC3E}">
        <p14:creationId xmlns:p14="http://schemas.microsoft.com/office/powerpoint/2010/main" val="1072369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18187">
              <a:defRPr/>
            </a:pPr>
            <a:endParaRPr lang="en-GB" b="1" dirty="0" smtClean="0"/>
          </a:p>
          <a:p>
            <a:pPr defTabSz="918187">
              <a:defRPr/>
            </a:pPr>
            <a:r>
              <a:rPr lang="en-GB" b="1" dirty="0" smtClean="0"/>
              <a:t>Main Statement</a:t>
            </a:r>
          </a:p>
          <a:p>
            <a:pPr defTabSz="931225">
              <a:defRPr/>
            </a:pPr>
            <a:endParaRPr lang="de-DE" dirty="0" smtClean="0"/>
          </a:p>
          <a:p>
            <a:pPr defTabSz="931225">
              <a:defRPr/>
            </a:pPr>
            <a:r>
              <a:rPr lang="de-DE" dirty="0" err="1" smtClean="0"/>
              <a:t>To</a:t>
            </a:r>
            <a:r>
              <a:rPr lang="de-DE" dirty="0" smtClean="0"/>
              <a:t> </a:t>
            </a:r>
            <a:r>
              <a:rPr lang="de-DE" dirty="0" err="1" smtClean="0"/>
              <a:t>understand</a:t>
            </a:r>
            <a:r>
              <a:rPr lang="de-DE" dirty="0" smtClean="0"/>
              <a:t> </a:t>
            </a:r>
            <a:r>
              <a:rPr lang="de-DE" dirty="0" err="1" smtClean="0"/>
              <a:t>how</a:t>
            </a:r>
            <a:r>
              <a:rPr lang="de-DE" dirty="0" smtClean="0"/>
              <a:t> </a:t>
            </a:r>
            <a:r>
              <a:rPr lang="de-DE" dirty="0" err="1" smtClean="0"/>
              <a:t>to</a:t>
            </a:r>
            <a:r>
              <a:rPr lang="de-DE" dirty="0" smtClean="0"/>
              <a:t> </a:t>
            </a:r>
            <a:r>
              <a:rPr lang="de-DE" dirty="0" err="1" smtClean="0"/>
              <a:t>code</a:t>
            </a:r>
            <a:r>
              <a:rPr lang="de-DE" dirty="0" smtClean="0"/>
              <a:t> </a:t>
            </a:r>
            <a:r>
              <a:rPr lang="de-DE" dirty="0" err="1" smtClean="0"/>
              <a:t>with</a:t>
            </a:r>
            <a:r>
              <a:rPr lang="de-DE" dirty="0" smtClean="0"/>
              <a:t> </a:t>
            </a:r>
            <a:r>
              <a:rPr lang="de-DE" dirty="0" err="1" smtClean="0"/>
              <a:t>this</a:t>
            </a:r>
            <a:r>
              <a:rPr lang="de-DE" dirty="0" smtClean="0"/>
              <a:t> </a:t>
            </a:r>
            <a:r>
              <a:rPr lang="de-DE" dirty="0" err="1" smtClean="0"/>
              <a:t>library</a:t>
            </a:r>
            <a:r>
              <a:rPr lang="de-DE" dirty="0" smtClean="0"/>
              <a:t>, ist </a:t>
            </a:r>
            <a:r>
              <a:rPr lang="de-DE" dirty="0" err="1" smtClean="0"/>
              <a:t>good</a:t>
            </a:r>
            <a:r>
              <a:rPr lang="de-DE" dirty="0" smtClean="0"/>
              <a:t> </a:t>
            </a:r>
            <a:r>
              <a:rPr lang="de-DE" dirty="0" err="1" smtClean="0"/>
              <a:t>to</a:t>
            </a:r>
            <a:r>
              <a:rPr lang="de-DE" dirty="0" smtClean="0"/>
              <a:t> </a:t>
            </a:r>
            <a:r>
              <a:rPr lang="de-DE" dirty="0" err="1" smtClean="0"/>
              <a:t>have</a:t>
            </a:r>
            <a:r>
              <a:rPr lang="de-DE" dirty="0" smtClean="0"/>
              <a:t> an </a:t>
            </a:r>
            <a:r>
              <a:rPr lang="de-DE" dirty="0" err="1" smtClean="0"/>
              <a:t>overview</a:t>
            </a:r>
            <a:r>
              <a:rPr lang="de-DE" dirty="0" smtClean="0"/>
              <a:t> </a:t>
            </a:r>
            <a:r>
              <a:rPr lang="de-DE" dirty="0" err="1" smtClean="0"/>
              <a:t>about</a:t>
            </a:r>
            <a:r>
              <a:rPr lang="de-DE" dirty="0" smtClean="0"/>
              <a:t> </a:t>
            </a:r>
            <a:r>
              <a:rPr lang="de-DE" dirty="0" err="1" smtClean="0"/>
              <a:t>its</a:t>
            </a:r>
            <a:r>
              <a:rPr lang="de-DE" dirty="0" smtClean="0"/>
              <a:t> </a:t>
            </a:r>
            <a:r>
              <a:rPr lang="de-DE" dirty="0" err="1" smtClean="0"/>
              <a:t>components</a:t>
            </a:r>
            <a:r>
              <a:rPr lang="de-DE" dirty="0" smtClean="0"/>
              <a:t>.</a:t>
            </a:r>
          </a:p>
          <a:p>
            <a:r>
              <a:rPr lang="de-DE" dirty="0" err="1" smtClean="0"/>
              <a:t>To</a:t>
            </a:r>
            <a:r>
              <a:rPr lang="de-DE" dirty="0" smtClean="0"/>
              <a:t> </a:t>
            </a:r>
            <a:r>
              <a:rPr lang="de-DE" dirty="0" err="1" smtClean="0"/>
              <a:t>get</a:t>
            </a:r>
            <a:r>
              <a:rPr lang="de-DE" dirty="0" smtClean="0"/>
              <a:t> </a:t>
            </a:r>
            <a:r>
              <a:rPr lang="de-DE" dirty="0" err="1" smtClean="0"/>
              <a:t>working</a:t>
            </a:r>
            <a:r>
              <a:rPr lang="de-DE" dirty="0" smtClean="0"/>
              <a:t>, Task </a:t>
            </a:r>
            <a:r>
              <a:rPr lang="de-DE" dirty="0" err="1" smtClean="0"/>
              <a:t>and</a:t>
            </a:r>
            <a:r>
              <a:rPr lang="de-DE" dirty="0" smtClean="0"/>
              <a:t> </a:t>
            </a:r>
            <a:r>
              <a:rPr lang="de-DE" dirty="0" err="1" smtClean="0"/>
              <a:t>await</a:t>
            </a:r>
            <a:r>
              <a:rPr lang="de-DE" dirty="0" smtClean="0"/>
              <a:t> </a:t>
            </a:r>
            <a:r>
              <a:rPr lang="de-DE" dirty="0" err="1" smtClean="0"/>
              <a:t>is</a:t>
            </a:r>
            <a:r>
              <a:rPr lang="de-DE" dirty="0" smtClean="0"/>
              <a:t> </a:t>
            </a:r>
            <a:r>
              <a:rPr lang="de-DE" dirty="0" err="1" smtClean="0"/>
              <a:t>assisted</a:t>
            </a:r>
            <a:r>
              <a:rPr lang="de-DE" dirty="0" smtClean="0"/>
              <a:t> </a:t>
            </a:r>
            <a:r>
              <a:rPr lang="de-DE" dirty="0" err="1" smtClean="0"/>
              <a:t>by</a:t>
            </a:r>
            <a:r>
              <a:rPr lang="de-DE" dirty="0" smtClean="0"/>
              <a:t> 3</a:t>
            </a:r>
            <a:r>
              <a:rPr lang="de-DE" baseline="0" dirty="0" smtClean="0"/>
              <a:t> </a:t>
            </a:r>
            <a:r>
              <a:rPr lang="de-DE" baseline="0" dirty="0" err="1" smtClean="0"/>
              <a:t>components</a:t>
            </a:r>
            <a:r>
              <a:rPr lang="de-DE" baseline="0" dirty="0" smtClean="0"/>
              <a:t>:</a:t>
            </a:r>
          </a:p>
          <a:p>
            <a:r>
              <a:rPr lang="de-DE" baseline="0" dirty="0" smtClean="0"/>
              <a:t>Task </a:t>
            </a:r>
            <a:r>
              <a:rPr lang="de-DE" baseline="0" dirty="0" err="1" smtClean="0"/>
              <a:t>Factories</a:t>
            </a:r>
            <a:r>
              <a:rPr lang="de-DE" baseline="0" dirty="0" smtClean="0"/>
              <a:t> </a:t>
            </a:r>
          </a:p>
          <a:p>
            <a:r>
              <a:rPr lang="de-DE" baseline="0" dirty="0" smtClean="0"/>
              <a:t>Task Dispatcher </a:t>
            </a:r>
          </a:p>
          <a:p>
            <a:r>
              <a:rPr lang="de-DE" baseline="0" dirty="0" err="1" smtClean="0"/>
              <a:t>And</a:t>
            </a:r>
            <a:r>
              <a:rPr lang="de-DE" baseline="0" dirty="0" smtClean="0"/>
              <a:t> </a:t>
            </a:r>
            <a:r>
              <a:rPr lang="de-DE" baseline="0" dirty="0" err="1" smtClean="0"/>
              <a:t>Awaitables</a:t>
            </a:r>
            <a:r>
              <a:rPr lang="de-DE" baseline="0" dirty="0" smtClean="0"/>
              <a:t>. </a:t>
            </a:r>
          </a:p>
          <a:p>
            <a:r>
              <a:rPr lang="de-DE" baseline="0" dirty="0" smtClean="0"/>
              <a:t>Task </a:t>
            </a:r>
            <a:r>
              <a:rPr lang="de-DE" baseline="0" dirty="0" err="1" smtClean="0"/>
              <a:t>itself</a:t>
            </a:r>
            <a:r>
              <a:rPr lang="de-DE" baseline="0" dirty="0" smtClean="0"/>
              <a:t> </a:t>
            </a:r>
            <a:r>
              <a:rPr lang="de-DE" baseline="0" dirty="0" err="1" smtClean="0"/>
              <a:t>has</a:t>
            </a:r>
            <a:r>
              <a:rPr lang="de-DE" baseline="0" dirty="0" smtClean="0"/>
              <a:t> a </a:t>
            </a:r>
            <a:r>
              <a:rPr lang="de-DE" baseline="0" dirty="0" err="1" smtClean="0"/>
              <a:t>special</a:t>
            </a:r>
            <a:r>
              <a:rPr lang="de-DE" baseline="0" dirty="0" smtClean="0"/>
              <a:t> </a:t>
            </a:r>
            <a:r>
              <a:rPr lang="de-DE" baseline="0" dirty="0" err="1" smtClean="0"/>
              <a:t>position</a:t>
            </a:r>
            <a:r>
              <a:rPr lang="de-DE" baseline="0" dirty="0" smtClean="0"/>
              <a:t>: </a:t>
            </a:r>
            <a:r>
              <a:rPr lang="de-DE" baseline="0" dirty="0" err="1" smtClean="0"/>
              <a:t>it</a:t>
            </a:r>
            <a:r>
              <a:rPr lang="de-DE" baseline="0" dirty="0" smtClean="0"/>
              <a:t> </a:t>
            </a:r>
            <a:r>
              <a:rPr lang="de-DE" baseline="0" dirty="0" err="1" smtClean="0"/>
              <a:t>is</a:t>
            </a:r>
            <a:r>
              <a:rPr lang="de-DE" baseline="0" dirty="0" smtClean="0"/>
              <a:t> Factory,  </a:t>
            </a:r>
            <a:r>
              <a:rPr lang="de-DE" baseline="0" dirty="0" err="1" smtClean="0"/>
              <a:t>awaitable</a:t>
            </a:r>
            <a:r>
              <a:rPr lang="de-DE" baseline="0" dirty="0" smtClean="0"/>
              <a:t> </a:t>
            </a:r>
            <a:r>
              <a:rPr lang="de-DE" baseline="0" dirty="0" err="1" smtClean="0"/>
              <a:t>and</a:t>
            </a:r>
            <a:r>
              <a:rPr lang="de-DE" baseline="0" dirty="0" smtClean="0"/>
              <a:t> </a:t>
            </a:r>
            <a:r>
              <a:rPr lang="de-DE" baseline="0" dirty="0" err="1" smtClean="0"/>
              <a:t>awaiter</a:t>
            </a:r>
            <a:r>
              <a:rPr lang="de-DE" baseline="0" dirty="0" smtClean="0"/>
              <a:t> in </a:t>
            </a:r>
            <a:r>
              <a:rPr lang="de-DE" baseline="0" dirty="0" err="1" smtClean="0"/>
              <a:t>one</a:t>
            </a:r>
            <a:r>
              <a:rPr lang="de-DE" baseline="0" dirty="0" smtClean="0"/>
              <a:t>. </a:t>
            </a:r>
          </a:p>
          <a:p>
            <a:r>
              <a:rPr lang="de-DE" baseline="0" dirty="0" smtClean="0"/>
              <a:t>So, </a:t>
            </a:r>
            <a:r>
              <a:rPr lang="de-DE" baseline="0" dirty="0" err="1" smtClean="0"/>
              <a:t>for</a:t>
            </a:r>
            <a:r>
              <a:rPr lang="de-DE" baseline="0" dirty="0" smtClean="0"/>
              <a:t> simple </a:t>
            </a:r>
            <a:r>
              <a:rPr lang="de-DE" baseline="0" dirty="0" err="1" smtClean="0"/>
              <a:t>cases</a:t>
            </a:r>
            <a:r>
              <a:rPr lang="de-DE" baseline="0" dirty="0" smtClean="0"/>
              <a:t>, all </a:t>
            </a:r>
            <a:r>
              <a:rPr lang="de-DE" baseline="0" dirty="0" err="1" smtClean="0"/>
              <a:t>you</a:t>
            </a:r>
            <a:r>
              <a:rPr lang="de-DE" baseline="0" dirty="0" smtClean="0"/>
              <a:t> </a:t>
            </a:r>
            <a:r>
              <a:rPr lang="de-DE" baseline="0" dirty="0" err="1" smtClean="0"/>
              <a:t>need</a:t>
            </a:r>
            <a:r>
              <a:rPr lang="de-DE" baseline="0" dirty="0" smtClean="0"/>
              <a:t> </a:t>
            </a:r>
            <a:r>
              <a:rPr lang="de-DE" baseline="0" dirty="0" err="1" smtClean="0"/>
              <a:t>is</a:t>
            </a:r>
            <a:r>
              <a:rPr lang="de-DE" baseline="0" dirty="0" smtClean="0"/>
              <a:t> Task </a:t>
            </a:r>
            <a:r>
              <a:rPr lang="de-DE" baseline="0" dirty="0" err="1" smtClean="0"/>
              <a:t>and</a:t>
            </a:r>
            <a:r>
              <a:rPr lang="de-DE" baseline="0" dirty="0" smtClean="0"/>
              <a:t> </a:t>
            </a:r>
            <a:r>
              <a:rPr lang="de-DE" baseline="0" dirty="0" err="1" smtClean="0"/>
              <a:t>the</a:t>
            </a:r>
            <a:r>
              <a:rPr lang="de-DE" baseline="0" dirty="0" smtClean="0"/>
              <a:t> </a:t>
            </a:r>
            <a:r>
              <a:rPr lang="de-DE" baseline="0" dirty="0" err="1" smtClean="0"/>
              <a:t>correct</a:t>
            </a:r>
            <a:r>
              <a:rPr lang="de-DE" baseline="0" dirty="0" smtClean="0"/>
              <a:t> </a:t>
            </a:r>
            <a:r>
              <a:rPr lang="de-DE" baseline="0" dirty="0" err="1" smtClean="0"/>
              <a:t>task</a:t>
            </a:r>
            <a:r>
              <a:rPr lang="de-DE" baseline="0" dirty="0" smtClean="0"/>
              <a:t> </a:t>
            </a:r>
            <a:r>
              <a:rPr lang="de-DE" baseline="0" dirty="0" err="1" smtClean="0"/>
              <a:t>dispatcher</a:t>
            </a:r>
            <a:r>
              <a:rPr lang="de-DE" baseline="0" dirty="0" smtClean="0"/>
              <a:t>. </a:t>
            </a:r>
          </a:p>
          <a:p>
            <a:endParaRPr lang="de-DE" dirty="0" smtClean="0"/>
          </a:p>
          <a:p>
            <a:pPr defTabSz="918187">
              <a:defRPr/>
            </a:pPr>
            <a:r>
              <a:rPr lang="en-GB" b="1" dirty="0" smtClean="0"/>
              <a:t>Transition Statement</a:t>
            </a:r>
          </a:p>
          <a:p>
            <a:pPr defTabSz="931225">
              <a:defRPr/>
            </a:pPr>
            <a:r>
              <a:rPr lang="de-DE" dirty="0" smtClean="0"/>
              <a:t>So, </a:t>
            </a:r>
            <a:r>
              <a:rPr lang="de-DE" dirty="0" err="1" smtClean="0"/>
              <a:t>lets</a:t>
            </a:r>
            <a:r>
              <a:rPr lang="de-DE" dirty="0" smtClean="0"/>
              <a:t> </a:t>
            </a:r>
            <a:r>
              <a:rPr lang="de-DE" dirty="0" err="1" smtClean="0"/>
              <a:t>take</a:t>
            </a:r>
            <a:r>
              <a:rPr lang="de-DE" dirty="0" smtClean="0"/>
              <a:t> a </a:t>
            </a:r>
            <a:r>
              <a:rPr lang="de-DE" dirty="0" err="1" smtClean="0"/>
              <a:t>look</a:t>
            </a:r>
            <a:r>
              <a:rPr lang="de-DE" dirty="0" smtClean="0"/>
              <a:t> at </a:t>
            </a:r>
            <a:r>
              <a:rPr lang="de-DE" dirty="0" err="1" smtClean="0"/>
              <a:t>the</a:t>
            </a:r>
            <a:r>
              <a:rPr lang="de-DE" dirty="0" smtClean="0"/>
              <a:t> </a:t>
            </a:r>
            <a:r>
              <a:rPr lang="de-DE" dirty="0" err="1" smtClean="0"/>
              <a:t>details</a:t>
            </a:r>
            <a:r>
              <a:rPr lang="de-DE" dirty="0" smtClean="0"/>
              <a:t> </a:t>
            </a:r>
            <a:r>
              <a:rPr lang="de-DE" dirty="0" err="1" smtClean="0"/>
              <a:t>of</a:t>
            </a:r>
            <a:r>
              <a:rPr lang="de-DE" dirty="0" smtClean="0"/>
              <a:t> </a:t>
            </a:r>
            <a:r>
              <a:rPr lang="de-DE" dirty="0" err="1" smtClean="0"/>
              <a:t>te</a:t>
            </a:r>
            <a:r>
              <a:rPr lang="de-DE" dirty="0" smtClean="0"/>
              <a:t> </a:t>
            </a:r>
            <a:r>
              <a:rPr lang="de-DE" dirty="0" err="1" smtClean="0"/>
              <a:t>three</a:t>
            </a:r>
            <a:r>
              <a:rPr lang="de-DE" dirty="0" smtClean="0"/>
              <a:t> </a:t>
            </a:r>
            <a:r>
              <a:rPr lang="de-DE" dirty="0" err="1" smtClean="0"/>
              <a:t>components</a:t>
            </a:r>
            <a:r>
              <a:rPr lang="de-DE" dirty="0" smtClean="0"/>
              <a:t>. </a:t>
            </a:r>
          </a:p>
          <a:p>
            <a:endParaRPr lang="de-DE" dirty="0"/>
          </a:p>
        </p:txBody>
      </p:sp>
      <p:sp>
        <p:nvSpPr>
          <p:cNvPr id="4" name="Foliennummernplatzhalter 3"/>
          <p:cNvSpPr>
            <a:spLocks noGrp="1"/>
          </p:cNvSpPr>
          <p:nvPr>
            <p:ph type="sldNum" sz="quarter" idx="10"/>
          </p:nvPr>
        </p:nvSpPr>
        <p:spPr/>
        <p:txBody>
          <a:bodyPr/>
          <a:lstStyle/>
          <a:p>
            <a:fld id="{F4BE600D-EFAE-43BF-8E9C-88BA7BC1BBF7}" type="slidenum">
              <a:rPr lang="de-DE" smtClean="0"/>
              <a:pPr/>
              <a:t>24</a:t>
            </a:fld>
            <a:endParaRPr lang="de-DE"/>
          </a:p>
        </p:txBody>
      </p:sp>
    </p:spTree>
    <p:extLst>
      <p:ext uri="{BB962C8B-B14F-4D97-AF65-F5344CB8AC3E}">
        <p14:creationId xmlns:p14="http://schemas.microsoft.com/office/powerpoint/2010/main" val="1072369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18187">
              <a:defRPr/>
            </a:pPr>
            <a:endParaRPr lang="en-GB" b="1" dirty="0" smtClean="0"/>
          </a:p>
          <a:p>
            <a:pPr defTabSz="918187">
              <a:defRPr/>
            </a:pPr>
            <a:r>
              <a:rPr lang="en-GB" b="1" dirty="0" smtClean="0"/>
              <a:t>Main Statement</a:t>
            </a:r>
          </a:p>
          <a:p>
            <a:pPr defTabSz="918187">
              <a:defRPr/>
            </a:pPr>
            <a:r>
              <a:rPr lang="en-GB" b="1" dirty="0" err="1" smtClean="0"/>
              <a:t>Make_task</a:t>
            </a:r>
            <a:endParaRPr lang="en-GB" b="1" dirty="0" smtClean="0"/>
          </a:p>
          <a:p>
            <a:pPr defTabSz="918187">
              <a:defRPr/>
            </a:pPr>
            <a:r>
              <a:rPr lang="en-GB" b="1" dirty="0" err="1" smtClean="0"/>
              <a:t>bindAstask</a:t>
            </a:r>
            <a:r>
              <a:rPr lang="en-GB" b="1" baseline="0" dirty="0" smtClean="0"/>
              <a:t> </a:t>
            </a:r>
            <a:endParaRPr lang="en-GB" b="1" dirty="0" smtClean="0"/>
          </a:p>
          <a:p>
            <a:pPr defTabSz="918187">
              <a:defRPr/>
            </a:pPr>
            <a:endParaRPr lang="en-GB" b="1" dirty="0" smtClean="0"/>
          </a:p>
          <a:p>
            <a:endParaRPr lang="de-DE" dirty="0" smtClean="0"/>
          </a:p>
          <a:p>
            <a:pPr defTabSz="918187">
              <a:defRPr/>
            </a:pPr>
            <a:r>
              <a:rPr lang="en-GB" b="1" dirty="0" smtClean="0"/>
              <a:t>Transition Statement</a:t>
            </a:r>
          </a:p>
          <a:p>
            <a:r>
              <a:rPr lang="de-DE" dirty="0" smtClean="0"/>
              <a:t>The </a:t>
            </a:r>
            <a:r>
              <a:rPr lang="de-DE" dirty="0" err="1" smtClean="0"/>
              <a:t>next</a:t>
            </a:r>
            <a:r>
              <a:rPr lang="de-DE" dirty="0" smtClean="0"/>
              <a:t>  </a:t>
            </a:r>
            <a:r>
              <a:rPr lang="de-DE" dirty="0" err="1" smtClean="0"/>
              <a:t>is</a:t>
            </a:r>
            <a:r>
              <a:rPr lang="de-DE" dirty="0" smtClean="0"/>
              <a:t> </a:t>
            </a:r>
            <a:r>
              <a:rPr lang="de-DE" dirty="0" err="1" smtClean="0"/>
              <a:t>for</a:t>
            </a:r>
            <a:r>
              <a:rPr lang="de-DE" dirty="0" smtClean="0"/>
              <a:t> </a:t>
            </a:r>
            <a:r>
              <a:rPr lang="de-DE" dirty="0" err="1" smtClean="0"/>
              <a:t>integration</a:t>
            </a:r>
            <a:r>
              <a:rPr lang="de-DE" dirty="0" smtClean="0"/>
              <a:t> </a:t>
            </a:r>
            <a:r>
              <a:rPr lang="de-DE" dirty="0" err="1" smtClean="0"/>
              <a:t>with</a:t>
            </a:r>
            <a:r>
              <a:rPr lang="de-DE" dirty="0" smtClean="0"/>
              <a:t> </a:t>
            </a:r>
            <a:r>
              <a:rPr lang="de-DE" dirty="0" err="1" smtClean="0"/>
              <a:t>legacy</a:t>
            </a:r>
            <a:r>
              <a:rPr lang="de-DE" dirty="0" smtClean="0"/>
              <a:t> </a:t>
            </a:r>
            <a:r>
              <a:rPr lang="de-DE" dirty="0" err="1" smtClean="0"/>
              <a:t>code</a:t>
            </a:r>
            <a:r>
              <a:rPr lang="de-DE" dirty="0" smtClean="0"/>
              <a:t> … </a:t>
            </a:r>
            <a:endParaRPr lang="de-DE" dirty="0"/>
          </a:p>
        </p:txBody>
      </p:sp>
      <p:sp>
        <p:nvSpPr>
          <p:cNvPr id="4" name="Foliennummernplatzhalter 3"/>
          <p:cNvSpPr>
            <a:spLocks noGrp="1"/>
          </p:cNvSpPr>
          <p:nvPr>
            <p:ph type="sldNum" sz="quarter" idx="10"/>
          </p:nvPr>
        </p:nvSpPr>
        <p:spPr/>
        <p:txBody>
          <a:bodyPr/>
          <a:lstStyle/>
          <a:p>
            <a:fld id="{F4BE600D-EFAE-43BF-8E9C-88BA7BC1BBF7}" type="slidenum">
              <a:rPr lang="de-DE" smtClean="0"/>
              <a:pPr/>
              <a:t>25</a:t>
            </a:fld>
            <a:endParaRPr lang="de-DE"/>
          </a:p>
        </p:txBody>
      </p:sp>
    </p:spTree>
    <p:extLst>
      <p:ext uri="{BB962C8B-B14F-4D97-AF65-F5344CB8AC3E}">
        <p14:creationId xmlns:p14="http://schemas.microsoft.com/office/powerpoint/2010/main" val="10723694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18187">
              <a:defRPr/>
            </a:pPr>
            <a:endParaRPr lang="en-GB" b="1" dirty="0" smtClean="0"/>
          </a:p>
          <a:p>
            <a:pPr defTabSz="918187">
              <a:defRPr/>
            </a:pPr>
            <a:r>
              <a:rPr lang="en-GB" b="1" dirty="0" smtClean="0"/>
              <a:t>Main Statement</a:t>
            </a:r>
          </a:p>
          <a:p>
            <a:pPr defTabSz="931225">
              <a:defRPr/>
            </a:pPr>
            <a:endParaRPr lang="de-DE" dirty="0" smtClean="0"/>
          </a:p>
          <a:p>
            <a:pPr defTabSz="931225">
              <a:defRPr/>
            </a:pPr>
            <a:r>
              <a:rPr lang="de-DE" dirty="0" err="1" smtClean="0"/>
              <a:t>Helps</a:t>
            </a:r>
            <a:r>
              <a:rPr lang="de-DE" dirty="0" smtClean="0"/>
              <a:t> </a:t>
            </a:r>
            <a:r>
              <a:rPr lang="de-DE" dirty="0" err="1" smtClean="0"/>
              <a:t>to</a:t>
            </a:r>
            <a:r>
              <a:rPr lang="de-DE" dirty="0" smtClean="0"/>
              <a:t> </a:t>
            </a:r>
            <a:r>
              <a:rPr lang="de-DE" dirty="0" err="1" smtClean="0"/>
              <a:t>integrate</a:t>
            </a:r>
            <a:r>
              <a:rPr lang="de-DE" dirty="0" smtClean="0"/>
              <a:t> </a:t>
            </a:r>
            <a:r>
              <a:rPr lang="de-DE" dirty="0" err="1" smtClean="0"/>
              <a:t>with</a:t>
            </a:r>
            <a:r>
              <a:rPr lang="de-DE" dirty="0" smtClean="0"/>
              <a:t> </a:t>
            </a:r>
            <a:r>
              <a:rPr lang="de-DE" dirty="0" err="1" smtClean="0"/>
              <a:t>legacy</a:t>
            </a:r>
            <a:r>
              <a:rPr lang="de-DE" dirty="0" smtClean="0"/>
              <a:t> </a:t>
            </a:r>
            <a:r>
              <a:rPr lang="de-DE" dirty="0" err="1" smtClean="0"/>
              <a:t>code</a:t>
            </a:r>
            <a:r>
              <a:rPr lang="de-DE" dirty="0" smtClean="0"/>
              <a:t> </a:t>
            </a:r>
            <a:r>
              <a:rPr lang="de-DE" dirty="0" err="1" smtClean="0"/>
              <a:t>and</a:t>
            </a:r>
            <a:r>
              <a:rPr lang="de-DE" dirty="0" smtClean="0"/>
              <a:t> </a:t>
            </a:r>
            <a:r>
              <a:rPr lang="de-DE" dirty="0" err="1" smtClean="0"/>
              <a:t>helps</a:t>
            </a:r>
            <a:r>
              <a:rPr lang="de-DE" dirty="0" smtClean="0"/>
              <a:t> </a:t>
            </a:r>
            <a:r>
              <a:rPr lang="de-DE" dirty="0" err="1" smtClean="0"/>
              <a:t>to</a:t>
            </a:r>
            <a:r>
              <a:rPr lang="de-DE" dirty="0" smtClean="0"/>
              <a:t> handle</a:t>
            </a:r>
            <a:r>
              <a:rPr lang="de-DE" baseline="0" dirty="0" smtClean="0"/>
              <a:t> </a:t>
            </a:r>
            <a:r>
              <a:rPr lang="de-DE" baseline="0" dirty="0" err="1" smtClean="0"/>
              <a:t>already</a:t>
            </a:r>
            <a:r>
              <a:rPr lang="de-DE" baseline="0" dirty="0" smtClean="0"/>
              <a:t> </a:t>
            </a:r>
            <a:r>
              <a:rPr lang="de-DE" baseline="0" dirty="0" err="1" smtClean="0"/>
              <a:t>existing</a:t>
            </a:r>
            <a:r>
              <a:rPr lang="de-DE" baseline="0" dirty="0" smtClean="0"/>
              <a:t> </a:t>
            </a:r>
            <a:r>
              <a:rPr lang="de-DE" baseline="0" dirty="0" err="1" smtClean="0"/>
              <a:t>async</a:t>
            </a:r>
            <a:r>
              <a:rPr lang="de-DE" baseline="0" dirty="0" smtClean="0"/>
              <a:t> </a:t>
            </a:r>
            <a:r>
              <a:rPr lang="de-DE" baseline="0" dirty="0" err="1" smtClean="0"/>
              <a:t>apis</a:t>
            </a:r>
            <a:r>
              <a:rPr lang="de-DE" baseline="0" dirty="0" smtClean="0"/>
              <a:t>, </a:t>
            </a:r>
            <a:r>
              <a:rPr lang="de-DE" baseline="0" dirty="0" err="1" smtClean="0"/>
              <a:t>built</a:t>
            </a:r>
            <a:r>
              <a:rPr lang="de-DE" baseline="0" dirty="0" smtClean="0"/>
              <a:t> </a:t>
            </a:r>
            <a:r>
              <a:rPr lang="de-DE" baseline="0" dirty="0" err="1" smtClean="0"/>
              <a:t>with</a:t>
            </a:r>
            <a:r>
              <a:rPr lang="de-DE" baseline="0" dirty="0" smtClean="0"/>
              <a:t> </a:t>
            </a:r>
            <a:r>
              <a:rPr lang="de-DE" baseline="0" dirty="0" err="1" smtClean="0"/>
              <a:t>callbacks</a:t>
            </a:r>
            <a:endParaRPr lang="de-DE" dirty="0" smtClean="0"/>
          </a:p>
          <a:p>
            <a:r>
              <a:rPr lang="de-DE" dirty="0" smtClean="0"/>
              <a:t>This </a:t>
            </a:r>
            <a:r>
              <a:rPr lang="de-DE" dirty="0" err="1" smtClean="0"/>
              <a:t>is</a:t>
            </a:r>
            <a:r>
              <a:rPr lang="de-DE" dirty="0" smtClean="0"/>
              <a:t> </a:t>
            </a:r>
            <a:r>
              <a:rPr lang="de-DE" dirty="0" err="1" smtClean="0"/>
              <a:t>inspired</a:t>
            </a:r>
            <a:r>
              <a:rPr lang="de-DE" dirty="0" smtClean="0"/>
              <a:t> </a:t>
            </a:r>
            <a:r>
              <a:rPr lang="de-DE" dirty="0" err="1" smtClean="0"/>
              <a:t>by</a:t>
            </a:r>
            <a:r>
              <a:rPr lang="de-DE" dirty="0" smtClean="0"/>
              <a:t> a </a:t>
            </a:r>
            <a:r>
              <a:rPr lang="de-DE" dirty="0" err="1" smtClean="0"/>
              <a:t>library</a:t>
            </a:r>
            <a:r>
              <a:rPr lang="de-DE" dirty="0" smtClean="0"/>
              <a:t> </a:t>
            </a:r>
            <a:r>
              <a:rPr lang="de-DE" dirty="0" err="1" smtClean="0"/>
              <a:t>called</a:t>
            </a:r>
            <a:r>
              <a:rPr lang="de-DE" dirty="0" smtClean="0"/>
              <a:t> </a:t>
            </a:r>
            <a:r>
              <a:rPr lang="de-DE" dirty="0" err="1" smtClean="0"/>
              <a:t>thunkify</a:t>
            </a:r>
            <a:r>
              <a:rPr lang="de-DE" dirty="0" smtClean="0"/>
              <a:t> </a:t>
            </a:r>
            <a:r>
              <a:rPr lang="de-DE" dirty="0" err="1" smtClean="0"/>
              <a:t>for</a:t>
            </a:r>
            <a:r>
              <a:rPr lang="de-DE" dirty="0" smtClean="0"/>
              <a:t> </a:t>
            </a:r>
            <a:r>
              <a:rPr lang="de-DE" dirty="0" err="1" smtClean="0"/>
              <a:t>java</a:t>
            </a:r>
            <a:r>
              <a:rPr lang="de-DE" dirty="0" smtClean="0"/>
              <a:t> </a:t>
            </a:r>
            <a:r>
              <a:rPr lang="de-DE" dirty="0" err="1" smtClean="0"/>
              <a:t>script</a:t>
            </a:r>
            <a:r>
              <a:rPr lang="de-DE" dirty="0" smtClean="0"/>
              <a:t> </a:t>
            </a:r>
            <a:r>
              <a:rPr lang="de-DE" dirty="0" err="1" smtClean="0"/>
              <a:t>to</a:t>
            </a:r>
            <a:r>
              <a:rPr lang="de-DE" dirty="0" smtClean="0"/>
              <a:t> </a:t>
            </a:r>
            <a:r>
              <a:rPr lang="de-DE" dirty="0" err="1" smtClean="0"/>
              <a:t>convert</a:t>
            </a:r>
            <a:r>
              <a:rPr lang="de-DE" dirty="0" smtClean="0"/>
              <a:t> </a:t>
            </a:r>
            <a:r>
              <a:rPr lang="de-DE" dirty="0" err="1" smtClean="0"/>
              <a:t>there</a:t>
            </a:r>
            <a:r>
              <a:rPr lang="de-DE" dirty="0" smtClean="0"/>
              <a:t> </a:t>
            </a:r>
            <a:r>
              <a:rPr lang="de-DE" dirty="0" err="1" smtClean="0"/>
              <a:t>callback</a:t>
            </a:r>
            <a:r>
              <a:rPr lang="de-DE" dirty="0" smtClean="0"/>
              <a:t> </a:t>
            </a:r>
            <a:r>
              <a:rPr lang="de-DE" dirty="0" err="1" smtClean="0"/>
              <a:t>into</a:t>
            </a:r>
            <a:r>
              <a:rPr lang="de-DE" dirty="0" smtClean="0"/>
              <a:t> </a:t>
            </a:r>
            <a:r>
              <a:rPr lang="de-DE" dirty="0" err="1" smtClean="0"/>
              <a:t>awaitbales</a:t>
            </a:r>
            <a:r>
              <a:rPr lang="de-DE" dirty="0" smtClean="0"/>
              <a:t>. </a:t>
            </a:r>
          </a:p>
          <a:p>
            <a:endParaRPr lang="de-DE" dirty="0" smtClean="0"/>
          </a:p>
          <a:p>
            <a:pPr defTabSz="918187">
              <a:defRPr/>
            </a:pPr>
            <a:r>
              <a:rPr lang="en-GB" b="1" dirty="0" smtClean="0"/>
              <a:t>Transition Statement</a:t>
            </a:r>
          </a:p>
          <a:p>
            <a:pPr defTabSz="931225">
              <a:defRPr/>
            </a:pPr>
            <a:r>
              <a:rPr lang="de-DE" dirty="0" smtClean="0"/>
              <a:t>Much </a:t>
            </a:r>
            <a:r>
              <a:rPr lang="de-DE" dirty="0" err="1" smtClean="0"/>
              <a:t>more</a:t>
            </a:r>
            <a:r>
              <a:rPr lang="de-DE" dirty="0" smtClean="0"/>
              <a:t> </a:t>
            </a:r>
            <a:r>
              <a:rPr lang="de-DE" dirty="0" err="1" smtClean="0"/>
              <a:t>is</a:t>
            </a:r>
            <a:r>
              <a:rPr lang="de-DE" dirty="0" smtClean="0"/>
              <a:t> </a:t>
            </a:r>
            <a:r>
              <a:rPr lang="de-DE" dirty="0" err="1" smtClean="0"/>
              <a:t>possible</a:t>
            </a:r>
            <a:r>
              <a:rPr lang="de-DE" baseline="0" dirty="0" smtClean="0"/>
              <a:t> </a:t>
            </a:r>
            <a:r>
              <a:rPr lang="de-DE" baseline="0" dirty="0" err="1" smtClean="0"/>
              <a:t>for</a:t>
            </a:r>
            <a:r>
              <a:rPr lang="de-DE" baseline="0" dirty="0" smtClean="0"/>
              <a:t> </a:t>
            </a:r>
            <a:r>
              <a:rPr lang="de-DE" baseline="0" dirty="0" err="1" smtClean="0"/>
              <a:t>task</a:t>
            </a:r>
            <a:r>
              <a:rPr lang="de-DE" baseline="0" dirty="0" smtClean="0"/>
              <a:t> </a:t>
            </a:r>
            <a:r>
              <a:rPr lang="de-DE" baseline="0" dirty="0" err="1" smtClean="0"/>
              <a:t>factories</a:t>
            </a:r>
            <a:r>
              <a:rPr lang="de-DE" dirty="0" smtClean="0"/>
              <a:t>. I </a:t>
            </a:r>
            <a:r>
              <a:rPr lang="de-DE" dirty="0" err="1" smtClean="0"/>
              <a:t>share</a:t>
            </a:r>
            <a:r>
              <a:rPr lang="de-DE" dirty="0" smtClean="0"/>
              <a:t> same </a:t>
            </a:r>
            <a:r>
              <a:rPr lang="de-DE" dirty="0" err="1" smtClean="0"/>
              <a:t>ideas</a:t>
            </a:r>
            <a:r>
              <a:rPr lang="de-DE" dirty="0" smtClean="0"/>
              <a:t> </a:t>
            </a:r>
            <a:r>
              <a:rPr lang="de-DE" dirty="0" err="1" smtClean="0"/>
              <a:t>about</a:t>
            </a:r>
            <a:r>
              <a:rPr lang="de-DE" dirty="0" smtClean="0"/>
              <a:t> </a:t>
            </a:r>
            <a:r>
              <a:rPr lang="de-DE" dirty="0" err="1" smtClean="0"/>
              <a:t>this</a:t>
            </a:r>
            <a:r>
              <a:rPr lang="de-DE" dirty="0" smtClean="0"/>
              <a:t> </a:t>
            </a:r>
            <a:r>
              <a:rPr lang="de-DE" dirty="0" err="1" smtClean="0"/>
              <a:t>later</a:t>
            </a:r>
            <a:r>
              <a:rPr lang="de-DE" dirty="0" smtClean="0"/>
              <a:t> on … </a:t>
            </a:r>
          </a:p>
          <a:p>
            <a:endParaRPr lang="de-DE" dirty="0" smtClean="0"/>
          </a:p>
          <a:p>
            <a:endParaRPr lang="de-DE" dirty="0"/>
          </a:p>
        </p:txBody>
      </p:sp>
      <p:sp>
        <p:nvSpPr>
          <p:cNvPr id="4" name="Foliennummernplatzhalter 3"/>
          <p:cNvSpPr>
            <a:spLocks noGrp="1"/>
          </p:cNvSpPr>
          <p:nvPr>
            <p:ph type="sldNum" sz="quarter" idx="10"/>
          </p:nvPr>
        </p:nvSpPr>
        <p:spPr/>
        <p:txBody>
          <a:bodyPr/>
          <a:lstStyle/>
          <a:p>
            <a:fld id="{F4BE600D-EFAE-43BF-8E9C-88BA7BC1BBF7}" type="slidenum">
              <a:rPr lang="de-DE" smtClean="0"/>
              <a:pPr/>
              <a:t>26</a:t>
            </a:fld>
            <a:endParaRPr lang="de-DE"/>
          </a:p>
        </p:txBody>
      </p:sp>
    </p:spTree>
    <p:extLst>
      <p:ext uri="{BB962C8B-B14F-4D97-AF65-F5344CB8AC3E}">
        <p14:creationId xmlns:p14="http://schemas.microsoft.com/office/powerpoint/2010/main" val="10723694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1" dirty="0" smtClean="0"/>
          </a:p>
          <a:p>
            <a:pPr defTabSz="918187">
              <a:defRPr/>
            </a:pPr>
            <a:r>
              <a:rPr lang="en-GB" b="1" dirty="0" smtClean="0"/>
              <a:t>Main Statement</a:t>
            </a:r>
          </a:p>
          <a:p>
            <a:endParaRPr lang="de-DE" dirty="0" smtClean="0"/>
          </a:p>
          <a:p>
            <a:r>
              <a:rPr lang="de-DE" dirty="0" smtClean="0"/>
              <a:t>Extension </a:t>
            </a:r>
            <a:r>
              <a:rPr lang="de-DE" dirty="0" err="1" smtClean="0"/>
              <a:t>points</a:t>
            </a:r>
            <a:endParaRPr lang="de-DE" dirty="0" smtClean="0"/>
          </a:p>
          <a:p>
            <a:r>
              <a:rPr lang="de-DE" dirty="0" smtClean="0"/>
              <a:t>Task </a:t>
            </a:r>
            <a:r>
              <a:rPr lang="de-DE" dirty="0" err="1" smtClean="0"/>
              <a:t>creates</a:t>
            </a:r>
            <a:r>
              <a:rPr lang="de-DE" dirty="0" smtClean="0"/>
              <a:t> an </a:t>
            </a:r>
            <a:r>
              <a:rPr lang="de-DE" dirty="0" err="1" smtClean="0"/>
              <a:t>task</a:t>
            </a:r>
            <a:r>
              <a:rPr lang="de-DE" dirty="0" smtClean="0"/>
              <a:t> </a:t>
            </a:r>
            <a:r>
              <a:rPr lang="de-DE" dirty="0" err="1" smtClean="0"/>
              <a:t>from</a:t>
            </a:r>
            <a:r>
              <a:rPr lang="de-DE" dirty="0" smtClean="0"/>
              <a:t> </a:t>
            </a:r>
            <a:r>
              <a:rPr lang="de-DE" dirty="0" err="1" smtClean="0"/>
              <a:t>future</a:t>
            </a:r>
            <a:r>
              <a:rPr lang="de-DE" dirty="0" smtClean="0"/>
              <a:t>, Task,</a:t>
            </a:r>
            <a:r>
              <a:rPr lang="de-DE" baseline="0" dirty="0" smtClean="0"/>
              <a:t> </a:t>
            </a:r>
            <a:r>
              <a:rPr lang="de-DE" dirty="0" smtClean="0"/>
              <a:t> </a:t>
            </a:r>
            <a:r>
              <a:rPr lang="de-DE" dirty="0" err="1" smtClean="0"/>
              <a:t>Qfuture</a:t>
            </a:r>
            <a:r>
              <a:rPr lang="de-DE" dirty="0" smtClean="0"/>
              <a:t>,  </a:t>
            </a:r>
            <a:r>
              <a:rPr lang="de-DE" dirty="0" err="1" smtClean="0">
                <a:hlinkClick r:id="rId3"/>
              </a:rPr>
              <a:t>QNetworkReply</a:t>
            </a:r>
            <a:r>
              <a:rPr lang="de-DE" dirty="0" smtClean="0"/>
              <a:t>  (siehe http://qt-project.org/doc/qt-4.8/qnetworkreply.html )</a:t>
            </a:r>
          </a:p>
          <a:p>
            <a:endParaRPr lang="de-DE" dirty="0" smtClean="0"/>
          </a:p>
          <a:p>
            <a:pPr defTabSz="918187">
              <a:defRPr/>
            </a:pPr>
            <a:r>
              <a:rPr lang="en-GB" b="1" dirty="0" smtClean="0"/>
              <a:t>Transition Statement</a:t>
            </a:r>
          </a:p>
          <a:p>
            <a:pPr defTabSz="918187">
              <a:defRPr/>
            </a:pPr>
            <a:r>
              <a:rPr lang="en-GB" b="0" dirty="0" smtClean="0"/>
              <a:t>And the last part, task dispatcher </a:t>
            </a:r>
          </a:p>
        </p:txBody>
      </p:sp>
      <p:sp>
        <p:nvSpPr>
          <p:cNvPr id="4" name="Foliennummernplatzhalter 3"/>
          <p:cNvSpPr>
            <a:spLocks noGrp="1"/>
          </p:cNvSpPr>
          <p:nvPr>
            <p:ph type="sldNum" sz="quarter" idx="10"/>
          </p:nvPr>
        </p:nvSpPr>
        <p:spPr/>
        <p:txBody>
          <a:bodyPr/>
          <a:lstStyle/>
          <a:p>
            <a:fld id="{F4BE600D-EFAE-43BF-8E9C-88BA7BC1BBF7}" type="slidenum">
              <a:rPr lang="de-DE" smtClean="0"/>
              <a:pPr/>
              <a:t>27</a:t>
            </a:fld>
            <a:endParaRPr lang="de-DE"/>
          </a:p>
        </p:txBody>
      </p:sp>
    </p:spTree>
    <p:extLst>
      <p:ext uri="{BB962C8B-B14F-4D97-AF65-F5344CB8AC3E}">
        <p14:creationId xmlns:p14="http://schemas.microsoft.com/office/powerpoint/2010/main" val="10723694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18187">
              <a:defRPr/>
            </a:pPr>
            <a:endParaRPr lang="en-GB" b="1" dirty="0" smtClean="0"/>
          </a:p>
          <a:p>
            <a:pPr defTabSz="918187">
              <a:defRPr/>
            </a:pPr>
            <a:r>
              <a:rPr lang="en-GB" b="1" dirty="0" smtClean="0"/>
              <a:t>Main Statement</a:t>
            </a:r>
          </a:p>
          <a:p>
            <a:pPr defTabSz="918187">
              <a:defRPr/>
            </a:pPr>
            <a:endParaRPr lang="en-GB" b="1" dirty="0" smtClean="0"/>
          </a:p>
          <a:p>
            <a:pPr defTabSz="918187">
              <a:defRPr/>
            </a:pPr>
            <a:r>
              <a:rPr lang="en-GB" b="1" dirty="0" err="1" smtClean="0"/>
              <a:t>TaskDispatcher</a:t>
            </a:r>
            <a:r>
              <a:rPr lang="en-GB" b="1" dirty="0" smtClean="0"/>
              <a:t> are </a:t>
            </a:r>
            <a:r>
              <a:rPr lang="en-GB" b="1" dirty="0" err="1" smtClean="0"/>
              <a:t>absolut</a:t>
            </a:r>
            <a:r>
              <a:rPr lang="en-GB" b="1" dirty="0" smtClean="0"/>
              <a:t> necessary to get Task</a:t>
            </a:r>
            <a:r>
              <a:rPr lang="en-GB" b="1" baseline="0" dirty="0" smtClean="0"/>
              <a:t> working!</a:t>
            </a:r>
            <a:endParaRPr lang="en-GB" b="1" dirty="0" smtClean="0"/>
          </a:p>
          <a:p>
            <a:endParaRPr lang="de-DE" dirty="0" smtClean="0"/>
          </a:p>
          <a:p>
            <a:r>
              <a:rPr lang="de-DE" dirty="0" smtClean="0"/>
              <a:t>Will </a:t>
            </a:r>
            <a:r>
              <a:rPr lang="de-DE" dirty="0" err="1" smtClean="0"/>
              <a:t>need</a:t>
            </a:r>
            <a:r>
              <a:rPr lang="de-DE" dirty="0" smtClean="0"/>
              <a:t> an </a:t>
            </a:r>
            <a:r>
              <a:rPr lang="de-DE" dirty="0" err="1" smtClean="0"/>
              <a:t>taskdispatcher</a:t>
            </a:r>
            <a:r>
              <a:rPr lang="de-DE" dirty="0" smtClean="0"/>
              <a:t> </a:t>
            </a:r>
            <a:r>
              <a:rPr lang="de-DE" dirty="0" err="1" smtClean="0"/>
              <a:t>for</a:t>
            </a:r>
            <a:r>
              <a:rPr lang="de-DE" dirty="0" smtClean="0"/>
              <a:t> </a:t>
            </a:r>
            <a:r>
              <a:rPr lang="de-DE" dirty="0" err="1" smtClean="0"/>
              <a:t>any</a:t>
            </a:r>
            <a:r>
              <a:rPr lang="de-DE" dirty="0" smtClean="0"/>
              <a:t> </a:t>
            </a:r>
            <a:r>
              <a:rPr lang="de-DE" dirty="0" err="1" smtClean="0"/>
              <a:t>kind</a:t>
            </a:r>
            <a:r>
              <a:rPr lang="de-DE" baseline="0" dirty="0" smtClean="0"/>
              <a:t> </a:t>
            </a:r>
            <a:r>
              <a:rPr lang="de-DE" baseline="0" dirty="0" err="1" smtClean="0"/>
              <a:t>of</a:t>
            </a:r>
            <a:r>
              <a:rPr lang="de-DE" baseline="0" dirty="0" smtClean="0"/>
              <a:t> </a:t>
            </a:r>
            <a:r>
              <a:rPr lang="de-DE" baseline="0" dirty="0" err="1" smtClean="0"/>
              <a:t>message</a:t>
            </a:r>
            <a:r>
              <a:rPr lang="de-DE" baseline="0" dirty="0" smtClean="0"/>
              <a:t> </a:t>
            </a:r>
            <a:r>
              <a:rPr lang="de-DE" baseline="0" dirty="0" err="1" smtClean="0"/>
              <a:t>loop</a:t>
            </a:r>
            <a:endParaRPr lang="de-DE" baseline="0" dirty="0" smtClean="0"/>
          </a:p>
          <a:p>
            <a:r>
              <a:rPr lang="de-DE" baseline="0" dirty="0" err="1" smtClean="0"/>
              <a:t>For</a:t>
            </a:r>
            <a:r>
              <a:rPr lang="de-DE" baseline="0" dirty="0" smtClean="0"/>
              <a:t> </a:t>
            </a:r>
            <a:r>
              <a:rPr lang="de-DE" baseline="0" dirty="0" err="1" smtClean="0"/>
              <a:t>this</a:t>
            </a:r>
            <a:r>
              <a:rPr lang="de-DE" baseline="0" dirty="0" smtClean="0"/>
              <a:t>, </a:t>
            </a:r>
            <a:r>
              <a:rPr lang="de-DE" dirty="0" err="1" smtClean="0"/>
              <a:t>taskdispatchers</a:t>
            </a:r>
            <a:r>
              <a:rPr lang="de-DE" dirty="0" smtClean="0"/>
              <a:t> </a:t>
            </a:r>
            <a:r>
              <a:rPr lang="de-DE" dirty="0" err="1" smtClean="0"/>
              <a:t>are</a:t>
            </a:r>
            <a:r>
              <a:rPr lang="de-DE" dirty="0" smtClean="0"/>
              <a:t> </a:t>
            </a:r>
            <a:r>
              <a:rPr lang="de-DE" dirty="0" err="1" smtClean="0"/>
              <a:t>easely</a:t>
            </a:r>
            <a:r>
              <a:rPr lang="de-DE" baseline="0" dirty="0" smtClean="0"/>
              <a:t> </a:t>
            </a:r>
            <a:r>
              <a:rPr lang="de-DE" baseline="0" dirty="0" err="1" smtClean="0"/>
              <a:t>extendable</a:t>
            </a:r>
            <a:r>
              <a:rPr lang="de-DE" baseline="0" dirty="0" smtClean="0"/>
              <a:t> (win32, </a:t>
            </a:r>
            <a:r>
              <a:rPr lang="de-DE" baseline="0" dirty="0" err="1" smtClean="0"/>
              <a:t>asio</a:t>
            </a:r>
            <a:r>
              <a:rPr lang="de-DE" baseline="0" dirty="0" smtClean="0"/>
              <a:t>,…) </a:t>
            </a:r>
            <a:endParaRPr lang="de-DE" dirty="0" smtClean="0"/>
          </a:p>
          <a:p>
            <a:endParaRPr lang="de-DE" dirty="0" smtClean="0"/>
          </a:p>
          <a:p>
            <a:pPr marL="0" lvl="1" defTabSz="931225">
              <a:defRPr/>
            </a:pPr>
            <a:r>
              <a:rPr lang="de-DE" sz="4500" dirty="0" err="1">
                <a:latin typeface="Segoe UI Light" panose="020B0502040204020203" pitchFamily="34" charset="0"/>
              </a:rPr>
              <a:t>Some</a:t>
            </a:r>
            <a:r>
              <a:rPr lang="de-DE" sz="4500" dirty="0">
                <a:latin typeface="Segoe UI Light" panose="020B0502040204020203" pitchFamily="34" charset="0"/>
              </a:rPr>
              <a:t> </a:t>
            </a:r>
            <a:r>
              <a:rPr lang="de-DE" sz="4500" dirty="0" err="1">
                <a:latin typeface="Segoe UI Light" panose="020B0502040204020203" pitchFamily="34" charset="0"/>
              </a:rPr>
              <a:t>are</a:t>
            </a:r>
            <a:r>
              <a:rPr lang="de-DE" sz="4500" dirty="0">
                <a:latin typeface="Segoe UI Light" panose="020B0502040204020203" pitchFamily="34" charset="0"/>
              </a:rPr>
              <a:t> still </a:t>
            </a:r>
            <a:r>
              <a:rPr lang="de-DE" sz="4500" dirty="0" err="1">
                <a:latin typeface="Segoe UI Light" panose="020B0502040204020203" pitchFamily="34" charset="0"/>
              </a:rPr>
              <a:t>implemented</a:t>
            </a:r>
            <a:r>
              <a:rPr lang="de-DE" sz="4500" dirty="0">
                <a:latin typeface="Segoe UI Light" panose="020B0502040204020203" pitchFamily="34" charset="0"/>
              </a:rPr>
              <a:t>, </a:t>
            </a:r>
            <a:r>
              <a:rPr lang="de-DE" sz="4500" dirty="0" err="1">
                <a:latin typeface="Segoe UI Light" panose="020B0502040204020203" pitchFamily="34" charset="0"/>
              </a:rPr>
              <a:t>as</a:t>
            </a:r>
            <a:r>
              <a:rPr lang="de-DE" sz="4500" dirty="0">
                <a:latin typeface="Segoe UI Light" panose="020B0502040204020203" pitchFamily="34" charset="0"/>
              </a:rPr>
              <a:t> </a:t>
            </a:r>
            <a:r>
              <a:rPr lang="de-DE" sz="4500" dirty="0" err="1">
                <a:latin typeface="Segoe UI Light" panose="020B0502040204020203" pitchFamily="34" charset="0"/>
              </a:rPr>
              <a:t>you</a:t>
            </a:r>
            <a:r>
              <a:rPr lang="de-DE" sz="4500" dirty="0">
                <a:latin typeface="Segoe UI Light" panose="020B0502040204020203" pitchFamily="34" charset="0"/>
              </a:rPr>
              <a:t> </a:t>
            </a:r>
            <a:r>
              <a:rPr lang="de-DE" sz="4500" dirty="0" err="1">
                <a:latin typeface="Segoe UI Light" panose="020B0502040204020203" pitchFamily="34" charset="0"/>
              </a:rPr>
              <a:t>can</a:t>
            </a:r>
            <a:r>
              <a:rPr lang="de-DE" sz="4500" dirty="0">
                <a:latin typeface="Segoe UI Light" panose="020B0502040204020203" pitchFamily="34" charset="0"/>
              </a:rPr>
              <a:t> </a:t>
            </a:r>
            <a:r>
              <a:rPr lang="de-DE" sz="4500" dirty="0" err="1">
                <a:latin typeface="Segoe UI Light" panose="020B0502040204020203" pitchFamily="34" charset="0"/>
              </a:rPr>
              <a:t>see</a:t>
            </a:r>
            <a:r>
              <a:rPr lang="de-DE" sz="4500" dirty="0">
                <a:latin typeface="Segoe UI Light" panose="020B0502040204020203" pitchFamily="34" charset="0"/>
              </a:rPr>
              <a:t> </a:t>
            </a:r>
            <a:r>
              <a:rPr lang="de-DE" sz="4500" dirty="0" err="1">
                <a:latin typeface="Segoe UI Light" panose="020B0502040204020203" pitchFamily="34" charset="0"/>
              </a:rPr>
              <a:t>here</a:t>
            </a:r>
            <a:r>
              <a:rPr lang="de-DE" sz="4500" dirty="0">
                <a:latin typeface="Segoe UI Light" panose="020B0502040204020203" pitchFamily="34" charset="0"/>
              </a:rPr>
              <a:t> </a:t>
            </a:r>
            <a:r>
              <a:rPr lang="de-DE" sz="4500" dirty="0" err="1">
                <a:latin typeface="Segoe UI Light" panose="020B0502040204020203" pitchFamily="34" charset="0"/>
              </a:rPr>
              <a:t>right</a:t>
            </a:r>
            <a:r>
              <a:rPr lang="de-DE" sz="4500" dirty="0">
                <a:latin typeface="Segoe UI Light" panose="020B0502040204020203" pitchFamily="34" charset="0"/>
              </a:rPr>
              <a:t> </a:t>
            </a:r>
            <a:r>
              <a:rPr lang="de-DE" sz="4500" dirty="0" err="1">
                <a:latin typeface="Segoe UI Light" panose="020B0502040204020203" pitchFamily="34" charset="0"/>
              </a:rPr>
              <a:t>now</a:t>
            </a:r>
            <a:r>
              <a:rPr lang="de-DE" sz="4500" dirty="0">
                <a:latin typeface="Segoe UI Light" panose="020B0502040204020203" pitchFamily="34" charset="0"/>
              </a:rPr>
              <a:t>: </a:t>
            </a:r>
          </a:p>
          <a:p>
            <a:pPr marL="0" lvl="1" defTabSz="931225">
              <a:defRPr/>
            </a:pPr>
            <a:r>
              <a:rPr lang="de-DE" sz="4500" dirty="0">
                <a:latin typeface="Segoe UI Light" panose="020B0502040204020203" pitchFamily="34" charset="0"/>
              </a:rPr>
              <a:t>+ </a:t>
            </a:r>
            <a:r>
              <a:rPr lang="de-DE" sz="4500" dirty="0" err="1">
                <a:latin typeface="Segoe UI Light" panose="020B0502040204020203" pitchFamily="34" charset="0"/>
              </a:rPr>
              <a:t>ThreadWithTasks</a:t>
            </a:r>
            <a:r>
              <a:rPr lang="de-DE" sz="4500" dirty="0">
                <a:latin typeface="Segoe UI Light" panose="020B0502040204020203" pitchFamily="34" charset="0"/>
              </a:rPr>
              <a:t> </a:t>
            </a:r>
            <a:r>
              <a:rPr lang="de-DE" dirty="0" err="1" smtClean="0"/>
              <a:t>provides</a:t>
            </a:r>
            <a:r>
              <a:rPr lang="de-DE" dirty="0" smtClean="0"/>
              <a:t> a </a:t>
            </a:r>
            <a:r>
              <a:rPr lang="de-DE" dirty="0" err="1" smtClean="0"/>
              <a:t>message</a:t>
            </a:r>
            <a:r>
              <a:rPr lang="de-DE" baseline="0" dirty="0" smtClean="0"/>
              <a:t> </a:t>
            </a:r>
            <a:r>
              <a:rPr lang="de-DE" baseline="0" dirty="0" err="1" smtClean="0"/>
              <a:t>loop</a:t>
            </a:r>
            <a:r>
              <a:rPr lang="de-DE" baseline="0" dirty="0" smtClean="0"/>
              <a:t> </a:t>
            </a:r>
            <a:r>
              <a:rPr lang="de-DE" baseline="0" dirty="0" err="1" smtClean="0"/>
              <a:t>be</a:t>
            </a:r>
            <a:r>
              <a:rPr lang="de-DE" baseline="0" dirty="0" smtClean="0"/>
              <a:t> </a:t>
            </a:r>
            <a:r>
              <a:rPr lang="de-DE" baseline="0" dirty="0" err="1" smtClean="0"/>
              <a:t>able</a:t>
            </a:r>
            <a:r>
              <a:rPr lang="de-DE" baseline="0" dirty="0" smtClean="0"/>
              <a:t> </a:t>
            </a:r>
            <a:r>
              <a:rPr lang="de-DE" baseline="0" dirty="0" err="1" smtClean="0"/>
              <a:t>to</a:t>
            </a:r>
            <a:r>
              <a:rPr lang="de-DE" baseline="0" dirty="0" smtClean="0"/>
              <a:t> host  </a:t>
            </a:r>
            <a:r>
              <a:rPr lang="de-DE" baseline="0" dirty="0" err="1" smtClean="0"/>
              <a:t>tasks</a:t>
            </a:r>
            <a:r>
              <a:rPr lang="de-DE" baseline="0" dirty="0" smtClean="0"/>
              <a:t> </a:t>
            </a:r>
            <a:r>
              <a:rPr lang="de-DE" baseline="0" dirty="0" err="1" smtClean="0"/>
              <a:t>using</a:t>
            </a:r>
            <a:r>
              <a:rPr lang="de-DE" baseline="0" dirty="0" smtClean="0"/>
              <a:t> </a:t>
            </a:r>
            <a:r>
              <a:rPr lang="de-DE" baseline="0" dirty="0" err="1" smtClean="0"/>
              <a:t>await</a:t>
            </a:r>
            <a:endParaRPr lang="de-DE" baseline="0" dirty="0" smtClean="0"/>
          </a:p>
          <a:p>
            <a:endParaRPr lang="de-DE" dirty="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endParaRPr>
          </a:p>
          <a:p>
            <a:pPr defTabSz="918187">
              <a:defRPr/>
            </a:pPr>
            <a:r>
              <a:rPr lang="de-DE" dirty="0">
                <a:latin typeface="Segoe UI Light" panose="020B0502040204020203" pitchFamily="34" charset="0"/>
              </a:rPr>
              <a:t>All </a:t>
            </a:r>
            <a:r>
              <a:rPr lang="de-DE" dirty="0" err="1">
                <a:latin typeface="Segoe UI Light" panose="020B0502040204020203" pitchFamily="34" charset="0"/>
              </a:rPr>
              <a:t>derive</a:t>
            </a:r>
            <a:r>
              <a:rPr lang="de-DE" dirty="0">
                <a:latin typeface="Segoe UI Light" panose="020B0502040204020203" pitchFamily="34" charset="0"/>
              </a:rPr>
              <a:t> </a:t>
            </a:r>
            <a:r>
              <a:rPr lang="de-DE" dirty="0" err="1">
                <a:latin typeface="Segoe UI Light" panose="020B0502040204020203" pitchFamily="34" charset="0"/>
              </a:rPr>
              <a:t>from</a:t>
            </a:r>
            <a:r>
              <a:rPr lang="de-DE" dirty="0">
                <a:latin typeface="Segoe UI Light" panose="020B0502040204020203" pitchFamily="34" charset="0"/>
              </a:rPr>
              <a:t> </a:t>
            </a:r>
            <a:r>
              <a:rPr lang="de-DE" dirty="0" err="1">
                <a:latin typeface="Segoe UI Light" panose="020B0502040204020203" pitchFamily="34" charset="0"/>
              </a:rPr>
              <a:t>taskDispatcher</a:t>
            </a:r>
            <a:r>
              <a:rPr lang="de-DE" dirty="0">
                <a:latin typeface="Segoe UI Light" panose="020B0502040204020203" pitchFamily="34" charset="0"/>
              </a:rPr>
              <a:t> .. </a:t>
            </a:r>
            <a:r>
              <a:rPr lang="de-DE" dirty="0" err="1">
                <a:latin typeface="Segoe UI Light" panose="020B0502040204020203" pitchFamily="34" charset="0"/>
              </a:rPr>
              <a:t>To</a:t>
            </a:r>
            <a:r>
              <a:rPr lang="de-DE" dirty="0">
                <a:latin typeface="Segoe UI Light" panose="020B0502040204020203" pitchFamily="34" charset="0"/>
              </a:rPr>
              <a:t> </a:t>
            </a:r>
            <a:r>
              <a:rPr lang="de-DE" dirty="0" err="1">
                <a:latin typeface="Segoe UI Light" panose="020B0502040204020203" pitchFamily="34" charset="0"/>
              </a:rPr>
              <a:t>implement</a:t>
            </a:r>
            <a:r>
              <a:rPr lang="de-DE" dirty="0">
                <a:latin typeface="Segoe UI Light" panose="020B0502040204020203" pitchFamily="34" charset="0"/>
              </a:rPr>
              <a:t> a </a:t>
            </a:r>
            <a:r>
              <a:rPr lang="de-DE" dirty="0" err="1">
                <a:latin typeface="Segoe UI Light" panose="020B0502040204020203" pitchFamily="34" charset="0"/>
              </a:rPr>
              <a:t>own</a:t>
            </a:r>
            <a:r>
              <a:rPr lang="de-DE" dirty="0">
                <a:latin typeface="Segoe UI Light" panose="020B0502040204020203" pitchFamily="34" charset="0"/>
              </a:rPr>
              <a:t> </a:t>
            </a:r>
            <a:r>
              <a:rPr lang="de-DE" dirty="0" err="1">
                <a:latin typeface="Segoe UI Light" panose="020B0502040204020203" pitchFamily="34" charset="0"/>
              </a:rPr>
              <a:t>TaskDispacther</a:t>
            </a:r>
            <a:r>
              <a:rPr lang="de-DE" dirty="0">
                <a:latin typeface="Segoe UI Light" panose="020B0502040204020203" pitchFamily="34" charset="0"/>
              </a:rPr>
              <a:t>, </a:t>
            </a:r>
            <a:r>
              <a:rPr lang="de-DE" dirty="0" err="1">
                <a:latin typeface="Segoe UI Light" panose="020B0502040204020203" pitchFamily="34" charset="0"/>
              </a:rPr>
              <a:t>simply</a:t>
            </a:r>
            <a:r>
              <a:rPr lang="de-DE" dirty="0">
                <a:latin typeface="Segoe UI Light" panose="020B0502040204020203" pitchFamily="34" charset="0"/>
              </a:rPr>
              <a:t> </a:t>
            </a:r>
            <a:r>
              <a:rPr lang="de-DE" dirty="0" err="1">
                <a:latin typeface="Segoe UI Light" panose="020B0502040204020203" pitchFamily="34" charset="0"/>
              </a:rPr>
              <a:t>derive</a:t>
            </a:r>
            <a:r>
              <a:rPr lang="de-DE" dirty="0">
                <a:latin typeface="Segoe UI Light" panose="020B0502040204020203" pitchFamily="34" charset="0"/>
              </a:rPr>
              <a:t> </a:t>
            </a:r>
            <a:r>
              <a:rPr lang="de-DE" dirty="0" err="1">
                <a:latin typeface="Segoe UI Light" panose="020B0502040204020203" pitchFamily="34" charset="0"/>
              </a:rPr>
              <a:t>from</a:t>
            </a:r>
            <a:r>
              <a:rPr lang="de-DE" dirty="0">
                <a:latin typeface="Segoe UI Light" panose="020B0502040204020203" pitchFamily="34" charset="0"/>
              </a:rPr>
              <a:t> </a:t>
            </a:r>
            <a:r>
              <a:rPr lang="de-DE" dirty="0" err="1">
                <a:latin typeface="Segoe UI Light" panose="020B0502040204020203" pitchFamily="34" charset="0"/>
              </a:rPr>
              <a:t>it</a:t>
            </a:r>
            <a:r>
              <a:rPr lang="de-DE" dirty="0">
                <a:latin typeface="Segoe UI Light" panose="020B0502040204020203" pitchFamily="34" charset="0"/>
              </a:rPr>
              <a:t> </a:t>
            </a:r>
            <a:r>
              <a:rPr lang="de-DE" dirty="0" err="1">
                <a:latin typeface="Segoe UI Light" panose="020B0502040204020203" pitchFamily="34" charset="0"/>
              </a:rPr>
              <a:t>or</a:t>
            </a:r>
            <a:r>
              <a:rPr lang="de-DE" dirty="0">
                <a:latin typeface="Segoe UI Light" panose="020B0502040204020203" pitchFamily="34" charset="0"/>
              </a:rPr>
              <a:t> </a:t>
            </a:r>
            <a:r>
              <a:rPr lang="de-DE" dirty="0" err="1">
                <a:latin typeface="Segoe UI Light" panose="020B0502040204020203" pitchFamily="34" charset="0"/>
              </a:rPr>
              <a:t>from</a:t>
            </a:r>
            <a:r>
              <a:rPr lang="de-DE" dirty="0">
                <a:latin typeface="Segoe UI Light" panose="020B0502040204020203" pitchFamily="34" charset="0"/>
              </a:rPr>
              <a:t> </a:t>
            </a:r>
            <a:r>
              <a:rPr lang="de-DE" dirty="0" err="1">
                <a:latin typeface="Segoe UI Light" panose="020B0502040204020203" pitchFamily="34" charset="0"/>
              </a:rPr>
              <a:t>taskDispatcherBase</a:t>
            </a:r>
            <a:r>
              <a:rPr lang="de-DE" dirty="0">
                <a:latin typeface="Segoe UI Light" panose="020B0502040204020203" pitchFamily="34" charset="0"/>
              </a:rPr>
              <a:t> </a:t>
            </a:r>
            <a:r>
              <a:rPr lang="de-DE" dirty="0" err="1">
                <a:latin typeface="Segoe UI Light" panose="020B0502040204020203" pitchFamily="34" charset="0"/>
              </a:rPr>
              <a:t>and</a:t>
            </a:r>
            <a:r>
              <a:rPr lang="de-DE" dirty="0">
                <a:latin typeface="Segoe UI Light" panose="020B0502040204020203" pitchFamily="34" charset="0"/>
              </a:rPr>
              <a:t> </a:t>
            </a:r>
            <a:r>
              <a:rPr lang="de-DE" dirty="0" err="1">
                <a:latin typeface="Segoe UI Light" panose="020B0502040204020203" pitchFamily="34" charset="0"/>
              </a:rPr>
              <a:t>implement</a:t>
            </a:r>
            <a:r>
              <a:rPr lang="de-DE" dirty="0">
                <a:latin typeface="Segoe UI Light" panose="020B0502040204020203" pitchFamily="34" charset="0"/>
              </a:rPr>
              <a:t> </a:t>
            </a:r>
            <a:r>
              <a:rPr lang="de-DE" dirty="0" err="1">
                <a:latin typeface="Segoe UI Light" panose="020B0502040204020203" pitchFamily="34" charset="0"/>
              </a:rPr>
              <a:t>it</a:t>
            </a:r>
            <a:r>
              <a:rPr lang="de-DE" dirty="0" err="1" smtClean="0">
                <a:latin typeface="Segoe UI Light" panose="020B0502040204020203" pitchFamily="34" charset="0"/>
              </a:rPr>
              <a:t>!</a:t>
            </a:r>
            <a:endParaRPr lang="de-DE" dirty="0" smtClean="0">
              <a:latin typeface="Segoe UI Light" panose="020B0502040204020203" pitchFamily="34" charset="0"/>
            </a:endParaRPr>
          </a:p>
          <a:p>
            <a:pPr defTabSz="918187">
              <a:defRPr/>
            </a:pPr>
            <a:r>
              <a:rPr lang="de-DE" dirty="0" err="1" smtClean="0">
                <a:latin typeface="Segoe UI Light" panose="020B0502040204020203" pitchFamily="34" charset="0"/>
              </a:rPr>
              <a:t>Usually</a:t>
            </a:r>
            <a:r>
              <a:rPr lang="de-DE" dirty="0" smtClean="0">
                <a:latin typeface="Segoe UI Light" panose="020B0502040204020203" pitchFamily="34" charset="0"/>
              </a:rPr>
              <a:t>, </a:t>
            </a:r>
            <a:r>
              <a:rPr lang="de-DE" dirty="0" err="1" smtClean="0">
                <a:latin typeface="Segoe UI Light" panose="020B0502040204020203" pitchFamily="34" charset="0"/>
              </a:rPr>
              <a:t>you</a:t>
            </a:r>
            <a:r>
              <a:rPr lang="de-DE" dirty="0" smtClean="0">
                <a:latin typeface="Segoe UI Light" panose="020B0502040204020203" pitchFamily="34" charset="0"/>
              </a:rPr>
              <a:t> </a:t>
            </a:r>
            <a:r>
              <a:rPr lang="de-DE" dirty="0" err="1" smtClean="0">
                <a:latin typeface="Segoe UI Light" panose="020B0502040204020203" pitchFamily="34" charset="0"/>
              </a:rPr>
              <a:t>see</a:t>
            </a:r>
            <a:r>
              <a:rPr lang="de-DE" dirty="0" smtClean="0">
                <a:latin typeface="Segoe UI Light" panose="020B0502040204020203" pitchFamily="34" charset="0"/>
              </a:rPr>
              <a:t> not </a:t>
            </a:r>
            <a:r>
              <a:rPr lang="de-DE" dirty="0" err="1" smtClean="0">
                <a:latin typeface="Segoe UI Light" panose="020B0502040204020203" pitchFamily="34" charset="0"/>
              </a:rPr>
              <a:t>much</a:t>
            </a:r>
            <a:r>
              <a:rPr lang="de-DE" dirty="0" smtClean="0">
                <a:latin typeface="Segoe UI Light" panose="020B0502040204020203" pitchFamily="34" charset="0"/>
              </a:rPr>
              <a:t> </a:t>
            </a:r>
            <a:r>
              <a:rPr lang="de-DE" dirty="0" err="1" smtClean="0">
                <a:latin typeface="Segoe UI Light" panose="020B0502040204020203" pitchFamily="34" charset="0"/>
              </a:rPr>
              <a:t>from</a:t>
            </a:r>
            <a:r>
              <a:rPr lang="de-DE" dirty="0" smtClean="0">
                <a:latin typeface="Segoe UI Light" panose="020B0502040204020203" pitchFamily="34" charset="0"/>
              </a:rPr>
              <a:t> </a:t>
            </a:r>
            <a:r>
              <a:rPr lang="de-DE" dirty="0" err="1" smtClean="0">
                <a:latin typeface="Segoe UI Light" panose="020B0502040204020203" pitchFamily="34" charset="0"/>
              </a:rPr>
              <a:t>them</a:t>
            </a:r>
            <a:r>
              <a:rPr lang="de-DE" dirty="0" smtClean="0">
                <a:latin typeface="Segoe UI Light" panose="020B0502040204020203" pitchFamily="34" charset="0"/>
              </a:rPr>
              <a:t>. </a:t>
            </a:r>
            <a:r>
              <a:rPr lang="de-DE" dirty="0" err="1" smtClean="0">
                <a:latin typeface="Segoe UI Light" panose="020B0502040204020203" pitchFamily="34" charset="0"/>
              </a:rPr>
              <a:t>They</a:t>
            </a:r>
            <a:r>
              <a:rPr lang="de-DE" baseline="0" dirty="0" smtClean="0">
                <a:latin typeface="Segoe UI Light" panose="020B0502040204020203" pitchFamily="34" charset="0"/>
              </a:rPr>
              <a:t> </a:t>
            </a:r>
            <a:r>
              <a:rPr lang="de-DE" baseline="0" dirty="0" err="1" smtClean="0">
                <a:latin typeface="Segoe UI Light" panose="020B0502040204020203" pitchFamily="34" charset="0"/>
              </a:rPr>
              <a:t>are</a:t>
            </a:r>
            <a:r>
              <a:rPr lang="de-DE" baseline="0" dirty="0" smtClean="0">
                <a:latin typeface="Segoe UI Light" panose="020B0502040204020203" pitchFamily="34" charset="0"/>
              </a:rPr>
              <a:t> </a:t>
            </a:r>
            <a:r>
              <a:rPr lang="de-DE" baseline="0" dirty="0" err="1" smtClean="0">
                <a:latin typeface="Segoe UI Light" panose="020B0502040204020203" pitchFamily="34" charset="0"/>
              </a:rPr>
              <a:t>instanciated</a:t>
            </a:r>
            <a:r>
              <a:rPr lang="de-DE" baseline="0" dirty="0" smtClean="0">
                <a:latin typeface="Segoe UI Light" panose="020B0502040204020203" pitchFamily="34" charset="0"/>
              </a:rPr>
              <a:t> </a:t>
            </a:r>
            <a:r>
              <a:rPr lang="de-DE" baseline="0" dirty="0" err="1" smtClean="0">
                <a:latin typeface="Segoe UI Light" panose="020B0502040204020203" pitchFamily="34" charset="0"/>
              </a:rPr>
              <a:t>once</a:t>
            </a:r>
            <a:r>
              <a:rPr lang="de-DE" baseline="0" dirty="0" smtClean="0">
                <a:latin typeface="Segoe UI Light" panose="020B0502040204020203" pitchFamily="34" charset="0"/>
              </a:rPr>
              <a:t> </a:t>
            </a:r>
            <a:r>
              <a:rPr lang="de-DE" baseline="0" dirty="0" err="1" smtClean="0">
                <a:latin typeface="Segoe UI Light" panose="020B0502040204020203" pitchFamily="34" charset="0"/>
              </a:rPr>
              <a:t>wihtin</a:t>
            </a:r>
            <a:r>
              <a:rPr lang="de-DE" baseline="0" dirty="0" smtClean="0">
                <a:latin typeface="Segoe UI Light" panose="020B0502040204020203" pitchFamily="34" charset="0"/>
              </a:rPr>
              <a:t> </a:t>
            </a:r>
            <a:r>
              <a:rPr lang="de-DE" baseline="0" dirty="0" err="1" smtClean="0">
                <a:latin typeface="Segoe UI Light" panose="020B0502040204020203" pitchFamily="34" charset="0"/>
              </a:rPr>
              <a:t>the</a:t>
            </a:r>
            <a:r>
              <a:rPr lang="de-DE" baseline="0" dirty="0" smtClean="0">
                <a:latin typeface="Segoe UI Light" panose="020B0502040204020203" pitchFamily="34" charset="0"/>
              </a:rPr>
              <a:t> </a:t>
            </a:r>
            <a:r>
              <a:rPr lang="de-DE" baseline="0" dirty="0" err="1" smtClean="0">
                <a:latin typeface="Segoe UI Light" panose="020B0502040204020203" pitchFamily="34" charset="0"/>
              </a:rPr>
              <a:t>destination</a:t>
            </a:r>
            <a:r>
              <a:rPr lang="de-DE" baseline="0" dirty="0" smtClean="0">
                <a:latin typeface="Segoe UI Light" panose="020B0502040204020203" pitchFamily="34" charset="0"/>
              </a:rPr>
              <a:t> </a:t>
            </a:r>
            <a:r>
              <a:rPr lang="de-DE" baseline="0" dirty="0" err="1" smtClean="0">
                <a:latin typeface="Segoe UI Light" panose="020B0502040204020203" pitchFamily="34" charset="0"/>
              </a:rPr>
              <a:t>thread</a:t>
            </a:r>
            <a:r>
              <a:rPr lang="de-DE" baseline="0" dirty="0" smtClean="0">
                <a:latin typeface="Segoe UI Light" panose="020B0502040204020203" pitchFamily="34" charset="0"/>
              </a:rPr>
              <a:t>.</a:t>
            </a:r>
            <a:endParaRPr lang="de-DE" dirty="0" smtClean="0">
              <a:latin typeface="Segoe UI Light" panose="020B0502040204020203" pitchFamily="34" charset="0"/>
            </a:endParaRPr>
          </a:p>
          <a:p>
            <a:endParaRPr lang="de-DE" dirty="0" smtClean="0"/>
          </a:p>
          <a:p>
            <a:pPr defTabSz="918187">
              <a:defRPr/>
            </a:pPr>
            <a:r>
              <a:rPr lang="en-GB" b="1" dirty="0" smtClean="0"/>
              <a:t>Transition Statement</a:t>
            </a:r>
          </a:p>
          <a:p>
            <a:pPr defTabSz="918187">
              <a:defRPr/>
            </a:pPr>
            <a:r>
              <a:rPr lang="en-GB" b="0" dirty="0" smtClean="0"/>
              <a:t>So,</a:t>
            </a:r>
            <a:r>
              <a:rPr lang="en-GB" b="0" baseline="0" dirty="0" smtClean="0"/>
              <a:t> sum up … </a:t>
            </a:r>
            <a:endParaRPr lang="en-GB" b="0" dirty="0" smtClean="0"/>
          </a:p>
          <a:p>
            <a:endParaRPr lang="de-DE" dirty="0"/>
          </a:p>
        </p:txBody>
      </p:sp>
      <p:sp>
        <p:nvSpPr>
          <p:cNvPr id="4" name="Foliennummernplatzhalter 3"/>
          <p:cNvSpPr>
            <a:spLocks noGrp="1"/>
          </p:cNvSpPr>
          <p:nvPr>
            <p:ph type="sldNum" sz="quarter" idx="10"/>
          </p:nvPr>
        </p:nvSpPr>
        <p:spPr/>
        <p:txBody>
          <a:bodyPr/>
          <a:lstStyle/>
          <a:p>
            <a:fld id="{F4BE600D-EFAE-43BF-8E9C-88BA7BC1BBF7}" type="slidenum">
              <a:rPr lang="de-DE" smtClean="0"/>
              <a:pPr/>
              <a:t>28</a:t>
            </a:fld>
            <a:endParaRPr lang="de-DE"/>
          </a:p>
        </p:txBody>
      </p:sp>
    </p:spTree>
    <p:extLst>
      <p:ext uri="{BB962C8B-B14F-4D97-AF65-F5344CB8AC3E}">
        <p14:creationId xmlns:p14="http://schemas.microsoft.com/office/powerpoint/2010/main" val="10723694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F4BE600D-EFAE-43BF-8E9C-88BA7BC1BBF7}" type="slidenum">
              <a:rPr lang="de-DE" smtClean="0"/>
              <a:pPr/>
              <a:t>29</a:t>
            </a:fld>
            <a:endParaRPr lang="de-DE"/>
          </a:p>
        </p:txBody>
      </p:sp>
    </p:spTree>
    <p:extLst>
      <p:ext uri="{BB962C8B-B14F-4D97-AF65-F5344CB8AC3E}">
        <p14:creationId xmlns:p14="http://schemas.microsoft.com/office/powerpoint/2010/main" val="1072369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166892" indent="-166892">
              <a:buFont typeface="Arial" charset="0"/>
              <a:buChar char="•"/>
            </a:pPr>
            <a:endParaRPr lang="de-DE" dirty="0" smtClean="0"/>
          </a:p>
          <a:p>
            <a:pPr marL="166892" indent="-166892" defTabSz="918187">
              <a:buFont typeface="Arial" charset="0"/>
              <a:buChar char="•"/>
              <a:defRPr/>
            </a:pPr>
            <a:r>
              <a:rPr lang="en-GB" b="1" dirty="0" smtClean="0"/>
              <a:t>Main Statement</a:t>
            </a:r>
          </a:p>
          <a:p>
            <a:pPr marL="166892" indent="-166892">
              <a:buFont typeface="Arial" charset="0"/>
              <a:buChar char="•"/>
            </a:pPr>
            <a:endParaRPr lang="de-DE" dirty="0" smtClean="0"/>
          </a:p>
          <a:p>
            <a:pPr marL="166892" indent="-166892">
              <a:buFont typeface="Arial" charset="0"/>
              <a:buChar char="•"/>
            </a:pPr>
            <a:r>
              <a:rPr lang="de-DE" dirty="0" err="1" smtClean="0"/>
              <a:t>What</a:t>
            </a:r>
            <a:r>
              <a:rPr lang="de-DE" dirty="0" smtClean="0"/>
              <a:t> </a:t>
            </a:r>
            <a:r>
              <a:rPr lang="de-DE" dirty="0" err="1" smtClean="0"/>
              <a:t>is</a:t>
            </a:r>
            <a:r>
              <a:rPr lang="de-DE" dirty="0" smtClean="0"/>
              <a:t> </a:t>
            </a:r>
            <a:r>
              <a:rPr lang="de-DE" dirty="0" err="1" smtClean="0"/>
              <a:t>the</a:t>
            </a:r>
            <a:r>
              <a:rPr lang="de-DE" dirty="0" smtClean="0"/>
              <a:t> </a:t>
            </a:r>
            <a:r>
              <a:rPr lang="de-DE" dirty="0" err="1" smtClean="0"/>
              <a:t>use</a:t>
            </a:r>
            <a:r>
              <a:rPr lang="de-DE" dirty="0" smtClean="0"/>
              <a:t> </a:t>
            </a:r>
            <a:r>
              <a:rPr lang="de-DE" dirty="0" err="1" smtClean="0"/>
              <a:t>case</a:t>
            </a:r>
            <a:r>
              <a:rPr lang="de-DE" dirty="0" smtClean="0"/>
              <a:t> her? The </a:t>
            </a:r>
            <a:r>
              <a:rPr lang="de-DE" dirty="0" err="1" smtClean="0"/>
              <a:t>user</a:t>
            </a:r>
            <a:r>
              <a:rPr lang="de-DE" dirty="0" smtClean="0"/>
              <a:t> </a:t>
            </a:r>
            <a:r>
              <a:rPr lang="de-DE" dirty="0" err="1" smtClean="0"/>
              <a:t>might</a:t>
            </a:r>
            <a:r>
              <a:rPr lang="de-DE" dirty="0" smtClean="0"/>
              <a:t> like </a:t>
            </a:r>
            <a:r>
              <a:rPr lang="de-DE" dirty="0" err="1" smtClean="0"/>
              <a:t>to</a:t>
            </a:r>
            <a:r>
              <a:rPr lang="de-DE" dirty="0" smtClean="0"/>
              <a:t> </a:t>
            </a:r>
            <a:r>
              <a:rPr lang="de-DE" dirty="0" err="1" smtClean="0"/>
              <a:t>share</a:t>
            </a:r>
            <a:r>
              <a:rPr lang="de-DE" dirty="0" smtClean="0"/>
              <a:t> a </a:t>
            </a:r>
            <a:r>
              <a:rPr lang="de-DE" dirty="0" err="1" smtClean="0"/>
              <a:t>screenshot</a:t>
            </a:r>
            <a:r>
              <a:rPr lang="de-DE" dirty="0" smtClean="0"/>
              <a:t> </a:t>
            </a:r>
            <a:r>
              <a:rPr lang="de-DE" dirty="0" err="1" smtClean="0"/>
              <a:t>of</a:t>
            </a:r>
            <a:r>
              <a:rPr lang="de-DE" dirty="0" smtClean="0"/>
              <a:t> </a:t>
            </a:r>
            <a:r>
              <a:rPr lang="de-DE" dirty="0" err="1" smtClean="0"/>
              <a:t>his</a:t>
            </a:r>
            <a:r>
              <a:rPr lang="de-DE" dirty="0" smtClean="0"/>
              <a:t> </a:t>
            </a:r>
            <a:r>
              <a:rPr lang="de-DE" dirty="0" err="1" smtClean="0"/>
              <a:t>desktop</a:t>
            </a:r>
            <a:r>
              <a:rPr lang="de-DE" dirty="0" smtClean="0"/>
              <a:t> </a:t>
            </a:r>
            <a:r>
              <a:rPr lang="de-DE" dirty="0" err="1" smtClean="0"/>
              <a:t>with</a:t>
            </a:r>
            <a:r>
              <a:rPr lang="de-DE" dirty="0" smtClean="0"/>
              <a:t> </a:t>
            </a:r>
            <a:r>
              <a:rPr lang="de-DE" dirty="0" err="1" smtClean="0"/>
              <a:t>colleagues</a:t>
            </a:r>
            <a:r>
              <a:rPr lang="de-DE" dirty="0" smtClean="0"/>
              <a:t> </a:t>
            </a:r>
            <a:r>
              <a:rPr lang="de-DE" dirty="0" err="1" smtClean="0"/>
              <a:t>using</a:t>
            </a:r>
            <a:r>
              <a:rPr lang="de-DE" dirty="0" smtClean="0"/>
              <a:t> email, skype. </a:t>
            </a:r>
            <a:r>
              <a:rPr lang="de-DE" dirty="0" err="1" smtClean="0"/>
              <a:t>whatever</a:t>
            </a:r>
            <a:r>
              <a:rPr lang="de-DE" dirty="0" smtClean="0"/>
              <a:t>. </a:t>
            </a:r>
            <a:r>
              <a:rPr lang="de-DE" dirty="0" err="1" smtClean="0"/>
              <a:t>For</a:t>
            </a:r>
            <a:r>
              <a:rPr lang="de-DE" dirty="0" smtClean="0"/>
              <a:t> </a:t>
            </a:r>
            <a:r>
              <a:rPr lang="de-DE" dirty="0" err="1" smtClean="0"/>
              <a:t>this</a:t>
            </a:r>
            <a:r>
              <a:rPr lang="de-DE" dirty="0" smtClean="0"/>
              <a:t> </a:t>
            </a:r>
            <a:r>
              <a:rPr lang="de-DE" dirty="0" err="1" smtClean="0"/>
              <a:t>reason</a:t>
            </a:r>
            <a:r>
              <a:rPr lang="de-DE" dirty="0" smtClean="0"/>
              <a:t> , he </a:t>
            </a:r>
            <a:r>
              <a:rPr lang="de-DE" dirty="0" err="1" smtClean="0"/>
              <a:t>want</a:t>
            </a:r>
            <a:r>
              <a:rPr lang="de-DE" dirty="0" smtClean="0"/>
              <a:t> </a:t>
            </a:r>
            <a:r>
              <a:rPr lang="de-DE" dirty="0" err="1" smtClean="0"/>
              <a:t>simply</a:t>
            </a:r>
            <a:r>
              <a:rPr lang="de-DE" dirty="0" smtClean="0"/>
              <a:t> </a:t>
            </a:r>
            <a:r>
              <a:rPr lang="de-DE" dirty="0" err="1" smtClean="0"/>
              <a:t>share</a:t>
            </a:r>
            <a:r>
              <a:rPr lang="de-DE" dirty="0" smtClean="0"/>
              <a:t> a </a:t>
            </a:r>
            <a:r>
              <a:rPr lang="de-DE" dirty="0" err="1" smtClean="0"/>
              <a:t>small</a:t>
            </a:r>
            <a:r>
              <a:rPr lang="de-DE" dirty="0" smtClean="0"/>
              <a:t> </a:t>
            </a:r>
            <a:r>
              <a:rPr lang="de-DE" dirty="0" err="1" smtClean="0"/>
              <a:t>url</a:t>
            </a:r>
            <a:r>
              <a:rPr lang="de-DE" dirty="0" smtClean="0"/>
              <a:t> </a:t>
            </a:r>
            <a:r>
              <a:rPr lang="de-DE" dirty="0" err="1" smtClean="0"/>
              <a:t>instead</a:t>
            </a:r>
            <a:r>
              <a:rPr lang="de-DE" dirty="0" smtClean="0"/>
              <a:t> </a:t>
            </a:r>
            <a:r>
              <a:rPr lang="de-DE" dirty="0" err="1" smtClean="0"/>
              <a:t>of</a:t>
            </a:r>
            <a:r>
              <a:rPr lang="de-DE" dirty="0" smtClean="0"/>
              <a:t> </a:t>
            </a:r>
            <a:r>
              <a:rPr lang="de-DE" dirty="0" err="1" smtClean="0"/>
              <a:t>the</a:t>
            </a:r>
            <a:r>
              <a:rPr lang="de-DE" dirty="0" smtClean="0"/>
              <a:t> large </a:t>
            </a:r>
            <a:r>
              <a:rPr lang="de-DE" dirty="0" err="1" smtClean="0"/>
              <a:t>image</a:t>
            </a:r>
            <a:r>
              <a:rPr lang="de-DE" dirty="0" smtClean="0"/>
              <a:t>. </a:t>
            </a:r>
          </a:p>
          <a:p>
            <a:pPr marL="166892" indent="-166892">
              <a:buFont typeface="Arial" charset="0"/>
              <a:buChar char="•"/>
            </a:pPr>
            <a:r>
              <a:rPr lang="de-DE" dirty="0" smtClean="0"/>
              <a:t>Ok, </a:t>
            </a:r>
            <a:r>
              <a:rPr lang="de-DE" dirty="0" err="1" smtClean="0"/>
              <a:t>how</a:t>
            </a:r>
            <a:r>
              <a:rPr lang="de-DE" dirty="0" smtClean="0"/>
              <a:t> </a:t>
            </a:r>
            <a:r>
              <a:rPr lang="de-DE" dirty="0" err="1" smtClean="0"/>
              <a:t>to</a:t>
            </a:r>
            <a:r>
              <a:rPr lang="de-DE" dirty="0" smtClean="0"/>
              <a:t> do </a:t>
            </a:r>
            <a:r>
              <a:rPr lang="de-DE" dirty="0" err="1" smtClean="0"/>
              <a:t>that</a:t>
            </a:r>
            <a:endParaRPr lang="de-DE" dirty="0" smtClean="0"/>
          </a:p>
          <a:p>
            <a:pPr marL="166892" indent="-166892">
              <a:buFont typeface="Arial" charset="0"/>
              <a:buChar char="•"/>
            </a:pPr>
            <a:r>
              <a:rPr lang="de-DE" dirty="0" smtClean="0"/>
              <a:t>The </a:t>
            </a:r>
            <a:r>
              <a:rPr lang="de-DE" dirty="0" err="1" smtClean="0"/>
              <a:t>user</a:t>
            </a:r>
            <a:r>
              <a:rPr lang="de-DE" dirty="0" smtClean="0"/>
              <a:t> </a:t>
            </a:r>
            <a:r>
              <a:rPr lang="de-DE" dirty="0" err="1" smtClean="0"/>
              <a:t>already</a:t>
            </a:r>
            <a:r>
              <a:rPr lang="de-DE" dirty="0" smtClean="0"/>
              <a:t> </a:t>
            </a:r>
            <a:r>
              <a:rPr lang="de-DE" dirty="0" err="1" smtClean="0"/>
              <a:t>has</a:t>
            </a:r>
            <a:r>
              <a:rPr lang="de-DE" dirty="0" smtClean="0"/>
              <a:t> a </a:t>
            </a:r>
            <a:r>
              <a:rPr lang="de-DE" dirty="0" err="1" smtClean="0"/>
              <a:t>copy</a:t>
            </a:r>
            <a:r>
              <a:rPr lang="de-DE" dirty="0" smtClean="0"/>
              <a:t> </a:t>
            </a:r>
            <a:r>
              <a:rPr lang="de-DE" dirty="0" err="1" smtClean="0"/>
              <a:t>of</a:t>
            </a:r>
            <a:r>
              <a:rPr lang="de-DE" dirty="0" smtClean="0"/>
              <a:t> an </a:t>
            </a:r>
            <a:r>
              <a:rPr lang="de-DE" dirty="0" err="1" smtClean="0"/>
              <a:t>image</a:t>
            </a:r>
            <a:r>
              <a:rPr lang="de-DE" dirty="0" smtClean="0"/>
              <a:t> </a:t>
            </a:r>
            <a:r>
              <a:rPr lang="de-DE" dirty="0" err="1" smtClean="0"/>
              <a:t>within</a:t>
            </a:r>
            <a:r>
              <a:rPr lang="de-DE" dirty="0" smtClean="0"/>
              <a:t> </a:t>
            </a:r>
            <a:r>
              <a:rPr lang="de-DE" dirty="0" err="1" smtClean="0"/>
              <a:t>his</a:t>
            </a:r>
            <a:r>
              <a:rPr lang="de-DE" dirty="0" smtClean="0"/>
              <a:t> </a:t>
            </a:r>
            <a:r>
              <a:rPr lang="de-DE" dirty="0" err="1" smtClean="0"/>
              <a:t>clipboard</a:t>
            </a:r>
            <a:r>
              <a:rPr lang="de-DE" dirty="0" smtClean="0"/>
              <a:t> </a:t>
            </a:r>
          </a:p>
          <a:p>
            <a:pPr marL="166892" indent="-166892">
              <a:buFont typeface="Arial" charset="0"/>
              <a:buChar char="•"/>
            </a:pPr>
            <a:r>
              <a:rPr lang="de-DE" dirty="0" err="1" smtClean="0"/>
              <a:t>We</a:t>
            </a:r>
            <a:r>
              <a:rPr lang="de-DE" dirty="0" smtClean="0"/>
              <a:t> </a:t>
            </a:r>
            <a:r>
              <a:rPr lang="de-DE" dirty="0" err="1" smtClean="0"/>
              <a:t>need</a:t>
            </a:r>
            <a:r>
              <a:rPr lang="de-DE" dirty="0" smtClean="0"/>
              <a:t> an </a:t>
            </a:r>
            <a:r>
              <a:rPr lang="de-DE" dirty="0" err="1" smtClean="0"/>
              <a:t>persistant</a:t>
            </a:r>
            <a:r>
              <a:rPr lang="de-DE" baseline="0" dirty="0" smtClean="0"/>
              <a:t> </a:t>
            </a:r>
            <a:r>
              <a:rPr lang="de-DE" baseline="0" dirty="0" err="1" smtClean="0"/>
              <a:t>storage</a:t>
            </a:r>
            <a:r>
              <a:rPr lang="de-DE" baseline="0" dirty="0" smtClean="0"/>
              <a:t> </a:t>
            </a:r>
            <a:r>
              <a:rPr lang="de-DE" baseline="0" dirty="0" err="1" smtClean="0"/>
              <a:t>location</a:t>
            </a:r>
            <a:r>
              <a:rPr lang="de-DE" baseline="0" dirty="0" smtClean="0"/>
              <a:t> outside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users</a:t>
            </a:r>
            <a:r>
              <a:rPr lang="de-DE" baseline="0" dirty="0" smtClean="0"/>
              <a:t> </a:t>
            </a:r>
            <a:r>
              <a:rPr lang="de-DE" baseline="0" dirty="0" err="1" smtClean="0"/>
              <a:t>computer</a:t>
            </a:r>
            <a:r>
              <a:rPr lang="de-DE" baseline="0" dirty="0" smtClean="0"/>
              <a:t> (</a:t>
            </a:r>
            <a:r>
              <a:rPr lang="de-DE" baseline="0" dirty="0" err="1" smtClean="0"/>
              <a:t>amazon</a:t>
            </a:r>
            <a:r>
              <a:rPr lang="de-DE" baseline="0" dirty="0" smtClean="0"/>
              <a:t> </a:t>
            </a:r>
            <a:r>
              <a:rPr lang="de-DE" baseline="0" dirty="0" err="1" smtClean="0"/>
              <a:t>or</a:t>
            </a:r>
            <a:r>
              <a:rPr lang="de-DE" baseline="0" dirty="0" smtClean="0"/>
              <a:t> </a:t>
            </a:r>
            <a:r>
              <a:rPr lang="de-DE" baseline="0" dirty="0" err="1" smtClean="0"/>
              <a:t>enginio</a:t>
            </a:r>
            <a:r>
              <a:rPr lang="de-DE" baseline="0" dirty="0" smtClean="0"/>
              <a:t> </a:t>
            </a:r>
            <a:r>
              <a:rPr lang="de-DE" baseline="0" dirty="0" err="1" smtClean="0"/>
              <a:t>cloud</a:t>
            </a:r>
            <a:r>
              <a:rPr lang="de-DE" baseline="0" dirty="0" smtClean="0"/>
              <a:t> </a:t>
            </a:r>
            <a:r>
              <a:rPr lang="de-DE" baseline="0" dirty="0" err="1" smtClean="0"/>
              <a:t>services</a:t>
            </a:r>
            <a:r>
              <a:rPr lang="de-DE" baseline="0" dirty="0" smtClean="0"/>
              <a:t> </a:t>
            </a:r>
            <a:r>
              <a:rPr lang="de-DE" baseline="0" dirty="0" err="1" smtClean="0"/>
              <a:t>comes</a:t>
            </a:r>
            <a:r>
              <a:rPr lang="de-DE" baseline="0" dirty="0" smtClean="0"/>
              <a:t> </a:t>
            </a:r>
            <a:r>
              <a:rPr lang="de-DE" baseline="0" dirty="0" err="1" smtClean="0"/>
              <a:t>into</a:t>
            </a:r>
            <a:r>
              <a:rPr lang="de-DE" baseline="0" dirty="0" smtClean="0"/>
              <a:t> </a:t>
            </a:r>
            <a:r>
              <a:rPr lang="de-DE" baseline="0" dirty="0" err="1" smtClean="0"/>
              <a:t>my</a:t>
            </a:r>
            <a:r>
              <a:rPr lang="de-DE" baseline="0" dirty="0" smtClean="0"/>
              <a:t> </a:t>
            </a:r>
            <a:r>
              <a:rPr lang="de-DE" baseline="0" dirty="0" err="1" smtClean="0"/>
              <a:t>mind</a:t>
            </a:r>
            <a:r>
              <a:rPr lang="de-DE" baseline="0" dirty="0" smtClean="0"/>
              <a:t> </a:t>
            </a:r>
            <a:r>
              <a:rPr lang="de-DE" baseline="0" dirty="0" err="1" smtClean="0"/>
              <a:t>for</a:t>
            </a:r>
            <a:r>
              <a:rPr lang="de-DE" baseline="0" dirty="0" smtClean="0"/>
              <a:t> </a:t>
            </a:r>
            <a:r>
              <a:rPr lang="de-DE" baseline="0" dirty="0" err="1" smtClean="0"/>
              <a:t>this</a:t>
            </a:r>
            <a:r>
              <a:rPr lang="de-DE" baseline="0" dirty="0" smtClean="0"/>
              <a:t>)</a:t>
            </a:r>
          </a:p>
          <a:p>
            <a:pPr marL="166892" indent="-166892">
              <a:buFont typeface="Arial" charset="0"/>
              <a:buChar char="•"/>
            </a:pPr>
            <a:r>
              <a:rPr lang="de-DE" baseline="0" dirty="0" err="1" smtClean="0"/>
              <a:t>Than</a:t>
            </a:r>
            <a:r>
              <a:rPr lang="de-DE" baseline="0" dirty="0" smtClean="0"/>
              <a:t> </a:t>
            </a:r>
            <a:r>
              <a:rPr lang="de-DE" baseline="0" dirty="0" err="1" smtClean="0"/>
              <a:t>we</a:t>
            </a:r>
            <a:r>
              <a:rPr lang="de-DE" baseline="0" dirty="0" smtClean="0"/>
              <a:t> </a:t>
            </a:r>
            <a:r>
              <a:rPr lang="de-DE" baseline="0" dirty="0" err="1" smtClean="0"/>
              <a:t>should</a:t>
            </a:r>
            <a:r>
              <a:rPr lang="de-DE" baseline="0" dirty="0" smtClean="0"/>
              <a:t> </a:t>
            </a:r>
            <a:r>
              <a:rPr lang="de-DE" baseline="0" dirty="0" err="1" smtClean="0"/>
              <a:t>upload</a:t>
            </a:r>
            <a:r>
              <a:rPr lang="de-DE" baseline="0" dirty="0" smtClean="0"/>
              <a:t> </a:t>
            </a:r>
            <a:r>
              <a:rPr lang="de-DE" baseline="0" dirty="0" err="1" smtClean="0"/>
              <a:t>the</a:t>
            </a:r>
            <a:r>
              <a:rPr lang="de-DE" baseline="0" dirty="0" smtClean="0"/>
              <a:t> </a:t>
            </a:r>
            <a:r>
              <a:rPr lang="de-DE" baseline="0" dirty="0" err="1" smtClean="0"/>
              <a:t>file</a:t>
            </a:r>
            <a:r>
              <a:rPr lang="de-DE" baseline="0" dirty="0" smtClean="0"/>
              <a:t> …</a:t>
            </a:r>
          </a:p>
          <a:p>
            <a:pPr marL="166892" indent="-166892">
              <a:buFont typeface="Arial" charset="0"/>
              <a:buChar char="•"/>
            </a:pPr>
            <a:r>
              <a:rPr lang="de-DE" baseline="0" dirty="0" err="1" smtClean="0"/>
              <a:t>And</a:t>
            </a:r>
            <a:r>
              <a:rPr lang="de-DE" baseline="0" dirty="0" smtClean="0"/>
              <a:t> so on .. </a:t>
            </a:r>
          </a:p>
          <a:p>
            <a:pPr marL="166892" indent="-166892">
              <a:buFont typeface="Arial" charset="0"/>
              <a:buChar char="•"/>
            </a:pPr>
            <a:endParaRPr lang="de-DE" baseline="0" dirty="0" smtClean="0"/>
          </a:p>
          <a:p>
            <a:pPr marL="166892" indent="-166892">
              <a:buFont typeface="Arial" charset="0"/>
              <a:buChar char="•"/>
            </a:pPr>
            <a:endParaRPr lang="de-DE" baseline="0" dirty="0" smtClean="0"/>
          </a:p>
          <a:p>
            <a:pPr defTabSz="918187">
              <a:defRPr/>
            </a:pPr>
            <a:r>
              <a:rPr lang="en-GB" b="1" dirty="0" smtClean="0"/>
              <a:t>Transition Statement</a:t>
            </a:r>
          </a:p>
          <a:p>
            <a:pPr marL="166892" indent="-166892">
              <a:buFont typeface="Arial" charset="0"/>
              <a:buChar char="•"/>
            </a:pPr>
            <a:r>
              <a:rPr lang="de-DE" baseline="0" dirty="0" err="1" smtClean="0"/>
              <a:t>Lets</a:t>
            </a:r>
            <a:r>
              <a:rPr lang="de-DE" baseline="0" dirty="0" smtClean="0"/>
              <a:t> </a:t>
            </a:r>
            <a:r>
              <a:rPr lang="de-DE" baseline="0" dirty="0" err="1" smtClean="0"/>
              <a:t>see</a:t>
            </a:r>
            <a:r>
              <a:rPr lang="de-DE" baseline="0" dirty="0" smtClean="0"/>
              <a:t> </a:t>
            </a:r>
            <a:r>
              <a:rPr lang="de-DE" baseline="0" dirty="0" err="1" smtClean="0"/>
              <a:t>how</a:t>
            </a:r>
            <a:r>
              <a:rPr lang="de-DE" baseline="0" dirty="0" smtClean="0"/>
              <a:t> </a:t>
            </a:r>
            <a:r>
              <a:rPr lang="de-DE" baseline="0" dirty="0" err="1" smtClean="0"/>
              <a:t>this</a:t>
            </a:r>
            <a:r>
              <a:rPr lang="de-DE" baseline="0" dirty="0" smtClean="0"/>
              <a:t> </a:t>
            </a:r>
            <a:r>
              <a:rPr lang="de-DE" baseline="0" dirty="0" err="1" smtClean="0"/>
              <a:t>would</a:t>
            </a:r>
            <a:r>
              <a:rPr lang="de-DE" baseline="0" dirty="0" smtClean="0"/>
              <a:t> </a:t>
            </a:r>
            <a:r>
              <a:rPr lang="de-DE" baseline="0" dirty="0" err="1" smtClean="0"/>
              <a:t>work</a:t>
            </a:r>
            <a:r>
              <a:rPr lang="de-DE" baseline="0" dirty="0" smtClean="0"/>
              <a:t>: … </a:t>
            </a:r>
          </a:p>
          <a:p>
            <a:pPr marL="166892" indent="-166892">
              <a:buFont typeface="Arial" charset="0"/>
              <a:buChar char="•"/>
            </a:pPr>
            <a:endParaRPr lang="de-DE" baseline="0" dirty="0" smtClean="0"/>
          </a:p>
          <a:p>
            <a:pPr marL="166892" indent="-166892">
              <a:buFont typeface="Arial" charset="0"/>
              <a:buChar char="•"/>
            </a:pPr>
            <a:endParaRPr lang="de-DE" dirty="0"/>
          </a:p>
        </p:txBody>
      </p:sp>
      <p:sp>
        <p:nvSpPr>
          <p:cNvPr id="4" name="Foliennummernplatzhalter 3"/>
          <p:cNvSpPr>
            <a:spLocks noGrp="1"/>
          </p:cNvSpPr>
          <p:nvPr>
            <p:ph type="sldNum" sz="quarter" idx="10"/>
          </p:nvPr>
        </p:nvSpPr>
        <p:spPr/>
        <p:txBody>
          <a:bodyPr/>
          <a:lstStyle/>
          <a:p>
            <a:fld id="{F4BE600D-EFAE-43BF-8E9C-88BA7BC1BBF7}" type="slidenum">
              <a:rPr lang="de-DE" smtClean="0"/>
              <a:pPr/>
              <a:t>3</a:t>
            </a:fld>
            <a:endParaRPr lang="de-DE"/>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smtClean="0"/>
          </a:p>
          <a:p>
            <a:r>
              <a:rPr lang="de-DE" dirty="0" smtClean="0"/>
              <a:t>Main Statement:</a:t>
            </a:r>
          </a:p>
          <a:p>
            <a:endParaRPr lang="de-DE" dirty="0" smtClean="0"/>
          </a:p>
          <a:p>
            <a:r>
              <a:rPr lang="de-DE" dirty="0" err="1" smtClean="0"/>
              <a:t>What</a:t>
            </a:r>
            <a:r>
              <a:rPr lang="de-DE" dirty="0" smtClean="0"/>
              <a:t> </a:t>
            </a:r>
            <a:r>
              <a:rPr lang="de-DE" dirty="0" err="1" smtClean="0"/>
              <a:t>can</a:t>
            </a:r>
            <a:r>
              <a:rPr lang="de-DE" dirty="0" smtClean="0"/>
              <a:t> </a:t>
            </a:r>
            <a:r>
              <a:rPr lang="de-DE" dirty="0" err="1" smtClean="0"/>
              <a:t>you</a:t>
            </a:r>
            <a:r>
              <a:rPr lang="de-DE" dirty="0" smtClean="0"/>
              <a:t> </a:t>
            </a:r>
            <a:r>
              <a:rPr lang="de-DE" dirty="0" err="1" smtClean="0"/>
              <a:t>expect</a:t>
            </a:r>
            <a:r>
              <a:rPr lang="de-DE" dirty="0" smtClean="0"/>
              <a:t> </a:t>
            </a:r>
            <a:r>
              <a:rPr lang="de-DE" dirty="0" err="1" smtClean="0"/>
              <a:t>afetr</a:t>
            </a:r>
            <a:r>
              <a:rPr lang="de-DE" dirty="0" smtClean="0"/>
              <a:t> </a:t>
            </a:r>
            <a:r>
              <a:rPr lang="de-DE" dirty="0" err="1" smtClean="0"/>
              <a:t>these</a:t>
            </a:r>
            <a:r>
              <a:rPr lang="de-DE" dirty="0" smtClean="0"/>
              <a:t> </a:t>
            </a:r>
            <a:r>
              <a:rPr lang="de-DE" dirty="0" err="1" smtClean="0"/>
              <a:t>steps</a:t>
            </a:r>
            <a:r>
              <a:rPr lang="de-DE" dirty="0" smtClean="0"/>
              <a:t>: a </a:t>
            </a:r>
            <a:r>
              <a:rPr lang="de-DE" dirty="0" err="1" smtClean="0"/>
              <a:t>Very</a:t>
            </a:r>
            <a:r>
              <a:rPr lang="de-DE" dirty="0" smtClean="0"/>
              <a:t> </a:t>
            </a:r>
            <a:r>
              <a:rPr lang="de-DE" dirty="0" err="1" smtClean="0"/>
              <a:t>short</a:t>
            </a:r>
            <a:r>
              <a:rPr lang="de-DE" dirty="0" smtClean="0"/>
              <a:t> </a:t>
            </a:r>
            <a:r>
              <a:rPr lang="de-DE" dirty="0" err="1" smtClean="0"/>
              <a:t>program</a:t>
            </a:r>
            <a:r>
              <a:rPr lang="de-DE" dirty="0" smtClean="0"/>
              <a:t>, </a:t>
            </a:r>
            <a:r>
              <a:rPr lang="de-DE" dirty="0" err="1" smtClean="0"/>
              <a:t>where</a:t>
            </a:r>
            <a:r>
              <a:rPr lang="de-DE" baseline="0" dirty="0" smtClean="0"/>
              <a:t> </a:t>
            </a:r>
            <a:r>
              <a:rPr lang="de-DE" baseline="0" dirty="0" err="1" smtClean="0"/>
              <a:t>you</a:t>
            </a:r>
            <a:r>
              <a:rPr lang="de-DE" baseline="0" dirty="0" smtClean="0"/>
              <a:t> </a:t>
            </a:r>
            <a:r>
              <a:rPr lang="de-DE" baseline="0" dirty="0" err="1" smtClean="0"/>
              <a:t>can</a:t>
            </a:r>
            <a:r>
              <a:rPr lang="de-DE" baseline="0" dirty="0" smtClean="0"/>
              <a:t> </a:t>
            </a:r>
            <a:r>
              <a:rPr lang="de-DE" baseline="0" dirty="0" err="1" smtClean="0"/>
              <a:t>concentrate</a:t>
            </a:r>
            <a:r>
              <a:rPr lang="de-DE" baseline="0" dirty="0" smtClean="0"/>
              <a:t> on </a:t>
            </a:r>
            <a:r>
              <a:rPr lang="de-DE" baseline="0" dirty="0" err="1" smtClean="0"/>
              <a:t>the</a:t>
            </a:r>
            <a:r>
              <a:rPr lang="de-DE" baseline="0" dirty="0" smtClean="0"/>
              <a:t> </a:t>
            </a:r>
            <a:r>
              <a:rPr lang="de-DE" baseline="0" dirty="0" err="1" smtClean="0"/>
              <a:t>solution</a:t>
            </a:r>
            <a:r>
              <a:rPr lang="de-DE" baseline="0" dirty="0" smtClean="0"/>
              <a:t> </a:t>
            </a:r>
            <a:r>
              <a:rPr lang="de-DE" baseline="0" dirty="0" err="1" smtClean="0"/>
              <a:t>instead</a:t>
            </a:r>
            <a:r>
              <a:rPr lang="de-DE" baseline="0" dirty="0" smtClean="0"/>
              <a:t> on </a:t>
            </a:r>
            <a:r>
              <a:rPr lang="de-DE" baseline="0" dirty="0" err="1" smtClean="0"/>
              <a:t>how</a:t>
            </a:r>
            <a:r>
              <a:rPr lang="de-DE" baseline="0" dirty="0" smtClean="0"/>
              <a:t> </a:t>
            </a:r>
            <a:r>
              <a:rPr lang="de-DE" baseline="0" dirty="0" err="1" smtClean="0"/>
              <a:t>to</a:t>
            </a:r>
            <a:r>
              <a:rPr lang="de-DE" baseline="0" dirty="0" smtClean="0"/>
              <a:t> </a:t>
            </a:r>
            <a:r>
              <a:rPr lang="de-DE" baseline="0" dirty="0" err="1" smtClean="0"/>
              <a:t>cope</a:t>
            </a:r>
            <a:r>
              <a:rPr lang="de-DE" baseline="0" dirty="0" smtClean="0"/>
              <a:t> </a:t>
            </a:r>
            <a:r>
              <a:rPr lang="de-DE" baseline="0" dirty="0" err="1" smtClean="0"/>
              <a:t>with</a:t>
            </a:r>
            <a:r>
              <a:rPr lang="de-DE" baseline="0" dirty="0" smtClean="0"/>
              <a:t> </a:t>
            </a:r>
            <a:r>
              <a:rPr lang="de-DE" baseline="0" dirty="0" err="1" smtClean="0"/>
              <a:t>your</a:t>
            </a:r>
            <a:r>
              <a:rPr lang="de-DE" baseline="0" dirty="0" smtClean="0"/>
              <a:t> limited </a:t>
            </a:r>
            <a:r>
              <a:rPr lang="de-DE" baseline="0" dirty="0" err="1" smtClean="0"/>
              <a:t>toolset</a:t>
            </a:r>
            <a:r>
              <a:rPr lang="de-DE" baseline="0" dirty="0" smtClean="0"/>
              <a:t>. </a:t>
            </a:r>
            <a:endParaRPr lang="de-DE" dirty="0"/>
          </a:p>
        </p:txBody>
      </p:sp>
      <p:sp>
        <p:nvSpPr>
          <p:cNvPr id="4" name="Foliennummernplatzhalter 3"/>
          <p:cNvSpPr>
            <a:spLocks noGrp="1"/>
          </p:cNvSpPr>
          <p:nvPr>
            <p:ph type="sldNum" sz="quarter" idx="10"/>
          </p:nvPr>
        </p:nvSpPr>
        <p:spPr/>
        <p:txBody>
          <a:bodyPr/>
          <a:lstStyle/>
          <a:p>
            <a:fld id="{F4BE600D-EFAE-43BF-8E9C-88BA7BC1BBF7}" type="slidenum">
              <a:rPr lang="de-DE" smtClean="0"/>
              <a:pPr/>
              <a:t>30</a:t>
            </a:fld>
            <a:endParaRPr lang="de-DE"/>
          </a:p>
        </p:txBody>
      </p:sp>
    </p:spTree>
    <p:extLst>
      <p:ext uri="{BB962C8B-B14F-4D97-AF65-F5344CB8AC3E}">
        <p14:creationId xmlns:p14="http://schemas.microsoft.com/office/powerpoint/2010/main" val="10723694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66892" indent="-166892">
              <a:buFont typeface="Arial" charset="0"/>
              <a:buChar char="•"/>
            </a:pPr>
            <a:endParaRPr lang="en-US" dirty="0" smtClean="0">
              <a:latin typeface="Segoe UI Light" pitchFamily="34" charset="0"/>
            </a:endParaRPr>
          </a:p>
          <a:p>
            <a:pPr defTabSz="918187">
              <a:defRPr/>
            </a:pPr>
            <a:r>
              <a:rPr lang="en-GB" b="1" dirty="0" smtClean="0"/>
              <a:t>Main Statement</a:t>
            </a:r>
          </a:p>
          <a:p>
            <a:endParaRPr lang="en-US" dirty="0" smtClean="0">
              <a:latin typeface="Segoe UI Light" pitchFamily="34" charset="0"/>
            </a:endParaRPr>
          </a:p>
          <a:p>
            <a:r>
              <a:rPr lang="en-US" dirty="0" smtClean="0">
                <a:latin typeface="Segoe UI Light" pitchFamily="34" charset="0"/>
              </a:rPr>
              <a:t>* So we said: we cannot wait for a </a:t>
            </a:r>
            <a:r>
              <a:rPr lang="en-US" dirty="0" err="1" smtClean="0">
                <a:latin typeface="Segoe UI Light" pitchFamily="34" charset="0"/>
              </a:rPr>
              <a:t>c++</a:t>
            </a:r>
            <a:r>
              <a:rPr lang="en-US" dirty="0" smtClean="0">
                <a:latin typeface="Segoe UI Light" pitchFamily="34" charset="0"/>
              </a:rPr>
              <a:t> anytime in the future. We want to write code sequentially , NOW!  We want to express the workflows we want in the same way as synchronous code.</a:t>
            </a:r>
          </a:p>
          <a:p>
            <a:pPr marL="166892" indent="-166892">
              <a:buFont typeface="Arial" charset="0"/>
              <a:buChar char="•"/>
            </a:pPr>
            <a:r>
              <a:rPr lang="en-US" dirty="0" smtClean="0">
                <a:latin typeface="Segoe UI Light" pitchFamily="34" charset="0"/>
              </a:rPr>
              <a:t>We can use the basic building blocks – if, while, </a:t>
            </a:r>
            <a:r>
              <a:rPr lang="en-US" dirty="0" err="1" smtClean="0">
                <a:latin typeface="Segoe UI Light" pitchFamily="34" charset="0"/>
              </a:rPr>
              <a:t>foreach</a:t>
            </a:r>
            <a:r>
              <a:rPr lang="en-US" dirty="0" smtClean="0">
                <a:latin typeface="Segoe UI Light" pitchFamily="34" charset="0"/>
              </a:rPr>
              <a:t>, try – that couldn't be used with callbacks.</a:t>
            </a:r>
          </a:p>
          <a:p>
            <a:pPr marL="166892" indent="-166892">
              <a:buFont typeface="Arial" charset="0"/>
              <a:buChar char="•"/>
            </a:pPr>
            <a:r>
              <a:rPr lang="en-US" dirty="0" smtClean="0">
                <a:latin typeface="Segoe UI Light" pitchFamily="34" charset="0"/>
              </a:rPr>
              <a:t>You can concentrate again on the problem itself ant not how to express it with your toolbox</a:t>
            </a:r>
          </a:p>
          <a:p>
            <a:pPr defTabSz="918187">
              <a:defRPr/>
            </a:pPr>
            <a:endParaRPr lang="en-GB" b="1" dirty="0" smtClean="0"/>
          </a:p>
          <a:p>
            <a:pPr defTabSz="918187">
              <a:defRPr/>
            </a:pPr>
            <a:r>
              <a:rPr lang="en-GB" b="1" dirty="0" smtClean="0"/>
              <a:t>Transition Statement</a:t>
            </a:r>
          </a:p>
          <a:p>
            <a:pPr defTabSz="918187">
              <a:defRPr/>
            </a:pPr>
            <a:endParaRPr lang="en-GB" b="1" dirty="0" smtClean="0"/>
          </a:p>
          <a:p>
            <a:pPr defTabSz="918187">
              <a:defRPr/>
            </a:pPr>
            <a:r>
              <a:rPr lang="en-GB" b="0" dirty="0" err="1" smtClean="0"/>
              <a:t>Whats</a:t>
            </a:r>
            <a:r>
              <a:rPr lang="en-GB" b="0" dirty="0" smtClean="0"/>
              <a:t> next, if you want to start with this approach within your next project?</a:t>
            </a:r>
          </a:p>
          <a:p>
            <a:pPr marL="166892" indent="-166892">
              <a:buFont typeface="Arial" charset="0"/>
              <a:buChar char="•"/>
            </a:pPr>
            <a:endParaRPr lang="en-US" dirty="0" smtClean="0">
              <a:latin typeface="Segoe UI Light" pitchFamily="34" charset="0"/>
            </a:endParaRPr>
          </a:p>
        </p:txBody>
      </p:sp>
      <p:sp>
        <p:nvSpPr>
          <p:cNvPr id="4" name="Foliennummernplatzhalter 3"/>
          <p:cNvSpPr>
            <a:spLocks noGrp="1"/>
          </p:cNvSpPr>
          <p:nvPr>
            <p:ph type="sldNum" sz="quarter" idx="10"/>
          </p:nvPr>
        </p:nvSpPr>
        <p:spPr/>
        <p:txBody>
          <a:bodyPr/>
          <a:lstStyle/>
          <a:p>
            <a:fld id="{F4BE600D-EFAE-43BF-8E9C-88BA7BC1BBF7}" type="slidenum">
              <a:rPr lang="de-DE" smtClean="0"/>
              <a:pPr/>
              <a:t>31</a:t>
            </a:fld>
            <a:endParaRPr lang="de-DE"/>
          </a:p>
        </p:txBody>
      </p:sp>
    </p:spTree>
    <p:extLst>
      <p:ext uri="{BB962C8B-B14F-4D97-AF65-F5344CB8AC3E}">
        <p14:creationId xmlns:p14="http://schemas.microsoft.com/office/powerpoint/2010/main" val="24120254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18187">
              <a:defRPr/>
            </a:pPr>
            <a:r>
              <a:rPr lang="en-GB" b="1" dirty="0" smtClean="0"/>
              <a:t>Main Statement</a:t>
            </a:r>
          </a:p>
          <a:p>
            <a:pPr defTabSz="918187">
              <a:defRPr/>
            </a:pPr>
            <a:r>
              <a:rPr lang="en-GB" b="1" dirty="0" smtClean="0"/>
              <a:t>Transition Statement</a:t>
            </a:r>
          </a:p>
        </p:txBody>
      </p:sp>
      <p:sp>
        <p:nvSpPr>
          <p:cNvPr id="4" name="Foliennummernplatzhalter 3"/>
          <p:cNvSpPr>
            <a:spLocks noGrp="1"/>
          </p:cNvSpPr>
          <p:nvPr>
            <p:ph type="sldNum" sz="quarter" idx="10"/>
          </p:nvPr>
        </p:nvSpPr>
        <p:spPr/>
        <p:txBody>
          <a:bodyPr/>
          <a:lstStyle/>
          <a:p>
            <a:fld id="{F4BE600D-EFAE-43BF-8E9C-88BA7BC1BBF7}" type="slidenum">
              <a:rPr lang="de-DE" smtClean="0"/>
              <a:pPr/>
              <a:t>32</a:t>
            </a:fld>
            <a:endParaRPr lang="de-DE"/>
          </a:p>
        </p:txBody>
      </p:sp>
    </p:spTree>
    <p:extLst>
      <p:ext uri="{BB962C8B-B14F-4D97-AF65-F5344CB8AC3E}">
        <p14:creationId xmlns:p14="http://schemas.microsoft.com/office/powerpoint/2010/main" val="24120254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18187">
              <a:defRPr/>
            </a:pPr>
            <a:r>
              <a:rPr lang="en-GB" b="1" dirty="0" smtClean="0"/>
              <a:t>Main Statement</a:t>
            </a:r>
          </a:p>
          <a:p>
            <a:pPr defTabSz="918187">
              <a:defRPr/>
            </a:pPr>
            <a:endParaRPr lang="en-GB" b="1" dirty="0" smtClean="0"/>
          </a:p>
          <a:p>
            <a:pPr defTabSz="918187">
              <a:defRPr/>
            </a:pPr>
            <a:r>
              <a:rPr lang="en-GB" b="0" dirty="0" smtClean="0"/>
              <a:t>Load the project from </a:t>
            </a:r>
            <a:r>
              <a:rPr lang="en-GB" b="0" dirty="0" err="1" smtClean="0"/>
              <a:t>github</a:t>
            </a:r>
            <a:r>
              <a:rPr lang="en-GB" b="0" dirty="0" smtClean="0"/>
              <a:t> and start to play with it</a:t>
            </a:r>
          </a:p>
          <a:p>
            <a:pPr defTabSz="918187">
              <a:defRPr/>
            </a:pPr>
            <a:r>
              <a:rPr lang="en-GB" b="0" dirty="0" smtClean="0"/>
              <a:t>There are a plenty of examples within the unit tests to learn</a:t>
            </a:r>
            <a:r>
              <a:rPr lang="en-GB" b="0" baseline="0" dirty="0" smtClean="0"/>
              <a:t> from it </a:t>
            </a:r>
          </a:p>
          <a:p>
            <a:pPr defTabSz="918187">
              <a:defRPr/>
            </a:pPr>
            <a:r>
              <a:rPr lang="en-GB" b="0" baseline="0" dirty="0" smtClean="0"/>
              <a:t>Even documentation for the </a:t>
            </a:r>
            <a:r>
              <a:rPr lang="en-GB" b="0" baseline="0" dirty="0" err="1" smtClean="0"/>
              <a:t>api</a:t>
            </a:r>
            <a:r>
              <a:rPr lang="en-GB" b="0" baseline="0" dirty="0" smtClean="0"/>
              <a:t> of the library is there constantly added , together with a increasing base of unit tests </a:t>
            </a:r>
            <a:endParaRPr lang="en-GB" b="0" dirty="0" smtClean="0"/>
          </a:p>
          <a:p>
            <a:pPr defTabSz="918187">
              <a:defRPr/>
            </a:pPr>
            <a:endParaRPr lang="en-GB" b="1" dirty="0" smtClean="0"/>
          </a:p>
          <a:p>
            <a:pPr defTabSz="918187">
              <a:defRPr/>
            </a:pPr>
            <a:r>
              <a:rPr lang="en-GB" b="1" dirty="0" smtClean="0"/>
              <a:t>Transition Statement</a:t>
            </a:r>
          </a:p>
          <a:p>
            <a:pPr defTabSz="918187">
              <a:defRPr/>
            </a:pPr>
            <a:r>
              <a:rPr lang="en-GB" b="0" dirty="0" smtClean="0"/>
              <a:t>How is the library structured?</a:t>
            </a:r>
          </a:p>
          <a:p>
            <a:pPr defTabSz="918187">
              <a:defRPr/>
            </a:pPr>
            <a:endParaRPr lang="en-GB" b="1" dirty="0" smtClean="0"/>
          </a:p>
          <a:p>
            <a:endParaRPr lang="de-DE" dirty="0"/>
          </a:p>
        </p:txBody>
      </p:sp>
      <p:sp>
        <p:nvSpPr>
          <p:cNvPr id="4" name="Foliennummernplatzhalter 3"/>
          <p:cNvSpPr>
            <a:spLocks noGrp="1"/>
          </p:cNvSpPr>
          <p:nvPr>
            <p:ph type="sldNum" sz="quarter" idx="10"/>
          </p:nvPr>
        </p:nvSpPr>
        <p:spPr/>
        <p:txBody>
          <a:bodyPr/>
          <a:lstStyle/>
          <a:p>
            <a:fld id="{F4BE600D-EFAE-43BF-8E9C-88BA7BC1BBF7}" type="slidenum">
              <a:rPr lang="de-DE" smtClean="0"/>
              <a:pPr/>
              <a:t>33</a:t>
            </a:fld>
            <a:endParaRPr lang="de-DE"/>
          </a:p>
        </p:txBody>
      </p:sp>
    </p:spTree>
    <p:extLst>
      <p:ext uri="{BB962C8B-B14F-4D97-AF65-F5344CB8AC3E}">
        <p14:creationId xmlns:p14="http://schemas.microsoft.com/office/powerpoint/2010/main" val="10723694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This </a:t>
            </a:r>
            <a:r>
              <a:rPr lang="de-DE" dirty="0" err="1" smtClean="0"/>
              <a:t>shows</a:t>
            </a:r>
            <a:r>
              <a:rPr lang="de-DE" dirty="0" smtClean="0"/>
              <a:t> a </a:t>
            </a:r>
            <a:r>
              <a:rPr lang="de-DE" dirty="0" err="1" smtClean="0"/>
              <a:t>rough</a:t>
            </a:r>
            <a:r>
              <a:rPr lang="de-DE" dirty="0" smtClean="0"/>
              <a:t> </a:t>
            </a:r>
            <a:r>
              <a:rPr lang="de-DE" dirty="0" err="1" smtClean="0"/>
              <a:t>overview</a:t>
            </a:r>
            <a:r>
              <a:rPr lang="de-DE" dirty="0" smtClean="0"/>
              <a:t> </a:t>
            </a:r>
            <a:r>
              <a:rPr lang="de-DE" dirty="0" err="1" smtClean="0"/>
              <a:t>about</a:t>
            </a:r>
            <a:r>
              <a:rPr lang="de-DE" dirty="0" smtClean="0"/>
              <a:t> </a:t>
            </a:r>
            <a:r>
              <a:rPr lang="de-DE" dirty="0" err="1" smtClean="0"/>
              <a:t>the</a:t>
            </a:r>
            <a:r>
              <a:rPr lang="de-DE" dirty="0" smtClean="0"/>
              <a:t> </a:t>
            </a:r>
            <a:r>
              <a:rPr lang="de-DE" dirty="0" err="1" smtClean="0"/>
              <a:t>library</a:t>
            </a:r>
            <a:r>
              <a:rPr lang="de-DE" dirty="0" smtClean="0"/>
              <a:t>.</a:t>
            </a:r>
          </a:p>
          <a:p>
            <a:r>
              <a:rPr lang="de-DE" dirty="0" err="1" smtClean="0"/>
              <a:t>You</a:t>
            </a:r>
            <a:r>
              <a:rPr lang="de-DE" dirty="0" smtClean="0"/>
              <a:t> </a:t>
            </a:r>
            <a:r>
              <a:rPr lang="de-DE" dirty="0" err="1" smtClean="0"/>
              <a:t>can</a:t>
            </a:r>
            <a:r>
              <a:rPr lang="de-DE" dirty="0" smtClean="0"/>
              <a:t> </a:t>
            </a:r>
            <a:r>
              <a:rPr lang="de-DE" dirty="0" err="1" smtClean="0"/>
              <a:t>contribute</a:t>
            </a:r>
            <a:endParaRPr lang="de-DE" dirty="0" smtClean="0"/>
          </a:p>
          <a:p>
            <a:r>
              <a:rPr lang="de-DE" dirty="0" smtClean="0"/>
              <a:t>Test </a:t>
            </a:r>
            <a:r>
              <a:rPr lang="de-DE" dirty="0" err="1" smtClean="0"/>
              <a:t>it</a:t>
            </a:r>
            <a:r>
              <a:rPr lang="de-DE" dirty="0" smtClean="0"/>
              <a:t> </a:t>
            </a:r>
            <a:r>
              <a:rPr lang="de-DE" dirty="0" err="1" smtClean="0"/>
              <a:t>with</a:t>
            </a:r>
            <a:r>
              <a:rPr lang="de-DE" dirty="0" smtClean="0"/>
              <a:t> </a:t>
            </a:r>
            <a:r>
              <a:rPr lang="de-DE" dirty="0" err="1" smtClean="0"/>
              <a:t>other</a:t>
            </a:r>
            <a:r>
              <a:rPr lang="de-DE" baseline="0" dirty="0" smtClean="0"/>
              <a:t> </a:t>
            </a:r>
            <a:r>
              <a:rPr lang="de-DE" baseline="0" dirty="0" err="1" smtClean="0"/>
              <a:t>compliers</a:t>
            </a:r>
            <a:endParaRPr lang="de-DE" baseline="0" dirty="0" smtClean="0"/>
          </a:p>
          <a:p>
            <a:r>
              <a:rPr lang="de-DE" baseline="0" dirty="0" err="1" smtClean="0"/>
              <a:t>Extend</a:t>
            </a:r>
            <a:r>
              <a:rPr lang="de-DE" baseline="0" dirty="0" smtClean="0"/>
              <a:t> </a:t>
            </a:r>
            <a:r>
              <a:rPr lang="de-DE" baseline="0" dirty="0" err="1" smtClean="0"/>
              <a:t>it</a:t>
            </a:r>
            <a:r>
              <a:rPr lang="de-DE" baseline="0" dirty="0" smtClean="0"/>
              <a:t> </a:t>
            </a:r>
            <a:r>
              <a:rPr lang="de-DE" baseline="0" dirty="0" err="1" smtClean="0"/>
              <a:t>to</a:t>
            </a:r>
            <a:r>
              <a:rPr lang="de-DE" baseline="0" dirty="0" smtClean="0"/>
              <a:t> deal </a:t>
            </a:r>
            <a:r>
              <a:rPr lang="de-DE" baseline="0" dirty="0" err="1" smtClean="0"/>
              <a:t>with</a:t>
            </a:r>
            <a:r>
              <a:rPr lang="de-DE" baseline="0" dirty="0" smtClean="0"/>
              <a:t> </a:t>
            </a:r>
            <a:r>
              <a:rPr lang="de-DE" baseline="0" dirty="0" err="1" smtClean="0"/>
              <a:t>other</a:t>
            </a:r>
            <a:r>
              <a:rPr lang="de-DE" baseline="0" dirty="0" smtClean="0"/>
              <a:t> </a:t>
            </a:r>
            <a:r>
              <a:rPr lang="de-DE" baseline="0" dirty="0" err="1" smtClean="0"/>
              <a:t>Awaitables</a:t>
            </a:r>
            <a:r>
              <a:rPr lang="de-DE" baseline="0" dirty="0" smtClean="0"/>
              <a:t> </a:t>
            </a:r>
          </a:p>
          <a:p>
            <a:r>
              <a:rPr lang="de-DE" baseline="0" dirty="0" err="1" smtClean="0"/>
              <a:t>Improve</a:t>
            </a:r>
            <a:r>
              <a:rPr lang="de-DE" baseline="0" dirty="0" smtClean="0"/>
              <a:t> </a:t>
            </a:r>
            <a:r>
              <a:rPr lang="de-DE" baseline="0" dirty="0" err="1" smtClean="0"/>
              <a:t>its</a:t>
            </a:r>
            <a:r>
              <a:rPr lang="de-DE" baseline="0" dirty="0" smtClean="0"/>
              <a:t> </a:t>
            </a:r>
            <a:r>
              <a:rPr lang="de-DE" baseline="0" dirty="0" err="1" smtClean="0"/>
              <a:t>interfaces</a:t>
            </a:r>
            <a:r>
              <a:rPr lang="de-DE" baseline="0" dirty="0" smtClean="0"/>
              <a:t> </a:t>
            </a:r>
          </a:p>
          <a:p>
            <a:r>
              <a:rPr lang="de-DE" baseline="0" dirty="0" smtClean="0"/>
              <a:t>Find out </a:t>
            </a:r>
            <a:r>
              <a:rPr lang="de-DE" baseline="0" dirty="0" err="1" smtClean="0"/>
              <a:t>dozens</a:t>
            </a:r>
            <a:r>
              <a:rPr lang="de-DE" baseline="0" dirty="0" smtClean="0"/>
              <a:t> </a:t>
            </a:r>
            <a:r>
              <a:rPr lang="de-DE" baseline="0" dirty="0" err="1" smtClean="0"/>
              <a:t>of</a:t>
            </a:r>
            <a:r>
              <a:rPr lang="de-DE" baseline="0" dirty="0" smtClean="0"/>
              <a:t> </a:t>
            </a:r>
            <a:r>
              <a:rPr lang="de-DE" baseline="0" dirty="0" err="1" smtClean="0"/>
              <a:t>examples</a:t>
            </a:r>
            <a:r>
              <a:rPr lang="de-DE" baseline="0" dirty="0" smtClean="0"/>
              <a:t> </a:t>
            </a:r>
            <a:r>
              <a:rPr lang="de-DE" baseline="0" dirty="0" err="1" smtClean="0"/>
              <a:t>wit</a:t>
            </a:r>
            <a:endParaRPr lang="de-DE" baseline="0" dirty="0" smtClean="0"/>
          </a:p>
          <a:p>
            <a:endParaRPr lang="de-DE" baseline="0" dirty="0" smtClean="0"/>
          </a:p>
          <a:p>
            <a:pPr defTabSz="918187">
              <a:defRPr/>
            </a:pPr>
            <a:r>
              <a:rPr lang="en-GB" b="1" dirty="0" smtClean="0"/>
              <a:t>Main Statement</a:t>
            </a:r>
          </a:p>
          <a:p>
            <a:endParaRPr lang="de-DE" dirty="0" smtClean="0"/>
          </a:p>
          <a:p>
            <a:pPr defTabSz="918187">
              <a:defRPr/>
            </a:pPr>
            <a:r>
              <a:rPr lang="en-GB" b="1" dirty="0" smtClean="0"/>
              <a:t>Transition Statement</a:t>
            </a:r>
          </a:p>
          <a:p>
            <a:r>
              <a:rPr lang="de-DE" baseline="0" dirty="0" smtClean="0"/>
              <a:t>hin </a:t>
            </a:r>
            <a:r>
              <a:rPr lang="de-DE" baseline="0" dirty="0" err="1" smtClean="0"/>
              <a:t>the</a:t>
            </a:r>
            <a:r>
              <a:rPr lang="de-DE" baseline="0" dirty="0" smtClean="0"/>
              <a:t> </a:t>
            </a:r>
            <a:r>
              <a:rPr lang="de-DE" baseline="0" dirty="0" err="1" smtClean="0"/>
              <a:t>tests</a:t>
            </a:r>
            <a:r>
              <a:rPr lang="de-DE" baseline="0" dirty="0" smtClean="0"/>
              <a:t> </a:t>
            </a:r>
            <a:r>
              <a:rPr lang="de-DE" baseline="0" dirty="0" err="1" smtClean="0"/>
              <a:t>itself</a:t>
            </a:r>
            <a:endParaRPr lang="de-DE" baseline="0" dirty="0" smtClean="0"/>
          </a:p>
        </p:txBody>
      </p:sp>
      <p:sp>
        <p:nvSpPr>
          <p:cNvPr id="4" name="Foliennummernplatzhalter 3"/>
          <p:cNvSpPr>
            <a:spLocks noGrp="1"/>
          </p:cNvSpPr>
          <p:nvPr>
            <p:ph type="sldNum" sz="quarter" idx="10"/>
          </p:nvPr>
        </p:nvSpPr>
        <p:spPr/>
        <p:txBody>
          <a:bodyPr/>
          <a:lstStyle/>
          <a:p>
            <a:fld id="{F4BE600D-EFAE-43BF-8E9C-88BA7BC1BBF7}" type="slidenum">
              <a:rPr lang="de-DE" smtClean="0"/>
              <a:pPr/>
              <a:t>34</a:t>
            </a:fld>
            <a:endParaRPr lang="de-DE"/>
          </a:p>
        </p:txBody>
      </p:sp>
    </p:spTree>
    <p:extLst>
      <p:ext uri="{BB962C8B-B14F-4D97-AF65-F5344CB8AC3E}">
        <p14:creationId xmlns:p14="http://schemas.microsoft.com/office/powerpoint/2010/main" val="41225555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18187">
              <a:defRPr/>
            </a:pPr>
            <a:r>
              <a:rPr lang="en-GB" b="1" dirty="0" smtClean="0"/>
              <a:t>Main Statement</a:t>
            </a:r>
          </a:p>
          <a:p>
            <a:pPr defTabSz="918187">
              <a:defRPr/>
            </a:pPr>
            <a:endParaRPr lang="en-US" dirty="0">
              <a:latin typeface="Segoe UI Light" panose="020B0502040204020203" pitchFamily="34" charset="0"/>
              <a:ea typeface="Segoe UI" panose="020B0502040204020203" pitchFamily="34" charset="0"/>
              <a:cs typeface="Segoe UI" panose="020B0502040204020203" pitchFamily="34" charset="0"/>
            </a:endParaRPr>
          </a:p>
          <a:p>
            <a:pPr defTabSz="918187">
              <a:defRPr/>
            </a:pPr>
            <a:r>
              <a:rPr lang="en-US" dirty="0">
                <a:latin typeface="Segoe UI Light" panose="020B0502040204020203" pitchFamily="34" charset="0"/>
                <a:ea typeface="Segoe UI" panose="020B0502040204020203" pitchFamily="34" charset="0"/>
                <a:cs typeface="Segoe UI" panose="020B0502040204020203" pitchFamily="34" charset="0"/>
              </a:rPr>
              <a:t>Currently library is used within our own projects</a:t>
            </a:r>
          </a:p>
          <a:p>
            <a:pPr defTabSz="918187">
              <a:defRPr/>
            </a:pPr>
            <a:r>
              <a:rPr lang="en-US" dirty="0">
                <a:latin typeface="Segoe UI Light" panose="020B0502040204020203" pitchFamily="34" charset="0"/>
                <a:ea typeface="Segoe UI" panose="020B0502040204020203" pitchFamily="34" charset="0"/>
                <a:cs typeface="Segoe UI" panose="020B0502040204020203" pitchFamily="34" charset="0"/>
              </a:rPr>
              <a:t>Version 0.1 will arrive later in this year, 2014 </a:t>
            </a:r>
          </a:p>
          <a:p>
            <a:pPr defTabSz="918187">
              <a:defRPr/>
            </a:pPr>
            <a:r>
              <a:rPr lang="en-US" dirty="0">
                <a:latin typeface="Segoe UI Light" panose="020B0502040204020203" pitchFamily="34" charset="0"/>
                <a:ea typeface="Segoe UI" panose="020B0502040204020203" pitchFamily="34" charset="0"/>
                <a:cs typeface="Segoe UI" panose="020B0502040204020203" pitchFamily="34" charset="0"/>
              </a:rPr>
              <a:t>Focus is on simple integration with legacy code</a:t>
            </a:r>
          </a:p>
          <a:p>
            <a:pPr defTabSz="918187">
              <a:defRPr/>
            </a:pPr>
            <a:endParaRPr lang="en-GB" b="1" dirty="0" smtClean="0"/>
          </a:p>
          <a:p>
            <a:pPr defTabSz="918187">
              <a:defRPr/>
            </a:pPr>
            <a:r>
              <a:rPr lang="en-GB" b="1" dirty="0" smtClean="0"/>
              <a:t>Transition Statement</a:t>
            </a:r>
          </a:p>
          <a:p>
            <a:pPr defTabSz="918187">
              <a:defRPr/>
            </a:pPr>
            <a:r>
              <a:rPr lang="en-GB" b="0" dirty="0" smtClean="0"/>
              <a:t>Lets see the details … </a:t>
            </a:r>
          </a:p>
          <a:p>
            <a:endParaRPr lang="de-DE" dirty="0"/>
          </a:p>
        </p:txBody>
      </p:sp>
      <p:sp>
        <p:nvSpPr>
          <p:cNvPr id="4" name="Foliennummernplatzhalter 3"/>
          <p:cNvSpPr>
            <a:spLocks noGrp="1"/>
          </p:cNvSpPr>
          <p:nvPr>
            <p:ph type="sldNum" sz="quarter" idx="10"/>
          </p:nvPr>
        </p:nvSpPr>
        <p:spPr/>
        <p:txBody>
          <a:bodyPr/>
          <a:lstStyle/>
          <a:p>
            <a:fld id="{F4BE600D-EFAE-43BF-8E9C-88BA7BC1BBF7}" type="slidenum">
              <a:rPr lang="de-DE" smtClean="0"/>
              <a:pPr/>
              <a:t>35</a:t>
            </a:fld>
            <a:endParaRPr lang="de-DE"/>
          </a:p>
        </p:txBody>
      </p:sp>
    </p:spTree>
    <p:extLst>
      <p:ext uri="{BB962C8B-B14F-4D97-AF65-F5344CB8AC3E}">
        <p14:creationId xmlns:p14="http://schemas.microsoft.com/office/powerpoint/2010/main" val="10723694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18187">
              <a:defRPr/>
            </a:pPr>
            <a:r>
              <a:rPr lang="en-GB" b="1" dirty="0" smtClean="0"/>
              <a:t>Main Statement</a:t>
            </a:r>
          </a:p>
          <a:p>
            <a:pPr defTabSz="931225">
              <a:defRPr/>
            </a:pPr>
            <a:endParaRPr lang="en-US" dirty="0">
              <a:latin typeface="Segoe UI Light" panose="020B0502040204020203" pitchFamily="34" charset="0"/>
              <a:ea typeface="Segoe UI" panose="020B0502040204020203" pitchFamily="34" charset="0"/>
              <a:cs typeface="Segoe UI" panose="020B0502040204020203" pitchFamily="34" charset="0"/>
            </a:endParaRPr>
          </a:p>
          <a:p>
            <a:pPr defTabSz="931225">
              <a:defRPr/>
            </a:pPr>
            <a:r>
              <a:rPr lang="en-US" dirty="0">
                <a:latin typeface="Segoe UI Light" panose="020B0502040204020203" pitchFamily="34" charset="0"/>
                <a:ea typeface="Segoe UI" panose="020B0502040204020203" pitchFamily="34" charset="0"/>
                <a:cs typeface="Segoe UI" panose="020B0502040204020203" pitchFamily="34" charset="0"/>
              </a:rPr>
              <a:t>Library has still some extension points to add more </a:t>
            </a:r>
            <a:r>
              <a:rPr lang="en-US" dirty="0" err="1">
                <a:latin typeface="Segoe UI Light" panose="020B0502040204020203" pitchFamily="34" charset="0"/>
                <a:ea typeface="Segoe UI" panose="020B0502040204020203" pitchFamily="34" charset="0"/>
                <a:cs typeface="Segoe UI" panose="020B0502040204020203" pitchFamily="34" charset="0"/>
              </a:rPr>
              <a:t>Awaitables</a:t>
            </a:r>
            <a:r>
              <a:rPr lang="en-US" dirty="0">
                <a:latin typeface="Segoe UI Light" panose="020B0502040204020203" pitchFamily="34" charset="0"/>
                <a:ea typeface="Segoe UI" panose="020B0502040204020203" pitchFamily="34" charset="0"/>
                <a:cs typeface="Segoe UI" panose="020B0502040204020203" pitchFamily="34" charset="0"/>
              </a:rPr>
              <a:t>,</a:t>
            </a:r>
          </a:p>
          <a:p>
            <a:pPr defTabSz="931225">
              <a:defRPr/>
            </a:pPr>
            <a:r>
              <a:rPr lang="en-US" dirty="0">
                <a:latin typeface="Segoe UI Light" panose="020B0502040204020203" pitchFamily="34" charset="0"/>
                <a:ea typeface="Segoe UI" panose="020B0502040204020203" pitchFamily="34" charset="0"/>
                <a:cs typeface="Segoe UI" panose="020B0502040204020203" pitchFamily="34" charset="0"/>
              </a:rPr>
              <a:t>More Task Factories</a:t>
            </a:r>
          </a:p>
          <a:p>
            <a:pPr defTabSz="931225">
              <a:defRPr/>
            </a:pPr>
            <a:r>
              <a:rPr lang="en-US" dirty="0">
                <a:latin typeface="Segoe UI Light" panose="020B0502040204020203" pitchFamily="34" charset="0"/>
                <a:ea typeface="Segoe UI" panose="020B0502040204020203" pitchFamily="34" charset="0"/>
                <a:cs typeface="Segoe UI" panose="020B0502040204020203" pitchFamily="34" charset="0"/>
              </a:rPr>
              <a:t>More </a:t>
            </a:r>
            <a:r>
              <a:rPr lang="en-US" dirty="0" err="1">
                <a:latin typeface="Segoe UI Light" panose="020B0502040204020203" pitchFamily="34" charset="0"/>
                <a:ea typeface="Segoe UI" panose="020B0502040204020203" pitchFamily="34" charset="0"/>
                <a:cs typeface="Segoe UI" panose="020B0502040204020203" pitchFamily="34" charset="0"/>
              </a:rPr>
              <a:t>Msg</a:t>
            </a:r>
            <a:r>
              <a:rPr lang="en-US" dirty="0">
                <a:latin typeface="Segoe UI Light" panose="020B0502040204020203" pitchFamily="34" charset="0"/>
                <a:ea typeface="Segoe UI" panose="020B0502040204020203" pitchFamily="34" charset="0"/>
                <a:cs typeface="Segoe UI" panose="020B0502040204020203" pitchFamily="34" charset="0"/>
              </a:rPr>
              <a:t>-Dispatcher</a:t>
            </a:r>
          </a:p>
          <a:p>
            <a:endParaRPr lang="de-DE" dirty="0" smtClean="0"/>
          </a:p>
          <a:p>
            <a:pPr defTabSz="918187">
              <a:defRPr/>
            </a:pPr>
            <a:r>
              <a:rPr lang="en-GB" b="1" dirty="0" smtClean="0"/>
              <a:t>Transition Statement</a:t>
            </a:r>
          </a:p>
          <a:p>
            <a:endParaRPr lang="de-DE" dirty="0"/>
          </a:p>
        </p:txBody>
      </p:sp>
      <p:sp>
        <p:nvSpPr>
          <p:cNvPr id="4" name="Foliennummernplatzhalter 3"/>
          <p:cNvSpPr>
            <a:spLocks noGrp="1"/>
          </p:cNvSpPr>
          <p:nvPr>
            <p:ph type="sldNum" sz="quarter" idx="10"/>
          </p:nvPr>
        </p:nvSpPr>
        <p:spPr/>
        <p:txBody>
          <a:bodyPr/>
          <a:lstStyle/>
          <a:p>
            <a:fld id="{F4BE600D-EFAE-43BF-8E9C-88BA7BC1BBF7}" type="slidenum">
              <a:rPr lang="de-DE" smtClean="0"/>
              <a:pPr/>
              <a:t>36</a:t>
            </a:fld>
            <a:endParaRPr lang="de-DE"/>
          </a:p>
        </p:txBody>
      </p:sp>
    </p:spTree>
    <p:extLst>
      <p:ext uri="{BB962C8B-B14F-4D97-AF65-F5344CB8AC3E}">
        <p14:creationId xmlns:p14="http://schemas.microsoft.com/office/powerpoint/2010/main" val="10723694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18187">
              <a:defRPr/>
            </a:pPr>
            <a:r>
              <a:rPr lang="en-GB" b="1" dirty="0" smtClean="0"/>
              <a:t>Main Statement</a:t>
            </a:r>
          </a:p>
          <a:p>
            <a:pPr defTabSz="918187">
              <a:defRPr/>
            </a:pPr>
            <a:endParaRPr lang="en-US" dirty="0">
              <a:latin typeface="Segoe UI Light" panose="020B0502040204020203" pitchFamily="34" charset="0"/>
              <a:ea typeface="Segoe UI" panose="020B0502040204020203" pitchFamily="34" charset="0"/>
              <a:cs typeface="Segoe UI" panose="020B0502040204020203" pitchFamily="34" charset="0"/>
            </a:endParaRPr>
          </a:p>
          <a:p>
            <a:pPr defTabSz="918187">
              <a:defRPr/>
            </a:pPr>
            <a:r>
              <a:rPr lang="en-US" dirty="0">
                <a:latin typeface="Segoe UI Light" panose="020B0502040204020203" pitchFamily="34" charset="0"/>
                <a:ea typeface="Segoe UI" panose="020B0502040204020203" pitchFamily="34" charset="0"/>
                <a:cs typeface="Segoe UI" panose="020B0502040204020203" pitchFamily="34" charset="0"/>
              </a:rPr>
              <a:t>Currently only its only tested and used with visual studio 2013</a:t>
            </a:r>
          </a:p>
          <a:p>
            <a:pPr defTabSz="918187">
              <a:defRPr/>
            </a:pPr>
            <a:endParaRPr lang="en-GB" b="1" dirty="0" smtClean="0"/>
          </a:p>
          <a:p>
            <a:pPr defTabSz="918187">
              <a:defRPr/>
            </a:pPr>
            <a:r>
              <a:rPr lang="en-GB" b="1" dirty="0" smtClean="0"/>
              <a:t>Transition Statement</a:t>
            </a:r>
          </a:p>
          <a:p>
            <a:endParaRPr lang="de-DE" dirty="0"/>
          </a:p>
        </p:txBody>
      </p:sp>
      <p:sp>
        <p:nvSpPr>
          <p:cNvPr id="4" name="Foliennummernplatzhalter 3"/>
          <p:cNvSpPr>
            <a:spLocks noGrp="1"/>
          </p:cNvSpPr>
          <p:nvPr>
            <p:ph type="sldNum" sz="quarter" idx="10"/>
          </p:nvPr>
        </p:nvSpPr>
        <p:spPr/>
        <p:txBody>
          <a:bodyPr/>
          <a:lstStyle/>
          <a:p>
            <a:fld id="{F4BE600D-EFAE-43BF-8E9C-88BA7BC1BBF7}" type="slidenum">
              <a:rPr lang="de-DE" smtClean="0"/>
              <a:pPr/>
              <a:t>37</a:t>
            </a:fld>
            <a:endParaRPr lang="de-DE"/>
          </a:p>
        </p:txBody>
      </p:sp>
    </p:spTree>
    <p:extLst>
      <p:ext uri="{BB962C8B-B14F-4D97-AF65-F5344CB8AC3E}">
        <p14:creationId xmlns:p14="http://schemas.microsoft.com/office/powerpoint/2010/main" val="10723694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smtClean="0">
              <a:effectLst/>
            </a:endParaRPr>
          </a:p>
          <a:p>
            <a:pPr defTabSz="918187">
              <a:defRPr/>
            </a:pPr>
            <a:r>
              <a:rPr lang="en-GB" b="1" dirty="0" smtClean="0"/>
              <a:t>Main Statement</a:t>
            </a:r>
          </a:p>
          <a:p>
            <a:pPr defTabSz="918187">
              <a:defRPr/>
            </a:pPr>
            <a:r>
              <a:rPr lang="de-DE" dirty="0">
                <a:solidFill>
                  <a:srgbClr val="FF0000"/>
                </a:solidFill>
                <a:latin typeface="Segoe UI Light" panose="020B0502040204020203" pitchFamily="34" charset="0"/>
                <a:ea typeface="Segoe UI" panose="020B0502040204020203" pitchFamily="34" charset="0"/>
                <a:cs typeface="Segoe UI" panose="020B0502040204020203" pitchFamily="34" charset="0"/>
              </a:rPr>
              <a:t>          </a:t>
            </a:r>
            <a:r>
              <a:rPr lang="de-DE" dirty="0" err="1">
                <a:solidFill>
                  <a:srgbClr val="FF0000"/>
                </a:solidFill>
                <a:latin typeface="Segoe UI Light" panose="020B0502040204020203" pitchFamily="34" charset="0"/>
                <a:ea typeface="Segoe UI" panose="020B0502040204020203" pitchFamily="34" charset="0"/>
                <a:cs typeface="Segoe UI" panose="020B0502040204020203" pitchFamily="34" charset="0"/>
              </a:rPr>
              <a:t>What</a:t>
            </a:r>
            <a:r>
              <a:rPr lang="de-DE" dirty="0">
                <a:solidFill>
                  <a:srgbClr val="FF0000"/>
                </a:solidFill>
                <a:latin typeface="Segoe UI Light" panose="020B0502040204020203" pitchFamily="34" charset="0"/>
                <a:ea typeface="Segoe UI" panose="020B0502040204020203" pitchFamily="34" charset="0"/>
                <a:cs typeface="Segoe UI" panose="020B0502040204020203" pitchFamily="34" charset="0"/>
              </a:rPr>
              <a:t> </a:t>
            </a:r>
            <a:r>
              <a:rPr lang="de-DE" dirty="0" err="1">
                <a:solidFill>
                  <a:srgbClr val="FF0000"/>
                </a:solidFill>
                <a:latin typeface="Segoe UI Light" panose="020B0502040204020203" pitchFamily="34" charset="0"/>
                <a:ea typeface="Segoe UI" panose="020B0502040204020203" pitchFamily="34" charset="0"/>
                <a:cs typeface="Segoe UI" panose="020B0502040204020203" pitchFamily="34" charset="0"/>
              </a:rPr>
              <a:t>you</a:t>
            </a:r>
            <a:r>
              <a:rPr lang="de-DE" dirty="0">
                <a:solidFill>
                  <a:srgbClr val="FF0000"/>
                </a:solidFill>
                <a:latin typeface="Segoe UI Light" panose="020B0502040204020203" pitchFamily="34" charset="0"/>
                <a:ea typeface="Segoe UI" panose="020B0502040204020203" pitchFamily="34" charset="0"/>
                <a:cs typeface="Segoe UI" panose="020B0502040204020203" pitchFamily="34" charset="0"/>
              </a:rPr>
              <a:t> </a:t>
            </a:r>
            <a:r>
              <a:rPr lang="de-DE" dirty="0" err="1">
                <a:solidFill>
                  <a:srgbClr val="FF0000"/>
                </a:solidFill>
                <a:latin typeface="Segoe UI Light" panose="020B0502040204020203" pitchFamily="34" charset="0"/>
                <a:ea typeface="Segoe UI" panose="020B0502040204020203" pitchFamily="34" charset="0"/>
                <a:cs typeface="Segoe UI" panose="020B0502040204020203" pitchFamily="34" charset="0"/>
              </a:rPr>
              <a:t>are</a:t>
            </a:r>
            <a:r>
              <a:rPr lang="de-DE" dirty="0">
                <a:solidFill>
                  <a:srgbClr val="FF0000"/>
                </a:solidFill>
                <a:latin typeface="Segoe UI Light" panose="020B0502040204020203" pitchFamily="34" charset="0"/>
                <a:ea typeface="Segoe UI" panose="020B0502040204020203" pitchFamily="34" charset="0"/>
                <a:cs typeface="Segoe UI" panose="020B0502040204020203" pitchFamily="34" charset="0"/>
              </a:rPr>
              <a:t> </a:t>
            </a:r>
            <a:r>
              <a:rPr lang="de-DE" dirty="0" err="1">
                <a:solidFill>
                  <a:srgbClr val="FF0000"/>
                </a:solidFill>
                <a:latin typeface="Segoe UI Light" panose="020B0502040204020203" pitchFamily="34" charset="0"/>
                <a:ea typeface="Segoe UI" panose="020B0502040204020203" pitchFamily="34" charset="0"/>
                <a:cs typeface="Segoe UI" panose="020B0502040204020203" pitchFamily="34" charset="0"/>
              </a:rPr>
              <a:t>waiting</a:t>
            </a:r>
            <a:r>
              <a:rPr lang="de-DE" dirty="0">
                <a:solidFill>
                  <a:srgbClr val="FF0000"/>
                </a:solidFill>
                <a:latin typeface="Segoe UI Light" panose="020B0502040204020203" pitchFamily="34" charset="0"/>
                <a:ea typeface="Segoe UI" panose="020B0502040204020203" pitchFamily="34" charset="0"/>
                <a:cs typeface="Segoe UI" panose="020B0502040204020203" pitchFamily="34" charset="0"/>
              </a:rPr>
              <a:t> </a:t>
            </a:r>
            <a:r>
              <a:rPr lang="de-DE" dirty="0" err="1">
                <a:solidFill>
                  <a:srgbClr val="FF0000"/>
                </a:solidFill>
                <a:latin typeface="Segoe UI Light" panose="020B0502040204020203" pitchFamily="34" charset="0"/>
                <a:ea typeface="Segoe UI" panose="020B0502040204020203" pitchFamily="34" charset="0"/>
                <a:cs typeface="Segoe UI" panose="020B0502040204020203" pitchFamily="34" charset="0"/>
              </a:rPr>
              <a:t>for</a:t>
            </a:r>
            <a:r>
              <a:rPr lang="de-DE" dirty="0" smtClean="0">
                <a:solidFill>
                  <a:srgbClr val="FF0000"/>
                </a:solidFill>
                <a:latin typeface="Segoe UI Light" panose="020B0502040204020203" pitchFamily="34" charset="0"/>
                <a:ea typeface="Segoe UI" panose="020B0502040204020203" pitchFamily="34" charset="0"/>
                <a:cs typeface="Segoe UI" panose="020B0502040204020203" pitchFamily="34" charset="0"/>
              </a:rPr>
              <a:t>?</a:t>
            </a:r>
          </a:p>
          <a:p>
            <a:pPr defTabSz="918187">
              <a:defRPr/>
            </a:pPr>
            <a:r>
              <a:rPr lang="de-DE" baseline="0" dirty="0" smtClean="0">
                <a:solidFill>
                  <a:srgbClr val="FF0000"/>
                </a:solidFill>
                <a:latin typeface="Segoe UI Light" panose="020B0502040204020203" pitchFamily="34" charset="0"/>
                <a:ea typeface="Segoe UI" panose="020B0502040204020203" pitchFamily="34" charset="0"/>
                <a:cs typeface="Segoe UI" panose="020B0502040204020203" pitchFamily="34" charset="0"/>
              </a:rPr>
              <a:t>          </a:t>
            </a:r>
            <a:r>
              <a:rPr lang="de-DE" dirty="0" err="1" smtClean="0">
                <a:solidFill>
                  <a:srgbClr val="FF0000"/>
                </a:solidFill>
                <a:latin typeface="Segoe UI Light" panose="020B0502040204020203" pitchFamily="34" charset="0"/>
                <a:ea typeface="Segoe UI" panose="020B0502040204020203" pitchFamily="34" charset="0"/>
                <a:cs typeface="Segoe UI" panose="020B0502040204020203" pitchFamily="34" charset="0"/>
              </a:rPr>
              <a:t>Join</a:t>
            </a:r>
            <a:r>
              <a:rPr lang="de-DE" dirty="0" smtClean="0">
                <a:solidFill>
                  <a:srgbClr val="FF0000"/>
                </a:solidFill>
                <a:latin typeface="Segoe UI Light" panose="020B0502040204020203" pitchFamily="34" charset="0"/>
                <a:ea typeface="Segoe UI" panose="020B0502040204020203" pitchFamily="34" charset="0"/>
                <a:cs typeface="Segoe UI" panose="020B0502040204020203" pitchFamily="34" charset="0"/>
              </a:rPr>
              <a:t> </a:t>
            </a:r>
            <a:r>
              <a:rPr lang="de-DE" dirty="0" err="1" smtClean="0">
                <a:solidFill>
                  <a:srgbClr val="FF0000"/>
                </a:solidFill>
                <a:latin typeface="Segoe UI Light" panose="020B0502040204020203" pitchFamily="34" charset="0"/>
                <a:ea typeface="Segoe UI" panose="020B0502040204020203" pitchFamily="34" charset="0"/>
                <a:cs typeface="Segoe UI" panose="020B0502040204020203" pitchFamily="34" charset="0"/>
              </a:rPr>
              <a:t>the</a:t>
            </a:r>
            <a:r>
              <a:rPr lang="de-DE" dirty="0" smtClean="0">
                <a:solidFill>
                  <a:srgbClr val="FF0000"/>
                </a:solidFill>
                <a:latin typeface="Segoe UI Light" panose="020B0502040204020203" pitchFamily="34" charset="0"/>
                <a:ea typeface="Segoe UI" panose="020B0502040204020203" pitchFamily="34" charset="0"/>
                <a:cs typeface="Segoe UI" panose="020B0502040204020203" pitchFamily="34" charset="0"/>
              </a:rPr>
              <a:t> </a:t>
            </a:r>
            <a:r>
              <a:rPr lang="de-DE" dirty="0" err="1" smtClean="0">
                <a:solidFill>
                  <a:srgbClr val="FF0000"/>
                </a:solidFill>
                <a:latin typeface="Segoe UI Light" panose="020B0502040204020203" pitchFamily="34" charset="0"/>
                <a:ea typeface="Segoe UI" panose="020B0502040204020203" pitchFamily="34" charset="0"/>
                <a:cs typeface="Segoe UI" panose="020B0502040204020203" pitchFamily="34" charset="0"/>
              </a:rPr>
              <a:t>community</a:t>
            </a:r>
            <a:r>
              <a:rPr lang="de-DE" dirty="0" smtClean="0">
                <a:solidFill>
                  <a:srgbClr val="FF0000"/>
                </a:solidFill>
                <a:latin typeface="Segoe UI Light" panose="020B0502040204020203" pitchFamily="34" charset="0"/>
                <a:ea typeface="Segoe UI" panose="020B0502040204020203" pitchFamily="34" charset="0"/>
                <a:cs typeface="Segoe UI" panose="020B0502040204020203" pitchFamily="34" charset="0"/>
              </a:rPr>
              <a:t> </a:t>
            </a:r>
            <a:r>
              <a:rPr lang="de-DE" dirty="0" err="1" smtClean="0">
                <a:solidFill>
                  <a:srgbClr val="FF0000"/>
                </a:solidFill>
                <a:latin typeface="Segoe UI Light" panose="020B0502040204020203" pitchFamily="34" charset="0"/>
                <a:ea typeface="Segoe UI" panose="020B0502040204020203" pitchFamily="34" charset="0"/>
                <a:cs typeface="Segoe UI" panose="020B0502040204020203" pitchFamily="34" charset="0"/>
              </a:rPr>
              <a:t>arround</a:t>
            </a:r>
            <a:r>
              <a:rPr lang="de-DE" dirty="0" smtClean="0">
                <a:solidFill>
                  <a:srgbClr val="FF0000"/>
                </a:solidFill>
                <a:latin typeface="Segoe UI Light" panose="020B0502040204020203" pitchFamily="34" charset="0"/>
                <a:ea typeface="Segoe UI" panose="020B0502040204020203" pitchFamily="34" charset="0"/>
                <a:cs typeface="Segoe UI" panose="020B0502040204020203" pitchFamily="34" charset="0"/>
              </a:rPr>
              <a:t> </a:t>
            </a:r>
            <a:r>
              <a:rPr lang="de-DE" dirty="0" err="1" smtClean="0">
                <a:solidFill>
                  <a:srgbClr val="FF0000"/>
                </a:solidFill>
                <a:latin typeface="Segoe UI Light" panose="020B0502040204020203" pitchFamily="34" charset="0"/>
                <a:ea typeface="Segoe UI" panose="020B0502040204020203" pitchFamily="34" charset="0"/>
                <a:cs typeface="Segoe UI" panose="020B0502040204020203" pitchFamily="34" charset="0"/>
              </a:rPr>
              <a:t>the</a:t>
            </a:r>
            <a:r>
              <a:rPr lang="de-DE" dirty="0" smtClean="0">
                <a:solidFill>
                  <a:srgbClr val="FF0000"/>
                </a:solidFill>
                <a:latin typeface="Segoe UI Light" panose="020B0502040204020203" pitchFamily="34" charset="0"/>
                <a:ea typeface="Segoe UI" panose="020B0502040204020203" pitchFamily="34" charset="0"/>
                <a:cs typeface="Segoe UI" panose="020B0502040204020203" pitchFamily="34" charset="0"/>
              </a:rPr>
              <a:t> </a:t>
            </a:r>
            <a:r>
              <a:rPr lang="de-DE" dirty="0" err="1" smtClean="0">
                <a:solidFill>
                  <a:srgbClr val="FF0000"/>
                </a:solidFill>
                <a:latin typeface="Segoe UI Light" panose="020B0502040204020203" pitchFamily="34" charset="0"/>
                <a:ea typeface="Segoe UI" panose="020B0502040204020203" pitchFamily="34" charset="0"/>
                <a:cs typeface="Segoe UI" panose="020B0502040204020203" pitchFamily="34" charset="0"/>
              </a:rPr>
              <a:t>library</a:t>
            </a:r>
            <a:r>
              <a:rPr lang="de-DE" dirty="0" smtClean="0">
                <a:solidFill>
                  <a:srgbClr val="FF0000"/>
                </a:solidFill>
                <a:latin typeface="Segoe UI Light" panose="020B0502040204020203" pitchFamily="34" charset="0"/>
                <a:ea typeface="Segoe UI" panose="020B0502040204020203" pitchFamily="34" charset="0"/>
                <a:cs typeface="Segoe UI" panose="020B0502040204020203" pitchFamily="34" charset="0"/>
              </a:rPr>
              <a:t>!</a:t>
            </a:r>
            <a:endParaRPr lang="de-DE" dirty="0">
              <a:solidFill>
                <a:srgbClr val="FF0000"/>
              </a:solidFill>
              <a:latin typeface="Segoe UI Light" panose="020B0502040204020203" pitchFamily="34" charset="0"/>
              <a:ea typeface="Segoe UI" panose="020B0502040204020203" pitchFamily="34" charset="0"/>
              <a:cs typeface="Segoe UI" panose="020B0502040204020203" pitchFamily="34" charset="0"/>
            </a:endParaRPr>
          </a:p>
          <a:p>
            <a:pPr defTabSz="918187">
              <a:defRPr/>
            </a:pPr>
            <a:endParaRPr lang="en-GB" b="1" dirty="0" smtClean="0"/>
          </a:p>
          <a:p>
            <a:pPr defTabSz="918187">
              <a:defRPr/>
            </a:pPr>
            <a:r>
              <a:rPr lang="en-GB" b="1" dirty="0" smtClean="0"/>
              <a:t>Transition Statement</a:t>
            </a:r>
          </a:p>
          <a:p>
            <a:pPr lvl="1" rtl="0" fontAlgn="base"/>
            <a:endParaRPr lang="en-US" dirty="0" smtClean="0"/>
          </a:p>
        </p:txBody>
      </p:sp>
      <p:sp>
        <p:nvSpPr>
          <p:cNvPr id="4" name="Foliennummernplatzhalter 3"/>
          <p:cNvSpPr>
            <a:spLocks noGrp="1"/>
          </p:cNvSpPr>
          <p:nvPr>
            <p:ph type="sldNum" sz="quarter" idx="10"/>
          </p:nvPr>
        </p:nvSpPr>
        <p:spPr/>
        <p:txBody>
          <a:bodyPr/>
          <a:lstStyle/>
          <a:p>
            <a:fld id="{F4BE600D-EFAE-43BF-8E9C-88BA7BC1BBF7}" type="slidenum">
              <a:rPr lang="de-DE" smtClean="0"/>
              <a:pPr/>
              <a:t>38</a:t>
            </a:fld>
            <a:endParaRPr lang="de-DE"/>
          </a:p>
        </p:txBody>
      </p:sp>
    </p:spTree>
    <p:extLst>
      <p:ext uri="{BB962C8B-B14F-4D97-AF65-F5344CB8AC3E}">
        <p14:creationId xmlns:p14="http://schemas.microsoft.com/office/powerpoint/2010/main" val="24120254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smtClean="0">
              <a:effectLst/>
            </a:endParaRPr>
          </a:p>
          <a:p>
            <a:pPr defTabSz="918187">
              <a:defRPr/>
            </a:pPr>
            <a:r>
              <a:rPr lang="en-GB" b="1" dirty="0" smtClean="0"/>
              <a:t>Main Statement</a:t>
            </a:r>
          </a:p>
          <a:p>
            <a:pPr lvl="1" rtl="0" fontAlgn="base"/>
            <a:r>
              <a:rPr lang="en-US" dirty="0" smtClean="0"/>
              <a:t>using </a:t>
            </a:r>
            <a:r>
              <a:rPr lang="en-US" dirty="0" err="1" smtClean="0"/>
              <a:t>coasync</a:t>
            </a:r>
            <a:r>
              <a:rPr lang="en-US" dirty="0" smtClean="0"/>
              <a:t> provides a more clean and robust way to make quality software, and we might able to help out on this one, stay tuned.</a:t>
            </a:r>
            <a:endParaRPr lang="en-US" b="1" dirty="0" smtClean="0"/>
          </a:p>
          <a:p>
            <a:pPr lvl="1" rtl="0" fontAlgn="base"/>
            <a:r>
              <a:rPr lang="en-US" dirty="0" smtClean="0"/>
              <a:t>Questions?</a:t>
            </a:r>
          </a:p>
          <a:p>
            <a:pPr lvl="1" rtl="0" fontAlgn="base"/>
            <a:r>
              <a:rPr lang="en-US" dirty="0" smtClean="0"/>
              <a:t>Be productive again! Today!</a:t>
            </a:r>
          </a:p>
          <a:p>
            <a:pPr defTabSz="918187">
              <a:defRPr/>
            </a:pPr>
            <a:endParaRPr lang="en-GB" b="1" dirty="0" smtClean="0"/>
          </a:p>
          <a:p>
            <a:pPr defTabSz="918187">
              <a:defRPr/>
            </a:pPr>
            <a:r>
              <a:rPr lang="en-GB" b="1" dirty="0" smtClean="0"/>
              <a:t>Transition Statement</a:t>
            </a:r>
          </a:p>
          <a:p>
            <a:pPr defTabSz="918187">
              <a:defRPr/>
            </a:pPr>
            <a:r>
              <a:rPr lang="en-GB" b="1" dirty="0" smtClean="0"/>
              <a:t>          </a:t>
            </a:r>
            <a:r>
              <a:rPr lang="en-GB" b="0" dirty="0" smtClean="0"/>
              <a:t>This is the end!</a:t>
            </a:r>
          </a:p>
          <a:p>
            <a:pPr lvl="1" rtl="0" fontAlgn="base"/>
            <a:endParaRPr lang="en-US" dirty="0" smtClean="0"/>
          </a:p>
        </p:txBody>
      </p:sp>
      <p:sp>
        <p:nvSpPr>
          <p:cNvPr id="4" name="Foliennummernplatzhalter 3"/>
          <p:cNvSpPr>
            <a:spLocks noGrp="1"/>
          </p:cNvSpPr>
          <p:nvPr>
            <p:ph type="sldNum" sz="quarter" idx="10"/>
          </p:nvPr>
        </p:nvSpPr>
        <p:spPr/>
        <p:txBody>
          <a:bodyPr/>
          <a:lstStyle/>
          <a:p>
            <a:fld id="{F4BE600D-EFAE-43BF-8E9C-88BA7BC1BBF7}" type="slidenum">
              <a:rPr lang="de-DE" smtClean="0"/>
              <a:pPr/>
              <a:t>39</a:t>
            </a:fld>
            <a:endParaRPr lang="de-DE"/>
          </a:p>
        </p:txBody>
      </p:sp>
    </p:spTree>
    <p:extLst>
      <p:ext uri="{BB962C8B-B14F-4D97-AF65-F5344CB8AC3E}">
        <p14:creationId xmlns:p14="http://schemas.microsoft.com/office/powerpoint/2010/main" val="2412025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166892" indent="-166892">
              <a:buFont typeface="Arial" charset="0"/>
              <a:buChar char="•"/>
            </a:pPr>
            <a:endParaRPr lang="de-DE" baseline="0" dirty="0" smtClean="0"/>
          </a:p>
          <a:p>
            <a:endParaRPr lang="en-GB" dirty="0" smtClean="0"/>
          </a:p>
          <a:p>
            <a:r>
              <a:rPr lang="en-GB" dirty="0" smtClean="0"/>
              <a:t>I </a:t>
            </a:r>
            <a:r>
              <a:rPr lang="en-GB" dirty="0" err="1" smtClean="0"/>
              <a:t>didnt</a:t>
            </a:r>
            <a:r>
              <a:rPr lang="en-GB" dirty="0" smtClean="0"/>
              <a:t> know, that this is impossible </a:t>
            </a:r>
          </a:p>
          <a:p>
            <a:r>
              <a:rPr lang="en-GB" dirty="0" smtClean="0"/>
              <a:t>I have an idea .. .! </a:t>
            </a:r>
          </a:p>
          <a:p>
            <a:r>
              <a:rPr lang="en-GB" dirty="0" smtClean="0"/>
              <a:t>May we forgot a very important requirement here!</a:t>
            </a:r>
          </a:p>
          <a:p>
            <a:endParaRPr lang="en-GB" dirty="0" smtClean="0"/>
          </a:p>
          <a:p>
            <a:r>
              <a:rPr lang="en-GB" b="1" dirty="0" smtClean="0"/>
              <a:t>Main Statement</a:t>
            </a:r>
          </a:p>
          <a:p>
            <a:pPr marL="166892" indent="-166892">
              <a:buFont typeface="Arial" charset="0"/>
              <a:buChar char="•"/>
            </a:pPr>
            <a:r>
              <a:rPr lang="de-DE" baseline="0" dirty="0" err="1" smtClean="0"/>
              <a:t>Upp</a:t>
            </a:r>
            <a:r>
              <a:rPr lang="de-DE" baseline="0" dirty="0" smtClean="0"/>
              <a:t>, i </a:t>
            </a:r>
            <a:r>
              <a:rPr lang="de-DE" baseline="0" dirty="0" err="1" smtClean="0"/>
              <a:t>forgot</a:t>
            </a:r>
            <a:r>
              <a:rPr lang="de-DE" baseline="0" dirty="0" smtClean="0"/>
              <a:t>. The UI must </a:t>
            </a:r>
            <a:r>
              <a:rPr lang="de-DE" baseline="0" dirty="0" err="1" smtClean="0"/>
              <a:t>stay</a:t>
            </a:r>
            <a:r>
              <a:rPr lang="de-DE" baseline="0" dirty="0" smtClean="0"/>
              <a:t> </a:t>
            </a:r>
            <a:r>
              <a:rPr lang="de-DE" baseline="0" dirty="0" err="1" smtClean="0"/>
              <a:t>responsive</a:t>
            </a:r>
            <a:r>
              <a:rPr lang="de-DE" baseline="0" dirty="0" smtClean="0"/>
              <a:t>! </a:t>
            </a:r>
          </a:p>
          <a:p>
            <a:endParaRPr lang="en-GB" dirty="0" smtClean="0"/>
          </a:p>
          <a:p>
            <a:pPr defTabSz="918187">
              <a:defRPr/>
            </a:pPr>
            <a:r>
              <a:rPr lang="en-GB" b="1" dirty="0" smtClean="0"/>
              <a:t>Transition Statement</a:t>
            </a:r>
          </a:p>
          <a:p>
            <a:pPr defTabSz="918187">
              <a:defRPr/>
            </a:pPr>
            <a:r>
              <a:rPr lang="de-DE" baseline="0" dirty="0" smtClean="0"/>
              <a:t>So </a:t>
            </a:r>
            <a:r>
              <a:rPr lang="de-DE" baseline="0" dirty="0" err="1" smtClean="0"/>
              <a:t>Lets</a:t>
            </a:r>
            <a:r>
              <a:rPr lang="de-DE" baseline="0" dirty="0" smtClean="0"/>
              <a:t> </a:t>
            </a:r>
            <a:r>
              <a:rPr lang="de-DE" baseline="0" dirty="0" err="1" smtClean="0"/>
              <a:t>add</a:t>
            </a:r>
            <a:r>
              <a:rPr lang="de-DE" baseline="0" dirty="0" smtClean="0"/>
              <a:t> </a:t>
            </a:r>
            <a:r>
              <a:rPr lang="de-DE" baseline="0" dirty="0" err="1" smtClean="0"/>
              <a:t>this</a:t>
            </a:r>
            <a:r>
              <a:rPr lang="de-DE" baseline="0" dirty="0" smtClean="0"/>
              <a:t> </a:t>
            </a:r>
            <a:r>
              <a:rPr lang="de-DE" baseline="0" dirty="0" err="1" smtClean="0"/>
              <a:t>req</a:t>
            </a:r>
            <a:r>
              <a:rPr lang="de-DE" baseline="0" dirty="0" smtClean="0"/>
              <a:t> </a:t>
            </a:r>
          </a:p>
          <a:p>
            <a:pPr defTabSz="918187">
              <a:defRPr/>
            </a:pPr>
            <a:endParaRPr lang="en-GB" b="1" dirty="0" smtClean="0"/>
          </a:p>
        </p:txBody>
      </p:sp>
      <p:sp>
        <p:nvSpPr>
          <p:cNvPr id="4" name="Foliennummernplatzhalter 3"/>
          <p:cNvSpPr>
            <a:spLocks noGrp="1"/>
          </p:cNvSpPr>
          <p:nvPr>
            <p:ph type="sldNum" sz="quarter" idx="10"/>
          </p:nvPr>
        </p:nvSpPr>
        <p:spPr/>
        <p:txBody>
          <a:bodyPr/>
          <a:lstStyle/>
          <a:p>
            <a:fld id="{F4BE600D-EFAE-43BF-8E9C-88BA7BC1BBF7}" type="slidenum">
              <a:rPr lang="de-DE" smtClean="0"/>
              <a:pPr/>
              <a:t>4</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166892" indent="-166892">
              <a:buFont typeface="Arial" charset="0"/>
              <a:buChar char="•"/>
            </a:pPr>
            <a:r>
              <a:rPr lang="en-US" dirty="0">
                <a:latin typeface="Segoe UI Light" pitchFamily="34" charset="0"/>
              </a:rPr>
              <a:t>One impetus behind </a:t>
            </a:r>
            <a:r>
              <a:rPr lang="en-US" dirty="0" err="1">
                <a:latin typeface="Segoe UI Light" pitchFamily="34" charset="0"/>
              </a:rPr>
              <a:t>async</a:t>
            </a:r>
            <a:r>
              <a:rPr lang="en-US" dirty="0">
                <a:latin typeface="Segoe UI Light" pitchFamily="34" charset="0"/>
              </a:rPr>
              <a:t> is </a:t>
            </a:r>
            <a:r>
              <a:rPr lang="en-US" dirty="0" smtClean="0">
                <a:latin typeface="Segoe UI Light" pitchFamily="34" charset="0"/>
              </a:rPr>
              <a:t>Mobile apps</a:t>
            </a:r>
            <a:r>
              <a:rPr lang="en-US" dirty="0">
                <a:latin typeface="Segoe UI Light" pitchFamily="34" charset="0"/>
              </a:rPr>
              <a:t>, stay responsive.</a:t>
            </a:r>
          </a:p>
          <a:p>
            <a:r>
              <a:rPr lang="en-US" dirty="0">
                <a:latin typeface="Segoe UI Light" pitchFamily="34" charset="0"/>
              </a:rPr>
              <a:t>* Other big reason push out to cloud, </a:t>
            </a:r>
            <a:r>
              <a:rPr lang="en-US" dirty="0" err="1">
                <a:latin typeface="Segoe UI Light" pitchFamily="34" charset="0"/>
              </a:rPr>
              <a:t>scalility</a:t>
            </a:r>
            <a:r>
              <a:rPr lang="en-US" dirty="0">
                <a:latin typeface="Segoe UI Light" pitchFamily="34" charset="0"/>
              </a:rPr>
              <a:t>, want as many users on each node as possible, avoid consuming resources more than needed. Threads are one of those resources: if spin up a whole load, then it becomes a bottleneck.</a:t>
            </a:r>
          </a:p>
          <a:p>
            <a:r>
              <a:rPr lang="en-US" dirty="0" smtClean="0">
                <a:latin typeface="Segoe UI Light" pitchFamily="34" charset="0"/>
              </a:rPr>
              <a:t>* </a:t>
            </a:r>
            <a:r>
              <a:rPr lang="en-US" dirty="0">
                <a:latin typeface="Segoe UI Light" pitchFamily="34" charset="0"/>
              </a:rPr>
              <a:t>The approach now: "I'm going to give you an API. It might return in 1sec, maybe 10sec. I'm not going to block your thread until the result's ready. Instead I'm going to give you an API where you tell me what you want to </a:t>
            </a:r>
            <a:r>
              <a:rPr lang="en-US" dirty="0" err="1">
                <a:latin typeface="Segoe UI Light" pitchFamily="34" charset="0"/>
              </a:rPr>
              <a:t>ContinueWith</a:t>
            </a:r>
            <a:r>
              <a:rPr lang="en-US" dirty="0">
                <a:latin typeface="Segoe UI Light" pitchFamily="34" charset="0"/>
              </a:rPr>
              <a:t> once the result's ready. Until that time, we're going to go back and make sure your thread is clear – on client to stay responsive, on server not to waste response thread."</a:t>
            </a:r>
          </a:p>
          <a:p>
            <a:endParaRPr lang="en-US" b="1" dirty="0" smtClean="0"/>
          </a:p>
          <a:p>
            <a:r>
              <a:rPr lang="en-US" b="1" dirty="0" smtClean="0"/>
              <a:t>thus: </a:t>
            </a:r>
            <a:r>
              <a:rPr lang="en-US" b="1" dirty="0" err="1" smtClean="0"/>
              <a:t>async</a:t>
            </a:r>
            <a:r>
              <a:rPr lang="en-US" b="1" dirty="0" smtClean="0"/>
              <a:t> becoming the norm</a:t>
            </a:r>
            <a:endParaRPr lang="en-US" dirty="0" smtClean="0">
              <a:effectLst/>
            </a:endParaRPr>
          </a:p>
          <a:p>
            <a:pPr lvl="2" rtl="0" fontAlgn="base"/>
            <a:r>
              <a:rPr lang="en-US" b="1" dirty="0" err="1" smtClean="0"/>
              <a:t>Qt</a:t>
            </a:r>
            <a:r>
              <a:rPr lang="en-US" b="1" dirty="0" smtClean="0"/>
              <a:t> </a:t>
            </a:r>
            <a:r>
              <a:rPr lang="en-US" b="1" dirty="0"/>
              <a:t>is full of Event based </a:t>
            </a:r>
            <a:r>
              <a:rPr lang="en-US" b="1" dirty="0" err="1"/>
              <a:t>Apis</a:t>
            </a:r>
            <a:r>
              <a:rPr lang="en-US" b="1" dirty="0"/>
              <a:t>! </a:t>
            </a:r>
            <a:endParaRPr lang="en-US" b="1" dirty="0" smtClean="0"/>
          </a:p>
          <a:p>
            <a:pPr lvl="2" rtl="0" fontAlgn="base"/>
            <a:r>
              <a:rPr lang="en-US" b="1" dirty="0" smtClean="0"/>
              <a:t>Windows8 </a:t>
            </a:r>
            <a:r>
              <a:rPr lang="en-US" b="1" dirty="0"/>
              <a:t>is full of </a:t>
            </a:r>
            <a:r>
              <a:rPr lang="en-US" b="1" dirty="0" err="1"/>
              <a:t>async</a:t>
            </a:r>
            <a:r>
              <a:rPr lang="en-US" b="1" dirty="0"/>
              <a:t> </a:t>
            </a:r>
            <a:r>
              <a:rPr lang="en-US" b="1" dirty="0" err="1"/>
              <a:t>apis</a:t>
            </a:r>
            <a:r>
              <a:rPr lang="en-US" b="1" dirty="0"/>
              <a:t>!</a:t>
            </a:r>
          </a:p>
          <a:p>
            <a:pPr marL="166892" indent="-166892">
              <a:buFont typeface="Arial" charset="0"/>
              <a:buChar char="•"/>
            </a:pPr>
            <a:endParaRPr lang="en-US" dirty="0">
              <a:latin typeface="Segoe UI Light" pitchFamily="34" charset="0"/>
            </a:endParaRPr>
          </a:p>
        </p:txBody>
      </p:sp>
      <p:sp>
        <p:nvSpPr>
          <p:cNvPr id="4" name="Foliennummernplatzhalter 3"/>
          <p:cNvSpPr>
            <a:spLocks noGrp="1"/>
          </p:cNvSpPr>
          <p:nvPr>
            <p:ph type="sldNum" sz="quarter" idx="10"/>
          </p:nvPr>
        </p:nvSpPr>
        <p:spPr/>
        <p:txBody>
          <a:bodyPr/>
          <a:lstStyle/>
          <a:p>
            <a:fld id="{F4BE600D-EFAE-43BF-8E9C-88BA7BC1BBF7}" type="slidenum">
              <a:rPr lang="de-DE" smtClean="0"/>
              <a:pPr/>
              <a:t>5</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18187">
              <a:defRPr/>
            </a:pPr>
            <a:r>
              <a:rPr lang="en-GB" dirty="0" smtClean="0"/>
              <a:t>…</a:t>
            </a:r>
          </a:p>
          <a:p>
            <a:pPr marL="166892" indent="-166892">
              <a:buFont typeface="Arial" charset="0"/>
              <a:buChar char="•"/>
            </a:pPr>
            <a:endParaRPr lang="de-DE" baseline="0" dirty="0" smtClean="0"/>
          </a:p>
          <a:p>
            <a:r>
              <a:rPr lang="en-GB" b="1" dirty="0" smtClean="0"/>
              <a:t>Main Statement</a:t>
            </a:r>
          </a:p>
          <a:p>
            <a:r>
              <a:rPr lang="en-US" dirty="0" smtClean="0">
                <a:latin typeface="Segoe UI Light" pitchFamily="34" charset="0"/>
              </a:rPr>
              <a:t>* Responsiveness on the client, scalability on the server – is why people began to use asynchronous APIs, and it’s becoming the norm.</a:t>
            </a:r>
          </a:p>
          <a:p>
            <a:endParaRPr lang="en-GB" dirty="0" smtClean="0"/>
          </a:p>
          <a:p>
            <a:endParaRPr lang="en-GB" dirty="0" smtClean="0"/>
          </a:p>
          <a:p>
            <a:pPr defTabSz="918187">
              <a:defRPr/>
            </a:pPr>
            <a:r>
              <a:rPr lang="en-GB" b="1" dirty="0" smtClean="0"/>
              <a:t>Transition Statement</a:t>
            </a:r>
          </a:p>
          <a:p>
            <a:pPr marL="166892" indent="-166892">
              <a:buFont typeface="Arial" charset="0"/>
              <a:buChar char="•"/>
            </a:pPr>
            <a:r>
              <a:rPr lang="de-DE" baseline="0" dirty="0" smtClean="0"/>
              <a:t>Ok, but </a:t>
            </a:r>
            <a:r>
              <a:rPr lang="de-DE" baseline="0" dirty="0" err="1" smtClean="0"/>
              <a:t>now</a:t>
            </a:r>
            <a:r>
              <a:rPr lang="de-DE" baseline="0" dirty="0" smtClean="0"/>
              <a:t> </a:t>
            </a:r>
            <a:r>
              <a:rPr lang="de-DE" baseline="0" dirty="0" err="1" smtClean="0"/>
              <a:t>lets</a:t>
            </a:r>
            <a:r>
              <a:rPr lang="de-DE" baseline="0" dirty="0" smtClean="0"/>
              <a:t> </a:t>
            </a:r>
            <a:r>
              <a:rPr lang="de-DE" baseline="0" dirty="0" err="1" smtClean="0"/>
              <a:t>have</a:t>
            </a:r>
            <a:r>
              <a:rPr lang="de-DE" baseline="0" dirty="0" smtClean="0"/>
              <a:t> a </a:t>
            </a:r>
            <a:r>
              <a:rPr lang="de-DE" baseline="0" dirty="0" err="1" smtClean="0"/>
              <a:t>look</a:t>
            </a:r>
            <a:r>
              <a:rPr lang="de-DE" baseline="0" dirty="0" smtClean="0"/>
              <a:t> at </a:t>
            </a:r>
            <a:r>
              <a:rPr lang="de-DE" baseline="0" dirty="0" err="1" smtClean="0"/>
              <a:t>the</a:t>
            </a:r>
            <a:r>
              <a:rPr lang="de-DE" baseline="0" dirty="0" smtClean="0"/>
              <a:t> </a:t>
            </a:r>
            <a:r>
              <a:rPr lang="de-DE" baseline="0" dirty="0" err="1" smtClean="0"/>
              <a:t>application</a:t>
            </a:r>
            <a:r>
              <a:rPr lang="de-DE" baseline="0" dirty="0" smtClean="0"/>
              <a:t> </a:t>
            </a:r>
            <a:r>
              <a:rPr lang="de-DE" baseline="0" dirty="0" err="1" smtClean="0"/>
              <a:t>flow</a:t>
            </a:r>
            <a:r>
              <a:rPr lang="de-DE" baseline="0" dirty="0" smtClean="0"/>
              <a:t> </a:t>
            </a:r>
            <a:r>
              <a:rPr lang="de-DE" baseline="0" dirty="0" err="1" smtClean="0"/>
              <a:t>as</a:t>
            </a:r>
            <a:r>
              <a:rPr lang="de-DE" baseline="0" dirty="0" smtClean="0"/>
              <a:t> i </a:t>
            </a:r>
            <a:r>
              <a:rPr lang="de-DE" baseline="0" dirty="0" err="1" smtClean="0"/>
              <a:t>promised</a:t>
            </a:r>
            <a:r>
              <a:rPr lang="de-DE" baseline="0" dirty="0" smtClean="0"/>
              <a:t> … </a:t>
            </a:r>
            <a:endParaRPr lang="de-DE" dirty="0" smtClean="0"/>
          </a:p>
          <a:p>
            <a:endParaRPr lang="de-DE" dirty="0"/>
          </a:p>
        </p:txBody>
      </p:sp>
      <p:sp>
        <p:nvSpPr>
          <p:cNvPr id="4" name="Foliennummernplatzhalter 3"/>
          <p:cNvSpPr>
            <a:spLocks noGrp="1"/>
          </p:cNvSpPr>
          <p:nvPr>
            <p:ph type="sldNum" sz="quarter" idx="10"/>
          </p:nvPr>
        </p:nvSpPr>
        <p:spPr/>
        <p:txBody>
          <a:bodyPr/>
          <a:lstStyle/>
          <a:p>
            <a:fld id="{F4BE600D-EFAE-43BF-8E9C-88BA7BC1BBF7}" type="slidenum">
              <a:rPr lang="de-DE" smtClean="0"/>
              <a:pPr/>
              <a:t>6</a:t>
            </a:fld>
            <a:endParaRPr lang="de-DE"/>
          </a:p>
        </p:txBody>
      </p:sp>
    </p:spTree>
    <p:extLst>
      <p:ext uri="{BB962C8B-B14F-4D97-AF65-F5344CB8AC3E}">
        <p14:creationId xmlns:p14="http://schemas.microsoft.com/office/powerpoint/2010/main" val="4167669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18187">
              <a:defRPr/>
            </a:pPr>
            <a:endParaRPr lang="en-GB" b="1" dirty="0" smtClean="0"/>
          </a:p>
          <a:p>
            <a:pPr defTabSz="918187">
              <a:defRPr/>
            </a:pPr>
            <a:r>
              <a:rPr lang="en-GB" b="1" dirty="0" smtClean="0"/>
              <a:t>Main Statement</a:t>
            </a:r>
          </a:p>
          <a:p>
            <a:pPr marL="222523" indent="-222523">
              <a:buAutoNum type="arabicParenR"/>
            </a:pPr>
            <a:endParaRPr lang="de-DE" dirty="0" smtClean="0"/>
          </a:p>
          <a:p>
            <a:pPr marL="222523" indent="-222523">
              <a:buAutoNum type="arabicParenR"/>
            </a:pPr>
            <a:r>
              <a:rPr lang="de-DE" dirty="0" err="1" smtClean="0"/>
              <a:t>Put</a:t>
            </a:r>
            <a:r>
              <a:rPr lang="de-DE" dirty="0" smtClean="0"/>
              <a:t> </a:t>
            </a:r>
            <a:r>
              <a:rPr lang="de-DE" dirty="0" err="1" smtClean="0"/>
              <a:t>image</a:t>
            </a:r>
            <a:r>
              <a:rPr lang="de-DE" dirty="0" smtClean="0"/>
              <a:t> </a:t>
            </a:r>
            <a:r>
              <a:rPr lang="de-DE" dirty="0" err="1" smtClean="0"/>
              <a:t>to</a:t>
            </a:r>
            <a:r>
              <a:rPr lang="de-DE" dirty="0" smtClean="0"/>
              <a:t> </a:t>
            </a:r>
            <a:r>
              <a:rPr lang="de-DE" dirty="0" err="1" smtClean="0"/>
              <a:t>the</a:t>
            </a:r>
            <a:r>
              <a:rPr lang="de-DE" dirty="0" smtClean="0"/>
              <a:t> </a:t>
            </a:r>
            <a:r>
              <a:rPr lang="de-DE" dirty="0" err="1" smtClean="0"/>
              <a:t>harddisk</a:t>
            </a:r>
            <a:r>
              <a:rPr lang="de-DE" dirty="0" smtClean="0"/>
              <a:t>. This </a:t>
            </a:r>
            <a:r>
              <a:rPr lang="de-DE" dirty="0" err="1" smtClean="0"/>
              <a:t>might</a:t>
            </a:r>
            <a:r>
              <a:rPr lang="de-DE" dirty="0" smtClean="0"/>
              <a:t> </a:t>
            </a:r>
            <a:r>
              <a:rPr lang="de-DE" dirty="0" err="1" smtClean="0"/>
              <a:t>be</a:t>
            </a:r>
            <a:r>
              <a:rPr lang="de-DE" dirty="0" smtClean="0"/>
              <a:t> </a:t>
            </a:r>
            <a:r>
              <a:rPr lang="de-DE" dirty="0" err="1" smtClean="0"/>
              <a:t>done</a:t>
            </a:r>
            <a:r>
              <a:rPr lang="de-DE" dirty="0" smtClean="0"/>
              <a:t> </a:t>
            </a:r>
            <a:r>
              <a:rPr lang="de-DE" dirty="0" err="1" smtClean="0"/>
              <a:t>using</a:t>
            </a:r>
            <a:r>
              <a:rPr lang="de-DE" dirty="0" smtClean="0"/>
              <a:t> </a:t>
            </a:r>
            <a:r>
              <a:rPr lang="de-DE" dirty="0" err="1" smtClean="0"/>
              <a:t>boost</a:t>
            </a:r>
            <a:r>
              <a:rPr lang="de-DE" dirty="0" smtClean="0"/>
              <a:t>::</a:t>
            </a:r>
            <a:r>
              <a:rPr lang="de-DE" dirty="0" err="1" smtClean="0"/>
              <a:t>async</a:t>
            </a:r>
            <a:r>
              <a:rPr lang="de-DE" dirty="0" smtClean="0"/>
              <a:t>  </a:t>
            </a:r>
            <a:r>
              <a:rPr lang="de-DE" dirty="0" err="1" smtClean="0"/>
              <a:t>or</a:t>
            </a:r>
            <a:r>
              <a:rPr lang="de-DE" dirty="0" smtClean="0"/>
              <a:t> </a:t>
            </a:r>
            <a:r>
              <a:rPr lang="de-DE" dirty="0" err="1" smtClean="0"/>
              <a:t>QThread</a:t>
            </a:r>
            <a:r>
              <a:rPr lang="de-DE" dirty="0" smtClean="0"/>
              <a:t>, -&gt; zeigen</a:t>
            </a:r>
          </a:p>
          <a:p>
            <a:pPr marL="222523" indent="-222523">
              <a:buAutoNum type="arabicParenR"/>
            </a:pPr>
            <a:r>
              <a:rPr lang="de-DE" dirty="0" smtClean="0"/>
              <a:t>Register </a:t>
            </a:r>
            <a:r>
              <a:rPr lang="de-DE" dirty="0" err="1" smtClean="0"/>
              <a:t>the</a:t>
            </a:r>
            <a:r>
              <a:rPr lang="de-DE" dirty="0" smtClean="0"/>
              <a:t> </a:t>
            </a:r>
            <a:r>
              <a:rPr lang="de-DE" dirty="0" err="1" smtClean="0"/>
              <a:t>upcoming</a:t>
            </a:r>
            <a:r>
              <a:rPr lang="de-DE" dirty="0" smtClean="0"/>
              <a:t> </a:t>
            </a:r>
            <a:r>
              <a:rPr lang="de-DE" dirty="0" err="1" smtClean="0"/>
              <a:t>image</a:t>
            </a:r>
            <a:r>
              <a:rPr lang="de-DE" dirty="0" smtClean="0"/>
              <a:t> at </a:t>
            </a:r>
            <a:r>
              <a:rPr lang="de-DE" dirty="0" err="1" smtClean="0"/>
              <a:t>Enginio</a:t>
            </a:r>
            <a:r>
              <a:rPr lang="de-DE" dirty="0" smtClean="0"/>
              <a:t>, </a:t>
            </a:r>
            <a:r>
              <a:rPr lang="de-DE" dirty="0" err="1" smtClean="0"/>
              <a:t>using</a:t>
            </a:r>
            <a:r>
              <a:rPr lang="de-DE" dirty="0" smtClean="0"/>
              <a:t> -&gt; zeigen </a:t>
            </a:r>
          </a:p>
          <a:p>
            <a:pPr marL="222523" indent="-222523">
              <a:buAutoNum type="arabicParenR"/>
            </a:pPr>
            <a:r>
              <a:rPr lang="de-DE" dirty="0" smtClean="0"/>
              <a:t>…</a:t>
            </a:r>
          </a:p>
          <a:p>
            <a:pPr marL="222523" indent="-222523">
              <a:buAutoNum type="arabicParenR"/>
            </a:pPr>
            <a:r>
              <a:rPr lang="de-DE" dirty="0" smtClean="0"/>
              <a:t>Update </a:t>
            </a:r>
            <a:r>
              <a:rPr lang="de-DE" dirty="0" err="1" smtClean="0"/>
              <a:t>the</a:t>
            </a:r>
            <a:r>
              <a:rPr lang="de-DE" dirty="0" smtClean="0"/>
              <a:t> View Model</a:t>
            </a:r>
            <a:r>
              <a:rPr lang="de-DE" baseline="0" dirty="0" smtClean="0"/>
              <a:t> , </a:t>
            </a:r>
            <a:r>
              <a:rPr lang="de-DE" baseline="0" dirty="0" err="1" smtClean="0"/>
              <a:t>this</a:t>
            </a:r>
            <a:r>
              <a:rPr lang="de-DE" baseline="0" dirty="0" smtClean="0"/>
              <a:t> </a:t>
            </a:r>
            <a:r>
              <a:rPr lang="de-DE" baseline="0" dirty="0" err="1" smtClean="0"/>
              <a:t>is</a:t>
            </a:r>
            <a:r>
              <a:rPr lang="de-DE" baseline="0" dirty="0" smtClean="0"/>
              <a:t> </a:t>
            </a:r>
            <a:r>
              <a:rPr lang="de-DE" baseline="0" dirty="0" err="1" smtClean="0"/>
              <a:t>done</a:t>
            </a:r>
            <a:r>
              <a:rPr lang="de-DE" baseline="0" dirty="0" smtClean="0"/>
              <a:t> </a:t>
            </a:r>
            <a:r>
              <a:rPr lang="de-DE" baseline="0" dirty="0" err="1" smtClean="0"/>
              <a:t>by</a:t>
            </a:r>
            <a:r>
              <a:rPr lang="de-DE" baseline="0" dirty="0" smtClean="0"/>
              <a:t> </a:t>
            </a:r>
            <a:r>
              <a:rPr lang="de-DE" baseline="0" dirty="0" err="1" smtClean="0"/>
              <a:t>Engino</a:t>
            </a:r>
            <a:r>
              <a:rPr lang="de-DE" baseline="0" dirty="0" smtClean="0"/>
              <a:t> </a:t>
            </a:r>
            <a:r>
              <a:rPr lang="de-DE" baseline="0" dirty="0" err="1" smtClean="0"/>
              <a:t>itself</a:t>
            </a:r>
            <a:r>
              <a:rPr lang="de-DE" baseline="0" dirty="0" smtClean="0"/>
              <a:t> </a:t>
            </a:r>
            <a:endParaRPr lang="de-DE" dirty="0" smtClean="0"/>
          </a:p>
          <a:p>
            <a:pPr marL="222523" indent="-222523">
              <a:buAutoNum type="arabicParenR"/>
            </a:pPr>
            <a:endParaRPr lang="de-DE" dirty="0" smtClean="0"/>
          </a:p>
          <a:p>
            <a:endParaRPr lang="en-GB" dirty="0" smtClean="0"/>
          </a:p>
          <a:p>
            <a:pPr defTabSz="918187">
              <a:defRPr/>
            </a:pPr>
            <a:r>
              <a:rPr lang="en-GB" b="1" dirty="0" smtClean="0"/>
              <a:t>Transition Statement</a:t>
            </a:r>
          </a:p>
          <a:p>
            <a:pPr defTabSz="918187">
              <a:defRPr/>
            </a:pPr>
            <a:r>
              <a:rPr lang="en-GB" dirty="0" smtClean="0"/>
              <a:t>How would you code this today? Lets have same examples … </a:t>
            </a:r>
          </a:p>
          <a:p>
            <a:pPr marL="222523" indent="-222523">
              <a:buAutoNum type="arabicParenR"/>
            </a:pPr>
            <a:endParaRPr lang="de-DE" dirty="0"/>
          </a:p>
        </p:txBody>
      </p:sp>
      <p:sp>
        <p:nvSpPr>
          <p:cNvPr id="4" name="Foliennummernplatzhalter 3"/>
          <p:cNvSpPr>
            <a:spLocks noGrp="1"/>
          </p:cNvSpPr>
          <p:nvPr>
            <p:ph type="sldNum" sz="quarter" idx="10"/>
          </p:nvPr>
        </p:nvSpPr>
        <p:spPr/>
        <p:txBody>
          <a:bodyPr/>
          <a:lstStyle/>
          <a:p>
            <a:fld id="{F4BE600D-EFAE-43BF-8E9C-88BA7BC1BBF7}" type="slidenum">
              <a:rPr lang="de-DE" smtClean="0"/>
              <a:pPr/>
              <a:t>7</a:t>
            </a:fld>
            <a:endParaRPr lang="de-DE"/>
          </a:p>
        </p:txBody>
      </p:sp>
    </p:spTree>
    <p:extLst>
      <p:ext uri="{BB962C8B-B14F-4D97-AF65-F5344CB8AC3E}">
        <p14:creationId xmlns:p14="http://schemas.microsoft.com/office/powerpoint/2010/main" val="728036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 </a:t>
            </a:r>
            <a:r>
              <a:rPr lang="de-DE" dirty="0" err="1" smtClean="0"/>
              <a:t>Example</a:t>
            </a:r>
            <a:r>
              <a:rPr lang="de-DE" dirty="0" smtClean="0"/>
              <a:t> </a:t>
            </a:r>
            <a:r>
              <a:rPr lang="de-DE" dirty="0" err="1" smtClean="0"/>
              <a:t>with</a:t>
            </a:r>
            <a:r>
              <a:rPr lang="de-DE" dirty="0" smtClean="0"/>
              <a:t> </a:t>
            </a:r>
            <a:r>
              <a:rPr lang="de-DE" dirty="0" err="1" smtClean="0"/>
              <a:t>signal</a:t>
            </a:r>
            <a:r>
              <a:rPr lang="de-DE" dirty="0" smtClean="0"/>
              <a:t>/</a:t>
            </a:r>
            <a:r>
              <a:rPr lang="de-DE" dirty="0" err="1" smtClean="0"/>
              <a:t>slots</a:t>
            </a:r>
            <a:r>
              <a:rPr lang="de-DE" dirty="0" smtClean="0"/>
              <a:t>. Ist </a:t>
            </a:r>
            <a:r>
              <a:rPr lang="de-DE" dirty="0" err="1" smtClean="0"/>
              <a:t>using</a:t>
            </a:r>
            <a:r>
              <a:rPr lang="de-DE" dirty="0" smtClean="0"/>
              <a:t> </a:t>
            </a:r>
            <a:r>
              <a:rPr lang="de-DE" dirty="0" err="1" smtClean="0"/>
              <a:t>the</a:t>
            </a:r>
            <a:r>
              <a:rPr lang="de-DE" dirty="0" smtClean="0"/>
              <a:t> </a:t>
            </a:r>
            <a:r>
              <a:rPr lang="de-DE" dirty="0" err="1" smtClean="0"/>
              <a:t>connect</a:t>
            </a:r>
            <a:r>
              <a:rPr lang="de-DE" dirty="0" smtClean="0"/>
              <a:t> </a:t>
            </a:r>
            <a:r>
              <a:rPr lang="de-DE" dirty="0" err="1" smtClean="0"/>
              <a:t>syntax</a:t>
            </a:r>
            <a:r>
              <a:rPr lang="de-DE" dirty="0" smtClean="0"/>
              <a:t>, </a:t>
            </a:r>
            <a:r>
              <a:rPr lang="de-DE" dirty="0" err="1" smtClean="0"/>
              <a:t>allowd</a:t>
            </a:r>
            <a:r>
              <a:rPr lang="de-DE" dirty="0" smtClean="0"/>
              <a:t> </a:t>
            </a:r>
            <a:r>
              <a:rPr lang="de-DE" dirty="0" err="1" smtClean="0"/>
              <a:t>with</a:t>
            </a:r>
            <a:r>
              <a:rPr lang="de-DE" dirty="0" smtClean="0"/>
              <a:t> </a:t>
            </a:r>
            <a:r>
              <a:rPr lang="de-DE" dirty="0" err="1" smtClean="0"/>
              <a:t>qt</a:t>
            </a:r>
            <a:r>
              <a:rPr lang="de-DE" dirty="0" smtClean="0"/>
              <a:t> 5.0</a:t>
            </a:r>
          </a:p>
          <a:p>
            <a:endParaRPr lang="de-DE" dirty="0" smtClean="0"/>
          </a:p>
          <a:p>
            <a:r>
              <a:rPr lang="en-US" dirty="0" smtClean="0">
                <a:latin typeface="Segoe UI Light" pitchFamily="34" charset="0"/>
              </a:rPr>
              <a:t>* Currently we have ad-hoc patterns to achieve this, things where accepting callbacks, or subscribing to events. C++11 introduced the </a:t>
            </a:r>
            <a:r>
              <a:rPr lang="en-US" dirty="0" err="1" smtClean="0">
                <a:latin typeface="Segoe UI Light" pitchFamily="34" charset="0"/>
              </a:rPr>
              <a:t>the</a:t>
            </a:r>
            <a:r>
              <a:rPr lang="en-US" dirty="0" smtClean="0">
                <a:latin typeface="Segoe UI Light" pitchFamily="34" charset="0"/>
              </a:rPr>
              <a:t> “Future” abstraction. </a:t>
            </a:r>
            <a:r>
              <a:rPr lang="en-US" dirty="0" err="1" smtClean="0">
                <a:latin typeface="Segoe UI Light" pitchFamily="34" charset="0"/>
              </a:rPr>
              <a:t>Qt</a:t>
            </a:r>
            <a:r>
              <a:rPr lang="en-US" dirty="0" smtClean="0">
                <a:latin typeface="Segoe UI Light" pitchFamily="34" charset="0"/>
              </a:rPr>
              <a:t> already has similar abstractions, called </a:t>
            </a:r>
            <a:r>
              <a:rPr lang="en-US" dirty="0" err="1" smtClean="0">
                <a:latin typeface="Segoe UI Light" pitchFamily="34" charset="0"/>
              </a:rPr>
              <a:t>QFuture</a:t>
            </a:r>
            <a:r>
              <a:rPr lang="en-US" dirty="0" smtClean="0">
                <a:latin typeface="Segoe UI Light" pitchFamily="34" charset="0"/>
              </a:rPr>
              <a:t>. </a:t>
            </a:r>
          </a:p>
          <a:p>
            <a:r>
              <a:rPr lang="en-US" dirty="0" smtClean="0">
                <a:latin typeface="Segoe UI Light" pitchFamily="34" charset="0"/>
              </a:rPr>
              <a:t>* What is a future? It is a </a:t>
            </a:r>
            <a:r>
              <a:rPr lang="en-US" i="1" dirty="0" smtClean="0">
                <a:latin typeface="Segoe UI Light" pitchFamily="34" charset="0"/>
              </a:rPr>
              <a:t>first-class</a:t>
            </a:r>
            <a:r>
              <a:rPr lang="en-US" dirty="0" smtClean="0">
                <a:latin typeface="Segoe UI Light" pitchFamily="34" charset="0"/>
              </a:rPr>
              <a:t> representation of an ongoing operation, …</a:t>
            </a:r>
          </a:p>
          <a:p>
            <a:pPr marL="166892" indent="-166892">
              <a:buFont typeface="Arial" charset="0"/>
              <a:buChar char="•"/>
            </a:pPr>
            <a:r>
              <a:rPr lang="en-US" dirty="0" smtClean="0">
                <a:latin typeface="Segoe UI Light" pitchFamily="34" charset="0"/>
              </a:rPr>
              <a:t>You might know the future implementation of C++11 or already using </a:t>
            </a:r>
            <a:r>
              <a:rPr lang="en-US" dirty="0" err="1" smtClean="0">
                <a:latin typeface="Segoe UI Light" pitchFamily="34" charset="0"/>
              </a:rPr>
              <a:t>QFuture</a:t>
            </a:r>
            <a:r>
              <a:rPr lang="en-US" dirty="0" smtClean="0">
                <a:latin typeface="Segoe UI Light" pitchFamily="34" charset="0"/>
              </a:rPr>
              <a:t>. </a:t>
            </a:r>
          </a:p>
          <a:p>
            <a:endParaRPr lang="en-GB" b="1" dirty="0" smtClean="0"/>
          </a:p>
          <a:p>
            <a:r>
              <a:rPr lang="en-GB" b="1" dirty="0" smtClean="0"/>
              <a:t>Main Statement</a:t>
            </a:r>
          </a:p>
          <a:p>
            <a:pPr defTabSz="918187">
              <a:defRPr/>
            </a:pPr>
            <a:endParaRPr lang="de-DE" dirty="0" smtClean="0"/>
          </a:p>
          <a:p>
            <a:pPr defTabSz="918187">
              <a:defRPr/>
            </a:pPr>
            <a:r>
              <a:rPr lang="de-DE" dirty="0" smtClean="0"/>
              <a:t>+ I </a:t>
            </a:r>
            <a:r>
              <a:rPr lang="de-DE" dirty="0" err="1" smtClean="0"/>
              <a:t>want</a:t>
            </a:r>
            <a:r>
              <a:rPr lang="de-DE" dirty="0" smtClean="0"/>
              <a:t> </a:t>
            </a:r>
            <a:r>
              <a:rPr lang="de-DE" dirty="0" err="1" smtClean="0"/>
              <a:t>to</a:t>
            </a:r>
            <a:r>
              <a:rPr lang="de-DE" dirty="0" smtClean="0"/>
              <a:t> </a:t>
            </a:r>
            <a:r>
              <a:rPr lang="de-DE" dirty="0" err="1" smtClean="0"/>
              <a:t>point</a:t>
            </a:r>
            <a:r>
              <a:rPr lang="de-DE" dirty="0" smtClean="0"/>
              <a:t> out </a:t>
            </a:r>
            <a:r>
              <a:rPr lang="de-DE" dirty="0" err="1" smtClean="0"/>
              <a:t>the</a:t>
            </a:r>
            <a:r>
              <a:rPr lang="de-DE" dirty="0" smtClean="0"/>
              <a:t> explicit </a:t>
            </a:r>
            <a:r>
              <a:rPr lang="de-DE" baseline="0" dirty="0" err="1" smtClean="0"/>
              <a:t>control</a:t>
            </a:r>
            <a:r>
              <a:rPr lang="de-DE" baseline="0" dirty="0" smtClean="0"/>
              <a:t> </a:t>
            </a:r>
            <a:r>
              <a:rPr lang="de-DE" baseline="0" dirty="0" err="1" smtClean="0"/>
              <a:t>flow</a:t>
            </a:r>
            <a:r>
              <a:rPr lang="de-DE" baseline="0" dirty="0" smtClean="0"/>
              <a:t> </a:t>
            </a:r>
            <a:r>
              <a:rPr lang="de-DE" baseline="0" dirty="0" err="1" smtClean="0"/>
              <a:t>here</a:t>
            </a:r>
            <a:r>
              <a:rPr lang="de-DE" baseline="0" dirty="0" smtClean="0"/>
              <a:t> </a:t>
            </a:r>
          </a:p>
          <a:p>
            <a:pPr defTabSz="918187">
              <a:defRPr/>
            </a:pPr>
            <a:r>
              <a:rPr lang="de-DE" baseline="0" dirty="0" smtClean="0"/>
              <a:t>+ </a:t>
            </a:r>
            <a:r>
              <a:rPr lang="de-DE" baseline="0" dirty="0" err="1" smtClean="0"/>
              <a:t>the</a:t>
            </a:r>
            <a:r>
              <a:rPr lang="de-DE" baseline="0" dirty="0" smtClean="0"/>
              <a:t> </a:t>
            </a:r>
            <a:r>
              <a:rPr lang="de-DE" baseline="0" dirty="0" err="1" smtClean="0"/>
              <a:t>method</a:t>
            </a:r>
            <a:r>
              <a:rPr lang="de-DE" baseline="0" dirty="0" smtClean="0"/>
              <a:t> </a:t>
            </a:r>
            <a:r>
              <a:rPr lang="en-US" dirty="0" err="1" smtClean="0">
                <a:solidFill>
                  <a:srgbClr val="0070C0"/>
                </a:solidFill>
                <a:latin typeface="Consolas" panose="020B0609020204030204" pitchFamily="49" charset="0"/>
                <a:cs typeface="Consolas" panose="020B0609020204030204" pitchFamily="49" charset="0"/>
              </a:rPr>
              <a:t>uploadImageFromFile</a:t>
            </a:r>
            <a:r>
              <a:rPr lang="en-US" dirty="0" smtClean="0">
                <a:solidFill>
                  <a:srgbClr val="0070C0"/>
                </a:solidFill>
                <a:latin typeface="Consolas" panose="020B0609020204030204" pitchFamily="49" charset="0"/>
                <a:cs typeface="Consolas" panose="020B0609020204030204" pitchFamily="49" charset="0"/>
              </a:rPr>
              <a:t> knows suddenly which method comes next to her! </a:t>
            </a:r>
          </a:p>
          <a:p>
            <a:pPr defTabSz="918187">
              <a:defRPr/>
            </a:pPr>
            <a:endParaRPr lang="de-DE" baseline="0" dirty="0" smtClean="0"/>
          </a:p>
          <a:p>
            <a:pPr defTabSz="918187">
              <a:defRPr/>
            </a:pPr>
            <a:r>
              <a:rPr lang="de-DE" baseline="0" dirty="0" smtClean="0"/>
              <a:t>+ do not </a:t>
            </a:r>
            <a:r>
              <a:rPr lang="de-DE" baseline="0" dirty="0" err="1" smtClean="0"/>
              <a:t>forget</a:t>
            </a:r>
            <a:r>
              <a:rPr lang="de-DE" baseline="0" dirty="0" smtClean="0"/>
              <a:t> </a:t>
            </a:r>
            <a:r>
              <a:rPr lang="de-DE" baseline="0" dirty="0" err="1" smtClean="0"/>
              <a:t>here</a:t>
            </a:r>
            <a:r>
              <a:rPr lang="de-DE" baseline="0" dirty="0" smtClean="0"/>
              <a:t> </a:t>
            </a:r>
            <a:r>
              <a:rPr lang="de-DE" baseline="0" dirty="0" err="1" smtClean="0"/>
              <a:t>the</a:t>
            </a:r>
            <a:r>
              <a:rPr lang="de-DE" baseline="0" dirty="0" smtClean="0"/>
              <a:t> „</a:t>
            </a:r>
            <a:r>
              <a:rPr lang="de-DE" baseline="0" dirty="0" err="1" smtClean="0"/>
              <a:t>deleteLater</a:t>
            </a:r>
            <a:r>
              <a:rPr lang="de-DE" baseline="0" dirty="0" smtClean="0"/>
              <a:t>“! </a:t>
            </a:r>
          </a:p>
          <a:p>
            <a:pPr defTabSz="918187">
              <a:defRPr/>
            </a:pPr>
            <a:r>
              <a:rPr lang="en-GB" b="0" dirty="0" smtClean="0"/>
              <a:t>+ mixed up 3 things together: … </a:t>
            </a:r>
          </a:p>
          <a:p>
            <a:pPr defTabSz="918187">
              <a:defRPr/>
            </a:pPr>
            <a:r>
              <a:rPr lang="de-DE" baseline="0" dirty="0" smtClean="0"/>
              <a:t>+ </a:t>
            </a:r>
            <a:r>
              <a:rPr lang="de-DE" baseline="0" dirty="0" err="1" smtClean="0"/>
              <a:t>refaktoring</a:t>
            </a:r>
            <a:r>
              <a:rPr lang="de-DE" baseline="0" dirty="0" smtClean="0"/>
              <a:t> </a:t>
            </a:r>
            <a:r>
              <a:rPr lang="de-DE" baseline="0" dirty="0" err="1" smtClean="0"/>
              <a:t>becomes</a:t>
            </a:r>
            <a:r>
              <a:rPr lang="de-DE" baseline="0" dirty="0" smtClean="0"/>
              <a:t> </a:t>
            </a:r>
            <a:r>
              <a:rPr lang="de-DE" baseline="0" dirty="0" err="1" smtClean="0"/>
              <a:t>quite</a:t>
            </a:r>
            <a:r>
              <a:rPr lang="de-DE" baseline="0" dirty="0" smtClean="0"/>
              <a:t> </a:t>
            </a:r>
            <a:r>
              <a:rPr lang="de-DE" baseline="0" dirty="0" err="1" smtClean="0"/>
              <a:t>hard</a:t>
            </a:r>
            <a:r>
              <a:rPr lang="de-DE" baseline="0" dirty="0" smtClean="0"/>
              <a:t>, due </a:t>
            </a:r>
            <a:r>
              <a:rPr lang="de-DE" baseline="0" dirty="0" err="1" smtClean="0"/>
              <a:t>to</a:t>
            </a:r>
            <a:r>
              <a:rPr lang="de-DE" baseline="0" dirty="0" smtClean="0"/>
              <a:t> </a:t>
            </a:r>
            <a:r>
              <a:rPr lang="de-DE" baseline="0" dirty="0" err="1" smtClean="0"/>
              <a:t>the</a:t>
            </a:r>
            <a:r>
              <a:rPr lang="de-DE" baseline="0" dirty="0" smtClean="0"/>
              <a:t> </a:t>
            </a:r>
            <a:r>
              <a:rPr lang="de-DE" baseline="0" dirty="0" err="1" smtClean="0"/>
              <a:t>mixing</a:t>
            </a:r>
            <a:r>
              <a:rPr lang="de-DE" baseline="0" dirty="0" smtClean="0"/>
              <a:t> </a:t>
            </a:r>
            <a:r>
              <a:rPr lang="de-DE" baseline="0" dirty="0" err="1" smtClean="0"/>
              <a:t>of</a:t>
            </a:r>
            <a:r>
              <a:rPr lang="de-DE" baseline="0" dirty="0" smtClean="0"/>
              <a:t> </a:t>
            </a:r>
            <a:r>
              <a:rPr lang="de-DE" baseline="0" dirty="0" err="1" smtClean="0"/>
              <a:t>program</a:t>
            </a:r>
            <a:r>
              <a:rPr lang="de-DE" baseline="0" dirty="0" smtClean="0"/>
              <a:t> </a:t>
            </a:r>
            <a:r>
              <a:rPr lang="de-DE" baseline="0" dirty="0" err="1" smtClean="0"/>
              <a:t>flow</a:t>
            </a:r>
            <a:r>
              <a:rPr lang="de-DE" baseline="0" dirty="0" smtClean="0"/>
              <a:t> </a:t>
            </a:r>
            <a:r>
              <a:rPr lang="de-DE" baseline="0" dirty="0" err="1" smtClean="0"/>
              <a:t>and</a:t>
            </a:r>
            <a:r>
              <a:rPr lang="de-DE" baseline="0" dirty="0" smtClean="0"/>
              <a:t> </a:t>
            </a:r>
            <a:r>
              <a:rPr lang="de-DE" baseline="0" dirty="0" err="1" smtClean="0"/>
              <a:t>application</a:t>
            </a:r>
            <a:r>
              <a:rPr lang="de-DE" baseline="0" dirty="0" smtClean="0"/>
              <a:t> </a:t>
            </a:r>
            <a:r>
              <a:rPr lang="de-DE" baseline="0" dirty="0" err="1" smtClean="0"/>
              <a:t>logic</a:t>
            </a:r>
            <a:r>
              <a:rPr lang="de-DE" baseline="0" dirty="0" smtClean="0"/>
              <a:t>. </a:t>
            </a:r>
          </a:p>
          <a:p>
            <a:pPr defTabSz="918187">
              <a:defRPr/>
            </a:pPr>
            <a:endParaRPr lang="en-GB" b="1" dirty="0" smtClean="0"/>
          </a:p>
          <a:p>
            <a:r>
              <a:rPr lang="de-DE" baseline="0" dirty="0" smtClean="0"/>
              <a:t>+ </a:t>
            </a:r>
            <a:r>
              <a:rPr lang="de-DE" baseline="0" dirty="0" err="1" smtClean="0"/>
              <a:t>if</a:t>
            </a:r>
            <a:r>
              <a:rPr lang="de-DE" baseline="0" dirty="0" smtClean="0"/>
              <a:t> </a:t>
            </a:r>
            <a:r>
              <a:rPr lang="de-DE" baseline="0" dirty="0" err="1" smtClean="0"/>
              <a:t>you</a:t>
            </a:r>
            <a:r>
              <a:rPr lang="de-DE" baseline="0" dirty="0" smtClean="0"/>
              <a:t> </a:t>
            </a:r>
            <a:r>
              <a:rPr lang="de-DE" baseline="0" dirty="0" err="1" smtClean="0"/>
              <a:t>are</a:t>
            </a:r>
            <a:r>
              <a:rPr lang="de-DE" baseline="0" dirty="0" smtClean="0"/>
              <a:t> an </a:t>
            </a:r>
            <a:r>
              <a:rPr lang="de-DE" baseline="0" dirty="0" err="1" smtClean="0"/>
              <a:t>responsible</a:t>
            </a:r>
            <a:r>
              <a:rPr lang="de-DE" baseline="0" dirty="0" smtClean="0"/>
              <a:t> </a:t>
            </a:r>
            <a:r>
              <a:rPr lang="de-DE" baseline="0" dirty="0" err="1" smtClean="0"/>
              <a:t>developer</a:t>
            </a:r>
            <a:r>
              <a:rPr lang="de-DE" baseline="0" dirty="0" smtClean="0"/>
              <a:t>, </a:t>
            </a:r>
            <a:r>
              <a:rPr lang="de-DE" baseline="0" dirty="0" err="1" smtClean="0"/>
              <a:t>than</a:t>
            </a:r>
            <a:r>
              <a:rPr lang="de-DE" baseline="0" dirty="0" smtClean="0"/>
              <a:t> </a:t>
            </a:r>
            <a:r>
              <a:rPr lang="de-DE" baseline="0" dirty="0" err="1" smtClean="0"/>
              <a:t>you</a:t>
            </a:r>
            <a:r>
              <a:rPr lang="de-DE" baseline="0" dirty="0" smtClean="0"/>
              <a:t> will </a:t>
            </a:r>
            <a:r>
              <a:rPr lang="de-DE" baseline="0" dirty="0" err="1" smtClean="0"/>
              <a:t>encapsulate</a:t>
            </a:r>
            <a:r>
              <a:rPr lang="de-DE" baseline="0" dirty="0" smtClean="0"/>
              <a:t>  </a:t>
            </a:r>
            <a:r>
              <a:rPr lang="de-DE" baseline="0" dirty="0" err="1" smtClean="0"/>
              <a:t>the</a:t>
            </a:r>
            <a:r>
              <a:rPr lang="de-DE" baseline="0" dirty="0" smtClean="0"/>
              <a:t> </a:t>
            </a:r>
            <a:r>
              <a:rPr lang="de-DE" baseline="0" dirty="0" err="1" smtClean="0"/>
              <a:t>application</a:t>
            </a:r>
            <a:r>
              <a:rPr lang="de-DE" baseline="0" dirty="0" smtClean="0"/>
              <a:t> </a:t>
            </a:r>
            <a:r>
              <a:rPr lang="de-DE" baseline="0" dirty="0" err="1" smtClean="0"/>
              <a:t>logic</a:t>
            </a:r>
            <a:r>
              <a:rPr lang="de-DE" baseline="0" dirty="0" smtClean="0"/>
              <a:t> </a:t>
            </a:r>
            <a:r>
              <a:rPr lang="de-DE" baseline="0" dirty="0" err="1" smtClean="0"/>
              <a:t>within</a:t>
            </a:r>
            <a:r>
              <a:rPr lang="de-DE" baseline="0" dirty="0" smtClean="0"/>
              <a:t> ist </a:t>
            </a:r>
            <a:r>
              <a:rPr lang="de-DE" baseline="0" dirty="0" err="1" smtClean="0"/>
              <a:t>own</a:t>
            </a:r>
            <a:r>
              <a:rPr lang="de-DE" baseline="0" dirty="0" smtClean="0"/>
              <a:t> </a:t>
            </a:r>
            <a:r>
              <a:rPr lang="de-DE" baseline="0" dirty="0" err="1" smtClean="0"/>
              <a:t>methods</a:t>
            </a:r>
            <a:r>
              <a:rPr lang="de-DE" baseline="0" dirty="0" smtClean="0"/>
              <a:t> </a:t>
            </a:r>
            <a:r>
              <a:rPr lang="de-DE" baseline="0" dirty="0" err="1" smtClean="0"/>
              <a:t>and</a:t>
            </a:r>
            <a:r>
              <a:rPr lang="de-DE" baseline="0" dirty="0" smtClean="0"/>
              <a:t> </a:t>
            </a:r>
            <a:r>
              <a:rPr lang="de-DE" baseline="0" dirty="0" err="1" smtClean="0"/>
              <a:t>call</a:t>
            </a:r>
            <a:r>
              <a:rPr lang="de-DE" baseline="0" dirty="0" smtClean="0"/>
              <a:t> </a:t>
            </a:r>
            <a:r>
              <a:rPr lang="de-DE" baseline="0" dirty="0" err="1" smtClean="0"/>
              <a:t>only</a:t>
            </a:r>
            <a:r>
              <a:rPr lang="de-DE" baseline="0" dirty="0" smtClean="0"/>
              <a:t> </a:t>
            </a:r>
            <a:r>
              <a:rPr lang="de-DE" baseline="0" dirty="0" err="1" smtClean="0"/>
              <a:t>these</a:t>
            </a:r>
            <a:r>
              <a:rPr lang="de-DE" baseline="0" dirty="0" smtClean="0"/>
              <a:t> </a:t>
            </a:r>
            <a:r>
              <a:rPr lang="de-DE" baseline="0" dirty="0" err="1" smtClean="0"/>
              <a:t>methods</a:t>
            </a:r>
            <a:r>
              <a:rPr lang="de-DE" baseline="0" dirty="0" smtClean="0"/>
              <a:t> </a:t>
            </a:r>
            <a:r>
              <a:rPr lang="de-DE" baseline="0" dirty="0" err="1" smtClean="0"/>
              <a:t>from</a:t>
            </a:r>
            <a:r>
              <a:rPr lang="de-DE" baseline="0" dirty="0" smtClean="0"/>
              <a:t> </a:t>
            </a:r>
            <a:r>
              <a:rPr lang="de-DE" baseline="0" dirty="0" err="1" smtClean="0"/>
              <a:t>the</a:t>
            </a:r>
            <a:r>
              <a:rPr lang="de-DE" baseline="0" dirty="0" smtClean="0"/>
              <a:t> </a:t>
            </a:r>
            <a:r>
              <a:rPr lang="de-DE" baseline="0" dirty="0" err="1" smtClean="0"/>
              <a:t>program</a:t>
            </a:r>
            <a:r>
              <a:rPr lang="de-DE" baseline="0" dirty="0" smtClean="0"/>
              <a:t> </a:t>
            </a:r>
            <a:r>
              <a:rPr lang="de-DE" baseline="0" dirty="0" err="1" smtClean="0"/>
              <a:t>flow</a:t>
            </a:r>
            <a:r>
              <a:rPr lang="de-DE" baseline="0" dirty="0" smtClean="0"/>
              <a:t>. This </a:t>
            </a:r>
            <a:r>
              <a:rPr lang="de-DE" baseline="0" dirty="0" err="1" smtClean="0"/>
              <a:t>helps</a:t>
            </a:r>
            <a:r>
              <a:rPr lang="de-DE" baseline="0" dirty="0" smtClean="0"/>
              <a:t> </a:t>
            </a:r>
            <a:r>
              <a:rPr lang="de-DE" baseline="0" dirty="0" err="1" smtClean="0"/>
              <a:t>for</a:t>
            </a:r>
            <a:r>
              <a:rPr lang="de-DE" baseline="0" dirty="0" smtClean="0"/>
              <a:t> </a:t>
            </a:r>
            <a:r>
              <a:rPr lang="de-DE" baseline="0" dirty="0" err="1" smtClean="0"/>
              <a:t>better</a:t>
            </a:r>
            <a:r>
              <a:rPr lang="de-DE" baseline="0" dirty="0" smtClean="0"/>
              <a:t> </a:t>
            </a:r>
            <a:r>
              <a:rPr lang="de-DE" baseline="0" dirty="0" err="1" smtClean="0"/>
              <a:t>undestanding</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code</a:t>
            </a:r>
            <a:r>
              <a:rPr lang="de-DE" baseline="0" dirty="0" smtClean="0"/>
              <a:t> , </a:t>
            </a:r>
            <a:r>
              <a:rPr lang="de-DE" baseline="0" dirty="0" err="1" smtClean="0"/>
              <a:t>for</a:t>
            </a:r>
            <a:r>
              <a:rPr lang="de-DE" baseline="0" dirty="0" smtClean="0"/>
              <a:t> </a:t>
            </a:r>
            <a:r>
              <a:rPr lang="de-DE" baseline="0" dirty="0" err="1" smtClean="0"/>
              <a:t>better</a:t>
            </a:r>
            <a:r>
              <a:rPr lang="de-DE" baseline="0" dirty="0" smtClean="0"/>
              <a:t> </a:t>
            </a:r>
            <a:r>
              <a:rPr lang="de-DE" baseline="0" dirty="0" err="1" smtClean="0"/>
              <a:t>testability</a:t>
            </a:r>
            <a:r>
              <a:rPr lang="de-DE" baseline="0" dirty="0" smtClean="0"/>
              <a:t> , </a:t>
            </a:r>
            <a:r>
              <a:rPr lang="de-DE" baseline="0" dirty="0" err="1" smtClean="0"/>
              <a:t>thus</a:t>
            </a:r>
            <a:r>
              <a:rPr lang="de-DE" baseline="0" dirty="0" smtClean="0"/>
              <a:t> </a:t>
            </a:r>
            <a:r>
              <a:rPr lang="de-DE" baseline="0" dirty="0" err="1" smtClean="0"/>
              <a:t>its</a:t>
            </a:r>
            <a:r>
              <a:rPr lang="de-DE" baseline="0" dirty="0" smtClean="0"/>
              <a:t> </a:t>
            </a:r>
            <a:r>
              <a:rPr lang="de-DE" baseline="0" dirty="0" err="1" smtClean="0"/>
              <a:t>better</a:t>
            </a:r>
            <a:r>
              <a:rPr lang="de-DE" baseline="0" dirty="0" smtClean="0"/>
              <a:t> </a:t>
            </a:r>
            <a:r>
              <a:rPr lang="de-DE" baseline="0" dirty="0" err="1" smtClean="0"/>
              <a:t>maintanable</a:t>
            </a:r>
            <a:r>
              <a:rPr lang="de-DE" baseline="0" dirty="0" smtClean="0"/>
              <a:t>. </a:t>
            </a:r>
          </a:p>
          <a:p>
            <a:r>
              <a:rPr lang="de-DE" baseline="0" dirty="0" smtClean="0"/>
              <a:t> But </a:t>
            </a:r>
            <a:r>
              <a:rPr lang="de-DE" baseline="0" dirty="0" err="1" smtClean="0"/>
              <a:t>nevertheless</a:t>
            </a:r>
            <a:r>
              <a:rPr lang="de-DE" baseline="0" dirty="0" smtClean="0"/>
              <a:t>, </a:t>
            </a:r>
            <a:r>
              <a:rPr lang="en-US" dirty="0" smtClean="0"/>
              <a:t>it can not be fully prevented that application logic and program flow have to interact. Also, control</a:t>
            </a:r>
            <a:r>
              <a:rPr lang="en-US" baseline="0" dirty="0" smtClean="0"/>
              <a:t> flow and application logic still share the same file. </a:t>
            </a:r>
            <a:endParaRPr lang="en-US" dirty="0" smtClean="0"/>
          </a:p>
          <a:p>
            <a:r>
              <a:rPr lang="en-US" dirty="0" smtClean="0"/>
              <a:t>+ And, as soon, as this mixing</a:t>
            </a:r>
            <a:r>
              <a:rPr lang="en-US" baseline="0" dirty="0" smtClean="0"/>
              <a:t> </a:t>
            </a:r>
            <a:r>
              <a:rPr lang="en-US" dirty="0" smtClean="0"/>
              <a:t>happens, refactoring becomes hard. </a:t>
            </a:r>
          </a:p>
          <a:p>
            <a:pPr defTabSz="918187">
              <a:defRPr/>
            </a:pPr>
            <a:endParaRPr lang="en-GB" b="1" dirty="0" smtClean="0"/>
          </a:p>
          <a:p>
            <a:pPr defTabSz="918187">
              <a:defRPr/>
            </a:pPr>
            <a:r>
              <a:rPr lang="en-GB" b="1" dirty="0" smtClean="0"/>
              <a:t>Transition Statement</a:t>
            </a:r>
          </a:p>
          <a:p>
            <a:endParaRPr lang="de-DE" dirty="0" smtClean="0"/>
          </a:p>
          <a:p>
            <a:r>
              <a:rPr lang="de-DE" dirty="0" err="1" smtClean="0"/>
              <a:t>Maybe</a:t>
            </a:r>
            <a:r>
              <a:rPr lang="de-DE" dirty="0" smtClean="0"/>
              <a:t> </a:t>
            </a:r>
            <a:r>
              <a:rPr lang="de-DE" dirty="0" err="1" smtClean="0"/>
              <a:t>you</a:t>
            </a:r>
            <a:r>
              <a:rPr lang="de-DE" dirty="0" smtClean="0"/>
              <a:t> </a:t>
            </a:r>
            <a:r>
              <a:rPr lang="de-DE" dirty="0" err="1" smtClean="0"/>
              <a:t>have</a:t>
            </a:r>
            <a:r>
              <a:rPr lang="de-DE" dirty="0" smtClean="0"/>
              <a:t> </a:t>
            </a:r>
            <a:r>
              <a:rPr lang="de-DE" dirty="0" err="1" smtClean="0"/>
              <a:t>heard</a:t>
            </a:r>
            <a:r>
              <a:rPr lang="de-DE" dirty="0" smtClean="0"/>
              <a:t> </a:t>
            </a:r>
            <a:r>
              <a:rPr lang="de-DE" dirty="0" err="1" smtClean="0"/>
              <a:t>about</a:t>
            </a:r>
            <a:r>
              <a:rPr lang="de-DE" dirty="0" smtClean="0"/>
              <a:t> </a:t>
            </a:r>
            <a:r>
              <a:rPr lang="de-DE" dirty="0" err="1" smtClean="0"/>
              <a:t>c++</a:t>
            </a:r>
            <a:r>
              <a:rPr lang="de-DE" dirty="0" smtClean="0"/>
              <a:t>11 </a:t>
            </a:r>
            <a:r>
              <a:rPr lang="de-DE" dirty="0" err="1" smtClean="0"/>
              <a:t>or</a:t>
            </a:r>
            <a:r>
              <a:rPr lang="de-DE" dirty="0" smtClean="0"/>
              <a:t> als Futures, </a:t>
            </a:r>
            <a:r>
              <a:rPr lang="de-DE" dirty="0" err="1" smtClean="0"/>
              <a:t>trhat</a:t>
            </a:r>
            <a:r>
              <a:rPr lang="de-DE" dirty="0" smtClean="0"/>
              <a:t> was </a:t>
            </a:r>
            <a:r>
              <a:rPr lang="de-DE" dirty="0" err="1" smtClean="0"/>
              <a:t>introduced</a:t>
            </a:r>
            <a:r>
              <a:rPr lang="de-DE" baseline="0" dirty="0" smtClean="0"/>
              <a:t> </a:t>
            </a:r>
            <a:r>
              <a:rPr lang="de-DE" baseline="0" dirty="0" err="1" smtClean="0"/>
              <a:t>there</a:t>
            </a:r>
            <a:r>
              <a:rPr lang="de-DE" baseline="0" dirty="0" smtClean="0"/>
              <a:t> .. </a:t>
            </a:r>
          </a:p>
          <a:p>
            <a:endParaRPr lang="de-DE" dirty="0"/>
          </a:p>
        </p:txBody>
      </p:sp>
      <p:sp>
        <p:nvSpPr>
          <p:cNvPr id="4" name="Foliennummernplatzhalter 3"/>
          <p:cNvSpPr>
            <a:spLocks noGrp="1"/>
          </p:cNvSpPr>
          <p:nvPr>
            <p:ph type="sldNum" sz="quarter" idx="10"/>
          </p:nvPr>
        </p:nvSpPr>
        <p:spPr/>
        <p:txBody>
          <a:bodyPr/>
          <a:lstStyle/>
          <a:p>
            <a:fld id="{F4BE600D-EFAE-43BF-8E9C-88BA7BC1BBF7}" type="slidenum">
              <a:rPr lang="de-DE" smtClean="0"/>
              <a:pPr/>
              <a:t>8</a:t>
            </a:fld>
            <a:endParaRPr lang="de-DE"/>
          </a:p>
        </p:txBody>
      </p:sp>
    </p:spTree>
    <p:extLst>
      <p:ext uri="{BB962C8B-B14F-4D97-AF65-F5344CB8AC3E}">
        <p14:creationId xmlns:p14="http://schemas.microsoft.com/office/powerpoint/2010/main" val="450436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1" defTabSz="890091">
              <a:defRPr/>
            </a:pPr>
            <a:endParaRPr lang="de-DE" sz="1700" kern="0" dirty="0">
              <a:latin typeface="Segoe UI Light" panose="020B0502040204020203" pitchFamily="34" charset="0"/>
            </a:endParaRPr>
          </a:p>
          <a:p>
            <a:pPr defTabSz="918187">
              <a:defRPr/>
            </a:pPr>
            <a:r>
              <a:rPr lang="en-GB" b="1" dirty="0" smtClean="0"/>
              <a:t>Main Statement</a:t>
            </a:r>
          </a:p>
          <a:p>
            <a:pPr marL="0" lvl="1" defTabSz="890091">
              <a:defRPr/>
            </a:pPr>
            <a:endParaRPr lang="de-DE" sz="1700" kern="0" dirty="0">
              <a:latin typeface="Segoe UI Light" panose="020B0502040204020203" pitchFamily="34" charset="0"/>
            </a:endParaRPr>
          </a:p>
          <a:p>
            <a:pPr marL="0" lvl="1" defTabSz="890091">
              <a:defRPr/>
            </a:pPr>
            <a:r>
              <a:rPr lang="de-DE" sz="1700" kern="0" dirty="0">
                <a:latin typeface="Segoe UI Light" panose="020B0502040204020203" pitchFamily="34" charset="0"/>
              </a:rPr>
              <a:t>+ But, in </a:t>
            </a:r>
            <a:r>
              <a:rPr lang="de-DE" sz="1700" kern="0" dirty="0" err="1">
                <a:latin typeface="Segoe UI Light" panose="020B0502040204020203" pitchFamily="34" charset="0"/>
              </a:rPr>
              <a:t>other</a:t>
            </a:r>
            <a:r>
              <a:rPr lang="de-DE" sz="1700" kern="0" dirty="0">
                <a:latin typeface="Segoe UI Light" panose="020B0502040204020203" pitchFamily="34" charset="0"/>
              </a:rPr>
              <a:t> </a:t>
            </a:r>
            <a:r>
              <a:rPr lang="de-DE" sz="1700" kern="0" dirty="0" err="1">
                <a:latin typeface="Segoe UI Light" panose="020B0502040204020203" pitchFamily="34" charset="0"/>
              </a:rPr>
              <a:t>languages</a:t>
            </a:r>
            <a:r>
              <a:rPr lang="de-DE" sz="1700" kern="0" dirty="0">
                <a:latin typeface="Segoe UI Light" panose="020B0502040204020203" pitchFamily="34" charset="0"/>
              </a:rPr>
              <a:t> </a:t>
            </a:r>
            <a:r>
              <a:rPr lang="de-DE" sz="1700" kern="0" dirty="0" err="1">
                <a:latin typeface="Segoe UI Light" panose="020B0502040204020203" pitchFamily="34" charset="0"/>
              </a:rPr>
              <a:t>ther</a:t>
            </a:r>
            <a:r>
              <a:rPr lang="de-DE" sz="1700" kern="0" dirty="0">
                <a:latin typeface="Segoe UI Light" panose="020B0502040204020203" pitchFamily="34" charset="0"/>
              </a:rPr>
              <a:t> </a:t>
            </a:r>
            <a:r>
              <a:rPr lang="de-DE" sz="1700" kern="0" dirty="0" err="1">
                <a:latin typeface="Segoe UI Light" panose="020B0502040204020203" pitchFamily="34" charset="0"/>
              </a:rPr>
              <a:t>is</a:t>
            </a:r>
            <a:r>
              <a:rPr lang="de-DE" sz="1700" kern="0" dirty="0">
                <a:latin typeface="Segoe UI Light" panose="020B0502040204020203" pitchFamily="34" charset="0"/>
              </a:rPr>
              <a:t> a </a:t>
            </a:r>
            <a:r>
              <a:rPr lang="de-DE" sz="1700" kern="0" dirty="0" err="1">
                <a:latin typeface="Segoe UI Light" panose="020B0502040204020203" pitchFamily="34" charset="0"/>
              </a:rPr>
              <a:t>big</a:t>
            </a:r>
            <a:r>
              <a:rPr lang="de-DE" sz="1700" kern="0" dirty="0">
                <a:latin typeface="Segoe UI Light" panose="020B0502040204020203" pitchFamily="34" charset="0"/>
              </a:rPr>
              <a:t> </a:t>
            </a:r>
            <a:r>
              <a:rPr lang="de-DE" sz="1700" kern="0" dirty="0" err="1">
                <a:latin typeface="Segoe UI Light" panose="020B0502040204020203" pitchFamily="34" charset="0"/>
              </a:rPr>
              <a:t>movement</a:t>
            </a:r>
            <a:r>
              <a:rPr lang="de-DE" sz="1700" kern="0" dirty="0">
                <a:latin typeface="Segoe UI Light" panose="020B0502040204020203" pitchFamily="34" charset="0"/>
              </a:rPr>
              <a:t> </a:t>
            </a:r>
            <a:r>
              <a:rPr lang="de-DE" sz="1700" kern="0" dirty="0" err="1">
                <a:latin typeface="Segoe UI Light" panose="020B0502040204020203" pitchFamily="34" charset="0"/>
              </a:rPr>
              <a:t>into</a:t>
            </a:r>
            <a:r>
              <a:rPr lang="de-DE" sz="1700" kern="0" dirty="0">
                <a:latin typeface="Segoe UI Light" panose="020B0502040204020203" pitchFamily="34" charset="0"/>
              </a:rPr>
              <a:t> </a:t>
            </a:r>
            <a:r>
              <a:rPr lang="de-DE" sz="1700" kern="0" dirty="0" err="1">
                <a:latin typeface="Segoe UI Light" panose="020B0502040204020203" pitchFamily="34" charset="0"/>
              </a:rPr>
              <a:t>direction</a:t>
            </a:r>
            <a:r>
              <a:rPr lang="de-DE" sz="1700" kern="0" dirty="0">
                <a:latin typeface="Segoe UI Light" panose="020B0502040204020203" pitchFamily="34" charset="0"/>
              </a:rPr>
              <a:t> </a:t>
            </a:r>
            <a:r>
              <a:rPr lang="de-DE" sz="1700" kern="0" dirty="0" err="1">
                <a:latin typeface="Segoe UI Light" panose="020B0502040204020203" pitchFamily="34" charset="0"/>
              </a:rPr>
              <a:t>of</a:t>
            </a:r>
            <a:r>
              <a:rPr lang="de-DE" sz="1700" kern="0" dirty="0">
                <a:latin typeface="Segoe UI Light" panose="020B0502040204020203" pitchFamily="34" charset="0"/>
              </a:rPr>
              <a:t> </a:t>
            </a:r>
            <a:r>
              <a:rPr lang="de-DE" sz="1700" kern="0" dirty="0" err="1">
                <a:latin typeface="Segoe UI Light" panose="020B0502040204020203" pitchFamily="34" charset="0"/>
              </a:rPr>
              <a:t>futures</a:t>
            </a:r>
            <a:r>
              <a:rPr lang="de-DE" sz="1700" kern="0" dirty="0">
                <a:latin typeface="Segoe UI Light" panose="020B0502040204020203" pitchFamily="34" charset="0"/>
              </a:rPr>
              <a:t>. </a:t>
            </a:r>
          </a:p>
          <a:p>
            <a:pPr marL="0" lvl="1" defTabSz="890091">
              <a:defRPr/>
            </a:pPr>
            <a:r>
              <a:rPr lang="de-DE" sz="1700" kern="0" dirty="0">
                <a:latin typeface="Segoe UI Light" panose="020B0502040204020203" pitchFamily="34" charset="0"/>
              </a:rPr>
              <a:t>+ </a:t>
            </a:r>
            <a:r>
              <a:rPr lang="de-DE" sz="1700" kern="0" dirty="0" err="1">
                <a:latin typeface="Segoe UI Light" panose="020B0502040204020203" pitchFamily="34" charset="0"/>
              </a:rPr>
              <a:t>you</a:t>
            </a:r>
            <a:r>
              <a:rPr lang="de-DE" sz="1700" kern="0" dirty="0">
                <a:latin typeface="Segoe UI Light" panose="020B0502040204020203" pitchFamily="34" charset="0"/>
              </a:rPr>
              <a:t> </a:t>
            </a:r>
            <a:r>
              <a:rPr lang="de-DE" sz="1700" kern="0" dirty="0" err="1">
                <a:latin typeface="Segoe UI Light" panose="020B0502040204020203" pitchFamily="34" charset="0"/>
              </a:rPr>
              <a:t>have</a:t>
            </a:r>
            <a:r>
              <a:rPr lang="de-DE" sz="1700" kern="0" dirty="0">
                <a:latin typeface="Segoe UI Light" panose="020B0502040204020203" pitchFamily="34" charset="0"/>
              </a:rPr>
              <a:t> </a:t>
            </a:r>
            <a:r>
              <a:rPr lang="de-DE" sz="1700" kern="0" dirty="0" err="1">
                <a:latin typeface="Segoe UI Light" panose="020B0502040204020203" pitchFamily="34" charset="0"/>
              </a:rPr>
              <a:t>to</a:t>
            </a:r>
            <a:r>
              <a:rPr lang="de-DE" sz="1700" kern="0" dirty="0">
                <a:latin typeface="Segoe UI Light" panose="020B0502040204020203" pitchFamily="34" charset="0"/>
              </a:rPr>
              <a:t> </a:t>
            </a:r>
            <a:r>
              <a:rPr lang="de-DE" sz="1700" kern="0" dirty="0" err="1">
                <a:latin typeface="Segoe UI Light" panose="020B0502040204020203" pitchFamily="34" charset="0"/>
              </a:rPr>
              <a:t>imagine</a:t>
            </a:r>
            <a:r>
              <a:rPr lang="de-DE" sz="1700" kern="0" dirty="0">
                <a:latin typeface="Segoe UI Light" panose="020B0502040204020203" pitchFamily="34" charset="0"/>
              </a:rPr>
              <a:t> a </a:t>
            </a:r>
            <a:r>
              <a:rPr lang="de-DE" sz="1700" kern="0" dirty="0" err="1">
                <a:latin typeface="Segoe UI Light" panose="020B0502040204020203" pitchFamily="34" charset="0"/>
              </a:rPr>
              <a:t>future</a:t>
            </a:r>
            <a:r>
              <a:rPr lang="de-DE" sz="1700" kern="0" dirty="0">
                <a:latin typeface="Segoe UI Light" panose="020B0502040204020203" pitchFamily="34" charset="0"/>
              </a:rPr>
              <a:t> </a:t>
            </a:r>
            <a:r>
              <a:rPr lang="de-DE" sz="1700" kern="0" dirty="0" err="1">
                <a:latin typeface="Segoe UI Light" panose="020B0502040204020203" pitchFamily="34" charset="0"/>
              </a:rPr>
              <a:t>as</a:t>
            </a:r>
            <a:r>
              <a:rPr lang="de-DE" sz="1700" kern="0" dirty="0">
                <a:latin typeface="Segoe UI Light" panose="020B0502040204020203" pitchFamily="34" charset="0"/>
              </a:rPr>
              <a:t> an </a:t>
            </a:r>
            <a:r>
              <a:rPr lang="de-DE" sz="1700" kern="0" dirty="0" err="1">
                <a:latin typeface="Segoe UI Light" panose="020B0502040204020203" pitchFamily="34" charset="0"/>
              </a:rPr>
              <a:t>abstratcion</a:t>
            </a:r>
            <a:r>
              <a:rPr lang="de-DE" sz="1700" kern="0" dirty="0">
                <a:latin typeface="Segoe UI Light" panose="020B0502040204020203" pitchFamily="34" charset="0"/>
              </a:rPr>
              <a:t> </a:t>
            </a:r>
            <a:r>
              <a:rPr lang="de-DE" sz="1700" kern="0" dirty="0" err="1">
                <a:latin typeface="Segoe UI Light" panose="020B0502040204020203" pitchFamily="34" charset="0"/>
              </a:rPr>
              <a:t>of</a:t>
            </a:r>
            <a:r>
              <a:rPr lang="de-DE" sz="1700" kern="0" dirty="0">
                <a:latin typeface="Segoe UI Light" panose="020B0502040204020203" pitchFamily="34" charset="0"/>
              </a:rPr>
              <a:t> </a:t>
            </a:r>
            <a:r>
              <a:rPr lang="de-DE" sz="1700" kern="0" dirty="0" err="1">
                <a:latin typeface="Segoe UI Light" panose="020B0502040204020203" pitchFamily="34" charset="0"/>
              </a:rPr>
              <a:t>ther</a:t>
            </a:r>
            <a:r>
              <a:rPr lang="de-DE" sz="1700" kern="0" dirty="0">
                <a:latin typeface="Segoe UI Light" panose="020B0502040204020203" pitchFamily="34" charset="0"/>
              </a:rPr>
              <a:t> </a:t>
            </a:r>
            <a:r>
              <a:rPr lang="de-DE" sz="1700" kern="0" dirty="0" err="1">
                <a:latin typeface="Segoe UI Light" panose="020B0502040204020203" pitchFamily="34" charset="0"/>
              </a:rPr>
              <a:t>result</a:t>
            </a:r>
            <a:r>
              <a:rPr lang="de-DE" sz="1700" kern="0" dirty="0">
                <a:latin typeface="Segoe UI Light" panose="020B0502040204020203" pitchFamily="34" charset="0"/>
              </a:rPr>
              <a:t> </a:t>
            </a:r>
            <a:r>
              <a:rPr lang="de-DE" sz="1700" kern="0" dirty="0" err="1">
                <a:latin typeface="Segoe UI Light" panose="020B0502040204020203" pitchFamily="34" charset="0"/>
              </a:rPr>
              <a:t>of</a:t>
            </a:r>
            <a:r>
              <a:rPr lang="de-DE" sz="1700" kern="0" dirty="0">
                <a:latin typeface="Segoe UI Light" panose="020B0502040204020203" pitchFamily="34" charset="0"/>
              </a:rPr>
              <a:t> a </a:t>
            </a:r>
            <a:r>
              <a:rPr lang="de-DE" sz="1700" kern="0" dirty="0" err="1">
                <a:latin typeface="Segoe UI Light" panose="020B0502040204020203" pitchFamily="34" charset="0"/>
              </a:rPr>
              <a:t>ongoing</a:t>
            </a:r>
            <a:r>
              <a:rPr lang="de-DE" sz="1700" kern="0" dirty="0">
                <a:latin typeface="Segoe UI Light" panose="020B0502040204020203" pitchFamily="34" charset="0"/>
              </a:rPr>
              <a:t> </a:t>
            </a:r>
            <a:r>
              <a:rPr lang="de-DE" sz="1700" kern="0" dirty="0" err="1">
                <a:latin typeface="Segoe UI Light" panose="020B0502040204020203" pitchFamily="34" charset="0"/>
              </a:rPr>
              <a:t>operation</a:t>
            </a:r>
            <a:r>
              <a:rPr lang="de-DE" sz="1700" kern="0" dirty="0">
                <a:latin typeface="Segoe UI Light" panose="020B0502040204020203" pitchFamily="34" charset="0"/>
              </a:rPr>
              <a:t> </a:t>
            </a:r>
          </a:p>
          <a:p>
            <a:pPr marL="0" lvl="1" defTabSz="890091">
              <a:defRPr/>
            </a:pPr>
            <a:r>
              <a:rPr lang="de-DE" sz="1700" kern="0" dirty="0">
                <a:latin typeface="Segoe UI Light" panose="020B0502040204020203" pitchFamily="34" charset="0"/>
              </a:rPr>
              <a:t>+ A </a:t>
            </a:r>
            <a:r>
              <a:rPr lang="de-DE" sz="1700" kern="0" dirty="0" err="1">
                <a:latin typeface="Segoe UI Light" panose="020B0502040204020203" pitchFamily="34" charset="0"/>
              </a:rPr>
              <a:t>future</a:t>
            </a:r>
            <a:r>
              <a:rPr lang="de-DE" sz="1700" kern="0" dirty="0">
                <a:latin typeface="Segoe UI Light" panose="020B0502040204020203" pitchFamily="34" charset="0"/>
              </a:rPr>
              <a:t> </a:t>
            </a:r>
            <a:r>
              <a:rPr lang="de-DE" sz="1700" kern="0" dirty="0" err="1">
                <a:latin typeface="Segoe UI Light" panose="020B0502040204020203" pitchFamily="34" charset="0"/>
              </a:rPr>
              <a:t>is</a:t>
            </a:r>
            <a:r>
              <a:rPr lang="de-DE" sz="1700" kern="0" dirty="0">
                <a:latin typeface="Segoe UI Light" panose="020B0502040204020203" pitchFamily="34" charset="0"/>
              </a:rPr>
              <a:t> an </a:t>
            </a:r>
            <a:r>
              <a:rPr lang="de-DE" sz="1700" kern="0" dirty="0" err="1">
                <a:latin typeface="Segoe UI Light" panose="020B0502040204020203" pitchFamily="34" charset="0"/>
              </a:rPr>
              <a:t>Abstraction</a:t>
            </a:r>
            <a:r>
              <a:rPr lang="de-DE" sz="1700" kern="0" dirty="0">
                <a:latin typeface="Segoe UI Light" panose="020B0502040204020203" pitchFamily="34" charset="0"/>
              </a:rPr>
              <a:t> </a:t>
            </a:r>
            <a:r>
              <a:rPr lang="de-DE" sz="1700" kern="0" dirty="0" err="1">
                <a:latin typeface="Segoe UI Light" panose="020B0502040204020203" pitchFamily="34" charset="0"/>
              </a:rPr>
              <a:t>of</a:t>
            </a:r>
            <a:r>
              <a:rPr lang="de-DE" sz="1700" kern="0" dirty="0">
                <a:latin typeface="Segoe UI Light" panose="020B0502040204020203" pitchFamily="34" charset="0"/>
              </a:rPr>
              <a:t> an </a:t>
            </a:r>
            <a:r>
              <a:rPr lang="de-DE" sz="1700" kern="0" dirty="0" err="1">
                <a:latin typeface="Segoe UI Light" panose="020B0502040204020203" pitchFamily="34" charset="0"/>
              </a:rPr>
              <a:t>upcoming</a:t>
            </a:r>
            <a:r>
              <a:rPr lang="de-DE" sz="1700" kern="0" dirty="0">
                <a:latin typeface="Segoe UI Light" panose="020B0502040204020203" pitchFamily="34" charset="0"/>
              </a:rPr>
              <a:t> </a:t>
            </a:r>
            <a:r>
              <a:rPr lang="de-DE" sz="1700" kern="0" dirty="0" err="1">
                <a:latin typeface="Segoe UI Light" panose="020B0502040204020203" pitchFamily="34" charset="0"/>
              </a:rPr>
              <a:t>result</a:t>
            </a:r>
            <a:r>
              <a:rPr lang="de-DE" sz="1700" kern="0" dirty="0">
                <a:latin typeface="Segoe UI Light" panose="020B0502040204020203" pitchFamily="34" charset="0"/>
              </a:rPr>
              <a:t>.</a:t>
            </a:r>
          </a:p>
          <a:p>
            <a:pPr marL="0" lvl="1" defTabSz="890091">
              <a:defRPr/>
            </a:pPr>
            <a:r>
              <a:rPr lang="de-DE" sz="1700" kern="0" dirty="0">
                <a:latin typeface="Segoe UI Light" panose="020B0502040204020203" pitchFamily="34" charset="0"/>
              </a:rPr>
              <a:t>+ Also in C++ </a:t>
            </a:r>
            <a:r>
              <a:rPr lang="de-DE" sz="1700" kern="0" dirty="0" err="1">
                <a:latin typeface="Segoe UI Light" panose="020B0502040204020203" pitchFamily="34" charset="0"/>
              </a:rPr>
              <a:t>first</a:t>
            </a:r>
            <a:r>
              <a:rPr lang="de-DE" sz="1700" kern="0" dirty="0">
                <a:latin typeface="Segoe UI Light" panose="020B0502040204020203" pitchFamily="34" charset="0"/>
              </a:rPr>
              <a:t> </a:t>
            </a:r>
            <a:r>
              <a:rPr lang="de-DE" sz="1700" kern="0" dirty="0" err="1">
                <a:latin typeface="Segoe UI Light" panose="020B0502040204020203" pitchFamily="34" charset="0"/>
              </a:rPr>
              <a:t>steps</a:t>
            </a:r>
            <a:r>
              <a:rPr lang="de-DE" sz="1700" kern="0" dirty="0">
                <a:latin typeface="Segoe UI Light" panose="020B0502040204020203" pitchFamily="34" charset="0"/>
              </a:rPr>
              <a:t> was </a:t>
            </a:r>
            <a:r>
              <a:rPr lang="de-DE" sz="1700" kern="0" dirty="0" err="1">
                <a:latin typeface="Segoe UI Light" panose="020B0502040204020203" pitchFamily="34" charset="0"/>
              </a:rPr>
              <a:t>made</a:t>
            </a:r>
            <a:r>
              <a:rPr lang="de-DE" sz="1700" kern="0" dirty="0">
                <a:latin typeface="Segoe UI Light" panose="020B0502040204020203" pitchFamily="34" charset="0"/>
              </a:rPr>
              <a:t>. </a:t>
            </a:r>
          </a:p>
          <a:p>
            <a:r>
              <a:rPr lang="de-DE" dirty="0" smtClean="0"/>
              <a:t>+ but, </a:t>
            </a:r>
            <a:r>
              <a:rPr lang="de-DE" dirty="0" err="1" smtClean="0"/>
              <a:t>the</a:t>
            </a:r>
            <a:r>
              <a:rPr lang="de-DE" dirty="0" smtClean="0"/>
              <a:t> </a:t>
            </a:r>
            <a:r>
              <a:rPr lang="de-DE" dirty="0" err="1" smtClean="0"/>
              <a:t>current</a:t>
            </a:r>
            <a:r>
              <a:rPr lang="de-DE" dirty="0" smtClean="0"/>
              <a:t> design </a:t>
            </a:r>
            <a:r>
              <a:rPr lang="de-DE" dirty="0" err="1" smtClean="0"/>
              <a:t>of</a:t>
            </a:r>
            <a:r>
              <a:rPr lang="de-DE" dirty="0" smtClean="0"/>
              <a:t> </a:t>
            </a:r>
            <a:r>
              <a:rPr lang="de-DE" dirty="0" err="1" smtClean="0"/>
              <a:t>futures</a:t>
            </a:r>
            <a:r>
              <a:rPr lang="de-DE" dirty="0" smtClean="0"/>
              <a:t> in </a:t>
            </a:r>
            <a:r>
              <a:rPr lang="de-DE" dirty="0" err="1" smtClean="0"/>
              <a:t>c++</a:t>
            </a:r>
            <a:r>
              <a:rPr lang="de-DE" dirty="0" smtClean="0"/>
              <a:t>11 </a:t>
            </a:r>
            <a:r>
              <a:rPr lang="de-DE" dirty="0" err="1" smtClean="0"/>
              <a:t>is</a:t>
            </a:r>
            <a:r>
              <a:rPr lang="de-DE" dirty="0" smtClean="0"/>
              <a:t> </a:t>
            </a:r>
            <a:r>
              <a:rPr lang="de-DE" dirty="0" err="1" smtClean="0"/>
              <a:t>very</a:t>
            </a:r>
            <a:r>
              <a:rPr lang="de-DE" dirty="0" smtClean="0"/>
              <a:t> </a:t>
            </a:r>
            <a:r>
              <a:rPr lang="de-DE" dirty="0" err="1" smtClean="0"/>
              <a:t>disappointing</a:t>
            </a:r>
            <a:r>
              <a:rPr lang="de-DE" dirty="0" smtClean="0"/>
              <a:t> </a:t>
            </a:r>
          </a:p>
          <a:p>
            <a:endParaRPr lang="de-DE" dirty="0" smtClean="0"/>
          </a:p>
          <a:p>
            <a:r>
              <a:rPr lang="de-DE" dirty="0" smtClean="0"/>
              <a:t>+ </a:t>
            </a:r>
            <a:r>
              <a:rPr lang="de-DE" dirty="0" err="1" smtClean="0"/>
              <a:t>to</a:t>
            </a:r>
            <a:r>
              <a:rPr lang="de-DE" dirty="0" smtClean="0"/>
              <a:t> </a:t>
            </a:r>
            <a:r>
              <a:rPr lang="de-DE" dirty="0" err="1" smtClean="0"/>
              <a:t>wait</a:t>
            </a:r>
            <a:r>
              <a:rPr lang="de-DE" dirty="0" smtClean="0"/>
              <a:t> </a:t>
            </a:r>
            <a:r>
              <a:rPr lang="de-DE" dirty="0" err="1" smtClean="0"/>
              <a:t>here</a:t>
            </a:r>
            <a:r>
              <a:rPr lang="de-DE" dirty="0" smtClean="0"/>
              <a:t> </a:t>
            </a:r>
            <a:r>
              <a:rPr lang="de-DE" dirty="0" err="1" smtClean="0"/>
              <a:t>make</a:t>
            </a:r>
            <a:r>
              <a:rPr lang="de-DE" dirty="0" smtClean="0"/>
              <a:t> </a:t>
            </a:r>
            <a:r>
              <a:rPr lang="de-DE" dirty="0" err="1" smtClean="0"/>
              <a:t>the</a:t>
            </a:r>
            <a:r>
              <a:rPr lang="de-DE" dirty="0" smtClean="0"/>
              <a:t> </a:t>
            </a:r>
            <a:r>
              <a:rPr lang="de-DE" dirty="0" err="1" smtClean="0"/>
              <a:t>application</a:t>
            </a:r>
            <a:r>
              <a:rPr lang="de-DE" baseline="0" dirty="0" smtClean="0"/>
              <a:t> </a:t>
            </a:r>
            <a:r>
              <a:rPr lang="de-DE" baseline="0" dirty="0" err="1" smtClean="0"/>
              <a:t>unpredictable</a:t>
            </a:r>
            <a:r>
              <a:rPr lang="de-DE" baseline="0" dirty="0" smtClean="0"/>
              <a:t>, </a:t>
            </a:r>
            <a:r>
              <a:rPr lang="de-DE" baseline="0" dirty="0" err="1" smtClean="0"/>
              <a:t>inefficient</a:t>
            </a:r>
            <a:r>
              <a:rPr lang="de-DE" baseline="0" dirty="0" smtClean="0"/>
              <a:t> </a:t>
            </a:r>
            <a:r>
              <a:rPr lang="de-DE" baseline="0" dirty="0" err="1" smtClean="0"/>
              <a:t>and</a:t>
            </a:r>
            <a:r>
              <a:rPr lang="de-DE" baseline="0" dirty="0" smtClean="0"/>
              <a:t> </a:t>
            </a:r>
            <a:r>
              <a:rPr lang="de-DE" baseline="0" dirty="0" err="1" smtClean="0"/>
              <a:t>the</a:t>
            </a:r>
            <a:r>
              <a:rPr lang="de-DE" baseline="0" dirty="0" smtClean="0"/>
              <a:t> </a:t>
            </a:r>
            <a:r>
              <a:rPr lang="de-DE" baseline="0" dirty="0" err="1" smtClean="0"/>
              <a:t>result</a:t>
            </a:r>
            <a:r>
              <a:rPr lang="de-DE" baseline="0" dirty="0" smtClean="0"/>
              <a:t> </a:t>
            </a:r>
            <a:r>
              <a:rPr lang="de-DE" baseline="0" dirty="0" err="1" smtClean="0"/>
              <a:t>is</a:t>
            </a:r>
            <a:r>
              <a:rPr lang="de-DE" baseline="0" dirty="0" smtClean="0"/>
              <a:t> </a:t>
            </a:r>
            <a:r>
              <a:rPr lang="de-DE" baseline="0" dirty="0" err="1" smtClean="0"/>
              <a:t>frustating</a:t>
            </a:r>
            <a:r>
              <a:rPr lang="de-DE" baseline="0" dirty="0" smtClean="0"/>
              <a:t> (also </a:t>
            </a:r>
            <a:r>
              <a:rPr lang="de-DE" baseline="0" dirty="0" err="1" smtClean="0"/>
              <a:t>some</a:t>
            </a:r>
            <a:r>
              <a:rPr lang="de-DE" baseline="0" dirty="0" smtClean="0"/>
              <a:t> </a:t>
            </a:r>
            <a:r>
              <a:rPr lang="de-DE" baseline="0" dirty="0" err="1" smtClean="0"/>
              <a:t>stuff</a:t>
            </a:r>
            <a:r>
              <a:rPr lang="de-DE" baseline="0" dirty="0" smtClean="0"/>
              <a:t> </a:t>
            </a:r>
            <a:r>
              <a:rPr lang="de-DE" baseline="0" dirty="0" err="1" smtClean="0"/>
              <a:t>within</a:t>
            </a:r>
            <a:r>
              <a:rPr lang="de-DE" baseline="0" dirty="0" smtClean="0"/>
              <a:t> N3721.pdf)</a:t>
            </a:r>
            <a:endParaRPr lang="de-DE" dirty="0" smtClean="0"/>
          </a:p>
          <a:p>
            <a:r>
              <a:rPr lang="de-DE" dirty="0" smtClean="0"/>
              <a:t>+</a:t>
            </a:r>
            <a:r>
              <a:rPr lang="de-DE" baseline="0" dirty="0" smtClean="0"/>
              <a:t> </a:t>
            </a:r>
            <a:r>
              <a:rPr lang="de-DE" baseline="0" dirty="0" err="1" smtClean="0"/>
              <a:t>good</a:t>
            </a:r>
            <a:r>
              <a:rPr lang="de-DE" baseline="0" dirty="0" smtClean="0"/>
              <a:t> </a:t>
            </a:r>
            <a:r>
              <a:rPr lang="de-DE" baseline="0" dirty="0" err="1" smtClean="0"/>
              <a:t>articel</a:t>
            </a:r>
            <a:r>
              <a:rPr lang="de-DE" baseline="0" dirty="0" smtClean="0"/>
              <a:t> </a:t>
            </a:r>
            <a:r>
              <a:rPr lang="de-DE" baseline="0" dirty="0" err="1" smtClean="0"/>
              <a:t>here</a:t>
            </a:r>
            <a:r>
              <a:rPr lang="de-DE" baseline="0" dirty="0" smtClean="0"/>
              <a:t>: </a:t>
            </a:r>
            <a:r>
              <a:rPr lang="de-DE" sz="1700" kern="0" dirty="0">
                <a:latin typeface="Segoe UI Light" panose="020B0502040204020203" pitchFamily="34" charset="0"/>
                <a:hlinkClick r:id="rId3"/>
              </a:rPr>
              <a:t>http://bartoszmilewski.com/2014/02/26/c17-i-see-a-monad-in-your-future/</a:t>
            </a:r>
            <a:r>
              <a:rPr lang="de-DE" sz="1700" kern="0" dirty="0">
                <a:latin typeface="Segoe UI Light" panose="020B0502040204020203" pitchFamily="34" charset="0"/>
              </a:rPr>
              <a:t> , </a:t>
            </a:r>
            <a:r>
              <a:rPr lang="de-DE" sz="1700" kern="0" dirty="0" err="1">
                <a:latin typeface="Segoe UI Light" panose="020B0502040204020203" pitchFamily="34" charset="0"/>
              </a:rPr>
              <a:t>descriping</a:t>
            </a:r>
            <a:r>
              <a:rPr lang="de-DE" sz="1700" kern="0" dirty="0">
                <a:latin typeface="Segoe UI Light" panose="020B0502040204020203" pitchFamily="34" charset="0"/>
              </a:rPr>
              <a:t> </a:t>
            </a:r>
            <a:r>
              <a:rPr lang="de-DE" sz="1700" kern="0" dirty="0" err="1">
                <a:latin typeface="Segoe UI Light" panose="020B0502040204020203" pitchFamily="34" charset="0"/>
              </a:rPr>
              <a:t>the</a:t>
            </a:r>
            <a:r>
              <a:rPr lang="de-DE" sz="1700" kern="0" dirty="0">
                <a:latin typeface="Segoe UI Light" panose="020B0502040204020203" pitchFamily="34" charset="0"/>
              </a:rPr>
              <a:t> </a:t>
            </a:r>
            <a:r>
              <a:rPr lang="de-DE" sz="1700" kern="0" dirty="0" err="1">
                <a:latin typeface="Segoe UI Light" panose="020B0502040204020203" pitchFamily="34" charset="0"/>
              </a:rPr>
              <a:t>concept</a:t>
            </a:r>
            <a:r>
              <a:rPr lang="de-DE" sz="1700" kern="0" dirty="0">
                <a:latin typeface="Segoe UI Light" panose="020B0502040204020203" pitchFamily="34" charset="0"/>
              </a:rPr>
              <a:t> </a:t>
            </a:r>
            <a:r>
              <a:rPr lang="de-DE" sz="1700" kern="0" dirty="0" err="1">
                <a:latin typeface="Segoe UI Light" panose="020B0502040204020203" pitchFamily="34" charset="0"/>
              </a:rPr>
              <a:t>of</a:t>
            </a:r>
            <a:r>
              <a:rPr lang="de-DE" sz="1700" kern="0" dirty="0">
                <a:latin typeface="Segoe UI Light" panose="020B0502040204020203" pitchFamily="34" charset="0"/>
              </a:rPr>
              <a:t> a </a:t>
            </a:r>
            <a:r>
              <a:rPr lang="de-DE" sz="1700" kern="0" dirty="0" err="1">
                <a:latin typeface="Segoe UI Light" panose="020B0502040204020203" pitchFamily="34" charset="0"/>
              </a:rPr>
              <a:t>future</a:t>
            </a:r>
            <a:endParaRPr lang="de-DE" sz="1700" kern="0" dirty="0">
              <a:latin typeface="Segoe UI Light" panose="020B0502040204020203" pitchFamily="34" charset="0"/>
            </a:endParaRPr>
          </a:p>
          <a:p>
            <a:endParaRPr lang="de-DE" sz="1700" kern="0" dirty="0">
              <a:latin typeface="Segoe UI Light" panose="020B0502040204020203" pitchFamily="34" charset="0"/>
            </a:endParaRPr>
          </a:p>
          <a:p>
            <a:pPr defTabSz="918187">
              <a:defRPr/>
            </a:pPr>
            <a:r>
              <a:rPr lang="en-GB" b="1" dirty="0" smtClean="0"/>
              <a:t>Transition Statement</a:t>
            </a:r>
          </a:p>
          <a:p>
            <a:pPr marL="0" lvl="1" defTabSz="890091">
              <a:defRPr/>
            </a:pPr>
            <a:endParaRPr lang="de-DE" sz="1700" kern="0" dirty="0">
              <a:latin typeface="Segoe UI Light" panose="020B0502040204020203" pitchFamily="34" charset="0"/>
            </a:endParaRPr>
          </a:p>
          <a:p>
            <a:r>
              <a:rPr lang="de-DE" dirty="0" smtClean="0"/>
              <a:t> ok, </a:t>
            </a:r>
            <a:r>
              <a:rPr lang="de-DE" dirty="0" err="1" smtClean="0"/>
              <a:t>other</a:t>
            </a:r>
            <a:r>
              <a:rPr lang="de-DE" dirty="0" smtClean="0"/>
              <a:t> </a:t>
            </a:r>
            <a:r>
              <a:rPr lang="de-DE" dirty="0" err="1" smtClean="0"/>
              <a:t>solutions</a:t>
            </a:r>
            <a:r>
              <a:rPr lang="de-DE" dirty="0" smtClean="0"/>
              <a:t> </a:t>
            </a:r>
            <a:r>
              <a:rPr lang="de-DE" dirty="0" err="1" smtClean="0"/>
              <a:t>right</a:t>
            </a:r>
            <a:r>
              <a:rPr lang="de-DE" dirty="0" smtClean="0"/>
              <a:t> </a:t>
            </a:r>
            <a:r>
              <a:rPr lang="de-DE" dirty="0" err="1" smtClean="0"/>
              <a:t>now</a:t>
            </a:r>
            <a:r>
              <a:rPr lang="de-DE" dirty="0" smtClean="0"/>
              <a:t>? </a:t>
            </a:r>
            <a:r>
              <a:rPr lang="de-DE" dirty="0" err="1" smtClean="0"/>
              <a:t>Maybe</a:t>
            </a:r>
            <a:r>
              <a:rPr lang="de-DE" dirty="0" smtClean="0"/>
              <a:t> </a:t>
            </a:r>
            <a:r>
              <a:rPr lang="de-DE" dirty="0" err="1" smtClean="0"/>
              <a:t>there</a:t>
            </a:r>
            <a:r>
              <a:rPr lang="de-DE" dirty="0" smtClean="0"/>
              <a:t> </a:t>
            </a:r>
            <a:r>
              <a:rPr lang="de-DE" dirty="0" err="1" smtClean="0"/>
              <a:t>is</a:t>
            </a:r>
            <a:r>
              <a:rPr lang="de-DE" dirty="0" smtClean="0"/>
              <a:t> a </a:t>
            </a:r>
            <a:r>
              <a:rPr lang="de-DE" dirty="0" err="1" smtClean="0"/>
              <a:t>boost</a:t>
            </a:r>
            <a:r>
              <a:rPr lang="de-DE" dirty="0" smtClean="0"/>
              <a:t> </a:t>
            </a:r>
            <a:r>
              <a:rPr lang="de-DE" dirty="0" err="1" smtClean="0"/>
              <a:t>implementation</a:t>
            </a:r>
            <a:r>
              <a:rPr lang="de-DE" dirty="0" smtClean="0"/>
              <a:t>, </a:t>
            </a:r>
            <a:r>
              <a:rPr lang="de-DE" dirty="0" err="1" smtClean="0"/>
              <a:t>helping</a:t>
            </a:r>
            <a:r>
              <a:rPr lang="de-DE" dirty="0" smtClean="0"/>
              <a:t> out </a:t>
            </a:r>
            <a:r>
              <a:rPr lang="de-DE" dirty="0" err="1" smtClean="0"/>
              <a:t>here</a:t>
            </a:r>
            <a:r>
              <a:rPr lang="de-DE" dirty="0" smtClean="0"/>
              <a:t>? </a:t>
            </a:r>
          </a:p>
          <a:p>
            <a:endParaRPr lang="de-DE" dirty="0"/>
          </a:p>
        </p:txBody>
      </p:sp>
      <p:sp>
        <p:nvSpPr>
          <p:cNvPr id="4" name="Foliennummernplatzhalter 3"/>
          <p:cNvSpPr>
            <a:spLocks noGrp="1"/>
          </p:cNvSpPr>
          <p:nvPr>
            <p:ph type="sldNum" sz="quarter" idx="10"/>
          </p:nvPr>
        </p:nvSpPr>
        <p:spPr/>
        <p:txBody>
          <a:bodyPr/>
          <a:lstStyle/>
          <a:p>
            <a:fld id="{F4BE600D-EFAE-43BF-8E9C-88BA7BC1BBF7}" type="slidenum">
              <a:rPr lang="de-DE" smtClean="0"/>
              <a:pPr/>
              <a:t>9</a:t>
            </a:fld>
            <a:endParaRPr lang="de-DE"/>
          </a:p>
        </p:txBody>
      </p:sp>
    </p:spTree>
    <p:extLst>
      <p:ext uri="{BB962C8B-B14F-4D97-AF65-F5344CB8AC3E}">
        <p14:creationId xmlns:p14="http://schemas.microsoft.com/office/powerpoint/2010/main" val="750995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95950" name="Rectangle 14"/>
          <p:cNvSpPr>
            <a:spLocks noGrp="1" noChangeArrowheads="1"/>
          </p:cNvSpPr>
          <p:nvPr>
            <p:ph type="ctrTitle"/>
          </p:nvPr>
        </p:nvSpPr>
        <p:spPr>
          <a:xfrm>
            <a:off x="3290888" y="1611313"/>
            <a:ext cx="4895850" cy="334962"/>
          </a:xfrm>
        </p:spPr>
        <p:txBody>
          <a:bodyPr>
            <a:spAutoFit/>
          </a:bodyPr>
          <a:lstStyle>
            <a:lvl1pPr algn="r">
              <a:defRPr>
                <a:solidFill>
                  <a:schemeClr val="bg1"/>
                </a:solidFill>
              </a:defRPr>
            </a:lvl1pPr>
          </a:lstStyle>
          <a:p>
            <a:r>
              <a:rPr lang="en-US"/>
              <a:t>Mastertitelformat bearbeiten</a:t>
            </a:r>
          </a:p>
        </p:txBody>
      </p:sp>
      <p:sp>
        <p:nvSpPr>
          <p:cNvPr id="295951" name="Rectangle 15"/>
          <p:cNvSpPr>
            <a:spLocks noGrp="1" noChangeArrowheads="1"/>
          </p:cNvSpPr>
          <p:nvPr>
            <p:ph type="subTitle" idx="1"/>
          </p:nvPr>
        </p:nvSpPr>
        <p:spPr>
          <a:xfrm>
            <a:off x="417513" y="4535488"/>
            <a:ext cx="6577012" cy="233362"/>
          </a:xfrm>
        </p:spPr>
        <p:txBody>
          <a:bodyPr>
            <a:spAutoFit/>
          </a:bodyPr>
          <a:lstStyle>
            <a:lvl1pPr marL="0" indent="0">
              <a:defRPr b="1">
                <a:solidFill>
                  <a:schemeClr val="bg2"/>
                </a:solidFill>
              </a:defRPr>
            </a:lvl1pPr>
          </a:lstStyle>
          <a:p>
            <a:r>
              <a:rPr lang="en-US" dirty="0"/>
              <a:t>Master-</a:t>
            </a:r>
            <a:r>
              <a:rPr lang="en-US" dirty="0" err="1"/>
              <a:t>Untertitelformat</a:t>
            </a:r>
            <a:r>
              <a:rPr lang="en-US" dirty="0"/>
              <a:t> </a:t>
            </a:r>
            <a:r>
              <a:rPr lang="en-US" dirty="0" err="1"/>
              <a:t>bearbeiten</a:t>
            </a:r>
            <a:endParaRPr lang="en-US" dirty="0"/>
          </a:p>
        </p:txBody>
      </p:sp>
      <p:pic>
        <p:nvPicPr>
          <p:cNvPr id="5" name="Picture 23" descr="Logo"/>
          <p:cNvPicPr>
            <a:picLocks noChangeAspect="1" noChangeArrowheads="1"/>
          </p:cNvPicPr>
          <p:nvPr userDrawn="1"/>
        </p:nvPicPr>
        <p:blipFill>
          <a:blip r:embed="rId2" cstate="print"/>
          <a:srcRect/>
          <a:stretch>
            <a:fillRect/>
          </a:stretch>
        </p:blipFill>
        <p:spPr bwMode="auto">
          <a:xfrm>
            <a:off x="7148513" y="5757863"/>
            <a:ext cx="1116012" cy="501650"/>
          </a:xfrm>
          <a:prstGeom prst="rect">
            <a:avLst/>
          </a:prstGeom>
          <a:noFill/>
        </p:spPr>
      </p:pic>
      <p:sp>
        <p:nvSpPr>
          <p:cNvPr id="9" name="Textfeld 8"/>
          <p:cNvSpPr txBox="1"/>
          <p:nvPr userDrawn="1"/>
        </p:nvSpPr>
        <p:spPr>
          <a:xfrm>
            <a:off x="7502185" y="88939"/>
            <a:ext cx="895539" cy="461665"/>
          </a:xfrm>
          <a:prstGeom prst="rect">
            <a:avLst/>
          </a:prstGeom>
          <a:noFill/>
          <a:ln>
            <a:noFill/>
          </a:ln>
        </p:spPr>
        <p:txBody>
          <a:bodyPr wrap="square" rtlCol="0">
            <a:spAutoFit/>
          </a:bodyPr>
          <a:lstStyle/>
          <a:p>
            <a:pPr algn="r"/>
            <a:r>
              <a:rPr lang="de-DE" sz="1200" b="1" dirty="0" smtClean="0">
                <a:solidFill>
                  <a:schemeClr val="accent2">
                    <a:lumMod val="75000"/>
                  </a:schemeClr>
                </a:solidFill>
              </a:rPr>
              <a:t>C++ UGB</a:t>
            </a:r>
            <a:br>
              <a:rPr lang="de-DE" sz="1200" b="1" dirty="0" smtClean="0">
                <a:solidFill>
                  <a:schemeClr val="accent2">
                    <a:lumMod val="75000"/>
                  </a:schemeClr>
                </a:solidFill>
              </a:rPr>
            </a:br>
            <a:r>
              <a:rPr lang="de-DE" sz="1200" b="1" dirty="0" smtClean="0">
                <a:solidFill>
                  <a:schemeClr val="accent2">
                    <a:lumMod val="75000"/>
                  </a:schemeClr>
                </a:solidFill>
              </a:rPr>
              <a:t>2014</a:t>
            </a: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273800" y="790575"/>
            <a:ext cx="1970088" cy="4495800"/>
          </a:xfrm>
        </p:spPr>
        <p:txBody>
          <a:bodyPr vert="eaVert"/>
          <a:lstStyle/>
          <a:p>
            <a:r>
              <a:rPr lang="de-DE" dirty="0" smtClean="0"/>
              <a:t>Titelmasterformat durch Klicken bearbeiten</a:t>
            </a:r>
            <a:endParaRPr lang="de-DE" dirty="0"/>
          </a:p>
        </p:txBody>
      </p:sp>
      <p:sp>
        <p:nvSpPr>
          <p:cNvPr id="3" name="Vertikaler Textplatzhalter 2"/>
          <p:cNvSpPr>
            <a:spLocks noGrp="1"/>
          </p:cNvSpPr>
          <p:nvPr>
            <p:ph type="body" orient="vert" idx="1"/>
          </p:nvPr>
        </p:nvSpPr>
        <p:spPr>
          <a:xfrm>
            <a:off x="363538" y="790575"/>
            <a:ext cx="5757862" cy="4495800"/>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273800" y="790575"/>
            <a:ext cx="1970088" cy="449580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363538" y="790575"/>
            <a:ext cx="5757862" cy="4495800"/>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337149225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108384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82625" y="4162425"/>
            <a:ext cx="7351713" cy="1285875"/>
          </a:xfrm>
        </p:spPr>
        <p:txBody>
          <a:bodyPr/>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682625" y="2744788"/>
            <a:ext cx="7351713" cy="14176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Titel 1"/>
          <p:cNvSpPr txBox="1">
            <a:spLocks/>
          </p:cNvSpPr>
          <p:nvPr userDrawn="1"/>
        </p:nvSpPr>
        <p:spPr bwMode="auto">
          <a:xfrm>
            <a:off x="320675" y="165097"/>
            <a:ext cx="6365203" cy="42405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defTabSz="862013" rtl="0" fontAlgn="base">
              <a:spcBef>
                <a:spcPct val="0"/>
              </a:spcBef>
              <a:spcAft>
                <a:spcPct val="0"/>
              </a:spcAft>
              <a:defRPr sz="2200" b="1">
                <a:solidFill>
                  <a:schemeClr val="tx1"/>
                </a:solidFill>
                <a:latin typeface="+mj-lt"/>
                <a:ea typeface="+mj-ea"/>
                <a:cs typeface="+mj-cs"/>
              </a:defRPr>
            </a:lvl1pPr>
            <a:lvl2pPr algn="l" defTabSz="862013" rtl="0" fontAlgn="base">
              <a:spcBef>
                <a:spcPct val="0"/>
              </a:spcBef>
              <a:spcAft>
                <a:spcPct val="0"/>
              </a:spcAft>
              <a:defRPr sz="2200" b="1">
                <a:solidFill>
                  <a:schemeClr val="tx1"/>
                </a:solidFill>
                <a:latin typeface="Arial" charset="0"/>
              </a:defRPr>
            </a:lvl2pPr>
            <a:lvl3pPr algn="l" defTabSz="862013" rtl="0" fontAlgn="base">
              <a:spcBef>
                <a:spcPct val="0"/>
              </a:spcBef>
              <a:spcAft>
                <a:spcPct val="0"/>
              </a:spcAft>
              <a:defRPr sz="2200" b="1">
                <a:solidFill>
                  <a:schemeClr val="tx1"/>
                </a:solidFill>
                <a:latin typeface="Arial" charset="0"/>
              </a:defRPr>
            </a:lvl3pPr>
            <a:lvl4pPr algn="l" defTabSz="862013" rtl="0" fontAlgn="base">
              <a:spcBef>
                <a:spcPct val="0"/>
              </a:spcBef>
              <a:spcAft>
                <a:spcPct val="0"/>
              </a:spcAft>
              <a:defRPr sz="2200" b="1">
                <a:solidFill>
                  <a:schemeClr val="tx1"/>
                </a:solidFill>
                <a:latin typeface="Arial" charset="0"/>
              </a:defRPr>
            </a:lvl4pPr>
            <a:lvl5pPr algn="l" defTabSz="862013" rtl="0" fontAlgn="base">
              <a:spcBef>
                <a:spcPct val="0"/>
              </a:spcBef>
              <a:spcAft>
                <a:spcPct val="0"/>
              </a:spcAft>
              <a:defRPr sz="2200" b="1">
                <a:solidFill>
                  <a:schemeClr val="tx1"/>
                </a:solidFill>
                <a:latin typeface="Arial" charset="0"/>
              </a:defRPr>
            </a:lvl5pPr>
            <a:lvl6pPr marL="457200" algn="l" defTabSz="862013" rtl="0" fontAlgn="base">
              <a:spcBef>
                <a:spcPct val="0"/>
              </a:spcBef>
              <a:spcAft>
                <a:spcPct val="0"/>
              </a:spcAft>
              <a:defRPr sz="2200" b="1">
                <a:solidFill>
                  <a:schemeClr val="tx1"/>
                </a:solidFill>
                <a:latin typeface="Arial" charset="0"/>
              </a:defRPr>
            </a:lvl6pPr>
            <a:lvl7pPr marL="914400" algn="l" defTabSz="862013" rtl="0" fontAlgn="base">
              <a:spcBef>
                <a:spcPct val="0"/>
              </a:spcBef>
              <a:spcAft>
                <a:spcPct val="0"/>
              </a:spcAft>
              <a:defRPr sz="2200" b="1">
                <a:solidFill>
                  <a:schemeClr val="tx1"/>
                </a:solidFill>
                <a:latin typeface="Arial" charset="0"/>
              </a:defRPr>
            </a:lvl7pPr>
            <a:lvl8pPr marL="1371600" algn="l" defTabSz="862013" rtl="0" fontAlgn="base">
              <a:spcBef>
                <a:spcPct val="0"/>
              </a:spcBef>
              <a:spcAft>
                <a:spcPct val="0"/>
              </a:spcAft>
              <a:defRPr sz="2200" b="1">
                <a:solidFill>
                  <a:schemeClr val="tx1"/>
                </a:solidFill>
                <a:latin typeface="Arial" charset="0"/>
              </a:defRPr>
            </a:lvl8pPr>
            <a:lvl9pPr marL="1828800" algn="l" defTabSz="862013" rtl="0" fontAlgn="base">
              <a:spcBef>
                <a:spcPct val="0"/>
              </a:spcBef>
              <a:spcAft>
                <a:spcPct val="0"/>
              </a:spcAft>
              <a:defRPr sz="2200" b="1">
                <a:solidFill>
                  <a:schemeClr val="tx1"/>
                </a:solidFill>
                <a:latin typeface="Arial" charset="0"/>
              </a:defRPr>
            </a:lvl9pPr>
          </a:lstStyle>
          <a:p>
            <a:r>
              <a:rPr lang="de-DE" kern="0" smtClean="0"/>
              <a:t>Titelmasterformat durch Klicken bearbeiten</a:t>
            </a:r>
            <a:endParaRPr lang="de-DE" kern="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371475" y="1546225"/>
            <a:ext cx="3838575" cy="374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362450" y="1546225"/>
            <a:ext cx="3838575" cy="374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31800" y="1449388"/>
            <a:ext cx="3822700" cy="6048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31800" y="2054225"/>
            <a:ext cx="3822700" cy="3732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394200" y="1449388"/>
            <a:ext cx="3822700" cy="6048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394200" y="2054225"/>
            <a:ext cx="3822700" cy="3732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Titel 1"/>
          <p:cNvSpPr>
            <a:spLocks noGrp="1"/>
          </p:cNvSpPr>
          <p:nvPr>
            <p:ph type="title"/>
          </p:nvPr>
        </p:nvSpPr>
        <p:spPr>
          <a:xfrm>
            <a:off x="320675" y="165097"/>
            <a:ext cx="6365203" cy="424053"/>
          </a:xfrm>
        </p:spPr>
        <p:txBody>
          <a:bodyPr/>
          <a:lstStyle/>
          <a:p>
            <a:r>
              <a:rPr lang="de-DE" smtClean="0"/>
              <a:t>Titelmasterformat durch Klicken bearbeiten</a:t>
            </a:r>
            <a:endParaRPr lang="de-DE"/>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2" name="Titel 1"/>
          <p:cNvSpPr>
            <a:spLocks noGrp="1"/>
          </p:cNvSpPr>
          <p:nvPr>
            <p:ph type="title"/>
          </p:nvPr>
        </p:nvSpPr>
        <p:spPr>
          <a:xfrm>
            <a:off x="320675" y="165097"/>
            <a:ext cx="6365203" cy="424053"/>
          </a:xfrm>
        </p:spPr>
        <p:txBody>
          <a:bodyPr/>
          <a:lstStyle>
            <a:lvl1pPr>
              <a:defRPr>
                <a:latin typeface="Segoe UI Light" panose="020B0502040204020203" pitchFamily="34" charset="0"/>
              </a:defRPr>
            </a:lvl1pPr>
          </a:lstStyle>
          <a:p>
            <a:r>
              <a:rPr lang="de-DE" dirty="0" smtClean="0"/>
              <a:t>Titelmasterformat durch Klicken bearbeiten</a:t>
            </a:r>
            <a:endParaRPr lang="de-DE"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31800" y="257175"/>
            <a:ext cx="2846388" cy="1098550"/>
          </a:xfrm>
        </p:spPr>
        <p:txBody>
          <a:bodyPr anchor="b"/>
          <a:lstStyle>
            <a:lvl1pPr algn="l">
              <a:defRPr sz="2000" b="1">
                <a:latin typeface="Segoe UI Light" panose="020B0502040204020203" pitchFamily="34" charset="0"/>
              </a:defRPr>
            </a:lvl1pPr>
          </a:lstStyle>
          <a:p>
            <a:r>
              <a:rPr lang="de-DE" dirty="0" smtClean="0"/>
              <a:t>Titelmasterformat durch Klicken bearbeiten</a:t>
            </a:r>
            <a:endParaRPr lang="de-DE" dirty="0"/>
          </a:p>
        </p:txBody>
      </p:sp>
      <p:sp>
        <p:nvSpPr>
          <p:cNvPr id="3" name="Inhaltsplatzhalter 2"/>
          <p:cNvSpPr>
            <a:spLocks noGrp="1"/>
          </p:cNvSpPr>
          <p:nvPr>
            <p:ph idx="1"/>
          </p:nvPr>
        </p:nvSpPr>
        <p:spPr>
          <a:xfrm>
            <a:off x="3381375" y="1049867"/>
            <a:ext cx="4835525" cy="4736571"/>
          </a:xfrm>
        </p:spPr>
        <p:txBody>
          <a:bodyPr/>
          <a:lstStyle>
            <a:lvl1pPr>
              <a:defRPr sz="3200">
                <a:latin typeface="Segoe UI" panose="020B0502040204020203" pitchFamily="34" charset="0"/>
                <a:ea typeface="Segoe UI" panose="020B0502040204020203" pitchFamily="34" charset="0"/>
                <a:cs typeface="Segoe UI" panose="020B0502040204020203" pitchFamily="34" charset="0"/>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Textplatzhalter 3"/>
          <p:cNvSpPr>
            <a:spLocks noGrp="1"/>
          </p:cNvSpPr>
          <p:nvPr>
            <p:ph type="body" sz="half" idx="2"/>
          </p:nvPr>
        </p:nvSpPr>
        <p:spPr>
          <a:xfrm>
            <a:off x="431800" y="1355725"/>
            <a:ext cx="2846388" cy="44307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695450" y="4533900"/>
            <a:ext cx="5189538" cy="53498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695450" y="579438"/>
            <a:ext cx="5189538" cy="3886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695450" y="5068888"/>
            <a:ext cx="5189538"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Segoe UI Light" panose="020B0502040204020203" pitchFamily="34" charset="0"/>
              </a:defRPr>
            </a:lvl1pPr>
          </a:lstStyle>
          <a:p>
            <a:r>
              <a:rPr lang="de-DE" dirty="0" smtClean="0"/>
              <a:t>Titelmasterformat durch Klicken bearbeiten</a:t>
            </a:r>
            <a:endParaRPr lang="de-DE" dirty="0"/>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8376" name="Rectangle 24"/>
          <p:cNvSpPr>
            <a:spLocks noChangeArrowheads="1"/>
          </p:cNvSpPr>
          <p:nvPr userDrawn="1"/>
        </p:nvSpPr>
        <p:spPr bwMode="auto">
          <a:xfrm>
            <a:off x="0" y="642938"/>
            <a:ext cx="8648700" cy="95250"/>
          </a:xfrm>
          <a:prstGeom prst="rect">
            <a:avLst/>
          </a:prstGeom>
          <a:gradFill rotWithShape="1">
            <a:gsLst>
              <a:gs pos="0">
                <a:srgbClr val="C0C0C0"/>
              </a:gs>
              <a:gs pos="100000">
                <a:schemeClr val="bg1"/>
              </a:gs>
            </a:gsLst>
            <a:lin ang="5400000" scaled="1"/>
          </a:gradFill>
          <a:ln w="9525">
            <a:noFill/>
            <a:miter lim="800000"/>
            <a:headEnd/>
            <a:tailEnd/>
          </a:ln>
          <a:effectLst/>
        </p:spPr>
        <p:txBody>
          <a:bodyPr wrap="none" anchor="ctr"/>
          <a:lstStyle/>
          <a:p>
            <a:endParaRPr lang="de-DE"/>
          </a:p>
        </p:txBody>
      </p:sp>
      <p:sp>
        <p:nvSpPr>
          <p:cNvPr id="228355" name="Rectangle 3"/>
          <p:cNvSpPr>
            <a:spLocks noGrp="1" noChangeArrowheads="1"/>
          </p:cNvSpPr>
          <p:nvPr>
            <p:ph type="title"/>
          </p:nvPr>
        </p:nvSpPr>
        <p:spPr bwMode="auto">
          <a:xfrm>
            <a:off x="320675" y="165097"/>
            <a:ext cx="6365203" cy="42405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DE" dirty="0" smtClean="0"/>
              <a:t>Klicken Sie, um das Titelformat zu bearbeiten</a:t>
            </a:r>
          </a:p>
        </p:txBody>
      </p:sp>
      <p:sp>
        <p:nvSpPr>
          <p:cNvPr id="228366" name="Rectangle 14"/>
          <p:cNvSpPr>
            <a:spLocks noChangeArrowheads="1"/>
          </p:cNvSpPr>
          <p:nvPr userDrawn="1"/>
        </p:nvSpPr>
        <p:spPr bwMode="auto">
          <a:xfrm>
            <a:off x="0" y="5153025"/>
            <a:ext cx="8648700" cy="371475"/>
          </a:xfrm>
          <a:prstGeom prst="rect">
            <a:avLst/>
          </a:prstGeom>
          <a:gradFill rotWithShape="1">
            <a:gsLst>
              <a:gs pos="0">
                <a:schemeClr val="bg1"/>
              </a:gs>
              <a:gs pos="100000">
                <a:srgbClr val="EAEAEA"/>
              </a:gs>
            </a:gsLst>
            <a:lin ang="5400000" scaled="1"/>
          </a:gradFill>
          <a:ln w="9525">
            <a:noFill/>
            <a:miter lim="800000"/>
            <a:headEnd/>
            <a:tailEnd/>
          </a:ln>
          <a:effectLst/>
        </p:spPr>
        <p:txBody>
          <a:bodyPr wrap="none" anchor="ctr"/>
          <a:lstStyle/>
          <a:p>
            <a:endParaRPr lang="de-DE"/>
          </a:p>
        </p:txBody>
      </p:sp>
      <p:sp>
        <p:nvSpPr>
          <p:cNvPr id="228367" name="Rectangle 15"/>
          <p:cNvSpPr>
            <a:spLocks noGrp="1" noChangeArrowheads="1"/>
          </p:cNvSpPr>
          <p:nvPr>
            <p:ph type="body" idx="1"/>
          </p:nvPr>
        </p:nvSpPr>
        <p:spPr bwMode="auto">
          <a:xfrm>
            <a:off x="371475" y="1546225"/>
            <a:ext cx="7829550" cy="37401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Mastertextformat bearbeiten</a:t>
            </a:r>
          </a:p>
          <a:p>
            <a:pPr lvl="1"/>
            <a:r>
              <a:rPr lang="en-US" smtClean="0"/>
              <a:t>Zweite Ebene</a:t>
            </a:r>
          </a:p>
          <a:p>
            <a:pPr lvl="2"/>
            <a:r>
              <a:rPr lang="en-US" smtClean="0"/>
              <a:t>Dritte Ebene</a:t>
            </a:r>
          </a:p>
          <a:p>
            <a:pPr lvl="3"/>
            <a:r>
              <a:rPr lang="en-US" smtClean="0"/>
              <a:t>Vierte Ebene</a:t>
            </a:r>
          </a:p>
          <a:p>
            <a:pPr lvl="4"/>
            <a:r>
              <a:rPr lang="en-US" smtClean="0"/>
              <a:t>Fünfte Ebene</a:t>
            </a:r>
          </a:p>
        </p:txBody>
      </p:sp>
      <p:pic>
        <p:nvPicPr>
          <p:cNvPr id="228375" name="Picture 23" descr="Logo"/>
          <p:cNvPicPr>
            <a:picLocks noChangeAspect="1" noChangeArrowheads="1"/>
          </p:cNvPicPr>
          <p:nvPr userDrawn="1"/>
        </p:nvPicPr>
        <p:blipFill>
          <a:blip r:embed="rId14" cstate="print"/>
          <a:srcRect/>
          <a:stretch>
            <a:fillRect/>
          </a:stretch>
        </p:blipFill>
        <p:spPr bwMode="auto">
          <a:xfrm>
            <a:off x="7148513" y="5757863"/>
            <a:ext cx="1116012" cy="501650"/>
          </a:xfrm>
          <a:prstGeom prst="rect">
            <a:avLst/>
          </a:prstGeom>
          <a:noFill/>
        </p:spPr>
      </p:pic>
      <p:sp>
        <p:nvSpPr>
          <p:cNvPr id="2" name="Textfeld 1"/>
          <p:cNvSpPr txBox="1"/>
          <p:nvPr userDrawn="1"/>
        </p:nvSpPr>
        <p:spPr>
          <a:xfrm>
            <a:off x="7502185" y="88939"/>
            <a:ext cx="895539" cy="461665"/>
          </a:xfrm>
          <a:prstGeom prst="rect">
            <a:avLst/>
          </a:prstGeom>
          <a:noFill/>
          <a:ln>
            <a:noFill/>
          </a:ln>
        </p:spPr>
        <p:txBody>
          <a:bodyPr wrap="square" rtlCol="0">
            <a:spAutoFit/>
          </a:bodyPr>
          <a:lstStyle/>
          <a:p>
            <a:pPr algn="r"/>
            <a:r>
              <a:rPr lang="de-DE" sz="1200" b="1" dirty="0" smtClean="0">
                <a:solidFill>
                  <a:schemeClr val="accent2">
                    <a:lumMod val="75000"/>
                  </a:schemeClr>
                </a:solidFill>
              </a:rPr>
              <a:t>C++ UGB</a:t>
            </a:r>
            <a:br>
              <a:rPr lang="de-DE" sz="1200" b="1" dirty="0" smtClean="0">
                <a:solidFill>
                  <a:schemeClr val="accent2">
                    <a:lumMod val="75000"/>
                  </a:schemeClr>
                </a:solidFill>
              </a:rPr>
            </a:br>
            <a:r>
              <a:rPr lang="de-DE" sz="1200" b="1" dirty="0" smtClean="0">
                <a:solidFill>
                  <a:schemeClr val="accent2">
                    <a:lumMod val="75000"/>
                  </a:schemeClr>
                </a:solidFill>
              </a:rPr>
              <a:t>2014</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7" r:id="rId6"/>
    <p:sldLayoutId id="2147483658" r:id="rId7"/>
    <p:sldLayoutId id="2147483659" r:id="rId8"/>
    <p:sldLayoutId id="2147483660" r:id="rId9"/>
    <p:sldLayoutId id="2147483661" r:id="rId10"/>
    <p:sldLayoutId id="2147483662" r:id="rId11"/>
    <p:sldLayoutId id="2147483663" r:id="rId12"/>
  </p:sldLayoutIdLst>
  <p:transition>
    <p:fade/>
  </p:transition>
  <p:timing>
    <p:tnLst>
      <p:par>
        <p:cTn id="1" dur="indefinite" restart="never" nodeType="tmRoot"/>
      </p:par>
    </p:tnLst>
  </p:timing>
  <p:txStyles>
    <p:titleStyle>
      <a:lvl1pPr algn="l" defTabSz="862013" rtl="0" fontAlgn="base">
        <a:spcBef>
          <a:spcPct val="0"/>
        </a:spcBef>
        <a:spcAft>
          <a:spcPct val="0"/>
        </a:spcAft>
        <a:defRPr sz="2200" b="1">
          <a:solidFill>
            <a:schemeClr val="tx1"/>
          </a:solidFill>
          <a:latin typeface="+mj-lt"/>
          <a:ea typeface="+mj-ea"/>
          <a:cs typeface="+mj-cs"/>
        </a:defRPr>
      </a:lvl1pPr>
      <a:lvl2pPr algn="l" defTabSz="862013" rtl="0" fontAlgn="base">
        <a:spcBef>
          <a:spcPct val="0"/>
        </a:spcBef>
        <a:spcAft>
          <a:spcPct val="0"/>
        </a:spcAft>
        <a:defRPr sz="2200" b="1">
          <a:solidFill>
            <a:schemeClr val="tx1"/>
          </a:solidFill>
          <a:latin typeface="Arial" charset="0"/>
        </a:defRPr>
      </a:lvl2pPr>
      <a:lvl3pPr algn="l" defTabSz="862013" rtl="0" fontAlgn="base">
        <a:spcBef>
          <a:spcPct val="0"/>
        </a:spcBef>
        <a:spcAft>
          <a:spcPct val="0"/>
        </a:spcAft>
        <a:defRPr sz="2200" b="1">
          <a:solidFill>
            <a:schemeClr val="tx1"/>
          </a:solidFill>
          <a:latin typeface="Arial" charset="0"/>
        </a:defRPr>
      </a:lvl3pPr>
      <a:lvl4pPr algn="l" defTabSz="862013" rtl="0" fontAlgn="base">
        <a:spcBef>
          <a:spcPct val="0"/>
        </a:spcBef>
        <a:spcAft>
          <a:spcPct val="0"/>
        </a:spcAft>
        <a:defRPr sz="2200" b="1">
          <a:solidFill>
            <a:schemeClr val="tx1"/>
          </a:solidFill>
          <a:latin typeface="Arial" charset="0"/>
        </a:defRPr>
      </a:lvl4pPr>
      <a:lvl5pPr algn="l" defTabSz="862013" rtl="0" fontAlgn="base">
        <a:spcBef>
          <a:spcPct val="0"/>
        </a:spcBef>
        <a:spcAft>
          <a:spcPct val="0"/>
        </a:spcAft>
        <a:defRPr sz="2200" b="1">
          <a:solidFill>
            <a:schemeClr val="tx1"/>
          </a:solidFill>
          <a:latin typeface="Arial" charset="0"/>
        </a:defRPr>
      </a:lvl5pPr>
      <a:lvl6pPr marL="457200" algn="l" defTabSz="862013" rtl="0" fontAlgn="base">
        <a:spcBef>
          <a:spcPct val="0"/>
        </a:spcBef>
        <a:spcAft>
          <a:spcPct val="0"/>
        </a:spcAft>
        <a:defRPr sz="2200" b="1">
          <a:solidFill>
            <a:schemeClr val="tx1"/>
          </a:solidFill>
          <a:latin typeface="Arial" charset="0"/>
        </a:defRPr>
      </a:lvl6pPr>
      <a:lvl7pPr marL="914400" algn="l" defTabSz="862013" rtl="0" fontAlgn="base">
        <a:spcBef>
          <a:spcPct val="0"/>
        </a:spcBef>
        <a:spcAft>
          <a:spcPct val="0"/>
        </a:spcAft>
        <a:defRPr sz="2200" b="1">
          <a:solidFill>
            <a:schemeClr val="tx1"/>
          </a:solidFill>
          <a:latin typeface="Arial" charset="0"/>
        </a:defRPr>
      </a:lvl7pPr>
      <a:lvl8pPr marL="1371600" algn="l" defTabSz="862013" rtl="0" fontAlgn="base">
        <a:spcBef>
          <a:spcPct val="0"/>
        </a:spcBef>
        <a:spcAft>
          <a:spcPct val="0"/>
        </a:spcAft>
        <a:defRPr sz="2200" b="1">
          <a:solidFill>
            <a:schemeClr val="tx1"/>
          </a:solidFill>
          <a:latin typeface="Arial" charset="0"/>
        </a:defRPr>
      </a:lvl8pPr>
      <a:lvl9pPr marL="1828800" algn="l" defTabSz="862013" rtl="0" fontAlgn="base">
        <a:spcBef>
          <a:spcPct val="0"/>
        </a:spcBef>
        <a:spcAft>
          <a:spcPct val="0"/>
        </a:spcAft>
        <a:defRPr sz="2200" b="1">
          <a:solidFill>
            <a:schemeClr val="tx1"/>
          </a:solidFill>
          <a:latin typeface="Arial" charset="0"/>
        </a:defRPr>
      </a:lvl9pPr>
    </p:titleStyle>
    <p:bodyStyle>
      <a:lvl1pPr marL="323850" indent="-323850" algn="l" defTabSz="862013" rtl="0" fontAlgn="base">
        <a:lnSpc>
          <a:spcPct val="90000"/>
        </a:lnSpc>
        <a:spcBef>
          <a:spcPct val="0"/>
        </a:spcBef>
        <a:spcAft>
          <a:spcPct val="90000"/>
        </a:spcAft>
        <a:defRPr sz="1700">
          <a:solidFill>
            <a:schemeClr val="tx1"/>
          </a:solidFill>
          <a:latin typeface="+mn-lt"/>
          <a:ea typeface="+mn-ea"/>
          <a:cs typeface="+mn-cs"/>
        </a:defRPr>
      </a:lvl1pPr>
      <a:lvl2pPr marL="701675" indent="-269875" algn="l" defTabSz="862013" rtl="0" fontAlgn="base">
        <a:spcBef>
          <a:spcPct val="20000"/>
        </a:spcBef>
        <a:spcAft>
          <a:spcPct val="0"/>
        </a:spcAft>
        <a:buChar char="–"/>
        <a:defRPr sz="2600">
          <a:solidFill>
            <a:schemeClr val="tx1"/>
          </a:solidFill>
          <a:latin typeface="+mn-lt"/>
        </a:defRPr>
      </a:lvl2pPr>
      <a:lvl3pPr marL="1081088" indent="-219075" algn="l" defTabSz="862013" rtl="0" fontAlgn="base">
        <a:spcBef>
          <a:spcPct val="20000"/>
        </a:spcBef>
        <a:spcAft>
          <a:spcPct val="0"/>
        </a:spcAft>
        <a:buChar char="•"/>
        <a:defRPr sz="2300">
          <a:solidFill>
            <a:schemeClr val="tx1"/>
          </a:solidFill>
          <a:latin typeface="+mn-lt"/>
        </a:defRPr>
      </a:lvl3pPr>
      <a:lvl4pPr marL="1512888" indent="-215900" algn="l" defTabSz="862013" rtl="0" fontAlgn="base">
        <a:spcBef>
          <a:spcPct val="20000"/>
        </a:spcBef>
        <a:spcAft>
          <a:spcPct val="0"/>
        </a:spcAft>
        <a:buChar char="–"/>
        <a:defRPr sz="1900">
          <a:solidFill>
            <a:schemeClr val="tx1"/>
          </a:solidFill>
          <a:latin typeface="+mn-lt"/>
        </a:defRPr>
      </a:lvl4pPr>
      <a:lvl5pPr marL="1944688" indent="-215900" algn="l" defTabSz="862013" rtl="0" fontAlgn="base">
        <a:spcBef>
          <a:spcPct val="20000"/>
        </a:spcBef>
        <a:spcAft>
          <a:spcPct val="0"/>
        </a:spcAft>
        <a:buChar char="»"/>
        <a:defRPr sz="1900">
          <a:solidFill>
            <a:schemeClr val="tx1"/>
          </a:solidFill>
          <a:latin typeface="+mn-lt"/>
        </a:defRPr>
      </a:lvl5pPr>
      <a:lvl6pPr marL="2401888" indent="-215900" algn="l" defTabSz="862013" rtl="0" fontAlgn="base">
        <a:spcBef>
          <a:spcPct val="20000"/>
        </a:spcBef>
        <a:spcAft>
          <a:spcPct val="0"/>
        </a:spcAft>
        <a:buChar char="»"/>
        <a:defRPr sz="1900">
          <a:solidFill>
            <a:schemeClr val="tx1"/>
          </a:solidFill>
          <a:latin typeface="+mn-lt"/>
        </a:defRPr>
      </a:lvl6pPr>
      <a:lvl7pPr marL="2859088" indent="-215900" algn="l" defTabSz="862013" rtl="0" fontAlgn="base">
        <a:spcBef>
          <a:spcPct val="20000"/>
        </a:spcBef>
        <a:spcAft>
          <a:spcPct val="0"/>
        </a:spcAft>
        <a:buChar char="»"/>
        <a:defRPr sz="1900">
          <a:solidFill>
            <a:schemeClr val="tx1"/>
          </a:solidFill>
          <a:latin typeface="+mn-lt"/>
        </a:defRPr>
      </a:lvl7pPr>
      <a:lvl8pPr marL="3316288" indent="-215900" algn="l" defTabSz="862013" rtl="0" fontAlgn="base">
        <a:spcBef>
          <a:spcPct val="20000"/>
        </a:spcBef>
        <a:spcAft>
          <a:spcPct val="0"/>
        </a:spcAft>
        <a:buChar char="»"/>
        <a:defRPr sz="1900">
          <a:solidFill>
            <a:schemeClr val="tx1"/>
          </a:solidFill>
          <a:latin typeface="+mn-lt"/>
        </a:defRPr>
      </a:lvl8pPr>
      <a:lvl9pPr marL="3773488" indent="-215900" algn="l" defTabSz="862013" rtl="0" fontAlgn="base">
        <a:spcBef>
          <a:spcPct val="20000"/>
        </a:spcBef>
        <a:spcAft>
          <a:spcPct val="0"/>
        </a:spcAft>
        <a:buChar char="»"/>
        <a:defRPr sz="19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5" name="Rectangle 3"/>
          <p:cNvSpPr>
            <a:spLocks noChangeArrowheads="1"/>
          </p:cNvSpPr>
          <p:nvPr/>
        </p:nvSpPr>
        <p:spPr bwMode="auto">
          <a:xfrm>
            <a:off x="605364" y="1261713"/>
            <a:ext cx="7390097" cy="3342944"/>
          </a:xfrm>
          <a:prstGeom prst="rect">
            <a:avLst/>
          </a:prstGeom>
          <a:noFill/>
          <a:ln w="9525">
            <a:noFill/>
            <a:miter lim="800000"/>
            <a:headEnd/>
            <a:tailEnd/>
          </a:ln>
          <a:effectLst/>
        </p:spPr>
        <p:txBody>
          <a:bodyPr lIns="0" tIns="0" rIns="0" bIns="0"/>
          <a:lstStyle/>
          <a:p>
            <a:pPr algn="l" defTabSz="862013"/>
            <a:r>
              <a:rPr lang="en-US" sz="4000" dirty="0">
                <a:solidFill>
                  <a:srgbClr val="F79910"/>
                </a:solidFill>
                <a:latin typeface="Segoe UI Light" panose="020B0502040204020203" pitchFamily="34" charset="0"/>
                <a:cs typeface="Arial" charset="0"/>
              </a:rPr>
              <a:t>Write Event-based programs again sequentially </a:t>
            </a:r>
            <a:endParaRPr lang="en-US" sz="4000" dirty="0" smtClean="0">
              <a:solidFill>
                <a:srgbClr val="F79910"/>
              </a:solidFill>
              <a:latin typeface="Segoe UI Light" panose="020B0502040204020203" pitchFamily="34" charset="0"/>
              <a:cs typeface="Arial" charset="0"/>
            </a:endParaRPr>
          </a:p>
          <a:p>
            <a:pPr algn="l" defTabSz="862013"/>
            <a:r>
              <a:rPr lang="en-US" sz="4000" dirty="0" smtClean="0">
                <a:solidFill>
                  <a:srgbClr val="F79910"/>
                </a:solidFill>
                <a:latin typeface="Segoe UI Light" panose="020B0502040204020203" pitchFamily="34" charset="0"/>
                <a:cs typeface="Arial" charset="0"/>
              </a:rPr>
              <a:t>or </a:t>
            </a:r>
          </a:p>
          <a:p>
            <a:pPr algn="l" defTabSz="862013"/>
            <a:r>
              <a:rPr lang="en-US" sz="4000" dirty="0" smtClean="0">
                <a:solidFill>
                  <a:srgbClr val="F79910"/>
                </a:solidFill>
                <a:latin typeface="Segoe UI Light" panose="020B0502040204020203" pitchFamily="34" charset="0"/>
                <a:cs typeface="Arial" charset="0"/>
              </a:rPr>
              <a:t>how </a:t>
            </a:r>
            <a:r>
              <a:rPr lang="en-US" sz="4000" dirty="0">
                <a:solidFill>
                  <a:srgbClr val="F79910"/>
                </a:solidFill>
                <a:latin typeface="Segoe UI Light" panose="020B0502040204020203" pitchFamily="34" charset="0"/>
                <a:cs typeface="Arial" charset="0"/>
              </a:rPr>
              <a:t>to Clean Code in asynchronous </a:t>
            </a:r>
            <a:r>
              <a:rPr lang="en-US" sz="4000" dirty="0" smtClean="0">
                <a:solidFill>
                  <a:srgbClr val="F79910"/>
                </a:solidFill>
                <a:latin typeface="Segoe UI Light" panose="020B0502040204020203" pitchFamily="34" charset="0"/>
                <a:cs typeface="Arial" charset="0"/>
              </a:rPr>
              <a:t>programs.</a:t>
            </a:r>
            <a:r>
              <a:rPr lang="de-DE" sz="2200" b="1" dirty="0">
                <a:solidFill>
                  <a:srgbClr val="F79910"/>
                </a:solidFill>
                <a:cs typeface="Arial" charset="0"/>
              </a:rPr>
              <a:t/>
            </a:r>
            <a:br>
              <a:rPr lang="de-DE" sz="2200" b="1" dirty="0">
                <a:solidFill>
                  <a:srgbClr val="F79910"/>
                </a:solidFill>
                <a:cs typeface="Arial" charset="0"/>
              </a:rPr>
            </a:br>
            <a:r>
              <a:rPr lang="de-DE" sz="1500" b="1" dirty="0">
                <a:solidFill>
                  <a:srgbClr val="FF9900"/>
                </a:solidFill>
                <a:cs typeface="Arial" charset="0"/>
              </a:rPr>
              <a:t/>
            </a:r>
            <a:br>
              <a:rPr lang="de-DE" sz="1500" b="1" dirty="0">
                <a:solidFill>
                  <a:srgbClr val="FF9900"/>
                </a:solidFill>
                <a:cs typeface="Arial" charset="0"/>
              </a:rPr>
            </a:br>
            <a:endParaRPr lang="de-DE" sz="1500" b="1" dirty="0">
              <a:solidFill>
                <a:schemeClr val="bg2"/>
              </a:solidFill>
            </a:endParaRPr>
          </a:p>
        </p:txBody>
      </p:sp>
      <p:sp>
        <p:nvSpPr>
          <p:cNvPr id="3" name="Rectangle 3"/>
          <p:cNvSpPr>
            <a:spLocks noChangeArrowheads="1"/>
          </p:cNvSpPr>
          <p:nvPr/>
        </p:nvSpPr>
        <p:spPr bwMode="auto">
          <a:xfrm>
            <a:off x="605364" y="5512951"/>
            <a:ext cx="3598713" cy="801290"/>
          </a:xfrm>
          <a:prstGeom prst="rect">
            <a:avLst/>
          </a:prstGeom>
          <a:noFill/>
          <a:ln w="9525">
            <a:noFill/>
            <a:miter lim="800000"/>
            <a:headEnd/>
            <a:tailEnd/>
          </a:ln>
          <a:effectLst/>
        </p:spPr>
        <p:txBody>
          <a:bodyPr lIns="0" tIns="0" rIns="0" bIns="0"/>
          <a:lstStyle/>
          <a:p>
            <a:pPr algn="l" defTabSz="862013"/>
            <a:r>
              <a:rPr lang="de-DE" sz="1500" dirty="0" smtClean="0">
                <a:solidFill>
                  <a:schemeClr val="bg2"/>
                </a:solidFill>
                <a:latin typeface="Segoe UI" panose="020B0502040204020203" pitchFamily="34" charset="0"/>
                <a:ea typeface="Segoe UI" panose="020B0502040204020203" pitchFamily="34" charset="0"/>
                <a:cs typeface="Segoe UI" panose="020B0502040204020203" pitchFamily="34" charset="0"/>
              </a:rPr>
              <a:t>Helge Betzinger</a:t>
            </a:r>
          </a:p>
          <a:p>
            <a:pPr algn="l" defTabSz="862013"/>
            <a:r>
              <a:rPr lang="de-DE" sz="1500" dirty="0" smtClean="0">
                <a:solidFill>
                  <a:schemeClr val="bg2"/>
                </a:solidFill>
                <a:latin typeface="Segoe UI" panose="020B0502040204020203" pitchFamily="34" charset="0"/>
                <a:ea typeface="Segoe UI" panose="020B0502040204020203" pitchFamily="34" charset="0"/>
                <a:cs typeface="Segoe UI" panose="020B0502040204020203" pitchFamily="34" charset="0"/>
              </a:rPr>
              <a:t>CTO</a:t>
            </a:r>
          </a:p>
          <a:p>
            <a:pPr algn="l" defTabSz="862013"/>
            <a:r>
              <a:rPr lang="de-DE" sz="1500" dirty="0" smtClean="0">
                <a:solidFill>
                  <a:schemeClr val="bg2"/>
                </a:solidFill>
                <a:latin typeface="Segoe UI" panose="020B0502040204020203" pitchFamily="34" charset="0"/>
                <a:ea typeface="Segoe UI" panose="020B0502040204020203" pitchFamily="34" charset="0"/>
                <a:cs typeface="Segoe UI" panose="020B0502040204020203" pitchFamily="34" charset="0"/>
              </a:rPr>
              <a:t>pcvisit </a:t>
            </a:r>
            <a:r>
              <a:rPr lang="de-DE" sz="1500" dirty="0">
                <a:solidFill>
                  <a:schemeClr val="bg2"/>
                </a:solidFill>
                <a:latin typeface="Segoe UI" panose="020B0502040204020203" pitchFamily="34" charset="0"/>
                <a:ea typeface="Segoe UI" panose="020B0502040204020203" pitchFamily="34" charset="0"/>
                <a:cs typeface="Segoe UI" panose="020B0502040204020203" pitchFamily="34" charset="0"/>
              </a:rPr>
              <a:t>Software </a:t>
            </a:r>
            <a:r>
              <a:rPr lang="de-DE" sz="1500" dirty="0" smtClean="0">
                <a:solidFill>
                  <a:schemeClr val="bg2"/>
                </a:solidFill>
                <a:latin typeface="Segoe UI" panose="020B0502040204020203" pitchFamily="34" charset="0"/>
                <a:ea typeface="Segoe UI" panose="020B0502040204020203" pitchFamily="34" charset="0"/>
                <a:cs typeface="Segoe UI" panose="020B0502040204020203" pitchFamily="34" charset="0"/>
              </a:rPr>
              <a:t>AG</a:t>
            </a:r>
            <a:endParaRPr lang="de-DE" sz="1500" dirty="0">
              <a:solidFill>
                <a:schemeClr val="bg2"/>
              </a:solidFill>
              <a:latin typeface="Segoe UI" panose="020B0502040204020203" pitchFamily="34" charset="0"/>
              <a:ea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b="0" dirty="0" err="1" smtClean="0"/>
              <a:t>Example</a:t>
            </a:r>
            <a:r>
              <a:rPr lang="de-DE" b="0" dirty="0" smtClean="0"/>
              <a:t>: </a:t>
            </a:r>
            <a:r>
              <a:rPr lang="en-US" b="0" dirty="0" smtClean="0"/>
              <a:t>Concurrent waiting with boost</a:t>
            </a:r>
            <a:endParaRPr lang="de-DE" b="0" dirty="0"/>
          </a:p>
        </p:txBody>
      </p:sp>
      <p:sp>
        <p:nvSpPr>
          <p:cNvPr id="5" name="Titel 3"/>
          <p:cNvSpPr txBox="1">
            <a:spLocks/>
          </p:cNvSpPr>
          <p:nvPr/>
        </p:nvSpPr>
        <p:spPr bwMode="auto">
          <a:xfrm>
            <a:off x="437292" y="1361661"/>
            <a:ext cx="7855369" cy="389168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defTabSz="862013" rtl="0" fontAlgn="base">
              <a:spcBef>
                <a:spcPct val="0"/>
              </a:spcBef>
              <a:spcAft>
                <a:spcPct val="0"/>
              </a:spcAft>
              <a:defRPr sz="2200" b="1">
                <a:solidFill>
                  <a:schemeClr val="tx1"/>
                </a:solidFill>
                <a:latin typeface="+mj-lt"/>
                <a:ea typeface="+mj-ea"/>
                <a:cs typeface="+mj-cs"/>
              </a:defRPr>
            </a:lvl1pPr>
            <a:lvl2pPr algn="l" defTabSz="862013" rtl="0" fontAlgn="base">
              <a:spcBef>
                <a:spcPct val="0"/>
              </a:spcBef>
              <a:spcAft>
                <a:spcPct val="0"/>
              </a:spcAft>
              <a:defRPr sz="2200" b="1">
                <a:solidFill>
                  <a:schemeClr val="tx1"/>
                </a:solidFill>
                <a:latin typeface="Arial" charset="0"/>
              </a:defRPr>
            </a:lvl2pPr>
            <a:lvl3pPr algn="l" defTabSz="862013" rtl="0" fontAlgn="base">
              <a:spcBef>
                <a:spcPct val="0"/>
              </a:spcBef>
              <a:spcAft>
                <a:spcPct val="0"/>
              </a:spcAft>
              <a:defRPr sz="2200" b="1">
                <a:solidFill>
                  <a:schemeClr val="tx1"/>
                </a:solidFill>
                <a:latin typeface="Arial" charset="0"/>
              </a:defRPr>
            </a:lvl3pPr>
            <a:lvl4pPr algn="l" defTabSz="862013" rtl="0" fontAlgn="base">
              <a:spcBef>
                <a:spcPct val="0"/>
              </a:spcBef>
              <a:spcAft>
                <a:spcPct val="0"/>
              </a:spcAft>
              <a:defRPr sz="2200" b="1">
                <a:solidFill>
                  <a:schemeClr val="tx1"/>
                </a:solidFill>
                <a:latin typeface="Arial" charset="0"/>
              </a:defRPr>
            </a:lvl4pPr>
            <a:lvl5pPr algn="l" defTabSz="862013" rtl="0" fontAlgn="base">
              <a:spcBef>
                <a:spcPct val="0"/>
              </a:spcBef>
              <a:spcAft>
                <a:spcPct val="0"/>
              </a:spcAft>
              <a:defRPr sz="2200" b="1">
                <a:solidFill>
                  <a:schemeClr val="tx1"/>
                </a:solidFill>
                <a:latin typeface="Arial" charset="0"/>
              </a:defRPr>
            </a:lvl5pPr>
            <a:lvl6pPr marL="457200" algn="l" defTabSz="862013" rtl="0" fontAlgn="base">
              <a:spcBef>
                <a:spcPct val="0"/>
              </a:spcBef>
              <a:spcAft>
                <a:spcPct val="0"/>
              </a:spcAft>
              <a:defRPr sz="2200" b="1">
                <a:solidFill>
                  <a:schemeClr val="tx1"/>
                </a:solidFill>
                <a:latin typeface="Arial" charset="0"/>
              </a:defRPr>
            </a:lvl6pPr>
            <a:lvl7pPr marL="914400" algn="l" defTabSz="862013" rtl="0" fontAlgn="base">
              <a:spcBef>
                <a:spcPct val="0"/>
              </a:spcBef>
              <a:spcAft>
                <a:spcPct val="0"/>
              </a:spcAft>
              <a:defRPr sz="2200" b="1">
                <a:solidFill>
                  <a:schemeClr val="tx1"/>
                </a:solidFill>
                <a:latin typeface="Arial" charset="0"/>
              </a:defRPr>
            </a:lvl7pPr>
            <a:lvl8pPr marL="1371600" algn="l" defTabSz="862013" rtl="0" fontAlgn="base">
              <a:spcBef>
                <a:spcPct val="0"/>
              </a:spcBef>
              <a:spcAft>
                <a:spcPct val="0"/>
              </a:spcAft>
              <a:defRPr sz="2200" b="1">
                <a:solidFill>
                  <a:schemeClr val="tx1"/>
                </a:solidFill>
                <a:latin typeface="Arial" charset="0"/>
              </a:defRPr>
            </a:lvl8pPr>
            <a:lvl9pPr marL="1828800" algn="l" defTabSz="862013" rtl="0" fontAlgn="base">
              <a:spcBef>
                <a:spcPct val="0"/>
              </a:spcBef>
              <a:spcAft>
                <a:spcPct val="0"/>
              </a:spcAft>
              <a:defRPr sz="2200" b="1">
                <a:solidFill>
                  <a:schemeClr val="tx1"/>
                </a:solidFill>
                <a:latin typeface="Arial" charset="0"/>
              </a:defRPr>
            </a:lvl9pPr>
          </a:lstStyle>
          <a:p>
            <a:endParaRPr lang="de-DE" sz="1800" b="0" dirty="0" smtClean="0">
              <a:solidFill>
                <a:srgbClr val="92D050"/>
              </a:solidFill>
              <a:latin typeface="Consolas" panose="020B0609020204030204" pitchFamily="49" charset="0"/>
              <a:cs typeface="Consolas" panose="020B0609020204030204" pitchFamily="49" charset="0"/>
            </a:endParaRPr>
          </a:p>
          <a:p>
            <a:r>
              <a:rPr lang="de-DE" sz="1800" b="0" dirty="0" err="1">
                <a:solidFill>
                  <a:srgbClr val="92D050"/>
                </a:solidFill>
                <a:latin typeface="Consolas" panose="020B0609020204030204" pitchFamily="49" charset="0"/>
                <a:cs typeface="Consolas" panose="020B0609020204030204" pitchFamily="49" charset="0"/>
              </a:rPr>
              <a:t>b</a:t>
            </a:r>
            <a:r>
              <a:rPr lang="de-DE" sz="1800" b="0" dirty="0" err="1" smtClean="0">
                <a:solidFill>
                  <a:srgbClr val="92D050"/>
                </a:solidFill>
                <a:latin typeface="Consolas" panose="020B0609020204030204" pitchFamily="49" charset="0"/>
                <a:cs typeface="Consolas" panose="020B0609020204030204" pitchFamily="49" charset="0"/>
              </a:rPr>
              <a:t>oost</a:t>
            </a:r>
            <a:r>
              <a:rPr lang="de-DE" sz="1800" b="0" dirty="0" smtClean="0">
                <a:solidFill>
                  <a:srgbClr val="92D050"/>
                </a:solidFill>
                <a:latin typeface="Consolas" panose="020B0609020204030204" pitchFamily="49" charset="0"/>
                <a:cs typeface="Consolas" panose="020B0609020204030204" pitchFamily="49" charset="0"/>
              </a:rPr>
              <a:t>::</a:t>
            </a:r>
            <a:r>
              <a:rPr lang="de-DE" sz="1800" b="0" dirty="0" err="1" smtClean="0">
                <a:solidFill>
                  <a:srgbClr val="92D050"/>
                </a:solidFill>
                <a:latin typeface="Consolas" panose="020B0609020204030204" pitchFamily="49" charset="0"/>
                <a:cs typeface="Consolas" panose="020B0609020204030204" pitchFamily="49" charset="0"/>
              </a:rPr>
              <a:t>future</a:t>
            </a:r>
            <a:r>
              <a:rPr lang="de-DE" sz="1800" b="0" dirty="0" smtClean="0">
                <a:solidFill>
                  <a:srgbClr val="92D050"/>
                </a:solidFill>
                <a:latin typeface="Consolas" panose="020B0609020204030204" pitchFamily="49" charset="0"/>
                <a:cs typeface="Consolas" panose="020B0609020204030204" pitchFamily="49" charset="0"/>
              </a:rPr>
              <a:t>&lt;File&gt; f = </a:t>
            </a:r>
            <a:r>
              <a:rPr lang="de-DE" sz="1800" b="0" dirty="0" err="1" smtClean="0">
                <a:solidFill>
                  <a:srgbClr val="92D050"/>
                </a:solidFill>
                <a:latin typeface="Consolas" panose="020B0609020204030204" pitchFamily="49" charset="0"/>
                <a:cs typeface="Consolas" panose="020B0609020204030204" pitchFamily="49" charset="0"/>
              </a:rPr>
              <a:t>boost</a:t>
            </a:r>
            <a:r>
              <a:rPr lang="de-DE" sz="1800" b="0" dirty="0" smtClean="0">
                <a:solidFill>
                  <a:srgbClr val="92D050"/>
                </a:solidFill>
                <a:latin typeface="Consolas" panose="020B0609020204030204" pitchFamily="49" charset="0"/>
                <a:cs typeface="Consolas" panose="020B0609020204030204" pitchFamily="49" charset="0"/>
              </a:rPr>
              <a:t>::</a:t>
            </a:r>
            <a:r>
              <a:rPr lang="de-DE" sz="1800" b="0" dirty="0" err="1">
                <a:solidFill>
                  <a:srgbClr val="92D050"/>
                </a:solidFill>
                <a:latin typeface="Consolas" panose="020B0609020204030204" pitchFamily="49" charset="0"/>
                <a:cs typeface="Consolas" panose="020B0609020204030204" pitchFamily="49" charset="0"/>
              </a:rPr>
              <a:t>async</a:t>
            </a:r>
            <a:r>
              <a:rPr lang="de-DE" sz="1800" b="0" dirty="0">
                <a:solidFill>
                  <a:srgbClr val="92D050"/>
                </a:solidFill>
                <a:latin typeface="Consolas" panose="020B0609020204030204" pitchFamily="49" charset="0"/>
                <a:cs typeface="Consolas" panose="020B0609020204030204" pitchFamily="49" charset="0"/>
              </a:rPr>
              <a:t>(</a:t>
            </a:r>
            <a:r>
              <a:rPr lang="de-DE" sz="1800" b="0" dirty="0" err="1">
                <a:solidFill>
                  <a:srgbClr val="7030A0"/>
                </a:solidFill>
                <a:latin typeface="Consolas" panose="020B0609020204030204" pitchFamily="49" charset="0"/>
                <a:cs typeface="Consolas" panose="020B0609020204030204" pitchFamily="49" charset="0"/>
              </a:rPr>
              <a:t>saveCliprdToDisk</a:t>
            </a:r>
            <a:r>
              <a:rPr lang="de-DE" sz="1800" b="0" dirty="0" smtClean="0">
                <a:solidFill>
                  <a:srgbClr val="92D050"/>
                </a:solidFill>
                <a:latin typeface="Consolas" panose="020B0609020204030204" pitchFamily="49" charset="0"/>
                <a:cs typeface="Consolas" panose="020B0609020204030204" pitchFamily="49" charset="0"/>
              </a:rPr>
              <a:t>);</a:t>
            </a:r>
            <a:endParaRPr lang="de-DE" sz="1800" b="0" dirty="0">
              <a:solidFill>
                <a:srgbClr val="92D050"/>
              </a:solidFill>
              <a:latin typeface="Consolas" panose="020B0609020204030204" pitchFamily="49" charset="0"/>
              <a:cs typeface="Consolas" panose="020B0609020204030204" pitchFamily="49" charset="0"/>
            </a:endParaRPr>
          </a:p>
          <a:p>
            <a:endParaRPr lang="de-DE" sz="1800" b="0" dirty="0" smtClean="0">
              <a:solidFill>
                <a:srgbClr val="92D050"/>
              </a:solidFill>
              <a:latin typeface="Consolas" panose="020B0609020204030204" pitchFamily="49" charset="0"/>
              <a:cs typeface="Consolas" panose="020B0609020204030204" pitchFamily="49" charset="0"/>
            </a:endParaRPr>
          </a:p>
          <a:p>
            <a:r>
              <a:rPr lang="de-DE" sz="1800" b="0" dirty="0" err="1" smtClean="0">
                <a:solidFill>
                  <a:srgbClr val="92D050"/>
                </a:solidFill>
                <a:latin typeface="Consolas" panose="020B0609020204030204" pitchFamily="49" charset="0"/>
                <a:cs typeface="Consolas" panose="020B0609020204030204" pitchFamily="49" charset="0"/>
              </a:rPr>
              <a:t>f.then</a:t>
            </a:r>
            <a:r>
              <a:rPr lang="en-US" sz="1800" b="0" dirty="0" smtClean="0">
                <a:solidFill>
                  <a:srgbClr val="92D050"/>
                </a:solidFill>
                <a:latin typeface="Consolas" panose="020B0609020204030204" pitchFamily="49" charset="0"/>
                <a:cs typeface="Consolas" panose="020B0609020204030204" pitchFamily="49" charset="0"/>
              </a:rPr>
              <a:t>( [] (</a:t>
            </a:r>
            <a:r>
              <a:rPr lang="de-DE" sz="1800" b="0" dirty="0" err="1">
                <a:solidFill>
                  <a:srgbClr val="92D050"/>
                </a:solidFill>
                <a:latin typeface="Consolas" panose="020B0609020204030204" pitchFamily="49" charset="0"/>
                <a:cs typeface="Consolas" panose="020B0609020204030204" pitchFamily="49" charset="0"/>
              </a:rPr>
              <a:t>boost</a:t>
            </a:r>
            <a:r>
              <a:rPr lang="de-DE" sz="1800" b="0" dirty="0">
                <a:solidFill>
                  <a:srgbClr val="92D050"/>
                </a:solidFill>
                <a:latin typeface="Consolas" panose="020B0609020204030204" pitchFamily="49" charset="0"/>
                <a:cs typeface="Consolas" panose="020B0609020204030204" pitchFamily="49" charset="0"/>
              </a:rPr>
              <a:t>:: </a:t>
            </a:r>
            <a:r>
              <a:rPr lang="en-US" sz="1800" b="0" dirty="0" smtClean="0">
                <a:solidFill>
                  <a:srgbClr val="92D050"/>
                </a:solidFill>
                <a:latin typeface="Consolas" panose="020B0609020204030204" pitchFamily="49" charset="0"/>
                <a:cs typeface="Consolas" panose="020B0609020204030204" pitchFamily="49" charset="0"/>
              </a:rPr>
              <a:t>future&lt;File&gt; </a:t>
            </a:r>
            <a:r>
              <a:rPr lang="en-US" sz="1800" b="0" dirty="0" err="1" smtClean="0">
                <a:solidFill>
                  <a:srgbClr val="92D050"/>
                </a:solidFill>
                <a:latin typeface="Consolas" panose="020B0609020204030204" pitchFamily="49" charset="0"/>
                <a:cs typeface="Consolas" panose="020B0609020204030204" pitchFamily="49" charset="0"/>
              </a:rPr>
              <a:t>savedF</a:t>
            </a:r>
            <a:r>
              <a:rPr lang="en-US" sz="1800" b="0" dirty="0" smtClean="0">
                <a:solidFill>
                  <a:srgbClr val="92D050"/>
                </a:solidFill>
                <a:latin typeface="Consolas" panose="020B0609020204030204" pitchFamily="49" charset="0"/>
                <a:cs typeface="Consolas" panose="020B0609020204030204" pitchFamily="49" charset="0"/>
              </a:rPr>
              <a:t> ) {</a:t>
            </a:r>
          </a:p>
          <a:p>
            <a:r>
              <a:rPr lang="de-DE" sz="1800" b="0" dirty="0">
                <a:solidFill>
                  <a:srgbClr val="92D050"/>
                </a:solidFill>
                <a:latin typeface="Consolas" panose="020B0609020204030204" pitchFamily="49" charset="0"/>
                <a:cs typeface="Consolas" panose="020B0609020204030204" pitchFamily="49" charset="0"/>
              </a:rPr>
              <a:t>	</a:t>
            </a:r>
            <a:r>
              <a:rPr lang="de-DE" sz="1800" b="0" dirty="0" smtClean="0">
                <a:solidFill>
                  <a:srgbClr val="92D050"/>
                </a:solidFill>
                <a:latin typeface="Consolas" panose="020B0609020204030204" pitchFamily="49" charset="0"/>
                <a:cs typeface="Consolas" panose="020B0609020204030204" pitchFamily="49" charset="0"/>
              </a:rPr>
              <a:t> </a:t>
            </a:r>
            <a:r>
              <a:rPr lang="de-DE" sz="1800" b="0" dirty="0">
                <a:solidFill>
                  <a:srgbClr val="7030A0"/>
                </a:solidFill>
                <a:latin typeface="Consolas" panose="020B0609020204030204" pitchFamily="49" charset="0"/>
                <a:cs typeface="Consolas" panose="020B0609020204030204" pitchFamily="49" charset="0"/>
              </a:rPr>
              <a:t>// </a:t>
            </a:r>
            <a:r>
              <a:rPr lang="de-DE" sz="1800" b="0" dirty="0" err="1">
                <a:solidFill>
                  <a:srgbClr val="7030A0"/>
                </a:solidFill>
                <a:latin typeface="Consolas" panose="020B0609020204030204" pitchFamily="49" charset="0"/>
                <a:cs typeface="Consolas" panose="020B0609020204030204" pitchFamily="49" charset="0"/>
              </a:rPr>
              <a:t>use</a:t>
            </a:r>
            <a:r>
              <a:rPr lang="de-DE" sz="1800" b="0" dirty="0">
                <a:solidFill>
                  <a:srgbClr val="7030A0"/>
                </a:solidFill>
                <a:latin typeface="Consolas" panose="020B0609020204030204" pitchFamily="49" charset="0"/>
                <a:cs typeface="Consolas" panose="020B0609020204030204" pitchFamily="49" charset="0"/>
              </a:rPr>
              <a:t> </a:t>
            </a:r>
            <a:r>
              <a:rPr lang="de-DE" sz="1800" b="0" dirty="0" err="1">
                <a:solidFill>
                  <a:srgbClr val="7030A0"/>
                </a:solidFill>
                <a:latin typeface="Consolas" panose="020B0609020204030204" pitchFamily="49" charset="0"/>
                <a:cs typeface="Consolas" panose="020B0609020204030204" pitchFamily="49" charset="0"/>
              </a:rPr>
              <a:t>result.get</a:t>
            </a:r>
            <a:r>
              <a:rPr lang="de-DE" sz="1800" b="0" dirty="0">
                <a:solidFill>
                  <a:srgbClr val="7030A0"/>
                </a:solidFill>
                <a:latin typeface="Consolas" panose="020B0609020204030204" pitchFamily="49" charset="0"/>
                <a:cs typeface="Consolas" panose="020B0609020204030204" pitchFamily="49" charset="0"/>
              </a:rPr>
              <a:t>() </a:t>
            </a:r>
            <a:r>
              <a:rPr lang="de-DE" sz="1800" b="0" dirty="0" err="1">
                <a:solidFill>
                  <a:srgbClr val="7030A0"/>
                </a:solidFill>
                <a:latin typeface="Consolas" panose="020B0609020204030204" pitchFamily="49" charset="0"/>
                <a:cs typeface="Consolas" panose="020B0609020204030204" pitchFamily="49" charset="0"/>
              </a:rPr>
              <a:t>here</a:t>
            </a:r>
            <a:r>
              <a:rPr lang="de-DE" sz="1800" b="0" dirty="0">
                <a:solidFill>
                  <a:srgbClr val="7030A0"/>
                </a:solidFill>
                <a:latin typeface="Consolas" panose="020B0609020204030204" pitchFamily="49" charset="0"/>
                <a:cs typeface="Consolas" panose="020B0609020204030204" pitchFamily="49" charset="0"/>
              </a:rPr>
              <a:t> ... </a:t>
            </a:r>
          </a:p>
          <a:p>
            <a:r>
              <a:rPr lang="de-DE" sz="1800" b="0" dirty="0">
                <a:solidFill>
                  <a:srgbClr val="92D050"/>
                </a:solidFill>
                <a:latin typeface="Consolas" panose="020B0609020204030204" pitchFamily="49" charset="0"/>
                <a:cs typeface="Consolas" panose="020B0609020204030204" pitchFamily="49" charset="0"/>
              </a:rPr>
              <a:t>	 </a:t>
            </a:r>
            <a:r>
              <a:rPr lang="de-DE" sz="1800" b="0" dirty="0" err="1">
                <a:solidFill>
                  <a:srgbClr val="7030A0"/>
                </a:solidFill>
                <a:latin typeface="Consolas" panose="020B0609020204030204" pitchFamily="49" charset="0"/>
                <a:cs typeface="Consolas" panose="020B0609020204030204" pitchFamily="49" charset="0"/>
              </a:rPr>
              <a:t>uploadImage</a:t>
            </a:r>
            <a:r>
              <a:rPr lang="de-DE" sz="1800" b="0" dirty="0" smtClean="0">
                <a:solidFill>
                  <a:srgbClr val="92D050"/>
                </a:solidFill>
                <a:latin typeface="Consolas" panose="020B0609020204030204" pitchFamily="49" charset="0"/>
                <a:cs typeface="Consolas" panose="020B0609020204030204" pitchFamily="49" charset="0"/>
              </a:rPr>
              <a:t>( </a:t>
            </a:r>
            <a:r>
              <a:rPr lang="en-US" sz="1800" b="0" dirty="0" err="1" smtClean="0">
                <a:solidFill>
                  <a:srgbClr val="92D050"/>
                </a:solidFill>
                <a:latin typeface="Consolas" panose="020B0609020204030204" pitchFamily="49" charset="0"/>
                <a:cs typeface="Consolas" panose="020B0609020204030204" pitchFamily="49" charset="0"/>
              </a:rPr>
              <a:t>savedF.get</a:t>
            </a:r>
            <a:r>
              <a:rPr lang="en-US" sz="1800" b="0" dirty="0" smtClean="0">
                <a:solidFill>
                  <a:srgbClr val="92D050"/>
                </a:solidFill>
                <a:latin typeface="Consolas" panose="020B0609020204030204" pitchFamily="49" charset="0"/>
                <a:cs typeface="Consolas" panose="020B0609020204030204" pitchFamily="49" charset="0"/>
              </a:rPr>
              <a:t>()</a:t>
            </a:r>
            <a:r>
              <a:rPr lang="de-DE" sz="1800" b="0" dirty="0" smtClean="0">
                <a:solidFill>
                  <a:srgbClr val="92D050"/>
                </a:solidFill>
                <a:latin typeface="Consolas" panose="020B0609020204030204" pitchFamily="49" charset="0"/>
                <a:cs typeface="Consolas" panose="020B0609020204030204" pitchFamily="49" charset="0"/>
              </a:rPr>
              <a:t>).</a:t>
            </a:r>
            <a:r>
              <a:rPr lang="de-DE" sz="1800" b="0" dirty="0" err="1">
                <a:solidFill>
                  <a:srgbClr val="92D050"/>
                </a:solidFill>
                <a:latin typeface="Consolas" panose="020B0609020204030204" pitchFamily="49" charset="0"/>
                <a:cs typeface="Consolas" panose="020B0609020204030204" pitchFamily="49" charset="0"/>
              </a:rPr>
              <a:t>then</a:t>
            </a:r>
            <a:r>
              <a:rPr lang="de-DE" sz="1800" b="0" dirty="0">
                <a:solidFill>
                  <a:srgbClr val="92D050"/>
                </a:solidFill>
                <a:latin typeface="Consolas" panose="020B0609020204030204" pitchFamily="49" charset="0"/>
                <a:cs typeface="Consolas" panose="020B0609020204030204" pitchFamily="49" charset="0"/>
              </a:rPr>
              <a:t>(</a:t>
            </a:r>
          </a:p>
          <a:p>
            <a:r>
              <a:rPr lang="de-DE" sz="1800" b="0" dirty="0">
                <a:solidFill>
                  <a:srgbClr val="92D050"/>
                </a:solidFill>
                <a:latin typeface="Consolas" panose="020B0609020204030204" pitchFamily="49" charset="0"/>
                <a:cs typeface="Consolas" panose="020B0609020204030204" pitchFamily="49" charset="0"/>
              </a:rPr>
              <a:t>	 	 </a:t>
            </a:r>
            <a:r>
              <a:rPr lang="de-DE" sz="1800" b="0" dirty="0" smtClean="0">
                <a:solidFill>
                  <a:srgbClr val="92D050"/>
                </a:solidFill>
                <a:latin typeface="Consolas" panose="020B0609020204030204" pitchFamily="49" charset="0"/>
                <a:cs typeface="Consolas" panose="020B0609020204030204" pitchFamily="49" charset="0"/>
              </a:rPr>
              <a:t>[=] </a:t>
            </a:r>
            <a:r>
              <a:rPr lang="de-DE" sz="1800" b="0" dirty="0">
                <a:solidFill>
                  <a:srgbClr val="92D050"/>
                </a:solidFill>
                <a:latin typeface="Consolas" panose="020B0609020204030204" pitchFamily="49" charset="0"/>
                <a:cs typeface="Consolas" panose="020B0609020204030204" pitchFamily="49" charset="0"/>
              </a:rPr>
              <a:t>(</a:t>
            </a:r>
            <a:r>
              <a:rPr lang="de-DE" sz="1800" b="0" dirty="0" err="1" smtClean="0">
                <a:solidFill>
                  <a:srgbClr val="92D050"/>
                </a:solidFill>
                <a:latin typeface="Consolas" panose="020B0609020204030204" pitchFamily="49" charset="0"/>
                <a:cs typeface="Consolas" panose="020B0609020204030204" pitchFamily="49" charset="0"/>
              </a:rPr>
              <a:t>future</a:t>
            </a:r>
            <a:r>
              <a:rPr lang="de-DE" sz="1800" b="0" dirty="0" smtClean="0">
                <a:solidFill>
                  <a:srgbClr val="92D050"/>
                </a:solidFill>
                <a:latin typeface="Consolas" panose="020B0609020204030204" pitchFamily="49" charset="0"/>
                <a:cs typeface="Consolas" panose="020B0609020204030204" pitchFamily="49" charset="0"/>
              </a:rPr>
              <a:t>&lt;Reply&gt; </a:t>
            </a:r>
            <a:r>
              <a:rPr lang="de-DE" sz="1800" b="0" dirty="0" err="1" smtClean="0">
                <a:solidFill>
                  <a:srgbClr val="92D050"/>
                </a:solidFill>
                <a:latin typeface="Consolas" panose="020B0609020204030204" pitchFamily="49" charset="0"/>
                <a:cs typeface="Consolas" panose="020B0609020204030204" pitchFamily="49" charset="0"/>
              </a:rPr>
              <a:t>uploadedFile</a:t>
            </a:r>
            <a:r>
              <a:rPr lang="de-DE" sz="1800" b="0" dirty="0" smtClean="0">
                <a:solidFill>
                  <a:srgbClr val="92D050"/>
                </a:solidFill>
                <a:latin typeface="Consolas" panose="020B0609020204030204" pitchFamily="49" charset="0"/>
                <a:cs typeface="Consolas" panose="020B0609020204030204" pitchFamily="49" charset="0"/>
              </a:rPr>
              <a:t>) </a:t>
            </a:r>
            <a:r>
              <a:rPr lang="de-DE" sz="1800" b="0" dirty="0">
                <a:solidFill>
                  <a:srgbClr val="92D050"/>
                </a:solidFill>
                <a:latin typeface="Consolas" panose="020B0609020204030204" pitchFamily="49" charset="0"/>
                <a:cs typeface="Consolas" panose="020B0609020204030204" pitchFamily="49" charset="0"/>
              </a:rPr>
              <a:t>{</a:t>
            </a:r>
          </a:p>
          <a:p>
            <a:r>
              <a:rPr lang="de-DE" sz="1800" b="0" dirty="0">
                <a:solidFill>
                  <a:srgbClr val="92D050"/>
                </a:solidFill>
                <a:latin typeface="Consolas" panose="020B0609020204030204" pitchFamily="49" charset="0"/>
                <a:cs typeface="Consolas" panose="020B0609020204030204" pitchFamily="49" charset="0"/>
              </a:rPr>
              <a:t>	 	 	 </a:t>
            </a:r>
            <a:r>
              <a:rPr lang="de-DE" sz="1800" b="0" dirty="0" err="1">
                <a:solidFill>
                  <a:srgbClr val="7030A0"/>
                </a:solidFill>
                <a:latin typeface="Consolas" panose="020B0609020204030204" pitchFamily="49" charset="0"/>
                <a:cs typeface="Consolas" panose="020B0609020204030204" pitchFamily="49" charset="0"/>
              </a:rPr>
              <a:t>requestUrl</a:t>
            </a:r>
            <a:r>
              <a:rPr lang="de-DE" sz="1800" dirty="0" smtClean="0">
                <a:solidFill>
                  <a:srgbClr val="92D050"/>
                </a:solidFill>
              </a:rPr>
              <a:t> </a:t>
            </a:r>
            <a:r>
              <a:rPr lang="de-DE" sz="1800" b="0" dirty="0" smtClean="0">
                <a:solidFill>
                  <a:srgbClr val="92D050"/>
                </a:solidFill>
                <a:latin typeface="Consolas" panose="020B0609020204030204" pitchFamily="49" charset="0"/>
                <a:cs typeface="Consolas" panose="020B0609020204030204" pitchFamily="49" charset="0"/>
              </a:rPr>
              <a:t>(</a:t>
            </a:r>
            <a:r>
              <a:rPr lang="de-DE" sz="1800" b="0" dirty="0" err="1" smtClean="0">
                <a:solidFill>
                  <a:srgbClr val="92D050"/>
                </a:solidFill>
                <a:latin typeface="Consolas" panose="020B0609020204030204" pitchFamily="49" charset="0"/>
                <a:cs typeface="Consolas" panose="020B0609020204030204" pitchFamily="49" charset="0"/>
              </a:rPr>
              <a:t>uploadedFile.get</a:t>
            </a:r>
            <a:r>
              <a:rPr lang="de-DE" sz="1800" b="0" dirty="0" smtClean="0">
                <a:solidFill>
                  <a:srgbClr val="92D050"/>
                </a:solidFill>
                <a:latin typeface="Consolas" panose="020B0609020204030204" pitchFamily="49" charset="0"/>
                <a:cs typeface="Consolas" panose="020B0609020204030204" pitchFamily="49" charset="0"/>
              </a:rPr>
              <a:t>()).</a:t>
            </a:r>
            <a:r>
              <a:rPr lang="de-DE" sz="1800" b="0" dirty="0" err="1">
                <a:solidFill>
                  <a:srgbClr val="92D050"/>
                </a:solidFill>
                <a:latin typeface="Consolas" panose="020B0609020204030204" pitchFamily="49" charset="0"/>
                <a:cs typeface="Consolas" panose="020B0609020204030204" pitchFamily="49" charset="0"/>
              </a:rPr>
              <a:t>then</a:t>
            </a:r>
            <a:r>
              <a:rPr lang="de-DE" sz="1800" b="0" dirty="0">
                <a:solidFill>
                  <a:srgbClr val="92D050"/>
                </a:solidFill>
                <a:latin typeface="Consolas" panose="020B0609020204030204" pitchFamily="49" charset="0"/>
                <a:cs typeface="Consolas" panose="020B0609020204030204" pitchFamily="49" charset="0"/>
              </a:rPr>
              <a:t>(</a:t>
            </a:r>
          </a:p>
          <a:p>
            <a:r>
              <a:rPr lang="de-DE" sz="1800" b="0" dirty="0">
                <a:solidFill>
                  <a:srgbClr val="92D050"/>
                </a:solidFill>
                <a:latin typeface="Consolas" panose="020B0609020204030204" pitchFamily="49" charset="0"/>
                <a:cs typeface="Consolas" panose="020B0609020204030204" pitchFamily="49" charset="0"/>
              </a:rPr>
              <a:t>	 	 	 	 </a:t>
            </a:r>
            <a:r>
              <a:rPr lang="de-DE" sz="1800" b="0" dirty="0">
                <a:solidFill>
                  <a:srgbClr val="7030A0"/>
                </a:solidFill>
                <a:latin typeface="Consolas" panose="020B0609020204030204" pitchFamily="49" charset="0"/>
                <a:cs typeface="Consolas" panose="020B0609020204030204" pitchFamily="49" charset="0"/>
              </a:rPr>
              <a:t>...</a:t>
            </a:r>
          </a:p>
          <a:p>
            <a:r>
              <a:rPr lang="de-DE" sz="1800" b="0" dirty="0">
                <a:solidFill>
                  <a:srgbClr val="92D050"/>
                </a:solidFill>
                <a:latin typeface="Consolas" panose="020B0609020204030204" pitchFamily="49" charset="0"/>
                <a:cs typeface="Consolas" panose="020B0609020204030204" pitchFamily="49" charset="0"/>
              </a:rPr>
              <a:t>	 	 	 </a:t>
            </a:r>
            <a:r>
              <a:rPr lang="de-DE" sz="1800" b="0" dirty="0" smtClean="0">
                <a:solidFill>
                  <a:srgbClr val="92D050"/>
                </a:solidFill>
                <a:latin typeface="Consolas" panose="020B0609020204030204" pitchFamily="49" charset="0"/>
                <a:cs typeface="Consolas" panose="020B0609020204030204" pitchFamily="49" charset="0"/>
              </a:rPr>
              <a:t>);</a:t>
            </a:r>
            <a:endParaRPr lang="de-DE" sz="1800" b="0" dirty="0">
              <a:solidFill>
                <a:srgbClr val="92D050"/>
              </a:solidFill>
              <a:latin typeface="Consolas" panose="020B0609020204030204" pitchFamily="49" charset="0"/>
              <a:cs typeface="Consolas" panose="020B0609020204030204" pitchFamily="49" charset="0"/>
            </a:endParaRPr>
          </a:p>
          <a:p>
            <a:r>
              <a:rPr lang="de-DE" sz="1800" b="0" dirty="0">
                <a:solidFill>
                  <a:srgbClr val="92D050"/>
                </a:solidFill>
                <a:latin typeface="Consolas" panose="020B0609020204030204" pitchFamily="49" charset="0"/>
                <a:cs typeface="Consolas" panose="020B0609020204030204" pitchFamily="49" charset="0"/>
              </a:rPr>
              <a:t>	 	 </a:t>
            </a:r>
            <a:r>
              <a:rPr lang="de-DE" sz="1800" b="0" dirty="0" smtClean="0">
                <a:solidFill>
                  <a:srgbClr val="92D050"/>
                </a:solidFill>
                <a:latin typeface="Consolas" panose="020B0609020204030204" pitchFamily="49" charset="0"/>
                <a:cs typeface="Consolas" panose="020B0609020204030204" pitchFamily="49" charset="0"/>
              </a:rPr>
              <a:t>}</a:t>
            </a:r>
            <a:endParaRPr lang="de-DE" sz="1800" b="0" dirty="0">
              <a:solidFill>
                <a:srgbClr val="92D050"/>
              </a:solidFill>
              <a:latin typeface="Consolas" panose="020B0609020204030204" pitchFamily="49" charset="0"/>
              <a:cs typeface="Consolas" panose="020B0609020204030204" pitchFamily="49" charset="0"/>
            </a:endParaRPr>
          </a:p>
          <a:p>
            <a:r>
              <a:rPr lang="de-DE" sz="1800" b="0" dirty="0">
                <a:solidFill>
                  <a:srgbClr val="92D050"/>
                </a:solidFill>
                <a:latin typeface="Consolas" panose="020B0609020204030204" pitchFamily="49" charset="0"/>
                <a:cs typeface="Consolas" panose="020B0609020204030204" pitchFamily="49" charset="0"/>
              </a:rPr>
              <a:t>	 </a:t>
            </a:r>
            <a:r>
              <a:rPr lang="de-DE" sz="1800" b="0" dirty="0" smtClean="0">
                <a:solidFill>
                  <a:srgbClr val="92D050"/>
                </a:solidFill>
                <a:latin typeface="Consolas" panose="020B0609020204030204" pitchFamily="49" charset="0"/>
                <a:cs typeface="Consolas" panose="020B0609020204030204" pitchFamily="49" charset="0"/>
              </a:rPr>
              <a:t>);</a:t>
            </a:r>
            <a:endParaRPr lang="de-DE" sz="1800" b="0" dirty="0">
              <a:solidFill>
                <a:srgbClr val="92D050"/>
              </a:solidFill>
              <a:latin typeface="Consolas" panose="020B0609020204030204" pitchFamily="49" charset="0"/>
              <a:cs typeface="Consolas" panose="020B0609020204030204" pitchFamily="49" charset="0"/>
            </a:endParaRPr>
          </a:p>
          <a:p>
            <a:r>
              <a:rPr lang="de-DE" sz="1800" b="0" dirty="0" smtClean="0">
                <a:solidFill>
                  <a:srgbClr val="92D050"/>
                </a:solidFill>
                <a:latin typeface="Consolas" panose="020B0609020204030204" pitchFamily="49" charset="0"/>
                <a:cs typeface="Consolas" panose="020B0609020204030204" pitchFamily="49" charset="0"/>
              </a:rPr>
              <a:t>});</a:t>
            </a:r>
            <a:endParaRPr lang="de-DE" sz="1800" b="0" dirty="0">
              <a:solidFill>
                <a:srgbClr val="92D050"/>
              </a:solidFill>
              <a:latin typeface="Consolas" panose="020B0609020204030204" pitchFamily="49" charset="0"/>
              <a:cs typeface="Consolas" panose="020B0609020204030204" pitchFamily="49" charset="0"/>
            </a:endParaRPr>
          </a:p>
          <a:p>
            <a:r>
              <a:rPr lang="de-DE" sz="1800" b="0" dirty="0">
                <a:solidFill>
                  <a:srgbClr val="0070C0"/>
                </a:solidFill>
                <a:latin typeface="Consolas" panose="020B0609020204030204" pitchFamily="49" charset="0"/>
                <a:cs typeface="Consolas" panose="020B0609020204030204" pitchFamily="49" charset="0"/>
              </a:rPr>
              <a:t>				</a:t>
            </a:r>
            <a:endParaRPr lang="de-DE" sz="1800" b="0" kern="0" dirty="0">
              <a:solidFill>
                <a:srgbClr val="0070C0"/>
              </a:solidFill>
              <a:latin typeface="Consolas" panose="020B0609020204030204" pitchFamily="49" charset="0"/>
              <a:cs typeface="Consolas" panose="020B0609020204030204" pitchFamily="49" charset="0"/>
            </a:endParaRPr>
          </a:p>
        </p:txBody>
      </p:sp>
      <p:sp>
        <p:nvSpPr>
          <p:cNvPr id="7" name="Titel 3"/>
          <p:cNvSpPr txBox="1">
            <a:spLocks/>
          </p:cNvSpPr>
          <p:nvPr/>
        </p:nvSpPr>
        <p:spPr bwMode="auto">
          <a:xfrm>
            <a:off x="525627" y="937608"/>
            <a:ext cx="6365203" cy="42405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defTabSz="862013" rtl="0" fontAlgn="base">
              <a:spcBef>
                <a:spcPct val="0"/>
              </a:spcBef>
              <a:spcAft>
                <a:spcPct val="0"/>
              </a:spcAft>
              <a:defRPr sz="2200" b="1">
                <a:solidFill>
                  <a:schemeClr val="tx1"/>
                </a:solidFill>
                <a:latin typeface="Segoe UI Light" panose="020B0502040204020203" pitchFamily="34" charset="0"/>
                <a:ea typeface="+mj-ea"/>
                <a:cs typeface="+mj-cs"/>
              </a:defRPr>
            </a:lvl1pPr>
            <a:lvl2pPr algn="l" defTabSz="862013" rtl="0" fontAlgn="base">
              <a:spcBef>
                <a:spcPct val="0"/>
              </a:spcBef>
              <a:spcAft>
                <a:spcPct val="0"/>
              </a:spcAft>
              <a:defRPr sz="2200" b="1">
                <a:solidFill>
                  <a:schemeClr val="tx1"/>
                </a:solidFill>
                <a:latin typeface="Arial" charset="0"/>
              </a:defRPr>
            </a:lvl2pPr>
            <a:lvl3pPr algn="l" defTabSz="862013" rtl="0" fontAlgn="base">
              <a:spcBef>
                <a:spcPct val="0"/>
              </a:spcBef>
              <a:spcAft>
                <a:spcPct val="0"/>
              </a:spcAft>
              <a:defRPr sz="2200" b="1">
                <a:solidFill>
                  <a:schemeClr val="tx1"/>
                </a:solidFill>
                <a:latin typeface="Arial" charset="0"/>
              </a:defRPr>
            </a:lvl3pPr>
            <a:lvl4pPr algn="l" defTabSz="862013" rtl="0" fontAlgn="base">
              <a:spcBef>
                <a:spcPct val="0"/>
              </a:spcBef>
              <a:spcAft>
                <a:spcPct val="0"/>
              </a:spcAft>
              <a:defRPr sz="2200" b="1">
                <a:solidFill>
                  <a:schemeClr val="tx1"/>
                </a:solidFill>
                <a:latin typeface="Arial" charset="0"/>
              </a:defRPr>
            </a:lvl4pPr>
            <a:lvl5pPr algn="l" defTabSz="862013" rtl="0" fontAlgn="base">
              <a:spcBef>
                <a:spcPct val="0"/>
              </a:spcBef>
              <a:spcAft>
                <a:spcPct val="0"/>
              </a:spcAft>
              <a:defRPr sz="2200" b="1">
                <a:solidFill>
                  <a:schemeClr val="tx1"/>
                </a:solidFill>
                <a:latin typeface="Arial" charset="0"/>
              </a:defRPr>
            </a:lvl5pPr>
            <a:lvl6pPr marL="457200" algn="l" defTabSz="862013" rtl="0" fontAlgn="base">
              <a:spcBef>
                <a:spcPct val="0"/>
              </a:spcBef>
              <a:spcAft>
                <a:spcPct val="0"/>
              </a:spcAft>
              <a:defRPr sz="2200" b="1">
                <a:solidFill>
                  <a:schemeClr val="tx1"/>
                </a:solidFill>
                <a:latin typeface="Arial" charset="0"/>
              </a:defRPr>
            </a:lvl6pPr>
            <a:lvl7pPr marL="914400" algn="l" defTabSz="862013" rtl="0" fontAlgn="base">
              <a:spcBef>
                <a:spcPct val="0"/>
              </a:spcBef>
              <a:spcAft>
                <a:spcPct val="0"/>
              </a:spcAft>
              <a:defRPr sz="2200" b="1">
                <a:solidFill>
                  <a:schemeClr val="tx1"/>
                </a:solidFill>
                <a:latin typeface="Arial" charset="0"/>
              </a:defRPr>
            </a:lvl7pPr>
            <a:lvl8pPr marL="1371600" algn="l" defTabSz="862013" rtl="0" fontAlgn="base">
              <a:spcBef>
                <a:spcPct val="0"/>
              </a:spcBef>
              <a:spcAft>
                <a:spcPct val="0"/>
              </a:spcAft>
              <a:defRPr sz="2200" b="1">
                <a:solidFill>
                  <a:schemeClr val="tx1"/>
                </a:solidFill>
                <a:latin typeface="Arial" charset="0"/>
              </a:defRPr>
            </a:lvl8pPr>
            <a:lvl9pPr marL="1828800" algn="l" defTabSz="862013" rtl="0" fontAlgn="base">
              <a:spcBef>
                <a:spcPct val="0"/>
              </a:spcBef>
              <a:spcAft>
                <a:spcPct val="0"/>
              </a:spcAft>
              <a:defRPr sz="2200" b="1">
                <a:solidFill>
                  <a:schemeClr val="tx1"/>
                </a:solidFill>
                <a:latin typeface="Arial" charset="0"/>
              </a:defRPr>
            </a:lvl9pPr>
          </a:lstStyle>
          <a:p>
            <a:r>
              <a:rPr lang="en-US" b="0" dirty="0">
                <a:latin typeface="Segoe UI" panose="020B0502040204020203" pitchFamily="34" charset="0"/>
                <a:ea typeface="Segoe UI" panose="020B0502040204020203" pitchFamily="34" charset="0"/>
                <a:cs typeface="Segoe UI" panose="020B0502040204020203" pitchFamily="34" charset="0"/>
              </a:rPr>
              <a:t>C++ standard proposal N3558, </a:t>
            </a:r>
            <a:r>
              <a:rPr lang="en-US" b="0" dirty="0" err="1">
                <a:latin typeface="Segoe UI" panose="020B0502040204020203" pitchFamily="34" charset="0"/>
                <a:ea typeface="Segoe UI" panose="020B0502040204020203" pitchFamily="34" charset="0"/>
                <a:cs typeface="Segoe UI" panose="020B0502040204020203" pitchFamily="34" charset="0"/>
              </a:rPr>
              <a:t>Boost.Thread</a:t>
            </a:r>
            <a:r>
              <a:rPr lang="en-US" b="0" dirty="0">
                <a:latin typeface="Segoe UI" panose="020B0502040204020203" pitchFamily="34" charset="0"/>
                <a:ea typeface="Segoe UI" panose="020B0502040204020203" pitchFamily="34" charset="0"/>
                <a:cs typeface="Segoe UI" panose="020B0502040204020203" pitchFamily="34" charset="0"/>
              </a:rPr>
              <a:t> 1.55.0</a:t>
            </a:r>
            <a:endParaRPr lang="de-DE" kern="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13307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animEffect transition="in" filter="fade">
                                      <p:cBhvr>
                                        <p:cTn id="13" dur="500"/>
                                        <p:tgtEl>
                                          <p:spTgt spid="5">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8" end="8"/>
                                            </p:txEl>
                                          </p:spTgt>
                                        </p:tgtEl>
                                        <p:attrNameLst>
                                          <p:attrName>style.visibility</p:attrName>
                                        </p:attrNameLst>
                                      </p:cBhvr>
                                      <p:to>
                                        <p:strVal val="visible"/>
                                      </p:to>
                                    </p:set>
                                    <p:animEffect transition="in" filter="fade">
                                      <p:cBhvr>
                                        <p:cTn id="16" dur="500"/>
                                        <p:tgtEl>
                                          <p:spTgt spid="5">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animEffect transition="in" filter="fade">
                                      <p:cBhvr>
                                        <p:cTn id="19" dur="500"/>
                                        <p:tgtEl>
                                          <p:spTgt spid="5">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10" end="10"/>
                                            </p:txEl>
                                          </p:spTgt>
                                        </p:tgtEl>
                                        <p:attrNameLst>
                                          <p:attrName>style.visibility</p:attrName>
                                        </p:attrNameLst>
                                      </p:cBhvr>
                                      <p:to>
                                        <p:strVal val="visible"/>
                                      </p:to>
                                    </p:set>
                                    <p:animEffect transition="in" filter="fade">
                                      <p:cBhvr>
                                        <p:cTn id="22" dur="500"/>
                                        <p:tgtEl>
                                          <p:spTgt spid="5">
                                            <p:txEl>
                                              <p:pRg st="10" end="1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animEffect transition="in" filter="fade">
                                      <p:cBhvr>
                                        <p:cTn id="25" dur="500"/>
                                        <p:tgtEl>
                                          <p:spTgt spid="5">
                                            <p:txEl>
                                              <p:pRg st="11" end="11"/>
                                            </p:txEl>
                                          </p:spTgt>
                                        </p:tgtEl>
                                      </p:cBhvr>
                                    </p:animEffect>
                                  </p:childTnLst>
                                </p:cTn>
                              </p:par>
                              <p:par>
                                <p:cTn id="26" presetID="10" presetClass="exit" presetSubtype="0" fill="hold" nodeType="withEffect">
                                  <p:stCondLst>
                                    <p:cond delay="0"/>
                                  </p:stCondLst>
                                  <p:childTnLst>
                                    <p:animEffect transition="out" filter="fade">
                                      <p:cBhvr>
                                        <p:cTn id="27" dur="500"/>
                                        <p:tgtEl>
                                          <p:spTgt spid="5">
                                            <p:txEl>
                                              <p:pRg st="4" end="4"/>
                                            </p:txEl>
                                          </p:spTgt>
                                        </p:tgtEl>
                                      </p:cBhvr>
                                    </p:animEffect>
                                    <p:set>
                                      <p:cBhvr>
                                        <p:cTn id="28" dur="1" fill="hold">
                                          <p:stCondLst>
                                            <p:cond delay="499"/>
                                          </p:stCondLst>
                                        </p:cTn>
                                        <p:tgtEl>
                                          <p:spTgt spid="5">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bwMode="auto">
          <a:xfrm>
            <a:off x="320675" y="165097"/>
            <a:ext cx="6365203" cy="42405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defTabSz="862013" rtl="0" fontAlgn="base">
              <a:spcBef>
                <a:spcPct val="0"/>
              </a:spcBef>
              <a:spcAft>
                <a:spcPct val="0"/>
              </a:spcAft>
              <a:defRPr sz="2200" b="1">
                <a:solidFill>
                  <a:schemeClr val="tx1"/>
                </a:solidFill>
                <a:latin typeface="+mj-lt"/>
                <a:ea typeface="+mj-ea"/>
                <a:cs typeface="+mj-cs"/>
              </a:defRPr>
            </a:lvl1pPr>
            <a:lvl2pPr algn="l" defTabSz="862013" rtl="0" fontAlgn="base">
              <a:spcBef>
                <a:spcPct val="0"/>
              </a:spcBef>
              <a:spcAft>
                <a:spcPct val="0"/>
              </a:spcAft>
              <a:defRPr sz="2200" b="1">
                <a:solidFill>
                  <a:schemeClr val="tx1"/>
                </a:solidFill>
                <a:latin typeface="Arial" charset="0"/>
              </a:defRPr>
            </a:lvl2pPr>
            <a:lvl3pPr algn="l" defTabSz="862013" rtl="0" fontAlgn="base">
              <a:spcBef>
                <a:spcPct val="0"/>
              </a:spcBef>
              <a:spcAft>
                <a:spcPct val="0"/>
              </a:spcAft>
              <a:defRPr sz="2200" b="1">
                <a:solidFill>
                  <a:schemeClr val="tx1"/>
                </a:solidFill>
                <a:latin typeface="Arial" charset="0"/>
              </a:defRPr>
            </a:lvl3pPr>
            <a:lvl4pPr algn="l" defTabSz="862013" rtl="0" fontAlgn="base">
              <a:spcBef>
                <a:spcPct val="0"/>
              </a:spcBef>
              <a:spcAft>
                <a:spcPct val="0"/>
              </a:spcAft>
              <a:defRPr sz="2200" b="1">
                <a:solidFill>
                  <a:schemeClr val="tx1"/>
                </a:solidFill>
                <a:latin typeface="Arial" charset="0"/>
              </a:defRPr>
            </a:lvl4pPr>
            <a:lvl5pPr algn="l" defTabSz="862013" rtl="0" fontAlgn="base">
              <a:spcBef>
                <a:spcPct val="0"/>
              </a:spcBef>
              <a:spcAft>
                <a:spcPct val="0"/>
              </a:spcAft>
              <a:defRPr sz="2200" b="1">
                <a:solidFill>
                  <a:schemeClr val="tx1"/>
                </a:solidFill>
                <a:latin typeface="Arial" charset="0"/>
              </a:defRPr>
            </a:lvl5pPr>
            <a:lvl6pPr marL="457200" algn="l" defTabSz="862013" rtl="0" fontAlgn="base">
              <a:spcBef>
                <a:spcPct val="0"/>
              </a:spcBef>
              <a:spcAft>
                <a:spcPct val="0"/>
              </a:spcAft>
              <a:defRPr sz="2200" b="1">
                <a:solidFill>
                  <a:schemeClr val="tx1"/>
                </a:solidFill>
                <a:latin typeface="Arial" charset="0"/>
              </a:defRPr>
            </a:lvl6pPr>
            <a:lvl7pPr marL="914400" algn="l" defTabSz="862013" rtl="0" fontAlgn="base">
              <a:spcBef>
                <a:spcPct val="0"/>
              </a:spcBef>
              <a:spcAft>
                <a:spcPct val="0"/>
              </a:spcAft>
              <a:defRPr sz="2200" b="1">
                <a:solidFill>
                  <a:schemeClr val="tx1"/>
                </a:solidFill>
                <a:latin typeface="Arial" charset="0"/>
              </a:defRPr>
            </a:lvl7pPr>
            <a:lvl8pPr marL="1371600" algn="l" defTabSz="862013" rtl="0" fontAlgn="base">
              <a:spcBef>
                <a:spcPct val="0"/>
              </a:spcBef>
              <a:spcAft>
                <a:spcPct val="0"/>
              </a:spcAft>
              <a:defRPr sz="2200" b="1">
                <a:solidFill>
                  <a:schemeClr val="tx1"/>
                </a:solidFill>
                <a:latin typeface="Arial" charset="0"/>
              </a:defRPr>
            </a:lvl8pPr>
            <a:lvl9pPr marL="1828800" algn="l" defTabSz="862013" rtl="0" fontAlgn="base">
              <a:spcBef>
                <a:spcPct val="0"/>
              </a:spcBef>
              <a:spcAft>
                <a:spcPct val="0"/>
              </a:spcAft>
              <a:defRPr sz="2200" b="1">
                <a:solidFill>
                  <a:schemeClr val="tx1"/>
                </a:solidFill>
                <a:latin typeface="Arial" charset="0"/>
              </a:defRPr>
            </a:lvl9pPr>
          </a:lstStyle>
          <a:p>
            <a:r>
              <a:rPr lang="de-DE" sz="2000" dirty="0" err="1"/>
              <a:t>What</a:t>
            </a:r>
            <a:r>
              <a:rPr lang="de-DE" sz="2000" dirty="0"/>
              <a:t> </a:t>
            </a:r>
            <a:r>
              <a:rPr lang="de-DE" sz="2000" dirty="0" err="1"/>
              <a:t>is</a:t>
            </a:r>
            <a:r>
              <a:rPr lang="de-DE" sz="2000" dirty="0"/>
              <a:t> </a:t>
            </a:r>
            <a:r>
              <a:rPr lang="de-DE" sz="2000" dirty="0" err="1"/>
              <a:t>the</a:t>
            </a:r>
            <a:r>
              <a:rPr lang="de-DE" sz="2000" dirty="0"/>
              <a:t> </a:t>
            </a:r>
            <a:r>
              <a:rPr lang="de-DE" sz="2000" dirty="0" err="1"/>
              <a:t>problem</a:t>
            </a:r>
            <a:r>
              <a:rPr lang="de-DE" sz="2000" dirty="0"/>
              <a:t> </a:t>
            </a:r>
            <a:r>
              <a:rPr lang="de-DE" sz="2000" dirty="0" err="1"/>
              <a:t>and</a:t>
            </a:r>
            <a:r>
              <a:rPr lang="de-DE" sz="2000" dirty="0"/>
              <a:t> </a:t>
            </a:r>
            <a:r>
              <a:rPr lang="de-DE" sz="2000" dirty="0" err="1"/>
              <a:t>how</a:t>
            </a:r>
            <a:r>
              <a:rPr lang="de-DE" sz="2000" dirty="0"/>
              <a:t> </a:t>
            </a:r>
            <a:r>
              <a:rPr lang="de-DE" sz="2000" dirty="0" err="1"/>
              <a:t>to</a:t>
            </a:r>
            <a:r>
              <a:rPr lang="de-DE" sz="2000" dirty="0"/>
              <a:t> </a:t>
            </a:r>
            <a:r>
              <a:rPr lang="de-DE" sz="2000" dirty="0" err="1"/>
              <a:t>escape</a:t>
            </a:r>
            <a:r>
              <a:rPr lang="de-DE" sz="2000" dirty="0" smtClean="0"/>
              <a:t>?</a:t>
            </a:r>
          </a:p>
        </p:txBody>
      </p:sp>
      <p:sp>
        <p:nvSpPr>
          <p:cNvPr id="5" name="Rechteck 4"/>
          <p:cNvSpPr/>
          <p:nvPr/>
        </p:nvSpPr>
        <p:spPr bwMode="auto">
          <a:xfrm>
            <a:off x="0" y="0"/>
            <a:ext cx="8648700" cy="64770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kumimoji="0" lang="de-DE" sz="6600" i="0" u="none" strike="noStrike" cap="none" normalizeH="0" baseline="0" dirty="0" err="1" smtClean="0">
                <a:ln>
                  <a:noFill/>
                </a:ln>
                <a:effectLst/>
                <a:latin typeface="Segoe UI Light" panose="020B0502040204020203" pitchFamily="34" charset="0"/>
              </a:rPr>
              <a:t>And</a:t>
            </a:r>
            <a:r>
              <a:rPr kumimoji="0" lang="de-DE" sz="6600" i="0" u="none" strike="noStrike" cap="none" normalizeH="0" baseline="0" dirty="0" smtClean="0">
                <a:ln>
                  <a:noFill/>
                </a:ln>
                <a:effectLst/>
                <a:latin typeface="Segoe UI Light" panose="020B0502040204020203" pitchFamily="34" charset="0"/>
              </a:rPr>
              <a:t> </a:t>
            </a:r>
            <a:r>
              <a:rPr kumimoji="0" lang="de-DE" sz="6600" i="0" u="none" strike="noStrike" cap="none" normalizeH="0" baseline="0" dirty="0" err="1" smtClean="0">
                <a:ln>
                  <a:noFill/>
                </a:ln>
                <a:effectLst/>
                <a:latin typeface="Segoe UI Light" panose="020B0502040204020203" pitchFamily="34" charset="0"/>
              </a:rPr>
              <a:t>what</a:t>
            </a:r>
            <a:r>
              <a:rPr kumimoji="0" lang="de-DE" sz="6600" i="0" u="none" strike="noStrike" cap="none" normalizeH="0" baseline="0" dirty="0" smtClean="0">
                <a:ln>
                  <a:noFill/>
                </a:ln>
                <a:effectLst/>
                <a:latin typeface="Segoe UI Light" panose="020B0502040204020203" pitchFamily="34" charset="0"/>
              </a:rPr>
              <a:t> </a:t>
            </a:r>
            <a:r>
              <a:rPr kumimoji="0" lang="de-DE" sz="6600" i="0" u="none" strike="noStrike" cap="none" normalizeH="0" baseline="0" dirty="0" err="1" smtClean="0">
                <a:ln>
                  <a:noFill/>
                </a:ln>
                <a:effectLst/>
                <a:latin typeface="Segoe UI Light" panose="020B0502040204020203" pitchFamily="34" charset="0"/>
              </a:rPr>
              <a:t>about</a:t>
            </a:r>
            <a:r>
              <a:rPr kumimoji="0" lang="de-DE" sz="6600" i="0" u="none" strike="noStrike" cap="none" normalizeH="0" baseline="0" dirty="0" smtClean="0">
                <a:ln>
                  <a:noFill/>
                </a:ln>
                <a:effectLst/>
                <a:latin typeface="Segoe UI Light" panose="020B0502040204020203" pitchFamily="34" charset="0"/>
              </a:rPr>
              <a:t> </a:t>
            </a:r>
          </a:p>
          <a:p>
            <a:r>
              <a:rPr kumimoji="0" lang="de-DE" sz="6600" i="0" u="none" strike="noStrike" cap="none" normalizeH="0" baseline="0" dirty="0" smtClean="0">
                <a:ln>
                  <a:noFill/>
                </a:ln>
                <a:effectLst/>
                <a:latin typeface="Segoe UI Light" panose="020B0502040204020203" pitchFamily="34" charset="0"/>
              </a:rPr>
              <a:t>Clean Code?</a:t>
            </a:r>
          </a:p>
        </p:txBody>
      </p:sp>
    </p:spTree>
    <p:extLst>
      <p:ext uri="{BB962C8B-B14F-4D97-AF65-F5344CB8AC3E}">
        <p14:creationId xmlns:p14="http://schemas.microsoft.com/office/powerpoint/2010/main" val="239247485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p:nvPr/>
        </p:nvSpPr>
        <p:spPr bwMode="auto">
          <a:xfrm>
            <a:off x="0" y="0"/>
            <a:ext cx="8648700" cy="6477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kumimoji="0" lang="de-DE" sz="6600" i="0" u="none" strike="noStrike" cap="none" normalizeH="0" baseline="0" dirty="0" err="1" smtClean="0">
                <a:ln>
                  <a:noFill/>
                </a:ln>
                <a:effectLst/>
                <a:latin typeface="Segoe UI Light" panose="020B0502040204020203" pitchFamily="34" charset="0"/>
              </a:rPr>
              <a:t>And</a:t>
            </a:r>
            <a:r>
              <a:rPr kumimoji="0" lang="de-DE" sz="6600" i="0" u="none" strike="noStrike" cap="none" normalizeH="0" baseline="0" dirty="0" smtClean="0">
                <a:ln>
                  <a:noFill/>
                </a:ln>
                <a:effectLst/>
                <a:latin typeface="Segoe UI Light" panose="020B0502040204020203" pitchFamily="34" charset="0"/>
              </a:rPr>
              <a:t> </a:t>
            </a:r>
            <a:r>
              <a:rPr kumimoji="0" lang="de-DE" sz="6600" i="0" u="none" strike="noStrike" cap="none" normalizeH="0" baseline="0" dirty="0" err="1" smtClean="0">
                <a:ln>
                  <a:noFill/>
                </a:ln>
                <a:effectLst/>
                <a:latin typeface="Segoe UI Light" panose="020B0502040204020203" pitchFamily="34" charset="0"/>
              </a:rPr>
              <a:t>what</a:t>
            </a:r>
            <a:r>
              <a:rPr kumimoji="0" lang="de-DE" sz="6600" i="0" u="none" strike="noStrike" cap="none" normalizeH="0" baseline="0" dirty="0" smtClean="0">
                <a:ln>
                  <a:noFill/>
                </a:ln>
                <a:effectLst/>
                <a:latin typeface="Segoe UI Light" panose="020B0502040204020203" pitchFamily="34" charset="0"/>
              </a:rPr>
              <a:t> </a:t>
            </a:r>
            <a:r>
              <a:rPr kumimoji="0" lang="de-DE" sz="6600" i="0" u="none" strike="noStrike" cap="none" normalizeH="0" baseline="0" dirty="0" err="1" smtClean="0">
                <a:ln>
                  <a:noFill/>
                </a:ln>
                <a:effectLst/>
                <a:latin typeface="Segoe UI Light" panose="020B0502040204020203" pitchFamily="34" charset="0"/>
              </a:rPr>
              <a:t>about</a:t>
            </a:r>
            <a:r>
              <a:rPr kumimoji="0" lang="de-DE" sz="6600" i="0" u="none" strike="noStrike" cap="none" normalizeH="0" baseline="0" dirty="0" smtClean="0">
                <a:ln>
                  <a:noFill/>
                </a:ln>
                <a:effectLst/>
                <a:latin typeface="Segoe UI Light" panose="020B0502040204020203" pitchFamily="34" charset="0"/>
              </a:rPr>
              <a:t> </a:t>
            </a:r>
          </a:p>
          <a:p>
            <a:r>
              <a:rPr kumimoji="0" lang="de-DE" sz="6600" i="0" u="none" strike="noStrike" cap="none" normalizeH="0" baseline="0" dirty="0" smtClean="0">
                <a:ln>
                  <a:noFill/>
                </a:ln>
                <a:effectLst/>
                <a:latin typeface="Segoe UI Light" panose="020B0502040204020203" pitchFamily="34" charset="0"/>
              </a:rPr>
              <a:t>Clean Code?</a:t>
            </a:r>
          </a:p>
        </p:txBody>
      </p:sp>
      <p:pic>
        <p:nvPicPr>
          <p:cNvPr id="3" name="Picture 2" descr="C:\Projects\kwikupload\coasync4cpp\doc\images\what about clean code (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527" y="605086"/>
            <a:ext cx="9239102" cy="5196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852413"/>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dirty="0"/>
          </a:p>
        </p:txBody>
      </p:sp>
      <p:pic>
        <p:nvPicPr>
          <p:cNvPr id="1026" name="Picture 2" descr="C:\Projects\kwikupload\coasync4cpp\doc\images\thy will be do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074" y="0"/>
            <a:ext cx="9753600" cy="647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252299"/>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0" dirty="0" smtClean="0"/>
              <a:t>… </a:t>
            </a:r>
            <a:r>
              <a:rPr lang="de-DE" b="0" dirty="0" err="1" smtClean="0"/>
              <a:t>how</a:t>
            </a:r>
            <a:r>
              <a:rPr lang="de-DE" b="0" dirty="0" smtClean="0"/>
              <a:t> </a:t>
            </a:r>
            <a:r>
              <a:rPr lang="de-DE" b="0" dirty="0" err="1" smtClean="0"/>
              <a:t>to</a:t>
            </a:r>
            <a:r>
              <a:rPr lang="de-DE" b="0" dirty="0" smtClean="0"/>
              <a:t> </a:t>
            </a:r>
            <a:r>
              <a:rPr lang="de-DE" b="0" dirty="0" err="1" smtClean="0"/>
              <a:t>escape</a:t>
            </a:r>
            <a:r>
              <a:rPr lang="de-DE" b="0" dirty="0" smtClean="0"/>
              <a:t>?</a:t>
            </a:r>
            <a:endParaRPr lang="de-DE" b="0" dirty="0"/>
          </a:p>
        </p:txBody>
      </p:sp>
      <p:pic>
        <p:nvPicPr>
          <p:cNvPr id="2050" name="Picture 2" descr="pic of cogitate  - Young boy pushing the limits of his thought process isolated on white - JPG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5878" y="3918855"/>
            <a:ext cx="1955730" cy="1299986"/>
          </a:xfrm>
          <a:prstGeom prst="rect">
            <a:avLst/>
          </a:prstGeom>
          <a:noFill/>
          <a:extLst>
            <a:ext uri="{909E8E84-426E-40DD-AFC4-6F175D3DCCD1}">
              <a14:hiddenFill xmlns:a14="http://schemas.microsoft.com/office/drawing/2010/main">
                <a:solidFill>
                  <a:srgbClr val="FFFFFF"/>
                </a:solidFill>
              </a14:hiddenFill>
            </a:ext>
          </a:extLst>
        </p:spPr>
      </p:pic>
      <p:sp>
        <p:nvSpPr>
          <p:cNvPr id="4" name="Rechteck 3"/>
          <p:cNvSpPr/>
          <p:nvPr/>
        </p:nvSpPr>
        <p:spPr>
          <a:xfrm>
            <a:off x="244110" y="1436913"/>
            <a:ext cx="8116118" cy="2769989"/>
          </a:xfrm>
          <a:prstGeom prst="rect">
            <a:avLst/>
          </a:prstGeom>
        </p:spPr>
        <p:txBody>
          <a:bodyPr wrap="square">
            <a:spAutoFit/>
          </a:bodyPr>
          <a:lstStyle/>
          <a:p>
            <a:endParaRPr lang="pt-BR" dirty="0"/>
          </a:p>
          <a:p>
            <a:pPr algn="l"/>
            <a:r>
              <a:rPr lang="pt-BR" dirty="0">
                <a:latin typeface="Aparajita" panose="020B0604020202020204" pitchFamily="34" charset="0"/>
                <a:cs typeface="Aparajita" panose="020B0604020202020204" pitchFamily="34" charset="0"/>
              </a:rPr>
              <a:t>Document </a:t>
            </a:r>
            <a:r>
              <a:rPr lang="pt-BR" dirty="0" smtClean="0">
                <a:latin typeface="Aparajita" panose="020B0604020202020204" pitchFamily="34" charset="0"/>
                <a:cs typeface="Aparajita" panose="020B0604020202020204" pitchFamily="34" charset="0"/>
              </a:rPr>
              <a:t>number:	N3721</a:t>
            </a:r>
          </a:p>
          <a:p>
            <a:pPr algn="l"/>
            <a:r>
              <a:rPr lang="pt-BR" dirty="0" smtClean="0">
                <a:latin typeface="Aparajita" panose="020B0604020202020204" pitchFamily="34" charset="0"/>
                <a:cs typeface="Aparajita" panose="020B0604020202020204" pitchFamily="34" charset="0"/>
              </a:rPr>
              <a:t>Date:		2013-08-30</a:t>
            </a:r>
          </a:p>
          <a:p>
            <a:pPr algn="l"/>
            <a:r>
              <a:rPr lang="pt-BR" dirty="0" smtClean="0">
                <a:latin typeface="Aparajita" panose="020B0604020202020204" pitchFamily="34" charset="0"/>
                <a:cs typeface="Aparajita" panose="020B0604020202020204" pitchFamily="34" charset="0"/>
              </a:rPr>
              <a:t>Reply-to:		</a:t>
            </a:r>
            <a:r>
              <a:rPr lang="de-DE" dirty="0" smtClean="0">
                <a:latin typeface="Aparajita" panose="020B0604020202020204" pitchFamily="34" charset="0"/>
                <a:cs typeface="Aparajita" panose="020B0604020202020204" pitchFamily="34" charset="0"/>
              </a:rPr>
              <a:t>Niklas </a:t>
            </a:r>
            <a:r>
              <a:rPr lang="de-DE" dirty="0">
                <a:latin typeface="Aparajita" panose="020B0604020202020204" pitchFamily="34" charset="0"/>
                <a:cs typeface="Aparajita" panose="020B0604020202020204" pitchFamily="34" charset="0"/>
              </a:rPr>
              <a:t>Gustafsson </a:t>
            </a:r>
            <a:r>
              <a:rPr lang="de-DE" dirty="0" smtClean="0">
                <a:latin typeface="Aparajita" panose="020B0604020202020204" pitchFamily="34" charset="0"/>
                <a:cs typeface="Aparajita" panose="020B0604020202020204" pitchFamily="34" charset="0"/>
              </a:rPr>
              <a:t>&lt;niklas.gustafsson@microsoft.com&gt;</a:t>
            </a:r>
            <a:endParaRPr lang="de-DE" dirty="0">
              <a:latin typeface="Aparajita" panose="020B0604020202020204" pitchFamily="34" charset="0"/>
              <a:cs typeface="Aparajita" panose="020B0604020202020204" pitchFamily="34" charset="0"/>
            </a:endParaRPr>
          </a:p>
          <a:p>
            <a:pPr algn="l"/>
            <a:r>
              <a:rPr lang="de-DE" dirty="0" smtClean="0">
                <a:latin typeface="Aparajita" panose="020B0604020202020204" pitchFamily="34" charset="0"/>
                <a:cs typeface="Aparajita" panose="020B0604020202020204" pitchFamily="34" charset="0"/>
              </a:rPr>
              <a:t>		Artur </a:t>
            </a:r>
            <a:r>
              <a:rPr lang="de-DE" dirty="0" err="1" smtClean="0">
                <a:latin typeface="Aparajita" panose="020B0604020202020204" pitchFamily="34" charset="0"/>
                <a:cs typeface="Aparajita" panose="020B0604020202020204" pitchFamily="34" charset="0"/>
              </a:rPr>
              <a:t>Laksberg</a:t>
            </a:r>
            <a:r>
              <a:rPr lang="de-DE" dirty="0" smtClean="0">
                <a:latin typeface="Aparajita" panose="020B0604020202020204" pitchFamily="34" charset="0"/>
                <a:cs typeface="Aparajita" panose="020B0604020202020204" pitchFamily="34" charset="0"/>
              </a:rPr>
              <a:t> &lt;arturl@microsoft.com&gt;</a:t>
            </a:r>
          </a:p>
          <a:p>
            <a:pPr algn="l"/>
            <a:r>
              <a:rPr lang="de-DE" dirty="0" smtClean="0">
                <a:latin typeface="Aparajita" panose="020B0604020202020204" pitchFamily="34" charset="0"/>
                <a:cs typeface="Aparajita" panose="020B0604020202020204" pitchFamily="34" charset="0"/>
              </a:rPr>
              <a:t>		Herb Sutter &lt;</a:t>
            </a:r>
            <a:r>
              <a:rPr lang="de-DE" dirty="0">
                <a:latin typeface="Aparajita" panose="020B0604020202020204" pitchFamily="34" charset="0"/>
                <a:cs typeface="Aparajita" panose="020B0604020202020204" pitchFamily="34" charset="0"/>
              </a:rPr>
              <a:t>hsutter@microsoft.com</a:t>
            </a:r>
            <a:r>
              <a:rPr lang="de-DE" dirty="0" smtClean="0">
                <a:latin typeface="Aparajita" panose="020B0604020202020204" pitchFamily="34" charset="0"/>
                <a:cs typeface="Aparajita" panose="020B0604020202020204" pitchFamily="34" charset="0"/>
              </a:rPr>
              <a:t>&gt;</a:t>
            </a:r>
          </a:p>
          <a:p>
            <a:pPr algn="l"/>
            <a:r>
              <a:rPr lang="de-DE" dirty="0" smtClean="0">
                <a:latin typeface="Aparajita" panose="020B0604020202020204" pitchFamily="34" charset="0"/>
                <a:cs typeface="Aparajita" panose="020B0604020202020204" pitchFamily="34" charset="0"/>
              </a:rPr>
              <a:t>		Sana </a:t>
            </a:r>
            <a:r>
              <a:rPr lang="de-DE" dirty="0" err="1" smtClean="0">
                <a:latin typeface="Aparajita" panose="020B0604020202020204" pitchFamily="34" charset="0"/>
                <a:cs typeface="Aparajita" panose="020B0604020202020204" pitchFamily="34" charset="0"/>
              </a:rPr>
              <a:t>Mithani</a:t>
            </a:r>
            <a:r>
              <a:rPr lang="de-DE" dirty="0" smtClean="0">
                <a:latin typeface="Aparajita" panose="020B0604020202020204" pitchFamily="34" charset="0"/>
                <a:cs typeface="Aparajita" panose="020B0604020202020204" pitchFamily="34" charset="0"/>
              </a:rPr>
              <a:t> &lt;sanam@microsoft.com&gt;</a:t>
            </a:r>
            <a:endParaRPr lang="de-DE" dirty="0">
              <a:latin typeface="Aparajita" panose="020B0604020202020204" pitchFamily="34" charset="0"/>
              <a:cs typeface="Aparajita" panose="020B0604020202020204" pitchFamily="34" charset="0"/>
            </a:endParaRPr>
          </a:p>
          <a:p>
            <a:pPr lvl="2"/>
            <a:endParaRPr lang="en-US" sz="1600" dirty="0">
              <a:latin typeface="Segoe UI" panose="020B0502040204020203" pitchFamily="34" charset="0"/>
              <a:ea typeface="Segoe UI" panose="020B0502040204020203" pitchFamily="34" charset="0"/>
              <a:cs typeface="Segoe UI" panose="020B0502040204020203" pitchFamily="34" charset="0"/>
            </a:endParaRPr>
          </a:p>
          <a:p>
            <a:r>
              <a:rPr lang="en-US" sz="3200" dirty="0">
                <a:latin typeface="Aparajita" panose="020B0604020202020204" pitchFamily="34" charset="0"/>
                <a:cs typeface="Aparajita" panose="020B0604020202020204" pitchFamily="34" charset="0"/>
              </a:rPr>
              <a:t>Improvements to </a:t>
            </a:r>
            <a:r>
              <a:rPr lang="en-US" sz="3200" dirty="0" err="1">
                <a:latin typeface="Aparajita" panose="020B0604020202020204" pitchFamily="34" charset="0"/>
                <a:cs typeface="Aparajita" panose="020B0604020202020204" pitchFamily="34" charset="0"/>
              </a:rPr>
              <a:t>std</a:t>
            </a:r>
            <a:r>
              <a:rPr lang="en-US" sz="3200" dirty="0">
                <a:latin typeface="Aparajita" panose="020B0604020202020204" pitchFamily="34" charset="0"/>
                <a:cs typeface="Aparajita" panose="020B0604020202020204" pitchFamily="34" charset="0"/>
              </a:rPr>
              <a:t>::future&lt;T&gt; and Related </a:t>
            </a:r>
            <a:r>
              <a:rPr lang="en-US" sz="3200" dirty="0" smtClean="0">
                <a:latin typeface="Aparajita" panose="020B0604020202020204" pitchFamily="34" charset="0"/>
                <a:cs typeface="Aparajita" panose="020B0604020202020204" pitchFamily="34" charset="0"/>
              </a:rPr>
              <a:t>APIs</a:t>
            </a:r>
            <a:endParaRPr lang="en-US" sz="1600" b="1" dirty="0" smtClean="0">
              <a:solidFill>
                <a:srgbClr val="0070C0"/>
              </a:solidFill>
            </a:endParaRPr>
          </a:p>
        </p:txBody>
      </p:sp>
      <p:sp>
        <p:nvSpPr>
          <p:cNvPr id="5" name="Rechteck 4"/>
          <p:cNvSpPr/>
          <p:nvPr/>
        </p:nvSpPr>
        <p:spPr>
          <a:xfrm rot="19774800">
            <a:off x="710559" y="2697481"/>
            <a:ext cx="6840334" cy="923330"/>
          </a:xfrm>
          <a:prstGeom prst="rect">
            <a:avLst/>
          </a:prstGeom>
          <a:noFill/>
        </p:spPr>
        <p:txBody>
          <a:bodyPr wrap="none" lIns="91440" tIns="45720" rIns="91440" bIns="45720">
            <a:spAutoFit/>
          </a:bodyPr>
          <a:lstStyle/>
          <a:p>
            <a:pPr algn="ctr"/>
            <a:r>
              <a:rPr lang="de-DE" sz="5400" b="1" cap="none" spc="0" dirty="0" err="1" smtClean="0">
                <a:ln w="10541" cmpd="sng">
                  <a:solidFill>
                    <a:schemeClr val="accent1">
                      <a:shade val="88000"/>
                      <a:satMod val="110000"/>
                    </a:schemeClr>
                  </a:solidFill>
                  <a:prstDash val="solid"/>
                </a:ln>
                <a:solidFill>
                  <a:srgbClr val="FF0000"/>
                </a:solidFill>
                <a:effectLst/>
              </a:rPr>
              <a:t>discarded</a:t>
            </a:r>
            <a:r>
              <a:rPr lang="de-DE" sz="5400" b="1" cap="none" spc="0" dirty="0" smtClean="0">
                <a:ln w="10541" cmpd="sng">
                  <a:solidFill>
                    <a:schemeClr val="accent1">
                      <a:shade val="88000"/>
                      <a:satMod val="110000"/>
                    </a:schemeClr>
                  </a:solidFill>
                  <a:prstDash val="solid"/>
                </a:ln>
                <a:solidFill>
                  <a:srgbClr val="FF0000"/>
                </a:solidFill>
                <a:effectLst/>
              </a:rPr>
              <a:t> </a:t>
            </a:r>
            <a:r>
              <a:rPr lang="de-DE" sz="5400" b="1" cap="none" spc="0" dirty="0" err="1" smtClean="0">
                <a:ln w="10541" cmpd="sng">
                  <a:solidFill>
                    <a:schemeClr val="accent1">
                      <a:shade val="88000"/>
                      <a:satMod val="110000"/>
                    </a:schemeClr>
                  </a:solidFill>
                  <a:prstDash val="solid"/>
                </a:ln>
                <a:solidFill>
                  <a:srgbClr val="FF0000"/>
                </a:solidFill>
                <a:effectLst/>
              </a:rPr>
              <a:t>for</a:t>
            </a:r>
            <a:r>
              <a:rPr lang="de-DE" sz="5400" b="1" cap="none" spc="0" dirty="0" smtClean="0">
                <a:ln w="10541" cmpd="sng">
                  <a:solidFill>
                    <a:schemeClr val="accent1">
                      <a:shade val="88000"/>
                      <a:satMod val="110000"/>
                    </a:schemeClr>
                  </a:solidFill>
                  <a:prstDash val="solid"/>
                </a:ln>
                <a:solidFill>
                  <a:srgbClr val="FF0000"/>
                </a:solidFill>
                <a:effectLst/>
              </a:rPr>
              <a:t> C++17</a:t>
            </a:r>
            <a:endParaRPr lang="de-DE" sz="5400" b="1" cap="none" spc="0" dirty="0">
              <a:ln w="10541" cmpd="sng">
                <a:solidFill>
                  <a:schemeClr val="accent1">
                    <a:shade val="88000"/>
                    <a:satMod val="110000"/>
                  </a:schemeClr>
                </a:solidFill>
                <a:prstDash val="solid"/>
              </a:ln>
              <a:solidFill>
                <a:srgbClr val="FF0000"/>
              </a:solidFill>
              <a:effectLst/>
            </a:endParaRPr>
          </a:p>
        </p:txBody>
      </p:sp>
    </p:spTree>
    <p:extLst>
      <p:ext uri="{BB962C8B-B14F-4D97-AF65-F5344CB8AC3E}">
        <p14:creationId xmlns:p14="http://schemas.microsoft.com/office/powerpoint/2010/main" val="110323282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10" presetClass="exit" presetSubtype="0" fill="hold" nodeType="withEffect">
                                  <p:stCondLst>
                                    <p:cond delay="0"/>
                                  </p:stCondLst>
                                  <p:childTnLst>
                                    <p:animEffect transition="out" filter="fade">
                                      <p:cBhvr>
                                        <p:cTn id="19" dur="500"/>
                                        <p:tgtEl>
                                          <p:spTgt spid="2050"/>
                                        </p:tgtEl>
                                      </p:cBhvr>
                                    </p:animEffect>
                                    <p:set>
                                      <p:cBhvr>
                                        <p:cTn id="20" dur="1" fill="hold">
                                          <p:stCondLst>
                                            <p:cond delay="499"/>
                                          </p:stCondLst>
                                        </p:cTn>
                                        <p:tgtEl>
                                          <p:spTgt spid="20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0" dirty="0" smtClean="0"/>
              <a:t>… </a:t>
            </a:r>
            <a:r>
              <a:rPr lang="de-DE" b="0" dirty="0" err="1" smtClean="0"/>
              <a:t>how</a:t>
            </a:r>
            <a:r>
              <a:rPr lang="de-DE" b="0" dirty="0" smtClean="0"/>
              <a:t> </a:t>
            </a:r>
            <a:r>
              <a:rPr lang="de-DE" b="0" dirty="0" err="1" smtClean="0"/>
              <a:t>to</a:t>
            </a:r>
            <a:r>
              <a:rPr lang="de-DE" b="0" dirty="0" smtClean="0"/>
              <a:t> </a:t>
            </a:r>
            <a:r>
              <a:rPr lang="de-DE" b="0" dirty="0" err="1" smtClean="0"/>
              <a:t>escape</a:t>
            </a:r>
            <a:r>
              <a:rPr lang="de-DE" b="0" dirty="0" smtClean="0"/>
              <a:t>?</a:t>
            </a:r>
            <a:endParaRPr lang="de-DE" b="0" dirty="0"/>
          </a:p>
        </p:txBody>
      </p:sp>
      <p:sp>
        <p:nvSpPr>
          <p:cNvPr id="4" name="Rechteck 3"/>
          <p:cNvSpPr/>
          <p:nvPr/>
        </p:nvSpPr>
        <p:spPr>
          <a:xfrm>
            <a:off x="244110" y="855166"/>
            <a:ext cx="8116118" cy="2215991"/>
          </a:xfrm>
          <a:prstGeom prst="rect">
            <a:avLst/>
          </a:prstGeom>
        </p:spPr>
        <p:txBody>
          <a:bodyPr wrap="square">
            <a:spAutoFit/>
          </a:bodyPr>
          <a:lstStyle/>
          <a:p>
            <a:endParaRPr lang="pt-BR" dirty="0"/>
          </a:p>
          <a:p>
            <a:pPr algn="l"/>
            <a:r>
              <a:rPr lang="pt-BR" dirty="0">
                <a:latin typeface="Aparajita" panose="020B0604020202020204" pitchFamily="34" charset="0"/>
                <a:cs typeface="Aparajita" panose="020B0604020202020204" pitchFamily="34" charset="0"/>
              </a:rPr>
              <a:t>Document </a:t>
            </a:r>
            <a:r>
              <a:rPr lang="pt-BR" dirty="0" smtClean="0">
                <a:latin typeface="Aparajita" panose="020B0604020202020204" pitchFamily="34" charset="0"/>
                <a:cs typeface="Aparajita" panose="020B0604020202020204" pitchFamily="34" charset="0"/>
              </a:rPr>
              <a:t>number:	N4134</a:t>
            </a:r>
          </a:p>
          <a:p>
            <a:pPr algn="l"/>
            <a:r>
              <a:rPr lang="pt-BR" dirty="0" smtClean="0">
                <a:latin typeface="Aparajita" panose="020B0604020202020204" pitchFamily="34" charset="0"/>
                <a:cs typeface="Aparajita" panose="020B0604020202020204" pitchFamily="34" charset="0"/>
              </a:rPr>
              <a:t>Date:		2014-10-10</a:t>
            </a:r>
          </a:p>
          <a:p>
            <a:pPr algn="l"/>
            <a:r>
              <a:rPr lang="pt-BR" dirty="0" smtClean="0">
                <a:latin typeface="Aparajita" panose="020B0604020202020204" pitchFamily="34" charset="0"/>
                <a:cs typeface="Aparajita" panose="020B0604020202020204" pitchFamily="34" charset="0"/>
              </a:rPr>
              <a:t>Reply-to:		Gor Nichanov </a:t>
            </a:r>
            <a:r>
              <a:rPr lang="de-DE" dirty="0" smtClean="0">
                <a:latin typeface="Aparajita" panose="020B0604020202020204" pitchFamily="34" charset="0"/>
                <a:cs typeface="Aparajita" panose="020B0604020202020204" pitchFamily="34" charset="0"/>
              </a:rPr>
              <a:t>&lt;gor@microsoft.com&gt;</a:t>
            </a:r>
            <a:endParaRPr lang="de-DE" dirty="0">
              <a:latin typeface="Aparajita" panose="020B0604020202020204" pitchFamily="34" charset="0"/>
              <a:cs typeface="Aparajita" panose="020B0604020202020204" pitchFamily="34" charset="0"/>
            </a:endParaRPr>
          </a:p>
          <a:p>
            <a:pPr algn="l"/>
            <a:r>
              <a:rPr lang="de-DE" dirty="0" smtClean="0">
                <a:latin typeface="Aparajita" panose="020B0604020202020204" pitchFamily="34" charset="0"/>
                <a:cs typeface="Aparajita" panose="020B0604020202020204" pitchFamily="34" charset="0"/>
              </a:rPr>
              <a:t>		Jim </a:t>
            </a:r>
            <a:r>
              <a:rPr lang="de-DE" dirty="0" err="1" smtClean="0">
                <a:latin typeface="Aparajita" panose="020B0604020202020204" pitchFamily="34" charset="0"/>
                <a:cs typeface="Aparajita" panose="020B0604020202020204" pitchFamily="34" charset="0"/>
              </a:rPr>
              <a:t>Radigan</a:t>
            </a:r>
            <a:r>
              <a:rPr lang="de-DE" dirty="0" smtClean="0">
                <a:latin typeface="Aparajita" panose="020B0604020202020204" pitchFamily="34" charset="0"/>
                <a:cs typeface="Aparajita" panose="020B0604020202020204" pitchFamily="34" charset="0"/>
              </a:rPr>
              <a:t> &lt;jradigan@microsoft.com&gt;</a:t>
            </a:r>
          </a:p>
          <a:p>
            <a:pPr lvl="2"/>
            <a:endParaRPr lang="en-US" sz="1600" dirty="0">
              <a:latin typeface="Segoe UI" panose="020B0502040204020203" pitchFamily="34" charset="0"/>
              <a:ea typeface="Segoe UI" panose="020B0502040204020203" pitchFamily="34" charset="0"/>
              <a:cs typeface="Segoe UI" panose="020B0502040204020203" pitchFamily="34" charset="0"/>
            </a:endParaRPr>
          </a:p>
          <a:p>
            <a:r>
              <a:rPr lang="en-US" sz="3200" dirty="0" err="1">
                <a:latin typeface="Aparajita" panose="020B0604020202020204" pitchFamily="34" charset="0"/>
                <a:cs typeface="Aparajita" panose="020B0604020202020204" pitchFamily="34" charset="0"/>
              </a:rPr>
              <a:t>R</a:t>
            </a:r>
            <a:r>
              <a:rPr lang="en-US" sz="3200" dirty="0" err="1" smtClean="0">
                <a:latin typeface="Aparajita" panose="020B0604020202020204" pitchFamily="34" charset="0"/>
                <a:cs typeface="Aparajita" panose="020B0604020202020204" pitchFamily="34" charset="0"/>
              </a:rPr>
              <a:t>esumble</a:t>
            </a:r>
            <a:r>
              <a:rPr lang="en-US" sz="3200" dirty="0" smtClean="0">
                <a:latin typeface="Aparajita" panose="020B0604020202020204" pitchFamily="34" charset="0"/>
                <a:cs typeface="Aparajita" panose="020B0604020202020204" pitchFamily="34" charset="0"/>
              </a:rPr>
              <a:t> Functions (</a:t>
            </a:r>
            <a:r>
              <a:rPr lang="en-US" sz="3200" dirty="0" err="1" smtClean="0">
                <a:latin typeface="Aparajita" panose="020B0604020202020204" pitchFamily="34" charset="0"/>
                <a:cs typeface="Aparajita" panose="020B0604020202020204" pitchFamily="34" charset="0"/>
              </a:rPr>
              <a:t>stackless</a:t>
            </a:r>
            <a:r>
              <a:rPr lang="en-US" sz="3200" dirty="0" smtClean="0">
                <a:latin typeface="Aparajita" panose="020B0604020202020204" pitchFamily="34" charset="0"/>
                <a:cs typeface="Aparajita" panose="020B0604020202020204" pitchFamily="34" charset="0"/>
              </a:rPr>
              <a:t> </a:t>
            </a:r>
            <a:r>
              <a:rPr lang="en-US" sz="3200" dirty="0" err="1" smtClean="0">
                <a:latin typeface="Aparajita" panose="020B0604020202020204" pitchFamily="34" charset="0"/>
                <a:cs typeface="Aparajita" panose="020B0604020202020204" pitchFamily="34" charset="0"/>
              </a:rPr>
              <a:t>coroutines</a:t>
            </a:r>
            <a:r>
              <a:rPr lang="en-US" sz="3200" dirty="0" smtClean="0">
                <a:latin typeface="Aparajita" panose="020B0604020202020204" pitchFamily="34" charset="0"/>
                <a:cs typeface="Aparajita" panose="020B0604020202020204" pitchFamily="34" charset="0"/>
              </a:rPr>
              <a:t>)</a:t>
            </a:r>
            <a:endParaRPr lang="en-US" sz="1600" b="1" dirty="0" smtClean="0">
              <a:solidFill>
                <a:srgbClr val="0070C0"/>
              </a:solidFill>
            </a:endParaRPr>
          </a:p>
        </p:txBody>
      </p:sp>
      <p:sp>
        <p:nvSpPr>
          <p:cNvPr id="6" name="Rechteck 5"/>
          <p:cNvSpPr/>
          <p:nvPr/>
        </p:nvSpPr>
        <p:spPr>
          <a:xfrm>
            <a:off x="244110" y="3016221"/>
            <a:ext cx="8116118" cy="2215991"/>
          </a:xfrm>
          <a:prstGeom prst="rect">
            <a:avLst/>
          </a:prstGeom>
        </p:spPr>
        <p:txBody>
          <a:bodyPr wrap="square">
            <a:spAutoFit/>
          </a:bodyPr>
          <a:lstStyle/>
          <a:p>
            <a:endParaRPr lang="pt-BR" dirty="0"/>
          </a:p>
          <a:p>
            <a:pPr algn="l"/>
            <a:r>
              <a:rPr lang="pt-BR" dirty="0">
                <a:latin typeface="Aparajita" panose="020B0604020202020204" pitchFamily="34" charset="0"/>
                <a:cs typeface="Aparajita" panose="020B0604020202020204" pitchFamily="34" charset="0"/>
              </a:rPr>
              <a:t>Document </a:t>
            </a:r>
            <a:r>
              <a:rPr lang="pt-BR" dirty="0" smtClean="0">
                <a:latin typeface="Aparajita" panose="020B0604020202020204" pitchFamily="34" charset="0"/>
                <a:cs typeface="Aparajita" panose="020B0604020202020204" pitchFamily="34" charset="0"/>
              </a:rPr>
              <a:t>number:	N4134</a:t>
            </a:r>
          </a:p>
          <a:p>
            <a:pPr algn="l"/>
            <a:r>
              <a:rPr lang="pt-BR" dirty="0" smtClean="0">
                <a:latin typeface="Aparajita" panose="020B0604020202020204" pitchFamily="34" charset="0"/>
                <a:cs typeface="Aparajita" panose="020B0604020202020204" pitchFamily="34" charset="0"/>
              </a:rPr>
              <a:t>Date:		2014-05-22</a:t>
            </a:r>
          </a:p>
          <a:p>
            <a:pPr algn="l"/>
            <a:r>
              <a:rPr lang="pt-BR" dirty="0" smtClean="0">
                <a:latin typeface="Aparajita" panose="020B0604020202020204" pitchFamily="34" charset="0"/>
                <a:cs typeface="Aparajita" panose="020B0604020202020204" pitchFamily="34" charset="0"/>
              </a:rPr>
              <a:t>Reply-to:		Oliver Kowalke </a:t>
            </a:r>
            <a:r>
              <a:rPr lang="de-DE" dirty="0" smtClean="0">
                <a:latin typeface="Aparajita" panose="020B0604020202020204" pitchFamily="34" charset="0"/>
                <a:cs typeface="Aparajita" panose="020B0604020202020204" pitchFamily="34" charset="0"/>
              </a:rPr>
              <a:t>&lt;oliver.kowalke@gmail.com&gt;</a:t>
            </a:r>
            <a:endParaRPr lang="de-DE" dirty="0">
              <a:latin typeface="Aparajita" panose="020B0604020202020204" pitchFamily="34" charset="0"/>
              <a:cs typeface="Aparajita" panose="020B0604020202020204" pitchFamily="34" charset="0"/>
            </a:endParaRPr>
          </a:p>
          <a:p>
            <a:pPr algn="l"/>
            <a:r>
              <a:rPr lang="de-DE" dirty="0" smtClean="0">
                <a:latin typeface="Aparajita" panose="020B0604020202020204" pitchFamily="34" charset="0"/>
                <a:cs typeface="Aparajita" panose="020B0604020202020204" pitchFamily="34" charset="0"/>
              </a:rPr>
              <a:t>		</a:t>
            </a:r>
            <a:r>
              <a:rPr lang="de-DE" dirty="0" err="1" smtClean="0">
                <a:latin typeface="Aparajita" panose="020B0604020202020204" pitchFamily="34" charset="0"/>
                <a:cs typeface="Aparajita" panose="020B0604020202020204" pitchFamily="34" charset="0"/>
              </a:rPr>
              <a:t>Nat</a:t>
            </a:r>
            <a:r>
              <a:rPr lang="de-DE" dirty="0" smtClean="0">
                <a:latin typeface="Aparajita" panose="020B0604020202020204" pitchFamily="34" charset="0"/>
                <a:cs typeface="Aparajita" panose="020B0604020202020204" pitchFamily="34" charset="0"/>
              </a:rPr>
              <a:t> </a:t>
            </a:r>
            <a:r>
              <a:rPr lang="de-DE" dirty="0" err="1" smtClean="0">
                <a:latin typeface="Aparajita" panose="020B0604020202020204" pitchFamily="34" charset="0"/>
                <a:cs typeface="Aparajita" panose="020B0604020202020204" pitchFamily="34" charset="0"/>
              </a:rPr>
              <a:t>Goodspeed</a:t>
            </a:r>
            <a:r>
              <a:rPr lang="de-DE" dirty="0" smtClean="0">
                <a:latin typeface="Aparajita" panose="020B0604020202020204" pitchFamily="34" charset="0"/>
                <a:cs typeface="Aparajita" panose="020B0604020202020204" pitchFamily="34" charset="0"/>
              </a:rPr>
              <a:t> &lt;nat@lindenlabs.com&gt;</a:t>
            </a:r>
          </a:p>
          <a:p>
            <a:pPr lvl="2"/>
            <a:endParaRPr lang="en-US" sz="1600" dirty="0">
              <a:latin typeface="Segoe UI" panose="020B0502040204020203" pitchFamily="34" charset="0"/>
              <a:ea typeface="Segoe UI" panose="020B0502040204020203" pitchFamily="34" charset="0"/>
              <a:cs typeface="Segoe UI" panose="020B0502040204020203" pitchFamily="34" charset="0"/>
            </a:endParaRPr>
          </a:p>
          <a:p>
            <a:r>
              <a:rPr lang="en-US" sz="3200" dirty="0" err="1" smtClean="0">
                <a:latin typeface="Aparajita" panose="020B0604020202020204" pitchFamily="34" charset="0"/>
                <a:cs typeface="Aparajita" panose="020B0604020202020204" pitchFamily="34" charset="0"/>
              </a:rPr>
              <a:t>stackfull</a:t>
            </a:r>
            <a:r>
              <a:rPr lang="en-US" sz="3200" dirty="0" smtClean="0">
                <a:latin typeface="Aparajita" panose="020B0604020202020204" pitchFamily="34" charset="0"/>
                <a:cs typeface="Aparajita" panose="020B0604020202020204" pitchFamily="34" charset="0"/>
              </a:rPr>
              <a:t> </a:t>
            </a:r>
            <a:r>
              <a:rPr lang="en-US" sz="3200" dirty="0" err="1" smtClean="0">
                <a:latin typeface="Aparajita" panose="020B0604020202020204" pitchFamily="34" charset="0"/>
                <a:cs typeface="Aparajita" panose="020B0604020202020204" pitchFamily="34" charset="0"/>
              </a:rPr>
              <a:t>coroutines</a:t>
            </a:r>
            <a:endParaRPr lang="en-US" sz="1600" b="1" dirty="0" smtClean="0">
              <a:solidFill>
                <a:srgbClr val="0070C0"/>
              </a:solidFill>
            </a:endParaRPr>
          </a:p>
        </p:txBody>
      </p:sp>
      <p:sp>
        <p:nvSpPr>
          <p:cNvPr id="7" name="Rechteck 6"/>
          <p:cNvSpPr/>
          <p:nvPr/>
        </p:nvSpPr>
        <p:spPr>
          <a:xfrm rot="19774800">
            <a:off x="768270" y="2697481"/>
            <a:ext cx="6724918" cy="923330"/>
          </a:xfrm>
          <a:prstGeom prst="rect">
            <a:avLst/>
          </a:prstGeom>
          <a:noFill/>
        </p:spPr>
        <p:txBody>
          <a:bodyPr wrap="none" lIns="91440" tIns="45720" rIns="91440" bIns="45720">
            <a:spAutoFit/>
          </a:bodyPr>
          <a:lstStyle/>
          <a:p>
            <a:pPr algn="ctr"/>
            <a:r>
              <a:rPr lang="de-DE" sz="5400" b="1" cap="none" spc="0" dirty="0" err="1" smtClean="0">
                <a:ln w="10541" cmpd="sng">
                  <a:solidFill>
                    <a:schemeClr val="accent1">
                      <a:shade val="88000"/>
                      <a:satMod val="110000"/>
                    </a:schemeClr>
                  </a:solidFill>
                  <a:prstDash val="solid"/>
                </a:ln>
                <a:solidFill>
                  <a:srgbClr val="FF0000"/>
                </a:solidFill>
                <a:effectLst/>
              </a:rPr>
              <a:t>included</a:t>
            </a:r>
            <a:r>
              <a:rPr lang="de-DE" sz="5400" b="1" cap="none" spc="0" dirty="0" smtClean="0">
                <a:ln w="10541" cmpd="sng">
                  <a:solidFill>
                    <a:schemeClr val="accent1">
                      <a:shade val="88000"/>
                      <a:satMod val="110000"/>
                    </a:schemeClr>
                  </a:solidFill>
                  <a:prstDash val="solid"/>
                </a:ln>
                <a:solidFill>
                  <a:srgbClr val="FF0000"/>
                </a:solidFill>
                <a:effectLst/>
              </a:rPr>
              <a:t> in C++17?</a:t>
            </a:r>
            <a:endParaRPr lang="de-DE" sz="5400" b="1" cap="none" spc="0" dirty="0">
              <a:ln w="10541" cmpd="sng">
                <a:solidFill>
                  <a:schemeClr val="accent1">
                    <a:shade val="88000"/>
                    <a:satMod val="110000"/>
                  </a:schemeClr>
                </a:solidFill>
                <a:prstDash val="solid"/>
              </a:ln>
              <a:solidFill>
                <a:srgbClr val="FF0000"/>
              </a:solidFill>
              <a:effectLst/>
            </a:endParaRPr>
          </a:p>
        </p:txBody>
      </p:sp>
    </p:spTree>
    <p:extLst>
      <p:ext uri="{BB962C8B-B14F-4D97-AF65-F5344CB8AC3E}">
        <p14:creationId xmlns:p14="http://schemas.microsoft.com/office/powerpoint/2010/main" val="134647453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 calcmode="lin" valueType="num">
                                      <p:cBhvr>
                                        <p:cTn id="17" dur="1000" fill="hold"/>
                                        <p:tgtEl>
                                          <p:spTgt spid="6"/>
                                        </p:tgtEl>
                                        <p:attrNameLst>
                                          <p:attrName>style.rotation</p:attrName>
                                        </p:attrNameLst>
                                      </p:cBhvr>
                                      <p:tavLst>
                                        <p:tav tm="0">
                                          <p:val>
                                            <p:fltVal val="90"/>
                                          </p:val>
                                        </p:tav>
                                        <p:tav tm="100000">
                                          <p:val>
                                            <p:fltVal val="0"/>
                                          </p:val>
                                        </p:tav>
                                      </p:tavLst>
                                    </p:anim>
                                    <p:animEffect transition="in" filter="fade">
                                      <p:cBhvr>
                                        <p:cTn id="18" dur="1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bwMode="auto">
          <a:xfrm>
            <a:off x="320675" y="165097"/>
            <a:ext cx="6365203" cy="42405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defTabSz="862013" rtl="0" fontAlgn="base">
              <a:spcBef>
                <a:spcPct val="0"/>
              </a:spcBef>
              <a:spcAft>
                <a:spcPct val="0"/>
              </a:spcAft>
              <a:defRPr sz="2200" b="1">
                <a:solidFill>
                  <a:schemeClr val="tx1"/>
                </a:solidFill>
                <a:latin typeface="+mj-lt"/>
                <a:ea typeface="+mj-ea"/>
                <a:cs typeface="+mj-cs"/>
              </a:defRPr>
            </a:lvl1pPr>
            <a:lvl2pPr algn="l" defTabSz="862013" rtl="0" fontAlgn="base">
              <a:spcBef>
                <a:spcPct val="0"/>
              </a:spcBef>
              <a:spcAft>
                <a:spcPct val="0"/>
              </a:spcAft>
              <a:defRPr sz="2200" b="1">
                <a:solidFill>
                  <a:schemeClr val="tx1"/>
                </a:solidFill>
                <a:latin typeface="Arial" charset="0"/>
              </a:defRPr>
            </a:lvl2pPr>
            <a:lvl3pPr algn="l" defTabSz="862013" rtl="0" fontAlgn="base">
              <a:spcBef>
                <a:spcPct val="0"/>
              </a:spcBef>
              <a:spcAft>
                <a:spcPct val="0"/>
              </a:spcAft>
              <a:defRPr sz="2200" b="1">
                <a:solidFill>
                  <a:schemeClr val="tx1"/>
                </a:solidFill>
                <a:latin typeface="Arial" charset="0"/>
              </a:defRPr>
            </a:lvl3pPr>
            <a:lvl4pPr algn="l" defTabSz="862013" rtl="0" fontAlgn="base">
              <a:spcBef>
                <a:spcPct val="0"/>
              </a:spcBef>
              <a:spcAft>
                <a:spcPct val="0"/>
              </a:spcAft>
              <a:defRPr sz="2200" b="1">
                <a:solidFill>
                  <a:schemeClr val="tx1"/>
                </a:solidFill>
                <a:latin typeface="Arial" charset="0"/>
              </a:defRPr>
            </a:lvl4pPr>
            <a:lvl5pPr algn="l" defTabSz="862013" rtl="0" fontAlgn="base">
              <a:spcBef>
                <a:spcPct val="0"/>
              </a:spcBef>
              <a:spcAft>
                <a:spcPct val="0"/>
              </a:spcAft>
              <a:defRPr sz="2200" b="1">
                <a:solidFill>
                  <a:schemeClr val="tx1"/>
                </a:solidFill>
                <a:latin typeface="Arial" charset="0"/>
              </a:defRPr>
            </a:lvl5pPr>
            <a:lvl6pPr marL="457200" algn="l" defTabSz="862013" rtl="0" fontAlgn="base">
              <a:spcBef>
                <a:spcPct val="0"/>
              </a:spcBef>
              <a:spcAft>
                <a:spcPct val="0"/>
              </a:spcAft>
              <a:defRPr sz="2200" b="1">
                <a:solidFill>
                  <a:schemeClr val="tx1"/>
                </a:solidFill>
                <a:latin typeface="Arial" charset="0"/>
              </a:defRPr>
            </a:lvl6pPr>
            <a:lvl7pPr marL="914400" algn="l" defTabSz="862013" rtl="0" fontAlgn="base">
              <a:spcBef>
                <a:spcPct val="0"/>
              </a:spcBef>
              <a:spcAft>
                <a:spcPct val="0"/>
              </a:spcAft>
              <a:defRPr sz="2200" b="1">
                <a:solidFill>
                  <a:schemeClr val="tx1"/>
                </a:solidFill>
                <a:latin typeface="Arial" charset="0"/>
              </a:defRPr>
            </a:lvl7pPr>
            <a:lvl8pPr marL="1371600" algn="l" defTabSz="862013" rtl="0" fontAlgn="base">
              <a:spcBef>
                <a:spcPct val="0"/>
              </a:spcBef>
              <a:spcAft>
                <a:spcPct val="0"/>
              </a:spcAft>
              <a:defRPr sz="2200" b="1">
                <a:solidFill>
                  <a:schemeClr val="tx1"/>
                </a:solidFill>
                <a:latin typeface="Arial" charset="0"/>
              </a:defRPr>
            </a:lvl8pPr>
            <a:lvl9pPr marL="1828800" algn="l" defTabSz="862013" rtl="0" fontAlgn="base">
              <a:spcBef>
                <a:spcPct val="0"/>
              </a:spcBef>
              <a:spcAft>
                <a:spcPct val="0"/>
              </a:spcAft>
              <a:defRPr sz="2200" b="1">
                <a:solidFill>
                  <a:schemeClr val="tx1"/>
                </a:solidFill>
                <a:latin typeface="Arial" charset="0"/>
              </a:defRPr>
            </a:lvl9pPr>
          </a:lstStyle>
          <a:p>
            <a:r>
              <a:rPr lang="de-DE" sz="2000" dirty="0" err="1"/>
              <a:t>What</a:t>
            </a:r>
            <a:r>
              <a:rPr lang="de-DE" sz="2000" dirty="0"/>
              <a:t> </a:t>
            </a:r>
            <a:r>
              <a:rPr lang="de-DE" sz="2000" dirty="0" err="1"/>
              <a:t>is</a:t>
            </a:r>
            <a:r>
              <a:rPr lang="de-DE" sz="2000" dirty="0"/>
              <a:t> </a:t>
            </a:r>
            <a:r>
              <a:rPr lang="de-DE" sz="2000" dirty="0" err="1"/>
              <a:t>the</a:t>
            </a:r>
            <a:r>
              <a:rPr lang="de-DE" sz="2000" dirty="0"/>
              <a:t> </a:t>
            </a:r>
            <a:r>
              <a:rPr lang="de-DE" sz="2000" dirty="0" err="1"/>
              <a:t>problem</a:t>
            </a:r>
            <a:r>
              <a:rPr lang="de-DE" sz="2000" dirty="0"/>
              <a:t> </a:t>
            </a:r>
            <a:r>
              <a:rPr lang="de-DE" sz="2000" dirty="0" err="1"/>
              <a:t>and</a:t>
            </a:r>
            <a:r>
              <a:rPr lang="de-DE" sz="2000" dirty="0"/>
              <a:t> </a:t>
            </a:r>
            <a:r>
              <a:rPr lang="de-DE" sz="2000" dirty="0" err="1"/>
              <a:t>how</a:t>
            </a:r>
            <a:r>
              <a:rPr lang="de-DE" sz="2000" dirty="0"/>
              <a:t> </a:t>
            </a:r>
            <a:r>
              <a:rPr lang="de-DE" sz="2000" dirty="0" err="1"/>
              <a:t>to</a:t>
            </a:r>
            <a:r>
              <a:rPr lang="de-DE" sz="2000" dirty="0"/>
              <a:t> </a:t>
            </a:r>
            <a:r>
              <a:rPr lang="de-DE" sz="2000" dirty="0" err="1"/>
              <a:t>escape</a:t>
            </a:r>
            <a:r>
              <a:rPr lang="de-DE" sz="2000" dirty="0" smtClean="0"/>
              <a:t>?</a:t>
            </a:r>
          </a:p>
        </p:txBody>
      </p:sp>
      <p:sp>
        <p:nvSpPr>
          <p:cNvPr id="5" name="Rechteck 4"/>
          <p:cNvSpPr/>
          <p:nvPr/>
        </p:nvSpPr>
        <p:spPr bwMode="auto">
          <a:xfrm>
            <a:off x="0" y="0"/>
            <a:ext cx="8648700" cy="64770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kumimoji="0" lang="de-DE" sz="6000" i="0" u="none" strike="noStrike" cap="none" normalizeH="0" baseline="0" dirty="0" smtClean="0">
              <a:ln>
                <a:noFill/>
              </a:ln>
              <a:effectLst/>
            </a:endParaRPr>
          </a:p>
        </p:txBody>
      </p:sp>
      <p:sp>
        <p:nvSpPr>
          <p:cNvPr id="4" name="Textfeld 3"/>
          <p:cNvSpPr txBox="1"/>
          <p:nvPr/>
        </p:nvSpPr>
        <p:spPr>
          <a:xfrm>
            <a:off x="-2" y="1116644"/>
            <a:ext cx="8648700" cy="3416320"/>
          </a:xfrm>
          <a:prstGeom prst="rect">
            <a:avLst/>
          </a:prstGeom>
          <a:noFill/>
        </p:spPr>
        <p:txBody>
          <a:bodyPr wrap="square" rtlCol="0" anchor="ctr">
            <a:spAutoFit/>
          </a:bodyPr>
          <a:lstStyle/>
          <a:p>
            <a:r>
              <a:rPr lang="de-DE" sz="5400" dirty="0">
                <a:latin typeface="Segoe UI Light" panose="020B0502040204020203" pitchFamily="34" charset="0"/>
                <a:ea typeface="Segoe UI" panose="020B0502040204020203" pitchFamily="34" charset="0"/>
                <a:cs typeface="Segoe UI" panose="020B0502040204020203" pitchFamily="34" charset="0"/>
              </a:rPr>
              <a:t>c</a:t>
            </a:r>
            <a:r>
              <a:rPr lang="de-DE" sz="5400" dirty="0" smtClean="0">
                <a:latin typeface="Segoe UI Light" panose="020B0502040204020203" pitchFamily="34" charset="0"/>
                <a:ea typeface="Segoe UI" panose="020B0502040204020203" pitchFamily="34" charset="0"/>
                <a:cs typeface="Segoe UI" panose="020B0502040204020203" pitchFamily="34" charset="0"/>
              </a:rPr>
              <a:t>oasync4cpp </a:t>
            </a:r>
          </a:p>
          <a:p>
            <a:r>
              <a:rPr lang="de-DE" sz="5400" dirty="0" err="1" smtClean="0">
                <a:latin typeface="Segoe UI Light" panose="020B0502040204020203" pitchFamily="34" charset="0"/>
                <a:ea typeface="Segoe UI" panose="020B0502040204020203" pitchFamily="34" charset="0"/>
                <a:cs typeface="Segoe UI" panose="020B0502040204020203" pitchFamily="34" charset="0"/>
              </a:rPr>
              <a:t>let</a:t>
            </a:r>
            <a:r>
              <a:rPr lang="de-DE" sz="5400" dirty="0" smtClean="0">
                <a:latin typeface="Segoe UI Light" panose="020B0502040204020203" pitchFamily="34" charset="0"/>
                <a:ea typeface="Segoe UI" panose="020B0502040204020203" pitchFamily="34" charset="0"/>
                <a:cs typeface="Segoe UI" panose="020B0502040204020203" pitchFamily="34" charset="0"/>
              </a:rPr>
              <a:t> </a:t>
            </a:r>
            <a:r>
              <a:rPr lang="de-DE" sz="5400" dirty="0" err="1">
                <a:latin typeface="Segoe UI Light" panose="020B0502040204020203" pitchFamily="34" charset="0"/>
                <a:ea typeface="Segoe UI" panose="020B0502040204020203" pitchFamily="34" charset="0"/>
                <a:cs typeface="Segoe UI" panose="020B0502040204020203" pitchFamily="34" charset="0"/>
              </a:rPr>
              <a:t>you</a:t>
            </a:r>
            <a:r>
              <a:rPr lang="de-DE" sz="5400" dirty="0">
                <a:latin typeface="Segoe UI Light" panose="020B0502040204020203" pitchFamily="34" charset="0"/>
                <a:ea typeface="Segoe UI" panose="020B0502040204020203" pitchFamily="34" charset="0"/>
                <a:cs typeface="Segoe UI" panose="020B0502040204020203" pitchFamily="34" charset="0"/>
              </a:rPr>
              <a:t> do </a:t>
            </a:r>
            <a:r>
              <a:rPr lang="de-DE" sz="5400" dirty="0" err="1">
                <a:latin typeface="Segoe UI Light" panose="020B0502040204020203" pitchFamily="34" charset="0"/>
                <a:ea typeface="Segoe UI" panose="020B0502040204020203" pitchFamily="34" charset="0"/>
                <a:cs typeface="Segoe UI" panose="020B0502040204020203" pitchFamily="34" charset="0"/>
              </a:rPr>
              <a:t>asynchronous</a:t>
            </a:r>
            <a:r>
              <a:rPr lang="de-DE" sz="5400" dirty="0">
                <a:latin typeface="Segoe UI Light" panose="020B0502040204020203" pitchFamily="34" charset="0"/>
                <a:ea typeface="Segoe UI" panose="020B0502040204020203" pitchFamily="34" charset="0"/>
                <a:cs typeface="Segoe UI" panose="020B0502040204020203" pitchFamily="34" charset="0"/>
              </a:rPr>
              <a:t> </a:t>
            </a:r>
            <a:r>
              <a:rPr lang="de-DE" sz="5400" dirty="0" err="1">
                <a:latin typeface="Segoe UI Light" panose="020B0502040204020203" pitchFamily="34" charset="0"/>
                <a:ea typeface="Segoe UI" panose="020B0502040204020203" pitchFamily="34" charset="0"/>
                <a:cs typeface="Segoe UI" panose="020B0502040204020203" pitchFamily="34" charset="0"/>
              </a:rPr>
              <a:t>programming</a:t>
            </a:r>
            <a:r>
              <a:rPr lang="de-DE" sz="5400" dirty="0">
                <a:latin typeface="Segoe UI Light" panose="020B0502040204020203" pitchFamily="34" charset="0"/>
                <a:ea typeface="Segoe UI" panose="020B0502040204020203" pitchFamily="34" charset="0"/>
                <a:cs typeface="Segoe UI" panose="020B0502040204020203" pitchFamily="34" charset="0"/>
              </a:rPr>
              <a:t> </a:t>
            </a:r>
            <a:r>
              <a:rPr lang="de-DE" sz="5400" dirty="0" err="1">
                <a:latin typeface="Segoe UI Light" panose="020B0502040204020203" pitchFamily="34" charset="0"/>
                <a:ea typeface="Segoe UI" panose="020B0502040204020203" pitchFamily="34" charset="0"/>
                <a:cs typeface="Segoe UI" panose="020B0502040204020203" pitchFamily="34" charset="0"/>
              </a:rPr>
              <a:t>without</a:t>
            </a:r>
            <a:r>
              <a:rPr lang="de-DE" sz="5400" dirty="0">
                <a:latin typeface="Segoe UI Light" panose="020B0502040204020203" pitchFamily="34" charset="0"/>
                <a:ea typeface="Segoe UI" panose="020B0502040204020203" pitchFamily="34" charset="0"/>
                <a:cs typeface="Segoe UI" panose="020B0502040204020203" pitchFamily="34" charset="0"/>
              </a:rPr>
              <a:t> </a:t>
            </a:r>
            <a:r>
              <a:rPr lang="de-DE" sz="5400" dirty="0" err="1" smtClean="0">
                <a:latin typeface="Segoe UI Light" panose="020B0502040204020203" pitchFamily="34" charset="0"/>
                <a:ea typeface="Segoe UI" panose="020B0502040204020203" pitchFamily="34" charset="0"/>
                <a:cs typeface="Segoe UI" panose="020B0502040204020203" pitchFamily="34" charset="0"/>
              </a:rPr>
              <a:t>callbacks</a:t>
            </a:r>
            <a:endParaRPr lang="de-DE" sz="5400" dirty="0" smtClean="0">
              <a:latin typeface="Segoe UI Light" panose="020B0502040204020203" pitchFamily="34" charset="0"/>
              <a:ea typeface="Segoe UI" panose="020B0502040204020203" pitchFamily="34" charset="0"/>
              <a:cs typeface="Segoe UI" panose="020B0502040204020203" pitchFamily="34" charset="0"/>
            </a:endParaRPr>
          </a:p>
        </p:txBody>
      </p:sp>
      <p:sp>
        <p:nvSpPr>
          <p:cNvPr id="6" name="Rechteck 5"/>
          <p:cNvSpPr/>
          <p:nvPr/>
        </p:nvSpPr>
        <p:spPr>
          <a:xfrm>
            <a:off x="2942753" y="4524938"/>
            <a:ext cx="2763193" cy="923330"/>
          </a:xfrm>
          <a:prstGeom prst="rect">
            <a:avLst/>
          </a:prstGeom>
          <a:noFill/>
        </p:spPr>
        <p:txBody>
          <a:bodyPr wrap="none" lIns="91440" tIns="45720" rIns="91440" bIns="45720">
            <a:spAutoFit/>
          </a:bodyPr>
          <a:lstStyle/>
          <a:p>
            <a:pPr algn="ctr"/>
            <a:r>
              <a:rPr lang="de-DE" sz="5400" b="1" cap="none" spc="0" dirty="0" smtClean="0">
                <a:ln w="10541" cmpd="sng">
                  <a:solidFill>
                    <a:schemeClr val="accent1">
                      <a:shade val="88000"/>
                      <a:satMod val="110000"/>
                    </a:schemeClr>
                  </a:solidFill>
                  <a:prstDash val="solid"/>
                </a:ln>
                <a:solidFill>
                  <a:srgbClr val="FF0000"/>
                </a:solidFill>
                <a:effectLst/>
              </a:rPr>
              <a:t>TODAY!</a:t>
            </a:r>
            <a:endParaRPr lang="de-DE" sz="5400" b="1" cap="none" spc="0" dirty="0">
              <a:ln w="10541" cmpd="sng">
                <a:solidFill>
                  <a:schemeClr val="accent1">
                    <a:shade val="88000"/>
                    <a:satMod val="110000"/>
                  </a:schemeClr>
                </a:solidFill>
                <a:prstDash val="solid"/>
              </a:ln>
              <a:solidFill>
                <a:srgbClr val="FF0000"/>
              </a:solidFill>
              <a:effectLst/>
            </a:endParaRPr>
          </a:p>
        </p:txBody>
      </p:sp>
    </p:spTree>
    <p:extLst>
      <p:ext uri="{BB962C8B-B14F-4D97-AF65-F5344CB8AC3E}">
        <p14:creationId xmlns:p14="http://schemas.microsoft.com/office/powerpoint/2010/main" val="49978412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2400" b="0" dirty="0" smtClean="0">
                <a:ea typeface="Segoe UI" panose="020B0502040204020203" pitchFamily="34" charset="0"/>
                <a:cs typeface="Segoe UI" panose="020B0502040204020203" pitchFamily="34" charset="0"/>
              </a:rPr>
              <a:t>Coasync4cpp - How it works</a:t>
            </a:r>
            <a:endParaRPr lang="de-DE" b="0" dirty="0"/>
          </a:p>
        </p:txBody>
      </p:sp>
      <p:sp>
        <p:nvSpPr>
          <p:cNvPr id="4" name="Textfeld 3"/>
          <p:cNvSpPr txBox="1"/>
          <p:nvPr/>
        </p:nvSpPr>
        <p:spPr>
          <a:xfrm>
            <a:off x="554630" y="792056"/>
            <a:ext cx="7794885" cy="4801314"/>
          </a:xfrm>
          <a:prstGeom prst="rect">
            <a:avLst/>
          </a:prstGeom>
          <a:noFill/>
        </p:spPr>
        <p:txBody>
          <a:bodyPr wrap="square" rtlCol="0" anchor="ctr">
            <a:spAutoFit/>
          </a:bodyPr>
          <a:lstStyle/>
          <a:p>
            <a:pPr algn="l"/>
            <a:r>
              <a:rPr lang="de-DE" dirty="0" smtClean="0">
                <a:solidFill>
                  <a:schemeClr val="bg1"/>
                </a:solidFill>
                <a:latin typeface="Consolas" panose="020B0609020204030204" pitchFamily="49" charset="0"/>
                <a:cs typeface="Consolas" panose="020B0609020204030204" pitchFamily="49" charset="0"/>
              </a:rPr>
              <a:t>File </a:t>
            </a:r>
            <a:r>
              <a:rPr lang="de-DE" dirty="0" err="1">
                <a:solidFill>
                  <a:schemeClr val="bg1"/>
                </a:solidFill>
                <a:latin typeface="Consolas" panose="020B0609020204030204" pitchFamily="49" charset="0"/>
                <a:cs typeface="Consolas" panose="020B0609020204030204" pitchFamily="49" charset="0"/>
              </a:rPr>
              <a:t>saveCliprdToDisk</a:t>
            </a:r>
            <a:r>
              <a:rPr lang="de-DE" dirty="0">
                <a:solidFill>
                  <a:schemeClr val="bg1"/>
                </a:solidFill>
                <a:latin typeface="Consolas" panose="020B0609020204030204" pitchFamily="49" charset="0"/>
                <a:cs typeface="Consolas" panose="020B0609020204030204" pitchFamily="49" charset="0"/>
              </a:rPr>
              <a:t>();</a:t>
            </a:r>
          </a:p>
          <a:p>
            <a:pPr algn="l"/>
            <a:endParaRPr lang="de-DE" dirty="0">
              <a:solidFill>
                <a:srgbClr val="92D050"/>
              </a:solidFill>
              <a:latin typeface="Consolas" panose="020B0609020204030204" pitchFamily="49" charset="0"/>
              <a:cs typeface="Consolas" panose="020B0609020204030204" pitchFamily="49" charset="0"/>
            </a:endParaRPr>
          </a:p>
          <a:p>
            <a:pPr algn="l"/>
            <a:r>
              <a:rPr lang="de-DE" dirty="0" err="1">
                <a:solidFill>
                  <a:srgbClr val="92D050"/>
                </a:solidFill>
                <a:latin typeface="Consolas" panose="020B0609020204030204" pitchFamily="49" charset="0"/>
                <a:cs typeface="Consolas" panose="020B0609020204030204" pitchFamily="49" charset="0"/>
              </a:rPr>
              <a:t>std</a:t>
            </a:r>
            <a:r>
              <a:rPr lang="de-DE" dirty="0">
                <a:solidFill>
                  <a:srgbClr val="92D050"/>
                </a:solidFill>
                <a:latin typeface="Consolas" panose="020B0609020204030204" pitchFamily="49" charset="0"/>
                <a:cs typeface="Consolas" panose="020B0609020204030204" pitchFamily="49" charset="0"/>
              </a:rPr>
              <a:t>::</a:t>
            </a:r>
            <a:r>
              <a:rPr lang="de-DE" dirty="0" err="1" smtClean="0">
                <a:solidFill>
                  <a:srgbClr val="92D050"/>
                </a:solidFill>
                <a:latin typeface="Consolas" panose="020B0609020204030204" pitchFamily="49" charset="0"/>
                <a:cs typeface="Consolas" panose="020B0609020204030204" pitchFamily="49" charset="0"/>
              </a:rPr>
              <a:t>future</a:t>
            </a:r>
            <a:r>
              <a:rPr lang="de-DE" dirty="0" smtClean="0">
                <a:solidFill>
                  <a:srgbClr val="92D050"/>
                </a:solidFill>
                <a:latin typeface="Consolas" panose="020B0609020204030204" pitchFamily="49" charset="0"/>
                <a:cs typeface="Consolas" panose="020B0609020204030204" pitchFamily="49" charset="0"/>
              </a:rPr>
              <a:t>&lt;File&gt; </a:t>
            </a:r>
            <a:r>
              <a:rPr lang="de-DE" dirty="0">
                <a:solidFill>
                  <a:srgbClr val="92D050"/>
                </a:solidFill>
                <a:latin typeface="Consolas" panose="020B0609020204030204" pitchFamily="49" charset="0"/>
                <a:cs typeface="Consolas" panose="020B0609020204030204" pitchFamily="49" charset="0"/>
              </a:rPr>
              <a:t>f = </a:t>
            </a:r>
            <a:r>
              <a:rPr lang="de-DE" dirty="0" err="1">
                <a:solidFill>
                  <a:srgbClr val="92D050"/>
                </a:solidFill>
                <a:latin typeface="Consolas" panose="020B0609020204030204" pitchFamily="49" charset="0"/>
                <a:cs typeface="Consolas" panose="020B0609020204030204" pitchFamily="49" charset="0"/>
              </a:rPr>
              <a:t>std</a:t>
            </a:r>
            <a:r>
              <a:rPr lang="de-DE" dirty="0">
                <a:solidFill>
                  <a:srgbClr val="92D050"/>
                </a:solidFill>
                <a:latin typeface="Consolas" panose="020B0609020204030204" pitchFamily="49" charset="0"/>
                <a:cs typeface="Consolas" panose="020B0609020204030204" pitchFamily="49" charset="0"/>
              </a:rPr>
              <a:t>::</a:t>
            </a:r>
            <a:r>
              <a:rPr lang="de-DE" dirty="0" err="1">
                <a:solidFill>
                  <a:srgbClr val="92D050"/>
                </a:solidFill>
                <a:latin typeface="Consolas" panose="020B0609020204030204" pitchFamily="49" charset="0"/>
                <a:cs typeface="Consolas" panose="020B0609020204030204" pitchFamily="49" charset="0"/>
              </a:rPr>
              <a:t>async</a:t>
            </a:r>
            <a:r>
              <a:rPr lang="de-DE" dirty="0">
                <a:solidFill>
                  <a:srgbClr val="92D050"/>
                </a:solidFill>
                <a:latin typeface="Consolas" panose="020B0609020204030204" pitchFamily="49" charset="0"/>
                <a:cs typeface="Consolas" panose="020B0609020204030204" pitchFamily="49" charset="0"/>
              </a:rPr>
              <a:t>(</a:t>
            </a:r>
            <a:r>
              <a:rPr lang="de-DE" dirty="0" err="1">
                <a:solidFill>
                  <a:srgbClr val="7030A0"/>
                </a:solidFill>
                <a:latin typeface="Consolas" panose="020B0609020204030204" pitchFamily="49" charset="0"/>
                <a:cs typeface="Consolas" panose="020B0609020204030204" pitchFamily="49" charset="0"/>
              </a:rPr>
              <a:t>saveCliprdToDisk</a:t>
            </a:r>
            <a:r>
              <a:rPr lang="de-DE" dirty="0">
                <a:solidFill>
                  <a:srgbClr val="92D050"/>
                </a:solidFill>
                <a:latin typeface="Consolas" panose="020B0609020204030204" pitchFamily="49" charset="0"/>
                <a:cs typeface="Consolas" panose="020B0609020204030204" pitchFamily="49" charset="0"/>
              </a:rPr>
              <a:t>);</a:t>
            </a:r>
          </a:p>
          <a:p>
            <a:pPr algn="l"/>
            <a:endParaRPr lang="de-DE" dirty="0" smtClean="0">
              <a:solidFill>
                <a:srgbClr val="92D050"/>
              </a:solidFill>
              <a:latin typeface="Consolas" panose="020B0609020204030204" pitchFamily="49" charset="0"/>
              <a:cs typeface="Consolas" panose="020B0609020204030204" pitchFamily="49" charset="0"/>
            </a:endParaRPr>
          </a:p>
          <a:p>
            <a:pPr algn="l"/>
            <a:r>
              <a:rPr lang="de-DE" dirty="0" smtClean="0">
                <a:solidFill>
                  <a:srgbClr val="92D050"/>
                </a:solidFill>
                <a:latin typeface="Consolas" panose="020B0609020204030204" pitchFamily="49" charset="0"/>
                <a:cs typeface="Consolas" panose="020B0609020204030204" pitchFamily="49" charset="0"/>
              </a:rPr>
              <a:t>File f = </a:t>
            </a:r>
            <a:r>
              <a:rPr lang="de-DE" dirty="0" err="1" smtClean="0">
                <a:solidFill>
                  <a:srgbClr val="92D050"/>
                </a:solidFill>
                <a:latin typeface="Consolas" panose="020B0609020204030204" pitchFamily="49" charset="0"/>
                <a:cs typeface="Consolas" panose="020B0609020204030204" pitchFamily="49" charset="0"/>
              </a:rPr>
              <a:t>f.get</a:t>
            </a:r>
            <a:r>
              <a:rPr lang="de-DE" dirty="0">
                <a:solidFill>
                  <a:srgbClr val="92D050"/>
                </a:solidFill>
                <a:latin typeface="Consolas" panose="020B0609020204030204" pitchFamily="49" charset="0"/>
                <a:cs typeface="Consolas" panose="020B0609020204030204" pitchFamily="49" charset="0"/>
              </a:rPr>
              <a:t>() ; </a:t>
            </a:r>
            <a:r>
              <a:rPr lang="de-DE" dirty="0" smtClean="0">
                <a:solidFill>
                  <a:srgbClr val="FF0000"/>
                </a:solidFill>
                <a:latin typeface="Consolas" panose="020B0609020204030204" pitchFamily="49" charset="0"/>
                <a:cs typeface="Consolas" panose="020B0609020204030204" pitchFamily="49" charset="0"/>
              </a:rPr>
              <a:t>// </a:t>
            </a:r>
            <a:r>
              <a:rPr lang="de-DE" dirty="0" err="1">
                <a:solidFill>
                  <a:srgbClr val="FF0000"/>
                </a:solidFill>
                <a:latin typeface="Consolas" panose="020B0609020204030204" pitchFamily="49" charset="0"/>
                <a:cs typeface="Consolas" panose="020B0609020204030204" pitchFamily="49" charset="0"/>
              </a:rPr>
              <a:t>this</a:t>
            </a:r>
            <a:r>
              <a:rPr lang="de-DE" dirty="0">
                <a:solidFill>
                  <a:srgbClr val="FF0000"/>
                </a:solidFill>
                <a:latin typeface="Consolas" panose="020B0609020204030204" pitchFamily="49" charset="0"/>
                <a:cs typeface="Consolas" panose="020B0609020204030204" pitchFamily="49" charset="0"/>
              </a:rPr>
              <a:t> </a:t>
            </a:r>
            <a:r>
              <a:rPr lang="de-DE" dirty="0" err="1">
                <a:solidFill>
                  <a:srgbClr val="FF0000"/>
                </a:solidFill>
                <a:latin typeface="Consolas" panose="020B0609020204030204" pitchFamily="49" charset="0"/>
                <a:cs typeface="Consolas" panose="020B0609020204030204" pitchFamily="49" charset="0"/>
              </a:rPr>
              <a:t>blocks</a:t>
            </a:r>
            <a:r>
              <a:rPr lang="de-DE" dirty="0">
                <a:solidFill>
                  <a:srgbClr val="FF0000"/>
                </a:solidFill>
                <a:latin typeface="Consolas" panose="020B0609020204030204" pitchFamily="49" charset="0"/>
                <a:cs typeface="Consolas" panose="020B0609020204030204" pitchFamily="49" charset="0"/>
              </a:rPr>
              <a:t>, </a:t>
            </a:r>
            <a:r>
              <a:rPr lang="de-DE" dirty="0" err="1">
                <a:solidFill>
                  <a:srgbClr val="FF0000"/>
                </a:solidFill>
                <a:latin typeface="Consolas" panose="020B0609020204030204" pitchFamily="49" charset="0"/>
                <a:cs typeface="Consolas" panose="020B0609020204030204" pitchFamily="49" charset="0"/>
              </a:rPr>
              <a:t>until</a:t>
            </a:r>
            <a:r>
              <a:rPr lang="de-DE" dirty="0">
                <a:solidFill>
                  <a:srgbClr val="FF0000"/>
                </a:solidFill>
                <a:latin typeface="Consolas" panose="020B0609020204030204" pitchFamily="49" charset="0"/>
                <a:cs typeface="Consolas" panose="020B0609020204030204" pitchFamily="49" charset="0"/>
              </a:rPr>
              <a:t> </a:t>
            </a:r>
            <a:r>
              <a:rPr lang="de-DE" dirty="0" err="1">
                <a:solidFill>
                  <a:srgbClr val="FF0000"/>
                </a:solidFill>
                <a:latin typeface="Consolas" panose="020B0609020204030204" pitchFamily="49" charset="0"/>
                <a:cs typeface="Consolas" panose="020B0609020204030204" pitchFamily="49" charset="0"/>
              </a:rPr>
              <a:t>saveCliprdToDisk</a:t>
            </a:r>
            <a:r>
              <a:rPr lang="de-DE" dirty="0">
                <a:solidFill>
                  <a:srgbClr val="FF0000"/>
                </a:solidFill>
                <a:latin typeface="Consolas" panose="020B0609020204030204" pitchFamily="49" charset="0"/>
                <a:cs typeface="Consolas" panose="020B0609020204030204" pitchFamily="49" charset="0"/>
              </a:rPr>
              <a:t> </a:t>
            </a:r>
            <a:r>
              <a:rPr lang="de-DE" dirty="0" err="1">
                <a:solidFill>
                  <a:srgbClr val="FF0000"/>
                </a:solidFill>
                <a:latin typeface="Consolas" panose="020B0609020204030204" pitchFamily="49" charset="0"/>
                <a:cs typeface="Consolas" panose="020B0609020204030204" pitchFamily="49" charset="0"/>
              </a:rPr>
              <a:t>is</a:t>
            </a:r>
            <a:r>
              <a:rPr lang="de-DE" dirty="0">
                <a:solidFill>
                  <a:srgbClr val="FF0000"/>
                </a:solidFill>
                <a:latin typeface="Consolas" panose="020B0609020204030204" pitchFamily="49" charset="0"/>
                <a:cs typeface="Consolas" panose="020B0609020204030204" pitchFamily="49" charset="0"/>
              </a:rPr>
              <a:t> </a:t>
            </a:r>
            <a:r>
              <a:rPr lang="de-DE" dirty="0" err="1">
                <a:solidFill>
                  <a:srgbClr val="FF0000"/>
                </a:solidFill>
                <a:latin typeface="Consolas" panose="020B0609020204030204" pitchFamily="49" charset="0"/>
                <a:cs typeface="Consolas" panose="020B0609020204030204" pitchFamily="49" charset="0"/>
              </a:rPr>
              <a:t>done</a:t>
            </a:r>
            <a:r>
              <a:rPr lang="de-DE" dirty="0" smtClean="0">
                <a:solidFill>
                  <a:srgbClr val="FF0000"/>
                </a:solidFill>
                <a:latin typeface="Consolas" panose="020B0609020204030204" pitchFamily="49" charset="0"/>
                <a:cs typeface="Consolas" panose="020B0609020204030204" pitchFamily="49" charset="0"/>
              </a:rPr>
              <a:t>!</a:t>
            </a:r>
          </a:p>
          <a:p>
            <a:pPr algn="l"/>
            <a:endParaRPr lang="de-DE" dirty="0" smtClean="0">
              <a:solidFill>
                <a:srgbClr val="0070C0"/>
              </a:solidFill>
              <a:latin typeface="Consolas" panose="020B0609020204030204" pitchFamily="49" charset="0"/>
              <a:cs typeface="Consolas" panose="020B0609020204030204" pitchFamily="49" charset="0"/>
            </a:endParaRPr>
          </a:p>
          <a:p>
            <a:pPr algn="l"/>
            <a:endParaRPr lang="de-DE" dirty="0" smtClean="0">
              <a:solidFill>
                <a:srgbClr val="0070C0"/>
              </a:solidFill>
              <a:latin typeface="Consolas" panose="020B0609020204030204" pitchFamily="49" charset="0"/>
              <a:cs typeface="Consolas" panose="020B0609020204030204" pitchFamily="49" charset="0"/>
            </a:endParaRPr>
          </a:p>
          <a:p>
            <a:pPr algn="l"/>
            <a:r>
              <a:rPr lang="de-DE" dirty="0" smtClean="0">
                <a:solidFill>
                  <a:schemeClr val="bg1"/>
                </a:solidFill>
                <a:latin typeface="Consolas" panose="020B0609020204030204" pitchFamily="49" charset="0"/>
                <a:cs typeface="Consolas" panose="020B0609020204030204" pitchFamily="49" charset="0"/>
              </a:rPr>
              <a:t>File </a:t>
            </a:r>
            <a:r>
              <a:rPr lang="de-DE" dirty="0">
                <a:solidFill>
                  <a:schemeClr val="bg1"/>
                </a:solidFill>
                <a:latin typeface="Consolas" panose="020B0609020204030204" pitchFamily="49" charset="0"/>
                <a:cs typeface="Consolas" panose="020B0609020204030204" pitchFamily="49" charset="0"/>
              </a:rPr>
              <a:t>f = </a:t>
            </a:r>
            <a:r>
              <a:rPr lang="de-DE" dirty="0" smtClean="0">
                <a:solidFill>
                  <a:schemeClr val="bg1"/>
                </a:solidFill>
                <a:latin typeface="Consolas" panose="020B0609020204030204" pitchFamily="49" charset="0"/>
                <a:cs typeface="Consolas" panose="020B0609020204030204" pitchFamily="49" charset="0"/>
              </a:rPr>
              <a:t>Task( </a:t>
            </a:r>
            <a:r>
              <a:rPr lang="de-DE" dirty="0" err="1" smtClean="0">
                <a:solidFill>
                  <a:schemeClr val="bg1"/>
                </a:solidFill>
                <a:latin typeface="Consolas" panose="020B0609020204030204" pitchFamily="49" charset="0"/>
                <a:cs typeface="Consolas" panose="020B0609020204030204" pitchFamily="49" charset="0"/>
              </a:rPr>
              <a:t>boost</a:t>
            </a:r>
            <a:r>
              <a:rPr lang="de-DE" dirty="0">
                <a:solidFill>
                  <a:schemeClr val="bg1"/>
                </a:solidFill>
                <a:latin typeface="Consolas" panose="020B0609020204030204" pitchFamily="49" charset="0"/>
                <a:cs typeface="Consolas" panose="020B0609020204030204" pitchFamily="49" charset="0"/>
              </a:rPr>
              <a:t>::</a:t>
            </a:r>
            <a:r>
              <a:rPr lang="de-DE" dirty="0" err="1">
                <a:solidFill>
                  <a:schemeClr val="bg1"/>
                </a:solidFill>
                <a:latin typeface="Consolas" panose="020B0609020204030204" pitchFamily="49" charset="0"/>
                <a:cs typeface="Consolas" panose="020B0609020204030204" pitchFamily="49" charset="0"/>
              </a:rPr>
              <a:t>async</a:t>
            </a:r>
            <a:r>
              <a:rPr lang="de-DE" dirty="0">
                <a:solidFill>
                  <a:schemeClr val="bg1"/>
                </a:solidFill>
                <a:latin typeface="Consolas" panose="020B0609020204030204" pitchFamily="49" charset="0"/>
                <a:cs typeface="Consolas" panose="020B0609020204030204" pitchFamily="49" charset="0"/>
              </a:rPr>
              <a:t>( </a:t>
            </a:r>
            <a:r>
              <a:rPr lang="de-DE" dirty="0" err="1">
                <a:solidFill>
                  <a:schemeClr val="bg1"/>
                </a:solidFill>
                <a:latin typeface="Consolas" panose="020B0609020204030204" pitchFamily="49" charset="0"/>
                <a:cs typeface="Consolas" panose="020B0609020204030204" pitchFamily="49" charset="0"/>
              </a:rPr>
              <a:t>saveCliprdToDisk</a:t>
            </a:r>
            <a:r>
              <a:rPr lang="de-DE" dirty="0">
                <a:solidFill>
                  <a:schemeClr val="bg1"/>
                </a:solidFill>
                <a:latin typeface="Consolas" panose="020B0609020204030204" pitchFamily="49" charset="0"/>
                <a:cs typeface="Consolas" panose="020B0609020204030204" pitchFamily="49" charset="0"/>
              </a:rPr>
              <a:t> </a:t>
            </a:r>
            <a:r>
              <a:rPr lang="de-DE" dirty="0" smtClean="0">
                <a:solidFill>
                  <a:schemeClr val="bg1"/>
                </a:solidFill>
                <a:latin typeface="Consolas" panose="020B0609020204030204" pitchFamily="49" charset="0"/>
                <a:cs typeface="Consolas" panose="020B0609020204030204" pitchFamily="49" charset="0"/>
              </a:rPr>
              <a:t>));</a:t>
            </a:r>
          </a:p>
          <a:p>
            <a:pPr algn="l"/>
            <a:endParaRPr lang="de-DE" dirty="0" smtClean="0">
              <a:solidFill>
                <a:schemeClr val="bg1"/>
              </a:solidFill>
              <a:latin typeface="Consolas" panose="020B0609020204030204" pitchFamily="49" charset="0"/>
              <a:cs typeface="Consolas" panose="020B0609020204030204" pitchFamily="49" charset="0"/>
            </a:endParaRPr>
          </a:p>
          <a:p>
            <a:pPr algn="l"/>
            <a:endParaRPr lang="de-DE" dirty="0" smtClean="0">
              <a:solidFill>
                <a:schemeClr val="bg1"/>
              </a:solidFill>
              <a:latin typeface="Consolas" panose="020B0609020204030204" pitchFamily="49" charset="0"/>
              <a:cs typeface="Consolas" panose="020B0609020204030204" pitchFamily="49" charset="0"/>
            </a:endParaRPr>
          </a:p>
          <a:p>
            <a:pPr algn="l"/>
            <a:r>
              <a:rPr lang="de-DE" dirty="0" smtClean="0">
                <a:solidFill>
                  <a:schemeClr val="bg1"/>
                </a:solidFill>
                <a:latin typeface="Consolas" panose="020B0609020204030204" pitchFamily="49" charset="0"/>
                <a:cs typeface="Consolas" panose="020B0609020204030204" pitchFamily="49" charset="0"/>
              </a:rPr>
              <a:t>File </a:t>
            </a:r>
            <a:r>
              <a:rPr lang="de-DE" dirty="0">
                <a:solidFill>
                  <a:schemeClr val="bg1"/>
                </a:solidFill>
                <a:latin typeface="Consolas" panose="020B0609020204030204" pitchFamily="49" charset="0"/>
                <a:cs typeface="Consolas" panose="020B0609020204030204" pitchFamily="49" charset="0"/>
              </a:rPr>
              <a:t>f = </a:t>
            </a:r>
            <a:r>
              <a:rPr lang="de-DE" dirty="0" err="1" smtClean="0">
                <a:solidFill>
                  <a:schemeClr val="bg1"/>
                </a:solidFill>
                <a:latin typeface="Consolas" panose="020B0609020204030204" pitchFamily="49" charset="0"/>
                <a:cs typeface="Consolas" panose="020B0609020204030204" pitchFamily="49" charset="0"/>
              </a:rPr>
              <a:t>await</a:t>
            </a:r>
            <a:r>
              <a:rPr lang="de-DE" dirty="0" smtClean="0">
                <a:solidFill>
                  <a:schemeClr val="bg1"/>
                </a:solidFill>
                <a:latin typeface="Consolas" panose="020B0609020204030204" pitchFamily="49" charset="0"/>
                <a:cs typeface="Consolas" panose="020B0609020204030204" pitchFamily="49" charset="0"/>
              </a:rPr>
              <a:t> Task</a:t>
            </a:r>
            <a:r>
              <a:rPr lang="de-DE" dirty="0">
                <a:solidFill>
                  <a:schemeClr val="bg1"/>
                </a:solidFill>
                <a:latin typeface="Consolas" panose="020B0609020204030204" pitchFamily="49" charset="0"/>
                <a:cs typeface="Consolas" panose="020B0609020204030204" pitchFamily="49" charset="0"/>
              </a:rPr>
              <a:t>( </a:t>
            </a:r>
            <a:r>
              <a:rPr lang="de-DE" dirty="0" err="1">
                <a:solidFill>
                  <a:schemeClr val="bg1"/>
                </a:solidFill>
                <a:latin typeface="Consolas" panose="020B0609020204030204" pitchFamily="49" charset="0"/>
                <a:cs typeface="Consolas" panose="020B0609020204030204" pitchFamily="49" charset="0"/>
              </a:rPr>
              <a:t>boost</a:t>
            </a:r>
            <a:r>
              <a:rPr lang="de-DE" dirty="0">
                <a:solidFill>
                  <a:schemeClr val="bg1"/>
                </a:solidFill>
                <a:latin typeface="Consolas" panose="020B0609020204030204" pitchFamily="49" charset="0"/>
                <a:cs typeface="Consolas" panose="020B0609020204030204" pitchFamily="49" charset="0"/>
              </a:rPr>
              <a:t>::</a:t>
            </a:r>
            <a:r>
              <a:rPr lang="de-DE" dirty="0" err="1">
                <a:solidFill>
                  <a:schemeClr val="bg1"/>
                </a:solidFill>
                <a:latin typeface="Consolas" panose="020B0609020204030204" pitchFamily="49" charset="0"/>
                <a:cs typeface="Consolas" panose="020B0609020204030204" pitchFamily="49" charset="0"/>
              </a:rPr>
              <a:t>async</a:t>
            </a:r>
            <a:r>
              <a:rPr lang="de-DE" dirty="0">
                <a:solidFill>
                  <a:schemeClr val="bg1"/>
                </a:solidFill>
                <a:latin typeface="Consolas" panose="020B0609020204030204" pitchFamily="49" charset="0"/>
                <a:cs typeface="Consolas" panose="020B0609020204030204" pitchFamily="49" charset="0"/>
              </a:rPr>
              <a:t>( </a:t>
            </a:r>
            <a:r>
              <a:rPr lang="de-DE" dirty="0" err="1">
                <a:solidFill>
                  <a:schemeClr val="bg1"/>
                </a:solidFill>
                <a:latin typeface="Consolas" panose="020B0609020204030204" pitchFamily="49" charset="0"/>
                <a:cs typeface="Consolas" panose="020B0609020204030204" pitchFamily="49" charset="0"/>
              </a:rPr>
              <a:t>saveCliprdToDisk</a:t>
            </a:r>
            <a:r>
              <a:rPr lang="de-DE" dirty="0">
                <a:solidFill>
                  <a:schemeClr val="bg1"/>
                </a:solidFill>
                <a:latin typeface="Consolas" panose="020B0609020204030204" pitchFamily="49" charset="0"/>
                <a:cs typeface="Consolas" panose="020B0609020204030204" pitchFamily="49" charset="0"/>
              </a:rPr>
              <a:t> ));</a:t>
            </a:r>
          </a:p>
          <a:p>
            <a:pPr algn="l"/>
            <a:endParaRPr lang="de-DE" dirty="0" smtClean="0">
              <a:solidFill>
                <a:schemeClr val="bg1"/>
              </a:solidFill>
              <a:latin typeface="Consolas" panose="020B0609020204030204" pitchFamily="49" charset="0"/>
              <a:cs typeface="Consolas" panose="020B0609020204030204" pitchFamily="49" charset="0"/>
            </a:endParaRPr>
          </a:p>
          <a:p>
            <a:pPr algn="l"/>
            <a:endParaRPr lang="de-DE" dirty="0">
              <a:solidFill>
                <a:schemeClr val="bg1"/>
              </a:solidFill>
              <a:latin typeface="Consolas" panose="020B0609020204030204" pitchFamily="49" charset="0"/>
              <a:cs typeface="Consolas" panose="020B0609020204030204" pitchFamily="49" charset="0"/>
            </a:endParaRPr>
          </a:p>
          <a:p>
            <a:pPr algn="l"/>
            <a:r>
              <a:rPr lang="de-DE" dirty="0" smtClean="0">
                <a:solidFill>
                  <a:schemeClr val="bg1"/>
                </a:solidFill>
                <a:latin typeface="Consolas" panose="020B0609020204030204" pitchFamily="49" charset="0"/>
                <a:cs typeface="Consolas" panose="020B0609020204030204" pitchFamily="49" charset="0"/>
              </a:rPr>
              <a:t>File </a:t>
            </a:r>
            <a:r>
              <a:rPr lang="de-DE" dirty="0">
                <a:solidFill>
                  <a:schemeClr val="bg1"/>
                </a:solidFill>
                <a:latin typeface="Consolas" panose="020B0609020204030204" pitchFamily="49" charset="0"/>
                <a:cs typeface="Consolas" panose="020B0609020204030204" pitchFamily="49" charset="0"/>
              </a:rPr>
              <a:t>f = </a:t>
            </a:r>
            <a:r>
              <a:rPr lang="de-DE" dirty="0" err="1" smtClean="0">
                <a:solidFill>
                  <a:schemeClr val="bg1"/>
                </a:solidFill>
                <a:latin typeface="Consolas" panose="020B0609020204030204" pitchFamily="49" charset="0"/>
                <a:cs typeface="Consolas" panose="020B0609020204030204" pitchFamily="49" charset="0"/>
              </a:rPr>
              <a:t>await</a:t>
            </a:r>
            <a:r>
              <a:rPr lang="de-DE" dirty="0" smtClean="0">
                <a:solidFill>
                  <a:schemeClr val="bg1"/>
                </a:solidFill>
                <a:latin typeface="Consolas" panose="020B0609020204030204" pitchFamily="49" charset="0"/>
                <a:cs typeface="Consolas" panose="020B0609020204030204" pitchFamily="49" charset="0"/>
              </a:rPr>
              <a:t> </a:t>
            </a:r>
            <a:r>
              <a:rPr lang="de-DE" dirty="0" err="1" smtClean="0">
                <a:solidFill>
                  <a:schemeClr val="bg1"/>
                </a:solidFill>
                <a:latin typeface="Consolas" panose="020B0609020204030204" pitchFamily="49" charset="0"/>
                <a:cs typeface="Consolas" panose="020B0609020204030204" pitchFamily="49" charset="0"/>
              </a:rPr>
              <a:t>boost</a:t>
            </a:r>
            <a:r>
              <a:rPr lang="de-DE" dirty="0">
                <a:solidFill>
                  <a:schemeClr val="bg1"/>
                </a:solidFill>
                <a:latin typeface="Consolas" panose="020B0609020204030204" pitchFamily="49" charset="0"/>
                <a:cs typeface="Consolas" panose="020B0609020204030204" pitchFamily="49" charset="0"/>
              </a:rPr>
              <a:t>::</a:t>
            </a:r>
            <a:r>
              <a:rPr lang="de-DE" dirty="0" err="1">
                <a:solidFill>
                  <a:schemeClr val="bg1"/>
                </a:solidFill>
                <a:latin typeface="Consolas" panose="020B0609020204030204" pitchFamily="49" charset="0"/>
                <a:cs typeface="Consolas" panose="020B0609020204030204" pitchFamily="49" charset="0"/>
              </a:rPr>
              <a:t>async</a:t>
            </a:r>
            <a:r>
              <a:rPr lang="de-DE" dirty="0">
                <a:solidFill>
                  <a:schemeClr val="bg1"/>
                </a:solidFill>
                <a:latin typeface="Consolas" panose="020B0609020204030204" pitchFamily="49" charset="0"/>
                <a:cs typeface="Consolas" panose="020B0609020204030204" pitchFamily="49" charset="0"/>
              </a:rPr>
              <a:t>( </a:t>
            </a:r>
            <a:r>
              <a:rPr lang="de-DE" dirty="0" err="1">
                <a:solidFill>
                  <a:schemeClr val="bg1"/>
                </a:solidFill>
                <a:latin typeface="Consolas" panose="020B0609020204030204" pitchFamily="49" charset="0"/>
                <a:cs typeface="Consolas" panose="020B0609020204030204" pitchFamily="49" charset="0"/>
              </a:rPr>
              <a:t>saveCliprdToDisk</a:t>
            </a:r>
            <a:r>
              <a:rPr lang="de-DE" dirty="0">
                <a:solidFill>
                  <a:schemeClr val="bg1"/>
                </a:solidFill>
                <a:latin typeface="Consolas" panose="020B0609020204030204" pitchFamily="49" charset="0"/>
                <a:cs typeface="Consolas" panose="020B0609020204030204" pitchFamily="49" charset="0"/>
              </a:rPr>
              <a:t> </a:t>
            </a:r>
            <a:r>
              <a:rPr lang="de-DE" dirty="0" smtClean="0">
                <a:solidFill>
                  <a:schemeClr val="bg1"/>
                </a:solidFill>
                <a:latin typeface="Consolas" panose="020B0609020204030204" pitchFamily="49" charset="0"/>
                <a:cs typeface="Consolas" panose="020B0609020204030204" pitchFamily="49" charset="0"/>
              </a:rPr>
              <a:t>);</a:t>
            </a:r>
            <a:endParaRPr lang="de-DE" dirty="0">
              <a:solidFill>
                <a:schemeClr val="bg1"/>
              </a:solidFill>
              <a:latin typeface="Consolas" panose="020B0609020204030204" pitchFamily="49" charset="0"/>
              <a:cs typeface="Consolas" panose="020B0609020204030204" pitchFamily="49" charset="0"/>
            </a:endParaRPr>
          </a:p>
          <a:p>
            <a:pPr algn="l"/>
            <a:endParaRPr lang="de-DE" dirty="0">
              <a:solidFill>
                <a:srgbClr val="0070C0"/>
              </a:solidFill>
              <a:latin typeface="Consolas" panose="020B0609020204030204" pitchFamily="49" charset="0"/>
              <a:cs typeface="Consolas" panose="020B0609020204030204" pitchFamily="49" charset="0"/>
            </a:endParaRPr>
          </a:p>
          <a:p>
            <a:pPr algn="l"/>
            <a:endParaRPr lang="de-DE"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70298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2400" b="0" dirty="0" smtClean="0">
                <a:ea typeface="Segoe UI" panose="020B0502040204020203" pitchFamily="34" charset="0"/>
                <a:cs typeface="Segoe UI" panose="020B0502040204020203" pitchFamily="34" charset="0"/>
              </a:rPr>
              <a:t>Coasync4cpp - How it works</a:t>
            </a:r>
            <a:endParaRPr lang="de-DE" b="0" dirty="0"/>
          </a:p>
        </p:txBody>
      </p:sp>
      <p:sp>
        <p:nvSpPr>
          <p:cNvPr id="4" name="Textfeld 3"/>
          <p:cNvSpPr txBox="1"/>
          <p:nvPr/>
        </p:nvSpPr>
        <p:spPr>
          <a:xfrm>
            <a:off x="554630" y="792056"/>
            <a:ext cx="7794885" cy="4801314"/>
          </a:xfrm>
          <a:prstGeom prst="rect">
            <a:avLst/>
          </a:prstGeom>
          <a:noFill/>
        </p:spPr>
        <p:txBody>
          <a:bodyPr wrap="square" rtlCol="0" anchor="ctr">
            <a:spAutoFit/>
          </a:bodyPr>
          <a:lstStyle/>
          <a:p>
            <a:pPr algn="l"/>
            <a:r>
              <a:rPr lang="de-DE" strike="sngStrike" dirty="0" smtClean="0">
                <a:solidFill>
                  <a:schemeClr val="bg1"/>
                </a:solidFill>
                <a:latin typeface="Consolas" panose="020B0609020204030204" pitchFamily="49" charset="0"/>
                <a:cs typeface="Consolas" panose="020B0609020204030204" pitchFamily="49" charset="0"/>
              </a:rPr>
              <a:t>File </a:t>
            </a:r>
            <a:r>
              <a:rPr lang="de-DE" strike="sngStrike" dirty="0" err="1">
                <a:solidFill>
                  <a:schemeClr val="bg1"/>
                </a:solidFill>
                <a:latin typeface="Consolas" panose="020B0609020204030204" pitchFamily="49" charset="0"/>
                <a:cs typeface="Consolas" panose="020B0609020204030204" pitchFamily="49" charset="0"/>
              </a:rPr>
              <a:t>saveCliprdToDisk</a:t>
            </a:r>
            <a:r>
              <a:rPr lang="de-DE" strike="sngStrike" dirty="0">
                <a:solidFill>
                  <a:schemeClr val="bg1"/>
                </a:solidFill>
                <a:latin typeface="Consolas" panose="020B0609020204030204" pitchFamily="49" charset="0"/>
                <a:cs typeface="Consolas" panose="020B0609020204030204" pitchFamily="49" charset="0"/>
              </a:rPr>
              <a:t>();</a:t>
            </a:r>
          </a:p>
          <a:p>
            <a:pPr algn="l"/>
            <a:endParaRPr lang="de-DE" strike="sngStrike" dirty="0">
              <a:solidFill>
                <a:srgbClr val="92D050"/>
              </a:solidFill>
              <a:latin typeface="Consolas" panose="020B0609020204030204" pitchFamily="49" charset="0"/>
              <a:cs typeface="Consolas" panose="020B0609020204030204" pitchFamily="49" charset="0"/>
            </a:endParaRPr>
          </a:p>
          <a:p>
            <a:pPr algn="l"/>
            <a:r>
              <a:rPr lang="de-DE" strike="sngStrike" dirty="0" err="1">
                <a:solidFill>
                  <a:srgbClr val="92D050"/>
                </a:solidFill>
                <a:latin typeface="Consolas" panose="020B0609020204030204" pitchFamily="49" charset="0"/>
                <a:cs typeface="Consolas" panose="020B0609020204030204" pitchFamily="49" charset="0"/>
              </a:rPr>
              <a:t>std</a:t>
            </a:r>
            <a:r>
              <a:rPr lang="de-DE" strike="sngStrike" dirty="0">
                <a:solidFill>
                  <a:srgbClr val="92D050"/>
                </a:solidFill>
                <a:latin typeface="Consolas" panose="020B0609020204030204" pitchFamily="49" charset="0"/>
                <a:cs typeface="Consolas" panose="020B0609020204030204" pitchFamily="49" charset="0"/>
              </a:rPr>
              <a:t>::</a:t>
            </a:r>
            <a:r>
              <a:rPr lang="de-DE" strike="sngStrike" dirty="0" err="1" smtClean="0">
                <a:solidFill>
                  <a:srgbClr val="92D050"/>
                </a:solidFill>
                <a:latin typeface="Consolas" panose="020B0609020204030204" pitchFamily="49" charset="0"/>
                <a:cs typeface="Consolas" panose="020B0609020204030204" pitchFamily="49" charset="0"/>
              </a:rPr>
              <a:t>future</a:t>
            </a:r>
            <a:r>
              <a:rPr lang="de-DE" strike="sngStrike" dirty="0" smtClean="0">
                <a:solidFill>
                  <a:srgbClr val="92D050"/>
                </a:solidFill>
                <a:latin typeface="Consolas" panose="020B0609020204030204" pitchFamily="49" charset="0"/>
                <a:cs typeface="Consolas" panose="020B0609020204030204" pitchFamily="49" charset="0"/>
              </a:rPr>
              <a:t>&lt;File&gt; </a:t>
            </a:r>
            <a:r>
              <a:rPr lang="de-DE" strike="sngStrike" dirty="0">
                <a:solidFill>
                  <a:srgbClr val="92D050"/>
                </a:solidFill>
                <a:latin typeface="Consolas" panose="020B0609020204030204" pitchFamily="49" charset="0"/>
                <a:cs typeface="Consolas" panose="020B0609020204030204" pitchFamily="49" charset="0"/>
              </a:rPr>
              <a:t>f = </a:t>
            </a:r>
            <a:r>
              <a:rPr lang="de-DE" strike="sngStrike" dirty="0" err="1">
                <a:solidFill>
                  <a:srgbClr val="92D050"/>
                </a:solidFill>
                <a:latin typeface="Consolas" panose="020B0609020204030204" pitchFamily="49" charset="0"/>
                <a:cs typeface="Consolas" panose="020B0609020204030204" pitchFamily="49" charset="0"/>
              </a:rPr>
              <a:t>std</a:t>
            </a:r>
            <a:r>
              <a:rPr lang="de-DE" strike="sngStrike" dirty="0">
                <a:solidFill>
                  <a:srgbClr val="92D050"/>
                </a:solidFill>
                <a:latin typeface="Consolas" panose="020B0609020204030204" pitchFamily="49" charset="0"/>
                <a:cs typeface="Consolas" panose="020B0609020204030204" pitchFamily="49" charset="0"/>
              </a:rPr>
              <a:t>::</a:t>
            </a:r>
            <a:r>
              <a:rPr lang="de-DE" strike="sngStrike" dirty="0" err="1">
                <a:solidFill>
                  <a:srgbClr val="92D050"/>
                </a:solidFill>
                <a:latin typeface="Consolas" panose="020B0609020204030204" pitchFamily="49" charset="0"/>
                <a:cs typeface="Consolas" panose="020B0609020204030204" pitchFamily="49" charset="0"/>
              </a:rPr>
              <a:t>async</a:t>
            </a:r>
            <a:r>
              <a:rPr lang="de-DE" strike="sngStrike" dirty="0">
                <a:solidFill>
                  <a:srgbClr val="92D050"/>
                </a:solidFill>
                <a:latin typeface="Consolas" panose="020B0609020204030204" pitchFamily="49" charset="0"/>
                <a:cs typeface="Consolas" panose="020B0609020204030204" pitchFamily="49" charset="0"/>
              </a:rPr>
              <a:t>(</a:t>
            </a:r>
            <a:r>
              <a:rPr lang="de-DE" strike="sngStrike" dirty="0" err="1">
                <a:solidFill>
                  <a:srgbClr val="7030A0"/>
                </a:solidFill>
                <a:latin typeface="Consolas" panose="020B0609020204030204" pitchFamily="49" charset="0"/>
                <a:cs typeface="Consolas" panose="020B0609020204030204" pitchFamily="49" charset="0"/>
              </a:rPr>
              <a:t>saveCliprdToDisk</a:t>
            </a:r>
            <a:r>
              <a:rPr lang="de-DE" strike="sngStrike" dirty="0">
                <a:solidFill>
                  <a:srgbClr val="92D050"/>
                </a:solidFill>
                <a:latin typeface="Consolas" panose="020B0609020204030204" pitchFamily="49" charset="0"/>
                <a:cs typeface="Consolas" panose="020B0609020204030204" pitchFamily="49" charset="0"/>
              </a:rPr>
              <a:t>);</a:t>
            </a:r>
          </a:p>
          <a:p>
            <a:pPr algn="l"/>
            <a:endParaRPr lang="de-DE" strike="sngStrike" dirty="0">
              <a:solidFill>
                <a:srgbClr val="92D050"/>
              </a:solidFill>
              <a:latin typeface="Consolas" panose="020B0609020204030204" pitchFamily="49" charset="0"/>
              <a:cs typeface="Consolas" panose="020B0609020204030204" pitchFamily="49" charset="0"/>
            </a:endParaRPr>
          </a:p>
          <a:p>
            <a:pPr algn="l"/>
            <a:r>
              <a:rPr lang="de-DE" strike="sngStrike" dirty="0" smtClean="0">
                <a:solidFill>
                  <a:srgbClr val="92D050"/>
                </a:solidFill>
                <a:latin typeface="Consolas" panose="020B0609020204030204" pitchFamily="49" charset="0"/>
                <a:cs typeface="Consolas" panose="020B0609020204030204" pitchFamily="49" charset="0"/>
              </a:rPr>
              <a:t>File f = </a:t>
            </a:r>
            <a:r>
              <a:rPr lang="de-DE" strike="sngStrike" dirty="0" err="1" smtClean="0">
                <a:solidFill>
                  <a:srgbClr val="92D050"/>
                </a:solidFill>
                <a:latin typeface="Consolas" panose="020B0609020204030204" pitchFamily="49" charset="0"/>
                <a:cs typeface="Consolas" panose="020B0609020204030204" pitchFamily="49" charset="0"/>
              </a:rPr>
              <a:t>f.get</a:t>
            </a:r>
            <a:r>
              <a:rPr lang="de-DE" strike="sngStrike" dirty="0">
                <a:solidFill>
                  <a:srgbClr val="92D050"/>
                </a:solidFill>
                <a:latin typeface="Consolas" panose="020B0609020204030204" pitchFamily="49" charset="0"/>
                <a:cs typeface="Consolas" panose="020B0609020204030204" pitchFamily="49" charset="0"/>
              </a:rPr>
              <a:t>() ; </a:t>
            </a:r>
            <a:r>
              <a:rPr lang="de-DE" strike="sngStrike" dirty="0">
                <a:solidFill>
                  <a:srgbClr val="FF0000"/>
                </a:solidFill>
                <a:latin typeface="Consolas" panose="020B0609020204030204" pitchFamily="49" charset="0"/>
                <a:cs typeface="Consolas" panose="020B0609020204030204" pitchFamily="49" charset="0"/>
              </a:rPr>
              <a:t>// </a:t>
            </a:r>
            <a:r>
              <a:rPr lang="de-DE" strike="sngStrike" dirty="0" err="1">
                <a:solidFill>
                  <a:srgbClr val="FF0000"/>
                </a:solidFill>
                <a:latin typeface="Consolas" panose="020B0609020204030204" pitchFamily="49" charset="0"/>
                <a:cs typeface="Consolas" panose="020B0609020204030204" pitchFamily="49" charset="0"/>
              </a:rPr>
              <a:t>this</a:t>
            </a:r>
            <a:r>
              <a:rPr lang="de-DE" strike="sngStrike" dirty="0">
                <a:solidFill>
                  <a:srgbClr val="FF0000"/>
                </a:solidFill>
                <a:latin typeface="Consolas" panose="020B0609020204030204" pitchFamily="49" charset="0"/>
                <a:cs typeface="Consolas" panose="020B0609020204030204" pitchFamily="49" charset="0"/>
              </a:rPr>
              <a:t> </a:t>
            </a:r>
            <a:r>
              <a:rPr lang="de-DE" strike="sngStrike" dirty="0" err="1">
                <a:solidFill>
                  <a:srgbClr val="FF0000"/>
                </a:solidFill>
                <a:latin typeface="Consolas" panose="020B0609020204030204" pitchFamily="49" charset="0"/>
                <a:cs typeface="Consolas" panose="020B0609020204030204" pitchFamily="49" charset="0"/>
              </a:rPr>
              <a:t>blocks</a:t>
            </a:r>
            <a:r>
              <a:rPr lang="de-DE" strike="sngStrike" dirty="0">
                <a:solidFill>
                  <a:srgbClr val="FF0000"/>
                </a:solidFill>
                <a:latin typeface="Consolas" panose="020B0609020204030204" pitchFamily="49" charset="0"/>
                <a:cs typeface="Consolas" panose="020B0609020204030204" pitchFamily="49" charset="0"/>
              </a:rPr>
              <a:t>, </a:t>
            </a:r>
            <a:r>
              <a:rPr lang="de-DE" strike="sngStrike" dirty="0" err="1">
                <a:solidFill>
                  <a:srgbClr val="FF0000"/>
                </a:solidFill>
                <a:latin typeface="Consolas" panose="020B0609020204030204" pitchFamily="49" charset="0"/>
                <a:cs typeface="Consolas" panose="020B0609020204030204" pitchFamily="49" charset="0"/>
              </a:rPr>
              <a:t>until</a:t>
            </a:r>
            <a:r>
              <a:rPr lang="de-DE" strike="sngStrike" dirty="0">
                <a:solidFill>
                  <a:srgbClr val="FF0000"/>
                </a:solidFill>
                <a:latin typeface="Consolas" panose="020B0609020204030204" pitchFamily="49" charset="0"/>
                <a:cs typeface="Consolas" panose="020B0609020204030204" pitchFamily="49" charset="0"/>
              </a:rPr>
              <a:t> </a:t>
            </a:r>
            <a:r>
              <a:rPr lang="de-DE" strike="sngStrike" dirty="0" err="1">
                <a:solidFill>
                  <a:srgbClr val="FF0000"/>
                </a:solidFill>
                <a:latin typeface="Consolas" panose="020B0609020204030204" pitchFamily="49" charset="0"/>
                <a:cs typeface="Consolas" panose="020B0609020204030204" pitchFamily="49" charset="0"/>
              </a:rPr>
              <a:t>saveCliprdToDisk</a:t>
            </a:r>
            <a:r>
              <a:rPr lang="de-DE" strike="sngStrike" dirty="0">
                <a:solidFill>
                  <a:srgbClr val="FF0000"/>
                </a:solidFill>
                <a:latin typeface="Consolas" panose="020B0609020204030204" pitchFamily="49" charset="0"/>
                <a:cs typeface="Consolas" panose="020B0609020204030204" pitchFamily="49" charset="0"/>
              </a:rPr>
              <a:t> </a:t>
            </a:r>
            <a:r>
              <a:rPr lang="de-DE" strike="sngStrike" dirty="0" err="1">
                <a:solidFill>
                  <a:srgbClr val="FF0000"/>
                </a:solidFill>
                <a:latin typeface="Consolas" panose="020B0609020204030204" pitchFamily="49" charset="0"/>
                <a:cs typeface="Consolas" panose="020B0609020204030204" pitchFamily="49" charset="0"/>
              </a:rPr>
              <a:t>is</a:t>
            </a:r>
            <a:r>
              <a:rPr lang="de-DE" strike="sngStrike" dirty="0">
                <a:solidFill>
                  <a:srgbClr val="FF0000"/>
                </a:solidFill>
                <a:latin typeface="Consolas" panose="020B0609020204030204" pitchFamily="49" charset="0"/>
                <a:cs typeface="Consolas" panose="020B0609020204030204" pitchFamily="49" charset="0"/>
              </a:rPr>
              <a:t> </a:t>
            </a:r>
            <a:r>
              <a:rPr lang="de-DE" strike="sngStrike" dirty="0" err="1">
                <a:solidFill>
                  <a:srgbClr val="FF0000"/>
                </a:solidFill>
                <a:latin typeface="Consolas" panose="020B0609020204030204" pitchFamily="49" charset="0"/>
                <a:cs typeface="Consolas" panose="020B0609020204030204" pitchFamily="49" charset="0"/>
              </a:rPr>
              <a:t>done</a:t>
            </a:r>
            <a:r>
              <a:rPr lang="de-DE" strike="sngStrike" dirty="0" smtClean="0">
                <a:solidFill>
                  <a:srgbClr val="FF0000"/>
                </a:solidFill>
                <a:latin typeface="Consolas" panose="020B0609020204030204" pitchFamily="49" charset="0"/>
                <a:cs typeface="Consolas" panose="020B0609020204030204" pitchFamily="49" charset="0"/>
              </a:rPr>
              <a:t>!</a:t>
            </a:r>
          </a:p>
          <a:p>
            <a:pPr algn="l"/>
            <a:endParaRPr lang="de-DE" dirty="0" smtClean="0">
              <a:solidFill>
                <a:srgbClr val="0070C0"/>
              </a:solidFill>
              <a:latin typeface="Consolas" panose="020B0609020204030204" pitchFamily="49" charset="0"/>
              <a:cs typeface="Consolas" panose="020B0609020204030204" pitchFamily="49" charset="0"/>
            </a:endParaRPr>
          </a:p>
          <a:p>
            <a:pPr algn="l"/>
            <a:endParaRPr lang="de-DE" dirty="0" smtClean="0">
              <a:solidFill>
                <a:srgbClr val="0070C0"/>
              </a:solidFill>
              <a:latin typeface="Consolas" panose="020B0609020204030204" pitchFamily="49" charset="0"/>
              <a:cs typeface="Consolas" panose="020B0609020204030204" pitchFamily="49" charset="0"/>
            </a:endParaRPr>
          </a:p>
          <a:p>
            <a:pPr algn="l"/>
            <a:r>
              <a:rPr lang="de-DE" dirty="0" smtClean="0">
                <a:solidFill>
                  <a:srgbClr val="92D050"/>
                </a:solidFill>
                <a:latin typeface="Consolas" panose="020B0609020204030204" pitchFamily="49" charset="0"/>
                <a:cs typeface="Consolas" panose="020B0609020204030204" pitchFamily="49" charset="0"/>
              </a:rPr>
              <a:t>File </a:t>
            </a:r>
            <a:r>
              <a:rPr lang="de-DE" dirty="0">
                <a:solidFill>
                  <a:srgbClr val="92D050"/>
                </a:solidFill>
                <a:latin typeface="Consolas" panose="020B0609020204030204" pitchFamily="49" charset="0"/>
                <a:cs typeface="Consolas" panose="020B0609020204030204" pitchFamily="49" charset="0"/>
              </a:rPr>
              <a:t>f = </a:t>
            </a:r>
            <a:r>
              <a:rPr lang="de-DE" dirty="0" smtClean="0">
                <a:solidFill>
                  <a:srgbClr val="92D050"/>
                </a:solidFill>
                <a:latin typeface="Consolas" panose="020B0609020204030204" pitchFamily="49" charset="0"/>
                <a:cs typeface="Consolas" panose="020B0609020204030204" pitchFamily="49" charset="0"/>
              </a:rPr>
              <a:t>Task( </a:t>
            </a:r>
            <a:r>
              <a:rPr lang="de-DE" dirty="0" err="1" smtClean="0">
                <a:solidFill>
                  <a:srgbClr val="92D050"/>
                </a:solidFill>
                <a:latin typeface="Consolas" panose="020B0609020204030204" pitchFamily="49" charset="0"/>
                <a:cs typeface="Consolas" panose="020B0609020204030204" pitchFamily="49" charset="0"/>
              </a:rPr>
              <a:t>boost</a:t>
            </a:r>
            <a:r>
              <a:rPr lang="de-DE" dirty="0">
                <a:solidFill>
                  <a:srgbClr val="92D050"/>
                </a:solidFill>
                <a:latin typeface="Consolas" panose="020B0609020204030204" pitchFamily="49" charset="0"/>
                <a:cs typeface="Consolas" panose="020B0609020204030204" pitchFamily="49" charset="0"/>
              </a:rPr>
              <a:t>::</a:t>
            </a:r>
            <a:r>
              <a:rPr lang="de-DE" dirty="0" err="1">
                <a:solidFill>
                  <a:srgbClr val="92D050"/>
                </a:solidFill>
                <a:latin typeface="Consolas" panose="020B0609020204030204" pitchFamily="49" charset="0"/>
                <a:cs typeface="Consolas" panose="020B0609020204030204" pitchFamily="49" charset="0"/>
              </a:rPr>
              <a:t>async</a:t>
            </a:r>
            <a:r>
              <a:rPr lang="de-DE" dirty="0">
                <a:solidFill>
                  <a:srgbClr val="92D050"/>
                </a:solidFill>
                <a:latin typeface="Consolas" panose="020B0609020204030204" pitchFamily="49" charset="0"/>
                <a:cs typeface="Consolas" panose="020B0609020204030204" pitchFamily="49" charset="0"/>
              </a:rPr>
              <a:t>( </a:t>
            </a:r>
            <a:r>
              <a:rPr lang="de-DE" dirty="0" err="1">
                <a:solidFill>
                  <a:srgbClr val="7030A0"/>
                </a:solidFill>
                <a:latin typeface="Consolas" panose="020B0609020204030204" pitchFamily="49" charset="0"/>
                <a:cs typeface="Consolas" panose="020B0609020204030204" pitchFamily="49" charset="0"/>
              </a:rPr>
              <a:t>saveCliprdToDisk</a:t>
            </a:r>
            <a:r>
              <a:rPr lang="de-DE" dirty="0">
                <a:solidFill>
                  <a:srgbClr val="92D050"/>
                </a:solidFill>
                <a:latin typeface="Consolas" panose="020B0609020204030204" pitchFamily="49" charset="0"/>
                <a:cs typeface="Consolas" panose="020B0609020204030204" pitchFamily="49" charset="0"/>
              </a:rPr>
              <a:t> </a:t>
            </a:r>
            <a:r>
              <a:rPr lang="de-DE" dirty="0" smtClean="0">
                <a:solidFill>
                  <a:srgbClr val="92D050"/>
                </a:solidFill>
                <a:latin typeface="Consolas" panose="020B0609020204030204" pitchFamily="49" charset="0"/>
                <a:cs typeface="Consolas" panose="020B0609020204030204" pitchFamily="49" charset="0"/>
              </a:rPr>
              <a:t>));</a:t>
            </a:r>
          </a:p>
          <a:p>
            <a:pPr algn="l"/>
            <a:endParaRPr lang="de-DE" dirty="0" smtClean="0">
              <a:solidFill>
                <a:srgbClr val="92D050"/>
              </a:solidFill>
              <a:latin typeface="Consolas" panose="020B0609020204030204" pitchFamily="49" charset="0"/>
              <a:cs typeface="Consolas" panose="020B0609020204030204" pitchFamily="49" charset="0"/>
            </a:endParaRPr>
          </a:p>
          <a:p>
            <a:pPr algn="l"/>
            <a:endParaRPr lang="de-DE" dirty="0" smtClean="0">
              <a:solidFill>
                <a:srgbClr val="92D050"/>
              </a:solidFill>
              <a:latin typeface="Consolas" panose="020B0609020204030204" pitchFamily="49" charset="0"/>
              <a:cs typeface="Consolas" panose="020B0609020204030204" pitchFamily="49" charset="0"/>
            </a:endParaRPr>
          </a:p>
          <a:p>
            <a:pPr algn="l"/>
            <a:r>
              <a:rPr lang="de-DE" dirty="0" smtClean="0">
                <a:solidFill>
                  <a:srgbClr val="92D050"/>
                </a:solidFill>
                <a:latin typeface="Consolas" panose="020B0609020204030204" pitchFamily="49" charset="0"/>
                <a:cs typeface="Consolas" panose="020B0609020204030204" pitchFamily="49" charset="0"/>
              </a:rPr>
              <a:t>File </a:t>
            </a:r>
            <a:r>
              <a:rPr lang="de-DE" dirty="0">
                <a:solidFill>
                  <a:srgbClr val="92D050"/>
                </a:solidFill>
                <a:latin typeface="Consolas" panose="020B0609020204030204" pitchFamily="49" charset="0"/>
                <a:cs typeface="Consolas" panose="020B0609020204030204" pitchFamily="49" charset="0"/>
              </a:rPr>
              <a:t>f = </a:t>
            </a:r>
            <a:r>
              <a:rPr lang="de-DE" dirty="0" err="1" smtClean="0">
                <a:solidFill>
                  <a:srgbClr val="92D050"/>
                </a:solidFill>
                <a:latin typeface="Consolas" panose="020B0609020204030204" pitchFamily="49" charset="0"/>
                <a:cs typeface="Consolas" panose="020B0609020204030204" pitchFamily="49" charset="0"/>
              </a:rPr>
              <a:t>await</a:t>
            </a:r>
            <a:r>
              <a:rPr lang="de-DE" dirty="0" smtClean="0">
                <a:solidFill>
                  <a:srgbClr val="92D050"/>
                </a:solidFill>
                <a:latin typeface="Consolas" panose="020B0609020204030204" pitchFamily="49" charset="0"/>
                <a:cs typeface="Consolas" panose="020B0609020204030204" pitchFamily="49" charset="0"/>
              </a:rPr>
              <a:t> Task</a:t>
            </a:r>
            <a:r>
              <a:rPr lang="de-DE" dirty="0">
                <a:solidFill>
                  <a:srgbClr val="92D050"/>
                </a:solidFill>
                <a:latin typeface="Consolas" panose="020B0609020204030204" pitchFamily="49" charset="0"/>
                <a:cs typeface="Consolas" panose="020B0609020204030204" pitchFamily="49" charset="0"/>
              </a:rPr>
              <a:t>( </a:t>
            </a:r>
            <a:r>
              <a:rPr lang="de-DE" dirty="0" err="1">
                <a:solidFill>
                  <a:srgbClr val="92D050"/>
                </a:solidFill>
                <a:latin typeface="Consolas" panose="020B0609020204030204" pitchFamily="49" charset="0"/>
                <a:cs typeface="Consolas" panose="020B0609020204030204" pitchFamily="49" charset="0"/>
              </a:rPr>
              <a:t>boost</a:t>
            </a:r>
            <a:r>
              <a:rPr lang="de-DE" dirty="0">
                <a:solidFill>
                  <a:srgbClr val="92D050"/>
                </a:solidFill>
                <a:latin typeface="Consolas" panose="020B0609020204030204" pitchFamily="49" charset="0"/>
                <a:cs typeface="Consolas" panose="020B0609020204030204" pitchFamily="49" charset="0"/>
              </a:rPr>
              <a:t>::</a:t>
            </a:r>
            <a:r>
              <a:rPr lang="de-DE" dirty="0" err="1">
                <a:solidFill>
                  <a:srgbClr val="92D050"/>
                </a:solidFill>
                <a:latin typeface="Consolas" panose="020B0609020204030204" pitchFamily="49" charset="0"/>
                <a:cs typeface="Consolas" panose="020B0609020204030204" pitchFamily="49" charset="0"/>
              </a:rPr>
              <a:t>async</a:t>
            </a:r>
            <a:r>
              <a:rPr lang="de-DE" dirty="0">
                <a:solidFill>
                  <a:srgbClr val="92D050"/>
                </a:solidFill>
                <a:latin typeface="Consolas" panose="020B0609020204030204" pitchFamily="49" charset="0"/>
                <a:cs typeface="Consolas" panose="020B0609020204030204" pitchFamily="49" charset="0"/>
              </a:rPr>
              <a:t>( </a:t>
            </a:r>
            <a:r>
              <a:rPr lang="de-DE" dirty="0" err="1">
                <a:solidFill>
                  <a:srgbClr val="7030A0"/>
                </a:solidFill>
                <a:latin typeface="Consolas" panose="020B0609020204030204" pitchFamily="49" charset="0"/>
                <a:cs typeface="Consolas" panose="020B0609020204030204" pitchFamily="49" charset="0"/>
              </a:rPr>
              <a:t>saveCliprdToDisk</a:t>
            </a:r>
            <a:r>
              <a:rPr lang="de-DE" dirty="0">
                <a:solidFill>
                  <a:srgbClr val="92D050"/>
                </a:solidFill>
                <a:latin typeface="Consolas" panose="020B0609020204030204" pitchFamily="49" charset="0"/>
                <a:cs typeface="Consolas" panose="020B0609020204030204" pitchFamily="49" charset="0"/>
              </a:rPr>
              <a:t> ));</a:t>
            </a:r>
          </a:p>
          <a:p>
            <a:pPr algn="l"/>
            <a:endParaRPr lang="de-DE" dirty="0" smtClean="0">
              <a:solidFill>
                <a:srgbClr val="92D050"/>
              </a:solidFill>
              <a:latin typeface="Consolas" panose="020B0609020204030204" pitchFamily="49" charset="0"/>
              <a:cs typeface="Consolas" panose="020B0609020204030204" pitchFamily="49" charset="0"/>
            </a:endParaRPr>
          </a:p>
          <a:p>
            <a:pPr algn="l"/>
            <a:endParaRPr lang="de-DE" dirty="0">
              <a:solidFill>
                <a:srgbClr val="92D050"/>
              </a:solidFill>
              <a:latin typeface="Consolas" panose="020B0609020204030204" pitchFamily="49" charset="0"/>
              <a:cs typeface="Consolas" panose="020B0609020204030204" pitchFamily="49" charset="0"/>
            </a:endParaRPr>
          </a:p>
          <a:p>
            <a:pPr algn="l"/>
            <a:r>
              <a:rPr lang="de-DE" dirty="0" smtClean="0">
                <a:solidFill>
                  <a:srgbClr val="92D050"/>
                </a:solidFill>
                <a:latin typeface="Consolas" panose="020B0609020204030204" pitchFamily="49" charset="0"/>
                <a:cs typeface="Consolas" panose="020B0609020204030204" pitchFamily="49" charset="0"/>
              </a:rPr>
              <a:t>File </a:t>
            </a:r>
            <a:r>
              <a:rPr lang="de-DE" dirty="0">
                <a:solidFill>
                  <a:srgbClr val="92D050"/>
                </a:solidFill>
                <a:latin typeface="Consolas" panose="020B0609020204030204" pitchFamily="49" charset="0"/>
                <a:cs typeface="Consolas" panose="020B0609020204030204" pitchFamily="49" charset="0"/>
              </a:rPr>
              <a:t>f = </a:t>
            </a:r>
            <a:r>
              <a:rPr lang="de-DE" dirty="0" err="1" smtClean="0">
                <a:solidFill>
                  <a:srgbClr val="92D050"/>
                </a:solidFill>
                <a:latin typeface="Consolas" panose="020B0609020204030204" pitchFamily="49" charset="0"/>
                <a:cs typeface="Consolas" panose="020B0609020204030204" pitchFamily="49" charset="0"/>
              </a:rPr>
              <a:t>await</a:t>
            </a:r>
            <a:r>
              <a:rPr lang="de-DE" dirty="0" smtClean="0">
                <a:solidFill>
                  <a:srgbClr val="92D050"/>
                </a:solidFill>
                <a:latin typeface="Consolas" panose="020B0609020204030204" pitchFamily="49" charset="0"/>
                <a:cs typeface="Consolas" panose="020B0609020204030204" pitchFamily="49" charset="0"/>
              </a:rPr>
              <a:t> </a:t>
            </a:r>
            <a:r>
              <a:rPr lang="de-DE" dirty="0" err="1" smtClean="0">
                <a:solidFill>
                  <a:srgbClr val="92D050"/>
                </a:solidFill>
                <a:latin typeface="Consolas" panose="020B0609020204030204" pitchFamily="49" charset="0"/>
                <a:cs typeface="Consolas" panose="020B0609020204030204" pitchFamily="49" charset="0"/>
              </a:rPr>
              <a:t>boost</a:t>
            </a:r>
            <a:r>
              <a:rPr lang="de-DE" dirty="0">
                <a:solidFill>
                  <a:srgbClr val="92D050"/>
                </a:solidFill>
                <a:latin typeface="Consolas" panose="020B0609020204030204" pitchFamily="49" charset="0"/>
                <a:cs typeface="Consolas" panose="020B0609020204030204" pitchFamily="49" charset="0"/>
              </a:rPr>
              <a:t>::</a:t>
            </a:r>
            <a:r>
              <a:rPr lang="de-DE" dirty="0" err="1">
                <a:solidFill>
                  <a:srgbClr val="92D050"/>
                </a:solidFill>
                <a:latin typeface="Consolas" panose="020B0609020204030204" pitchFamily="49" charset="0"/>
                <a:cs typeface="Consolas" panose="020B0609020204030204" pitchFamily="49" charset="0"/>
              </a:rPr>
              <a:t>async</a:t>
            </a:r>
            <a:r>
              <a:rPr lang="de-DE" dirty="0">
                <a:solidFill>
                  <a:srgbClr val="92D050"/>
                </a:solidFill>
                <a:latin typeface="Consolas" panose="020B0609020204030204" pitchFamily="49" charset="0"/>
                <a:cs typeface="Consolas" panose="020B0609020204030204" pitchFamily="49" charset="0"/>
              </a:rPr>
              <a:t>( </a:t>
            </a:r>
            <a:r>
              <a:rPr lang="de-DE" dirty="0" err="1">
                <a:solidFill>
                  <a:srgbClr val="7030A0"/>
                </a:solidFill>
                <a:latin typeface="Consolas" panose="020B0609020204030204" pitchFamily="49" charset="0"/>
                <a:cs typeface="Consolas" panose="020B0609020204030204" pitchFamily="49" charset="0"/>
              </a:rPr>
              <a:t>saveCliprdToDisk</a:t>
            </a:r>
            <a:r>
              <a:rPr lang="de-DE" dirty="0">
                <a:solidFill>
                  <a:srgbClr val="92D050"/>
                </a:solidFill>
                <a:latin typeface="Consolas" panose="020B0609020204030204" pitchFamily="49" charset="0"/>
                <a:cs typeface="Consolas" panose="020B0609020204030204" pitchFamily="49" charset="0"/>
              </a:rPr>
              <a:t> </a:t>
            </a:r>
            <a:r>
              <a:rPr lang="de-DE" dirty="0" smtClean="0">
                <a:solidFill>
                  <a:srgbClr val="92D050"/>
                </a:solidFill>
                <a:latin typeface="Consolas" panose="020B0609020204030204" pitchFamily="49" charset="0"/>
                <a:cs typeface="Consolas" panose="020B0609020204030204" pitchFamily="49" charset="0"/>
              </a:rPr>
              <a:t>);</a:t>
            </a:r>
            <a:endParaRPr lang="de-DE" dirty="0">
              <a:solidFill>
                <a:srgbClr val="92D050"/>
              </a:solidFill>
              <a:latin typeface="Consolas" panose="020B0609020204030204" pitchFamily="49" charset="0"/>
              <a:cs typeface="Consolas" panose="020B0609020204030204" pitchFamily="49" charset="0"/>
            </a:endParaRPr>
          </a:p>
          <a:p>
            <a:pPr algn="l"/>
            <a:endParaRPr lang="de-DE" dirty="0">
              <a:solidFill>
                <a:srgbClr val="0070C0"/>
              </a:solidFill>
              <a:latin typeface="Consolas" panose="020B0609020204030204" pitchFamily="49" charset="0"/>
              <a:cs typeface="Consolas" panose="020B0609020204030204" pitchFamily="49" charset="0"/>
            </a:endParaRPr>
          </a:p>
          <a:p>
            <a:pPr algn="l"/>
            <a:endParaRPr lang="de-DE" dirty="0">
              <a:solidFill>
                <a:srgbClr val="0070C0"/>
              </a:solidFill>
              <a:latin typeface="Consolas" panose="020B0609020204030204" pitchFamily="49" charset="0"/>
              <a:cs typeface="Consolas" panose="020B0609020204030204" pitchFamily="49" charset="0"/>
            </a:endParaRPr>
          </a:p>
        </p:txBody>
      </p:sp>
      <p:cxnSp>
        <p:nvCxnSpPr>
          <p:cNvPr id="7" name="Gerade Verbindung 6"/>
          <p:cNvCxnSpPr/>
          <p:nvPr/>
        </p:nvCxnSpPr>
        <p:spPr bwMode="auto">
          <a:xfrm flipV="1">
            <a:off x="739356" y="2832527"/>
            <a:ext cx="6850504" cy="14990"/>
          </a:xfrm>
          <a:prstGeom prst="line">
            <a:avLst/>
          </a:prstGeom>
          <a:solidFill>
            <a:schemeClr val="accent1"/>
          </a:solidFill>
          <a:ln w="9525" cap="flat" cmpd="sng" algn="ctr">
            <a:solidFill>
              <a:srgbClr val="969696"/>
            </a:solidFill>
            <a:prstDash val="solid"/>
            <a:round/>
            <a:headEnd type="none" w="med" len="med"/>
            <a:tailEnd type="none" w="med" len="med"/>
          </a:ln>
          <a:effectLst/>
        </p:spPr>
      </p:cxnSp>
      <p:cxnSp>
        <p:nvCxnSpPr>
          <p:cNvPr id="10" name="Gerade Verbindung 9"/>
          <p:cNvCxnSpPr/>
          <p:nvPr/>
        </p:nvCxnSpPr>
        <p:spPr bwMode="auto">
          <a:xfrm flipV="1">
            <a:off x="774488" y="3642150"/>
            <a:ext cx="6850504" cy="14990"/>
          </a:xfrm>
          <a:prstGeom prst="line">
            <a:avLst/>
          </a:prstGeom>
          <a:solidFill>
            <a:schemeClr val="accent1"/>
          </a:solidFill>
          <a:ln w="9525" cap="flat" cmpd="sng" algn="ctr">
            <a:solidFill>
              <a:srgbClr val="969696"/>
            </a:solidFill>
            <a:prstDash val="solid"/>
            <a:round/>
            <a:headEnd type="none" w="med" len="med"/>
            <a:tailEnd type="none" w="med" len="med"/>
          </a:ln>
          <a:effectLst/>
        </p:spPr>
      </p:cxnSp>
      <p:cxnSp>
        <p:nvCxnSpPr>
          <p:cNvPr id="6" name="Gerade Verbindung 5"/>
          <p:cNvCxnSpPr/>
          <p:nvPr/>
        </p:nvCxnSpPr>
        <p:spPr bwMode="auto">
          <a:xfrm flipV="1">
            <a:off x="784013" y="4432725"/>
            <a:ext cx="6850504" cy="14990"/>
          </a:xfrm>
          <a:prstGeom prst="line">
            <a:avLst/>
          </a:prstGeom>
          <a:solidFill>
            <a:schemeClr val="accent1"/>
          </a:solidFill>
          <a:ln w="9525" cap="flat" cmpd="sng" algn="ctr">
            <a:solidFill>
              <a:srgbClr val="969696"/>
            </a:solidFill>
            <a:prstDash val="solid"/>
            <a:round/>
            <a:headEnd type="none" w="med" len="med"/>
            <a:tailEnd type="none" w="med" len="med"/>
          </a:ln>
          <a:effectLst/>
        </p:spPr>
      </p:cxnSp>
    </p:spTree>
    <p:extLst>
      <p:ext uri="{BB962C8B-B14F-4D97-AF65-F5344CB8AC3E}">
        <p14:creationId xmlns:p14="http://schemas.microsoft.com/office/powerpoint/2010/main" val="361126691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0" end="10"/>
                                            </p:txEl>
                                          </p:spTgt>
                                        </p:tgtEl>
                                        <p:attrNameLst>
                                          <p:attrName>style.visibility</p:attrName>
                                        </p:attrNameLst>
                                      </p:cBhvr>
                                      <p:to>
                                        <p:strVal val="visible"/>
                                      </p:to>
                                    </p:set>
                                    <p:animEffect transition="in" filter="fade">
                                      <p:cBhvr>
                                        <p:cTn id="18" dur="500"/>
                                        <p:tgtEl>
                                          <p:spTgt spid="4">
                                            <p:txEl>
                                              <p:pRg st="10" end="1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2400" b="0" dirty="0" smtClean="0">
                <a:ea typeface="Segoe UI" panose="020B0502040204020203" pitchFamily="34" charset="0"/>
                <a:cs typeface="Segoe UI" panose="020B0502040204020203" pitchFamily="34" charset="0"/>
              </a:rPr>
              <a:t>Overview coasync4cpp</a:t>
            </a:r>
            <a:endParaRPr lang="de-DE" b="0" dirty="0"/>
          </a:p>
        </p:txBody>
      </p:sp>
      <p:sp>
        <p:nvSpPr>
          <p:cNvPr id="3" name="Textfeld 2"/>
          <p:cNvSpPr txBox="1"/>
          <p:nvPr/>
        </p:nvSpPr>
        <p:spPr>
          <a:xfrm>
            <a:off x="0" y="1436072"/>
            <a:ext cx="8648700" cy="3108543"/>
          </a:xfrm>
          <a:prstGeom prst="rect">
            <a:avLst/>
          </a:prstGeom>
          <a:noFill/>
        </p:spPr>
        <p:txBody>
          <a:bodyPr wrap="square" rtlCol="0" anchor="ctr">
            <a:spAutoFit/>
          </a:bodyPr>
          <a:lstStyle/>
          <a:p>
            <a:r>
              <a:rPr lang="de-DE" sz="10000" dirty="0" smtClean="0">
                <a:latin typeface="Segoe UI Light" panose="020B0502040204020203" pitchFamily="34" charset="0"/>
                <a:ea typeface="Segoe UI" panose="020B0502040204020203" pitchFamily="34" charset="0"/>
                <a:cs typeface="Segoe UI" panose="020B0502040204020203" pitchFamily="34" charset="0"/>
              </a:rPr>
              <a:t>Task&lt;…&gt;</a:t>
            </a:r>
          </a:p>
          <a:p>
            <a:r>
              <a:rPr lang="de-DE" sz="3200" dirty="0" err="1" smtClean="0">
                <a:latin typeface="Segoe UI" panose="020B0502040204020203" pitchFamily="34" charset="0"/>
                <a:ea typeface="Segoe UI" panose="020B0502040204020203" pitchFamily="34" charset="0"/>
                <a:cs typeface="Segoe UI" panose="020B0502040204020203" pitchFamily="34" charset="0"/>
              </a:rPr>
              <a:t>Wrap</a:t>
            </a:r>
            <a:r>
              <a:rPr lang="de-DE" sz="3200" dirty="0" smtClean="0">
                <a:latin typeface="Segoe UI" panose="020B0502040204020203" pitchFamily="34" charset="0"/>
                <a:ea typeface="Segoe UI" panose="020B0502040204020203" pitchFamily="34" charset="0"/>
                <a:cs typeface="Segoe UI" panose="020B0502040204020203" pitchFamily="34" charset="0"/>
              </a:rPr>
              <a:t> </a:t>
            </a:r>
            <a:r>
              <a:rPr lang="de-DE" sz="3200" dirty="0" err="1">
                <a:latin typeface="Segoe UI" panose="020B0502040204020203" pitchFamily="34" charset="0"/>
                <a:ea typeface="Segoe UI" panose="020B0502040204020203" pitchFamily="34" charset="0"/>
                <a:cs typeface="Segoe UI" panose="020B0502040204020203" pitchFamily="34" charset="0"/>
              </a:rPr>
              <a:t>around</a:t>
            </a:r>
            <a:r>
              <a:rPr lang="de-DE" sz="3200" dirty="0">
                <a:latin typeface="Segoe UI" panose="020B0502040204020203" pitchFamily="34" charset="0"/>
                <a:ea typeface="Segoe UI" panose="020B0502040204020203" pitchFamily="34" charset="0"/>
                <a:cs typeface="Segoe UI" panose="020B0502040204020203" pitchFamily="34" charset="0"/>
              </a:rPr>
              <a:t> a </a:t>
            </a:r>
            <a:r>
              <a:rPr lang="de-DE" sz="3200" dirty="0" err="1">
                <a:latin typeface="Segoe UI" panose="020B0502040204020203" pitchFamily="34" charset="0"/>
                <a:ea typeface="Segoe UI" panose="020B0502040204020203" pitchFamily="34" charset="0"/>
                <a:cs typeface="Segoe UI" panose="020B0502040204020203" pitchFamily="34" charset="0"/>
              </a:rPr>
              <a:t>awaitable</a:t>
            </a:r>
            <a:r>
              <a:rPr lang="de-DE" sz="3200" dirty="0">
                <a:latin typeface="Segoe UI" panose="020B0502040204020203" pitchFamily="34" charset="0"/>
                <a:ea typeface="Segoe UI" panose="020B0502040204020203" pitchFamily="34" charset="0"/>
                <a:cs typeface="Segoe UI" panose="020B0502040204020203" pitchFamily="34" charset="0"/>
              </a:rPr>
              <a:t> </a:t>
            </a:r>
            <a:r>
              <a:rPr lang="de-DE" sz="3200" dirty="0" err="1">
                <a:latin typeface="Segoe UI" panose="020B0502040204020203" pitchFamily="34" charset="0"/>
                <a:ea typeface="Segoe UI" panose="020B0502040204020203" pitchFamily="34" charset="0"/>
                <a:cs typeface="Segoe UI" panose="020B0502040204020203" pitchFamily="34" charset="0"/>
              </a:rPr>
              <a:t>to</a:t>
            </a:r>
            <a:r>
              <a:rPr lang="de-DE" sz="3200" dirty="0">
                <a:latin typeface="Segoe UI" panose="020B0502040204020203" pitchFamily="34" charset="0"/>
                <a:ea typeface="Segoe UI" panose="020B0502040204020203" pitchFamily="34" charset="0"/>
                <a:cs typeface="Segoe UI" panose="020B0502040204020203" pitchFamily="34" charset="0"/>
              </a:rPr>
              <a:t> </a:t>
            </a:r>
            <a:r>
              <a:rPr lang="de-DE" sz="3200" dirty="0" err="1">
                <a:latin typeface="Segoe UI" panose="020B0502040204020203" pitchFamily="34" charset="0"/>
                <a:ea typeface="Segoe UI" panose="020B0502040204020203" pitchFamily="34" charset="0"/>
                <a:cs typeface="Segoe UI" panose="020B0502040204020203" pitchFamily="34" charset="0"/>
              </a:rPr>
              <a:t>make</a:t>
            </a:r>
            <a:r>
              <a:rPr lang="de-DE" sz="3200" dirty="0">
                <a:latin typeface="Segoe UI" panose="020B0502040204020203" pitchFamily="34" charset="0"/>
                <a:ea typeface="Segoe UI" panose="020B0502040204020203" pitchFamily="34" charset="0"/>
                <a:cs typeface="Segoe UI" panose="020B0502040204020203" pitchFamily="34" charset="0"/>
              </a:rPr>
              <a:t> </a:t>
            </a:r>
          </a:p>
          <a:p>
            <a:r>
              <a:rPr lang="de-DE" sz="3200" dirty="0" err="1">
                <a:latin typeface="Segoe UI" panose="020B0502040204020203" pitchFamily="34" charset="0"/>
                <a:ea typeface="Segoe UI" panose="020B0502040204020203" pitchFamily="34" charset="0"/>
                <a:cs typeface="Segoe UI" panose="020B0502040204020203" pitchFamily="34" charset="0"/>
              </a:rPr>
              <a:t>code</a:t>
            </a:r>
            <a:r>
              <a:rPr lang="de-DE" sz="3200" dirty="0">
                <a:latin typeface="Segoe UI" panose="020B0502040204020203" pitchFamily="34" charset="0"/>
                <a:ea typeface="Segoe UI" panose="020B0502040204020203" pitchFamily="34" charset="0"/>
                <a:cs typeface="Segoe UI" panose="020B0502040204020203" pitchFamily="34" charset="0"/>
              </a:rPr>
              <a:t> </a:t>
            </a:r>
            <a:r>
              <a:rPr lang="de-DE" sz="3200" dirty="0" smtClean="0">
                <a:latin typeface="Segoe UI" panose="020B0502040204020203" pitchFamily="34" charset="0"/>
                <a:ea typeface="Segoe UI" panose="020B0502040204020203" pitchFamily="34" charset="0"/>
                <a:cs typeface="Segoe UI" panose="020B0502040204020203" pitchFamily="34" charset="0"/>
              </a:rPr>
              <a:t>simpler</a:t>
            </a:r>
          </a:p>
          <a:p>
            <a:r>
              <a:rPr lang="de-DE" sz="3200" dirty="0" err="1">
                <a:latin typeface="Segoe UI" panose="020B0502040204020203" pitchFamily="34" charset="0"/>
                <a:ea typeface="Segoe UI" panose="020B0502040204020203" pitchFamily="34" charset="0"/>
                <a:cs typeface="Segoe UI" panose="020B0502040204020203" pitchFamily="34" charset="0"/>
              </a:rPr>
              <a:t>Allows</a:t>
            </a:r>
            <a:r>
              <a:rPr lang="de-DE" sz="3200" dirty="0">
                <a:latin typeface="Segoe UI" panose="020B0502040204020203" pitchFamily="34" charset="0"/>
                <a:ea typeface="Segoe UI" panose="020B0502040204020203" pitchFamily="34" charset="0"/>
                <a:cs typeface="Segoe UI" panose="020B0502040204020203" pitchFamily="34" charset="0"/>
              </a:rPr>
              <a:t> </a:t>
            </a:r>
            <a:r>
              <a:rPr lang="de-DE" sz="3200" dirty="0" err="1">
                <a:latin typeface="Segoe UI" panose="020B0502040204020203" pitchFamily="34" charset="0"/>
                <a:ea typeface="Segoe UI" panose="020B0502040204020203" pitchFamily="34" charset="0"/>
                <a:cs typeface="Segoe UI" panose="020B0502040204020203" pitchFamily="34" charset="0"/>
              </a:rPr>
              <a:t>to</a:t>
            </a:r>
            <a:r>
              <a:rPr lang="de-DE" sz="3200" dirty="0">
                <a:latin typeface="Segoe UI" panose="020B0502040204020203" pitchFamily="34" charset="0"/>
                <a:ea typeface="Segoe UI" panose="020B0502040204020203" pitchFamily="34" charset="0"/>
                <a:cs typeface="Segoe UI" panose="020B0502040204020203" pitchFamily="34" charset="0"/>
              </a:rPr>
              <a:t> </a:t>
            </a:r>
            <a:r>
              <a:rPr lang="de-DE" sz="3200" dirty="0" err="1">
                <a:latin typeface="Segoe UI" panose="020B0502040204020203" pitchFamily="34" charset="0"/>
                <a:ea typeface="Segoe UI" panose="020B0502040204020203" pitchFamily="34" charset="0"/>
                <a:cs typeface="Segoe UI" panose="020B0502040204020203" pitchFamily="34" charset="0"/>
              </a:rPr>
              <a:t>use</a:t>
            </a:r>
            <a:r>
              <a:rPr lang="de-DE" sz="3200" dirty="0">
                <a:latin typeface="Segoe UI" panose="020B0502040204020203" pitchFamily="34" charset="0"/>
                <a:ea typeface="Segoe UI" panose="020B0502040204020203" pitchFamily="34" charset="0"/>
                <a:cs typeface="Segoe UI" panose="020B0502040204020203" pitchFamily="34" charset="0"/>
              </a:rPr>
              <a:t> Task/</a:t>
            </a:r>
            <a:r>
              <a:rPr lang="de-DE" sz="3200" dirty="0" err="1">
                <a:latin typeface="Segoe UI" panose="020B0502040204020203" pitchFamily="34" charset="0"/>
                <a:ea typeface="Segoe UI" panose="020B0502040204020203" pitchFamily="34" charset="0"/>
                <a:cs typeface="Segoe UI" panose="020B0502040204020203" pitchFamily="34" charset="0"/>
              </a:rPr>
              <a:t>await</a:t>
            </a:r>
            <a:r>
              <a:rPr lang="de-DE" sz="3200" dirty="0">
                <a:latin typeface="Segoe UI" panose="020B0502040204020203" pitchFamily="34" charset="0"/>
                <a:ea typeface="Segoe UI" panose="020B0502040204020203" pitchFamily="34" charset="0"/>
                <a:cs typeface="Segoe UI" panose="020B0502040204020203" pitchFamily="34" charset="0"/>
              </a:rPr>
              <a:t> </a:t>
            </a:r>
            <a:r>
              <a:rPr lang="de-DE" sz="3200" dirty="0" err="1">
                <a:latin typeface="Segoe UI" panose="020B0502040204020203" pitchFamily="34" charset="0"/>
                <a:ea typeface="Segoe UI" panose="020B0502040204020203" pitchFamily="34" charset="0"/>
                <a:cs typeface="Segoe UI" panose="020B0502040204020203" pitchFamily="34" charset="0"/>
              </a:rPr>
              <a:t>within</a:t>
            </a:r>
            <a:r>
              <a:rPr lang="de-DE" sz="3200" dirty="0">
                <a:latin typeface="Segoe UI" panose="020B0502040204020203" pitchFamily="34" charset="0"/>
                <a:ea typeface="Segoe UI" panose="020B0502040204020203" pitchFamily="34" charset="0"/>
                <a:cs typeface="Segoe UI" panose="020B0502040204020203" pitchFamily="34" charset="0"/>
              </a:rPr>
              <a:t> a </a:t>
            </a:r>
            <a:r>
              <a:rPr lang="de-DE" sz="3200" dirty="0" err="1">
                <a:latin typeface="Segoe UI" panose="020B0502040204020203" pitchFamily="34" charset="0"/>
                <a:ea typeface="Segoe UI" panose="020B0502040204020203" pitchFamily="34" charset="0"/>
                <a:cs typeface="Segoe UI" panose="020B0502040204020203" pitchFamily="34" charset="0"/>
              </a:rPr>
              <a:t>routine</a:t>
            </a:r>
            <a:endParaRPr lang="de-DE" sz="3200" dirty="0" smtClean="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1628953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050"/>
          <p:cNvSpPr>
            <a:spLocks noGrp="1" noChangeArrowheads="1"/>
          </p:cNvSpPr>
          <p:nvPr>
            <p:ph type="title"/>
          </p:nvPr>
        </p:nvSpPr>
        <p:spPr/>
        <p:txBody>
          <a:bodyPr/>
          <a:lstStyle/>
          <a:p>
            <a:r>
              <a:rPr lang="de-DE" dirty="0" smtClean="0">
                <a:latin typeface="Segoe UI Light" panose="020B0502040204020203" pitchFamily="34" charset="0"/>
              </a:rPr>
              <a:t>Agenda</a:t>
            </a:r>
            <a:endParaRPr lang="de-DE" dirty="0">
              <a:latin typeface="Segoe UI Light" panose="020B0502040204020203" pitchFamily="34" charset="0"/>
            </a:endParaRPr>
          </a:p>
        </p:txBody>
      </p:sp>
      <p:sp>
        <p:nvSpPr>
          <p:cNvPr id="488451" name="Rectangle 2051"/>
          <p:cNvSpPr>
            <a:spLocks noGrp="1" noChangeArrowheads="1"/>
          </p:cNvSpPr>
          <p:nvPr>
            <p:ph type="body" idx="1"/>
          </p:nvPr>
        </p:nvSpPr>
        <p:spPr>
          <a:xfrm>
            <a:off x="414338" y="1377313"/>
            <a:ext cx="7829550" cy="3420828"/>
          </a:xfrm>
        </p:spPr>
        <p:txBody>
          <a:bodyPr/>
          <a:lstStyle/>
          <a:p>
            <a:pPr>
              <a:buFontTx/>
              <a:buChar char="•"/>
            </a:pPr>
            <a:r>
              <a:rPr lang="de-DE" sz="2800" dirty="0" err="1" smtClean="0">
                <a:latin typeface="Segoe UI" panose="020B0502040204020203" pitchFamily="34" charset="0"/>
                <a:ea typeface="Segoe UI" panose="020B0502040204020203" pitchFamily="34" charset="0"/>
                <a:cs typeface="Segoe UI" panose="020B0502040204020203" pitchFamily="34" charset="0"/>
              </a:rPr>
              <a:t>What</a:t>
            </a:r>
            <a:r>
              <a:rPr lang="de-DE" sz="2800" dirty="0" smtClean="0">
                <a:latin typeface="Segoe UI" panose="020B0502040204020203" pitchFamily="34" charset="0"/>
                <a:ea typeface="Segoe UI" panose="020B0502040204020203" pitchFamily="34" charset="0"/>
                <a:cs typeface="Segoe UI" panose="020B0502040204020203" pitchFamily="34" charset="0"/>
              </a:rPr>
              <a:t> </a:t>
            </a:r>
            <a:r>
              <a:rPr lang="de-DE" sz="2800" dirty="0" err="1" smtClean="0">
                <a:latin typeface="Segoe UI" panose="020B0502040204020203" pitchFamily="34" charset="0"/>
                <a:ea typeface="Segoe UI" panose="020B0502040204020203" pitchFamily="34" charset="0"/>
                <a:cs typeface="Segoe UI" panose="020B0502040204020203" pitchFamily="34" charset="0"/>
              </a:rPr>
              <a:t>is</a:t>
            </a:r>
            <a:r>
              <a:rPr lang="de-DE" sz="2800" dirty="0" smtClean="0">
                <a:latin typeface="Segoe UI" panose="020B0502040204020203" pitchFamily="34" charset="0"/>
                <a:ea typeface="Segoe UI" panose="020B0502040204020203" pitchFamily="34" charset="0"/>
                <a:cs typeface="Segoe UI" panose="020B0502040204020203" pitchFamily="34" charset="0"/>
              </a:rPr>
              <a:t> </a:t>
            </a:r>
            <a:r>
              <a:rPr lang="de-DE" sz="2800" dirty="0" err="1" smtClean="0">
                <a:latin typeface="Segoe UI" panose="020B0502040204020203" pitchFamily="34" charset="0"/>
                <a:ea typeface="Segoe UI" panose="020B0502040204020203" pitchFamily="34" charset="0"/>
                <a:cs typeface="Segoe UI" panose="020B0502040204020203" pitchFamily="34" charset="0"/>
              </a:rPr>
              <a:t>the</a:t>
            </a:r>
            <a:r>
              <a:rPr lang="de-DE" sz="2800" dirty="0" smtClean="0">
                <a:latin typeface="Segoe UI" panose="020B0502040204020203" pitchFamily="34" charset="0"/>
                <a:ea typeface="Segoe UI" panose="020B0502040204020203" pitchFamily="34" charset="0"/>
                <a:cs typeface="Segoe UI" panose="020B0502040204020203" pitchFamily="34" charset="0"/>
              </a:rPr>
              <a:t> </a:t>
            </a:r>
            <a:r>
              <a:rPr lang="de-DE" sz="2800" dirty="0" err="1" smtClean="0">
                <a:latin typeface="Segoe UI" panose="020B0502040204020203" pitchFamily="34" charset="0"/>
                <a:ea typeface="Segoe UI" panose="020B0502040204020203" pitchFamily="34" charset="0"/>
                <a:cs typeface="Segoe UI" panose="020B0502040204020203" pitchFamily="34" charset="0"/>
              </a:rPr>
              <a:t>problem</a:t>
            </a:r>
            <a:r>
              <a:rPr lang="de-DE" sz="2800" dirty="0" smtClean="0">
                <a:latin typeface="Segoe UI" panose="020B0502040204020203" pitchFamily="34" charset="0"/>
                <a:ea typeface="Segoe UI" panose="020B0502040204020203" pitchFamily="34" charset="0"/>
                <a:cs typeface="Segoe UI" panose="020B0502040204020203" pitchFamily="34" charset="0"/>
              </a:rPr>
              <a:t> </a:t>
            </a:r>
            <a:r>
              <a:rPr lang="de-DE" sz="2800" dirty="0" err="1" smtClean="0">
                <a:latin typeface="Segoe UI" panose="020B0502040204020203" pitchFamily="34" charset="0"/>
                <a:ea typeface="Segoe UI" panose="020B0502040204020203" pitchFamily="34" charset="0"/>
                <a:cs typeface="Segoe UI" panose="020B0502040204020203" pitchFamily="34" charset="0"/>
              </a:rPr>
              <a:t>and</a:t>
            </a:r>
            <a:r>
              <a:rPr lang="de-DE" sz="2800" dirty="0" smtClean="0">
                <a:latin typeface="Segoe UI" panose="020B0502040204020203" pitchFamily="34" charset="0"/>
                <a:ea typeface="Segoe UI" panose="020B0502040204020203" pitchFamily="34" charset="0"/>
                <a:cs typeface="Segoe UI" panose="020B0502040204020203" pitchFamily="34" charset="0"/>
              </a:rPr>
              <a:t> </a:t>
            </a:r>
            <a:r>
              <a:rPr lang="de-DE" sz="2800" dirty="0" err="1" smtClean="0">
                <a:latin typeface="Segoe UI" panose="020B0502040204020203" pitchFamily="34" charset="0"/>
                <a:ea typeface="Segoe UI" panose="020B0502040204020203" pitchFamily="34" charset="0"/>
                <a:cs typeface="Segoe UI" panose="020B0502040204020203" pitchFamily="34" charset="0"/>
              </a:rPr>
              <a:t>how</a:t>
            </a:r>
            <a:r>
              <a:rPr lang="de-DE" sz="2800" dirty="0" smtClean="0">
                <a:latin typeface="Segoe UI" panose="020B0502040204020203" pitchFamily="34" charset="0"/>
                <a:ea typeface="Segoe UI" panose="020B0502040204020203" pitchFamily="34" charset="0"/>
                <a:cs typeface="Segoe UI" panose="020B0502040204020203" pitchFamily="34" charset="0"/>
              </a:rPr>
              <a:t> </a:t>
            </a:r>
            <a:r>
              <a:rPr lang="de-DE" sz="2800" dirty="0" err="1" smtClean="0">
                <a:latin typeface="Segoe UI" panose="020B0502040204020203" pitchFamily="34" charset="0"/>
                <a:ea typeface="Segoe UI" panose="020B0502040204020203" pitchFamily="34" charset="0"/>
                <a:cs typeface="Segoe UI" panose="020B0502040204020203" pitchFamily="34" charset="0"/>
              </a:rPr>
              <a:t>to</a:t>
            </a:r>
            <a:r>
              <a:rPr lang="de-DE" sz="2800" dirty="0" smtClean="0">
                <a:latin typeface="Segoe UI" panose="020B0502040204020203" pitchFamily="34" charset="0"/>
                <a:ea typeface="Segoe UI" panose="020B0502040204020203" pitchFamily="34" charset="0"/>
                <a:cs typeface="Segoe UI" panose="020B0502040204020203" pitchFamily="34" charset="0"/>
              </a:rPr>
              <a:t> </a:t>
            </a:r>
            <a:r>
              <a:rPr lang="de-DE" sz="2800" dirty="0" err="1" smtClean="0">
                <a:latin typeface="Segoe UI" panose="020B0502040204020203" pitchFamily="34" charset="0"/>
                <a:ea typeface="Segoe UI" panose="020B0502040204020203" pitchFamily="34" charset="0"/>
                <a:cs typeface="Segoe UI" panose="020B0502040204020203" pitchFamily="34" charset="0"/>
              </a:rPr>
              <a:t>escape</a:t>
            </a:r>
            <a:r>
              <a:rPr lang="de-DE" sz="2800" dirty="0" smtClean="0">
                <a:latin typeface="Segoe UI" panose="020B0502040204020203" pitchFamily="34" charset="0"/>
                <a:ea typeface="Segoe UI" panose="020B0502040204020203" pitchFamily="34" charset="0"/>
                <a:cs typeface="Segoe UI" panose="020B0502040204020203" pitchFamily="34" charset="0"/>
              </a:rPr>
              <a:t>?  </a:t>
            </a:r>
          </a:p>
          <a:p>
            <a:pPr>
              <a:buFontTx/>
              <a:buChar char="•"/>
            </a:pPr>
            <a:r>
              <a:rPr lang="en-US" sz="2800" dirty="0" smtClean="0">
                <a:latin typeface="Segoe UI" panose="020B0502040204020203" pitchFamily="34" charset="0"/>
                <a:ea typeface="Segoe UI" panose="020B0502040204020203" pitchFamily="34" charset="0"/>
                <a:cs typeface="Segoe UI" panose="020B0502040204020203" pitchFamily="34" charset="0"/>
              </a:rPr>
              <a:t>coasync4cpp </a:t>
            </a:r>
            <a:r>
              <a:rPr lang="en-US" sz="2800" dirty="0">
                <a:latin typeface="Segoe UI" panose="020B0502040204020203" pitchFamily="34" charset="0"/>
                <a:ea typeface="Segoe UI" panose="020B0502040204020203" pitchFamily="34" charset="0"/>
                <a:cs typeface="Segoe UI" panose="020B0502040204020203" pitchFamily="34" charset="0"/>
              </a:rPr>
              <a:t>let you program </a:t>
            </a:r>
            <a:r>
              <a:rPr lang="en-US" sz="2800" dirty="0" smtClean="0">
                <a:latin typeface="Segoe UI" panose="020B0502040204020203" pitchFamily="34" charset="0"/>
                <a:ea typeface="Segoe UI" panose="020B0502040204020203" pitchFamily="34" charset="0"/>
                <a:cs typeface="Segoe UI" panose="020B0502040204020203" pitchFamily="34" charset="0"/>
              </a:rPr>
              <a:t>TODAY without callbacks!</a:t>
            </a:r>
          </a:p>
          <a:p>
            <a:pPr>
              <a:buFontTx/>
              <a:buChar char="•"/>
            </a:pPr>
            <a:r>
              <a:rPr lang="de-DE" sz="2800" dirty="0" err="1" smtClean="0">
                <a:latin typeface="Segoe UI" panose="020B0502040204020203" pitchFamily="34" charset="0"/>
                <a:ea typeface="Segoe UI" panose="020B0502040204020203" pitchFamily="34" charset="0"/>
                <a:cs typeface="Segoe UI" panose="020B0502040204020203" pitchFamily="34" charset="0"/>
              </a:rPr>
              <a:t>Where</a:t>
            </a:r>
            <a:r>
              <a:rPr lang="de-DE" sz="2800" dirty="0" smtClean="0">
                <a:latin typeface="Segoe UI" panose="020B0502040204020203" pitchFamily="34" charset="0"/>
                <a:ea typeface="Segoe UI" panose="020B0502040204020203" pitchFamily="34" charset="0"/>
                <a:cs typeface="Segoe UI" panose="020B0502040204020203" pitchFamily="34" charset="0"/>
              </a:rPr>
              <a:t> </a:t>
            </a:r>
            <a:r>
              <a:rPr lang="de-DE" sz="2800" dirty="0" err="1" smtClean="0">
                <a:latin typeface="Segoe UI" panose="020B0502040204020203" pitchFamily="34" charset="0"/>
                <a:ea typeface="Segoe UI" panose="020B0502040204020203" pitchFamily="34" charset="0"/>
                <a:cs typeface="Segoe UI" panose="020B0502040204020203" pitchFamily="34" charset="0"/>
              </a:rPr>
              <a:t>to</a:t>
            </a:r>
            <a:r>
              <a:rPr lang="de-DE" sz="2800" dirty="0" smtClean="0">
                <a:latin typeface="Segoe UI" panose="020B0502040204020203" pitchFamily="34" charset="0"/>
                <a:ea typeface="Segoe UI" panose="020B0502040204020203" pitchFamily="34" charset="0"/>
                <a:cs typeface="Segoe UI" panose="020B0502040204020203" pitchFamily="34" charset="0"/>
              </a:rPr>
              <a:t> </a:t>
            </a:r>
            <a:r>
              <a:rPr lang="de-DE" sz="2800" dirty="0" err="1" smtClean="0">
                <a:latin typeface="Segoe UI" panose="020B0502040204020203" pitchFamily="34" charset="0"/>
                <a:ea typeface="Segoe UI" panose="020B0502040204020203" pitchFamily="34" charset="0"/>
                <a:cs typeface="Segoe UI" panose="020B0502040204020203" pitchFamily="34" charset="0"/>
              </a:rPr>
              <a:t>go</a:t>
            </a:r>
            <a:r>
              <a:rPr lang="de-DE" sz="2800" dirty="0" smtClean="0">
                <a:latin typeface="Segoe UI" panose="020B0502040204020203" pitchFamily="34" charset="0"/>
                <a:ea typeface="Segoe UI" panose="020B0502040204020203" pitchFamily="34" charset="0"/>
                <a:cs typeface="Segoe UI" panose="020B0502040204020203" pitchFamily="34" charset="0"/>
              </a:rPr>
              <a:t> </a:t>
            </a:r>
            <a:r>
              <a:rPr lang="de-DE" sz="2800" dirty="0" err="1" smtClean="0">
                <a:latin typeface="Segoe UI" panose="020B0502040204020203" pitchFamily="34" charset="0"/>
                <a:ea typeface="Segoe UI" panose="020B0502040204020203" pitchFamily="34" charset="0"/>
                <a:cs typeface="Segoe UI" panose="020B0502040204020203" pitchFamily="34" charset="0"/>
              </a:rPr>
              <a:t>from</a:t>
            </a:r>
            <a:r>
              <a:rPr lang="de-DE" sz="2800" dirty="0" smtClean="0">
                <a:latin typeface="Segoe UI" panose="020B0502040204020203" pitchFamily="34" charset="0"/>
                <a:ea typeface="Segoe UI" panose="020B0502040204020203" pitchFamily="34" charset="0"/>
                <a:cs typeface="Segoe UI" panose="020B0502040204020203" pitchFamily="34" charset="0"/>
              </a:rPr>
              <a:t> </a:t>
            </a:r>
            <a:r>
              <a:rPr lang="de-DE" sz="2800" dirty="0" err="1" smtClean="0">
                <a:latin typeface="Segoe UI" panose="020B0502040204020203" pitchFamily="34" charset="0"/>
                <a:ea typeface="Segoe UI" panose="020B0502040204020203" pitchFamily="34" charset="0"/>
                <a:cs typeface="Segoe UI" panose="020B0502040204020203" pitchFamily="34" charset="0"/>
              </a:rPr>
              <a:t>here</a:t>
            </a:r>
            <a:r>
              <a:rPr lang="de-DE" sz="2800" dirty="0" smtClean="0">
                <a:latin typeface="Segoe UI" panose="020B0502040204020203" pitchFamily="34" charset="0"/>
                <a:ea typeface="Segoe UI" panose="020B0502040204020203" pitchFamily="34" charset="0"/>
                <a:cs typeface="Segoe UI" panose="020B0502040204020203" pitchFamily="34" charset="0"/>
              </a:rPr>
              <a:t>?</a:t>
            </a:r>
          </a:p>
          <a:p>
            <a:pPr>
              <a:buFontTx/>
              <a:buChar char="•"/>
            </a:pPr>
            <a:r>
              <a:rPr lang="de-DE" sz="2800" dirty="0" err="1" smtClean="0">
                <a:latin typeface="Segoe UI" panose="020B0502040204020203" pitchFamily="34" charset="0"/>
                <a:ea typeface="Segoe UI" panose="020B0502040204020203" pitchFamily="34" charset="0"/>
                <a:cs typeface="Segoe UI" panose="020B0502040204020203" pitchFamily="34" charset="0"/>
              </a:rPr>
              <a:t>No</a:t>
            </a:r>
            <a:r>
              <a:rPr lang="de-DE" sz="2800" dirty="0" smtClean="0">
                <a:latin typeface="Segoe UI" panose="020B0502040204020203" pitchFamily="34" charset="0"/>
                <a:ea typeface="Segoe UI" panose="020B0502040204020203" pitchFamily="34" charset="0"/>
                <a:cs typeface="Segoe UI" panose="020B0502040204020203" pitchFamily="34" charset="0"/>
              </a:rPr>
              <a:t> </a:t>
            </a:r>
            <a:r>
              <a:rPr lang="de-DE" sz="2800" dirty="0" err="1">
                <a:latin typeface="Segoe UI" panose="020B0502040204020203" pitchFamily="34" charset="0"/>
                <a:ea typeface="Segoe UI" panose="020B0502040204020203" pitchFamily="34" charset="0"/>
                <a:cs typeface="Segoe UI" panose="020B0502040204020203" pitchFamily="34" charset="0"/>
              </a:rPr>
              <a:t>more</a:t>
            </a:r>
            <a:r>
              <a:rPr lang="de-DE" sz="2800" dirty="0">
                <a:latin typeface="Segoe UI" panose="020B0502040204020203" pitchFamily="34" charset="0"/>
                <a:ea typeface="Segoe UI" panose="020B0502040204020203" pitchFamily="34" charset="0"/>
                <a:cs typeface="Segoe UI" panose="020B0502040204020203" pitchFamily="34" charset="0"/>
              </a:rPr>
              <a:t> </a:t>
            </a:r>
            <a:r>
              <a:rPr lang="de-DE" sz="2800" dirty="0" err="1">
                <a:latin typeface="Segoe UI" panose="020B0502040204020203" pitchFamily="34" charset="0"/>
                <a:ea typeface="Segoe UI" panose="020B0502040204020203" pitchFamily="34" charset="0"/>
                <a:cs typeface="Segoe UI" panose="020B0502040204020203" pitchFamily="34" charset="0"/>
              </a:rPr>
              <a:t>Callbacks</a:t>
            </a:r>
            <a:r>
              <a:rPr lang="de-DE" sz="2800" dirty="0">
                <a:latin typeface="Segoe UI" panose="020B0502040204020203" pitchFamily="34" charset="0"/>
                <a:ea typeface="Segoe UI" panose="020B0502040204020203" pitchFamily="34" charset="0"/>
                <a:cs typeface="Segoe UI" panose="020B0502040204020203" pitchFamily="34" charset="0"/>
              </a:rPr>
              <a:t>! </a:t>
            </a:r>
            <a:endParaRPr lang="de-DE" sz="2800" dirty="0" smtClean="0">
              <a:latin typeface="Segoe UI" panose="020B0502040204020203" pitchFamily="34" charset="0"/>
              <a:ea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2400" b="0" dirty="0" smtClean="0">
                <a:ea typeface="Segoe UI" panose="020B0502040204020203" pitchFamily="34" charset="0"/>
                <a:cs typeface="Segoe UI" panose="020B0502040204020203" pitchFamily="34" charset="0"/>
              </a:rPr>
              <a:t>Overview coasync4cpp</a:t>
            </a:r>
            <a:endParaRPr lang="de-DE" b="0" dirty="0"/>
          </a:p>
        </p:txBody>
      </p:sp>
      <p:sp>
        <p:nvSpPr>
          <p:cNvPr id="3" name="Textfeld 2"/>
          <p:cNvSpPr txBox="1"/>
          <p:nvPr/>
        </p:nvSpPr>
        <p:spPr>
          <a:xfrm>
            <a:off x="0" y="1682293"/>
            <a:ext cx="8648700" cy="2616101"/>
          </a:xfrm>
          <a:prstGeom prst="rect">
            <a:avLst/>
          </a:prstGeom>
          <a:noFill/>
        </p:spPr>
        <p:txBody>
          <a:bodyPr wrap="square" rtlCol="0" anchor="ctr">
            <a:spAutoFit/>
          </a:bodyPr>
          <a:lstStyle/>
          <a:p>
            <a:r>
              <a:rPr lang="de-DE" sz="10000" dirty="0" err="1" smtClean="0">
                <a:latin typeface="Segoe UI Light" panose="020B0502040204020203" pitchFamily="34" charset="0"/>
                <a:ea typeface="Segoe UI" panose="020B0502040204020203" pitchFamily="34" charset="0"/>
                <a:cs typeface="Segoe UI" panose="020B0502040204020203" pitchFamily="34" charset="0"/>
              </a:rPr>
              <a:t>await</a:t>
            </a:r>
            <a:endParaRPr lang="de-DE" sz="10000" dirty="0" smtClean="0">
              <a:latin typeface="Segoe UI Light" panose="020B0502040204020203" pitchFamily="34" charset="0"/>
              <a:ea typeface="Segoe UI" panose="020B0502040204020203" pitchFamily="34" charset="0"/>
              <a:cs typeface="Segoe UI" panose="020B0502040204020203" pitchFamily="34" charset="0"/>
            </a:endParaRPr>
          </a:p>
          <a:p>
            <a:r>
              <a:rPr lang="en-US" sz="3200" dirty="0" smtClean="0">
                <a:latin typeface="Segoe UI" panose="020B0502040204020203" pitchFamily="34" charset="0"/>
                <a:ea typeface="Segoe UI" panose="020B0502040204020203" pitchFamily="34" charset="0"/>
                <a:cs typeface="Segoe UI" panose="020B0502040204020203" pitchFamily="34" charset="0"/>
              </a:rPr>
              <a:t>Unwraps value of a given </a:t>
            </a:r>
            <a:r>
              <a:rPr lang="en-US" sz="3200" dirty="0" err="1" smtClean="0">
                <a:latin typeface="Segoe UI" panose="020B0502040204020203" pitchFamily="34" charset="0"/>
                <a:ea typeface="Segoe UI" panose="020B0502040204020203" pitchFamily="34" charset="0"/>
                <a:cs typeface="Segoe UI" panose="020B0502040204020203" pitchFamily="34" charset="0"/>
              </a:rPr>
              <a:t>awaitable</a:t>
            </a:r>
            <a:r>
              <a:rPr lang="en-US" sz="3200" dirty="0" smtClean="0">
                <a:latin typeface="Segoe UI" panose="020B0502040204020203" pitchFamily="34" charset="0"/>
                <a:ea typeface="Segoe UI" panose="020B0502040204020203" pitchFamily="34" charset="0"/>
                <a:cs typeface="Segoe UI" panose="020B0502040204020203" pitchFamily="34" charset="0"/>
              </a:rPr>
              <a:t> without blocking your thread</a:t>
            </a:r>
            <a:endParaRPr lang="de-DE" sz="10000" dirty="0" smtClean="0">
              <a:latin typeface="Segoe UI Light"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09979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057705" y="1661902"/>
            <a:ext cx="3184095" cy="1296941"/>
          </a:xfrm>
          <a:prstGeom prst="rect">
            <a:avLst/>
          </a:prstGeom>
          <a:solidFill>
            <a:srgbClr val="FFFF00"/>
          </a:solidFill>
        </p:spPr>
        <p:txBody>
          <a:bodyPr wrap="none" lIns="72594" tIns="72594" rIns="72594" bIns="72594" rtlCol="0">
            <a:noAutofit/>
          </a:bodyPr>
          <a:lstStyle/>
          <a:p>
            <a:pPr algn="l" defTabSz="725904">
              <a:lnSpc>
                <a:spcPct val="115000"/>
              </a:lnSpc>
            </a:pPr>
            <a:r>
              <a:rPr lang="en-US" sz="1200" dirty="0" err="1">
                <a:solidFill>
                  <a:srgbClr val="0070C0"/>
                </a:solidFill>
                <a:latin typeface="Consolas"/>
                <a:ea typeface="Calibri"/>
                <a:cs typeface="Times New Roman"/>
              </a:rPr>
              <a:t>bindAsTask</a:t>
            </a:r>
            <a:r>
              <a:rPr lang="en-US" sz="1200" dirty="0">
                <a:solidFill>
                  <a:srgbClr val="92D050"/>
                </a:solidFill>
                <a:latin typeface="Consolas" panose="020B0609020204030204" pitchFamily="49" charset="0"/>
                <a:ea typeface="Calibri"/>
                <a:cs typeface="Consolas" panose="020B0609020204030204" pitchFamily="49" charset="0"/>
              </a:rPr>
              <a:t>(void </a:t>
            </a:r>
            <a:r>
              <a:rPr lang="en-US" sz="1200" dirty="0" err="1" smtClean="0">
                <a:solidFill>
                  <a:srgbClr val="92D050"/>
                </a:solidFill>
                <a:latin typeface="Consolas" panose="020B0609020204030204" pitchFamily="49" charset="0"/>
                <a:ea typeface="Calibri"/>
                <a:cs typeface="Consolas" panose="020B0609020204030204" pitchFamily="49" charset="0"/>
              </a:rPr>
              <a:t>Button_Click</a:t>
            </a:r>
            <a:r>
              <a:rPr lang="en-US" sz="1200" dirty="0">
                <a:solidFill>
                  <a:srgbClr val="92D050"/>
                </a:solidFill>
                <a:latin typeface="Consolas" panose="020B0609020204030204" pitchFamily="49" charset="0"/>
                <a:ea typeface="Calibri"/>
                <a:cs typeface="Consolas" panose="020B0609020204030204" pitchFamily="49" charset="0"/>
              </a:rPr>
              <a:t>()) </a:t>
            </a:r>
            <a:r>
              <a:rPr lang="en-US" sz="1200" dirty="0" smtClean="0">
                <a:solidFill>
                  <a:srgbClr val="C8C8C8"/>
                </a:solidFill>
                <a:latin typeface="Consolas" panose="020B0609020204030204" pitchFamily="49" charset="0"/>
                <a:ea typeface="Calibri"/>
                <a:cs typeface="Consolas" panose="020B0609020204030204" pitchFamily="49" charset="0"/>
              </a:rPr>
              <a:t>{</a:t>
            </a:r>
            <a:r>
              <a:rPr lang="en-US" sz="1600" b="1" dirty="0">
                <a:solidFill>
                  <a:srgbClr val="C8C8C8"/>
                </a:solidFill>
                <a:latin typeface="Consolas" panose="020B0609020204030204" pitchFamily="49" charset="0"/>
                <a:ea typeface="Calibri"/>
                <a:cs typeface="Consolas" panose="020B0609020204030204" pitchFamily="49" charset="0"/>
              </a:rPr>
              <a:t/>
            </a:r>
            <a:br>
              <a:rPr lang="en-US" sz="1600" b="1" dirty="0">
                <a:solidFill>
                  <a:srgbClr val="C8C8C8"/>
                </a:solidFill>
                <a:latin typeface="Consolas" panose="020B0609020204030204" pitchFamily="49" charset="0"/>
                <a:ea typeface="Calibri"/>
                <a:cs typeface="Consolas" panose="020B0609020204030204" pitchFamily="49" charset="0"/>
              </a:rPr>
            </a:br>
            <a:r>
              <a:rPr lang="en-US" sz="1000" dirty="0">
                <a:solidFill>
                  <a:srgbClr val="C8C8C8"/>
                </a:solidFill>
                <a:latin typeface="Consolas" panose="020B0609020204030204" pitchFamily="49" charset="0"/>
                <a:ea typeface="Calibri"/>
                <a:cs typeface="Consolas" panose="020B0609020204030204" pitchFamily="49" charset="0"/>
              </a:rPr>
              <a:t>  </a:t>
            </a:r>
            <a:r>
              <a:rPr lang="en-US" sz="1200" dirty="0" err="1">
                <a:solidFill>
                  <a:srgbClr val="92D050"/>
                </a:solidFill>
                <a:latin typeface="Consolas" panose="020B0609020204030204" pitchFamily="49" charset="0"/>
                <a:ea typeface="Calibri"/>
                <a:cs typeface="Consolas" panose="020B0609020204030204" pitchFamily="49" charset="0"/>
              </a:rPr>
              <a:t>QUrl</a:t>
            </a:r>
            <a:r>
              <a:rPr lang="en-US" sz="1200" dirty="0" smtClean="0">
                <a:solidFill>
                  <a:srgbClr val="92D050"/>
                </a:solidFill>
                <a:latin typeface="Consolas" panose="020B0609020204030204" pitchFamily="49" charset="0"/>
                <a:ea typeface="Calibri"/>
                <a:cs typeface="Consolas" panose="020B0609020204030204" pitchFamily="49" charset="0"/>
              </a:rPr>
              <a:t> </a:t>
            </a:r>
            <a:r>
              <a:rPr lang="en-US" sz="1200" dirty="0" err="1" smtClean="0">
                <a:solidFill>
                  <a:srgbClr val="92D050"/>
                </a:solidFill>
                <a:latin typeface="Consolas" panose="020B0609020204030204" pitchFamily="49" charset="0"/>
                <a:ea typeface="Calibri"/>
                <a:cs typeface="Consolas" panose="020B0609020204030204" pitchFamily="49" charset="0"/>
              </a:rPr>
              <a:t>url</a:t>
            </a:r>
            <a:r>
              <a:rPr lang="en-US" sz="1000" dirty="0" smtClean="0">
                <a:solidFill>
                  <a:srgbClr val="C8C8C8"/>
                </a:solidFill>
                <a:latin typeface="Consolas" panose="020B0609020204030204" pitchFamily="49" charset="0"/>
                <a:ea typeface="Calibri"/>
                <a:cs typeface="Consolas" panose="020B0609020204030204" pitchFamily="49" charset="0"/>
              </a:rPr>
              <a:t> = </a:t>
            </a:r>
            <a:r>
              <a:rPr lang="en-US" sz="1200" dirty="0">
                <a:solidFill>
                  <a:srgbClr val="0070C0"/>
                </a:solidFill>
                <a:latin typeface="Consolas"/>
                <a:ea typeface="Calibri"/>
                <a:cs typeface="Times New Roman"/>
              </a:rPr>
              <a:t>await</a:t>
            </a:r>
            <a:r>
              <a:rPr lang="en-US" sz="1000" b="1" dirty="0" smtClean="0">
                <a:solidFill>
                  <a:srgbClr val="569CD6"/>
                </a:solidFill>
                <a:latin typeface="Consolas" panose="020B0609020204030204" pitchFamily="49" charset="0"/>
                <a:ea typeface="Calibri"/>
                <a:cs typeface="Consolas" panose="020B0609020204030204" pitchFamily="49" charset="0"/>
              </a:rPr>
              <a:t> </a:t>
            </a:r>
            <a:r>
              <a:rPr lang="en-US" sz="1200" dirty="0" smtClean="0">
                <a:solidFill>
                  <a:srgbClr val="7030A0"/>
                </a:solidFill>
                <a:latin typeface="Consolas" panose="020B0609020204030204" pitchFamily="49" charset="0"/>
                <a:ea typeface="Calibri"/>
                <a:cs typeface="Consolas" panose="020B0609020204030204" pitchFamily="49" charset="0"/>
              </a:rPr>
              <a:t>clip2Url</a:t>
            </a:r>
            <a:r>
              <a:rPr lang="de-DE" sz="1200" dirty="0" err="1" smtClean="0">
                <a:solidFill>
                  <a:srgbClr val="7030A0"/>
                </a:solidFill>
                <a:latin typeface="Consolas" panose="020B0609020204030204" pitchFamily="49" charset="0"/>
                <a:ea typeface="Calibri"/>
                <a:cs typeface="Consolas" panose="020B0609020204030204" pitchFamily="49" charset="0"/>
              </a:rPr>
              <a:t>Async</a:t>
            </a:r>
            <a:r>
              <a:rPr lang="de-DE" sz="1000" dirty="0" smtClean="0">
                <a:solidFill>
                  <a:srgbClr val="C8C8C8"/>
                </a:solidFill>
                <a:latin typeface="Consolas" panose="020B0609020204030204" pitchFamily="49" charset="0"/>
                <a:ea typeface="Calibri"/>
                <a:cs typeface="Consolas" panose="020B0609020204030204" pitchFamily="49" charset="0"/>
              </a:rPr>
              <a:t> </a:t>
            </a:r>
            <a:r>
              <a:rPr lang="en-US" sz="1200" dirty="0">
                <a:solidFill>
                  <a:srgbClr val="7030A0"/>
                </a:solidFill>
                <a:latin typeface="Consolas" panose="020B0609020204030204" pitchFamily="49" charset="0"/>
                <a:ea typeface="Calibri"/>
                <a:cs typeface="Consolas" panose="020B0609020204030204" pitchFamily="49" charset="0"/>
              </a:rPr>
              <a:t>());</a:t>
            </a:r>
          </a:p>
          <a:p>
            <a:pPr algn="l" defTabSz="725904">
              <a:lnSpc>
                <a:spcPct val="115000"/>
              </a:lnSpc>
            </a:pPr>
            <a:r>
              <a:rPr lang="en-US" sz="1200" dirty="0" smtClean="0">
                <a:solidFill>
                  <a:srgbClr val="7030A0"/>
                </a:solidFill>
                <a:latin typeface="Consolas" panose="020B0609020204030204" pitchFamily="49" charset="0"/>
                <a:ea typeface="Calibri"/>
                <a:cs typeface="Consolas" panose="020B0609020204030204" pitchFamily="49" charset="0"/>
              </a:rPr>
              <a:t>                  url2clip(</a:t>
            </a:r>
            <a:r>
              <a:rPr lang="en-US" sz="1200" dirty="0" err="1">
                <a:solidFill>
                  <a:srgbClr val="92D050"/>
                </a:solidFill>
                <a:latin typeface="Consolas" panose="020B0609020204030204" pitchFamily="49" charset="0"/>
                <a:ea typeface="Calibri"/>
                <a:cs typeface="Consolas" panose="020B0609020204030204" pitchFamily="49" charset="0"/>
              </a:rPr>
              <a:t>url</a:t>
            </a:r>
            <a:r>
              <a:rPr lang="en-US" sz="1200" dirty="0" smtClean="0">
                <a:solidFill>
                  <a:srgbClr val="7030A0"/>
                </a:solidFill>
                <a:latin typeface="Consolas" panose="020B0609020204030204" pitchFamily="49" charset="0"/>
                <a:ea typeface="Calibri"/>
                <a:cs typeface="Consolas" panose="020B0609020204030204" pitchFamily="49" charset="0"/>
              </a:rPr>
              <a:t>);</a:t>
            </a:r>
            <a:r>
              <a:rPr lang="en-US" sz="1200" dirty="0">
                <a:solidFill>
                  <a:srgbClr val="7030A0"/>
                </a:solidFill>
                <a:latin typeface="Consolas" panose="020B0609020204030204" pitchFamily="49" charset="0"/>
                <a:ea typeface="Calibri"/>
                <a:cs typeface="Consolas" panose="020B0609020204030204" pitchFamily="49" charset="0"/>
              </a:rPr>
              <a:t/>
            </a:r>
            <a:br>
              <a:rPr lang="en-US" sz="1200" dirty="0">
                <a:solidFill>
                  <a:srgbClr val="7030A0"/>
                </a:solidFill>
                <a:latin typeface="Consolas" panose="020B0609020204030204" pitchFamily="49" charset="0"/>
                <a:ea typeface="Calibri"/>
                <a:cs typeface="Consolas" panose="020B0609020204030204" pitchFamily="49" charset="0"/>
              </a:rPr>
            </a:br>
            <a:r>
              <a:rPr lang="en-US" sz="1200" dirty="0">
                <a:solidFill>
                  <a:srgbClr val="C8C8C8"/>
                </a:solidFill>
                <a:latin typeface="Consolas" panose="020B0609020204030204" pitchFamily="49" charset="0"/>
                <a:ea typeface="Calibri"/>
                <a:cs typeface="Consolas" panose="020B0609020204030204" pitchFamily="49" charset="0"/>
              </a:rPr>
              <a:t>}</a:t>
            </a:r>
            <a:endParaRPr lang="en-US" sz="1200" dirty="0">
              <a:solidFill>
                <a:srgbClr val="FFFFFF"/>
              </a:solidFill>
              <a:latin typeface="Consolas" panose="020B0609020204030204" pitchFamily="49" charset="0"/>
              <a:ea typeface="Calibri"/>
              <a:cs typeface="Consolas" panose="020B0609020204030204" pitchFamily="49" charset="0"/>
            </a:endParaRPr>
          </a:p>
        </p:txBody>
      </p:sp>
      <p:sp>
        <p:nvSpPr>
          <p:cNvPr id="15" name="TextBox 14"/>
          <p:cNvSpPr txBox="1"/>
          <p:nvPr/>
        </p:nvSpPr>
        <p:spPr>
          <a:xfrm>
            <a:off x="4349025" y="2677972"/>
            <a:ext cx="3753575" cy="1115587"/>
          </a:xfrm>
          <a:prstGeom prst="rect">
            <a:avLst/>
          </a:prstGeom>
          <a:solidFill>
            <a:srgbClr val="FFFF00"/>
          </a:solidFill>
          <a:ln>
            <a:solidFill>
              <a:srgbClr val="FFFF00"/>
            </a:solidFill>
          </a:ln>
        </p:spPr>
        <p:txBody>
          <a:bodyPr wrap="none" lIns="72594" tIns="72594" rIns="72594" bIns="72594" rtlCol="0">
            <a:noAutofit/>
          </a:bodyPr>
          <a:lstStyle/>
          <a:p>
            <a:pPr algn="l" defTabSz="725904">
              <a:lnSpc>
                <a:spcPct val="115000"/>
              </a:lnSpc>
            </a:pPr>
            <a:r>
              <a:rPr lang="en-US" sz="1200" dirty="0" smtClean="0">
                <a:solidFill>
                  <a:srgbClr val="0070C0"/>
                </a:solidFill>
                <a:latin typeface="Consolas"/>
                <a:ea typeface="Calibri"/>
                <a:cs typeface="Times New Roman"/>
              </a:rPr>
              <a:t>Task&lt;</a:t>
            </a:r>
            <a:r>
              <a:rPr lang="en-US" sz="1200" dirty="0" err="1" smtClean="0">
                <a:solidFill>
                  <a:srgbClr val="0070C0"/>
                </a:solidFill>
                <a:latin typeface="Consolas"/>
                <a:ea typeface="Calibri"/>
                <a:cs typeface="Times New Roman"/>
              </a:rPr>
              <a:t>QUrl</a:t>
            </a:r>
            <a:r>
              <a:rPr lang="en-US" sz="1200" dirty="0" smtClean="0">
                <a:solidFill>
                  <a:srgbClr val="0070C0"/>
                </a:solidFill>
                <a:latin typeface="Consolas"/>
                <a:ea typeface="Calibri"/>
                <a:cs typeface="Times New Roman"/>
              </a:rPr>
              <a:t>&gt;</a:t>
            </a:r>
            <a:r>
              <a:rPr lang="en-US" sz="1200" dirty="0" smtClean="0">
                <a:solidFill>
                  <a:srgbClr val="C8C8C8"/>
                </a:solidFill>
                <a:latin typeface="Consolas"/>
                <a:ea typeface="Calibri"/>
                <a:cs typeface="Times New Roman"/>
              </a:rPr>
              <a:t> </a:t>
            </a:r>
            <a:r>
              <a:rPr lang="en-US" sz="1200" dirty="0">
                <a:solidFill>
                  <a:srgbClr val="7030A0"/>
                </a:solidFill>
                <a:latin typeface="Consolas" panose="020B0609020204030204" pitchFamily="49" charset="0"/>
                <a:ea typeface="Calibri"/>
                <a:cs typeface="Consolas" panose="020B0609020204030204" pitchFamily="49" charset="0"/>
              </a:rPr>
              <a:t>clip2Url</a:t>
            </a:r>
            <a:r>
              <a:rPr lang="de-DE" sz="1200" dirty="0" err="1">
                <a:solidFill>
                  <a:srgbClr val="7030A0"/>
                </a:solidFill>
                <a:latin typeface="Consolas" panose="020B0609020204030204" pitchFamily="49" charset="0"/>
                <a:ea typeface="Calibri"/>
                <a:cs typeface="Consolas" panose="020B0609020204030204" pitchFamily="49" charset="0"/>
              </a:rPr>
              <a:t>Async</a:t>
            </a:r>
            <a:r>
              <a:rPr lang="de-DE" sz="1200" dirty="0" smtClean="0">
                <a:solidFill>
                  <a:srgbClr val="C8C8C8"/>
                </a:solidFill>
                <a:latin typeface="Consolas" panose="020B0609020204030204" pitchFamily="49" charset="0"/>
                <a:ea typeface="Calibri"/>
                <a:cs typeface="Consolas" panose="020B0609020204030204" pitchFamily="49" charset="0"/>
              </a:rPr>
              <a:t> </a:t>
            </a:r>
            <a:r>
              <a:rPr lang="en-US" sz="1200" dirty="0" smtClean="0">
                <a:solidFill>
                  <a:srgbClr val="C8C8C8"/>
                </a:solidFill>
                <a:latin typeface="Consolas"/>
                <a:ea typeface="Calibri"/>
                <a:cs typeface="Times New Roman"/>
              </a:rPr>
              <a:t>() {</a:t>
            </a:r>
          </a:p>
          <a:p>
            <a:pPr algn="l" defTabSz="725904">
              <a:lnSpc>
                <a:spcPct val="115000"/>
              </a:lnSpc>
            </a:pPr>
            <a:r>
              <a:rPr lang="en-US" sz="1200" dirty="0" smtClean="0">
                <a:solidFill>
                  <a:srgbClr val="C8C8C8"/>
                </a:solidFill>
                <a:latin typeface="Consolas"/>
                <a:ea typeface="Calibri"/>
                <a:cs typeface="Times New Roman"/>
              </a:rPr>
              <a:t>	…</a:t>
            </a:r>
            <a:endParaRPr lang="en-US" sz="1200" dirty="0">
              <a:solidFill>
                <a:srgbClr val="FFFFFF"/>
              </a:solidFill>
              <a:latin typeface="Calibri"/>
              <a:ea typeface="Calibri"/>
              <a:cs typeface="Times New Roman"/>
            </a:endParaRPr>
          </a:p>
          <a:p>
            <a:pPr algn="l" defTabSz="725904">
              <a:lnSpc>
                <a:spcPct val="115000"/>
              </a:lnSpc>
            </a:pPr>
            <a:r>
              <a:rPr lang="en-US" sz="1200" dirty="0" smtClean="0">
                <a:solidFill>
                  <a:srgbClr val="FFFFFF"/>
                </a:solidFill>
                <a:latin typeface="Calibri"/>
                <a:ea typeface="Calibri"/>
                <a:cs typeface="Times New Roman"/>
              </a:rPr>
              <a:t>	</a:t>
            </a:r>
            <a:r>
              <a:rPr lang="en-US" sz="1200" dirty="0" smtClean="0">
                <a:solidFill>
                  <a:srgbClr val="92D050"/>
                </a:solidFill>
                <a:latin typeface="Consolas" panose="020B0609020204030204" pitchFamily="49" charset="0"/>
                <a:ea typeface="Calibri"/>
                <a:cs typeface="Consolas" panose="020B0609020204030204" pitchFamily="49" charset="0"/>
              </a:rPr>
              <a:t>return</a:t>
            </a:r>
            <a:r>
              <a:rPr lang="en-US" sz="1200" dirty="0" smtClean="0">
                <a:solidFill>
                  <a:srgbClr val="569CD6"/>
                </a:solidFill>
                <a:latin typeface="Consolas" panose="020B0609020204030204" pitchFamily="49" charset="0"/>
                <a:ea typeface="Calibri"/>
                <a:cs typeface="Consolas" panose="020B0609020204030204" pitchFamily="49" charset="0"/>
              </a:rPr>
              <a:t> </a:t>
            </a:r>
            <a:r>
              <a:rPr lang="en-US" sz="1200" dirty="0" smtClean="0">
                <a:solidFill>
                  <a:srgbClr val="0070C0"/>
                </a:solidFill>
                <a:latin typeface="Consolas" panose="020B0609020204030204" pitchFamily="49" charset="0"/>
                <a:ea typeface="Calibri"/>
                <a:cs typeface="Consolas" panose="020B0609020204030204" pitchFamily="49" charset="0"/>
              </a:rPr>
              <a:t>Task&lt;</a:t>
            </a:r>
            <a:r>
              <a:rPr lang="en-US" sz="1200" dirty="0" err="1" smtClean="0">
                <a:solidFill>
                  <a:srgbClr val="0070C0"/>
                </a:solidFill>
                <a:latin typeface="Consolas" panose="020B0609020204030204" pitchFamily="49" charset="0"/>
                <a:ea typeface="Calibri"/>
                <a:cs typeface="Consolas" panose="020B0609020204030204" pitchFamily="49" charset="0"/>
              </a:rPr>
              <a:t>QUrl</a:t>
            </a:r>
            <a:r>
              <a:rPr lang="en-US" sz="1200" dirty="0" smtClean="0">
                <a:solidFill>
                  <a:srgbClr val="0070C0"/>
                </a:solidFill>
                <a:latin typeface="Consolas" panose="020B0609020204030204" pitchFamily="49" charset="0"/>
                <a:ea typeface="Calibri"/>
                <a:cs typeface="Consolas" panose="020B0609020204030204" pitchFamily="49" charset="0"/>
              </a:rPr>
              <a:t>&gt;</a:t>
            </a:r>
            <a:r>
              <a:rPr lang="en-US" sz="1200" dirty="0" smtClean="0">
                <a:solidFill>
                  <a:srgbClr val="569CD6"/>
                </a:solidFill>
                <a:latin typeface="Consolas" panose="020B0609020204030204" pitchFamily="49" charset="0"/>
                <a:ea typeface="Calibri"/>
                <a:cs typeface="Consolas" panose="020B0609020204030204" pitchFamily="49" charset="0"/>
              </a:rPr>
              <a:t>(</a:t>
            </a:r>
            <a:r>
              <a:rPr lang="de-DE" sz="1200" dirty="0" smtClean="0">
                <a:solidFill>
                  <a:srgbClr val="569CD6"/>
                </a:solidFill>
                <a:latin typeface="Consolas" panose="020B0609020204030204" pitchFamily="49" charset="0"/>
                <a:ea typeface="Calibri"/>
                <a:cs typeface="Consolas" panose="020B0609020204030204" pitchFamily="49" charset="0"/>
              </a:rPr>
              <a:t>);</a:t>
            </a:r>
            <a:endParaRPr lang="en-US" sz="1200" dirty="0" smtClean="0">
              <a:solidFill>
                <a:srgbClr val="C8C8C8"/>
              </a:solidFill>
              <a:latin typeface="Consolas"/>
              <a:ea typeface="Calibri"/>
              <a:cs typeface="Times New Roman"/>
            </a:endParaRPr>
          </a:p>
          <a:p>
            <a:pPr algn="l" defTabSz="725904">
              <a:lnSpc>
                <a:spcPct val="115000"/>
              </a:lnSpc>
            </a:pPr>
            <a:r>
              <a:rPr lang="en-US" sz="1200" dirty="0" smtClean="0">
                <a:solidFill>
                  <a:srgbClr val="C8C8C8"/>
                </a:solidFill>
                <a:latin typeface="Consolas"/>
                <a:ea typeface="Calibri"/>
                <a:cs typeface="Times New Roman"/>
              </a:rPr>
              <a:t>}</a:t>
            </a:r>
            <a:endParaRPr lang="en-US" sz="1200" dirty="0">
              <a:solidFill>
                <a:srgbClr val="FFFFFF"/>
              </a:solidFill>
              <a:latin typeface="Calibri"/>
              <a:ea typeface="Calibri"/>
              <a:cs typeface="Times New Roman"/>
            </a:endParaRPr>
          </a:p>
        </p:txBody>
      </p:sp>
      <p:sp>
        <p:nvSpPr>
          <p:cNvPr id="8" name="Explosion 1 7"/>
          <p:cNvSpPr/>
          <p:nvPr/>
        </p:nvSpPr>
        <p:spPr>
          <a:xfrm>
            <a:off x="1057705" y="971419"/>
            <a:ext cx="1089259" cy="776844"/>
          </a:xfrm>
          <a:prstGeom prst="irregularSeal1">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lIns="71177" tIns="35588" rIns="71177" bIns="35588" rtlCol="0" anchor="ctr"/>
          <a:lstStyle/>
          <a:p>
            <a:pPr defTabSz="725904"/>
            <a:r>
              <a:rPr lang="en-US" sz="1400" dirty="0">
                <a:solidFill>
                  <a:srgbClr val="FFFFFF"/>
                </a:solidFill>
              </a:rPr>
              <a:t>Click</a:t>
            </a:r>
            <a:endParaRPr lang="en-GB" sz="1400" dirty="0">
              <a:solidFill>
                <a:srgbClr val="FFFFFF"/>
              </a:solidFill>
            </a:endParaRPr>
          </a:p>
        </p:txBody>
      </p:sp>
      <p:sp>
        <p:nvSpPr>
          <p:cNvPr id="2" name="Title 1"/>
          <p:cNvSpPr>
            <a:spLocks noGrp="1"/>
          </p:cNvSpPr>
          <p:nvPr>
            <p:ph type="title"/>
          </p:nvPr>
        </p:nvSpPr>
        <p:spPr/>
        <p:txBody>
          <a:bodyPr/>
          <a:lstStyle/>
          <a:p>
            <a:r>
              <a:rPr lang="en-US" dirty="0" smtClean="0">
                <a:latin typeface="Segoe UI Light" panose="020B0502040204020203" pitchFamily="34" charset="0"/>
              </a:rPr>
              <a:t>Understanding </a:t>
            </a:r>
            <a:r>
              <a:rPr lang="en-US" dirty="0" err="1" smtClean="0">
                <a:latin typeface="Segoe UI Light" panose="020B0502040204020203" pitchFamily="34" charset="0"/>
              </a:rPr>
              <a:t>async</a:t>
            </a:r>
            <a:r>
              <a:rPr lang="en-US" dirty="0" smtClean="0">
                <a:latin typeface="Segoe UI Light" panose="020B0502040204020203" pitchFamily="34" charset="0"/>
              </a:rPr>
              <a:t> Tasks</a:t>
            </a:r>
            <a:endParaRPr lang="en-US" dirty="0">
              <a:latin typeface="Segoe UI Light" panose="020B0502040204020203" pitchFamily="34" charset="0"/>
            </a:endParaRPr>
          </a:p>
        </p:txBody>
      </p:sp>
      <p:sp>
        <p:nvSpPr>
          <p:cNvPr id="3" name="U-Turn Arrow 2"/>
          <p:cNvSpPr/>
          <p:nvPr/>
        </p:nvSpPr>
        <p:spPr>
          <a:xfrm>
            <a:off x="402127" y="1115841"/>
            <a:ext cx="567638" cy="2563814"/>
          </a:xfrm>
          <a:prstGeom prst="uturnArrow">
            <a:avLst>
              <a:gd name="adj1" fmla="val 14706"/>
              <a:gd name="adj2" fmla="val 13603"/>
              <a:gd name="adj3" fmla="val 27942"/>
              <a:gd name="adj4" fmla="val 46875"/>
              <a:gd name="adj5" fmla="val 51875"/>
            </a:avLst>
          </a:prstGeom>
        </p:spPr>
        <p:style>
          <a:lnRef idx="1">
            <a:schemeClr val="accent1"/>
          </a:lnRef>
          <a:fillRef idx="3">
            <a:schemeClr val="accent1"/>
          </a:fillRef>
          <a:effectRef idx="2">
            <a:schemeClr val="accent1"/>
          </a:effectRef>
          <a:fontRef idx="minor">
            <a:schemeClr val="lt1"/>
          </a:fontRef>
        </p:style>
        <p:txBody>
          <a:bodyPr lIns="71177" tIns="35588" rIns="71177" bIns="35588" rtlCol="0" anchor="ctr"/>
          <a:lstStyle/>
          <a:p>
            <a:pPr defTabSz="725904"/>
            <a:endParaRPr lang="en-GB" sz="1400">
              <a:solidFill>
                <a:srgbClr val="FFFFFF"/>
              </a:solidFill>
            </a:endParaRPr>
          </a:p>
        </p:txBody>
      </p:sp>
      <p:sp>
        <p:nvSpPr>
          <p:cNvPr id="4" name="U-Turn Arrow 3"/>
          <p:cNvSpPr/>
          <p:nvPr/>
        </p:nvSpPr>
        <p:spPr>
          <a:xfrm rot="10800000">
            <a:off x="370029" y="2600153"/>
            <a:ext cx="567638" cy="2563814"/>
          </a:xfrm>
          <a:prstGeom prst="uturnArrow">
            <a:avLst>
              <a:gd name="adj1" fmla="val 14706"/>
              <a:gd name="adj2" fmla="val 13603"/>
              <a:gd name="adj3" fmla="val 27942"/>
              <a:gd name="adj4" fmla="val 46875"/>
              <a:gd name="adj5" fmla="val 51875"/>
            </a:avLst>
          </a:prstGeom>
        </p:spPr>
        <p:style>
          <a:lnRef idx="1">
            <a:schemeClr val="accent1"/>
          </a:lnRef>
          <a:fillRef idx="3">
            <a:schemeClr val="accent1"/>
          </a:fillRef>
          <a:effectRef idx="2">
            <a:schemeClr val="accent1"/>
          </a:effectRef>
          <a:fontRef idx="minor">
            <a:schemeClr val="lt1"/>
          </a:fontRef>
        </p:style>
        <p:txBody>
          <a:bodyPr lIns="71177" tIns="35588" rIns="71177" bIns="35588" rtlCol="0" anchor="ctr"/>
          <a:lstStyle/>
          <a:p>
            <a:pPr defTabSz="725904"/>
            <a:endParaRPr lang="en-GB" sz="1400">
              <a:solidFill>
                <a:srgbClr val="FFFFFF"/>
              </a:solidFill>
            </a:endParaRPr>
          </a:p>
        </p:txBody>
      </p:sp>
      <p:sp>
        <p:nvSpPr>
          <p:cNvPr id="5" name="TextBox 4"/>
          <p:cNvSpPr txBox="1"/>
          <p:nvPr/>
        </p:nvSpPr>
        <p:spPr>
          <a:xfrm rot="16200000">
            <a:off x="-1109335" y="2996246"/>
            <a:ext cx="3526366" cy="287315"/>
          </a:xfrm>
          <a:prstGeom prst="rect">
            <a:avLst/>
          </a:prstGeom>
          <a:noFill/>
        </p:spPr>
        <p:txBody>
          <a:bodyPr wrap="square" lIns="71177" tIns="35588" rIns="71177" bIns="35588" rtlCol="0" anchor="ctr">
            <a:spAutoFit/>
          </a:bodyPr>
          <a:lstStyle/>
          <a:p>
            <a:pPr defTabSz="725904"/>
            <a:r>
              <a:rPr lang="en-US" sz="1400" dirty="0" smtClean="0">
                <a:latin typeface="Segoe UI" panose="020B0502040204020203" pitchFamily="34" charset="0"/>
                <a:ea typeface="Segoe UI" panose="020B0502040204020203" pitchFamily="34" charset="0"/>
                <a:cs typeface="Segoe UI" panose="020B0502040204020203" pitchFamily="34" charset="0"/>
              </a:rPr>
              <a:t>Message Pump with </a:t>
            </a:r>
            <a:r>
              <a:rPr lang="en-US" sz="1400" dirty="0" err="1" smtClean="0">
                <a:latin typeface="Segoe UI" panose="020B0502040204020203" pitchFamily="34" charset="0"/>
                <a:ea typeface="Segoe UI" panose="020B0502040204020203" pitchFamily="34" charset="0"/>
                <a:cs typeface="Segoe UI" panose="020B0502040204020203" pitchFamily="34" charset="0"/>
              </a:rPr>
              <a:t>TaskDispatcher</a:t>
            </a:r>
            <a:endParaRPr lang="en-GB" sz="1400" dirty="0">
              <a:solidFill>
                <a:srgbClr val="FFFFFF"/>
              </a:solidFill>
              <a:latin typeface="Segoe UI" panose="020B0502040204020203" pitchFamily="34" charset="0"/>
              <a:ea typeface="Segoe UI" panose="020B0502040204020203" pitchFamily="34" charset="0"/>
              <a:cs typeface="Segoe UI" panose="020B0502040204020203" pitchFamily="34" charset="0"/>
            </a:endParaRPr>
          </a:p>
        </p:txBody>
      </p:sp>
      <p:sp>
        <p:nvSpPr>
          <p:cNvPr id="13" name="Bent Arrow 12"/>
          <p:cNvSpPr/>
          <p:nvPr/>
        </p:nvSpPr>
        <p:spPr bwMode="auto">
          <a:xfrm rot="5400000">
            <a:off x="1027973" y="1312299"/>
            <a:ext cx="481752" cy="548278"/>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594" tIns="36297" rIns="36297" bIns="72594" numCol="1" spcCol="0" rtlCol="0" fromWordArt="0" anchor="b" anchorCtr="0" forceAA="0" compatLnSpc="1">
            <a:prstTxWarp prst="textNoShape">
              <a:avLst/>
            </a:prstTxWarp>
            <a:noAutofit/>
          </a:bodyPr>
          <a:lstStyle/>
          <a:p>
            <a:pPr defTabSz="725695"/>
            <a:endParaRPr lang="en-US" sz="1400" spc="-4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Bent Arrow 13"/>
          <p:cNvSpPr/>
          <p:nvPr/>
        </p:nvSpPr>
        <p:spPr bwMode="auto">
          <a:xfrm rot="5400000">
            <a:off x="4121252" y="2030377"/>
            <a:ext cx="760273" cy="700019"/>
          </a:xfrm>
          <a:prstGeom prst="bentArrow">
            <a:avLst>
              <a:gd name="adj1" fmla="val 18014"/>
              <a:gd name="adj2" fmla="val 25000"/>
              <a:gd name="adj3" fmla="val 25000"/>
              <a:gd name="adj4" fmla="val 4375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594" tIns="36297" rIns="36297" bIns="72594" numCol="1" spcCol="0" rtlCol="0" fromWordArt="0" anchor="b" anchorCtr="0" forceAA="0" compatLnSpc="1">
            <a:prstTxWarp prst="textNoShape">
              <a:avLst/>
            </a:prstTxWarp>
            <a:noAutofit/>
          </a:bodyPr>
          <a:lstStyle/>
          <a:p>
            <a:pPr defTabSz="725695"/>
            <a:endParaRPr lang="en-US" sz="1400" spc="-4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Notched Right Arrow 22"/>
          <p:cNvSpPr/>
          <p:nvPr/>
        </p:nvSpPr>
        <p:spPr bwMode="auto">
          <a:xfrm rot="10800000">
            <a:off x="926866" y="2040314"/>
            <a:ext cx="1301983" cy="289378"/>
          </a:xfrm>
          <a:prstGeom prst="notchedRightArrow">
            <a:avLst>
              <a:gd name="adj1" fmla="val 40328"/>
              <a:gd name="adj2" fmla="val 50000"/>
            </a:avLst>
          </a:prstGeom>
          <a:gradFill flip="none" rotWithShape="1">
            <a:gsLst>
              <a:gs pos="0">
                <a:srgbClr val="000000"/>
              </a:gs>
              <a:gs pos="39999">
                <a:srgbClr val="0A128C"/>
              </a:gs>
              <a:gs pos="70000">
                <a:srgbClr val="181CC7"/>
              </a:gs>
              <a:gs pos="88000">
                <a:srgbClr val="7005D4"/>
              </a:gs>
              <a:gs pos="100000">
                <a:srgbClr val="8C3D91"/>
              </a:gs>
            </a:gsLst>
            <a:path path="circle">
              <a:fillToRect t="100000" r="100000"/>
            </a:path>
            <a:tileRect l="-100000" b="-100000"/>
          </a:gradFill>
          <a:ln>
            <a:solidFill>
              <a:srgbClr val="00B0F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594" tIns="36297" rIns="36297" bIns="72594" numCol="1" spcCol="0" rtlCol="0" fromWordArt="0" anchor="b" anchorCtr="0" forceAA="0" compatLnSpc="1">
            <a:prstTxWarp prst="textNoShape">
              <a:avLst/>
            </a:prstTxWarp>
            <a:noAutofit/>
          </a:bodyPr>
          <a:lstStyle/>
          <a:p>
            <a:pPr defTabSz="725695"/>
            <a:endParaRPr lang="en-US" sz="1400" spc="-4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Notched Right Arrow 25"/>
          <p:cNvSpPr/>
          <p:nvPr/>
        </p:nvSpPr>
        <p:spPr bwMode="auto">
          <a:xfrm rot="18052555">
            <a:off x="408105" y="3304191"/>
            <a:ext cx="2748417" cy="289378"/>
          </a:xfrm>
          <a:prstGeom prst="notchedRightArrow">
            <a:avLst>
              <a:gd name="adj1" fmla="val 40328"/>
              <a:gd name="adj2" fmla="val 50000"/>
            </a:avLst>
          </a:prstGeom>
          <a:gradFill flip="none" rotWithShape="1">
            <a:gsLst>
              <a:gs pos="0">
                <a:srgbClr val="000000"/>
              </a:gs>
              <a:gs pos="39999">
                <a:srgbClr val="0A128C"/>
              </a:gs>
              <a:gs pos="70000">
                <a:srgbClr val="181CC7"/>
              </a:gs>
              <a:gs pos="88000">
                <a:srgbClr val="7005D4"/>
              </a:gs>
              <a:gs pos="100000">
                <a:srgbClr val="8C3D91"/>
              </a:gs>
            </a:gsLst>
            <a:path path="circle">
              <a:fillToRect t="100000" r="100000"/>
            </a:path>
            <a:tileRect l="-100000" b="-100000"/>
          </a:gradFill>
          <a:ln>
            <a:solidFill>
              <a:srgbClr val="00B0F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594" tIns="36297" rIns="36297" bIns="72594" numCol="1" spcCol="0" rtlCol="0" fromWordArt="0" anchor="b" anchorCtr="0" forceAA="0" compatLnSpc="1">
            <a:prstTxWarp prst="textNoShape">
              <a:avLst/>
            </a:prstTxWarp>
            <a:noAutofit/>
          </a:bodyPr>
          <a:lstStyle/>
          <a:p>
            <a:pPr defTabSz="725695"/>
            <a:endParaRPr lang="en-US" sz="1400" spc="-4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Notched Right Arrow 26"/>
          <p:cNvSpPr/>
          <p:nvPr/>
        </p:nvSpPr>
        <p:spPr bwMode="auto">
          <a:xfrm rot="9805336">
            <a:off x="911894" y="4731119"/>
            <a:ext cx="875921" cy="236820"/>
          </a:xfrm>
          <a:prstGeom prst="notchedRightArrow">
            <a:avLst>
              <a:gd name="adj1" fmla="val 40328"/>
              <a:gd name="adj2" fmla="val 50000"/>
            </a:avLst>
          </a:prstGeom>
          <a:gradFill flip="none" rotWithShape="1">
            <a:gsLst>
              <a:gs pos="0">
                <a:srgbClr val="000000"/>
              </a:gs>
              <a:gs pos="39999">
                <a:srgbClr val="0A128C"/>
              </a:gs>
              <a:gs pos="70000">
                <a:srgbClr val="181CC7"/>
              </a:gs>
              <a:gs pos="88000">
                <a:srgbClr val="7005D4"/>
              </a:gs>
              <a:gs pos="100000">
                <a:srgbClr val="8C3D91"/>
              </a:gs>
            </a:gsLst>
            <a:path path="circle">
              <a:fillToRect t="100000" r="100000"/>
            </a:path>
            <a:tileRect l="-100000" b="-100000"/>
          </a:gradFill>
          <a:ln>
            <a:solidFill>
              <a:srgbClr val="00B0F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594" tIns="36297" rIns="36297" bIns="72594" numCol="1" spcCol="0" rtlCol="0" fromWordArt="0" anchor="b" anchorCtr="0" forceAA="0" compatLnSpc="1">
            <a:prstTxWarp prst="textNoShape">
              <a:avLst/>
            </a:prstTxWarp>
            <a:noAutofit/>
          </a:bodyPr>
          <a:lstStyle/>
          <a:p>
            <a:pPr defTabSz="725695"/>
            <a:endParaRPr lang="en-US" sz="1400" spc="-4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Bent Arrow 13"/>
          <p:cNvSpPr/>
          <p:nvPr/>
        </p:nvSpPr>
        <p:spPr bwMode="auto">
          <a:xfrm rot="16200000">
            <a:off x="2987664" y="1324333"/>
            <a:ext cx="1183902" cy="2865303"/>
          </a:xfrm>
          <a:prstGeom prst="bentArrow">
            <a:avLst>
              <a:gd name="adj1" fmla="val 10563"/>
              <a:gd name="adj2" fmla="val 16307"/>
              <a:gd name="adj3" fmla="val 17549"/>
              <a:gd name="adj4" fmla="val 4375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594" tIns="36297" rIns="36297" bIns="72594" numCol="1" spcCol="0" rtlCol="0" fromWordArt="0" anchor="b" anchorCtr="0" forceAA="0" compatLnSpc="1">
            <a:prstTxWarp prst="textNoShape">
              <a:avLst/>
            </a:prstTxWarp>
            <a:noAutofit/>
          </a:bodyPr>
          <a:lstStyle/>
          <a:p>
            <a:pPr defTabSz="725695"/>
            <a:endParaRPr lang="en-US" sz="1400" spc="-40"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Bent Arrow 12"/>
          <p:cNvSpPr/>
          <p:nvPr/>
        </p:nvSpPr>
        <p:spPr bwMode="auto">
          <a:xfrm rot="10800000">
            <a:off x="975658" y="2540901"/>
            <a:ext cx="2061059" cy="274139"/>
          </a:xfrm>
          <a:prstGeom prst="bentArrow">
            <a:avLst>
              <a:gd name="adj1" fmla="val 48164"/>
              <a:gd name="adj2" fmla="val 48164"/>
              <a:gd name="adj3" fmla="val 50000"/>
              <a:gd name="adj4" fmla="val 4375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594" tIns="36297" rIns="36297" bIns="72594" numCol="1" spcCol="0" rtlCol="0" fromWordArt="0" anchor="b" anchorCtr="0" forceAA="0" compatLnSpc="1">
            <a:prstTxWarp prst="textNoShape">
              <a:avLst/>
            </a:prstTxWarp>
            <a:noAutofit/>
          </a:bodyPr>
          <a:lstStyle/>
          <a:p>
            <a:pPr defTabSz="725695"/>
            <a:endParaRPr lang="en-US" sz="1400" spc="-4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ounded Rectangle 10"/>
          <p:cNvSpPr/>
          <p:nvPr/>
        </p:nvSpPr>
        <p:spPr bwMode="auto">
          <a:xfrm>
            <a:off x="4588931" y="3469786"/>
            <a:ext cx="1250436" cy="759385"/>
          </a:xfrm>
          <a:prstGeom prst="roundRect">
            <a:avLst/>
          </a:prstGeom>
          <a:solidFill>
            <a:srgbClr val="0070C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725904">
              <a:lnSpc>
                <a:spcPct val="115000"/>
              </a:lnSpc>
            </a:pPr>
            <a:r>
              <a:rPr lang="en-US" sz="1900" b="1" dirty="0" smtClean="0">
                <a:solidFill>
                  <a:srgbClr val="4EC9B0"/>
                </a:solidFill>
                <a:latin typeface="Segoe UI Light"/>
                <a:ea typeface="Calibri"/>
                <a:cs typeface="Consolas" pitchFamily="49" charset="0"/>
              </a:rPr>
              <a:t>Task</a:t>
            </a:r>
            <a:endParaRPr lang="en-US" sz="2900" dirty="0">
              <a:solidFill>
                <a:srgbClr val="FFFFFF">
                  <a:lumMod val="65000"/>
                </a:srgbClr>
              </a:solidFill>
              <a:ea typeface="Calibri"/>
              <a:cs typeface="Consolas" pitchFamily="49" charset="0"/>
            </a:endParaRPr>
          </a:p>
        </p:txBody>
      </p:sp>
      <p:sp>
        <p:nvSpPr>
          <p:cNvPr id="24" name="Explosion 1 23"/>
          <p:cNvSpPr/>
          <p:nvPr/>
        </p:nvSpPr>
        <p:spPr>
          <a:xfrm>
            <a:off x="4518295" y="3368816"/>
            <a:ext cx="1391708" cy="982834"/>
          </a:xfrm>
          <a:prstGeom prst="irregularSeal1">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rtlCol="0" anchor="ctr"/>
          <a:lstStyle/>
          <a:p>
            <a:pPr defTabSz="725904"/>
            <a:r>
              <a:rPr lang="en-US" sz="1400" dirty="0" err="1" smtClean="0">
                <a:solidFill>
                  <a:srgbClr val="FFFFFF"/>
                </a:solidFill>
              </a:rPr>
              <a:t>Url</a:t>
            </a:r>
            <a:r>
              <a:rPr lang="en-US" sz="1400" dirty="0" smtClean="0">
                <a:solidFill>
                  <a:srgbClr val="FFFFFF"/>
                </a:solidFill>
              </a:rPr>
              <a:t> </a:t>
            </a:r>
          </a:p>
          <a:p>
            <a:pPr defTabSz="725904"/>
            <a:r>
              <a:rPr lang="en-US" sz="1400" dirty="0" smtClean="0">
                <a:solidFill>
                  <a:srgbClr val="FFFFFF"/>
                </a:solidFill>
              </a:rPr>
              <a:t>available..</a:t>
            </a:r>
            <a:endParaRPr lang="en-GB" sz="1400" dirty="0">
              <a:solidFill>
                <a:srgbClr val="FFFFFF"/>
              </a:solidFill>
            </a:endParaRPr>
          </a:p>
        </p:txBody>
      </p:sp>
    </p:spTree>
    <p:extLst>
      <p:ext uri="{BB962C8B-B14F-4D97-AF65-F5344CB8AC3E}">
        <p14:creationId xmlns:p14="http://schemas.microsoft.com/office/powerpoint/2010/main" val="8720411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par>
                                <p:cTn id="18" presetID="22" presetClass="entr" presetSubtype="8"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10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right)">
                                      <p:cBhvr>
                                        <p:cTn id="30" dur="15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right)">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xit" presetSubtype="0" fill="hold" grpId="1" nodeType="withEffect">
                                  <p:stCondLst>
                                    <p:cond delay="0"/>
                                  </p:stCondLst>
                                  <p:childTnLst>
                                    <p:animEffect transition="out" filter="fade">
                                      <p:cBhvr>
                                        <p:cTn id="42" dur="500"/>
                                        <p:tgtEl>
                                          <p:spTgt spid="23"/>
                                        </p:tgtEl>
                                      </p:cBhvr>
                                    </p:animEffect>
                                    <p:set>
                                      <p:cBhvr>
                                        <p:cTn id="43" dur="1" fill="hold">
                                          <p:stCondLst>
                                            <p:cond delay="499"/>
                                          </p:stCondLst>
                                        </p:cTn>
                                        <p:tgtEl>
                                          <p:spTgt spid="2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grpId="1" nodeType="clickEffect">
                                  <p:stCondLst>
                                    <p:cond delay="0"/>
                                  </p:stCondLst>
                                  <p:childTnLst>
                                    <p:animMotion origin="layout" path="M 1.73546E-6 -2.7451E-6 L -0.35792 0.12574 " pathEditMode="relative" rAng="0" ptsTypes="AA">
                                      <p:cBhvr>
                                        <p:cTn id="47" dur="2000" fill="hold"/>
                                        <p:tgtEl>
                                          <p:spTgt spid="19"/>
                                        </p:tgtEl>
                                        <p:attrNameLst>
                                          <p:attrName>ppt_x</p:attrName>
                                          <p:attrName>ppt_y</p:attrName>
                                        </p:attrNameLst>
                                      </p:cBhvr>
                                      <p:rCtr x="-17905" y="6275"/>
                                    </p:animMotion>
                                  </p:childTnLst>
                                </p:cTn>
                              </p:par>
                              <p:par>
                                <p:cTn id="48" presetID="42" presetClass="path" presetSubtype="0" accel="50000" decel="50000" fill="hold" grpId="1" nodeType="withEffect">
                                  <p:stCondLst>
                                    <p:cond delay="0"/>
                                  </p:stCondLst>
                                  <p:childTnLst>
                                    <p:animMotion origin="layout" path="M 1.73546E-6 -3.33333E-6 L -0.35792 0.12427 " pathEditMode="relative" rAng="0" ptsTypes="AA">
                                      <p:cBhvr>
                                        <p:cTn id="49" dur="2000" fill="hold"/>
                                        <p:tgtEl>
                                          <p:spTgt spid="24"/>
                                        </p:tgtEl>
                                        <p:attrNameLst>
                                          <p:attrName>ppt_x</p:attrName>
                                          <p:attrName>ppt_y</p:attrName>
                                        </p:attrNameLst>
                                      </p:cBhvr>
                                      <p:rCtr x="-17905" y="6201"/>
                                    </p:animMotion>
                                  </p:childTnLst>
                                </p:cTn>
                              </p:par>
                            </p:childTnLst>
                          </p:cTn>
                        </p:par>
                        <p:par>
                          <p:cTn id="50" fill="hold">
                            <p:stCondLst>
                              <p:cond delay="2000"/>
                            </p:stCondLst>
                            <p:childTnLst>
                              <p:par>
                                <p:cTn id="51" presetID="22" presetClass="entr" presetSubtype="2"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wipe(right)">
                                      <p:cBhvr>
                                        <p:cTn id="53" dur="500"/>
                                        <p:tgtEl>
                                          <p:spTgt spid="2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left)">
                                      <p:cBhvr>
                                        <p:cTn id="58" dur="1000"/>
                                        <p:tgtEl>
                                          <p:spTgt spid="26"/>
                                        </p:tgtEl>
                                      </p:cBhvr>
                                    </p:animEffect>
                                  </p:childTnLst>
                                </p:cTn>
                              </p:par>
                            </p:childTnLst>
                          </p:cTn>
                        </p:par>
                        <p:par>
                          <p:cTn id="59" fill="hold">
                            <p:stCondLst>
                              <p:cond delay="1000"/>
                            </p:stCondLst>
                            <p:childTnLst>
                              <p:par>
                                <p:cTn id="60" presetID="10" presetClass="exit" presetSubtype="0" fill="hold" grpId="1" nodeType="afterEffect">
                                  <p:stCondLst>
                                    <p:cond delay="0"/>
                                  </p:stCondLst>
                                  <p:childTnLst>
                                    <p:animEffect transition="out" filter="fade">
                                      <p:cBhvr>
                                        <p:cTn id="61" dur="1000"/>
                                        <p:tgtEl>
                                          <p:spTgt spid="27"/>
                                        </p:tgtEl>
                                      </p:cBhvr>
                                    </p:animEffect>
                                    <p:set>
                                      <p:cBhvr>
                                        <p:cTn id="62" dur="1" fill="hold">
                                          <p:stCondLst>
                                            <p:cond delay="999"/>
                                          </p:stCondLst>
                                        </p:cTn>
                                        <p:tgtEl>
                                          <p:spTgt spid="27"/>
                                        </p:tgtEl>
                                        <p:attrNameLst>
                                          <p:attrName>style.visibility</p:attrName>
                                        </p:attrNameLst>
                                      </p:cBhvr>
                                      <p:to>
                                        <p:strVal val="hidden"/>
                                      </p:to>
                                    </p:set>
                                  </p:childTnLst>
                                </p:cTn>
                              </p:par>
                              <p:par>
                                <p:cTn id="63" presetID="10" presetClass="exit" presetSubtype="0" fill="hold" grpId="2" nodeType="withEffect">
                                  <p:stCondLst>
                                    <p:cond delay="0"/>
                                  </p:stCondLst>
                                  <p:childTnLst>
                                    <p:animEffect transition="out" filter="fade">
                                      <p:cBhvr>
                                        <p:cTn id="64" dur="1000"/>
                                        <p:tgtEl>
                                          <p:spTgt spid="24"/>
                                        </p:tgtEl>
                                      </p:cBhvr>
                                    </p:animEffect>
                                    <p:set>
                                      <p:cBhvr>
                                        <p:cTn id="65" dur="1" fill="hold">
                                          <p:stCondLst>
                                            <p:cond delay="999"/>
                                          </p:stCondLst>
                                        </p:cTn>
                                        <p:tgtEl>
                                          <p:spTgt spid="24"/>
                                        </p:tgtEl>
                                        <p:attrNameLst>
                                          <p:attrName>style.visibility</p:attrName>
                                        </p:attrNameLst>
                                      </p:cBhvr>
                                      <p:to>
                                        <p:strVal val="hidden"/>
                                      </p:to>
                                    </p:set>
                                  </p:childTnLst>
                                </p:cTn>
                              </p:par>
                              <p:par>
                                <p:cTn id="66" presetID="10" presetClass="exit" presetSubtype="0" fill="hold" grpId="2" nodeType="withEffect">
                                  <p:stCondLst>
                                    <p:cond delay="0"/>
                                  </p:stCondLst>
                                  <p:childTnLst>
                                    <p:animEffect transition="out" filter="fade">
                                      <p:cBhvr>
                                        <p:cTn id="67" dur="1000"/>
                                        <p:tgtEl>
                                          <p:spTgt spid="19"/>
                                        </p:tgtEl>
                                      </p:cBhvr>
                                    </p:animEffect>
                                    <p:set>
                                      <p:cBhvr>
                                        <p:cTn id="68" dur="1" fill="hold">
                                          <p:stCondLst>
                                            <p:cond delay="999"/>
                                          </p:stCondLst>
                                        </p:cTn>
                                        <p:tgtEl>
                                          <p:spTgt spid="19"/>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grpId="0" nodeType="click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wipe(right)">
                                      <p:cBhvr>
                                        <p:cTn id="73" dur="1500"/>
                                        <p:tgtEl>
                                          <p:spTgt spid="34"/>
                                        </p:tgtEl>
                                      </p:cBhvr>
                                    </p:animEffect>
                                  </p:childTnLst>
                                </p:cTn>
                              </p:par>
                              <p:par>
                                <p:cTn id="74" presetID="10" presetClass="exit" presetSubtype="0" fill="hold" grpId="1" nodeType="withEffect">
                                  <p:stCondLst>
                                    <p:cond delay="0"/>
                                  </p:stCondLst>
                                  <p:childTnLst>
                                    <p:animEffect transition="out" filter="fade">
                                      <p:cBhvr>
                                        <p:cTn id="75" dur="1000"/>
                                        <p:tgtEl>
                                          <p:spTgt spid="26"/>
                                        </p:tgtEl>
                                      </p:cBhvr>
                                    </p:animEffect>
                                    <p:set>
                                      <p:cBhvr>
                                        <p:cTn id="76" dur="1" fill="hold">
                                          <p:stCondLst>
                                            <p:cond delay="9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3" grpId="0" animBg="1"/>
      <p:bldP spid="14" grpId="0" animBg="1"/>
      <p:bldP spid="23" grpId="0" animBg="1"/>
      <p:bldP spid="23" grpId="1" animBg="1"/>
      <p:bldP spid="26" grpId="0" animBg="1"/>
      <p:bldP spid="26" grpId="1" animBg="1"/>
      <p:bldP spid="27" grpId="0" animBg="1"/>
      <p:bldP spid="27" grpId="1" animBg="1"/>
      <p:bldP spid="32" grpId="0" animBg="1"/>
      <p:bldP spid="34" grpId="0" animBg="1"/>
      <p:bldP spid="19" grpId="0" animBg="1"/>
      <p:bldP spid="19" grpId="1" animBg="1"/>
      <p:bldP spid="19" grpId="2" animBg="1"/>
      <p:bldP spid="24" grpId="0" animBg="1"/>
      <p:bldP spid="24" grpId="1" animBg="1"/>
      <p:bldP spid="24" grpId="2"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2400" b="0" dirty="0" smtClean="0">
                <a:ea typeface="Segoe UI" panose="020B0502040204020203" pitchFamily="34" charset="0"/>
                <a:cs typeface="Segoe UI" panose="020B0502040204020203" pitchFamily="34" charset="0"/>
              </a:rPr>
              <a:t>Example using await</a:t>
            </a:r>
            <a:endParaRPr lang="de-DE" b="0" dirty="0"/>
          </a:p>
        </p:txBody>
      </p:sp>
      <p:sp>
        <p:nvSpPr>
          <p:cNvPr id="3" name="Textfeld 2"/>
          <p:cNvSpPr txBox="1"/>
          <p:nvPr/>
        </p:nvSpPr>
        <p:spPr>
          <a:xfrm>
            <a:off x="88328" y="1188815"/>
            <a:ext cx="8291174" cy="3970318"/>
          </a:xfrm>
          <a:prstGeom prst="rect">
            <a:avLst/>
          </a:prstGeom>
          <a:noFill/>
        </p:spPr>
        <p:txBody>
          <a:bodyPr wrap="square" rtlCol="0" anchor="ctr">
            <a:spAutoFit/>
          </a:bodyPr>
          <a:lstStyle/>
          <a:p>
            <a:pPr algn="l"/>
            <a:r>
              <a:rPr lang="de-DE" dirty="0" err="1" smtClean="0">
                <a:solidFill>
                  <a:srgbClr val="92D050"/>
                </a:solidFill>
                <a:latin typeface="Consolas" panose="020B0609020204030204" pitchFamily="49" charset="0"/>
                <a:cs typeface="Consolas" panose="020B0609020204030204" pitchFamily="49" charset="0"/>
              </a:rPr>
              <a:t>Button.connect</a:t>
            </a:r>
            <a:r>
              <a:rPr lang="de-DE" dirty="0" smtClean="0">
                <a:solidFill>
                  <a:srgbClr val="92D050"/>
                </a:solidFill>
                <a:latin typeface="Consolas" panose="020B0609020204030204" pitchFamily="49" charset="0"/>
                <a:cs typeface="Consolas" panose="020B0609020204030204" pitchFamily="49" charset="0"/>
              </a:rPr>
              <a:t>( </a:t>
            </a:r>
            <a:r>
              <a:rPr lang="de-DE" dirty="0" err="1">
                <a:solidFill>
                  <a:srgbClr val="0070C0"/>
                </a:solidFill>
                <a:latin typeface="Consolas" panose="020B0609020204030204" pitchFamily="49" charset="0"/>
                <a:cs typeface="Consolas" panose="020B0609020204030204" pitchFamily="49" charset="0"/>
              </a:rPr>
              <a:t>bindAsTask</a:t>
            </a:r>
            <a:r>
              <a:rPr lang="de-DE" dirty="0" smtClean="0">
                <a:solidFill>
                  <a:srgbClr val="92D050"/>
                </a:solidFill>
                <a:latin typeface="Consolas" panose="020B0609020204030204" pitchFamily="49" charset="0"/>
                <a:cs typeface="Consolas" panose="020B0609020204030204" pitchFamily="49" charset="0"/>
              </a:rPr>
              <a:t>( &amp;</a:t>
            </a:r>
            <a:r>
              <a:rPr lang="de-DE" dirty="0" err="1" smtClean="0">
                <a:solidFill>
                  <a:srgbClr val="92D050"/>
                </a:solidFill>
                <a:latin typeface="Consolas" panose="020B0609020204030204" pitchFamily="49" charset="0"/>
                <a:cs typeface="Consolas" panose="020B0609020204030204" pitchFamily="49" charset="0"/>
              </a:rPr>
              <a:t>MainView</a:t>
            </a:r>
            <a:r>
              <a:rPr lang="de-DE" dirty="0" smtClean="0">
                <a:solidFill>
                  <a:srgbClr val="92D050"/>
                </a:solidFill>
                <a:latin typeface="Consolas" panose="020B0609020204030204" pitchFamily="49" charset="0"/>
                <a:cs typeface="Consolas" panose="020B0609020204030204" pitchFamily="49" charset="0"/>
              </a:rPr>
              <a:t>::</a:t>
            </a:r>
            <a:r>
              <a:rPr lang="de-DE" dirty="0" err="1" smtClean="0">
                <a:solidFill>
                  <a:srgbClr val="92D050"/>
                </a:solidFill>
                <a:latin typeface="Consolas" panose="020B0609020204030204" pitchFamily="49" charset="0"/>
                <a:cs typeface="Consolas" panose="020B0609020204030204" pitchFamily="49" charset="0"/>
              </a:rPr>
              <a:t>convertIntoUrl</a:t>
            </a:r>
            <a:r>
              <a:rPr lang="de-DE" dirty="0" smtClean="0">
                <a:solidFill>
                  <a:srgbClr val="92D050"/>
                </a:solidFill>
                <a:latin typeface="Consolas" panose="020B0609020204030204" pitchFamily="49" charset="0"/>
                <a:cs typeface="Consolas" panose="020B0609020204030204" pitchFamily="49" charset="0"/>
              </a:rPr>
              <a:t>, </a:t>
            </a:r>
            <a:r>
              <a:rPr lang="de-DE" dirty="0" err="1">
                <a:solidFill>
                  <a:srgbClr val="92D050"/>
                </a:solidFill>
                <a:latin typeface="Consolas" panose="020B0609020204030204" pitchFamily="49" charset="0"/>
                <a:cs typeface="Consolas" panose="020B0609020204030204" pitchFamily="49" charset="0"/>
              </a:rPr>
              <a:t>this</a:t>
            </a:r>
            <a:r>
              <a:rPr lang="de-DE" dirty="0" smtClean="0">
                <a:solidFill>
                  <a:srgbClr val="92D050"/>
                </a:solidFill>
                <a:latin typeface="Consolas" panose="020B0609020204030204" pitchFamily="49" charset="0"/>
                <a:cs typeface="Consolas" panose="020B0609020204030204" pitchFamily="49" charset="0"/>
              </a:rPr>
              <a:t> ));</a:t>
            </a:r>
          </a:p>
          <a:p>
            <a:pPr algn="l"/>
            <a:endParaRPr lang="de-DE" dirty="0" smtClean="0">
              <a:solidFill>
                <a:srgbClr val="92D050"/>
              </a:solidFill>
              <a:latin typeface="Consolas" panose="020B0609020204030204" pitchFamily="49" charset="0"/>
              <a:cs typeface="Consolas" panose="020B0609020204030204" pitchFamily="49" charset="0"/>
            </a:endParaRPr>
          </a:p>
          <a:p>
            <a:pPr algn="l"/>
            <a:r>
              <a:rPr lang="de-DE" dirty="0" smtClean="0">
                <a:solidFill>
                  <a:srgbClr val="92D050"/>
                </a:solidFill>
                <a:latin typeface="Consolas" panose="020B0609020204030204" pitchFamily="49" charset="0"/>
                <a:cs typeface="Consolas" panose="020B0609020204030204" pitchFamily="49" charset="0"/>
              </a:rPr>
              <a:t>File </a:t>
            </a:r>
            <a:r>
              <a:rPr lang="de-DE" dirty="0" err="1" smtClean="0">
                <a:solidFill>
                  <a:srgbClr val="92D050"/>
                </a:solidFill>
                <a:latin typeface="Consolas" panose="020B0609020204030204" pitchFamily="49" charset="0"/>
                <a:cs typeface="Consolas" panose="020B0609020204030204" pitchFamily="49" charset="0"/>
              </a:rPr>
              <a:t>saveCliprdToDisk</a:t>
            </a:r>
            <a:r>
              <a:rPr lang="de-DE" dirty="0" smtClean="0">
                <a:solidFill>
                  <a:srgbClr val="92D050"/>
                </a:solidFill>
                <a:latin typeface="Consolas" panose="020B0609020204030204" pitchFamily="49" charset="0"/>
                <a:cs typeface="Consolas" panose="020B0609020204030204" pitchFamily="49" charset="0"/>
              </a:rPr>
              <a:t>(); </a:t>
            </a:r>
            <a:endParaRPr lang="de-DE" dirty="0">
              <a:solidFill>
                <a:srgbClr val="92D050"/>
              </a:solidFill>
              <a:latin typeface="Consolas" panose="020B0609020204030204" pitchFamily="49" charset="0"/>
              <a:cs typeface="Consolas" panose="020B0609020204030204" pitchFamily="49" charset="0"/>
            </a:endParaRPr>
          </a:p>
          <a:p>
            <a:pPr algn="l"/>
            <a:r>
              <a:rPr lang="de-DE" dirty="0" err="1" smtClean="0">
                <a:solidFill>
                  <a:srgbClr val="92D050"/>
                </a:solidFill>
                <a:latin typeface="Consolas" panose="020B0609020204030204" pitchFamily="49" charset="0"/>
                <a:cs typeface="Consolas" panose="020B0609020204030204" pitchFamily="49" charset="0"/>
              </a:rPr>
              <a:t>QNetworkReply</a:t>
            </a:r>
            <a:r>
              <a:rPr lang="de-DE" dirty="0" smtClean="0">
                <a:solidFill>
                  <a:srgbClr val="92D050"/>
                </a:solidFill>
                <a:latin typeface="Consolas" panose="020B0609020204030204" pitchFamily="49" charset="0"/>
                <a:cs typeface="Consolas" panose="020B0609020204030204" pitchFamily="49" charset="0"/>
              </a:rPr>
              <a:t> </a:t>
            </a:r>
            <a:r>
              <a:rPr lang="de-DE" dirty="0">
                <a:solidFill>
                  <a:srgbClr val="92D050"/>
                </a:solidFill>
                <a:latin typeface="Consolas" panose="020B0609020204030204" pitchFamily="49" charset="0"/>
                <a:cs typeface="Consolas" panose="020B0609020204030204" pitchFamily="49" charset="0"/>
              </a:rPr>
              <a:t>* </a:t>
            </a:r>
            <a:r>
              <a:rPr lang="de-DE" dirty="0" err="1" smtClean="0">
                <a:solidFill>
                  <a:srgbClr val="92D050"/>
                </a:solidFill>
                <a:latin typeface="Consolas" panose="020B0609020204030204" pitchFamily="49" charset="0"/>
                <a:cs typeface="Consolas" panose="020B0609020204030204" pitchFamily="49" charset="0"/>
              </a:rPr>
              <a:t>uploadImage</a:t>
            </a:r>
            <a:r>
              <a:rPr lang="de-DE" dirty="0" smtClean="0">
                <a:solidFill>
                  <a:srgbClr val="92D050"/>
                </a:solidFill>
                <a:latin typeface="Consolas" panose="020B0609020204030204" pitchFamily="49" charset="0"/>
                <a:cs typeface="Consolas" panose="020B0609020204030204" pitchFamily="49" charset="0"/>
              </a:rPr>
              <a:t> ( File </a:t>
            </a:r>
            <a:r>
              <a:rPr lang="de-DE" dirty="0">
                <a:solidFill>
                  <a:srgbClr val="92D050"/>
                </a:solidFill>
                <a:latin typeface="Consolas" panose="020B0609020204030204" pitchFamily="49" charset="0"/>
                <a:cs typeface="Consolas" panose="020B0609020204030204" pitchFamily="49" charset="0"/>
              </a:rPr>
              <a:t>); </a:t>
            </a:r>
          </a:p>
          <a:p>
            <a:pPr algn="l"/>
            <a:r>
              <a:rPr lang="de-DE" dirty="0" err="1">
                <a:solidFill>
                  <a:srgbClr val="92D050"/>
                </a:solidFill>
                <a:latin typeface="Consolas" panose="020B0609020204030204" pitchFamily="49" charset="0"/>
                <a:cs typeface="Consolas" panose="020B0609020204030204" pitchFamily="49" charset="0"/>
              </a:rPr>
              <a:t>QNetworkReply</a:t>
            </a:r>
            <a:r>
              <a:rPr lang="de-DE" dirty="0">
                <a:solidFill>
                  <a:srgbClr val="92D050"/>
                </a:solidFill>
                <a:latin typeface="Consolas" panose="020B0609020204030204" pitchFamily="49" charset="0"/>
                <a:cs typeface="Consolas" panose="020B0609020204030204" pitchFamily="49" charset="0"/>
              </a:rPr>
              <a:t> * </a:t>
            </a:r>
            <a:r>
              <a:rPr lang="de-DE" dirty="0" err="1" smtClean="0">
                <a:solidFill>
                  <a:srgbClr val="92D050"/>
                </a:solidFill>
                <a:latin typeface="Consolas" panose="020B0609020204030204" pitchFamily="49" charset="0"/>
                <a:cs typeface="Consolas" panose="020B0609020204030204" pitchFamily="49" charset="0"/>
              </a:rPr>
              <a:t>requestUrl</a:t>
            </a:r>
            <a:r>
              <a:rPr lang="de-DE" dirty="0" smtClean="0">
                <a:solidFill>
                  <a:srgbClr val="92D050"/>
                </a:solidFill>
                <a:latin typeface="Consolas" panose="020B0609020204030204" pitchFamily="49" charset="0"/>
                <a:cs typeface="Consolas" panose="020B0609020204030204" pitchFamily="49" charset="0"/>
              </a:rPr>
              <a:t> ( </a:t>
            </a:r>
            <a:r>
              <a:rPr lang="de-DE" dirty="0" err="1" smtClean="0">
                <a:solidFill>
                  <a:srgbClr val="92D050"/>
                </a:solidFill>
                <a:latin typeface="Consolas" panose="020B0609020204030204" pitchFamily="49" charset="0"/>
                <a:cs typeface="Consolas" panose="020B0609020204030204" pitchFamily="49" charset="0"/>
              </a:rPr>
              <a:t>QNetworkReply</a:t>
            </a:r>
            <a:r>
              <a:rPr lang="de-DE" dirty="0" smtClean="0">
                <a:solidFill>
                  <a:srgbClr val="92D050"/>
                </a:solidFill>
                <a:latin typeface="Consolas" panose="020B0609020204030204" pitchFamily="49" charset="0"/>
                <a:cs typeface="Consolas" panose="020B0609020204030204" pitchFamily="49" charset="0"/>
              </a:rPr>
              <a:t> </a:t>
            </a:r>
            <a:r>
              <a:rPr lang="de-DE" dirty="0">
                <a:solidFill>
                  <a:srgbClr val="92D050"/>
                </a:solidFill>
                <a:latin typeface="Consolas" panose="020B0609020204030204" pitchFamily="49" charset="0"/>
                <a:cs typeface="Consolas" panose="020B0609020204030204" pitchFamily="49" charset="0"/>
              </a:rPr>
              <a:t>* ); </a:t>
            </a:r>
          </a:p>
          <a:p>
            <a:pPr algn="l"/>
            <a:r>
              <a:rPr lang="de-DE" dirty="0" err="1">
                <a:solidFill>
                  <a:srgbClr val="92D050"/>
                </a:solidFill>
                <a:latin typeface="Consolas" panose="020B0609020204030204" pitchFamily="49" charset="0"/>
                <a:cs typeface="Consolas" panose="020B0609020204030204" pitchFamily="49" charset="0"/>
              </a:rPr>
              <a:t>void</a:t>
            </a:r>
            <a:r>
              <a:rPr lang="de-DE" dirty="0">
                <a:solidFill>
                  <a:srgbClr val="92D050"/>
                </a:solidFill>
                <a:latin typeface="Consolas" panose="020B0609020204030204" pitchFamily="49" charset="0"/>
                <a:cs typeface="Consolas" panose="020B0609020204030204" pitchFamily="49" charset="0"/>
              </a:rPr>
              <a:t> put2clipboard(</a:t>
            </a:r>
            <a:r>
              <a:rPr lang="de-DE" dirty="0" err="1">
                <a:solidFill>
                  <a:srgbClr val="92D050"/>
                </a:solidFill>
                <a:latin typeface="Consolas" panose="020B0609020204030204" pitchFamily="49" charset="0"/>
                <a:cs typeface="Consolas" panose="020B0609020204030204" pitchFamily="49" charset="0"/>
              </a:rPr>
              <a:t>Qurl</a:t>
            </a:r>
            <a:r>
              <a:rPr lang="de-DE" dirty="0">
                <a:solidFill>
                  <a:srgbClr val="92D050"/>
                </a:solidFill>
                <a:latin typeface="Consolas" panose="020B0609020204030204" pitchFamily="49" charset="0"/>
                <a:cs typeface="Consolas" panose="020B0609020204030204" pitchFamily="49" charset="0"/>
              </a:rPr>
              <a:t>);</a:t>
            </a:r>
          </a:p>
          <a:p>
            <a:pPr algn="l"/>
            <a:endParaRPr lang="de-DE" dirty="0" smtClean="0">
              <a:solidFill>
                <a:srgbClr val="92D050"/>
              </a:solidFill>
              <a:latin typeface="Consolas" panose="020B0609020204030204" pitchFamily="49" charset="0"/>
              <a:cs typeface="Consolas" panose="020B0609020204030204" pitchFamily="49" charset="0"/>
            </a:endParaRPr>
          </a:p>
          <a:p>
            <a:pPr algn="l"/>
            <a:r>
              <a:rPr lang="de-DE" dirty="0" err="1" smtClean="0">
                <a:solidFill>
                  <a:srgbClr val="92D050"/>
                </a:solidFill>
                <a:latin typeface="Consolas" panose="020B0609020204030204" pitchFamily="49" charset="0"/>
                <a:cs typeface="Consolas" panose="020B0609020204030204" pitchFamily="49" charset="0"/>
              </a:rPr>
              <a:t>void</a:t>
            </a:r>
            <a:r>
              <a:rPr lang="de-DE" dirty="0" smtClean="0">
                <a:solidFill>
                  <a:srgbClr val="92D050"/>
                </a:solidFill>
                <a:latin typeface="Consolas" panose="020B0609020204030204" pitchFamily="49" charset="0"/>
                <a:cs typeface="Consolas" panose="020B0609020204030204" pitchFamily="49" charset="0"/>
              </a:rPr>
              <a:t> </a:t>
            </a:r>
            <a:r>
              <a:rPr lang="de-DE" dirty="0" err="1" smtClean="0">
                <a:solidFill>
                  <a:srgbClr val="7030A0"/>
                </a:solidFill>
                <a:latin typeface="Consolas" panose="020B0609020204030204" pitchFamily="49" charset="0"/>
                <a:cs typeface="Consolas" panose="020B0609020204030204" pitchFamily="49" charset="0"/>
              </a:rPr>
              <a:t>convertIntoUrl</a:t>
            </a:r>
            <a:r>
              <a:rPr lang="de-DE" dirty="0" smtClean="0">
                <a:solidFill>
                  <a:srgbClr val="92D050"/>
                </a:solidFill>
                <a:latin typeface="Consolas" panose="020B0609020204030204" pitchFamily="49" charset="0"/>
                <a:cs typeface="Consolas" panose="020B0609020204030204" pitchFamily="49" charset="0"/>
              </a:rPr>
              <a:t>() {</a:t>
            </a:r>
          </a:p>
          <a:p>
            <a:pPr lvl="1" algn="l"/>
            <a:r>
              <a:rPr lang="de-DE" dirty="0" smtClean="0">
                <a:solidFill>
                  <a:srgbClr val="92D050"/>
                </a:solidFill>
                <a:latin typeface="Consolas" panose="020B0609020204030204" pitchFamily="49" charset="0"/>
                <a:cs typeface="Consolas" panose="020B0609020204030204" pitchFamily="49" charset="0"/>
              </a:rPr>
              <a:t>File </a:t>
            </a:r>
            <a:r>
              <a:rPr lang="de-DE" dirty="0" err="1" smtClean="0">
                <a:solidFill>
                  <a:srgbClr val="92D050"/>
                </a:solidFill>
                <a:latin typeface="Consolas" panose="020B0609020204030204" pitchFamily="49" charset="0"/>
                <a:cs typeface="Consolas" panose="020B0609020204030204" pitchFamily="49" charset="0"/>
              </a:rPr>
              <a:t>tmpFile</a:t>
            </a:r>
            <a:r>
              <a:rPr lang="de-DE" dirty="0" smtClean="0">
                <a:solidFill>
                  <a:srgbClr val="92D050"/>
                </a:solidFill>
                <a:latin typeface="Consolas" panose="020B0609020204030204" pitchFamily="49" charset="0"/>
                <a:cs typeface="Consolas" panose="020B0609020204030204" pitchFamily="49" charset="0"/>
              </a:rPr>
              <a:t> = </a:t>
            </a:r>
            <a:r>
              <a:rPr lang="de-DE" dirty="0" err="1" smtClean="0">
                <a:solidFill>
                  <a:srgbClr val="0070C0"/>
                </a:solidFill>
                <a:latin typeface="Consolas" panose="020B0609020204030204" pitchFamily="49" charset="0"/>
                <a:cs typeface="Consolas" panose="020B0609020204030204" pitchFamily="49" charset="0"/>
              </a:rPr>
              <a:t>await</a:t>
            </a:r>
            <a:r>
              <a:rPr lang="de-DE" dirty="0" smtClean="0">
                <a:solidFill>
                  <a:srgbClr val="92D050"/>
                </a:solidFill>
                <a:latin typeface="Consolas" panose="020B0609020204030204" pitchFamily="49" charset="0"/>
                <a:cs typeface="Consolas" panose="020B0609020204030204" pitchFamily="49" charset="0"/>
              </a:rPr>
              <a:t> </a:t>
            </a:r>
            <a:r>
              <a:rPr lang="de-DE" dirty="0" err="1" smtClean="0">
                <a:solidFill>
                  <a:srgbClr val="92D050"/>
                </a:solidFill>
                <a:latin typeface="Consolas" panose="020B0609020204030204" pitchFamily="49" charset="0"/>
                <a:cs typeface="Consolas" panose="020B0609020204030204" pitchFamily="49" charset="0"/>
              </a:rPr>
              <a:t>boost</a:t>
            </a:r>
            <a:r>
              <a:rPr lang="de-DE" dirty="0" smtClean="0">
                <a:solidFill>
                  <a:srgbClr val="92D050"/>
                </a:solidFill>
                <a:latin typeface="Consolas" panose="020B0609020204030204" pitchFamily="49" charset="0"/>
                <a:cs typeface="Consolas" panose="020B0609020204030204" pitchFamily="49" charset="0"/>
              </a:rPr>
              <a:t>::</a:t>
            </a:r>
            <a:r>
              <a:rPr lang="de-DE" dirty="0" err="1" smtClean="0">
                <a:solidFill>
                  <a:srgbClr val="92D050"/>
                </a:solidFill>
                <a:latin typeface="Consolas" panose="020B0609020204030204" pitchFamily="49" charset="0"/>
                <a:cs typeface="Consolas" panose="020B0609020204030204" pitchFamily="49" charset="0"/>
              </a:rPr>
              <a:t>async</a:t>
            </a:r>
            <a:r>
              <a:rPr lang="de-DE" dirty="0" smtClean="0">
                <a:solidFill>
                  <a:srgbClr val="92D050"/>
                </a:solidFill>
                <a:latin typeface="Consolas" panose="020B0609020204030204" pitchFamily="49" charset="0"/>
                <a:cs typeface="Consolas" panose="020B0609020204030204" pitchFamily="49" charset="0"/>
              </a:rPr>
              <a:t>( </a:t>
            </a:r>
            <a:r>
              <a:rPr lang="de-DE" dirty="0" err="1" smtClean="0">
                <a:solidFill>
                  <a:srgbClr val="7030A0"/>
                </a:solidFill>
                <a:latin typeface="Consolas" panose="020B0609020204030204" pitchFamily="49" charset="0"/>
                <a:cs typeface="Consolas" panose="020B0609020204030204" pitchFamily="49" charset="0"/>
              </a:rPr>
              <a:t>saveCliprdToDisk</a:t>
            </a:r>
            <a:r>
              <a:rPr lang="de-DE" dirty="0" smtClean="0">
                <a:solidFill>
                  <a:srgbClr val="92D050"/>
                </a:solidFill>
                <a:latin typeface="Consolas" panose="020B0609020204030204" pitchFamily="49" charset="0"/>
                <a:cs typeface="Consolas" panose="020B0609020204030204" pitchFamily="49" charset="0"/>
              </a:rPr>
              <a:t>());</a:t>
            </a:r>
          </a:p>
          <a:p>
            <a:pPr lvl="1" algn="l"/>
            <a:r>
              <a:rPr lang="de-DE" dirty="0" err="1" smtClean="0">
                <a:solidFill>
                  <a:srgbClr val="92D050"/>
                </a:solidFill>
                <a:latin typeface="Consolas" panose="020B0609020204030204" pitchFamily="49" charset="0"/>
                <a:cs typeface="Consolas" panose="020B0609020204030204" pitchFamily="49" charset="0"/>
              </a:rPr>
              <a:t>QNetworkReply</a:t>
            </a:r>
            <a:r>
              <a:rPr lang="de-DE" dirty="0" smtClean="0">
                <a:solidFill>
                  <a:srgbClr val="92D050"/>
                </a:solidFill>
                <a:latin typeface="Consolas" panose="020B0609020204030204" pitchFamily="49" charset="0"/>
                <a:cs typeface="Consolas" panose="020B0609020204030204" pitchFamily="49" charset="0"/>
              </a:rPr>
              <a:t> * </a:t>
            </a:r>
            <a:r>
              <a:rPr lang="de-DE" dirty="0" err="1" smtClean="0">
                <a:solidFill>
                  <a:srgbClr val="92D050"/>
                </a:solidFill>
                <a:latin typeface="Consolas" panose="020B0609020204030204" pitchFamily="49" charset="0"/>
                <a:cs typeface="Consolas" panose="020B0609020204030204" pitchFamily="49" charset="0"/>
              </a:rPr>
              <a:t>uploadedFile</a:t>
            </a:r>
            <a:r>
              <a:rPr lang="de-DE" dirty="0" smtClean="0">
                <a:solidFill>
                  <a:srgbClr val="92D050"/>
                </a:solidFill>
                <a:latin typeface="Consolas" panose="020B0609020204030204" pitchFamily="49" charset="0"/>
                <a:cs typeface="Consolas" panose="020B0609020204030204" pitchFamily="49" charset="0"/>
              </a:rPr>
              <a:t> </a:t>
            </a:r>
            <a:r>
              <a:rPr lang="de-DE" dirty="0">
                <a:solidFill>
                  <a:srgbClr val="92D050"/>
                </a:solidFill>
                <a:latin typeface="Consolas" panose="020B0609020204030204" pitchFamily="49" charset="0"/>
                <a:cs typeface="Consolas" panose="020B0609020204030204" pitchFamily="49" charset="0"/>
              </a:rPr>
              <a:t>= </a:t>
            </a:r>
            <a:r>
              <a:rPr lang="de-DE" dirty="0" err="1">
                <a:solidFill>
                  <a:srgbClr val="0070C0"/>
                </a:solidFill>
                <a:latin typeface="Consolas" panose="020B0609020204030204" pitchFamily="49" charset="0"/>
                <a:cs typeface="Consolas" panose="020B0609020204030204" pitchFamily="49" charset="0"/>
              </a:rPr>
              <a:t>await</a:t>
            </a:r>
            <a:r>
              <a:rPr lang="de-DE" dirty="0" smtClean="0">
                <a:solidFill>
                  <a:srgbClr val="92D050"/>
                </a:solidFill>
                <a:latin typeface="Consolas" panose="020B0609020204030204" pitchFamily="49" charset="0"/>
                <a:cs typeface="Consolas" panose="020B0609020204030204" pitchFamily="49" charset="0"/>
              </a:rPr>
              <a:t> </a:t>
            </a:r>
            <a:r>
              <a:rPr lang="de-DE" dirty="0" err="1" smtClean="0">
                <a:solidFill>
                  <a:srgbClr val="7030A0"/>
                </a:solidFill>
                <a:latin typeface="Consolas" panose="020B0609020204030204" pitchFamily="49" charset="0"/>
                <a:cs typeface="Consolas" panose="020B0609020204030204" pitchFamily="49" charset="0"/>
              </a:rPr>
              <a:t>uploadImage</a:t>
            </a:r>
            <a:r>
              <a:rPr lang="de-DE" dirty="0">
                <a:solidFill>
                  <a:srgbClr val="92D050"/>
                </a:solidFill>
                <a:latin typeface="Consolas" panose="020B0609020204030204" pitchFamily="49" charset="0"/>
                <a:cs typeface="Consolas" panose="020B0609020204030204" pitchFamily="49" charset="0"/>
              </a:rPr>
              <a:t>( </a:t>
            </a:r>
            <a:r>
              <a:rPr lang="de-DE" dirty="0" err="1">
                <a:solidFill>
                  <a:srgbClr val="92D050"/>
                </a:solidFill>
                <a:latin typeface="Consolas" panose="020B0609020204030204" pitchFamily="49" charset="0"/>
                <a:cs typeface="Consolas" panose="020B0609020204030204" pitchFamily="49" charset="0"/>
              </a:rPr>
              <a:t>tmpFile</a:t>
            </a:r>
            <a:r>
              <a:rPr lang="de-DE" dirty="0">
                <a:solidFill>
                  <a:srgbClr val="92D050"/>
                </a:solidFill>
                <a:latin typeface="Consolas" panose="020B0609020204030204" pitchFamily="49" charset="0"/>
                <a:cs typeface="Consolas" panose="020B0609020204030204" pitchFamily="49" charset="0"/>
              </a:rPr>
              <a:t> </a:t>
            </a:r>
            <a:r>
              <a:rPr lang="de-DE" dirty="0" smtClean="0">
                <a:solidFill>
                  <a:srgbClr val="92D050"/>
                </a:solidFill>
                <a:latin typeface="Consolas" panose="020B0609020204030204" pitchFamily="49" charset="0"/>
                <a:cs typeface="Consolas" panose="020B0609020204030204" pitchFamily="49" charset="0"/>
              </a:rPr>
              <a:t>);</a:t>
            </a:r>
            <a:endParaRPr lang="de-DE" dirty="0">
              <a:solidFill>
                <a:srgbClr val="92D050"/>
              </a:solidFill>
              <a:latin typeface="Consolas" panose="020B0609020204030204" pitchFamily="49" charset="0"/>
              <a:cs typeface="Consolas" panose="020B0609020204030204" pitchFamily="49" charset="0"/>
            </a:endParaRPr>
          </a:p>
          <a:p>
            <a:pPr lvl="1" algn="l"/>
            <a:r>
              <a:rPr lang="de-DE" dirty="0" err="1">
                <a:solidFill>
                  <a:srgbClr val="92D050"/>
                </a:solidFill>
                <a:latin typeface="Consolas" panose="020B0609020204030204" pitchFamily="49" charset="0"/>
                <a:cs typeface="Consolas" panose="020B0609020204030204" pitchFamily="49" charset="0"/>
              </a:rPr>
              <a:t>QNetworkReply</a:t>
            </a:r>
            <a:r>
              <a:rPr lang="de-DE" dirty="0">
                <a:solidFill>
                  <a:srgbClr val="92D050"/>
                </a:solidFill>
                <a:latin typeface="Consolas" panose="020B0609020204030204" pitchFamily="49" charset="0"/>
                <a:cs typeface="Consolas" panose="020B0609020204030204" pitchFamily="49" charset="0"/>
              </a:rPr>
              <a:t> * </a:t>
            </a:r>
            <a:r>
              <a:rPr lang="de-DE" dirty="0" err="1">
                <a:solidFill>
                  <a:srgbClr val="92D050"/>
                </a:solidFill>
                <a:latin typeface="Consolas" panose="020B0609020204030204" pitchFamily="49" charset="0"/>
                <a:cs typeface="Consolas" panose="020B0609020204030204" pitchFamily="49" charset="0"/>
              </a:rPr>
              <a:t>fileUrl</a:t>
            </a:r>
            <a:r>
              <a:rPr lang="de-DE" dirty="0">
                <a:solidFill>
                  <a:srgbClr val="92D050"/>
                </a:solidFill>
                <a:latin typeface="Consolas" panose="020B0609020204030204" pitchFamily="49" charset="0"/>
                <a:cs typeface="Consolas" panose="020B0609020204030204" pitchFamily="49" charset="0"/>
              </a:rPr>
              <a:t> = </a:t>
            </a:r>
            <a:r>
              <a:rPr lang="de-DE" dirty="0" err="1">
                <a:solidFill>
                  <a:srgbClr val="0070C0"/>
                </a:solidFill>
                <a:latin typeface="Consolas" panose="020B0609020204030204" pitchFamily="49" charset="0"/>
                <a:cs typeface="Consolas" panose="020B0609020204030204" pitchFamily="49" charset="0"/>
              </a:rPr>
              <a:t>await</a:t>
            </a:r>
            <a:r>
              <a:rPr lang="de-DE" dirty="0">
                <a:solidFill>
                  <a:srgbClr val="92D050"/>
                </a:solidFill>
                <a:latin typeface="Consolas" panose="020B0609020204030204" pitchFamily="49" charset="0"/>
                <a:cs typeface="Consolas" panose="020B0609020204030204" pitchFamily="49" charset="0"/>
              </a:rPr>
              <a:t> ( </a:t>
            </a:r>
            <a:r>
              <a:rPr lang="de-DE" dirty="0" err="1" smtClean="0">
                <a:solidFill>
                  <a:srgbClr val="7030A0"/>
                </a:solidFill>
                <a:latin typeface="Consolas" panose="020B0609020204030204" pitchFamily="49" charset="0"/>
                <a:cs typeface="Consolas" panose="020B0609020204030204" pitchFamily="49" charset="0"/>
              </a:rPr>
              <a:t>requestUrl</a:t>
            </a:r>
            <a:r>
              <a:rPr lang="de-DE" dirty="0" smtClean="0">
                <a:solidFill>
                  <a:srgbClr val="92D050"/>
                </a:solidFill>
                <a:latin typeface="Consolas" panose="020B0609020204030204" pitchFamily="49" charset="0"/>
                <a:cs typeface="Consolas" panose="020B0609020204030204" pitchFamily="49" charset="0"/>
              </a:rPr>
              <a:t>, </a:t>
            </a:r>
            <a:r>
              <a:rPr lang="de-DE" dirty="0" err="1">
                <a:solidFill>
                  <a:srgbClr val="92D050"/>
                </a:solidFill>
                <a:latin typeface="Consolas" panose="020B0609020204030204" pitchFamily="49" charset="0"/>
                <a:cs typeface="Consolas" panose="020B0609020204030204" pitchFamily="49" charset="0"/>
              </a:rPr>
              <a:t>uploadedFile</a:t>
            </a:r>
            <a:r>
              <a:rPr lang="de-DE" dirty="0">
                <a:solidFill>
                  <a:srgbClr val="92D050"/>
                </a:solidFill>
                <a:latin typeface="Consolas" panose="020B0609020204030204" pitchFamily="49" charset="0"/>
                <a:cs typeface="Consolas" panose="020B0609020204030204" pitchFamily="49" charset="0"/>
              </a:rPr>
              <a:t> </a:t>
            </a:r>
            <a:r>
              <a:rPr lang="de-DE" dirty="0" smtClean="0">
                <a:solidFill>
                  <a:srgbClr val="92D050"/>
                </a:solidFill>
                <a:latin typeface="Consolas" panose="020B0609020204030204" pitchFamily="49" charset="0"/>
                <a:cs typeface="Consolas" panose="020B0609020204030204" pitchFamily="49" charset="0"/>
              </a:rPr>
              <a:t>);</a:t>
            </a:r>
            <a:endParaRPr lang="de-DE" dirty="0">
              <a:solidFill>
                <a:srgbClr val="92D050"/>
              </a:solidFill>
              <a:latin typeface="Consolas" panose="020B0609020204030204" pitchFamily="49" charset="0"/>
              <a:cs typeface="Consolas" panose="020B0609020204030204" pitchFamily="49" charset="0"/>
            </a:endParaRPr>
          </a:p>
          <a:p>
            <a:pPr lvl="1" algn="l"/>
            <a:r>
              <a:rPr lang="de-DE" dirty="0" smtClean="0">
                <a:solidFill>
                  <a:srgbClr val="7030A0"/>
                </a:solidFill>
                <a:latin typeface="Consolas" panose="020B0609020204030204" pitchFamily="49" charset="0"/>
                <a:cs typeface="Consolas" panose="020B0609020204030204" pitchFamily="49" charset="0"/>
              </a:rPr>
              <a:t>put2clipboard</a:t>
            </a:r>
            <a:r>
              <a:rPr lang="de-DE" dirty="0" smtClean="0">
                <a:solidFill>
                  <a:srgbClr val="92D050"/>
                </a:solidFill>
                <a:latin typeface="Consolas" panose="020B0609020204030204" pitchFamily="49" charset="0"/>
                <a:cs typeface="Consolas" panose="020B0609020204030204" pitchFamily="49" charset="0"/>
              </a:rPr>
              <a:t>( </a:t>
            </a:r>
            <a:r>
              <a:rPr lang="de-DE" dirty="0" err="1" smtClean="0">
                <a:solidFill>
                  <a:srgbClr val="92D050"/>
                </a:solidFill>
                <a:latin typeface="Consolas" panose="020B0609020204030204" pitchFamily="49" charset="0"/>
                <a:cs typeface="Consolas" panose="020B0609020204030204" pitchFamily="49" charset="0"/>
              </a:rPr>
              <a:t>fileUrl</a:t>
            </a:r>
            <a:r>
              <a:rPr lang="de-DE" dirty="0" smtClean="0">
                <a:solidFill>
                  <a:srgbClr val="92D050"/>
                </a:solidFill>
                <a:latin typeface="Consolas" panose="020B0609020204030204" pitchFamily="49" charset="0"/>
                <a:cs typeface="Consolas" panose="020B0609020204030204" pitchFamily="49" charset="0"/>
              </a:rPr>
              <a:t>-&gt;</a:t>
            </a:r>
            <a:r>
              <a:rPr lang="de-DE" dirty="0" err="1" smtClean="0">
                <a:solidFill>
                  <a:srgbClr val="92D050"/>
                </a:solidFill>
                <a:latin typeface="Consolas" panose="020B0609020204030204" pitchFamily="49" charset="0"/>
                <a:cs typeface="Consolas" panose="020B0609020204030204" pitchFamily="49" charset="0"/>
              </a:rPr>
              <a:t>result</a:t>
            </a:r>
            <a:r>
              <a:rPr lang="de-DE" dirty="0" smtClean="0">
                <a:solidFill>
                  <a:srgbClr val="92D050"/>
                </a:solidFill>
                <a:latin typeface="Consolas" panose="020B0609020204030204" pitchFamily="49" charset="0"/>
                <a:cs typeface="Consolas" panose="020B0609020204030204" pitchFamily="49" charset="0"/>
              </a:rPr>
              <a:t>());</a:t>
            </a:r>
            <a:endParaRPr lang="de-DE" dirty="0">
              <a:solidFill>
                <a:srgbClr val="92D050"/>
              </a:solidFill>
              <a:latin typeface="Consolas" panose="020B0609020204030204" pitchFamily="49" charset="0"/>
              <a:cs typeface="Consolas" panose="020B0609020204030204" pitchFamily="49" charset="0"/>
            </a:endParaRPr>
          </a:p>
          <a:p>
            <a:pPr algn="l"/>
            <a:r>
              <a:rPr lang="de-DE" dirty="0" smtClean="0">
                <a:solidFill>
                  <a:srgbClr val="92D050"/>
                </a:solidFill>
                <a:latin typeface="Consolas" panose="020B0609020204030204" pitchFamily="49" charset="0"/>
                <a:cs typeface="Consolas" panose="020B0609020204030204" pitchFamily="49" charset="0"/>
              </a:rPr>
              <a:t>}</a:t>
            </a:r>
            <a:endParaRPr lang="de-DE" dirty="0">
              <a:solidFill>
                <a:srgbClr val="92D050"/>
              </a:solidFill>
              <a:latin typeface="Consolas" panose="020B0609020204030204" pitchFamily="49" charset="0"/>
              <a:cs typeface="Consolas" panose="020B0609020204030204" pitchFamily="49" charset="0"/>
            </a:endParaRPr>
          </a:p>
          <a:p>
            <a:pPr algn="l"/>
            <a:endParaRPr lang="de-DE" dirty="0" smtClean="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87866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2400" b="0" dirty="0" smtClean="0">
                <a:ea typeface="Segoe UI" panose="020B0502040204020203" pitchFamily="34" charset="0"/>
                <a:cs typeface="Segoe UI" panose="020B0502040204020203" pitchFamily="34" charset="0"/>
              </a:rPr>
              <a:t>Example using Task</a:t>
            </a:r>
            <a:endParaRPr lang="de-DE" b="0" dirty="0"/>
          </a:p>
        </p:txBody>
      </p:sp>
      <p:sp>
        <p:nvSpPr>
          <p:cNvPr id="3" name="Textfeld 2"/>
          <p:cNvSpPr txBox="1"/>
          <p:nvPr/>
        </p:nvSpPr>
        <p:spPr>
          <a:xfrm>
            <a:off x="88328" y="1050318"/>
            <a:ext cx="8291174" cy="4247317"/>
          </a:xfrm>
          <a:prstGeom prst="rect">
            <a:avLst/>
          </a:prstGeom>
          <a:noFill/>
        </p:spPr>
        <p:txBody>
          <a:bodyPr wrap="square" rtlCol="0" anchor="ctr">
            <a:spAutoFit/>
          </a:bodyPr>
          <a:lstStyle/>
          <a:p>
            <a:pPr algn="l"/>
            <a:r>
              <a:rPr lang="de-DE" dirty="0" err="1" smtClean="0">
                <a:solidFill>
                  <a:srgbClr val="92D050"/>
                </a:solidFill>
                <a:latin typeface="Consolas" panose="020B0609020204030204" pitchFamily="49" charset="0"/>
                <a:cs typeface="Consolas" panose="020B0609020204030204" pitchFamily="49" charset="0"/>
              </a:rPr>
              <a:t>Button.connect</a:t>
            </a:r>
            <a:r>
              <a:rPr lang="de-DE" dirty="0" smtClean="0">
                <a:solidFill>
                  <a:srgbClr val="92D050"/>
                </a:solidFill>
                <a:latin typeface="Consolas" panose="020B0609020204030204" pitchFamily="49" charset="0"/>
                <a:cs typeface="Consolas" panose="020B0609020204030204" pitchFamily="49" charset="0"/>
              </a:rPr>
              <a:t>( </a:t>
            </a:r>
            <a:r>
              <a:rPr lang="de-DE" dirty="0" err="1" smtClean="0">
                <a:solidFill>
                  <a:srgbClr val="0070C0"/>
                </a:solidFill>
                <a:latin typeface="Consolas" panose="020B0609020204030204" pitchFamily="49" charset="0"/>
                <a:cs typeface="Consolas" panose="020B0609020204030204" pitchFamily="49" charset="0"/>
              </a:rPr>
              <a:t>bindAsTask</a:t>
            </a:r>
            <a:r>
              <a:rPr lang="de-DE" dirty="0" smtClean="0">
                <a:solidFill>
                  <a:srgbClr val="92D050"/>
                </a:solidFill>
                <a:latin typeface="Consolas" panose="020B0609020204030204" pitchFamily="49" charset="0"/>
                <a:cs typeface="Consolas" panose="020B0609020204030204" pitchFamily="49" charset="0"/>
              </a:rPr>
              <a:t>( &amp;</a:t>
            </a:r>
            <a:r>
              <a:rPr lang="de-DE" dirty="0" err="1" smtClean="0">
                <a:solidFill>
                  <a:srgbClr val="92D050"/>
                </a:solidFill>
                <a:latin typeface="Consolas" panose="020B0609020204030204" pitchFamily="49" charset="0"/>
                <a:cs typeface="Consolas" panose="020B0609020204030204" pitchFamily="49" charset="0"/>
              </a:rPr>
              <a:t>MainView</a:t>
            </a:r>
            <a:r>
              <a:rPr lang="de-DE" dirty="0" smtClean="0">
                <a:solidFill>
                  <a:srgbClr val="92D050"/>
                </a:solidFill>
                <a:latin typeface="Consolas" panose="020B0609020204030204" pitchFamily="49" charset="0"/>
                <a:cs typeface="Consolas" panose="020B0609020204030204" pitchFamily="49" charset="0"/>
              </a:rPr>
              <a:t>::</a:t>
            </a:r>
            <a:r>
              <a:rPr lang="de-DE" dirty="0" err="1" smtClean="0">
                <a:solidFill>
                  <a:srgbClr val="92D050"/>
                </a:solidFill>
                <a:latin typeface="Consolas" panose="020B0609020204030204" pitchFamily="49" charset="0"/>
                <a:cs typeface="Consolas" panose="020B0609020204030204" pitchFamily="49" charset="0"/>
              </a:rPr>
              <a:t>convertIntoUrl</a:t>
            </a:r>
            <a:r>
              <a:rPr lang="de-DE" dirty="0" smtClean="0">
                <a:solidFill>
                  <a:srgbClr val="92D050"/>
                </a:solidFill>
                <a:latin typeface="Consolas" panose="020B0609020204030204" pitchFamily="49" charset="0"/>
                <a:cs typeface="Consolas" panose="020B0609020204030204" pitchFamily="49" charset="0"/>
              </a:rPr>
              <a:t>, </a:t>
            </a:r>
            <a:r>
              <a:rPr lang="de-DE" dirty="0" err="1">
                <a:solidFill>
                  <a:srgbClr val="92D050"/>
                </a:solidFill>
                <a:latin typeface="Consolas" panose="020B0609020204030204" pitchFamily="49" charset="0"/>
                <a:cs typeface="Consolas" panose="020B0609020204030204" pitchFamily="49" charset="0"/>
              </a:rPr>
              <a:t>this</a:t>
            </a:r>
            <a:r>
              <a:rPr lang="de-DE" dirty="0" smtClean="0">
                <a:solidFill>
                  <a:srgbClr val="92D050"/>
                </a:solidFill>
                <a:latin typeface="Consolas" panose="020B0609020204030204" pitchFamily="49" charset="0"/>
                <a:cs typeface="Consolas" panose="020B0609020204030204" pitchFamily="49" charset="0"/>
              </a:rPr>
              <a:t> ));</a:t>
            </a:r>
          </a:p>
          <a:p>
            <a:pPr algn="l"/>
            <a:endParaRPr lang="de-DE" dirty="0" smtClean="0">
              <a:solidFill>
                <a:srgbClr val="92D050"/>
              </a:solidFill>
              <a:latin typeface="Consolas" panose="020B0609020204030204" pitchFamily="49" charset="0"/>
              <a:cs typeface="Consolas" panose="020B0609020204030204" pitchFamily="49" charset="0"/>
            </a:endParaRPr>
          </a:p>
          <a:p>
            <a:pPr algn="l"/>
            <a:r>
              <a:rPr lang="de-DE" dirty="0" smtClean="0">
                <a:solidFill>
                  <a:srgbClr val="0070C0"/>
                </a:solidFill>
                <a:latin typeface="Consolas" panose="020B0609020204030204" pitchFamily="49" charset="0"/>
                <a:cs typeface="Consolas" panose="020B0609020204030204" pitchFamily="49" charset="0"/>
              </a:rPr>
              <a:t>Task&lt;File</a:t>
            </a:r>
            <a:r>
              <a:rPr lang="de-DE" dirty="0" smtClean="0">
                <a:solidFill>
                  <a:srgbClr val="92D050"/>
                </a:solidFill>
                <a:latin typeface="Consolas" panose="020B0609020204030204" pitchFamily="49" charset="0"/>
                <a:cs typeface="Consolas" panose="020B0609020204030204" pitchFamily="49" charset="0"/>
              </a:rPr>
              <a:t>&gt; </a:t>
            </a:r>
            <a:r>
              <a:rPr lang="de-DE" dirty="0" err="1" smtClean="0">
                <a:solidFill>
                  <a:srgbClr val="92D050"/>
                </a:solidFill>
                <a:latin typeface="Consolas" panose="020B0609020204030204" pitchFamily="49" charset="0"/>
                <a:cs typeface="Consolas" panose="020B0609020204030204" pitchFamily="49" charset="0"/>
              </a:rPr>
              <a:t>saveCliprdToDiskAsync</a:t>
            </a:r>
            <a:r>
              <a:rPr lang="de-DE" dirty="0" smtClean="0">
                <a:solidFill>
                  <a:srgbClr val="92D050"/>
                </a:solidFill>
                <a:latin typeface="Consolas" panose="020B0609020204030204" pitchFamily="49" charset="0"/>
                <a:cs typeface="Consolas" panose="020B0609020204030204" pitchFamily="49" charset="0"/>
              </a:rPr>
              <a:t>(); </a:t>
            </a:r>
          </a:p>
          <a:p>
            <a:pPr algn="l"/>
            <a:r>
              <a:rPr lang="de-DE" dirty="0">
                <a:solidFill>
                  <a:srgbClr val="0070C0"/>
                </a:solidFill>
                <a:latin typeface="Consolas" panose="020B0609020204030204" pitchFamily="49" charset="0"/>
                <a:cs typeface="Consolas" panose="020B0609020204030204" pitchFamily="49" charset="0"/>
              </a:rPr>
              <a:t>Task&lt;</a:t>
            </a:r>
            <a:r>
              <a:rPr lang="de-DE" dirty="0" err="1">
                <a:solidFill>
                  <a:srgbClr val="0070C0"/>
                </a:solidFill>
                <a:latin typeface="Consolas" panose="020B0609020204030204" pitchFamily="49" charset="0"/>
                <a:cs typeface="Consolas" panose="020B0609020204030204" pitchFamily="49" charset="0"/>
              </a:rPr>
              <a:t>QNetworkReply</a:t>
            </a:r>
            <a:r>
              <a:rPr lang="de-DE" dirty="0">
                <a:solidFill>
                  <a:srgbClr val="92D050"/>
                </a:solidFill>
                <a:latin typeface="Consolas" panose="020B0609020204030204" pitchFamily="49" charset="0"/>
                <a:cs typeface="Consolas" panose="020B0609020204030204" pitchFamily="49" charset="0"/>
              </a:rPr>
              <a:t> </a:t>
            </a:r>
            <a:r>
              <a:rPr lang="de-DE" dirty="0">
                <a:solidFill>
                  <a:srgbClr val="0070C0"/>
                </a:solidFill>
                <a:latin typeface="Consolas" panose="020B0609020204030204" pitchFamily="49" charset="0"/>
                <a:cs typeface="Consolas" panose="020B0609020204030204" pitchFamily="49" charset="0"/>
              </a:rPr>
              <a:t>*</a:t>
            </a:r>
            <a:r>
              <a:rPr lang="de-DE" dirty="0">
                <a:solidFill>
                  <a:srgbClr val="92D050"/>
                </a:solidFill>
                <a:latin typeface="Consolas" panose="020B0609020204030204" pitchFamily="49" charset="0"/>
                <a:cs typeface="Consolas" panose="020B0609020204030204" pitchFamily="49" charset="0"/>
              </a:rPr>
              <a:t> &gt; </a:t>
            </a:r>
            <a:r>
              <a:rPr lang="de-DE" dirty="0" err="1" smtClean="0">
                <a:solidFill>
                  <a:srgbClr val="92D050"/>
                </a:solidFill>
                <a:latin typeface="Consolas" panose="020B0609020204030204" pitchFamily="49" charset="0"/>
                <a:cs typeface="Consolas" panose="020B0609020204030204" pitchFamily="49" charset="0"/>
              </a:rPr>
              <a:t>uploadImageAsync</a:t>
            </a:r>
            <a:r>
              <a:rPr lang="de-DE" dirty="0" smtClean="0">
                <a:solidFill>
                  <a:srgbClr val="92D050"/>
                </a:solidFill>
                <a:latin typeface="Consolas" panose="020B0609020204030204" pitchFamily="49" charset="0"/>
                <a:cs typeface="Consolas" panose="020B0609020204030204" pitchFamily="49" charset="0"/>
              </a:rPr>
              <a:t>( File ); </a:t>
            </a:r>
            <a:endParaRPr lang="de-DE" dirty="0">
              <a:solidFill>
                <a:srgbClr val="92D050"/>
              </a:solidFill>
              <a:latin typeface="Consolas" panose="020B0609020204030204" pitchFamily="49" charset="0"/>
              <a:cs typeface="Consolas" panose="020B0609020204030204" pitchFamily="49" charset="0"/>
            </a:endParaRPr>
          </a:p>
          <a:p>
            <a:pPr algn="l"/>
            <a:r>
              <a:rPr lang="de-DE" dirty="0">
                <a:solidFill>
                  <a:srgbClr val="0070C0"/>
                </a:solidFill>
                <a:latin typeface="Consolas" panose="020B0609020204030204" pitchFamily="49" charset="0"/>
                <a:cs typeface="Consolas" panose="020B0609020204030204" pitchFamily="49" charset="0"/>
              </a:rPr>
              <a:t>Task&lt;</a:t>
            </a:r>
            <a:r>
              <a:rPr lang="de-DE" dirty="0" err="1">
                <a:solidFill>
                  <a:srgbClr val="0070C0"/>
                </a:solidFill>
                <a:latin typeface="Consolas" panose="020B0609020204030204" pitchFamily="49" charset="0"/>
                <a:cs typeface="Consolas" panose="020B0609020204030204" pitchFamily="49" charset="0"/>
              </a:rPr>
              <a:t>QUrl</a:t>
            </a:r>
            <a:r>
              <a:rPr lang="de-DE" dirty="0">
                <a:solidFill>
                  <a:srgbClr val="92D050"/>
                </a:solidFill>
                <a:latin typeface="Consolas" panose="020B0609020204030204" pitchFamily="49" charset="0"/>
                <a:cs typeface="Consolas" panose="020B0609020204030204" pitchFamily="49" charset="0"/>
              </a:rPr>
              <a:t>&gt; </a:t>
            </a:r>
            <a:r>
              <a:rPr lang="de-DE" dirty="0" err="1" smtClean="0">
                <a:solidFill>
                  <a:srgbClr val="92D050"/>
                </a:solidFill>
                <a:latin typeface="Consolas" panose="020B0609020204030204" pitchFamily="49" charset="0"/>
                <a:cs typeface="Consolas" panose="020B0609020204030204" pitchFamily="49" charset="0"/>
              </a:rPr>
              <a:t>requestUrlAsync</a:t>
            </a:r>
            <a:r>
              <a:rPr lang="de-DE" dirty="0" smtClean="0">
                <a:solidFill>
                  <a:srgbClr val="92D050"/>
                </a:solidFill>
                <a:latin typeface="Consolas" panose="020B0609020204030204" pitchFamily="49" charset="0"/>
                <a:cs typeface="Consolas" panose="020B0609020204030204" pitchFamily="49" charset="0"/>
              </a:rPr>
              <a:t>(</a:t>
            </a:r>
            <a:r>
              <a:rPr lang="de-DE" dirty="0" err="1" smtClean="0">
                <a:solidFill>
                  <a:srgbClr val="92D050"/>
                </a:solidFill>
                <a:latin typeface="Consolas" panose="020B0609020204030204" pitchFamily="49" charset="0"/>
                <a:cs typeface="Consolas" panose="020B0609020204030204" pitchFamily="49" charset="0"/>
              </a:rPr>
              <a:t>QNetworkReply</a:t>
            </a:r>
            <a:r>
              <a:rPr lang="de-DE" dirty="0" smtClean="0">
                <a:solidFill>
                  <a:srgbClr val="92D050"/>
                </a:solidFill>
                <a:latin typeface="Consolas" panose="020B0609020204030204" pitchFamily="49" charset="0"/>
                <a:cs typeface="Consolas" panose="020B0609020204030204" pitchFamily="49" charset="0"/>
              </a:rPr>
              <a:t> * ); </a:t>
            </a:r>
          </a:p>
          <a:p>
            <a:pPr algn="l"/>
            <a:r>
              <a:rPr lang="de-DE" dirty="0" err="1" smtClean="0">
                <a:solidFill>
                  <a:srgbClr val="92D050"/>
                </a:solidFill>
                <a:latin typeface="Consolas" panose="020B0609020204030204" pitchFamily="49" charset="0"/>
                <a:cs typeface="Consolas" panose="020B0609020204030204" pitchFamily="49" charset="0"/>
              </a:rPr>
              <a:t>void</a:t>
            </a:r>
            <a:r>
              <a:rPr lang="de-DE" dirty="0" smtClean="0">
                <a:solidFill>
                  <a:srgbClr val="92D050"/>
                </a:solidFill>
                <a:latin typeface="Consolas" panose="020B0609020204030204" pitchFamily="49" charset="0"/>
                <a:cs typeface="Consolas" panose="020B0609020204030204" pitchFamily="49" charset="0"/>
              </a:rPr>
              <a:t> put2clipboard(</a:t>
            </a:r>
            <a:r>
              <a:rPr lang="de-DE" dirty="0" err="1" smtClean="0">
                <a:solidFill>
                  <a:srgbClr val="92D050"/>
                </a:solidFill>
                <a:latin typeface="Consolas" panose="020B0609020204030204" pitchFamily="49" charset="0"/>
                <a:cs typeface="Consolas" panose="020B0609020204030204" pitchFamily="49" charset="0"/>
              </a:rPr>
              <a:t>QUrl</a:t>
            </a:r>
            <a:r>
              <a:rPr lang="de-DE" dirty="0" smtClean="0">
                <a:solidFill>
                  <a:srgbClr val="92D050"/>
                </a:solidFill>
                <a:latin typeface="Consolas" panose="020B0609020204030204" pitchFamily="49" charset="0"/>
                <a:cs typeface="Consolas" panose="020B0609020204030204" pitchFamily="49" charset="0"/>
              </a:rPr>
              <a:t>);</a:t>
            </a:r>
          </a:p>
          <a:p>
            <a:pPr algn="l"/>
            <a:endParaRPr lang="de-DE" dirty="0">
              <a:solidFill>
                <a:srgbClr val="92D050"/>
              </a:solidFill>
              <a:latin typeface="Consolas" panose="020B0609020204030204" pitchFamily="49" charset="0"/>
              <a:cs typeface="Consolas" panose="020B0609020204030204" pitchFamily="49" charset="0"/>
            </a:endParaRPr>
          </a:p>
          <a:p>
            <a:pPr algn="l"/>
            <a:r>
              <a:rPr lang="de-DE" dirty="0" err="1">
                <a:solidFill>
                  <a:srgbClr val="92D050"/>
                </a:solidFill>
                <a:latin typeface="Consolas" panose="020B0609020204030204" pitchFamily="49" charset="0"/>
                <a:cs typeface="Consolas" panose="020B0609020204030204" pitchFamily="49" charset="0"/>
              </a:rPr>
              <a:t>void</a:t>
            </a:r>
            <a:r>
              <a:rPr lang="de-DE" dirty="0">
                <a:solidFill>
                  <a:srgbClr val="92D050"/>
                </a:solidFill>
                <a:latin typeface="Consolas" panose="020B0609020204030204" pitchFamily="49" charset="0"/>
                <a:cs typeface="Consolas" panose="020B0609020204030204" pitchFamily="49" charset="0"/>
              </a:rPr>
              <a:t> </a:t>
            </a:r>
            <a:r>
              <a:rPr lang="de-DE" dirty="0" err="1">
                <a:solidFill>
                  <a:srgbClr val="7030A0"/>
                </a:solidFill>
                <a:latin typeface="Consolas" panose="020B0609020204030204" pitchFamily="49" charset="0"/>
                <a:cs typeface="Consolas" panose="020B0609020204030204" pitchFamily="49" charset="0"/>
              </a:rPr>
              <a:t>convertIntoUrl</a:t>
            </a:r>
            <a:r>
              <a:rPr lang="de-DE" dirty="0">
                <a:solidFill>
                  <a:srgbClr val="92D050"/>
                </a:solidFill>
                <a:latin typeface="Consolas" panose="020B0609020204030204" pitchFamily="49" charset="0"/>
                <a:cs typeface="Consolas" panose="020B0609020204030204" pitchFamily="49" charset="0"/>
              </a:rPr>
              <a:t>() {</a:t>
            </a:r>
          </a:p>
          <a:p>
            <a:pPr lvl="1" algn="l"/>
            <a:r>
              <a:rPr lang="de-DE" dirty="0" err="1">
                <a:solidFill>
                  <a:srgbClr val="92D050"/>
                </a:solidFill>
                <a:latin typeface="Consolas" panose="020B0609020204030204" pitchFamily="49" charset="0"/>
                <a:cs typeface="Consolas" panose="020B0609020204030204" pitchFamily="49" charset="0"/>
              </a:rPr>
              <a:t>auto</a:t>
            </a:r>
            <a:r>
              <a:rPr lang="de-DE" dirty="0">
                <a:solidFill>
                  <a:srgbClr val="92D050"/>
                </a:solidFill>
                <a:latin typeface="Consolas" panose="020B0609020204030204" pitchFamily="49" charset="0"/>
                <a:cs typeface="Consolas" panose="020B0609020204030204" pitchFamily="49" charset="0"/>
              </a:rPr>
              <a:t> </a:t>
            </a:r>
            <a:r>
              <a:rPr lang="de-DE" dirty="0" err="1">
                <a:solidFill>
                  <a:srgbClr val="92D050"/>
                </a:solidFill>
                <a:latin typeface="Consolas" panose="020B0609020204030204" pitchFamily="49" charset="0"/>
                <a:cs typeface="Consolas" panose="020B0609020204030204" pitchFamily="49" charset="0"/>
              </a:rPr>
              <a:t>tmpFile</a:t>
            </a:r>
            <a:r>
              <a:rPr lang="de-DE" dirty="0">
                <a:solidFill>
                  <a:srgbClr val="92D050"/>
                </a:solidFill>
                <a:latin typeface="Consolas" panose="020B0609020204030204" pitchFamily="49" charset="0"/>
                <a:cs typeface="Consolas" panose="020B0609020204030204" pitchFamily="49" charset="0"/>
              </a:rPr>
              <a:t> = </a:t>
            </a:r>
            <a:r>
              <a:rPr lang="de-DE" dirty="0" err="1" smtClean="0">
                <a:solidFill>
                  <a:srgbClr val="7030A0"/>
                </a:solidFill>
                <a:latin typeface="Consolas" panose="020B0609020204030204" pitchFamily="49" charset="0"/>
                <a:cs typeface="Consolas" panose="020B0609020204030204" pitchFamily="49" charset="0"/>
              </a:rPr>
              <a:t>saveCliprdToDiskAsync</a:t>
            </a:r>
            <a:r>
              <a:rPr lang="de-DE" dirty="0" smtClean="0">
                <a:solidFill>
                  <a:srgbClr val="92D050"/>
                </a:solidFill>
                <a:latin typeface="Consolas" panose="020B0609020204030204" pitchFamily="49" charset="0"/>
                <a:cs typeface="Consolas" panose="020B0609020204030204" pitchFamily="49" charset="0"/>
              </a:rPr>
              <a:t>();</a:t>
            </a:r>
            <a:endParaRPr lang="de-DE" dirty="0">
              <a:solidFill>
                <a:srgbClr val="92D050"/>
              </a:solidFill>
              <a:latin typeface="Consolas" panose="020B0609020204030204" pitchFamily="49" charset="0"/>
              <a:cs typeface="Consolas" panose="020B0609020204030204" pitchFamily="49" charset="0"/>
            </a:endParaRPr>
          </a:p>
          <a:p>
            <a:pPr lvl="1" algn="l"/>
            <a:r>
              <a:rPr lang="de-DE" dirty="0" err="1">
                <a:solidFill>
                  <a:srgbClr val="92D050"/>
                </a:solidFill>
                <a:latin typeface="Consolas" panose="020B0609020204030204" pitchFamily="49" charset="0"/>
                <a:cs typeface="Consolas" panose="020B0609020204030204" pitchFamily="49" charset="0"/>
              </a:rPr>
              <a:t>auto</a:t>
            </a:r>
            <a:r>
              <a:rPr lang="de-DE" dirty="0">
                <a:solidFill>
                  <a:srgbClr val="92D050"/>
                </a:solidFill>
                <a:latin typeface="Consolas" panose="020B0609020204030204" pitchFamily="49" charset="0"/>
                <a:cs typeface="Consolas" panose="020B0609020204030204" pitchFamily="49" charset="0"/>
              </a:rPr>
              <a:t> </a:t>
            </a:r>
            <a:r>
              <a:rPr lang="de-DE" dirty="0" err="1">
                <a:solidFill>
                  <a:srgbClr val="92D050"/>
                </a:solidFill>
                <a:latin typeface="Consolas" panose="020B0609020204030204" pitchFamily="49" charset="0"/>
                <a:cs typeface="Consolas" panose="020B0609020204030204" pitchFamily="49" charset="0"/>
              </a:rPr>
              <a:t>uploadedFile</a:t>
            </a:r>
            <a:r>
              <a:rPr lang="de-DE" dirty="0">
                <a:solidFill>
                  <a:srgbClr val="92D050"/>
                </a:solidFill>
                <a:latin typeface="Consolas" panose="020B0609020204030204" pitchFamily="49" charset="0"/>
                <a:cs typeface="Consolas" panose="020B0609020204030204" pitchFamily="49" charset="0"/>
              </a:rPr>
              <a:t> = </a:t>
            </a:r>
            <a:r>
              <a:rPr lang="de-DE" dirty="0" err="1" smtClean="0">
                <a:solidFill>
                  <a:srgbClr val="7030A0"/>
                </a:solidFill>
                <a:latin typeface="Consolas" panose="020B0609020204030204" pitchFamily="49" charset="0"/>
                <a:cs typeface="Consolas" panose="020B0609020204030204" pitchFamily="49" charset="0"/>
              </a:rPr>
              <a:t>uploadImageAsync</a:t>
            </a:r>
            <a:r>
              <a:rPr lang="de-DE" dirty="0" smtClean="0">
                <a:solidFill>
                  <a:srgbClr val="92D050"/>
                </a:solidFill>
                <a:latin typeface="Consolas" panose="020B0609020204030204" pitchFamily="49" charset="0"/>
                <a:cs typeface="Consolas" panose="020B0609020204030204" pitchFamily="49" charset="0"/>
              </a:rPr>
              <a:t>( </a:t>
            </a:r>
            <a:r>
              <a:rPr lang="de-DE" dirty="0" err="1">
                <a:solidFill>
                  <a:srgbClr val="92D050"/>
                </a:solidFill>
                <a:latin typeface="Consolas" panose="020B0609020204030204" pitchFamily="49" charset="0"/>
                <a:cs typeface="Consolas" panose="020B0609020204030204" pitchFamily="49" charset="0"/>
              </a:rPr>
              <a:t>tmpFile</a:t>
            </a:r>
            <a:r>
              <a:rPr lang="de-DE" dirty="0">
                <a:solidFill>
                  <a:srgbClr val="92D050"/>
                </a:solidFill>
                <a:latin typeface="Consolas" panose="020B0609020204030204" pitchFamily="49" charset="0"/>
                <a:cs typeface="Consolas" panose="020B0609020204030204" pitchFamily="49" charset="0"/>
              </a:rPr>
              <a:t> </a:t>
            </a:r>
            <a:r>
              <a:rPr lang="de-DE" dirty="0" smtClean="0">
                <a:solidFill>
                  <a:srgbClr val="92D050"/>
                </a:solidFill>
                <a:latin typeface="Consolas" panose="020B0609020204030204" pitchFamily="49" charset="0"/>
                <a:cs typeface="Consolas" panose="020B0609020204030204" pitchFamily="49" charset="0"/>
              </a:rPr>
              <a:t>);</a:t>
            </a:r>
            <a:endParaRPr lang="de-DE" dirty="0">
              <a:solidFill>
                <a:srgbClr val="92D050"/>
              </a:solidFill>
              <a:latin typeface="Consolas" panose="020B0609020204030204" pitchFamily="49" charset="0"/>
              <a:cs typeface="Consolas" panose="020B0609020204030204" pitchFamily="49" charset="0"/>
            </a:endParaRPr>
          </a:p>
          <a:p>
            <a:pPr lvl="1" algn="l"/>
            <a:r>
              <a:rPr lang="de-DE" dirty="0" err="1">
                <a:solidFill>
                  <a:srgbClr val="92D050"/>
                </a:solidFill>
                <a:latin typeface="Consolas" panose="020B0609020204030204" pitchFamily="49" charset="0"/>
                <a:cs typeface="Consolas" panose="020B0609020204030204" pitchFamily="49" charset="0"/>
              </a:rPr>
              <a:t>auto</a:t>
            </a:r>
            <a:r>
              <a:rPr lang="de-DE" dirty="0">
                <a:solidFill>
                  <a:srgbClr val="92D050"/>
                </a:solidFill>
                <a:latin typeface="Consolas" panose="020B0609020204030204" pitchFamily="49" charset="0"/>
                <a:cs typeface="Consolas" panose="020B0609020204030204" pitchFamily="49" charset="0"/>
              </a:rPr>
              <a:t> </a:t>
            </a:r>
            <a:r>
              <a:rPr lang="de-DE" dirty="0" err="1">
                <a:solidFill>
                  <a:srgbClr val="92D050"/>
                </a:solidFill>
                <a:latin typeface="Consolas" panose="020B0609020204030204" pitchFamily="49" charset="0"/>
                <a:cs typeface="Consolas" panose="020B0609020204030204" pitchFamily="49" charset="0"/>
              </a:rPr>
              <a:t>fileUrl</a:t>
            </a:r>
            <a:r>
              <a:rPr lang="de-DE" dirty="0">
                <a:solidFill>
                  <a:srgbClr val="92D050"/>
                </a:solidFill>
                <a:latin typeface="Consolas" panose="020B0609020204030204" pitchFamily="49" charset="0"/>
                <a:cs typeface="Consolas" panose="020B0609020204030204" pitchFamily="49" charset="0"/>
              </a:rPr>
              <a:t> = </a:t>
            </a:r>
            <a:r>
              <a:rPr lang="de-DE" dirty="0" err="1" smtClean="0">
                <a:solidFill>
                  <a:srgbClr val="7030A0"/>
                </a:solidFill>
                <a:latin typeface="Consolas" panose="020B0609020204030204" pitchFamily="49" charset="0"/>
                <a:cs typeface="Consolas" panose="020B0609020204030204" pitchFamily="49" charset="0"/>
              </a:rPr>
              <a:t>requestUrlAsync</a:t>
            </a:r>
            <a:r>
              <a:rPr lang="de-DE" dirty="0" smtClean="0">
                <a:solidFill>
                  <a:srgbClr val="92D050"/>
                </a:solidFill>
                <a:latin typeface="Consolas" panose="020B0609020204030204" pitchFamily="49" charset="0"/>
                <a:cs typeface="Consolas" panose="020B0609020204030204" pitchFamily="49" charset="0"/>
              </a:rPr>
              <a:t>( </a:t>
            </a:r>
            <a:r>
              <a:rPr lang="de-DE" dirty="0" err="1">
                <a:solidFill>
                  <a:srgbClr val="92D050"/>
                </a:solidFill>
                <a:latin typeface="Consolas" panose="020B0609020204030204" pitchFamily="49" charset="0"/>
                <a:cs typeface="Consolas" panose="020B0609020204030204" pitchFamily="49" charset="0"/>
              </a:rPr>
              <a:t>uploadedFile</a:t>
            </a:r>
            <a:r>
              <a:rPr lang="de-DE" dirty="0">
                <a:solidFill>
                  <a:srgbClr val="92D050"/>
                </a:solidFill>
                <a:latin typeface="Consolas" panose="020B0609020204030204" pitchFamily="49" charset="0"/>
                <a:cs typeface="Consolas" panose="020B0609020204030204" pitchFamily="49" charset="0"/>
              </a:rPr>
              <a:t> </a:t>
            </a:r>
            <a:r>
              <a:rPr lang="de-DE" dirty="0" smtClean="0">
                <a:solidFill>
                  <a:srgbClr val="92D050"/>
                </a:solidFill>
                <a:latin typeface="Consolas" panose="020B0609020204030204" pitchFamily="49" charset="0"/>
                <a:cs typeface="Consolas" panose="020B0609020204030204" pitchFamily="49" charset="0"/>
              </a:rPr>
              <a:t>);</a:t>
            </a:r>
            <a:endParaRPr lang="de-DE" dirty="0">
              <a:solidFill>
                <a:srgbClr val="92D050"/>
              </a:solidFill>
              <a:latin typeface="Consolas" panose="020B0609020204030204" pitchFamily="49" charset="0"/>
              <a:cs typeface="Consolas" panose="020B0609020204030204" pitchFamily="49" charset="0"/>
            </a:endParaRPr>
          </a:p>
          <a:p>
            <a:pPr lvl="1" algn="l"/>
            <a:r>
              <a:rPr lang="de-DE" dirty="0">
                <a:solidFill>
                  <a:srgbClr val="7030A0"/>
                </a:solidFill>
                <a:latin typeface="Consolas" panose="020B0609020204030204" pitchFamily="49" charset="0"/>
                <a:cs typeface="Consolas" panose="020B0609020204030204" pitchFamily="49" charset="0"/>
              </a:rPr>
              <a:t>put2clipboard</a:t>
            </a:r>
            <a:r>
              <a:rPr lang="de-DE" dirty="0">
                <a:solidFill>
                  <a:srgbClr val="92D050"/>
                </a:solidFill>
                <a:latin typeface="Consolas" panose="020B0609020204030204" pitchFamily="49" charset="0"/>
                <a:cs typeface="Consolas" panose="020B0609020204030204" pitchFamily="49" charset="0"/>
              </a:rPr>
              <a:t>(</a:t>
            </a:r>
            <a:r>
              <a:rPr lang="de-DE" dirty="0" err="1">
                <a:solidFill>
                  <a:srgbClr val="92D050"/>
                </a:solidFill>
                <a:latin typeface="Consolas" panose="020B0609020204030204" pitchFamily="49" charset="0"/>
                <a:cs typeface="Consolas" panose="020B0609020204030204" pitchFamily="49" charset="0"/>
              </a:rPr>
              <a:t>fileUrl</a:t>
            </a:r>
            <a:r>
              <a:rPr lang="de-DE" dirty="0">
                <a:solidFill>
                  <a:srgbClr val="92D050"/>
                </a:solidFill>
                <a:latin typeface="Consolas" panose="020B0609020204030204" pitchFamily="49" charset="0"/>
                <a:cs typeface="Consolas" panose="020B0609020204030204" pitchFamily="49" charset="0"/>
              </a:rPr>
              <a:t>);</a:t>
            </a:r>
          </a:p>
          <a:p>
            <a:pPr algn="l"/>
            <a:r>
              <a:rPr lang="de-DE" dirty="0">
                <a:solidFill>
                  <a:srgbClr val="92D050"/>
                </a:solidFill>
                <a:latin typeface="Consolas" panose="020B0609020204030204" pitchFamily="49" charset="0"/>
                <a:cs typeface="Consolas" panose="020B0609020204030204" pitchFamily="49" charset="0"/>
              </a:rPr>
              <a:t>}</a:t>
            </a:r>
          </a:p>
          <a:p>
            <a:pPr algn="l"/>
            <a:endParaRPr lang="de-DE" dirty="0">
              <a:solidFill>
                <a:srgbClr val="0070C0"/>
              </a:solidFill>
              <a:latin typeface="Consolas" panose="020B0609020204030204" pitchFamily="49" charset="0"/>
              <a:cs typeface="Consolas" panose="020B0609020204030204" pitchFamily="49" charset="0"/>
            </a:endParaRPr>
          </a:p>
          <a:p>
            <a:pPr algn="l"/>
            <a:endParaRPr lang="de-DE" dirty="0" smtClean="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155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bwMode="auto">
          <a:xfrm>
            <a:off x="0" y="0"/>
            <a:ext cx="8648700" cy="6477000"/>
          </a:xfrm>
          <a:prstGeom prst="rect">
            <a:avLst/>
          </a:prstGeom>
          <a:solidFill>
            <a:schemeClr val="bg1"/>
          </a:solidFill>
          <a:ln w="9525" cap="flat" cmpd="sng" algn="ctr">
            <a:solidFill>
              <a:srgbClr val="96969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kumimoji="0" lang="de-DE" sz="6000" i="0" u="none" strike="noStrike" cap="none" normalizeH="0" baseline="0" dirty="0" smtClean="0">
              <a:ln>
                <a:noFill/>
              </a:ln>
              <a:effectLst/>
            </a:endParaRPr>
          </a:p>
        </p:txBody>
      </p:sp>
      <p:graphicFrame>
        <p:nvGraphicFramePr>
          <p:cNvPr id="4" name="Diagramm 3"/>
          <p:cNvGraphicFramePr/>
          <p:nvPr>
            <p:extLst>
              <p:ext uri="{D42A27DB-BD31-4B8C-83A1-F6EECF244321}">
                <p14:modId xmlns:p14="http://schemas.microsoft.com/office/powerpoint/2010/main" val="756983491"/>
              </p:ext>
            </p:extLst>
          </p:nvPr>
        </p:nvGraphicFramePr>
        <p:xfrm>
          <a:off x="370368" y="357809"/>
          <a:ext cx="7898987" cy="5663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feld 5"/>
          <p:cNvSpPr txBox="1"/>
          <p:nvPr/>
        </p:nvSpPr>
        <p:spPr>
          <a:xfrm>
            <a:off x="1560444" y="1883497"/>
            <a:ext cx="1247139" cy="92333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de-DE" dirty="0" err="1" smtClean="0">
                <a:solidFill>
                  <a:schemeClr val="accent4">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creates</a:t>
            </a:r>
            <a:r>
              <a:rPr lang="de-DE" dirty="0" smtClean="0">
                <a:solidFill>
                  <a:schemeClr val="accent4">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 </a:t>
            </a:r>
            <a:r>
              <a:rPr lang="de-DE" dirty="0" err="1" smtClean="0">
                <a:solidFill>
                  <a:schemeClr val="accent4">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from</a:t>
            </a:r>
            <a:r>
              <a:rPr lang="de-DE" dirty="0" smtClean="0">
                <a:solidFill>
                  <a:schemeClr val="accent4">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 </a:t>
            </a:r>
            <a:r>
              <a:rPr lang="de-DE" dirty="0" err="1" smtClean="0">
                <a:solidFill>
                  <a:schemeClr val="accent4">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methods</a:t>
            </a:r>
            <a:endParaRPr lang="de-DE" dirty="0">
              <a:solidFill>
                <a:schemeClr val="accent4">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8" name="Textfeld 7"/>
          <p:cNvSpPr txBox="1"/>
          <p:nvPr/>
        </p:nvSpPr>
        <p:spPr>
          <a:xfrm>
            <a:off x="4565374" y="4078826"/>
            <a:ext cx="1247139"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de-DE" dirty="0" err="1" smtClean="0">
                <a:solidFill>
                  <a:schemeClr val="accent4">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awaits</a:t>
            </a:r>
            <a:endParaRPr lang="de-DE" dirty="0">
              <a:solidFill>
                <a:schemeClr val="accent4">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Textfeld 6"/>
          <p:cNvSpPr txBox="1"/>
          <p:nvPr/>
        </p:nvSpPr>
        <p:spPr>
          <a:xfrm>
            <a:off x="6221334" y="1883497"/>
            <a:ext cx="1247139"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de-DE" dirty="0" err="1" smtClean="0">
                <a:solidFill>
                  <a:schemeClr val="accent4">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empowers</a:t>
            </a:r>
            <a:endParaRPr lang="de-DE" dirty="0">
              <a:solidFill>
                <a:schemeClr val="accent4">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3" name="Gerade Verbindung 2"/>
          <p:cNvCxnSpPr/>
          <p:nvPr/>
        </p:nvCxnSpPr>
        <p:spPr bwMode="auto">
          <a:xfrm flipV="1">
            <a:off x="3480214" y="2875584"/>
            <a:ext cx="1838739" cy="19878"/>
          </a:xfrm>
          <a:prstGeom prst="line">
            <a:avLst/>
          </a:prstGeom>
          <a:solidFill>
            <a:schemeClr val="accent1"/>
          </a:solidFill>
          <a:ln w="1270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626893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P spid="8"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2400" b="0" dirty="0" smtClean="0">
                <a:ea typeface="Segoe UI" panose="020B0502040204020203" pitchFamily="34" charset="0"/>
                <a:cs typeface="Segoe UI" panose="020B0502040204020203" pitchFamily="34" charset="0"/>
              </a:rPr>
              <a:t>Task Factories</a:t>
            </a:r>
            <a:endParaRPr lang="de-DE" b="0" dirty="0"/>
          </a:p>
        </p:txBody>
      </p:sp>
      <p:sp>
        <p:nvSpPr>
          <p:cNvPr id="3" name="Textfeld 2"/>
          <p:cNvSpPr txBox="1"/>
          <p:nvPr/>
        </p:nvSpPr>
        <p:spPr>
          <a:xfrm>
            <a:off x="63062" y="1856439"/>
            <a:ext cx="4114800" cy="2462213"/>
          </a:xfrm>
          <a:prstGeom prst="rect">
            <a:avLst/>
          </a:prstGeom>
          <a:noFill/>
        </p:spPr>
        <p:txBody>
          <a:bodyPr wrap="square" rtlCol="0" anchor="ctr">
            <a:spAutoFit/>
          </a:bodyPr>
          <a:lstStyle/>
          <a:p>
            <a:r>
              <a:rPr lang="de-DE" sz="5400" dirty="0" err="1" smtClean="0">
                <a:latin typeface="Segoe UI Light" panose="020B0502040204020203" pitchFamily="34" charset="0"/>
                <a:ea typeface="Segoe UI" panose="020B0502040204020203" pitchFamily="34" charset="0"/>
                <a:cs typeface="Segoe UI" panose="020B0502040204020203" pitchFamily="34" charset="0"/>
              </a:rPr>
              <a:t>make_task</a:t>
            </a:r>
            <a:endParaRPr lang="de-DE" sz="5400" dirty="0" smtClean="0">
              <a:latin typeface="Segoe UI Light" panose="020B0502040204020203" pitchFamily="34" charset="0"/>
              <a:ea typeface="Segoe UI" panose="020B0502040204020203" pitchFamily="34" charset="0"/>
              <a:cs typeface="Segoe UI" panose="020B0502040204020203" pitchFamily="34" charset="0"/>
            </a:endParaRPr>
          </a:p>
          <a:p>
            <a:endParaRPr lang="de-DE" sz="2000" dirty="0" smtClean="0">
              <a:latin typeface="Segoe UI" panose="020B0502040204020203" pitchFamily="34" charset="0"/>
              <a:ea typeface="Segoe UI" panose="020B0502040204020203" pitchFamily="34" charset="0"/>
              <a:cs typeface="Segoe UI" panose="020B0502040204020203" pitchFamily="34" charset="0"/>
            </a:endParaRPr>
          </a:p>
          <a:p>
            <a:r>
              <a:rPr lang="de-DE" sz="2000" dirty="0" err="1" smtClean="0">
                <a:latin typeface="Segoe UI" panose="020B0502040204020203" pitchFamily="34" charset="0"/>
                <a:ea typeface="Segoe UI" panose="020B0502040204020203" pitchFamily="34" charset="0"/>
                <a:cs typeface="Segoe UI" panose="020B0502040204020203" pitchFamily="34" charset="0"/>
              </a:rPr>
              <a:t>Creates</a:t>
            </a:r>
            <a:r>
              <a:rPr lang="de-DE" sz="2000" dirty="0" smtClean="0">
                <a:latin typeface="Segoe UI" panose="020B0502040204020203" pitchFamily="34" charset="0"/>
                <a:ea typeface="Segoe UI" panose="020B0502040204020203" pitchFamily="34" charset="0"/>
                <a:cs typeface="Segoe UI" panose="020B0502040204020203" pitchFamily="34" charset="0"/>
              </a:rPr>
              <a:t> an </a:t>
            </a:r>
            <a:r>
              <a:rPr lang="de-DE" sz="20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Task&lt;R&gt;</a:t>
            </a:r>
            <a:r>
              <a:rPr lang="de-DE" sz="2000" dirty="0" smtClean="0">
                <a:latin typeface="Segoe UI" panose="020B0502040204020203" pitchFamily="34" charset="0"/>
                <a:ea typeface="Segoe UI" panose="020B0502040204020203" pitchFamily="34" charset="0"/>
                <a:cs typeface="Segoe UI" panose="020B0502040204020203" pitchFamily="34" charset="0"/>
              </a:rPr>
              <a:t> </a:t>
            </a:r>
            <a:r>
              <a:rPr lang="de-DE" sz="2000" dirty="0" err="1" smtClean="0">
                <a:latin typeface="Segoe UI" panose="020B0502040204020203" pitchFamily="34" charset="0"/>
                <a:ea typeface="Segoe UI" panose="020B0502040204020203" pitchFamily="34" charset="0"/>
                <a:cs typeface="Segoe UI" panose="020B0502040204020203" pitchFamily="34" charset="0"/>
              </a:rPr>
              <a:t>from</a:t>
            </a:r>
            <a:r>
              <a:rPr lang="de-DE" sz="2000" dirty="0" smtClean="0">
                <a:latin typeface="Segoe UI" panose="020B0502040204020203" pitchFamily="34" charset="0"/>
                <a:ea typeface="Segoe UI" panose="020B0502040204020203" pitchFamily="34" charset="0"/>
                <a:cs typeface="Segoe UI" panose="020B0502040204020203" pitchFamily="34" charset="0"/>
              </a:rPr>
              <a:t> </a:t>
            </a:r>
            <a:r>
              <a:rPr lang="de-DE" sz="2000" dirty="0" err="1" smtClean="0">
                <a:latin typeface="Segoe UI" panose="020B0502040204020203" pitchFamily="34" charset="0"/>
                <a:ea typeface="Segoe UI" panose="020B0502040204020203" pitchFamily="34" charset="0"/>
                <a:cs typeface="Segoe UI" panose="020B0502040204020203" pitchFamily="34" charset="0"/>
              </a:rPr>
              <a:t>anything</a:t>
            </a:r>
            <a:r>
              <a:rPr lang="de-DE" sz="2000" dirty="0" smtClean="0">
                <a:latin typeface="Segoe UI" panose="020B0502040204020203" pitchFamily="34" charset="0"/>
                <a:ea typeface="Segoe UI" panose="020B0502040204020203" pitchFamily="34" charset="0"/>
                <a:cs typeface="Segoe UI" panose="020B0502040204020203" pitchFamily="34" charset="0"/>
              </a:rPr>
              <a:t>, </a:t>
            </a:r>
            <a:r>
              <a:rPr lang="de-DE" sz="2000" dirty="0" err="1" smtClean="0">
                <a:latin typeface="Segoe UI" panose="020B0502040204020203" pitchFamily="34" charset="0"/>
                <a:ea typeface="Segoe UI" panose="020B0502040204020203" pitchFamily="34" charset="0"/>
                <a:cs typeface="Segoe UI" panose="020B0502040204020203" pitchFamily="34" charset="0"/>
              </a:rPr>
              <a:t>that</a:t>
            </a:r>
            <a:r>
              <a:rPr lang="de-DE" sz="2000" dirty="0" smtClean="0">
                <a:latin typeface="Segoe UI" panose="020B0502040204020203" pitchFamily="34" charset="0"/>
                <a:ea typeface="Segoe UI" panose="020B0502040204020203" pitchFamily="34" charset="0"/>
                <a:cs typeface="Segoe UI" panose="020B0502040204020203" pitchFamily="34" charset="0"/>
              </a:rPr>
              <a:t> </a:t>
            </a:r>
            <a:r>
              <a:rPr lang="de-DE" sz="2000" dirty="0" err="1" smtClean="0">
                <a:latin typeface="Segoe UI" panose="020B0502040204020203" pitchFamily="34" charset="0"/>
                <a:ea typeface="Segoe UI" panose="020B0502040204020203" pitchFamily="34" charset="0"/>
                <a:cs typeface="Segoe UI" panose="020B0502040204020203" pitchFamily="34" charset="0"/>
              </a:rPr>
              <a:t>is</a:t>
            </a:r>
            <a:r>
              <a:rPr lang="de-DE" sz="2000" dirty="0" smtClean="0">
                <a:latin typeface="Segoe UI" panose="020B0502040204020203" pitchFamily="34" charset="0"/>
                <a:ea typeface="Segoe UI" panose="020B0502040204020203" pitchFamily="34" charset="0"/>
                <a:cs typeface="Segoe UI" panose="020B0502040204020203" pitchFamily="34" charset="0"/>
              </a:rPr>
              <a:t> </a:t>
            </a:r>
            <a:r>
              <a:rPr lang="de-DE" sz="2000" dirty="0" err="1" smtClean="0">
                <a:latin typeface="Segoe UI" panose="020B0502040204020203" pitchFamily="34" charset="0"/>
                <a:ea typeface="Segoe UI" panose="020B0502040204020203" pitchFamily="34" charset="0"/>
                <a:cs typeface="Segoe UI" panose="020B0502040204020203" pitchFamily="34" charset="0"/>
              </a:rPr>
              <a:t>callable</a:t>
            </a:r>
            <a:endParaRPr lang="de-DE" sz="2000" dirty="0" smtClean="0">
              <a:latin typeface="Segoe UI" panose="020B0502040204020203" pitchFamily="34" charset="0"/>
              <a:ea typeface="Segoe UI" panose="020B0502040204020203" pitchFamily="34" charset="0"/>
              <a:cs typeface="Segoe UI" panose="020B0502040204020203" pitchFamily="34" charset="0"/>
            </a:endParaRPr>
          </a:p>
          <a:p>
            <a:endParaRPr lang="de-DE" sz="2000" dirty="0" smtClean="0">
              <a:latin typeface="Segoe UI" panose="020B0502040204020203" pitchFamily="34" charset="0"/>
              <a:ea typeface="Segoe UI" panose="020B0502040204020203" pitchFamily="34" charset="0"/>
              <a:cs typeface="Segoe UI" panose="020B0502040204020203" pitchFamily="34" charset="0"/>
            </a:endParaRPr>
          </a:p>
          <a:p>
            <a:r>
              <a:rPr lang="de-DE" sz="200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Starts </a:t>
            </a:r>
            <a:r>
              <a:rPr lang="de-DE" sz="2000" dirty="0" err="1"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the</a:t>
            </a:r>
            <a:r>
              <a:rPr lang="de-DE" sz="200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 </a:t>
            </a:r>
            <a:r>
              <a:rPr lang="de-DE" sz="2000" dirty="0" err="1"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method</a:t>
            </a:r>
            <a:r>
              <a:rPr lang="de-DE" sz="200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 </a:t>
            </a:r>
            <a:r>
              <a:rPr lang="de-DE" sz="2000" dirty="0" err="1"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immediatelly</a:t>
            </a:r>
            <a:endParaRPr lang="de-DE" sz="200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Textfeld 3"/>
          <p:cNvSpPr txBox="1"/>
          <p:nvPr/>
        </p:nvSpPr>
        <p:spPr>
          <a:xfrm>
            <a:off x="4635062" y="1660025"/>
            <a:ext cx="4013638" cy="3077766"/>
          </a:xfrm>
          <a:prstGeom prst="rect">
            <a:avLst/>
          </a:prstGeom>
          <a:noFill/>
        </p:spPr>
        <p:txBody>
          <a:bodyPr wrap="square" rtlCol="0" anchor="ctr">
            <a:spAutoFit/>
          </a:bodyPr>
          <a:lstStyle/>
          <a:p>
            <a:r>
              <a:rPr lang="de-DE" sz="5400" dirty="0" err="1" smtClean="0">
                <a:latin typeface="Segoe UI Light" panose="020B0502040204020203" pitchFamily="34" charset="0"/>
                <a:ea typeface="Segoe UI" panose="020B0502040204020203" pitchFamily="34" charset="0"/>
                <a:cs typeface="Segoe UI" panose="020B0502040204020203" pitchFamily="34" charset="0"/>
              </a:rPr>
              <a:t>bindAsTask</a:t>
            </a:r>
            <a:endParaRPr lang="de-DE" sz="5400" dirty="0" smtClean="0">
              <a:latin typeface="Segoe UI Light" panose="020B0502040204020203" pitchFamily="34" charset="0"/>
              <a:ea typeface="Segoe UI" panose="020B0502040204020203" pitchFamily="34" charset="0"/>
              <a:cs typeface="Segoe UI" panose="020B0502040204020203" pitchFamily="34" charset="0"/>
            </a:endParaRPr>
          </a:p>
          <a:p>
            <a:endParaRPr lang="de-DE" sz="2000" dirty="0" smtClean="0">
              <a:latin typeface="Segoe UI" panose="020B0502040204020203" pitchFamily="34" charset="0"/>
              <a:ea typeface="Segoe UI" panose="020B0502040204020203" pitchFamily="34" charset="0"/>
              <a:cs typeface="Segoe UI" panose="020B0502040204020203" pitchFamily="34" charset="0"/>
            </a:endParaRPr>
          </a:p>
          <a:p>
            <a:r>
              <a:rPr lang="de-DE" sz="2000" dirty="0" err="1" smtClean="0">
                <a:latin typeface="Segoe UI" panose="020B0502040204020203" pitchFamily="34" charset="0"/>
                <a:ea typeface="Segoe UI" panose="020B0502040204020203" pitchFamily="34" charset="0"/>
                <a:cs typeface="Segoe UI" panose="020B0502040204020203" pitchFamily="34" charset="0"/>
              </a:rPr>
              <a:t>Creates</a:t>
            </a:r>
            <a:r>
              <a:rPr lang="de-DE" sz="2000" dirty="0" smtClean="0">
                <a:latin typeface="Segoe UI" panose="020B0502040204020203" pitchFamily="34" charset="0"/>
                <a:ea typeface="Segoe UI" panose="020B0502040204020203" pitchFamily="34" charset="0"/>
                <a:cs typeface="Segoe UI" panose="020B0502040204020203" pitchFamily="34" charset="0"/>
              </a:rPr>
              <a:t> an </a:t>
            </a:r>
          </a:p>
          <a:p>
            <a:r>
              <a:rPr lang="de-DE" sz="2000" dirty="0" err="1" smtClean="0">
                <a:solidFill>
                  <a:srgbClr val="0070C0"/>
                </a:solidFill>
                <a:latin typeface="Segoe UI" panose="020B0502040204020203" pitchFamily="34" charset="0"/>
                <a:ea typeface="Segoe UI" panose="020B0502040204020203" pitchFamily="34" charset="0"/>
                <a:cs typeface="Segoe UI" panose="020B0502040204020203" pitchFamily="34" charset="0"/>
              </a:rPr>
              <a:t>std</a:t>
            </a:r>
            <a:r>
              <a:rPr lang="de-DE" sz="20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a:t>
            </a:r>
            <a:r>
              <a:rPr lang="de-DE" sz="2000" dirty="0" err="1" smtClean="0">
                <a:solidFill>
                  <a:srgbClr val="0070C0"/>
                </a:solidFill>
                <a:latin typeface="Segoe UI" panose="020B0502040204020203" pitchFamily="34" charset="0"/>
                <a:ea typeface="Segoe UI" panose="020B0502040204020203" pitchFamily="34" charset="0"/>
                <a:cs typeface="Segoe UI" panose="020B0502040204020203" pitchFamily="34" charset="0"/>
              </a:rPr>
              <a:t>function</a:t>
            </a:r>
            <a:r>
              <a:rPr lang="de-DE" sz="20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&lt; Task&lt;R&gt; (…) &gt; </a:t>
            </a:r>
          </a:p>
          <a:p>
            <a:r>
              <a:rPr lang="de-DE" sz="2000" dirty="0" err="1" smtClean="0">
                <a:latin typeface="Segoe UI" panose="020B0502040204020203" pitchFamily="34" charset="0"/>
                <a:ea typeface="Segoe UI" panose="020B0502040204020203" pitchFamily="34" charset="0"/>
                <a:cs typeface="Segoe UI" panose="020B0502040204020203" pitchFamily="34" charset="0"/>
              </a:rPr>
              <a:t>from</a:t>
            </a:r>
            <a:r>
              <a:rPr lang="de-DE" sz="2000" dirty="0">
                <a:latin typeface="Segoe UI" panose="020B0502040204020203" pitchFamily="34" charset="0"/>
                <a:ea typeface="Segoe UI" panose="020B0502040204020203" pitchFamily="34" charset="0"/>
                <a:cs typeface="Segoe UI" panose="020B0502040204020203" pitchFamily="34" charset="0"/>
              </a:rPr>
              <a:t> </a:t>
            </a:r>
            <a:r>
              <a:rPr lang="de-DE" sz="2000" dirty="0" err="1">
                <a:latin typeface="Segoe UI" panose="020B0502040204020203" pitchFamily="34" charset="0"/>
                <a:ea typeface="Segoe UI" panose="020B0502040204020203" pitchFamily="34" charset="0"/>
                <a:cs typeface="Segoe UI" panose="020B0502040204020203" pitchFamily="34" charset="0"/>
              </a:rPr>
              <a:t>anything</a:t>
            </a:r>
            <a:r>
              <a:rPr lang="de-DE" sz="2000" dirty="0">
                <a:latin typeface="Segoe UI" panose="020B0502040204020203" pitchFamily="34" charset="0"/>
                <a:ea typeface="Segoe UI" panose="020B0502040204020203" pitchFamily="34" charset="0"/>
                <a:cs typeface="Segoe UI" panose="020B0502040204020203" pitchFamily="34" charset="0"/>
              </a:rPr>
              <a:t>, </a:t>
            </a:r>
            <a:r>
              <a:rPr lang="de-DE" sz="2000" dirty="0" err="1">
                <a:latin typeface="Segoe UI" panose="020B0502040204020203" pitchFamily="34" charset="0"/>
                <a:ea typeface="Segoe UI" panose="020B0502040204020203" pitchFamily="34" charset="0"/>
                <a:cs typeface="Segoe UI" panose="020B0502040204020203" pitchFamily="34" charset="0"/>
              </a:rPr>
              <a:t>that</a:t>
            </a:r>
            <a:r>
              <a:rPr lang="de-DE" sz="2000" dirty="0">
                <a:latin typeface="Segoe UI" panose="020B0502040204020203" pitchFamily="34" charset="0"/>
                <a:ea typeface="Segoe UI" panose="020B0502040204020203" pitchFamily="34" charset="0"/>
                <a:cs typeface="Segoe UI" panose="020B0502040204020203" pitchFamily="34" charset="0"/>
              </a:rPr>
              <a:t> </a:t>
            </a:r>
            <a:r>
              <a:rPr lang="de-DE" sz="2000" dirty="0" err="1">
                <a:latin typeface="Segoe UI" panose="020B0502040204020203" pitchFamily="34" charset="0"/>
                <a:ea typeface="Segoe UI" panose="020B0502040204020203" pitchFamily="34" charset="0"/>
                <a:cs typeface="Segoe UI" panose="020B0502040204020203" pitchFamily="34" charset="0"/>
              </a:rPr>
              <a:t>is</a:t>
            </a:r>
            <a:r>
              <a:rPr lang="de-DE" sz="2000" dirty="0">
                <a:latin typeface="Segoe UI" panose="020B0502040204020203" pitchFamily="34" charset="0"/>
                <a:ea typeface="Segoe UI" panose="020B0502040204020203" pitchFamily="34" charset="0"/>
                <a:cs typeface="Segoe UI" panose="020B0502040204020203" pitchFamily="34" charset="0"/>
              </a:rPr>
              <a:t> </a:t>
            </a:r>
            <a:r>
              <a:rPr lang="de-DE" sz="2000" dirty="0" err="1" smtClean="0">
                <a:latin typeface="Segoe UI" panose="020B0502040204020203" pitchFamily="34" charset="0"/>
                <a:ea typeface="Segoe UI" panose="020B0502040204020203" pitchFamily="34" charset="0"/>
                <a:cs typeface="Segoe UI" panose="020B0502040204020203" pitchFamily="34" charset="0"/>
              </a:rPr>
              <a:t>callable</a:t>
            </a:r>
            <a:endParaRPr lang="de-DE" sz="2000" dirty="0" smtClean="0">
              <a:latin typeface="Segoe UI" panose="020B0502040204020203" pitchFamily="34" charset="0"/>
              <a:ea typeface="Segoe UI" panose="020B0502040204020203" pitchFamily="34" charset="0"/>
              <a:cs typeface="Segoe UI" panose="020B0502040204020203" pitchFamily="34" charset="0"/>
            </a:endParaRPr>
          </a:p>
          <a:p>
            <a:endParaRPr lang="de-DE" sz="2000" dirty="0" smtClean="0">
              <a:latin typeface="Segoe UI" panose="020B0502040204020203" pitchFamily="34" charset="0"/>
              <a:ea typeface="Segoe UI" panose="020B0502040204020203" pitchFamily="34" charset="0"/>
              <a:cs typeface="Segoe UI" panose="020B0502040204020203" pitchFamily="34" charset="0"/>
            </a:endParaRPr>
          </a:p>
          <a:p>
            <a:r>
              <a:rPr lang="de-DE" sz="200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Start </a:t>
            </a:r>
            <a:r>
              <a:rPr lang="de-DE" sz="2000" dirty="0" err="1"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the</a:t>
            </a:r>
            <a:r>
              <a:rPr lang="de-DE" sz="200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 </a:t>
            </a:r>
            <a:r>
              <a:rPr lang="de-DE" sz="2000" dirty="0" err="1"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method</a:t>
            </a:r>
            <a:r>
              <a:rPr lang="de-DE" sz="200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 </a:t>
            </a:r>
            <a:r>
              <a:rPr lang="de-DE" sz="2000" dirty="0" err="1"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later</a:t>
            </a:r>
            <a:r>
              <a:rPr lang="de-DE" sz="200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 </a:t>
            </a:r>
            <a:r>
              <a:rPr lang="de-DE" sz="2000" dirty="0" err="1"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with</a:t>
            </a:r>
            <a:r>
              <a:rPr lang="de-DE" sz="200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 </a:t>
            </a:r>
            <a:r>
              <a:rPr lang="de-DE" sz="2000" dirty="0" err="1"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invocation</a:t>
            </a:r>
            <a:r>
              <a:rPr lang="de-DE" sz="200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 </a:t>
            </a:r>
            <a:r>
              <a:rPr lang="de-DE" sz="2000" dirty="0" err="1"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of</a:t>
            </a:r>
            <a:r>
              <a:rPr lang="de-DE" sz="200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 </a:t>
            </a:r>
            <a:r>
              <a:rPr lang="de-DE" sz="2000" dirty="0" err="1"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the</a:t>
            </a:r>
            <a:r>
              <a:rPr lang="de-DE" sz="200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 </a:t>
            </a:r>
            <a:r>
              <a:rPr lang="de-DE" sz="2000" dirty="0" err="1"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function</a:t>
            </a:r>
            <a:r>
              <a:rPr lang="de-DE" sz="200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 </a:t>
            </a:r>
            <a:r>
              <a:rPr lang="de-DE" sz="2000" dirty="0" err="1"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object</a:t>
            </a:r>
            <a:endParaRPr lang="de-DE" sz="2000" dirty="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81515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2400" b="0" dirty="0" smtClean="0">
                <a:ea typeface="Segoe UI" panose="020B0502040204020203" pitchFamily="34" charset="0"/>
                <a:cs typeface="Segoe UI" panose="020B0502040204020203" pitchFamily="34" charset="0"/>
              </a:rPr>
              <a:t>Task Factories</a:t>
            </a:r>
            <a:endParaRPr lang="de-DE" b="0" dirty="0"/>
          </a:p>
        </p:txBody>
      </p:sp>
      <p:sp>
        <p:nvSpPr>
          <p:cNvPr id="3" name="Textfeld 2"/>
          <p:cNvSpPr txBox="1"/>
          <p:nvPr/>
        </p:nvSpPr>
        <p:spPr>
          <a:xfrm>
            <a:off x="215467" y="748683"/>
            <a:ext cx="8119241" cy="4401205"/>
          </a:xfrm>
          <a:prstGeom prst="rect">
            <a:avLst/>
          </a:prstGeom>
          <a:noFill/>
        </p:spPr>
        <p:txBody>
          <a:bodyPr wrap="square" rtlCol="0" anchor="ctr">
            <a:spAutoFit/>
          </a:bodyPr>
          <a:lstStyle/>
          <a:p>
            <a:pPr lvl="1"/>
            <a:r>
              <a:rPr lang="de-DE" sz="6000" dirty="0" err="1" smtClean="0">
                <a:latin typeface="Segoe UI Light" panose="020B0502040204020203" pitchFamily="34" charset="0"/>
                <a:ea typeface="Segoe UI" panose="020B0502040204020203" pitchFamily="34" charset="0"/>
                <a:cs typeface="Segoe UI" panose="020B0502040204020203" pitchFamily="34" charset="0"/>
              </a:rPr>
              <a:t>taskify</a:t>
            </a:r>
            <a:endParaRPr lang="de-DE" sz="6000" dirty="0">
              <a:latin typeface="Segoe UI Light" panose="020B0502040204020203" pitchFamily="34" charset="0"/>
              <a:ea typeface="Segoe UI" panose="020B0502040204020203" pitchFamily="34" charset="0"/>
              <a:cs typeface="Segoe UI" panose="020B0502040204020203" pitchFamily="34" charset="0"/>
            </a:endParaRPr>
          </a:p>
          <a:p>
            <a:pPr lvl="1" algn="l"/>
            <a:endParaRPr lang="de-DE" sz="2000" b="1" dirty="0" smtClean="0">
              <a:latin typeface="Consolas" panose="020B0609020204030204" pitchFamily="49" charset="0"/>
              <a:ea typeface="Segoe UI" panose="020B0502040204020203" pitchFamily="34" charset="0"/>
              <a:cs typeface="Consolas" panose="020B0609020204030204" pitchFamily="49" charset="0"/>
            </a:endParaRPr>
          </a:p>
          <a:p>
            <a:pPr lvl="1" algn="l"/>
            <a:r>
              <a:rPr lang="de-DE" sz="2000" dirty="0" err="1" smtClean="0">
                <a:solidFill>
                  <a:srgbClr val="0070C0"/>
                </a:solidFill>
                <a:latin typeface="Consolas" panose="020B0609020204030204" pitchFamily="49" charset="0"/>
                <a:ea typeface="Segoe UI" panose="020B0502040204020203" pitchFamily="34" charset="0"/>
                <a:cs typeface="Consolas" panose="020B0609020204030204" pitchFamily="49" charset="0"/>
              </a:rPr>
              <a:t>auto</a:t>
            </a:r>
            <a:r>
              <a:rPr lang="de-DE" sz="2000" dirty="0" smtClean="0">
                <a:solidFill>
                  <a:srgbClr val="0070C0"/>
                </a:solidFill>
                <a:latin typeface="Consolas" panose="020B0609020204030204" pitchFamily="49" charset="0"/>
                <a:ea typeface="Segoe UI" panose="020B0502040204020203" pitchFamily="34" charset="0"/>
                <a:cs typeface="Consolas" panose="020B0609020204030204" pitchFamily="49" charset="0"/>
              </a:rPr>
              <a:t> </a:t>
            </a:r>
            <a:r>
              <a:rPr lang="de-DE" sz="2000" dirty="0" err="1" smtClean="0">
                <a:solidFill>
                  <a:srgbClr val="0070C0"/>
                </a:solidFill>
                <a:latin typeface="Consolas" panose="020B0609020204030204" pitchFamily="49" charset="0"/>
                <a:ea typeface="Segoe UI" panose="020B0502040204020203" pitchFamily="34" charset="0"/>
                <a:cs typeface="Consolas" panose="020B0609020204030204" pitchFamily="49" charset="0"/>
              </a:rPr>
              <a:t>taskify</a:t>
            </a:r>
            <a:r>
              <a:rPr lang="de-DE" sz="2000" dirty="0" smtClean="0">
                <a:solidFill>
                  <a:srgbClr val="0070C0"/>
                </a:solidFill>
                <a:latin typeface="Consolas" panose="020B0609020204030204" pitchFamily="49" charset="0"/>
                <a:ea typeface="Segoe UI" panose="020B0502040204020203" pitchFamily="34" charset="0"/>
                <a:cs typeface="Consolas" panose="020B0609020204030204" pitchFamily="49" charset="0"/>
              </a:rPr>
              <a:t>( </a:t>
            </a:r>
            <a:r>
              <a:rPr lang="de-DE" sz="2000" dirty="0" err="1" smtClean="0">
                <a:solidFill>
                  <a:srgbClr val="0070C0"/>
                </a:solidFill>
                <a:latin typeface="Consolas" panose="020B0609020204030204" pitchFamily="49" charset="0"/>
                <a:ea typeface="Segoe UI" panose="020B0502040204020203" pitchFamily="34" charset="0"/>
                <a:cs typeface="Consolas" panose="020B0609020204030204" pitchFamily="49" charset="0"/>
              </a:rPr>
              <a:t>method</a:t>
            </a:r>
            <a:r>
              <a:rPr lang="de-DE" sz="2000" dirty="0" smtClean="0">
                <a:solidFill>
                  <a:srgbClr val="0070C0"/>
                </a:solidFill>
                <a:latin typeface="Consolas" panose="020B0609020204030204" pitchFamily="49" charset="0"/>
                <a:ea typeface="Segoe UI" panose="020B0502040204020203" pitchFamily="34" charset="0"/>
                <a:cs typeface="Consolas" panose="020B0609020204030204" pitchFamily="49" charset="0"/>
              </a:rPr>
              <a:t>, </a:t>
            </a:r>
            <a:r>
              <a:rPr lang="de-DE" sz="2000" dirty="0" err="1" smtClean="0">
                <a:solidFill>
                  <a:srgbClr val="0070C0"/>
                </a:solidFill>
                <a:latin typeface="Consolas" panose="020B0609020204030204" pitchFamily="49" charset="0"/>
                <a:ea typeface="Segoe UI" panose="020B0502040204020203" pitchFamily="34" charset="0"/>
                <a:cs typeface="Consolas" panose="020B0609020204030204" pitchFamily="49" charset="0"/>
              </a:rPr>
              <a:t>placeholders</a:t>
            </a:r>
            <a:r>
              <a:rPr lang="de-DE" sz="2000" dirty="0" smtClean="0">
                <a:solidFill>
                  <a:srgbClr val="0070C0"/>
                </a:solidFill>
                <a:latin typeface="Consolas" panose="020B0609020204030204" pitchFamily="49" charset="0"/>
                <a:ea typeface="Segoe UI" panose="020B0502040204020203" pitchFamily="34" charset="0"/>
                <a:cs typeface="Consolas" panose="020B0609020204030204" pitchFamily="49" charset="0"/>
              </a:rPr>
              <a:t>::CALLBACK, Args…) </a:t>
            </a:r>
          </a:p>
          <a:p>
            <a:pPr lvl="1" algn="l"/>
            <a:r>
              <a:rPr lang="de-DE" sz="2000" dirty="0" smtClean="0">
                <a:solidFill>
                  <a:srgbClr val="0070C0"/>
                </a:solidFill>
                <a:latin typeface="Consolas" panose="020B0609020204030204" pitchFamily="49" charset="0"/>
                <a:ea typeface="Segoe UI" panose="020B0502040204020203" pitchFamily="34" charset="0"/>
                <a:cs typeface="Consolas" panose="020B0609020204030204" pitchFamily="49" charset="0"/>
              </a:rPr>
              <a:t>-&gt; </a:t>
            </a:r>
            <a:r>
              <a:rPr lang="de-DE" sz="2000" dirty="0">
                <a:solidFill>
                  <a:srgbClr val="0070C0"/>
                </a:solidFill>
                <a:latin typeface="Consolas" panose="020B0609020204030204" pitchFamily="49" charset="0"/>
                <a:ea typeface="Segoe UI" panose="020B0502040204020203" pitchFamily="34" charset="0"/>
                <a:cs typeface="Consolas" panose="020B0609020204030204" pitchFamily="49" charset="0"/>
              </a:rPr>
              <a:t>Task&lt; </a:t>
            </a:r>
            <a:r>
              <a:rPr lang="de-DE" sz="2000" dirty="0" err="1">
                <a:solidFill>
                  <a:srgbClr val="0070C0"/>
                </a:solidFill>
                <a:latin typeface="Consolas" panose="020B0609020204030204" pitchFamily="49" charset="0"/>
                <a:ea typeface="Segoe UI" panose="020B0502040204020203" pitchFamily="34" charset="0"/>
                <a:cs typeface="Consolas" panose="020B0609020204030204" pitchFamily="49" charset="0"/>
              </a:rPr>
              <a:t>std</a:t>
            </a:r>
            <a:r>
              <a:rPr lang="de-DE" sz="2000" dirty="0">
                <a:solidFill>
                  <a:srgbClr val="0070C0"/>
                </a:solidFill>
                <a:latin typeface="Consolas" panose="020B0609020204030204" pitchFamily="49" charset="0"/>
                <a:ea typeface="Segoe UI" panose="020B0502040204020203" pitchFamily="34" charset="0"/>
                <a:cs typeface="Consolas" panose="020B0609020204030204" pitchFamily="49" charset="0"/>
              </a:rPr>
              <a:t>::</a:t>
            </a:r>
            <a:r>
              <a:rPr lang="de-DE" sz="2000" dirty="0" err="1">
                <a:solidFill>
                  <a:srgbClr val="0070C0"/>
                </a:solidFill>
                <a:latin typeface="Consolas" panose="020B0609020204030204" pitchFamily="49" charset="0"/>
                <a:ea typeface="Segoe UI" panose="020B0502040204020203" pitchFamily="34" charset="0"/>
                <a:cs typeface="Consolas" panose="020B0609020204030204" pitchFamily="49" charset="0"/>
              </a:rPr>
              <a:t>tuple</a:t>
            </a:r>
            <a:r>
              <a:rPr lang="de-DE" sz="2000" dirty="0">
                <a:solidFill>
                  <a:srgbClr val="0070C0"/>
                </a:solidFill>
                <a:latin typeface="Consolas" panose="020B0609020204030204" pitchFamily="49" charset="0"/>
                <a:ea typeface="Segoe UI" panose="020B0502040204020203" pitchFamily="34" charset="0"/>
                <a:cs typeface="Consolas" panose="020B0609020204030204" pitchFamily="49" charset="0"/>
              </a:rPr>
              <a:t>&lt; </a:t>
            </a:r>
            <a:r>
              <a:rPr lang="de-DE" sz="2000" dirty="0" smtClean="0">
                <a:solidFill>
                  <a:srgbClr val="0070C0"/>
                </a:solidFill>
                <a:latin typeface="Consolas" panose="020B0609020204030204" pitchFamily="49" charset="0"/>
                <a:ea typeface="Segoe UI" panose="020B0502040204020203" pitchFamily="34" charset="0"/>
                <a:cs typeface="Consolas" panose="020B0609020204030204" pitchFamily="49" charset="0"/>
              </a:rPr>
              <a:t>P… </a:t>
            </a:r>
            <a:r>
              <a:rPr lang="de-DE" sz="2000" dirty="0">
                <a:solidFill>
                  <a:srgbClr val="0070C0"/>
                </a:solidFill>
                <a:latin typeface="Consolas" panose="020B0609020204030204" pitchFamily="49" charset="0"/>
                <a:ea typeface="Segoe UI" panose="020B0502040204020203" pitchFamily="34" charset="0"/>
                <a:cs typeface="Consolas" panose="020B0609020204030204" pitchFamily="49" charset="0"/>
              </a:rPr>
              <a:t>&gt; &gt; </a:t>
            </a:r>
            <a:r>
              <a:rPr lang="de-DE" sz="2000" dirty="0" smtClean="0">
                <a:solidFill>
                  <a:srgbClr val="0070C0"/>
                </a:solidFill>
                <a:latin typeface="Consolas" panose="020B0609020204030204" pitchFamily="49" charset="0"/>
                <a:ea typeface="Segoe UI" panose="020B0502040204020203" pitchFamily="34" charset="0"/>
                <a:cs typeface="Consolas" panose="020B0609020204030204" pitchFamily="49" charset="0"/>
              </a:rPr>
              <a:t>; </a:t>
            </a:r>
          </a:p>
          <a:p>
            <a:endParaRPr lang="de-DE" sz="2000" dirty="0" smtClean="0">
              <a:latin typeface="Segoe UI" panose="020B0502040204020203" pitchFamily="34" charset="0"/>
              <a:ea typeface="Segoe UI" panose="020B0502040204020203" pitchFamily="34" charset="0"/>
              <a:cs typeface="Segoe UI" panose="020B0502040204020203" pitchFamily="34" charset="0"/>
            </a:endParaRPr>
          </a:p>
          <a:p>
            <a:r>
              <a:rPr lang="de-DE" sz="240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Starts </a:t>
            </a:r>
            <a:r>
              <a:rPr lang="de-DE" sz="2400" dirty="0" err="1"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the</a:t>
            </a:r>
            <a:r>
              <a:rPr lang="de-DE" sz="240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 </a:t>
            </a:r>
            <a:r>
              <a:rPr lang="de-DE" sz="2400" dirty="0" err="1"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method</a:t>
            </a:r>
            <a:r>
              <a:rPr lang="de-DE" sz="240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 </a:t>
            </a:r>
            <a:r>
              <a:rPr lang="de-DE" sz="2400" dirty="0" err="1"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immediatelly</a:t>
            </a:r>
            <a:r>
              <a:rPr lang="de-DE" sz="240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 </a:t>
            </a:r>
          </a:p>
          <a:p>
            <a:r>
              <a:rPr lang="de-DE" sz="240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Transforms </a:t>
            </a:r>
            <a:r>
              <a:rPr lang="de-DE" sz="2400" dirty="0" err="1"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the</a:t>
            </a:r>
            <a:r>
              <a:rPr lang="de-DE" sz="240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 </a:t>
            </a:r>
            <a:r>
              <a:rPr lang="de-DE" sz="2400" dirty="0" err="1"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callback</a:t>
            </a:r>
            <a:r>
              <a:rPr lang="de-DE" sz="240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 </a:t>
            </a:r>
            <a:r>
              <a:rPr lang="de-DE" sz="2400" dirty="0" err="1"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into</a:t>
            </a:r>
            <a:r>
              <a:rPr lang="de-DE" sz="240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 an </a:t>
            </a:r>
            <a:r>
              <a:rPr lang="de-DE" sz="2400" dirty="0" err="1"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awaitable</a:t>
            </a:r>
            <a:r>
              <a:rPr lang="de-DE" sz="240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 Task</a:t>
            </a:r>
          </a:p>
          <a:p>
            <a:endParaRPr lang="de-DE" sz="200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endParaRPr>
          </a:p>
          <a:p>
            <a:r>
              <a:rPr lang="de-DE" dirty="0" smtClean="0">
                <a:latin typeface="Segoe UI" panose="020B0502040204020203" pitchFamily="34" charset="0"/>
                <a:ea typeface="Segoe UI" panose="020B0502040204020203" pitchFamily="34" charset="0"/>
                <a:cs typeface="Segoe UI" panose="020B0502040204020203" pitchFamily="34" charset="0"/>
              </a:rPr>
              <a:t>Returns a Task </a:t>
            </a:r>
            <a:r>
              <a:rPr lang="de-DE" dirty="0" err="1" smtClean="0">
                <a:latin typeface="Segoe UI" panose="020B0502040204020203" pitchFamily="34" charset="0"/>
                <a:ea typeface="Segoe UI" panose="020B0502040204020203" pitchFamily="34" charset="0"/>
                <a:cs typeface="Segoe UI" panose="020B0502040204020203" pitchFamily="34" charset="0"/>
              </a:rPr>
              <a:t>with</a:t>
            </a:r>
            <a:r>
              <a:rPr lang="de-DE" dirty="0" smtClean="0">
                <a:latin typeface="Segoe UI" panose="020B0502040204020203" pitchFamily="34" charset="0"/>
                <a:ea typeface="Segoe UI" panose="020B0502040204020203" pitchFamily="34" charset="0"/>
                <a:cs typeface="Segoe UI" panose="020B0502040204020203" pitchFamily="34" charset="0"/>
              </a:rPr>
              <a:t> a </a:t>
            </a:r>
            <a:r>
              <a:rPr lang="de-DE" dirty="0" err="1">
                <a:solidFill>
                  <a:srgbClr val="0070C0"/>
                </a:solidFill>
                <a:latin typeface="Consolas" panose="020B0609020204030204" pitchFamily="49" charset="0"/>
                <a:ea typeface="Segoe UI" panose="020B0502040204020203" pitchFamily="34" charset="0"/>
                <a:cs typeface="Consolas" panose="020B0609020204030204" pitchFamily="49" charset="0"/>
              </a:rPr>
              <a:t>std</a:t>
            </a:r>
            <a:r>
              <a:rPr lang="de-DE" dirty="0">
                <a:solidFill>
                  <a:srgbClr val="0070C0"/>
                </a:solidFill>
                <a:latin typeface="Consolas" panose="020B0609020204030204" pitchFamily="49" charset="0"/>
                <a:ea typeface="Segoe UI" panose="020B0502040204020203" pitchFamily="34" charset="0"/>
                <a:cs typeface="Consolas" panose="020B0609020204030204" pitchFamily="49" charset="0"/>
              </a:rPr>
              <a:t>::</a:t>
            </a:r>
            <a:r>
              <a:rPr lang="de-DE" dirty="0" err="1">
                <a:solidFill>
                  <a:srgbClr val="0070C0"/>
                </a:solidFill>
                <a:latin typeface="Consolas" panose="020B0609020204030204" pitchFamily="49" charset="0"/>
                <a:ea typeface="Segoe UI" panose="020B0502040204020203" pitchFamily="34" charset="0"/>
                <a:cs typeface="Consolas" panose="020B0609020204030204" pitchFamily="49" charset="0"/>
              </a:rPr>
              <a:t>tuple</a:t>
            </a:r>
            <a:r>
              <a:rPr lang="de-DE" dirty="0" smtClean="0">
                <a:latin typeface="Segoe UI" panose="020B0502040204020203" pitchFamily="34" charset="0"/>
                <a:ea typeface="Segoe UI" panose="020B0502040204020203" pitchFamily="34" charset="0"/>
                <a:cs typeface="Segoe UI" panose="020B0502040204020203" pitchFamily="34" charset="0"/>
              </a:rPr>
              <a:t>, </a:t>
            </a:r>
            <a:r>
              <a:rPr lang="de-DE" dirty="0" err="1" smtClean="0">
                <a:latin typeface="Segoe UI" panose="020B0502040204020203" pitchFamily="34" charset="0"/>
                <a:ea typeface="Segoe UI" panose="020B0502040204020203" pitchFamily="34" charset="0"/>
                <a:cs typeface="Segoe UI" panose="020B0502040204020203" pitchFamily="34" charset="0"/>
              </a:rPr>
              <a:t>containing</a:t>
            </a:r>
            <a:r>
              <a:rPr lang="de-DE" dirty="0" smtClean="0">
                <a:latin typeface="Segoe UI" panose="020B0502040204020203" pitchFamily="34" charset="0"/>
                <a:ea typeface="Segoe UI" panose="020B0502040204020203" pitchFamily="34" charset="0"/>
                <a:cs typeface="Segoe UI" panose="020B0502040204020203" pitchFamily="34" charset="0"/>
              </a:rPr>
              <a:t> </a:t>
            </a:r>
            <a:r>
              <a:rPr lang="de-DE" dirty="0" err="1" smtClean="0">
                <a:latin typeface="Segoe UI" panose="020B0502040204020203" pitchFamily="34" charset="0"/>
                <a:ea typeface="Segoe UI" panose="020B0502040204020203" pitchFamily="34" charset="0"/>
                <a:cs typeface="Segoe UI" panose="020B0502040204020203" pitchFamily="34" charset="0"/>
              </a:rPr>
              <a:t>the</a:t>
            </a:r>
            <a:r>
              <a:rPr lang="de-DE" dirty="0" smtClean="0">
                <a:latin typeface="Segoe UI" panose="020B0502040204020203" pitchFamily="34" charset="0"/>
                <a:ea typeface="Segoe UI" panose="020B0502040204020203" pitchFamily="34" charset="0"/>
                <a:cs typeface="Segoe UI" panose="020B0502040204020203" pitchFamily="34" charset="0"/>
              </a:rPr>
              <a:t> </a:t>
            </a:r>
            <a:r>
              <a:rPr lang="de-DE" dirty="0" err="1" smtClean="0">
                <a:latin typeface="Segoe UI" panose="020B0502040204020203" pitchFamily="34" charset="0"/>
                <a:ea typeface="Segoe UI" panose="020B0502040204020203" pitchFamily="34" charset="0"/>
                <a:cs typeface="Segoe UI" panose="020B0502040204020203" pitchFamily="34" charset="0"/>
              </a:rPr>
              <a:t>parameters</a:t>
            </a:r>
            <a:r>
              <a:rPr lang="de-DE" dirty="0" smtClean="0">
                <a:latin typeface="Segoe UI" panose="020B0502040204020203" pitchFamily="34" charset="0"/>
                <a:ea typeface="Segoe UI" panose="020B0502040204020203" pitchFamily="34" charset="0"/>
                <a:cs typeface="Segoe UI" panose="020B0502040204020203" pitchFamily="34" charset="0"/>
              </a:rPr>
              <a:t> </a:t>
            </a:r>
            <a:r>
              <a:rPr lang="de-DE" dirty="0" err="1" smtClean="0">
                <a:latin typeface="Segoe UI" panose="020B0502040204020203" pitchFamily="34" charset="0"/>
                <a:ea typeface="Segoe UI" panose="020B0502040204020203" pitchFamily="34" charset="0"/>
                <a:cs typeface="Segoe UI" panose="020B0502040204020203" pitchFamily="34" charset="0"/>
              </a:rPr>
              <a:t>of</a:t>
            </a:r>
            <a:r>
              <a:rPr lang="de-DE" dirty="0" smtClean="0">
                <a:latin typeface="Segoe UI" panose="020B0502040204020203" pitchFamily="34" charset="0"/>
                <a:ea typeface="Segoe UI" panose="020B0502040204020203" pitchFamily="34" charset="0"/>
                <a:cs typeface="Segoe UI" panose="020B0502040204020203" pitchFamily="34" charset="0"/>
              </a:rPr>
              <a:t> </a:t>
            </a:r>
            <a:r>
              <a:rPr lang="de-DE" dirty="0" err="1" smtClean="0">
                <a:latin typeface="Segoe UI" panose="020B0502040204020203" pitchFamily="34" charset="0"/>
                <a:ea typeface="Segoe UI" panose="020B0502040204020203" pitchFamily="34" charset="0"/>
                <a:cs typeface="Segoe UI" panose="020B0502040204020203" pitchFamily="34" charset="0"/>
              </a:rPr>
              <a:t>the</a:t>
            </a:r>
            <a:r>
              <a:rPr lang="de-DE" dirty="0" smtClean="0">
                <a:latin typeface="Segoe UI" panose="020B0502040204020203" pitchFamily="34" charset="0"/>
                <a:ea typeface="Segoe UI" panose="020B0502040204020203" pitchFamily="34" charset="0"/>
                <a:cs typeface="Segoe UI" panose="020B0502040204020203" pitchFamily="34" charset="0"/>
              </a:rPr>
              <a:t> </a:t>
            </a:r>
            <a:r>
              <a:rPr lang="de-DE" dirty="0">
                <a:solidFill>
                  <a:srgbClr val="0070C0"/>
                </a:solidFill>
                <a:latin typeface="Consolas" panose="020B0609020204030204" pitchFamily="49" charset="0"/>
                <a:ea typeface="Segoe UI" panose="020B0502040204020203" pitchFamily="34" charset="0"/>
                <a:cs typeface="Consolas" panose="020B0609020204030204" pitchFamily="49" charset="0"/>
              </a:rPr>
              <a:t>CALLBACK</a:t>
            </a:r>
            <a:r>
              <a:rPr lang="de-DE" dirty="0" smtClean="0">
                <a:latin typeface="Segoe UI" panose="020B0502040204020203" pitchFamily="34" charset="0"/>
                <a:ea typeface="Segoe UI" panose="020B0502040204020203" pitchFamily="34" charset="0"/>
                <a:cs typeface="Segoe UI" panose="020B0502040204020203" pitchFamily="34" charset="0"/>
              </a:rPr>
              <a:t>. </a:t>
            </a:r>
          </a:p>
          <a:p>
            <a:r>
              <a:rPr lang="de-DE" dirty="0" err="1">
                <a:solidFill>
                  <a:srgbClr val="0070C0"/>
                </a:solidFill>
                <a:latin typeface="Consolas" panose="020B0609020204030204" pitchFamily="49" charset="0"/>
                <a:ea typeface="Segoe UI" panose="020B0502040204020203" pitchFamily="34" charset="0"/>
                <a:cs typeface="Consolas" panose="020B0609020204030204" pitchFamily="49" charset="0"/>
              </a:rPr>
              <a:t>method</a:t>
            </a:r>
            <a:r>
              <a:rPr lang="de-DE" dirty="0" smtClean="0">
                <a:latin typeface="Segoe UI" panose="020B0502040204020203" pitchFamily="34" charset="0"/>
                <a:ea typeface="Segoe UI" panose="020B0502040204020203" pitchFamily="34" charset="0"/>
                <a:cs typeface="Segoe UI" panose="020B0502040204020203" pitchFamily="34" charset="0"/>
              </a:rPr>
              <a:t> </a:t>
            </a:r>
            <a:r>
              <a:rPr lang="de-DE" dirty="0" err="1" smtClean="0">
                <a:latin typeface="Segoe UI" panose="020B0502040204020203" pitchFamily="34" charset="0"/>
                <a:ea typeface="Segoe UI" panose="020B0502040204020203" pitchFamily="34" charset="0"/>
                <a:cs typeface="Segoe UI" panose="020B0502040204020203" pitchFamily="34" charset="0"/>
              </a:rPr>
              <a:t>can</a:t>
            </a:r>
            <a:r>
              <a:rPr lang="de-DE" dirty="0" smtClean="0">
                <a:latin typeface="Segoe UI" panose="020B0502040204020203" pitchFamily="34" charset="0"/>
                <a:ea typeface="Segoe UI" panose="020B0502040204020203" pitchFamily="34" charset="0"/>
                <a:cs typeface="Segoe UI" panose="020B0502040204020203" pitchFamily="34" charset="0"/>
              </a:rPr>
              <a:t> </a:t>
            </a:r>
            <a:r>
              <a:rPr lang="de-DE" dirty="0" err="1" smtClean="0">
                <a:latin typeface="Segoe UI" panose="020B0502040204020203" pitchFamily="34" charset="0"/>
                <a:ea typeface="Segoe UI" panose="020B0502040204020203" pitchFamily="34" charset="0"/>
                <a:cs typeface="Segoe UI" panose="020B0502040204020203" pitchFamily="34" charset="0"/>
              </a:rPr>
              <a:t>be</a:t>
            </a:r>
            <a:r>
              <a:rPr lang="de-DE" dirty="0" smtClean="0">
                <a:latin typeface="Segoe UI" panose="020B0502040204020203" pitchFamily="34" charset="0"/>
                <a:ea typeface="Segoe UI" panose="020B0502040204020203" pitchFamily="34" charset="0"/>
                <a:cs typeface="Segoe UI" panose="020B0502040204020203" pitchFamily="34" charset="0"/>
              </a:rPr>
              <a:t> </a:t>
            </a:r>
            <a:r>
              <a:rPr lang="de-DE" dirty="0" err="1" smtClean="0">
                <a:latin typeface="Segoe UI" panose="020B0502040204020203" pitchFamily="34" charset="0"/>
                <a:ea typeface="Segoe UI" panose="020B0502040204020203" pitchFamily="34" charset="0"/>
                <a:cs typeface="Segoe UI" panose="020B0502040204020203" pitchFamily="34" charset="0"/>
              </a:rPr>
              <a:t>anything</a:t>
            </a:r>
            <a:r>
              <a:rPr lang="de-DE" dirty="0" smtClean="0">
                <a:latin typeface="Segoe UI" panose="020B0502040204020203" pitchFamily="34" charset="0"/>
                <a:ea typeface="Segoe UI" panose="020B0502040204020203" pitchFamily="34" charset="0"/>
                <a:cs typeface="Segoe UI" panose="020B0502040204020203" pitchFamily="34" charset="0"/>
              </a:rPr>
              <a:t>, </a:t>
            </a:r>
            <a:r>
              <a:rPr lang="de-DE" dirty="0" err="1" smtClean="0">
                <a:latin typeface="Segoe UI" panose="020B0502040204020203" pitchFamily="34" charset="0"/>
                <a:ea typeface="Segoe UI" panose="020B0502040204020203" pitchFamily="34" charset="0"/>
                <a:cs typeface="Segoe UI" panose="020B0502040204020203" pitchFamily="34" charset="0"/>
              </a:rPr>
              <a:t>that</a:t>
            </a:r>
            <a:r>
              <a:rPr lang="de-DE" dirty="0" smtClean="0">
                <a:latin typeface="Segoe UI" panose="020B0502040204020203" pitchFamily="34" charset="0"/>
                <a:ea typeface="Segoe UI" panose="020B0502040204020203" pitchFamily="34" charset="0"/>
                <a:cs typeface="Segoe UI" panose="020B0502040204020203" pitchFamily="34" charset="0"/>
              </a:rPr>
              <a:t> </a:t>
            </a:r>
            <a:r>
              <a:rPr lang="de-DE" dirty="0" err="1" smtClean="0">
                <a:latin typeface="Segoe UI" panose="020B0502040204020203" pitchFamily="34" charset="0"/>
                <a:ea typeface="Segoe UI" panose="020B0502040204020203" pitchFamily="34" charset="0"/>
                <a:cs typeface="Segoe UI" panose="020B0502040204020203" pitchFamily="34" charset="0"/>
              </a:rPr>
              <a:t>is</a:t>
            </a:r>
            <a:r>
              <a:rPr lang="de-DE" dirty="0" smtClean="0">
                <a:latin typeface="Segoe UI" panose="020B0502040204020203" pitchFamily="34" charset="0"/>
                <a:ea typeface="Segoe UI" panose="020B0502040204020203" pitchFamily="34" charset="0"/>
                <a:cs typeface="Segoe UI" panose="020B0502040204020203" pitchFamily="34" charset="0"/>
              </a:rPr>
              <a:t> </a:t>
            </a:r>
            <a:r>
              <a:rPr lang="de-DE" dirty="0" err="1" smtClean="0">
                <a:latin typeface="Segoe UI" panose="020B0502040204020203" pitchFamily="34" charset="0"/>
                <a:ea typeface="Segoe UI" panose="020B0502040204020203" pitchFamily="34" charset="0"/>
                <a:cs typeface="Segoe UI" panose="020B0502040204020203" pitchFamily="34" charset="0"/>
              </a:rPr>
              <a:t>callable</a:t>
            </a:r>
            <a:endParaRPr lang="de-DE" dirty="0" smtClean="0">
              <a:latin typeface="Segoe UI" panose="020B0502040204020203" pitchFamily="34" charset="0"/>
              <a:ea typeface="Segoe UI" panose="020B0502040204020203" pitchFamily="34" charset="0"/>
              <a:cs typeface="Segoe UI" panose="020B0502040204020203" pitchFamily="34" charset="0"/>
            </a:endParaRPr>
          </a:p>
          <a:p>
            <a:r>
              <a:rPr lang="de-DE" dirty="0">
                <a:solidFill>
                  <a:srgbClr val="0070C0"/>
                </a:solidFill>
                <a:latin typeface="Consolas" panose="020B0609020204030204" pitchFamily="49" charset="0"/>
                <a:ea typeface="Segoe UI" panose="020B0502040204020203" pitchFamily="34" charset="0"/>
                <a:cs typeface="Consolas" panose="020B0609020204030204" pitchFamily="49" charset="0"/>
              </a:rPr>
              <a:t>CALLBACK</a:t>
            </a:r>
            <a:r>
              <a:rPr lang="de-DE" b="1" dirty="0">
                <a:latin typeface="Consolas" panose="020B0609020204030204" pitchFamily="49" charset="0"/>
                <a:ea typeface="Segoe UI" panose="020B0502040204020203" pitchFamily="34" charset="0"/>
                <a:cs typeface="Consolas" panose="020B0609020204030204" pitchFamily="49" charset="0"/>
              </a:rPr>
              <a:t> </a:t>
            </a:r>
            <a:r>
              <a:rPr lang="de-DE" dirty="0" smtClean="0">
                <a:latin typeface="Segoe UI" panose="020B0502040204020203" pitchFamily="34" charset="0"/>
                <a:ea typeface="Segoe UI" panose="020B0502040204020203" pitchFamily="34" charset="0"/>
                <a:cs typeface="Segoe UI" panose="020B0502040204020203" pitchFamily="34" charset="0"/>
              </a:rPr>
              <a:t>must </a:t>
            </a:r>
            <a:r>
              <a:rPr lang="de-DE" dirty="0" err="1" smtClean="0">
                <a:latin typeface="Segoe UI" panose="020B0502040204020203" pitchFamily="34" charset="0"/>
                <a:ea typeface="Segoe UI" panose="020B0502040204020203" pitchFamily="34" charset="0"/>
                <a:cs typeface="Segoe UI" panose="020B0502040204020203" pitchFamily="34" charset="0"/>
              </a:rPr>
              <a:t>be</a:t>
            </a:r>
            <a:r>
              <a:rPr lang="de-DE" dirty="0" smtClean="0">
                <a:latin typeface="Segoe UI" panose="020B0502040204020203" pitchFamily="34" charset="0"/>
                <a:ea typeface="Segoe UI" panose="020B0502040204020203" pitchFamily="34" charset="0"/>
                <a:cs typeface="Segoe UI" panose="020B0502040204020203" pitchFamily="34" charset="0"/>
              </a:rPr>
              <a:t> a </a:t>
            </a:r>
            <a:r>
              <a:rPr lang="de-DE" dirty="0" err="1" smtClean="0">
                <a:latin typeface="Segoe UI" panose="020B0502040204020203" pitchFamily="34" charset="0"/>
                <a:ea typeface="Segoe UI" panose="020B0502040204020203" pitchFamily="34" charset="0"/>
                <a:cs typeface="Segoe UI" panose="020B0502040204020203" pitchFamily="34" charset="0"/>
              </a:rPr>
              <a:t>function</a:t>
            </a:r>
            <a:r>
              <a:rPr lang="de-DE" dirty="0" smtClean="0">
                <a:latin typeface="Segoe UI" panose="020B0502040204020203" pitchFamily="34" charset="0"/>
                <a:ea typeface="Segoe UI" panose="020B0502040204020203" pitchFamily="34" charset="0"/>
                <a:cs typeface="Segoe UI" panose="020B0502040204020203" pitchFamily="34" charset="0"/>
              </a:rPr>
              <a:t> </a:t>
            </a:r>
            <a:r>
              <a:rPr lang="de-DE" dirty="0" err="1" smtClean="0">
                <a:latin typeface="Segoe UI" panose="020B0502040204020203" pitchFamily="34" charset="0"/>
                <a:ea typeface="Segoe UI" panose="020B0502040204020203" pitchFamily="34" charset="0"/>
                <a:cs typeface="Segoe UI" panose="020B0502040204020203" pitchFamily="34" charset="0"/>
              </a:rPr>
              <a:t>object</a:t>
            </a:r>
            <a:r>
              <a:rPr lang="de-DE" dirty="0" smtClean="0">
                <a:latin typeface="Segoe UI" panose="020B0502040204020203" pitchFamily="34" charset="0"/>
                <a:ea typeface="Segoe UI" panose="020B0502040204020203" pitchFamily="34" charset="0"/>
                <a:cs typeface="Segoe UI" panose="020B0502040204020203" pitchFamily="34" charset="0"/>
              </a:rPr>
              <a:t>. </a:t>
            </a:r>
          </a:p>
          <a:p>
            <a:r>
              <a:rPr lang="de-DE" dirty="0" err="1">
                <a:solidFill>
                  <a:srgbClr val="0070C0"/>
                </a:solidFill>
                <a:latin typeface="Consolas" panose="020B0609020204030204" pitchFamily="49" charset="0"/>
                <a:ea typeface="Segoe UI" panose="020B0502040204020203" pitchFamily="34" charset="0"/>
                <a:cs typeface="Consolas" panose="020B0609020204030204" pitchFamily="49" charset="0"/>
              </a:rPr>
              <a:t>placeholders</a:t>
            </a:r>
            <a:r>
              <a:rPr lang="de-DE" dirty="0">
                <a:solidFill>
                  <a:srgbClr val="0070C0"/>
                </a:solidFill>
                <a:latin typeface="Consolas" panose="020B0609020204030204" pitchFamily="49" charset="0"/>
                <a:ea typeface="Segoe UI" panose="020B0502040204020203" pitchFamily="34" charset="0"/>
                <a:cs typeface="Consolas" panose="020B0609020204030204" pitchFamily="49" charset="0"/>
              </a:rPr>
              <a:t>::EXCEPTION</a:t>
            </a:r>
            <a:r>
              <a:rPr lang="de-DE" b="1" dirty="0">
                <a:latin typeface="Consolas" panose="020B0609020204030204" pitchFamily="49" charset="0"/>
                <a:ea typeface="Segoe UI" panose="020B0502040204020203" pitchFamily="34" charset="0"/>
                <a:cs typeface="Consolas" panose="020B0609020204030204" pitchFamily="49" charset="0"/>
              </a:rPr>
              <a:t> </a:t>
            </a:r>
            <a:r>
              <a:rPr lang="de-DE" dirty="0">
                <a:latin typeface="Segoe UI" panose="020B0502040204020203" pitchFamily="34" charset="0"/>
                <a:ea typeface="Segoe UI" panose="020B0502040204020203" pitchFamily="34" charset="0"/>
                <a:cs typeface="Segoe UI" panose="020B0502040204020203" pitchFamily="34" charset="0"/>
              </a:rPr>
              <a:t>also </a:t>
            </a:r>
            <a:r>
              <a:rPr lang="de-DE" dirty="0" err="1">
                <a:latin typeface="Segoe UI" panose="020B0502040204020203" pitchFamily="34" charset="0"/>
                <a:ea typeface="Segoe UI" panose="020B0502040204020203" pitchFamily="34" charset="0"/>
                <a:cs typeface="Segoe UI" panose="020B0502040204020203" pitchFamily="34" charset="0"/>
              </a:rPr>
              <a:t>supported</a:t>
            </a:r>
            <a:endParaRPr lang="de-DE"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3584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2400" b="0" dirty="0" err="1" smtClean="0">
                <a:ea typeface="Segoe UI" panose="020B0502040204020203" pitchFamily="34" charset="0"/>
                <a:cs typeface="Segoe UI" panose="020B0502040204020203" pitchFamily="34" charset="0"/>
              </a:rPr>
              <a:t>Awaitables</a:t>
            </a:r>
            <a:endParaRPr lang="de-DE" b="0" dirty="0">
              <a:solidFill>
                <a:srgbClr val="FF0000"/>
              </a:solidFill>
            </a:endParaRPr>
          </a:p>
        </p:txBody>
      </p:sp>
      <p:sp>
        <p:nvSpPr>
          <p:cNvPr id="3" name="Textfeld 2"/>
          <p:cNvSpPr txBox="1"/>
          <p:nvPr/>
        </p:nvSpPr>
        <p:spPr>
          <a:xfrm>
            <a:off x="0" y="808842"/>
            <a:ext cx="8648700" cy="4431983"/>
          </a:xfrm>
          <a:prstGeom prst="rect">
            <a:avLst/>
          </a:prstGeom>
          <a:noFill/>
        </p:spPr>
        <p:txBody>
          <a:bodyPr wrap="square" rtlCol="0" anchor="ctr">
            <a:spAutoFit/>
          </a:bodyPr>
          <a:lstStyle/>
          <a:p>
            <a:r>
              <a:rPr lang="de-DE" sz="5400" dirty="0" smtClean="0">
                <a:latin typeface="Segoe UI Light" panose="020B0502040204020203" pitchFamily="34" charset="0"/>
                <a:ea typeface="Segoe UI" panose="020B0502040204020203" pitchFamily="34" charset="0"/>
                <a:cs typeface="Segoe UI" panose="020B0502040204020203" pitchFamily="34" charset="0"/>
              </a:rPr>
              <a:t>Task&lt;…&gt;</a:t>
            </a:r>
          </a:p>
          <a:p>
            <a:r>
              <a:rPr lang="de-DE" sz="5400" dirty="0" err="1" smtClean="0">
                <a:latin typeface="Segoe UI Light" panose="020B0502040204020203" pitchFamily="34" charset="0"/>
                <a:ea typeface="Segoe UI" panose="020B0502040204020203" pitchFamily="34" charset="0"/>
                <a:cs typeface="Segoe UI" panose="020B0502040204020203" pitchFamily="34" charset="0"/>
              </a:rPr>
              <a:t>boost</a:t>
            </a:r>
            <a:r>
              <a:rPr lang="de-DE" sz="5400" dirty="0" smtClean="0">
                <a:latin typeface="Segoe UI Light" panose="020B0502040204020203" pitchFamily="34" charset="0"/>
                <a:ea typeface="Segoe UI" panose="020B0502040204020203" pitchFamily="34" charset="0"/>
                <a:cs typeface="Segoe UI" panose="020B0502040204020203" pitchFamily="34" charset="0"/>
              </a:rPr>
              <a:t>::</a:t>
            </a:r>
            <a:r>
              <a:rPr lang="de-DE" sz="5400" dirty="0" err="1" smtClean="0">
                <a:latin typeface="Segoe UI Light" panose="020B0502040204020203" pitchFamily="34" charset="0"/>
                <a:ea typeface="Segoe UI" panose="020B0502040204020203" pitchFamily="34" charset="0"/>
                <a:cs typeface="Segoe UI" panose="020B0502040204020203" pitchFamily="34" charset="0"/>
              </a:rPr>
              <a:t>future</a:t>
            </a:r>
            <a:r>
              <a:rPr lang="de-DE" sz="5400" dirty="0" smtClean="0">
                <a:latin typeface="Segoe UI Light" panose="020B0502040204020203" pitchFamily="34" charset="0"/>
                <a:ea typeface="Segoe UI" panose="020B0502040204020203" pitchFamily="34" charset="0"/>
                <a:cs typeface="Segoe UI" panose="020B0502040204020203" pitchFamily="34" charset="0"/>
              </a:rPr>
              <a:t>&lt;R&gt;</a:t>
            </a:r>
          </a:p>
          <a:p>
            <a:r>
              <a:rPr lang="de-DE" sz="5400" dirty="0" err="1" smtClean="0">
                <a:latin typeface="Segoe UI Light" panose="020B0502040204020203" pitchFamily="34" charset="0"/>
                <a:ea typeface="Segoe UI" panose="020B0502040204020203" pitchFamily="34" charset="0"/>
                <a:cs typeface="Segoe UI" panose="020B0502040204020203" pitchFamily="34" charset="0"/>
              </a:rPr>
              <a:t>QFuture</a:t>
            </a:r>
            <a:r>
              <a:rPr lang="de-DE" sz="5400" dirty="0" smtClean="0">
                <a:latin typeface="Segoe UI Light" panose="020B0502040204020203" pitchFamily="34" charset="0"/>
                <a:ea typeface="Segoe UI" panose="020B0502040204020203" pitchFamily="34" charset="0"/>
                <a:cs typeface="Segoe UI" panose="020B0502040204020203" pitchFamily="34" charset="0"/>
              </a:rPr>
              <a:t>&lt;R&gt;</a:t>
            </a:r>
          </a:p>
          <a:p>
            <a:endParaRPr lang="de-DE" sz="200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endParaRPr>
          </a:p>
          <a:p>
            <a:r>
              <a:rPr lang="de-DE" sz="200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Operation </a:t>
            </a:r>
            <a:r>
              <a:rPr lang="de-DE" sz="2000" dirty="0" err="1"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is</a:t>
            </a:r>
            <a:r>
              <a:rPr lang="de-DE" sz="200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 </a:t>
            </a:r>
            <a:r>
              <a:rPr lang="de-DE" sz="2000" dirty="0" err="1"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already</a:t>
            </a:r>
            <a:r>
              <a:rPr lang="de-DE" sz="200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 </a:t>
            </a:r>
            <a:r>
              <a:rPr lang="de-DE" sz="2000" dirty="0" err="1"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running</a:t>
            </a:r>
            <a:endParaRPr lang="de-DE" sz="200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endParaRPr>
          </a:p>
          <a:p>
            <a:endParaRPr lang="de-DE" sz="200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endParaRPr>
          </a:p>
          <a:p>
            <a:r>
              <a:rPr lang="de-DE" sz="2000" dirty="0" err="1" smtClean="0">
                <a:latin typeface="Segoe UI" panose="020B0502040204020203" pitchFamily="34" charset="0"/>
                <a:ea typeface="Segoe UI" panose="020B0502040204020203" pitchFamily="34" charset="0"/>
                <a:cs typeface="Segoe UI" panose="020B0502040204020203" pitchFamily="34" charset="0"/>
              </a:rPr>
              <a:t>await</a:t>
            </a:r>
            <a:r>
              <a:rPr lang="de-DE" sz="2000" dirty="0" smtClean="0">
                <a:latin typeface="Segoe UI" panose="020B0502040204020203" pitchFamily="34" charset="0"/>
                <a:ea typeface="Segoe UI" panose="020B0502040204020203" pitchFamily="34" charset="0"/>
                <a:cs typeface="Segoe UI" panose="020B0502040204020203" pitchFamily="34" charset="0"/>
              </a:rPr>
              <a:t> </a:t>
            </a:r>
            <a:r>
              <a:rPr lang="de-DE" sz="2000" dirty="0" err="1" smtClean="0">
                <a:latin typeface="Segoe UI" panose="020B0502040204020203" pitchFamily="34" charset="0"/>
                <a:ea typeface="Segoe UI" panose="020B0502040204020203" pitchFamily="34" charset="0"/>
                <a:cs typeface="Segoe UI" panose="020B0502040204020203" pitchFamily="34" charset="0"/>
              </a:rPr>
              <a:t>directly</a:t>
            </a:r>
            <a:endParaRPr lang="de-DE" sz="2000" dirty="0" smtClean="0">
              <a:latin typeface="Segoe UI" panose="020B0502040204020203" pitchFamily="34" charset="0"/>
              <a:ea typeface="Segoe UI" panose="020B0502040204020203" pitchFamily="34" charset="0"/>
              <a:cs typeface="Segoe UI" panose="020B0502040204020203" pitchFamily="34" charset="0"/>
            </a:endParaRPr>
          </a:p>
          <a:p>
            <a:r>
              <a:rPr lang="de-DE" sz="2000" dirty="0" smtClean="0">
                <a:latin typeface="Segoe UI" panose="020B0502040204020203" pitchFamily="34" charset="0"/>
                <a:ea typeface="Segoe UI" panose="020B0502040204020203" pitchFamily="34" charset="0"/>
                <a:cs typeface="Segoe UI" panose="020B0502040204020203" pitchFamily="34" charset="0"/>
              </a:rPr>
              <a:t>Store </a:t>
            </a:r>
            <a:r>
              <a:rPr lang="de-DE" sz="2000" dirty="0" err="1" smtClean="0">
                <a:latin typeface="Segoe UI" panose="020B0502040204020203" pitchFamily="34" charset="0"/>
                <a:ea typeface="Segoe UI" panose="020B0502040204020203" pitchFamily="34" charset="0"/>
                <a:cs typeface="Segoe UI" panose="020B0502040204020203" pitchFamily="34" charset="0"/>
              </a:rPr>
              <a:t>and</a:t>
            </a:r>
            <a:r>
              <a:rPr lang="de-DE" sz="2000" dirty="0" smtClean="0">
                <a:latin typeface="Segoe UI" panose="020B0502040204020203" pitchFamily="34" charset="0"/>
                <a:ea typeface="Segoe UI" panose="020B0502040204020203" pitchFamily="34" charset="0"/>
                <a:cs typeface="Segoe UI" panose="020B0502040204020203" pitchFamily="34" charset="0"/>
              </a:rPr>
              <a:t> </a:t>
            </a:r>
            <a:r>
              <a:rPr lang="de-DE" sz="2000" dirty="0" err="1" smtClean="0">
                <a:latin typeface="Segoe UI" panose="020B0502040204020203" pitchFamily="34" charset="0"/>
                <a:ea typeface="Segoe UI" panose="020B0502040204020203" pitchFamily="34" charset="0"/>
                <a:cs typeface="Segoe UI" panose="020B0502040204020203" pitchFamily="34" charset="0"/>
              </a:rPr>
              <a:t>await</a:t>
            </a:r>
            <a:r>
              <a:rPr lang="de-DE" sz="2000" dirty="0" smtClean="0">
                <a:latin typeface="Segoe UI" panose="020B0502040204020203" pitchFamily="34" charset="0"/>
                <a:ea typeface="Segoe UI" panose="020B0502040204020203" pitchFamily="34" charset="0"/>
                <a:cs typeface="Segoe UI" panose="020B0502040204020203" pitchFamily="34" charset="0"/>
              </a:rPr>
              <a:t> </a:t>
            </a:r>
            <a:r>
              <a:rPr lang="de-DE" sz="2000" dirty="0" err="1" smtClean="0">
                <a:latin typeface="Segoe UI" panose="020B0502040204020203" pitchFamily="34" charset="0"/>
                <a:ea typeface="Segoe UI" panose="020B0502040204020203" pitchFamily="34" charset="0"/>
                <a:cs typeface="Segoe UI" panose="020B0502040204020203" pitchFamily="34" charset="0"/>
              </a:rPr>
              <a:t>later</a:t>
            </a:r>
            <a:endParaRPr lang="de-DE" sz="2000" dirty="0" smtClean="0">
              <a:latin typeface="Segoe UI" panose="020B0502040204020203" pitchFamily="34" charset="0"/>
              <a:ea typeface="Segoe UI" panose="020B0502040204020203" pitchFamily="34" charset="0"/>
              <a:cs typeface="Segoe UI" panose="020B0502040204020203" pitchFamily="34" charset="0"/>
            </a:endParaRPr>
          </a:p>
          <a:p>
            <a:r>
              <a:rPr lang="de-DE" sz="2000" dirty="0" smtClean="0">
                <a:latin typeface="Segoe UI" panose="020B0502040204020203" pitchFamily="34" charset="0"/>
                <a:ea typeface="Segoe UI" panose="020B0502040204020203" pitchFamily="34" charset="0"/>
                <a:cs typeface="Segoe UI" panose="020B0502040204020203" pitchFamily="34" charset="0"/>
              </a:rPr>
              <a:t>Create a Task </a:t>
            </a:r>
            <a:r>
              <a:rPr lang="de-DE" sz="2000" dirty="0" err="1" smtClean="0">
                <a:latin typeface="Segoe UI" panose="020B0502040204020203" pitchFamily="34" charset="0"/>
                <a:ea typeface="Segoe UI" panose="020B0502040204020203" pitchFamily="34" charset="0"/>
                <a:cs typeface="Segoe UI" panose="020B0502040204020203" pitchFamily="34" charset="0"/>
              </a:rPr>
              <a:t>from</a:t>
            </a:r>
            <a:r>
              <a:rPr lang="de-DE" sz="2000" dirty="0" smtClean="0">
                <a:latin typeface="Segoe UI" panose="020B0502040204020203" pitchFamily="34" charset="0"/>
                <a:ea typeface="Segoe UI" panose="020B0502040204020203" pitchFamily="34" charset="0"/>
                <a:cs typeface="Segoe UI" panose="020B0502040204020203" pitchFamily="34" charset="0"/>
              </a:rPr>
              <a:t> </a:t>
            </a:r>
            <a:r>
              <a:rPr lang="de-DE" sz="2000" dirty="0" err="1" smtClean="0">
                <a:latin typeface="Segoe UI" panose="020B0502040204020203" pitchFamily="34" charset="0"/>
                <a:ea typeface="Segoe UI" panose="020B0502040204020203" pitchFamily="34" charset="0"/>
                <a:cs typeface="Segoe UI" panose="020B0502040204020203" pitchFamily="34" charset="0"/>
              </a:rPr>
              <a:t>it</a:t>
            </a:r>
            <a:r>
              <a:rPr lang="de-DE" sz="2000" dirty="0" smtClean="0">
                <a:latin typeface="Segoe UI" panose="020B0502040204020203" pitchFamily="34" charset="0"/>
                <a:ea typeface="Segoe UI" panose="020B0502040204020203" pitchFamily="34" charset="0"/>
                <a:cs typeface="Segoe UI" panose="020B0502040204020203" pitchFamily="34" charset="0"/>
              </a:rPr>
              <a:t> </a:t>
            </a:r>
            <a:r>
              <a:rPr lang="de-DE" sz="2000" dirty="0" err="1" smtClean="0">
                <a:latin typeface="Segoe UI" panose="020B0502040204020203" pitchFamily="34" charset="0"/>
                <a:ea typeface="Segoe UI" panose="020B0502040204020203" pitchFamily="34" charset="0"/>
                <a:cs typeface="Segoe UI" panose="020B0502040204020203" pitchFamily="34" charset="0"/>
              </a:rPr>
              <a:t>and</a:t>
            </a:r>
            <a:r>
              <a:rPr lang="de-DE" sz="2000" dirty="0" smtClean="0">
                <a:latin typeface="Segoe UI" panose="020B0502040204020203" pitchFamily="34" charset="0"/>
                <a:ea typeface="Segoe UI" panose="020B0502040204020203" pitchFamily="34" charset="0"/>
                <a:cs typeface="Segoe UI" panose="020B0502040204020203" pitchFamily="34" charset="0"/>
              </a:rPr>
              <a:t> </a:t>
            </a:r>
            <a:r>
              <a:rPr lang="de-DE" sz="2000" dirty="0" err="1" smtClean="0">
                <a:latin typeface="Segoe UI" panose="020B0502040204020203" pitchFamily="34" charset="0"/>
                <a:ea typeface="Segoe UI" panose="020B0502040204020203" pitchFamily="34" charset="0"/>
                <a:cs typeface="Segoe UI" panose="020B0502040204020203" pitchFamily="34" charset="0"/>
              </a:rPr>
              <a:t>get</a:t>
            </a:r>
            <a:r>
              <a:rPr lang="de-DE" sz="2000" dirty="0" smtClean="0">
                <a:latin typeface="Segoe UI" panose="020B0502040204020203" pitchFamily="34" charset="0"/>
                <a:ea typeface="Segoe UI" panose="020B0502040204020203" pitchFamily="34" charset="0"/>
                <a:cs typeface="Segoe UI" panose="020B0502040204020203" pitchFamily="34" charset="0"/>
              </a:rPr>
              <a:t> </a:t>
            </a:r>
            <a:r>
              <a:rPr lang="de-DE" sz="2000" dirty="0" err="1" smtClean="0">
                <a:latin typeface="Segoe UI" panose="020B0502040204020203" pitchFamily="34" charset="0"/>
                <a:ea typeface="Segoe UI" panose="020B0502040204020203" pitchFamily="34" charset="0"/>
                <a:cs typeface="Segoe UI" panose="020B0502040204020203" pitchFamily="34" charset="0"/>
              </a:rPr>
              <a:t>result</a:t>
            </a:r>
            <a:r>
              <a:rPr lang="de-DE" sz="2000" dirty="0" smtClean="0">
                <a:latin typeface="Segoe UI" panose="020B0502040204020203" pitchFamily="34" charset="0"/>
                <a:ea typeface="Segoe UI" panose="020B0502040204020203" pitchFamily="34" charset="0"/>
                <a:cs typeface="Segoe UI" panose="020B0502040204020203" pitchFamily="34" charset="0"/>
              </a:rPr>
              <a:t> </a:t>
            </a:r>
            <a:r>
              <a:rPr lang="de-DE" sz="2000" dirty="0" err="1" smtClean="0">
                <a:latin typeface="Segoe UI" panose="020B0502040204020203" pitchFamily="34" charset="0"/>
                <a:ea typeface="Segoe UI" panose="020B0502040204020203" pitchFamily="34" charset="0"/>
                <a:cs typeface="Segoe UI" panose="020B0502040204020203" pitchFamily="34" charset="0"/>
              </a:rPr>
              <a:t>or</a:t>
            </a:r>
            <a:r>
              <a:rPr lang="de-DE" sz="2000" dirty="0" smtClean="0">
                <a:latin typeface="Segoe UI" panose="020B0502040204020203" pitchFamily="34" charset="0"/>
                <a:ea typeface="Segoe UI" panose="020B0502040204020203" pitchFamily="34" charset="0"/>
                <a:cs typeface="Segoe UI" panose="020B0502040204020203" pitchFamily="34" charset="0"/>
              </a:rPr>
              <a:t> </a:t>
            </a:r>
            <a:r>
              <a:rPr lang="de-DE" sz="2000" dirty="0" err="1" smtClean="0">
                <a:latin typeface="Segoe UI" panose="020B0502040204020203" pitchFamily="34" charset="0"/>
                <a:ea typeface="Segoe UI" panose="020B0502040204020203" pitchFamily="34" charset="0"/>
                <a:cs typeface="Segoe UI" panose="020B0502040204020203" pitchFamily="34" charset="0"/>
              </a:rPr>
              <a:t>await</a:t>
            </a:r>
            <a:r>
              <a:rPr lang="de-DE" sz="2000" dirty="0" smtClean="0">
                <a:latin typeface="Segoe UI" panose="020B0502040204020203" pitchFamily="34" charset="0"/>
                <a:ea typeface="Segoe UI" panose="020B0502040204020203" pitchFamily="34" charset="0"/>
                <a:cs typeface="Segoe UI" panose="020B0502040204020203" pitchFamily="34" charset="0"/>
              </a:rPr>
              <a:t> </a:t>
            </a:r>
            <a:r>
              <a:rPr lang="de-DE" sz="2000" dirty="0" err="1" smtClean="0">
                <a:latin typeface="Segoe UI" panose="020B0502040204020203" pitchFamily="34" charset="0"/>
                <a:ea typeface="Segoe UI" panose="020B0502040204020203" pitchFamily="34" charset="0"/>
                <a:cs typeface="Segoe UI" panose="020B0502040204020203" pitchFamily="34" charset="0"/>
              </a:rPr>
              <a:t>later</a:t>
            </a:r>
            <a:endParaRPr lang="de-DE" sz="2000" dirty="0" smtClean="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15181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2400" b="0" dirty="0" smtClean="0">
                <a:ea typeface="Segoe UI" panose="020B0502040204020203" pitchFamily="34" charset="0"/>
                <a:cs typeface="Segoe UI" panose="020B0502040204020203" pitchFamily="34" charset="0"/>
              </a:rPr>
              <a:t>Helper: </a:t>
            </a:r>
            <a:r>
              <a:rPr lang="en-US" sz="2400" b="0" dirty="0" err="1" smtClean="0">
                <a:ea typeface="Segoe UI" panose="020B0502040204020203" pitchFamily="34" charset="0"/>
                <a:cs typeface="Segoe UI" panose="020B0502040204020203" pitchFamily="34" charset="0"/>
              </a:rPr>
              <a:t>TaskDispatcher</a:t>
            </a:r>
            <a:endParaRPr lang="de-DE" b="0" dirty="0"/>
          </a:p>
        </p:txBody>
      </p:sp>
      <p:sp>
        <p:nvSpPr>
          <p:cNvPr id="3" name="Textfeld 2"/>
          <p:cNvSpPr txBox="1"/>
          <p:nvPr/>
        </p:nvSpPr>
        <p:spPr>
          <a:xfrm>
            <a:off x="256881" y="1210767"/>
            <a:ext cx="8119241" cy="3662541"/>
          </a:xfrm>
          <a:prstGeom prst="rect">
            <a:avLst/>
          </a:prstGeom>
          <a:noFill/>
        </p:spPr>
        <p:txBody>
          <a:bodyPr wrap="square" rtlCol="0" anchor="ctr">
            <a:spAutoFit/>
          </a:bodyPr>
          <a:lstStyle/>
          <a:p>
            <a:pPr lvl="1"/>
            <a:r>
              <a:rPr lang="de-DE" sz="4400" dirty="0" smtClean="0">
                <a:latin typeface="Segoe UI Light" panose="020B0502040204020203" pitchFamily="34" charset="0"/>
              </a:rPr>
              <a:t>TaskDispatcher4StdThread</a:t>
            </a:r>
            <a:endParaRPr lang="de-DE" sz="4400" dirty="0" smtClean="0">
              <a:latin typeface="Segoe UI Light" panose="020B0502040204020203" pitchFamily="34" charset="0"/>
              <a:ea typeface="Segoe UI" panose="020B0502040204020203" pitchFamily="34" charset="0"/>
              <a:cs typeface="Segoe UI" panose="020B0502040204020203" pitchFamily="34" charset="0"/>
            </a:endParaRPr>
          </a:p>
          <a:p>
            <a:pPr lvl="1"/>
            <a:r>
              <a:rPr lang="de-DE" sz="4400" dirty="0" smtClean="0">
                <a:latin typeface="Segoe UI Light" panose="020B0502040204020203" pitchFamily="34" charset="0"/>
              </a:rPr>
              <a:t>TaskDispatcher4QtThread</a:t>
            </a:r>
          </a:p>
          <a:p>
            <a:pPr lvl="1"/>
            <a:r>
              <a:rPr lang="de-DE" sz="4400" dirty="0" err="1" smtClean="0">
                <a:latin typeface="Segoe UI Light" panose="020B0502040204020203" pitchFamily="34" charset="0"/>
              </a:rPr>
              <a:t>ThreadWithTasks</a:t>
            </a:r>
            <a:endParaRPr lang="de-DE" sz="4400" dirty="0">
              <a:latin typeface="Segoe UI Light" panose="020B0502040204020203" pitchFamily="34" charset="0"/>
            </a:endParaRPr>
          </a:p>
          <a:p>
            <a:endParaRPr lang="de-DE" sz="2000" dirty="0" smtClean="0">
              <a:latin typeface="Segoe UI" panose="020B0502040204020203" pitchFamily="34" charset="0"/>
              <a:ea typeface="Segoe UI" panose="020B0502040204020203" pitchFamily="34" charset="0"/>
              <a:cs typeface="Segoe UI" panose="020B0502040204020203" pitchFamily="34" charset="0"/>
            </a:endParaRPr>
          </a:p>
          <a:p>
            <a:r>
              <a:rPr lang="de-DE" sz="2000" dirty="0" err="1" smtClean="0">
                <a:latin typeface="Segoe UI" panose="020B0502040204020203" pitchFamily="34" charset="0"/>
                <a:ea typeface="Segoe UI" panose="020B0502040204020203" pitchFamily="34" charset="0"/>
                <a:cs typeface="Segoe UI" panose="020B0502040204020203" pitchFamily="34" charset="0"/>
              </a:rPr>
              <a:t>Creates</a:t>
            </a:r>
            <a:r>
              <a:rPr lang="de-DE" sz="2000" dirty="0" smtClean="0">
                <a:latin typeface="Segoe UI" panose="020B0502040204020203" pitchFamily="34" charset="0"/>
                <a:ea typeface="Segoe UI" panose="020B0502040204020203" pitchFamily="34" charset="0"/>
                <a:cs typeface="Segoe UI" panose="020B0502040204020203" pitchFamily="34" charset="0"/>
              </a:rPr>
              <a:t> </a:t>
            </a:r>
            <a:r>
              <a:rPr lang="de-DE" sz="2000" dirty="0">
                <a:latin typeface="Segoe UI" panose="020B0502040204020203" pitchFamily="34" charset="0"/>
                <a:ea typeface="Segoe UI" panose="020B0502040204020203" pitchFamily="34" charset="0"/>
                <a:cs typeface="Segoe UI" panose="020B0502040204020203" pitchFamily="34" charset="0"/>
              </a:rPr>
              <a:t>an </a:t>
            </a:r>
            <a:r>
              <a:rPr lang="de-DE" sz="2000" dirty="0" err="1" smtClean="0">
                <a:latin typeface="Segoe UI" panose="020B0502040204020203" pitchFamily="34" charset="0"/>
                <a:ea typeface="Segoe UI" panose="020B0502040204020203" pitchFamily="34" charset="0"/>
                <a:cs typeface="Segoe UI" panose="020B0502040204020203" pitchFamily="34" charset="0"/>
              </a:rPr>
              <a:t>dispatcher</a:t>
            </a:r>
            <a:r>
              <a:rPr lang="de-DE" sz="2000" dirty="0" smtClean="0">
                <a:latin typeface="Segoe UI" panose="020B0502040204020203" pitchFamily="34" charset="0"/>
                <a:ea typeface="Segoe UI" panose="020B0502040204020203" pitchFamily="34" charset="0"/>
                <a:cs typeface="Segoe UI" panose="020B0502040204020203" pitchFamily="34" charset="0"/>
              </a:rPr>
              <a:t> </a:t>
            </a:r>
            <a:r>
              <a:rPr lang="de-DE" sz="2000" dirty="0" err="1" smtClean="0">
                <a:latin typeface="Segoe UI" panose="020B0502040204020203" pitchFamily="34" charset="0"/>
                <a:ea typeface="Segoe UI" panose="020B0502040204020203" pitchFamily="34" charset="0"/>
                <a:cs typeface="Segoe UI" panose="020B0502040204020203" pitchFamily="34" charset="0"/>
              </a:rPr>
              <a:t>for</a:t>
            </a:r>
            <a:r>
              <a:rPr lang="de-DE" sz="2000" dirty="0" smtClean="0">
                <a:latin typeface="Segoe UI" panose="020B0502040204020203" pitchFamily="34" charset="0"/>
                <a:ea typeface="Segoe UI" panose="020B0502040204020203" pitchFamily="34" charset="0"/>
                <a:cs typeface="Segoe UI" panose="020B0502040204020203" pitchFamily="34" charset="0"/>
              </a:rPr>
              <a:t> Tasks </a:t>
            </a:r>
            <a:r>
              <a:rPr lang="de-DE" sz="2000" dirty="0" err="1" smtClean="0">
                <a:latin typeface="Segoe UI" panose="020B0502040204020203" pitchFamily="34" charset="0"/>
                <a:ea typeface="Segoe UI" panose="020B0502040204020203" pitchFamily="34" charset="0"/>
                <a:cs typeface="Segoe UI" panose="020B0502040204020203" pitchFamily="34" charset="0"/>
              </a:rPr>
              <a:t>within</a:t>
            </a:r>
            <a:r>
              <a:rPr lang="de-DE" sz="2000" dirty="0" smtClean="0">
                <a:latin typeface="Segoe UI" panose="020B0502040204020203" pitchFamily="34" charset="0"/>
                <a:ea typeface="Segoe UI" panose="020B0502040204020203" pitchFamily="34" charset="0"/>
                <a:cs typeface="Segoe UI" panose="020B0502040204020203" pitchFamily="34" charset="0"/>
              </a:rPr>
              <a:t> </a:t>
            </a:r>
            <a:r>
              <a:rPr lang="de-DE" sz="2000" dirty="0" err="1" smtClean="0">
                <a:latin typeface="Segoe UI" panose="020B0502040204020203" pitchFamily="34" charset="0"/>
                <a:ea typeface="Segoe UI" panose="020B0502040204020203" pitchFamily="34" charset="0"/>
                <a:cs typeface="Segoe UI" panose="020B0502040204020203" pitchFamily="34" charset="0"/>
              </a:rPr>
              <a:t>current</a:t>
            </a:r>
            <a:r>
              <a:rPr lang="de-DE" sz="2000" dirty="0" smtClean="0">
                <a:latin typeface="Segoe UI" panose="020B0502040204020203" pitchFamily="34" charset="0"/>
                <a:ea typeface="Segoe UI" panose="020B0502040204020203" pitchFamily="34" charset="0"/>
                <a:cs typeface="Segoe UI" panose="020B0502040204020203" pitchFamily="34" charset="0"/>
              </a:rPr>
              <a:t> </a:t>
            </a:r>
            <a:r>
              <a:rPr lang="de-DE" sz="2000" dirty="0" err="1" smtClean="0">
                <a:latin typeface="Segoe UI" panose="020B0502040204020203" pitchFamily="34" charset="0"/>
                <a:ea typeface="Segoe UI" panose="020B0502040204020203" pitchFamily="34" charset="0"/>
                <a:cs typeface="Segoe UI" panose="020B0502040204020203" pitchFamily="34" charset="0"/>
              </a:rPr>
              <a:t>thread</a:t>
            </a:r>
            <a:r>
              <a:rPr lang="de-DE" sz="2000" dirty="0" smtClean="0">
                <a:latin typeface="Segoe UI" panose="020B0502040204020203" pitchFamily="34" charset="0"/>
                <a:ea typeface="Segoe UI" panose="020B0502040204020203" pitchFamily="34" charset="0"/>
                <a:cs typeface="Segoe UI" panose="020B0502040204020203" pitchFamily="34" charset="0"/>
              </a:rPr>
              <a:t> </a:t>
            </a:r>
            <a:r>
              <a:rPr lang="de-DE" sz="2000" dirty="0" err="1" smtClean="0">
                <a:latin typeface="Segoe UI" panose="020B0502040204020203" pitchFamily="34" charset="0"/>
                <a:ea typeface="Segoe UI" panose="020B0502040204020203" pitchFamily="34" charset="0"/>
                <a:cs typeface="Segoe UI" panose="020B0502040204020203" pitchFamily="34" charset="0"/>
              </a:rPr>
              <a:t>or</a:t>
            </a:r>
            <a:r>
              <a:rPr lang="de-DE" sz="2000" dirty="0" smtClean="0">
                <a:latin typeface="Segoe UI" panose="020B0502040204020203" pitchFamily="34" charset="0"/>
                <a:ea typeface="Segoe UI" panose="020B0502040204020203" pitchFamily="34" charset="0"/>
                <a:cs typeface="Segoe UI" panose="020B0502040204020203" pitchFamily="34" charset="0"/>
              </a:rPr>
              <a:t> </a:t>
            </a:r>
            <a:r>
              <a:rPr lang="de-DE" sz="2000" dirty="0" err="1" smtClean="0">
                <a:latin typeface="Segoe UI" panose="020B0502040204020203" pitchFamily="34" charset="0"/>
                <a:ea typeface="Segoe UI" panose="020B0502040204020203" pitchFamily="34" charset="0"/>
                <a:cs typeface="Segoe UI" panose="020B0502040204020203" pitchFamily="34" charset="0"/>
              </a:rPr>
              <a:t>creates</a:t>
            </a:r>
            <a:r>
              <a:rPr lang="de-DE" sz="2000" dirty="0" smtClean="0">
                <a:latin typeface="Segoe UI" panose="020B0502040204020203" pitchFamily="34" charset="0"/>
                <a:ea typeface="Segoe UI" panose="020B0502040204020203" pitchFamily="34" charset="0"/>
                <a:cs typeface="Segoe UI" panose="020B0502040204020203" pitchFamily="34" charset="0"/>
              </a:rPr>
              <a:t> a </a:t>
            </a:r>
            <a:r>
              <a:rPr lang="de-DE" sz="2000" dirty="0" err="1" smtClean="0">
                <a:latin typeface="Segoe UI" panose="020B0502040204020203" pitchFamily="34" charset="0"/>
                <a:ea typeface="Segoe UI" panose="020B0502040204020203" pitchFamily="34" charset="0"/>
                <a:cs typeface="Segoe UI" panose="020B0502040204020203" pitchFamily="34" charset="0"/>
              </a:rPr>
              <a:t>new</a:t>
            </a:r>
            <a:r>
              <a:rPr lang="de-DE" sz="2000" dirty="0" smtClean="0">
                <a:latin typeface="Segoe UI" panose="020B0502040204020203" pitchFamily="34" charset="0"/>
                <a:ea typeface="Segoe UI" panose="020B0502040204020203" pitchFamily="34" charset="0"/>
                <a:cs typeface="Segoe UI" panose="020B0502040204020203" pitchFamily="34" charset="0"/>
              </a:rPr>
              <a:t> </a:t>
            </a:r>
            <a:r>
              <a:rPr lang="de-DE" sz="2000" dirty="0" err="1" smtClean="0">
                <a:latin typeface="Segoe UI" panose="020B0502040204020203" pitchFamily="34" charset="0"/>
                <a:ea typeface="Segoe UI" panose="020B0502040204020203" pitchFamily="34" charset="0"/>
                <a:cs typeface="Segoe UI" panose="020B0502040204020203" pitchFamily="34" charset="0"/>
              </a:rPr>
              <a:t>thread</a:t>
            </a:r>
            <a:r>
              <a:rPr lang="de-DE" sz="2000" dirty="0" smtClean="0">
                <a:latin typeface="Segoe UI" panose="020B0502040204020203" pitchFamily="34" charset="0"/>
                <a:ea typeface="Segoe UI" panose="020B0502040204020203" pitchFamily="34" charset="0"/>
                <a:cs typeface="Segoe UI" panose="020B0502040204020203" pitchFamily="34" charset="0"/>
              </a:rPr>
              <a:t> </a:t>
            </a:r>
            <a:r>
              <a:rPr lang="de-DE" sz="2000" dirty="0" err="1" smtClean="0">
                <a:latin typeface="Segoe UI" panose="020B0502040204020203" pitchFamily="34" charset="0"/>
                <a:ea typeface="Segoe UI" panose="020B0502040204020203" pitchFamily="34" charset="0"/>
                <a:cs typeface="Segoe UI" panose="020B0502040204020203" pitchFamily="34" charset="0"/>
              </a:rPr>
              <a:t>with</a:t>
            </a:r>
            <a:r>
              <a:rPr lang="de-DE" sz="2000" dirty="0" smtClean="0">
                <a:latin typeface="Segoe UI" panose="020B0502040204020203" pitchFamily="34" charset="0"/>
                <a:ea typeface="Segoe UI" panose="020B0502040204020203" pitchFamily="34" charset="0"/>
                <a:cs typeface="Segoe UI" panose="020B0502040204020203" pitchFamily="34" charset="0"/>
              </a:rPr>
              <a:t> a </a:t>
            </a:r>
            <a:r>
              <a:rPr lang="de-DE" sz="2000" dirty="0" err="1" smtClean="0">
                <a:latin typeface="Segoe UI" panose="020B0502040204020203" pitchFamily="34" charset="0"/>
                <a:ea typeface="Segoe UI" panose="020B0502040204020203" pitchFamily="34" charset="0"/>
                <a:cs typeface="Segoe UI" panose="020B0502040204020203" pitchFamily="34" charset="0"/>
              </a:rPr>
              <a:t>dispatcher</a:t>
            </a:r>
            <a:r>
              <a:rPr lang="de-DE" sz="2000" dirty="0" smtClean="0">
                <a:latin typeface="Segoe UI" panose="020B0502040204020203" pitchFamily="34" charset="0"/>
                <a:ea typeface="Segoe UI" panose="020B0502040204020203" pitchFamily="34" charset="0"/>
                <a:cs typeface="Segoe UI" panose="020B0502040204020203" pitchFamily="34" charset="0"/>
              </a:rPr>
              <a:t> in </a:t>
            </a:r>
            <a:r>
              <a:rPr lang="de-DE" sz="2000" dirty="0" err="1" smtClean="0">
                <a:latin typeface="Segoe UI" panose="020B0502040204020203" pitchFamily="34" charset="0"/>
                <a:ea typeface="Segoe UI" panose="020B0502040204020203" pitchFamily="34" charset="0"/>
                <a:cs typeface="Segoe UI" panose="020B0502040204020203" pitchFamily="34" charset="0"/>
              </a:rPr>
              <a:t>it</a:t>
            </a:r>
            <a:endParaRPr lang="de-DE" sz="2000" dirty="0" smtClean="0">
              <a:latin typeface="Segoe UI" panose="020B0502040204020203" pitchFamily="34" charset="0"/>
              <a:ea typeface="Segoe UI" panose="020B0502040204020203" pitchFamily="34" charset="0"/>
              <a:cs typeface="Segoe UI" panose="020B0502040204020203" pitchFamily="34" charset="0"/>
            </a:endParaRPr>
          </a:p>
          <a:p>
            <a:endParaRPr lang="de-DE" sz="200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endParaRPr>
          </a:p>
          <a:p>
            <a:r>
              <a:rPr lang="de-DE" sz="2000" dirty="0" err="1"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Prerequisite</a:t>
            </a:r>
            <a:r>
              <a:rPr lang="de-DE" sz="2000" dirty="0" smtClean="0"/>
              <a:t> </a:t>
            </a:r>
            <a:r>
              <a:rPr lang="de-DE" sz="2000" dirty="0" err="1">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to</a:t>
            </a:r>
            <a:r>
              <a:rPr lang="de-DE" sz="2000" dirty="0" smtClean="0"/>
              <a:t> </a:t>
            </a:r>
            <a:r>
              <a:rPr lang="de-DE" sz="2000" dirty="0" err="1"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get</a:t>
            </a:r>
            <a:r>
              <a:rPr lang="de-DE" sz="200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 Task&lt;&gt; </a:t>
            </a:r>
            <a:r>
              <a:rPr lang="de-DE" sz="2000" dirty="0" err="1"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working</a:t>
            </a:r>
            <a:r>
              <a:rPr lang="de-DE" sz="200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 </a:t>
            </a:r>
            <a:r>
              <a:rPr lang="de-DE" sz="2000" dirty="0" err="1"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within</a:t>
            </a:r>
            <a:r>
              <a:rPr lang="de-DE" sz="200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 a </a:t>
            </a:r>
            <a:r>
              <a:rPr lang="de-DE" sz="2000" dirty="0" err="1"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particallary</a:t>
            </a:r>
            <a:r>
              <a:rPr lang="de-DE" sz="200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 </a:t>
            </a:r>
            <a:r>
              <a:rPr lang="de-DE" sz="2000" dirty="0" err="1"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thread</a:t>
            </a:r>
            <a:r>
              <a:rPr lang="de-DE" sz="200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915563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2400" b="0" dirty="0" smtClean="0">
                <a:ea typeface="Segoe UI" panose="020B0502040204020203" pitchFamily="34" charset="0"/>
                <a:cs typeface="Segoe UI" panose="020B0502040204020203" pitchFamily="34" charset="0"/>
              </a:rPr>
              <a:t>Summary Usage</a:t>
            </a:r>
            <a:endParaRPr lang="de-DE" b="0" dirty="0"/>
          </a:p>
        </p:txBody>
      </p:sp>
      <p:sp>
        <p:nvSpPr>
          <p:cNvPr id="3" name="Textfeld 2"/>
          <p:cNvSpPr txBox="1"/>
          <p:nvPr/>
        </p:nvSpPr>
        <p:spPr>
          <a:xfrm>
            <a:off x="114377" y="799743"/>
            <a:ext cx="8119241" cy="4524315"/>
          </a:xfrm>
          <a:prstGeom prst="rect">
            <a:avLst/>
          </a:prstGeom>
          <a:noFill/>
        </p:spPr>
        <p:txBody>
          <a:bodyPr wrap="square" rtlCol="0" anchor="ctr">
            <a:spAutoFit/>
          </a:bodyPr>
          <a:lstStyle/>
          <a:p>
            <a:pPr marL="1200150" lvl="1" indent="-742950" algn="l">
              <a:buFont typeface="+mj-lt"/>
              <a:buAutoNum type="arabicPeriod"/>
            </a:pPr>
            <a:r>
              <a:rPr lang="de-DE" sz="3600" dirty="0" err="1" smtClean="0">
                <a:latin typeface="Segoe UI Light" panose="020B0502040204020203" pitchFamily="34" charset="0"/>
                <a:ea typeface="Segoe UI" panose="020B0502040204020203" pitchFamily="34" charset="0"/>
                <a:cs typeface="Segoe UI" panose="020B0502040204020203" pitchFamily="34" charset="0"/>
              </a:rPr>
              <a:t>Instanciate</a:t>
            </a:r>
            <a:r>
              <a:rPr lang="de-DE" sz="3600" dirty="0" smtClean="0">
                <a:latin typeface="Segoe UI Light" panose="020B0502040204020203" pitchFamily="34" charset="0"/>
                <a:ea typeface="Segoe UI" panose="020B0502040204020203" pitchFamily="34" charset="0"/>
                <a:cs typeface="Segoe UI" panose="020B0502040204020203" pitchFamily="34" charset="0"/>
              </a:rPr>
              <a:t> </a:t>
            </a:r>
            <a:r>
              <a:rPr lang="de-DE" sz="3600" dirty="0" err="1" smtClean="0">
                <a:latin typeface="Segoe UI Light" panose="020B0502040204020203" pitchFamily="34" charset="0"/>
                <a:ea typeface="Segoe UI" panose="020B0502040204020203" pitchFamily="34" charset="0"/>
                <a:cs typeface="Segoe UI" panose="020B0502040204020203" pitchFamily="34" charset="0"/>
              </a:rPr>
              <a:t>suitable</a:t>
            </a:r>
            <a:r>
              <a:rPr lang="de-DE" sz="3600" dirty="0" smtClean="0">
                <a:latin typeface="Segoe UI Light" panose="020B0502040204020203" pitchFamily="34" charset="0"/>
                <a:ea typeface="Segoe UI" panose="020B0502040204020203" pitchFamily="34" charset="0"/>
                <a:cs typeface="Segoe UI" panose="020B0502040204020203" pitchFamily="34" charset="0"/>
              </a:rPr>
              <a:t> </a:t>
            </a:r>
            <a:r>
              <a:rPr lang="de-DE" sz="3600" dirty="0" err="1" smtClean="0">
                <a:latin typeface="Segoe UI Light" panose="020B0502040204020203" pitchFamily="34" charset="0"/>
                <a:ea typeface="Segoe UI" panose="020B0502040204020203" pitchFamily="34" charset="0"/>
                <a:cs typeface="Segoe UI" panose="020B0502040204020203" pitchFamily="34" charset="0"/>
              </a:rPr>
              <a:t>TaskDispatcher</a:t>
            </a:r>
            <a:r>
              <a:rPr lang="de-DE" sz="3600" dirty="0" smtClean="0">
                <a:latin typeface="Segoe UI Light" panose="020B0502040204020203" pitchFamily="34" charset="0"/>
                <a:ea typeface="Segoe UI" panose="020B0502040204020203" pitchFamily="34" charset="0"/>
                <a:cs typeface="Segoe UI" panose="020B0502040204020203" pitchFamily="34" charset="0"/>
              </a:rPr>
              <a:t> in </a:t>
            </a:r>
            <a:r>
              <a:rPr lang="de-DE" sz="3600" dirty="0" err="1" smtClean="0">
                <a:latin typeface="Segoe UI Light" panose="020B0502040204020203" pitchFamily="34" charset="0"/>
                <a:ea typeface="Segoe UI" panose="020B0502040204020203" pitchFamily="34" charset="0"/>
                <a:cs typeface="Segoe UI" panose="020B0502040204020203" pitchFamily="34" charset="0"/>
              </a:rPr>
              <a:t>your</a:t>
            </a:r>
            <a:r>
              <a:rPr lang="de-DE" sz="3600" dirty="0" smtClean="0">
                <a:latin typeface="Segoe UI Light" panose="020B0502040204020203" pitchFamily="34" charset="0"/>
                <a:ea typeface="Segoe UI" panose="020B0502040204020203" pitchFamily="34" charset="0"/>
                <a:cs typeface="Segoe UI" panose="020B0502040204020203" pitchFamily="34" charset="0"/>
              </a:rPr>
              <a:t> </a:t>
            </a:r>
            <a:r>
              <a:rPr lang="de-DE" sz="3600" dirty="0" err="1" smtClean="0">
                <a:latin typeface="Segoe UI Light" panose="020B0502040204020203" pitchFamily="34" charset="0"/>
                <a:ea typeface="Segoe UI" panose="020B0502040204020203" pitchFamily="34" charset="0"/>
                <a:cs typeface="Segoe UI" panose="020B0502040204020203" pitchFamily="34" charset="0"/>
              </a:rPr>
              <a:t>thread</a:t>
            </a:r>
            <a:r>
              <a:rPr lang="de-DE" sz="3600" dirty="0" smtClean="0">
                <a:latin typeface="Segoe UI Light" panose="020B0502040204020203" pitchFamily="34" charset="0"/>
                <a:ea typeface="Segoe UI" panose="020B0502040204020203" pitchFamily="34" charset="0"/>
                <a:cs typeface="Segoe UI" panose="020B0502040204020203" pitchFamily="34" charset="0"/>
              </a:rPr>
              <a:t/>
            </a:r>
            <a:br>
              <a:rPr lang="de-DE" sz="3600" dirty="0" smtClean="0">
                <a:latin typeface="Segoe UI Light" panose="020B0502040204020203" pitchFamily="34" charset="0"/>
                <a:ea typeface="Segoe UI" panose="020B0502040204020203" pitchFamily="34" charset="0"/>
                <a:cs typeface="Segoe UI" panose="020B0502040204020203" pitchFamily="34" charset="0"/>
              </a:rPr>
            </a:br>
            <a:endParaRPr lang="de-DE" sz="3600" dirty="0" smtClean="0">
              <a:latin typeface="Segoe UI Light" panose="020B0502040204020203" pitchFamily="34" charset="0"/>
              <a:ea typeface="Segoe UI" panose="020B0502040204020203" pitchFamily="34" charset="0"/>
              <a:cs typeface="Segoe UI" panose="020B0502040204020203" pitchFamily="34" charset="0"/>
            </a:endParaRPr>
          </a:p>
          <a:p>
            <a:pPr marL="1200150" lvl="1" indent="-742950" algn="l">
              <a:buFont typeface="+mj-lt"/>
              <a:buAutoNum type="arabicPeriod"/>
            </a:pPr>
            <a:r>
              <a:rPr lang="de-DE" sz="3600" dirty="0" smtClean="0">
                <a:latin typeface="Segoe UI Light" panose="020B0502040204020203" pitchFamily="34" charset="0"/>
                <a:ea typeface="Segoe UI" panose="020B0502040204020203" pitchFamily="34" charset="0"/>
                <a:cs typeface="Segoe UI" panose="020B0502040204020203" pitchFamily="34" charset="0"/>
              </a:rPr>
              <a:t>Call </a:t>
            </a:r>
            <a:r>
              <a:rPr lang="de-DE" sz="3600" dirty="0" err="1" smtClean="0">
                <a:latin typeface="Segoe UI Light" panose="020B0502040204020203" pitchFamily="34" charset="0"/>
                <a:ea typeface="Segoe UI" panose="020B0502040204020203" pitchFamily="34" charset="0"/>
                <a:cs typeface="Segoe UI" panose="020B0502040204020203" pitchFamily="34" charset="0"/>
              </a:rPr>
              <a:t>async</a:t>
            </a:r>
            <a:r>
              <a:rPr lang="de-DE" sz="3600" dirty="0" smtClean="0">
                <a:latin typeface="Segoe UI Light" panose="020B0502040204020203" pitchFamily="34" charset="0"/>
                <a:ea typeface="Segoe UI" panose="020B0502040204020203" pitchFamily="34" charset="0"/>
                <a:cs typeface="Segoe UI" panose="020B0502040204020203" pitchFamily="34" charset="0"/>
              </a:rPr>
              <a:t> </a:t>
            </a:r>
            <a:r>
              <a:rPr lang="de-DE" sz="3600" dirty="0" err="1" smtClean="0">
                <a:latin typeface="Segoe UI Light" panose="020B0502040204020203" pitchFamily="34" charset="0"/>
                <a:ea typeface="Segoe UI" panose="020B0502040204020203" pitchFamily="34" charset="0"/>
                <a:cs typeface="Segoe UI" panose="020B0502040204020203" pitchFamily="34" charset="0"/>
              </a:rPr>
              <a:t>method</a:t>
            </a:r>
            <a:r>
              <a:rPr lang="de-DE" sz="3600" dirty="0" smtClean="0">
                <a:latin typeface="Segoe UI Light" panose="020B0502040204020203" pitchFamily="34" charset="0"/>
                <a:ea typeface="Segoe UI" panose="020B0502040204020203" pitchFamily="34" charset="0"/>
                <a:cs typeface="Segoe UI" panose="020B0502040204020203" pitchFamily="34" charset="0"/>
              </a:rPr>
              <a:t> </a:t>
            </a:r>
            <a:r>
              <a:rPr lang="de-DE" sz="3600" dirty="0" err="1" smtClean="0">
                <a:latin typeface="Segoe UI Light" panose="020B0502040204020203" pitchFamily="34" charset="0"/>
                <a:ea typeface="Segoe UI" panose="020B0502040204020203" pitchFamily="34" charset="0"/>
                <a:cs typeface="Segoe UI" panose="020B0502040204020203" pitchFamily="34" charset="0"/>
              </a:rPr>
              <a:t>as</a:t>
            </a:r>
            <a:r>
              <a:rPr lang="de-DE" sz="3600" dirty="0" smtClean="0">
                <a:latin typeface="Segoe UI Light" panose="020B0502040204020203" pitchFamily="34" charset="0"/>
                <a:ea typeface="Segoe UI" panose="020B0502040204020203" pitchFamily="34" charset="0"/>
                <a:cs typeface="Segoe UI" panose="020B0502040204020203" pitchFamily="34" charset="0"/>
              </a:rPr>
              <a:t> Task, </a:t>
            </a:r>
            <a:r>
              <a:rPr lang="de-DE" sz="3600" dirty="0" err="1" smtClean="0">
                <a:latin typeface="Segoe UI Light" panose="020B0502040204020203" pitchFamily="34" charset="0"/>
                <a:ea typeface="Segoe UI" panose="020B0502040204020203" pitchFamily="34" charset="0"/>
                <a:cs typeface="Segoe UI" panose="020B0502040204020203" pitchFamily="34" charset="0"/>
              </a:rPr>
              <a:t>using</a:t>
            </a:r>
            <a:r>
              <a:rPr lang="de-DE" sz="3600" dirty="0" smtClean="0">
                <a:latin typeface="Segoe UI Light" panose="020B0502040204020203" pitchFamily="34" charset="0"/>
                <a:ea typeface="Segoe UI" panose="020B0502040204020203" pitchFamily="34" charset="0"/>
                <a:cs typeface="Segoe UI" panose="020B0502040204020203" pitchFamily="34" charset="0"/>
              </a:rPr>
              <a:t> a Task Factory</a:t>
            </a:r>
            <a:br>
              <a:rPr lang="de-DE" sz="3600" dirty="0" smtClean="0">
                <a:latin typeface="Segoe UI Light" panose="020B0502040204020203" pitchFamily="34" charset="0"/>
                <a:ea typeface="Segoe UI" panose="020B0502040204020203" pitchFamily="34" charset="0"/>
                <a:cs typeface="Segoe UI" panose="020B0502040204020203" pitchFamily="34" charset="0"/>
              </a:rPr>
            </a:br>
            <a:endParaRPr lang="de-DE" sz="3600" dirty="0" smtClean="0">
              <a:latin typeface="Segoe UI Light" panose="020B0502040204020203" pitchFamily="34" charset="0"/>
              <a:ea typeface="Segoe UI" panose="020B0502040204020203" pitchFamily="34" charset="0"/>
              <a:cs typeface="Segoe UI" panose="020B0502040204020203" pitchFamily="34" charset="0"/>
            </a:endParaRPr>
          </a:p>
          <a:p>
            <a:pPr marL="1200150" lvl="1" indent="-742950" algn="l">
              <a:buFont typeface="+mj-lt"/>
              <a:buAutoNum type="arabicPeriod"/>
            </a:pPr>
            <a:r>
              <a:rPr lang="de-DE" sz="3600" dirty="0" err="1" smtClean="0">
                <a:latin typeface="Segoe UI Light" panose="020B0502040204020203" pitchFamily="34" charset="0"/>
                <a:ea typeface="Segoe UI" panose="020B0502040204020203" pitchFamily="34" charset="0"/>
                <a:cs typeface="Segoe UI" panose="020B0502040204020203" pitchFamily="34" charset="0"/>
              </a:rPr>
              <a:t>Use</a:t>
            </a:r>
            <a:r>
              <a:rPr lang="de-DE" sz="3600" dirty="0" smtClean="0">
                <a:latin typeface="Segoe UI Light" panose="020B0502040204020203" pitchFamily="34" charset="0"/>
                <a:ea typeface="Segoe UI" panose="020B0502040204020203" pitchFamily="34" charset="0"/>
                <a:cs typeface="Segoe UI" panose="020B0502040204020203" pitchFamily="34" charset="0"/>
              </a:rPr>
              <a:t> </a:t>
            </a:r>
            <a:r>
              <a:rPr lang="de-DE" sz="3600" dirty="0" err="1" smtClean="0">
                <a:latin typeface="Segoe UI Light" panose="020B0502040204020203" pitchFamily="34" charset="0"/>
                <a:ea typeface="Segoe UI" panose="020B0502040204020203" pitchFamily="34" charset="0"/>
                <a:cs typeface="Segoe UI" panose="020B0502040204020203" pitchFamily="34" charset="0"/>
              </a:rPr>
              <a:t>await</a:t>
            </a:r>
            <a:r>
              <a:rPr lang="de-DE" sz="3600" dirty="0" smtClean="0">
                <a:latin typeface="Segoe UI Light" panose="020B0502040204020203" pitchFamily="34" charset="0"/>
                <a:ea typeface="Segoe UI" panose="020B0502040204020203" pitchFamily="34" charset="0"/>
                <a:cs typeface="Segoe UI" panose="020B0502040204020203" pitchFamily="34" charset="0"/>
              </a:rPr>
              <a:t>/Task </a:t>
            </a:r>
            <a:r>
              <a:rPr lang="de-DE" sz="3600" dirty="0" err="1" smtClean="0">
                <a:latin typeface="Segoe UI Light" panose="020B0502040204020203" pitchFamily="34" charset="0"/>
                <a:ea typeface="Segoe UI" panose="020B0502040204020203" pitchFamily="34" charset="0"/>
                <a:cs typeface="Segoe UI" panose="020B0502040204020203" pitchFamily="34" charset="0"/>
              </a:rPr>
              <a:t>with</a:t>
            </a:r>
            <a:r>
              <a:rPr lang="de-DE" sz="3600" dirty="0" smtClean="0">
                <a:latin typeface="Segoe UI Light" panose="020B0502040204020203" pitchFamily="34" charset="0"/>
                <a:ea typeface="Segoe UI" panose="020B0502040204020203" pitchFamily="34" charset="0"/>
                <a:cs typeface="Segoe UI" panose="020B0502040204020203" pitchFamily="34" charset="0"/>
              </a:rPr>
              <a:t> </a:t>
            </a:r>
            <a:r>
              <a:rPr lang="de-DE" sz="3600" dirty="0" err="1" smtClean="0">
                <a:latin typeface="Segoe UI Light" panose="020B0502040204020203" pitchFamily="34" charset="0"/>
                <a:ea typeface="Segoe UI" panose="020B0502040204020203" pitchFamily="34" charset="0"/>
                <a:cs typeface="Segoe UI" panose="020B0502040204020203" pitchFamily="34" charset="0"/>
              </a:rPr>
              <a:t>any</a:t>
            </a:r>
            <a:r>
              <a:rPr lang="de-DE" sz="3600" dirty="0" smtClean="0">
                <a:latin typeface="Segoe UI Light" panose="020B0502040204020203" pitchFamily="34" charset="0"/>
                <a:ea typeface="Segoe UI" panose="020B0502040204020203" pitchFamily="34" charset="0"/>
                <a:cs typeface="Segoe UI" panose="020B0502040204020203" pitchFamily="34" charset="0"/>
              </a:rPr>
              <a:t> </a:t>
            </a:r>
            <a:r>
              <a:rPr lang="de-DE" sz="3600" dirty="0" err="1">
                <a:latin typeface="Segoe UI Light" panose="020B0502040204020203" pitchFamily="34" charset="0"/>
                <a:ea typeface="Segoe UI" panose="020B0502040204020203" pitchFamily="34" charset="0"/>
                <a:cs typeface="Segoe UI" panose="020B0502040204020203" pitchFamily="34" charset="0"/>
              </a:rPr>
              <a:t>A</a:t>
            </a:r>
            <a:r>
              <a:rPr lang="de-DE" sz="3600" dirty="0" err="1" smtClean="0">
                <a:latin typeface="Segoe UI Light" panose="020B0502040204020203" pitchFamily="34" charset="0"/>
                <a:ea typeface="Segoe UI" panose="020B0502040204020203" pitchFamily="34" charset="0"/>
                <a:cs typeface="Segoe UI" panose="020B0502040204020203" pitchFamily="34" charset="0"/>
              </a:rPr>
              <a:t>waitable</a:t>
            </a:r>
            <a:r>
              <a:rPr lang="de-DE" sz="3600" dirty="0" smtClean="0">
                <a:latin typeface="Segoe UI Light" panose="020B0502040204020203" pitchFamily="34" charset="0"/>
                <a:ea typeface="Segoe UI" panose="020B0502040204020203" pitchFamily="34" charset="0"/>
                <a:cs typeface="Segoe UI" panose="020B0502040204020203" pitchFamily="34" charset="0"/>
              </a:rPr>
              <a:t> </a:t>
            </a:r>
            <a:r>
              <a:rPr lang="de-DE" sz="3600" dirty="0" err="1" smtClean="0">
                <a:latin typeface="Segoe UI Light" panose="020B0502040204020203" pitchFamily="34" charset="0"/>
                <a:ea typeface="Segoe UI" panose="020B0502040204020203" pitchFamily="34" charset="0"/>
                <a:cs typeface="Segoe UI" panose="020B0502040204020203" pitchFamily="34" charset="0"/>
              </a:rPr>
              <a:t>within</a:t>
            </a:r>
            <a:r>
              <a:rPr lang="de-DE" sz="3600" dirty="0" smtClean="0">
                <a:latin typeface="Segoe UI Light" panose="020B0502040204020203" pitchFamily="34" charset="0"/>
                <a:ea typeface="Segoe UI" panose="020B0502040204020203" pitchFamily="34" charset="0"/>
                <a:cs typeface="Segoe UI" panose="020B0502040204020203" pitchFamily="34" charset="0"/>
              </a:rPr>
              <a:t> </a:t>
            </a:r>
            <a:r>
              <a:rPr lang="de-DE" sz="3600" dirty="0" err="1" smtClean="0">
                <a:latin typeface="Segoe UI Light" panose="020B0502040204020203" pitchFamily="34" charset="0"/>
                <a:ea typeface="Segoe UI" panose="020B0502040204020203" pitchFamily="34" charset="0"/>
                <a:cs typeface="Segoe UI" panose="020B0502040204020203" pitchFamily="34" charset="0"/>
              </a:rPr>
              <a:t>this</a:t>
            </a:r>
            <a:r>
              <a:rPr lang="de-DE" sz="3600" dirty="0" smtClean="0">
                <a:latin typeface="Segoe UI Light" panose="020B0502040204020203" pitchFamily="34" charset="0"/>
                <a:ea typeface="Segoe UI" panose="020B0502040204020203" pitchFamily="34" charset="0"/>
                <a:cs typeface="Segoe UI" panose="020B0502040204020203" pitchFamily="34" charset="0"/>
              </a:rPr>
              <a:t> </a:t>
            </a:r>
            <a:r>
              <a:rPr lang="de-DE" sz="3600" dirty="0" err="1" smtClean="0">
                <a:latin typeface="Segoe UI Light" panose="020B0502040204020203" pitchFamily="34" charset="0"/>
                <a:ea typeface="Segoe UI" panose="020B0502040204020203" pitchFamily="34" charset="0"/>
                <a:cs typeface="Segoe UI" panose="020B0502040204020203" pitchFamily="34" charset="0"/>
              </a:rPr>
              <a:t>method</a:t>
            </a:r>
            <a:endParaRPr lang="de-DE" sz="3600" dirty="0" smtClean="0">
              <a:latin typeface="Segoe UI Light"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13779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1"/>
          <p:cNvSpPr>
            <a:spLocks noGrp="1"/>
          </p:cNvSpPr>
          <p:nvPr>
            <p:ph type="title"/>
          </p:nvPr>
        </p:nvSpPr>
        <p:spPr>
          <a:xfrm>
            <a:off x="363538" y="914400"/>
            <a:ext cx="7880350" cy="866775"/>
          </a:xfrm>
        </p:spPr>
        <p:txBody>
          <a:bodyPr/>
          <a:lstStyle/>
          <a:p>
            <a:r>
              <a:rPr lang="de-DE" sz="1800" b="0" dirty="0" smtClean="0">
                <a:solidFill>
                  <a:schemeClr val="accent1"/>
                </a:solidFill>
                <a:latin typeface="Segoe UI" panose="020B0502040204020203" pitchFamily="34" charset="0"/>
                <a:ea typeface="Segoe UI" panose="020B0502040204020203" pitchFamily="34" charset="0"/>
                <a:cs typeface="Segoe UI" panose="020B0502040204020203" pitchFamily="34" charset="0"/>
              </a:rPr>
              <a:t>A </a:t>
            </a:r>
            <a:r>
              <a:rPr lang="de-DE" sz="1800" b="0" dirty="0" err="1" smtClean="0">
                <a:solidFill>
                  <a:schemeClr val="accent1"/>
                </a:solidFill>
                <a:latin typeface="Segoe UI" panose="020B0502040204020203" pitchFamily="34" charset="0"/>
                <a:ea typeface="Segoe UI" panose="020B0502040204020203" pitchFamily="34" charset="0"/>
                <a:cs typeface="Segoe UI" panose="020B0502040204020203" pitchFamily="34" charset="0"/>
              </a:rPr>
              <a:t>typical</a:t>
            </a:r>
            <a:r>
              <a:rPr lang="de-DE" sz="1800" b="0" dirty="0" smtClean="0">
                <a:solidFill>
                  <a:schemeClr val="accent1"/>
                </a:solidFill>
                <a:latin typeface="Segoe UI" panose="020B0502040204020203" pitchFamily="34" charset="0"/>
                <a:ea typeface="Segoe UI" panose="020B0502040204020203" pitchFamily="34" charset="0"/>
                <a:cs typeface="Segoe UI" panose="020B0502040204020203" pitchFamily="34" charset="0"/>
              </a:rPr>
              <a:t> </a:t>
            </a:r>
            <a:r>
              <a:rPr lang="de-DE" sz="1800" b="0" dirty="0" err="1" smtClean="0">
                <a:solidFill>
                  <a:schemeClr val="accent1"/>
                </a:solidFill>
                <a:latin typeface="Segoe UI" panose="020B0502040204020203" pitchFamily="34" charset="0"/>
                <a:ea typeface="Segoe UI" panose="020B0502040204020203" pitchFamily="34" charset="0"/>
                <a:cs typeface="Segoe UI" panose="020B0502040204020203" pitchFamily="34" charset="0"/>
              </a:rPr>
              <a:t>requirement</a:t>
            </a:r>
            <a:r>
              <a:rPr lang="de-DE" sz="1800" b="0" dirty="0" smtClean="0">
                <a:solidFill>
                  <a:schemeClr val="accent1"/>
                </a:solidFill>
                <a:latin typeface="Segoe UI" panose="020B0502040204020203" pitchFamily="34" charset="0"/>
                <a:ea typeface="Segoe UI" panose="020B0502040204020203" pitchFamily="34" charset="0"/>
                <a:cs typeface="Segoe UI" panose="020B0502040204020203" pitchFamily="34" charset="0"/>
              </a:rPr>
              <a:t> </a:t>
            </a:r>
            <a:r>
              <a:rPr lang="de-DE" sz="1800" b="0" dirty="0" err="1" smtClean="0">
                <a:solidFill>
                  <a:schemeClr val="accent1"/>
                </a:solidFill>
                <a:latin typeface="Segoe UI" panose="020B0502040204020203" pitchFamily="34" charset="0"/>
                <a:ea typeface="Segoe UI" panose="020B0502040204020203" pitchFamily="34" charset="0"/>
                <a:cs typeface="Segoe UI" panose="020B0502040204020203" pitchFamily="34" charset="0"/>
              </a:rPr>
              <a:t>for</a:t>
            </a:r>
            <a:r>
              <a:rPr lang="de-DE" sz="1800" b="0" dirty="0" smtClean="0">
                <a:solidFill>
                  <a:schemeClr val="accent1"/>
                </a:solidFill>
                <a:latin typeface="Segoe UI" panose="020B0502040204020203" pitchFamily="34" charset="0"/>
                <a:ea typeface="Segoe UI" panose="020B0502040204020203" pitchFamily="34" charset="0"/>
                <a:cs typeface="Segoe UI" panose="020B0502040204020203" pitchFamily="34" charset="0"/>
              </a:rPr>
              <a:t> a </a:t>
            </a:r>
            <a:r>
              <a:rPr lang="de-DE" sz="1800" b="0" dirty="0" err="1" smtClean="0">
                <a:solidFill>
                  <a:schemeClr val="accent1"/>
                </a:solidFill>
                <a:latin typeface="Segoe UI" panose="020B0502040204020203" pitchFamily="34" charset="0"/>
                <a:ea typeface="Segoe UI" panose="020B0502040204020203" pitchFamily="34" charset="0"/>
                <a:cs typeface="Segoe UI" panose="020B0502040204020203" pitchFamily="34" charset="0"/>
              </a:rPr>
              <a:t>application</a:t>
            </a:r>
            <a:r>
              <a:rPr lang="de-DE" sz="1800" b="0" dirty="0" smtClean="0">
                <a:solidFill>
                  <a:schemeClr val="accent1"/>
                </a:solidFill>
                <a:latin typeface="Segoe UI" panose="020B0502040204020203" pitchFamily="34" charset="0"/>
                <a:ea typeface="Segoe UI" panose="020B0502040204020203" pitchFamily="34" charset="0"/>
                <a:cs typeface="Segoe UI" panose="020B0502040204020203" pitchFamily="34" charset="0"/>
              </a:rPr>
              <a:t> </a:t>
            </a:r>
            <a:r>
              <a:rPr lang="de-DE" sz="1800" b="0" dirty="0" err="1" smtClean="0">
                <a:solidFill>
                  <a:schemeClr val="accent1"/>
                </a:solidFill>
                <a:latin typeface="Segoe UI" panose="020B0502040204020203" pitchFamily="34" charset="0"/>
                <a:ea typeface="Segoe UI" panose="020B0502040204020203" pitchFamily="34" charset="0"/>
                <a:cs typeface="Segoe UI" panose="020B0502040204020203" pitchFamily="34" charset="0"/>
              </a:rPr>
              <a:t>these</a:t>
            </a:r>
            <a:r>
              <a:rPr lang="de-DE" sz="1800" b="0" dirty="0" smtClean="0">
                <a:solidFill>
                  <a:schemeClr val="accent1"/>
                </a:solidFill>
                <a:latin typeface="Segoe UI" panose="020B0502040204020203" pitchFamily="34" charset="0"/>
                <a:ea typeface="Segoe UI" panose="020B0502040204020203" pitchFamily="34" charset="0"/>
                <a:cs typeface="Segoe UI" panose="020B0502040204020203" pitchFamily="34" charset="0"/>
              </a:rPr>
              <a:t> </a:t>
            </a:r>
            <a:r>
              <a:rPr lang="de-DE" sz="1800" b="0" dirty="0" err="1" smtClean="0">
                <a:solidFill>
                  <a:schemeClr val="accent1"/>
                </a:solidFill>
                <a:latin typeface="Segoe UI" panose="020B0502040204020203" pitchFamily="34" charset="0"/>
                <a:ea typeface="Segoe UI" panose="020B0502040204020203" pitchFamily="34" charset="0"/>
                <a:cs typeface="Segoe UI" panose="020B0502040204020203" pitchFamily="34" charset="0"/>
              </a:rPr>
              <a:t>days</a:t>
            </a:r>
            <a:r>
              <a:rPr lang="de-DE" sz="1800" b="0" dirty="0" smtClean="0">
                <a:solidFill>
                  <a:schemeClr val="accent1"/>
                </a:solidFill>
                <a:latin typeface="Segoe UI" panose="020B0502040204020203" pitchFamily="34" charset="0"/>
                <a:ea typeface="Segoe UI" panose="020B0502040204020203" pitchFamily="34" charset="0"/>
                <a:cs typeface="Segoe UI" panose="020B0502040204020203" pitchFamily="34" charset="0"/>
              </a:rPr>
              <a:t>… </a:t>
            </a:r>
            <a:endParaRPr lang="de-DE" sz="1800" b="0" dirty="0">
              <a:latin typeface="Segoe UI" panose="020B0502040204020203" pitchFamily="34" charset="0"/>
              <a:ea typeface="Segoe UI" panose="020B0502040204020203" pitchFamily="34" charset="0"/>
              <a:cs typeface="Segoe UI" panose="020B0502040204020203" pitchFamily="34" charset="0"/>
            </a:endParaRPr>
          </a:p>
        </p:txBody>
      </p:sp>
      <p:sp>
        <p:nvSpPr>
          <p:cNvPr id="4" name="Titel 1"/>
          <p:cNvSpPr txBox="1">
            <a:spLocks/>
          </p:cNvSpPr>
          <p:nvPr/>
        </p:nvSpPr>
        <p:spPr bwMode="auto">
          <a:xfrm>
            <a:off x="320675" y="165097"/>
            <a:ext cx="6365203" cy="42405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defTabSz="862013" rtl="0" fontAlgn="base">
              <a:spcBef>
                <a:spcPct val="0"/>
              </a:spcBef>
              <a:spcAft>
                <a:spcPct val="0"/>
              </a:spcAft>
              <a:defRPr sz="2200" b="1">
                <a:solidFill>
                  <a:schemeClr val="tx1"/>
                </a:solidFill>
                <a:latin typeface="+mj-lt"/>
                <a:ea typeface="+mj-ea"/>
                <a:cs typeface="+mj-cs"/>
              </a:defRPr>
            </a:lvl1pPr>
            <a:lvl2pPr algn="l" defTabSz="862013" rtl="0" fontAlgn="base">
              <a:spcBef>
                <a:spcPct val="0"/>
              </a:spcBef>
              <a:spcAft>
                <a:spcPct val="0"/>
              </a:spcAft>
              <a:defRPr sz="2200" b="1">
                <a:solidFill>
                  <a:schemeClr val="tx1"/>
                </a:solidFill>
                <a:latin typeface="Arial" charset="0"/>
              </a:defRPr>
            </a:lvl2pPr>
            <a:lvl3pPr algn="l" defTabSz="862013" rtl="0" fontAlgn="base">
              <a:spcBef>
                <a:spcPct val="0"/>
              </a:spcBef>
              <a:spcAft>
                <a:spcPct val="0"/>
              </a:spcAft>
              <a:defRPr sz="2200" b="1">
                <a:solidFill>
                  <a:schemeClr val="tx1"/>
                </a:solidFill>
                <a:latin typeface="Arial" charset="0"/>
              </a:defRPr>
            </a:lvl3pPr>
            <a:lvl4pPr algn="l" defTabSz="862013" rtl="0" fontAlgn="base">
              <a:spcBef>
                <a:spcPct val="0"/>
              </a:spcBef>
              <a:spcAft>
                <a:spcPct val="0"/>
              </a:spcAft>
              <a:defRPr sz="2200" b="1">
                <a:solidFill>
                  <a:schemeClr val="tx1"/>
                </a:solidFill>
                <a:latin typeface="Arial" charset="0"/>
              </a:defRPr>
            </a:lvl4pPr>
            <a:lvl5pPr algn="l" defTabSz="862013" rtl="0" fontAlgn="base">
              <a:spcBef>
                <a:spcPct val="0"/>
              </a:spcBef>
              <a:spcAft>
                <a:spcPct val="0"/>
              </a:spcAft>
              <a:defRPr sz="2200" b="1">
                <a:solidFill>
                  <a:schemeClr val="tx1"/>
                </a:solidFill>
                <a:latin typeface="Arial" charset="0"/>
              </a:defRPr>
            </a:lvl5pPr>
            <a:lvl6pPr marL="457200" algn="l" defTabSz="862013" rtl="0" fontAlgn="base">
              <a:spcBef>
                <a:spcPct val="0"/>
              </a:spcBef>
              <a:spcAft>
                <a:spcPct val="0"/>
              </a:spcAft>
              <a:defRPr sz="2200" b="1">
                <a:solidFill>
                  <a:schemeClr val="tx1"/>
                </a:solidFill>
                <a:latin typeface="Arial" charset="0"/>
              </a:defRPr>
            </a:lvl6pPr>
            <a:lvl7pPr marL="914400" algn="l" defTabSz="862013" rtl="0" fontAlgn="base">
              <a:spcBef>
                <a:spcPct val="0"/>
              </a:spcBef>
              <a:spcAft>
                <a:spcPct val="0"/>
              </a:spcAft>
              <a:defRPr sz="2200" b="1">
                <a:solidFill>
                  <a:schemeClr val="tx1"/>
                </a:solidFill>
                <a:latin typeface="Arial" charset="0"/>
              </a:defRPr>
            </a:lvl7pPr>
            <a:lvl8pPr marL="1371600" algn="l" defTabSz="862013" rtl="0" fontAlgn="base">
              <a:spcBef>
                <a:spcPct val="0"/>
              </a:spcBef>
              <a:spcAft>
                <a:spcPct val="0"/>
              </a:spcAft>
              <a:defRPr sz="2200" b="1">
                <a:solidFill>
                  <a:schemeClr val="tx1"/>
                </a:solidFill>
                <a:latin typeface="Arial" charset="0"/>
              </a:defRPr>
            </a:lvl8pPr>
            <a:lvl9pPr marL="1828800" algn="l" defTabSz="862013" rtl="0" fontAlgn="base">
              <a:spcBef>
                <a:spcPct val="0"/>
              </a:spcBef>
              <a:spcAft>
                <a:spcPct val="0"/>
              </a:spcAft>
              <a:defRPr sz="2200" b="1">
                <a:solidFill>
                  <a:schemeClr val="tx1"/>
                </a:solidFill>
                <a:latin typeface="Arial" charset="0"/>
              </a:defRPr>
            </a:lvl9pPr>
          </a:lstStyle>
          <a:p>
            <a:r>
              <a:rPr lang="de-DE" sz="2000" dirty="0" err="1">
                <a:latin typeface="Segoe UI Light" panose="020B0502040204020203" pitchFamily="34" charset="0"/>
              </a:rPr>
              <a:t>What</a:t>
            </a:r>
            <a:r>
              <a:rPr lang="de-DE" sz="2000" dirty="0">
                <a:latin typeface="Segoe UI Light" panose="020B0502040204020203" pitchFamily="34" charset="0"/>
              </a:rPr>
              <a:t> </a:t>
            </a:r>
            <a:r>
              <a:rPr lang="de-DE" sz="2000" dirty="0" err="1">
                <a:latin typeface="Segoe UI Light" panose="020B0502040204020203" pitchFamily="34" charset="0"/>
              </a:rPr>
              <a:t>is</a:t>
            </a:r>
            <a:r>
              <a:rPr lang="de-DE" sz="2000" dirty="0">
                <a:latin typeface="Segoe UI Light" panose="020B0502040204020203" pitchFamily="34" charset="0"/>
              </a:rPr>
              <a:t> </a:t>
            </a:r>
            <a:r>
              <a:rPr lang="de-DE" sz="2000" dirty="0" err="1">
                <a:latin typeface="Segoe UI Light" panose="020B0502040204020203" pitchFamily="34" charset="0"/>
              </a:rPr>
              <a:t>the</a:t>
            </a:r>
            <a:r>
              <a:rPr lang="de-DE" sz="2000" dirty="0">
                <a:latin typeface="Segoe UI Light" panose="020B0502040204020203" pitchFamily="34" charset="0"/>
              </a:rPr>
              <a:t> </a:t>
            </a:r>
            <a:r>
              <a:rPr lang="de-DE" sz="2000" dirty="0" err="1">
                <a:latin typeface="Segoe UI Light" panose="020B0502040204020203" pitchFamily="34" charset="0"/>
              </a:rPr>
              <a:t>problem</a:t>
            </a:r>
            <a:r>
              <a:rPr lang="de-DE" sz="2000" dirty="0">
                <a:latin typeface="Segoe UI Light" panose="020B0502040204020203" pitchFamily="34" charset="0"/>
              </a:rPr>
              <a:t> </a:t>
            </a:r>
            <a:r>
              <a:rPr lang="de-DE" sz="2000" dirty="0" err="1">
                <a:latin typeface="Segoe UI Light" panose="020B0502040204020203" pitchFamily="34" charset="0"/>
              </a:rPr>
              <a:t>and</a:t>
            </a:r>
            <a:r>
              <a:rPr lang="de-DE" sz="2000" dirty="0">
                <a:latin typeface="Segoe UI Light" panose="020B0502040204020203" pitchFamily="34" charset="0"/>
              </a:rPr>
              <a:t> </a:t>
            </a:r>
            <a:r>
              <a:rPr lang="de-DE" sz="2000" dirty="0" err="1">
                <a:latin typeface="Segoe UI Light" panose="020B0502040204020203" pitchFamily="34" charset="0"/>
              </a:rPr>
              <a:t>how</a:t>
            </a:r>
            <a:r>
              <a:rPr lang="de-DE" sz="2000" dirty="0">
                <a:latin typeface="Segoe UI Light" panose="020B0502040204020203" pitchFamily="34" charset="0"/>
              </a:rPr>
              <a:t> </a:t>
            </a:r>
            <a:r>
              <a:rPr lang="de-DE" sz="2000" dirty="0" err="1">
                <a:latin typeface="Segoe UI Light" panose="020B0502040204020203" pitchFamily="34" charset="0"/>
              </a:rPr>
              <a:t>to</a:t>
            </a:r>
            <a:r>
              <a:rPr lang="de-DE" sz="2000" dirty="0">
                <a:latin typeface="Segoe UI Light" panose="020B0502040204020203" pitchFamily="34" charset="0"/>
              </a:rPr>
              <a:t> </a:t>
            </a:r>
            <a:r>
              <a:rPr lang="de-DE" sz="2000" dirty="0" err="1">
                <a:latin typeface="Segoe UI Light" panose="020B0502040204020203" pitchFamily="34" charset="0"/>
              </a:rPr>
              <a:t>escape</a:t>
            </a:r>
            <a:r>
              <a:rPr lang="de-DE" sz="2000" dirty="0" smtClean="0">
                <a:latin typeface="Segoe UI Light" panose="020B0502040204020203" pitchFamily="34" charset="0"/>
              </a:rPr>
              <a:t>?</a:t>
            </a:r>
          </a:p>
        </p:txBody>
      </p:sp>
      <p:sp>
        <p:nvSpPr>
          <p:cNvPr id="5" name="Rechteck 4"/>
          <p:cNvSpPr/>
          <p:nvPr/>
        </p:nvSpPr>
        <p:spPr bwMode="auto">
          <a:xfrm>
            <a:off x="1382751" y="1781175"/>
            <a:ext cx="6066264" cy="1196202"/>
          </a:xfrm>
          <a:prstGeom prst="rect">
            <a:avLst/>
          </a:prstGeom>
          <a:solidFill>
            <a:schemeClr val="accent1"/>
          </a:solidFill>
          <a:ln w="9525" cap="flat" cmpd="sng" algn="ctr">
            <a:solidFill>
              <a:srgbClr val="96969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2400" dirty="0" smtClean="0">
                <a:latin typeface="Segoe UI" panose="020B0502040204020203" pitchFamily="34" charset="0"/>
                <a:ea typeface="Segoe UI" panose="020B0502040204020203" pitchFamily="34" charset="0"/>
                <a:cs typeface="Segoe UI" panose="020B0502040204020203" pitchFamily="34" charset="0"/>
              </a:rPr>
              <a:t>If the user </a:t>
            </a:r>
            <a:r>
              <a:rPr lang="en-US" sz="2400" dirty="0">
                <a:latin typeface="Segoe UI" panose="020B0502040204020203" pitchFamily="34" charset="0"/>
                <a:ea typeface="Segoe UI" panose="020B0502040204020203" pitchFamily="34" charset="0"/>
                <a:cs typeface="Segoe UI" panose="020B0502040204020203" pitchFamily="34" charset="0"/>
              </a:rPr>
              <a:t>clicks the button, than </a:t>
            </a:r>
            <a:r>
              <a:rPr lang="en-US" sz="2400" dirty="0" smtClean="0">
                <a:latin typeface="Segoe UI" panose="020B0502040204020203" pitchFamily="34" charset="0"/>
                <a:ea typeface="Segoe UI" panose="020B0502040204020203" pitchFamily="34" charset="0"/>
                <a:cs typeface="Segoe UI" panose="020B0502040204020203" pitchFamily="34" charset="0"/>
              </a:rPr>
              <a:t>replace the image within his clipboard by a URL with a copy of this image within the cloud. </a:t>
            </a:r>
            <a:endParaRPr kumimoji="0" lang="de-DE" sz="2400" i="0" u="none" strike="noStrike" cap="none" normalizeH="0" baseline="0" dirty="0"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2400" b="0" dirty="0" smtClean="0">
                <a:ea typeface="Segoe UI" panose="020B0502040204020203" pitchFamily="34" charset="0"/>
                <a:cs typeface="Segoe UI" panose="020B0502040204020203" pitchFamily="34" charset="0"/>
              </a:rPr>
              <a:t>Example using Task</a:t>
            </a:r>
            <a:endParaRPr lang="de-DE" b="0" dirty="0"/>
          </a:p>
        </p:txBody>
      </p:sp>
      <p:sp>
        <p:nvSpPr>
          <p:cNvPr id="3" name="Textfeld 2"/>
          <p:cNvSpPr txBox="1"/>
          <p:nvPr/>
        </p:nvSpPr>
        <p:spPr>
          <a:xfrm>
            <a:off x="88328" y="1050318"/>
            <a:ext cx="8291174" cy="4247317"/>
          </a:xfrm>
          <a:prstGeom prst="rect">
            <a:avLst/>
          </a:prstGeom>
          <a:noFill/>
        </p:spPr>
        <p:txBody>
          <a:bodyPr wrap="square" rtlCol="0" anchor="ctr">
            <a:spAutoFit/>
          </a:bodyPr>
          <a:lstStyle/>
          <a:p>
            <a:pPr algn="l"/>
            <a:r>
              <a:rPr lang="de-DE" dirty="0" err="1" smtClean="0">
                <a:solidFill>
                  <a:srgbClr val="92D050"/>
                </a:solidFill>
                <a:latin typeface="Consolas" panose="020B0609020204030204" pitchFamily="49" charset="0"/>
                <a:cs typeface="Consolas" panose="020B0609020204030204" pitchFamily="49" charset="0"/>
              </a:rPr>
              <a:t>Button.connect</a:t>
            </a:r>
            <a:r>
              <a:rPr lang="de-DE" dirty="0" smtClean="0">
                <a:solidFill>
                  <a:srgbClr val="92D050"/>
                </a:solidFill>
                <a:latin typeface="Consolas" panose="020B0609020204030204" pitchFamily="49" charset="0"/>
                <a:cs typeface="Consolas" panose="020B0609020204030204" pitchFamily="49" charset="0"/>
              </a:rPr>
              <a:t>( </a:t>
            </a:r>
            <a:r>
              <a:rPr lang="de-DE" dirty="0" err="1" smtClean="0">
                <a:solidFill>
                  <a:srgbClr val="0070C0"/>
                </a:solidFill>
                <a:latin typeface="Consolas" panose="020B0609020204030204" pitchFamily="49" charset="0"/>
                <a:cs typeface="Consolas" panose="020B0609020204030204" pitchFamily="49" charset="0"/>
              </a:rPr>
              <a:t>bindAsTask</a:t>
            </a:r>
            <a:r>
              <a:rPr lang="de-DE" dirty="0" smtClean="0">
                <a:solidFill>
                  <a:srgbClr val="92D050"/>
                </a:solidFill>
                <a:latin typeface="Consolas" panose="020B0609020204030204" pitchFamily="49" charset="0"/>
                <a:cs typeface="Consolas" panose="020B0609020204030204" pitchFamily="49" charset="0"/>
              </a:rPr>
              <a:t>( &amp;</a:t>
            </a:r>
            <a:r>
              <a:rPr lang="de-DE" dirty="0" err="1" smtClean="0">
                <a:solidFill>
                  <a:srgbClr val="92D050"/>
                </a:solidFill>
                <a:latin typeface="Consolas" panose="020B0609020204030204" pitchFamily="49" charset="0"/>
                <a:cs typeface="Consolas" panose="020B0609020204030204" pitchFamily="49" charset="0"/>
              </a:rPr>
              <a:t>MainView</a:t>
            </a:r>
            <a:r>
              <a:rPr lang="de-DE" dirty="0" smtClean="0">
                <a:solidFill>
                  <a:srgbClr val="92D050"/>
                </a:solidFill>
                <a:latin typeface="Consolas" panose="020B0609020204030204" pitchFamily="49" charset="0"/>
                <a:cs typeface="Consolas" panose="020B0609020204030204" pitchFamily="49" charset="0"/>
              </a:rPr>
              <a:t>::</a:t>
            </a:r>
            <a:r>
              <a:rPr lang="de-DE" dirty="0" err="1" smtClean="0">
                <a:solidFill>
                  <a:srgbClr val="92D050"/>
                </a:solidFill>
                <a:latin typeface="Consolas" panose="020B0609020204030204" pitchFamily="49" charset="0"/>
                <a:cs typeface="Consolas" panose="020B0609020204030204" pitchFamily="49" charset="0"/>
              </a:rPr>
              <a:t>convertIntoUrl</a:t>
            </a:r>
            <a:r>
              <a:rPr lang="de-DE" dirty="0" smtClean="0">
                <a:solidFill>
                  <a:srgbClr val="92D050"/>
                </a:solidFill>
                <a:latin typeface="Consolas" panose="020B0609020204030204" pitchFamily="49" charset="0"/>
                <a:cs typeface="Consolas" panose="020B0609020204030204" pitchFamily="49" charset="0"/>
              </a:rPr>
              <a:t>, </a:t>
            </a:r>
            <a:r>
              <a:rPr lang="de-DE" dirty="0" err="1">
                <a:solidFill>
                  <a:srgbClr val="92D050"/>
                </a:solidFill>
                <a:latin typeface="Consolas" panose="020B0609020204030204" pitchFamily="49" charset="0"/>
                <a:cs typeface="Consolas" panose="020B0609020204030204" pitchFamily="49" charset="0"/>
              </a:rPr>
              <a:t>this</a:t>
            </a:r>
            <a:r>
              <a:rPr lang="de-DE" dirty="0" smtClean="0">
                <a:solidFill>
                  <a:srgbClr val="92D050"/>
                </a:solidFill>
                <a:latin typeface="Consolas" panose="020B0609020204030204" pitchFamily="49" charset="0"/>
                <a:cs typeface="Consolas" panose="020B0609020204030204" pitchFamily="49" charset="0"/>
              </a:rPr>
              <a:t> ));</a:t>
            </a:r>
          </a:p>
          <a:p>
            <a:pPr algn="l"/>
            <a:endParaRPr lang="de-DE" dirty="0" smtClean="0">
              <a:solidFill>
                <a:srgbClr val="92D050"/>
              </a:solidFill>
              <a:latin typeface="Consolas" panose="020B0609020204030204" pitchFamily="49" charset="0"/>
              <a:cs typeface="Consolas" panose="020B0609020204030204" pitchFamily="49" charset="0"/>
            </a:endParaRPr>
          </a:p>
          <a:p>
            <a:pPr algn="l"/>
            <a:r>
              <a:rPr lang="de-DE" dirty="0" smtClean="0">
                <a:solidFill>
                  <a:srgbClr val="0070C0"/>
                </a:solidFill>
                <a:latin typeface="Consolas" panose="020B0609020204030204" pitchFamily="49" charset="0"/>
                <a:cs typeface="Consolas" panose="020B0609020204030204" pitchFamily="49" charset="0"/>
              </a:rPr>
              <a:t>Task&lt;File</a:t>
            </a:r>
            <a:r>
              <a:rPr lang="de-DE" dirty="0" smtClean="0">
                <a:solidFill>
                  <a:srgbClr val="92D050"/>
                </a:solidFill>
                <a:latin typeface="Consolas" panose="020B0609020204030204" pitchFamily="49" charset="0"/>
                <a:cs typeface="Consolas" panose="020B0609020204030204" pitchFamily="49" charset="0"/>
              </a:rPr>
              <a:t>&gt; </a:t>
            </a:r>
            <a:r>
              <a:rPr lang="de-DE" dirty="0" err="1" smtClean="0">
                <a:solidFill>
                  <a:srgbClr val="92D050"/>
                </a:solidFill>
                <a:latin typeface="Consolas" panose="020B0609020204030204" pitchFamily="49" charset="0"/>
                <a:cs typeface="Consolas" panose="020B0609020204030204" pitchFamily="49" charset="0"/>
              </a:rPr>
              <a:t>saveCliprdToDiskAsync</a:t>
            </a:r>
            <a:r>
              <a:rPr lang="de-DE" dirty="0" smtClean="0">
                <a:solidFill>
                  <a:srgbClr val="92D050"/>
                </a:solidFill>
                <a:latin typeface="Consolas" panose="020B0609020204030204" pitchFamily="49" charset="0"/>
                <a:cs typeface="Consolas" panose="020B0609020204030204" pitchFamily="49" charset="0"/>
              </a:rPr>
              <a:t>(); </a:t>
            </a:r>
          </a:p>
          <a:p>
            <a:pPr algn="l"/>
            <a:r>
              <a:rPr lang="de-DE" dirty="0">
                <a:solidFill>
                  <a:srgbClr val="0070C0"/>
                </a:solidFill>
                <a:latin typeface="Consolas" panose="020B0609020204030204" pitchFamily="49" charset="0"/>
                <a:cs typeface="Consolas" panose="020B0609020204030204" pitchFamily="49" charset="0"/>
              </a:rPr>
              <a:t>Task&lt;</a:t>
            </a:r>
            <a:r>
              <a:rPr lang="de-DE" dirty="0" err="1">
                <a:solidFill>
                  <a:srgbClr val="0070C0"/>
                </a:solidFill>
                <a:latin typeface="Consolas" panose="020B0609020204030204" pitchFamily="49" charset="0"/>
                <a:cs typeface="Consolas" panose="020B0609020204030204" pitchFamily="49" charset="0"/>
              </a:rPr>
              <a:t>QNetworkReply</a:t>
            </a:r>
            <a:r>
              <a:rPr lang="de-DE" dirty="0">
                <a:solidFill>
                  <a:srgbClr val="92D050"/>
                </a:solidFill>
                <a:latin typeface="Consolas" panose="020B0609020204030204" pitchFamily="49" charset="0"/>
                <a:cs typeface="Consolas" panose="020B0609020204030204" pitchFamily="49" charset="0"/>
              </a:rPr>
              <a:t> </a:t>
            </a:r>
            <a:r>
              <a:rPr lang="de-DE" dirty="0">
                <a:solidFill>
                  <a:srgbClr val="0070C0"/>
                </a:solidFill>
                <a:latin typeface="Consolas" panose="020B0609020204030204" pitchFamily="49" charset="0"/>
                <a:cs typeface="Consolas" panose="020B0609020204030204" pitchFamily="49" charset="0"/>
              </a:rPr>
              <a:t>*</a:t>
            </a:r>
            <a:r>
              <a:rPr lang="de-DE" dirty="0">
                <a:solidFill>
                  <a:srgbClr val="92D050"/>
                </a:solidFill>
                <a:latin typeface="Consolas" panose="020B0609020204030204" pitchFamily="49" charset="0"/>
                <a:cs typeface="Consolas" panose="020B0609020204030204" pitchFamily="49" charset="0"/>
              </a:rPr>
              <a:t> &gt; </a:t>
            </a:r>
            <a:r>
              <a:rPr lang="de-DE" dirty="0" err="1" smtClean="0">
                <a:solidFill>
                  <a:srgbClr val="92D050"/>
                </a:solidFill>
                <a:latin typeface="Consolas" panose="020B0609020204030204" pitchFamily="49" charset="0"/>
                <a:cs typeface="Consolas" panose="020B0609020204030204" pitchFamily="49" charset="0"/>
              </a:rPr>
              <a:t>uploadImageAsync</a:t>
            </a:r>
            <a:r>
              <a:rPr lang="de-DE" dirty="0" smtClean="0">
                <a:solidFill>
                  <a:srgbClr val="92D050"/>
                </a:solidFill>
                <a:latin typeface="Consolas" panose="020B0609020204030204" pitchFamily="49" charset="0"/>
                <a:cs typeface="Consolas" panose="020B0609020204030204" pitchFamily="49" charset="0"/>
              </a:rPr>
              <a:t>( File ); </a:t>
            </a:r>
            <a:endParaRPr lang="de-DE" dirty="0">
              <a:solidFill>
                <a:srgbClr val="92D050"/>
              </a:solidFill>
              <a:latin typeface="Consolas" panose="020B0609020204030204" pitchFamily="49" charset="0"/>
              <a:cs typeface="Consolas" panose="020B0609020204030204" pitchFamily="49" charset="0"/>
            </a:endParaRPr>
          </a:p>
          <a:p>
            <a:pPr algn="l"/>
            <a:r>
              <a:rPr lang="de-DE" dirty="0">
                <a:solidFill>
                  <a:srgbClr val="0070C0"/>
                </a:solidFill>
                <a:latin typeface="Consolas" panose="020B0609020204030204" pitchFamily="49" charset="0"/>
                <a:cs typeface="Consolas" panose="020B0609020204030204" pitchFamily="49" charset="0"/>
              </a:rPr>
              <a:t>Task&lt;</a:t>
            </a:r>
            <a:r>
              <a:rPr lang="de-DE" dirty="0" err="1">
                <a:solidFill>
                  <a:srgbClr val="0070C0"/>
                </a:solidFill>
                <a:latin typeface="Consolas" panose="020B0609020204030204" pitchFamily="49" charset="0"/>
                <a:cs typeface="Consolas" panose="020B0609020204030204" pitchFamily="49" charset="0"/>
              </a:rPr>
              <a:t>QUrl</a:t>
            </a:r>
            <a:r>
              <a:rPr lang="de-DE" dirty="0">
                <a:solidFill>
                  <a:srgbClr val="92D050"/>
                </a:solidFill>
                <a:latin typeface="Consolas" panose="020B0609020204030204" pitchFamily="49" charset="0"/>
                <a:cs typeface="Consolas" panose="020B0609020204030204" pitchFamily="49" charset="0"/>
              </a:rPr>
              <a:t>&gt; </a:t>
            </a:r>
            <a:r>
              <a:rPr lang="de-DE" dirty="0" err="1" smtClean="0">
                <a:solidFill>
                  <a:srgbClr val="92D050"/>
                </a:solidFill>
                <a:latin typeface="Consolas" panose="020B0609020204030204" pitchFamily="49" charset="0"/>
                <a:cs typeface="Consolas" panose="020B0609020204030204" pitchFamily="49" charset="0"/>
              </a:rPr>
              <a:t>requestUrlAsync</a:t>
            </a:r>
            <a:r>
              <a:rPr lang="de-DE" dirty="0" smtClean="0">
                <a:solidFill>
                  <a:srgbClr val="92D050"/>
                </a:solidFill>
                <a:latin typeface="Consolas" panose="020B0609020204030204" pitchFamily="49" charset="0"/>
                <a:cs typeface="Consolas" panose="020B0609020204030204" pitchFamily="49" charset="0"/>
              </a:rPr>
              <a:t>(</a:t>
            </a:r>
            <a:r>
              <a:rPr lang="de-DE" dirty="0" err="1" smtClean="0">
                <a:solidFill>
                  <a:srgbClr val="92D050"/>
                </a:solidFill>
                <a:latin typeface="Consolas" panose="020B0609020204030204" pitchFamily="49" charset="0"/>
                <a:cs typeface="Consolas" panose="020B0609020204030204" pitchFamily="49" charset="0"/>
              </a:rPr>
              <a:t>QNetworkReply</a:t>
            </a:r>
            <a:r>
              <a:rPr lang="de-DE" dirty="0" smtClean="0">
                <a:solidFill>
                  <a:srgbClr val="92D050"/>
                </a:solidFill>
                <a:latin typeface="Consolas" panose="020B0609020204030204" pitchFamily="49" charset="0"/>
                <a:cs typeface="Consolas" panose="020B0609020204030204" pitchFamily="49" charset="0"/>
              </a:rPr>
              <a:t> * ); </a:t>
            </a:r>
          </a:p>
          <a:p>
            <a:pPr algn="l"/>
            <a:r>
              <a:rPr lang="de-DE" dirty="0" err="1" smtClean="0">
                <a:solidFill>
                  <a:srgbClr val="92D050"/>
                </a:solidFill>
                <a:latin typeface="Consolas" panose="020B0609020204030204" pitchFamily="49" charset="0"/>
                <a:cs typeface="Consolas" panose="020B0609020204030204" pitchFamily="49" charset="0"/>
              </a:rPr>
              <a:t>void</a:t>
            </a:r>
            <a:r>
              <a:rPr lang="de-DE" dirty="0" smtClean="0">
                <a:solidFill>
                  <a:srgbClr val="92D050"/>
                </a:solidFill>
                <a:latin typeface="Consolas" panose="020B0609020204030204" pitchFamily="49" charset="0"/>
                <a:cs typeface="Consolas" panose="020B0609020204030204" pitchFamily="49" charset="0"/>
              </a:rPr>
              <a:t> put2clipboard(</a:t>
            </a:r>
            <a:r>
              <a:rPr lang="de-DE" dirty="0" err="1" smtClean="0">
                <a:solidFill>
                  <a:srgbClr val="92D050"/>
                </a:solidFill>
                <a:latin typeface="Consolas" panose="020B0609020204030204" pitchFamily="49" charset="0"/>
                <a:cs typeface="Consolas" panose="020B0609020204030204" pitchFamily="49" charset="0"/>
              </a:rPr>
              <a:t>QUrl</a:t>
            </a:r>
            <a:r>
              <a:rPr lang="de-DE" dirty="0" smtClean="0">
                <a:solidFill>
                  <a:srgbClr val="92D050"/>
                </a:solidFill>
                <a:latin typeface="Consolas" panose="020B0609020204030204" pitchFamily="49" charset="0"/>
                <a:cs typeface="Consolas" panose="020B0609020204030204" pitchFamily="49" charset="0"/>
              </a:rPr>
              <a:t>);</a:t>
            </a:r>
          </a:p>
          <a:p>
            <a:pPr algn="l"/>
            <a:endParaRPr lang="de-DE" dirty="0">
              <a:solidFill>
                <a:srgbClr val="92D050"/>
              </a:solidFill>
              <a:latin typeface="Consolas" panose="020B0609020204030204" pitchFamily="49" charset="0"/>
              <a:cs typeface="Consolas" panose="020B0609020204030204" pitchFamily="49" charset="0"/>
            </a:endParaRPr>
          </a:p>
          <a:p>
            <a:pPr algn="l"/>
            <a:r>
              <a:rPr lang="de-DE" dirty="0" err="1">
                <a:solidFill>
                  <a:srgbClr val="92D050"/>
                </a:solidFill>
                <a:latin typeface="Consolas" panose="020B0609020204030204" pitchFamily="49" charset="0"/>
                <a:cs typeface="Consolas" panose="020B0609020204030204" pitchFamily="49" charset="0"/>
              </a:rPr>
              <a:t>void</a:t>
            </a:r>
            <a:r>
              <a:rPr lang="de-DE" dirty="0">
                <a:solidFill>
                  <a:srgbClr val="92D050"/>
                </a:solidFill>
                <a:latin typeface="Consolas" panose="020B0609020204030204" pitchFamily="49" charset="0"/>
                <a:cs typeface="Consolas" panose="020B0609020204030204" pitchFamily="49" charset="0"/>
              </a:rPr>
              <a:t> </a:t>
            </a:r>
            <a:r>
              <a:rPr lang="de-DE" dirty="0" err="1">
                <a:solidFill>
                  <a:srgbClr val="7030A0"/>
                </a:solidFill>
                <a:latin typeface="Consolas" panose="020B0609020204030204" pitchFamily="49" charset="0"/>
                <a:cs typeface="Consolas" panose="020B0609020204030204" pitchFamily="49" charset="0"/>
              </a:rPr>
              <a:t>convertIntoUrl</a:t>
            </a:r>
            <a:r>
              <a:rPr lang="de-DE" dirty="0">
                <a:solidFill>
                  <a:srgbClr val="92D050"/>
                </a:solidFill>
                <a:latin typeface="Consolas" panose="020B0609020204030204" pitchFamily="49" charset="0"/>
                <a:cs typeface="Consolas" panose="020B0609020204030204" pitchFamily="49" charset="0"/>
              </a:rPr>
              <a:t>() {</a:t>
            </a:r>
          </a:p>
          <a:p>
            <a:pPr lvl="1" algn="l"/>
            <a:r>
              <a:rPr lang="de-DE" dirty="0" err="1">
                <a:solidFill>
                  <a:srgbClr val="92D050"/>
                </a:solidFill>
                <a:latin typeface="Consolas" panose="020B0609020204030204" pitchFamily="49" charset="0"/>
                <a:cs typeface="Consolas" panose="020B0609020204030204" pitchFamily="49" charset="0"/>
              </a:rPr>
              <a:t>auto</a:t>
            </a:r>
            <a:r>
              <a:rPr lang="de-DE" dirty="0">
                <a:solidFill>
                  <a:srgbClr val="92D050"/>
                </a:solidFill>
                <a:latin typeface="Consolas" panose="020B0609020204030204" pitchFamily="49" charset="0"/>
                <a:cs typeface="Consolas" panose="020B0609020204030204" pitchFamily="49" charset="0"/>
              </a:rPr>
              <a:t> </a:t>
            </a:r>
            <a:r>
              <a:rPr lang="de-DE" dirty="0" err="1">
                <a:solidFill>
                  <a:srgbClr val="92D050"/>
                </a:solidFill>
                <a:latin typeface="Consolas" panose="020B0609020204030204" pitchFamily="49" charset="0"/>
                <a:cs typeface="Consolas" panose="020B0609020204030204" pitchFamily="49" charset="0"/>
              </a:rPr>
              <a:t>tmpFile</a:t>
            </a:r>
            <a:r>
              <a:rPr lang="de-DE" dirty="0">
                <a:solidFill>
                  <a:srgbClr val="92D050"/>
                </a:solidFill>
                <a:latin typeface="Consolas" panose="020B0609020204030204" pitchFamily="49" charset="0"/>
                <a:cs typeface="Consolas" panose="020B0609020204030204" pitchFamily="49" charset="0"/>
              </a:rPr>
              <a:t> = </a:t>
            </a:r>
            <a:r>
              <a:rPr lang="de-DE" dirty="0" err="1" smtClean="0">
                <a:solidFill>
                  <a:srgbClr val="7030A0"/>
                </a:solidFill>
                <a:latin typeface="Consolas" panose="020B0609020204030204" pitchFamily="49" charset="0"/>
                <a:cs typeface="Consolas" panose="020B0609020204030204" pitchFamily="49" charset="0"/>
              </a:rPr>
              <a:t>saveCliprdToDiskAsync</a:t>
            </a:r>
            <a:r>
              <a:rPr lang="de-DE" dirty="0" smtClean="0">
                <a:solidFill>
                  <a:srgbClr val="92D050"/>
                </a:solidFill>
                <a:latin typeface="Consolas" panose="020B0609020204030204" pitchFamily="49" charset="0"/>
                <a:cs typeface="Consolas" panose="020B0609020204030204" pitchFamily="49" charset="0"/>
              </a:rPr>
              <a:t>();</a:t>
            </a:r>
            <a:endParaRPr lang="de-DE" dirty="0">
              <a:solidFill>
                <a:srgbClr val="92D050"/>
              </a:solidFill>
              <a:latin typeface="Consolas" panose="020B0609020204030204" pitchFamily="49" charset="0"/>
              <a:cs typeface="Consolas" panose="020B0609020204030204" pitchFamily="49" charset="0"/>
            </a:endParaRPr>
          </a:p>
          <a:p>
            <a:pPr lvl="1" algn="l"/>
            <a:r>
              <a:rPr lang="de-DE" dirty="0" err="1">
                <a:solidFill>
                  <a:srgbClr val="92D050"/>
                </a:solidFill>
                <a:latin typeface="Consolas" panose="020B0609020204030204" pitchFamily="49" charset="0"/>
                <a:cs typeface="Consolas" panose="020B0609020204030204" pitchFamily="49" charset="0"/>
              </a:rPr>
              <a:t>auto</a:t>
            </a:r>
            <a:r>
              <a:rPr lang="de-DE" dirty="0">
                <a:solidFill>
                  <a:srgbClr val="92D050"/>
                </a:solidFill>
                <a:latin typeface="Consolas" panose="020B0609020204030204" pitchFamily="49" charset="0"/>
                <a:cs typeface="Consolas" panose="020B0609020204030204" pitchFamily="49" charset="0"/>
              </a:rPr>
              <a:t> </a:t>
            </a:r>
            <a:r>
              <a:rPr lang="de-DE" dirty="0" err="1">
                <a:solidFill>
                  <a:srgbClr val="92D050"/>
                </a:solidFill>
                <a:latin typeface="Consolas" panose="020B0609020204030204" pitchFamily="49" charset="0"/>
                <a:cs typeface="Consolas" panose="020B0609020204030204" pitchFamily="49" charset="0"/>
              </a:rPr>
              <a:t>uploadedFile</a:t>
            </a:r>
            <a:r>
              <a:rPr lang="de-DE" dirty="0">
                <a:solidFill>
                  <a:srgbClr val="92D050"/>
                </a:solidFill>
                <a:latin typeface="Consolas" panose="020B0609020204030204" pitchFamily="49" charset="0"/>
                <a:cs typeface="Consolas" panose="020B0609020204030204" pitchFamily="49" charset="0"/>
              </a:rPr>
              <a:t> = </a:t>
            </a:r>
            <a:r>
              <a:rPr lang="de-DE" dirty="0" err="1" smtClean="0">
                <a:solidFill>
                  <a:srgbClr val="7030A0"/>
                </a:solidFill>
                <a:latin typeface="Consolas" panose="020B0609020204030204" pitchFamily="49" charset="0"/>
                <a:cs typeface="Consolas" panose="020B0609020204030204" pitchFamily="49" charset="0"/>
              </a:rPr>
              <a:t>uploadImageAsync</a:t>
            </a:r>
            <a:r>
              <a:rPr lang="de-DE" dirty="0" smtClean="0">
                <a:solidFill>
                  <a:srgbClr val="92D050"/>
                </a:solidFill>
                <a:latin typeface="Consolas" panose="020B0609020204030204" pitchFamily="49" charset="0"/>
                <a:cs typeface="Consolas" panose="020B0609020204030204" pitchFamily="49" charset="0"/>
              </a:rPr>
              <a:t>( </a:t>
            </a:r>
            <a:r>
              <a:rPr lang="de-DE" dirty="0" err="1">
                <a:solidFill>
                  <a:srgbClr val="92D050"/>
                </a:solidFill>
                <a:latin typeface="Consolas" panose="020B0609020204030204" pitchFamily="49" charset="0"/>
                <a:cs typeface="Consolas" panose="020B0609020204030204" pitchFamily="49" charset="0"/>
              </a:rPr>
              <a:t>tmpFile</a:t>
            </a:r>
            <a:r>
              <a:rPr lang="de-DE" dirty="0">
                <a:solidFill>
                  <a:srgbClr val="92D050"/>
                </a:solidFill>
                <a:latin typeface="Consolas" panose="020B0609020204030204" pitchFamily="49" charset="0"/>
                <a:cs typeface="Consolas" panose="020B0609020204030204" pitchFamily="49" charset="0"/>
              </a:rPr>
              <a:t> </a:t>
            </a:r>
            <a:r>
              <a:rPr lang="de-DE" dirty="0" smtClean="0">
                <a:solidFill>
                  <a:srgbClr val="92D050"/>
                </a:solidFill>
                <a:latin typeface="Consolas" panose="020B0609020204030204" pitchFamily="49" charset="0"/>
                <a:cs typeface="Consolas" panose="020B0609020204030204" pitchFamily="49" charset="0"/>
              </a:rPr>
              <a:t>);</a:t>
            </a:r>
            <a:endParaRPr lang="de-DE" dirty="0">
              <a:solidFill>
                <a:srgbClr val="92D050"/>
              </a:solidFill>
              <a:latin typeface="Consolas" panose="020B0609020204030204" pitchFamily="49" charset="0"/>
              <a:cs typeface="Consolas" panose="020B0609020204030204" pitchFamily="49" charset="0"/>
            </a:endParaRPr>
          </a:p>
          <a:p>
            <a:pPr lvl="1" algn="l"/>
            <a:r>
              <a:rPr lang="de-DE" dirty="0" err="1">
                <a:solidFill>
                  <a:srgbClr val="92D050"/>
                </a:solidFill>
                <a:latin typeface="Consolas" panose="020B0609020204030204" pitchFamily="49" charset="0"/>
                <a:cs typeface="Consolas" panose="020B0609020204030204" pitchFamily="49" charset="0"/>
              </a:rPr>
              <a:t>auto</a:t>
            </a:r>
            <a:r>
              <a:rPr lang="de-DE" dirty="0">
                <a:solidFill>
                  <a:srgbClr val="92D050"/>
                </a:solidFill>
                <a:latin typeface="Consolas" panose="020B0609020204030204" pitchFamily="49" charset="0"/>
                <a:cs typeface="Consolas" panose="020B0609020204030204" pitchFamily="49" charset="0"/>
              </a:rPr>
              <a:t> </a:t>
            </a:r>
            <a:r>
              <a:rPr lang="de-DE" dirty="0" err="1">
                <a:solidFill>
                  <a:srgbClr val="92D050"/>
                </a:solidFill>
                <a:latin typeface="Consolas" panose="020B0609020204030204" pitchFamily="49" charset="0"/>
                <a:cs typeface="Consolas" panose="020B0609020204030204" pitchFamily="49" charset="0"/>
              </a:rPr>
              <a:t>fileUrl</a:t>
            </a:r>
            <a:r>
              <a:rPr lang="de-DE" dirty="0">
                <a:solidFill>
                  <a:srgbClr val="92D050"/>
                </a:solidFill>
                <a:latin typeface="Consolas" panose="020B0609020204030204" pitchFamily="49" charset="0"/>
                <a:cs typeface="Consolas" panose="020B0609020204030204" pitchFamily="49" charset="0"/>
              </a:rPr>
              <a:t> = </a:t>
            </a:r>
            <a:r>
              <a:rPr lang="de-DE" dirty="0" err="1" smtClean="0">
                <a:solidFill>
                  <a:srgbClr val="7030A0"/>
                </a:solidFill>
                <a:latin typeface="Consolas" panose="020B0609020204030204" pitchFamily="49" charset="0"/>
                <a:cs typeface="Consolas" panose="020B0609020204030204" pitchFamily="49" charset="0"/>
              </a:rPr>
              <a:t>requestUrlAsync</a:t>
            </a:r>
            <a:r>
              <a:rPr lang="de-DE" dirty="0" smtClean="0">
                <a:solidFill>
                  <a:srgbClr val="92D050"/>
                </a:solidFill>
                <a:latin typeface="Consolas" panose="020B0609020204030204" pitchFamily="49" charset="0"/>
                <a:cs typeface="Consolas" panose="020B0609020204030204" pitchFamily="49" charset="0"/>
              </a:rPr>
              <a:t>( </a:t>
            </a:r>
            <a:r>
              <a:rPr lang="de-DE" dirty="0" err="1">
                <a:solidFill>
                  <a:srgbClr val="92D050"/>
                </a:solidFill>
                <a:latin typeface="Consolas" panose="020B0609020204030204" pitchFamily="49" charset="0"/>
                <a:cs typeface="Consolas" panose="020B0609020204030204" pitchFamily="49" charset="0"/>
              </a:rPr>
              <a:t>uploadedFile</a:t>
            </a:r>
            <a:r>
              <a:rPr lang="de-DE" dirty="0">
                <a:solidFill>
                  <a:srgbClr val="92D050"/>
                </a:solidFill>
                <a:latin typeface="Consolas" panose="020B0609020204030204" pitchFamily="49" charset="0"/>
                <a:cs typeface="Consolas" panose="020B0609020204030204" pitchFamily="49" charset="0"/>
              </a:rPr>
              <a:t> </a:t>
            </a:r>
            <a:r>
              <a:rPr lang="de-DE" dirty="0" smtClean="0">
                <a:solidFill>
                  <a:srgbClr val="92D050"/>
                </a:solidFill>
                <a:latin typeface="Consolas" panose="020B0609020204030204" pitchFamily="49" charset="0"/>
                <a:cs typeface="Consolas" panose="020B0609020204030204" pitchFamily="49" charset="0"/>
              </a:rPr>
              <a:t>);</a:t>
            </a:r>
            <a:endParaRPr lang="de-DE" dirty="0">
              <a:solidFill>
                <a:srgbClr val="92D050"/>
              </a:solidFill>
              <a:latin typeface="Consolas" panose="020B0609020204030204" pitchFamily="49" charset="0"/>
              <a:cs typeface="Consolas" panose="020B0609020204030204" pitchFamily="49" charset="0"/>
            </a:endParaRPr>
          </a:p>
          <a:p>
            <a:pPr lvl="1" algn="l"/>
            <a:r>
              <a:rPr lang="de-DE" dirty="0">
                <a:solidFill>
                  <a:srgbClr val="7030A0"/>
                </a:solidFill>
                <a:latin typeface="Consolas" panose="020B0609020204030204" pitchFamily="49" charset="0"/>
                <a:cs typeface="Consolas" panose="020B0609020204030204" pitchFamily="49" charset="0"/>
              </a:rPr>
              <a:t>put2clipboard</a:t>
            </a:r>
            <a:r>
              <a:rPr lang="de-DE" dirty="0">
                <a:solidFill>
                  <a:srgbClr val="92D050"/>
                </a:solidFill>
                <a:latin typeface="Consolas" panose="020B0609020204030204" pitchFamily="49" charset="0"/>
                <a:cs typeface="Consolas" panose="020B0609020204030204" pitchFamily="49" charset="0"/>
              </a:rPr>
              <a:t>(</a:t>
            </a:r>
            <a:r>
              <a:rPr lang="de-DE" dirty="0" err="1">
                <a:solidFill>
                  <a:srgbClr val="92D050"/>
                </a:solidFill>
                <a:latin typeface="Consolas" panose="020B0609020204030204" pitchFamily="49" charset="0"/>
                <a:cs typeface="Consolas" panose="020B0609020204030204" pitchFamily="49" charset="0"/>
              </a:rPr>
              <a:t>fileUrl</a:t>
            </a:r>
            <a:r>
              <a:rPr lang="de-DE" dirty="0">
                <a:solidFill>
                  <a:srgbClr val="92D050"/>
                </a:solidFill>
                <a:latin typeface="Consolas" panose="020B0609020204030204" pitchFamily="49" charset="0"/>
                <a:cs typeface="Consolas" panose="020B0609020204030204" pitchFamily="49" charset="0"/>
              </a:rPr>
              <a:t>);</a:t>
            </a:r>
          </a:p>
          <a:p>
            <a:pPr algn="l"/>
            <a:r>
              <a:rPr lang="de-DE" dirty="0">
                <a:solidFill>
                  <a:srgbClr val="92D050"/>
                </a:solidFill>
                <a:latin typeface="Consolas" panose="020B0609020204030204" pitchFamily="49" charset="0"/>
                <a:cs typeface="Consolas" panose="020B0609020204030204" pitchFamily="49" charset="0"/>
              </a:rPr>
              <a:t>}</a:t>
            </a:r>
          </a:p>
          <a:p>
            <a:pPr algn="l"/>
            <a:endParaRPr lang="de-DE" dirty="0">
              <a:solidFill>
                <a:srgbClr val="0070C0"/>
              </a:solidFill>
              <a:latin typeface="Consolas" panose="020B0609020204030204" pitchFamily="49" charset="0"/>
              <a:cs typeface="Consolas" panose="020B0609020204030204" pitchFamily="49" charset="0"/>
            </a:endParaRPr>
          </a:p>
          <a:p>
            <a:pPr algn="l"/>
            <a:endParaRPr lang="de-DE" dirty="0" smtClean="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19401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bwMode="auto">
          <a:xfrm>
            <a:off x="320675" y="165097"/>
            <a:ext cx="6365203" cy="42405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defTabSz="862013" rtl="0" fontAlgn="base">
              <a:spcBef>
                <a:spcPct val="0"/>
              </a:spcBef>
              <a:spcAft>
                <a:spcPct val="0"/>
              </a:spcAft>
              <a:defRPr sz="2200" b="1">
                <a:solidFill>
                  <a:schemeClr val="tx1"/>
                </a:solidFill>
                <a:latin typeface="+mj-lt"/>
                <a:ea typeface="+mj-ea"/>
                <a:cs typeface="+mj-cs"/>
              </a:defRPr>
            </a:lvl1pPr>
            <a:lvl2pPr algn="l" defTabSz="862013" rtl="0" fontAlgn="base">
              <a:spcBef>
                <a:spcPct val="0"/>
              </a:spcBef>
              <a:spcAft>
                <a:spcPct val="0"/>
              </a:spcAft>
              <a:defRPr sz="2200" b="1">
                <a:solidFill>
                  <a:schemeClr val="tx1"/>
                </a:solidFill>
                <a:latin typeface="Arial" charset="0"/>
              </a:defRPr>
            </a:lvl2pPr>
            <a:lvl3pPr algn="l" defTabSz="862013" rtl="0" fontAlgn="base">
              <a:spcBef>
                <a:spcPct val="0"/>
              </a:spcBef>
              <a:spcAft>
                <a:spcPct val="0"/>
              </a:spcAft>
              <a:defRPr sz="2200" b="1">
                <a:solidFill>
                  <a:schemeClr val="tx1"/>
                </a:solidFill>
                <a:latin typeface="Arial" charset="0"/>
              </a:defRPr>
            </a:lvl3pPr>
            <a:lvl4pPr algn="l" defTabSz="862013" rtl="0" fontAlgn="base">
              <a:spcBef>
                <a:spcPct val="0"/>
              </a:spcBef>
              <a:spcAft>
                <a:spcPct val="0"/>
              </a:spcAft>
              <a:defRPr sz="2200" b="1">
                <a:solidFill>
                  <a:schemeClr val="tx1"/>
                </a:solidFill>
                <a:latin typeface="Arial" charset="0"/>
              </a:defRPr>
            </a:lvl4pPr>
            <a:lvl5pPr algn="l" defTabSz="862013" rtl="0" fontAlgn="base">
              <a:spcBef>
                <a:spcPct val="0"/>
              </a:spcBef>
              <a:spcAft>
                <a:spcPct val="0"/>
              </a:spcAft>
              <a:defRPr sz="2200" b="1">
                <a:solidFill>
                  <a:schemeClr val="tx1"/>
                </a:solidFill>
                <a:latin typeface="Arial" charset="0"/>
              </a:defRPr>
            </a:lvl5pPr>
            <a:lvl6pPr marL="457200" algn="l" defTabSz="862013" rtl="0" fontAlgn="base">
              <a:spcBef>
                <a:spcPct val="0"/>
              </a:spcBef>
              <a:spcAft>
                <a:spcPct val="0"/>
              </a:spcAft>
              <a:defRPr sz="2200" b="1">
                <a:solidFill>
                  <a:schemeClr val="tx1"/>
                </a:solidFill>
                <a:latin typeface="Arial" charset="0"/>
              </a:defRPr>
            </a:lvl6pPr>
            <a:lvl7pPr marL="914400" algn="l" defTabSz="862013" rtl="0" fontAlgn="base">
              <a:spcBef>
                <a:spcPct val="0"/>
              </a:spcBef>
              <a:spcAft>
                <a:spcPct val="0"/>
              </a:spcAft>
              <a:defRPr sz="2200" b="1">
                <a:solidFill>
                  <a:schemeClr val="tx1"/>
                </a:solidFill>
                <a:latin typeface="Arial" charset="0"/>
              </a:defRPr>
            </a:lvl7pPr>
            <a:lvl8pPr marL="1371600" algn="l" defTabSz="862013" rtl="0" fontAlgn="base">
              <a:spcBef>
                <a:spcPct val="0"/>
              </a:spcBef>
              <a:spcAft>
                <a:spcPct val="0"/>
              </a:spcAft>
              <a:defRPr sz="2200" b="1">
                <a:solidFill>
                  <a:schemeClr val="tx1"/>
                </a:solidFill>
                <a:latin typeface="Arial" charset="0"/>
              </a:defRPr>
            </a:lvl8pPr>
            <a:lvl9pPr marL="1828800" algn="l" defTabSz="862013" rtl="0" fontAlgn="base">
              <a:spcBef>
                <a:spcPct val="0"/>
              </a:spcBef>
              <a:spcAft>
                <a:spcPct val="0"/>
              </a:spcAft>
              <a:defRPr sz="2200" b="1">
                <a:solidFill>
                  <a:schemeClr val="tx1"/>
                </a:solidFill>
                <a:latin typeface="Arial" charset="0"/>
              </a:defRPr>
            </a:lvl9pPr>
          </a:lstStyle>
          <a:p>
            <a:r>
              <a:rPr lang="de-DE" sz="2000" dirty="0" err="1"/>
              <a:t>What</a:t>
            </a:r>
            <a:r>
              <a:rPr lang="de-DE" sz="2000" dirty="0"/>
              <a:t> </a:t>
            </a:r>
            <a:r>
              <a:rPr lang="de-DE" sz="2000" dirty="0" err="1"/>
              <a:t>is</a:t>
            </a:r>
            <a:r>
              <a:rPr lang="de-DE" sz="2000" dirty="0"/>
              <a:t> </a:t>
            </a:r>
            <a:r>
              <a:rPr lang="de-DE" sz="2000" dirty="0" err="1"/>
              <a:t>the</a:t>
            </a:r>
            <a:r>
              <a:rPr lang="de-DE" sz="2000" dirty="0"/>
              <a:t> </a:t>
            </a:r>
            <a:r>
              <a:rPr lang="de-DE" sz="2000" dirty="0" err="1"/>
              <a:t>problem</a:t>
            </a:r>
            <a:r>
              <a:rPr lang="de-DE" sz="2000" dirty="0"/>
              <a:t> </a:t>
            </a:r>
            <a:r>
              <a:rPr lang="de-DE" sz="2000" dirty="0" err="1"/>
              <a:t>and</a:t>
            </a:r>
            <a:r>
              <a:rPr lang="de-DE" sz="2000" dirty="0"/>
              <a:t> </a:t>
            </a:r>
            <a:r>
              <a:rPr lang="de-DE" sz="2000" dirty="0" err="1"/>
              <a:t>how</a:t>
            </a:r>
            <a:r>
              <a:rPr lang="de-DE" sz="2000" dirty="0"/>
              <a:t> </a:t>
            </a:r>
            <a:r>
              <a:rPr lang="de-DE" sz="2000" dirty="0" err="1"/>
              <a:t>to</a:t>
            </a:r>
            <a:r>
              <a:rPr lang="de-DE" sz="2000" dirty="0"/>
              <a:t> </a:t>
            </a:r>
            <a:r>
              <a:rPr lang="de-DE" sz="2000" dirty="0" err="1"/>
              <a:t>escape</a:t>
            </a:r>
            <a:r>
              <a:rPr lang="de-DE" sz="2000" dirty="0" smtClean="0"/>
              <a:t>?</a:t>
            </a:r>
          </a:p>
        </p:txBody>
      </p:sp>
      <p:sp>
        <p:nvSpPr>
          <p:cNvPr id="5" name="Rechteck 4"/>
          <p:cNvSpPr/>
          <p:nvPr/>
        </p:nvSpPr>
        <p:spPr bwMode="auto">
          <a:xfrm>
            <a:off x="0" y="0"/>
            <a:ext cx="8648700" cy="64770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kumimoji="0" lang="de-DE" sz="6000" i="0" u="none" strike="noStrike" cap="none" normalizeH="0" baseline="0" dirty="0" smtClean="0">
              <a:ln>
                <a:noFill/>
              </a:ln>
              <a:effectLst/>
            </a:endParaRPr>
          </a:p>
        </p:txBody>
      </p:sp>
      <p:sp>
        <p:nvSpPr>
          <p:cNvPr id="4" name="Textfeld 3"/>
          <p:cNvSpPr txBox="1"/>
          <p:nvPr/>
        </p:nvSpPr>
        <p:spPr>
          <a:xfrm>
            <a:off x="0" y="1767901"/>
            <a:ext cx="8648700" cy="2862322"/>
          </a:xfrm>
          <a:prstGeom prst="rect">
            <a:avLst/>
          </a:prstGeom>
          <a:noFill/>
        </p:spPr>
        <p:txBody>
          <a:bodyPr wrap="square" rtlCol="0" anchor="ctr">
            <a:spAutoFit/>
          </a:bodyPr>
          <a:lstStyle/>
          <a:p>
            <a:r>
              <a:rPr lang="de-DE" sz="6000" dirty="0" smtClean="0">
                <a:latin typeface="Segoe UI Light" panose="020B0502040204020203" pitchFamily="34" charset="0"/>
                <a:ea typeface="Segoe UI" panose="020B0502040204020203" pitchFamily="34" charset="0"/>
                <a:cs typeface="Segoe UI" panose="020B0502040204020203" pitchFamily="34" charset="0"/>
              </a:rPr>
              <a:t>coasync4cpp </a:t>
            </a:r>
          </a:p>
          <a:p>
            <a:r>
              <a:rPr lang="de-DE" sz="6000" dirty="0" err="1" smtClean="0">
                <a:latin typeface="Segoe UI Light" panose="020B0502040204020203" pitchFamily="34" charset="0"/>
                <a:ea typeface="Segoe UI" panose="020B0502040204020203" pitchFamily="34" charset="0"/>
                <a:cs typeface="Segoe UI" panose="020B0502040204020203" pitchFamily="34" charset="0"/>
              </a:rPr>
              <a:t>makes</a:t>
            </a:r>
            <a:r>
              <a:rPr lang="de-DE" sz="6000" dirty="0" smtClean="0">
                <a:latin typeface="Segoe UI Light" panose="020B0502040204020203" pitchFamily="34" charset="0"/>
                <a:ea typeface="Segoe UI" panose="020B0502040204020203" pitchFamily="34" charset="0"/>
                <a:cs typeface="Segoe UI" panose="020B0502040204020203" pitchFamily="34" charset="0"/>
              </a:rPr>
              <a:t> </a:t>
            </a:r>
            <a:r>
              <a:rPr lang="de-DE" sz="6000" dirty="0" err="1" smtClean="0">
                <a:latin typeface="Segoe UI Light" panose="020B0502040204020203" pitchFamily="34" charset="0"/>
                <a:ea typeface="Segoe UI" panose="020B0502040204020203" pitchFamily="34" charset="0"/>
                <a:cs typeface="Segoe UI" panose="020B0502040204020203" pitchFamily="34" charset="0"/>
              </a:rPr>
              <a:t>consuming</a:t>
            </a:r>
            <a:r>
              <a:rPr lang="de-DE" sz="6000" dirty="0" smtClean="0">
                <a:latin typeface="Segoe UI Light" panose="020B0502040204020203" pitchFamily="34" charset="0"/>
                <a:ea typeface="Segoe UI" panose="020B0502040204020203" pitchFamily="34" charset="0"/>
                <a:cs typeface="Segoe UI" panose="020B0502040204020203" pitchFamily="34" charset="0"/>
              </a:rPr>
              <a:t> </a:t>
            </a:r>
            <a:r>
              <a:rPr lang="de-DE" sz="6000" dirty="0" err="1" smtClean="0">
                <a:latin typeface="Segoe UI Light" panose="020B0502040204020203" pitchFamily="34" charset="0"/>
                <a:ea typeface="Segoe UI" panose="020B0502040204020203" pitchFamily="34" charset="0"/>
                <a:cs typeface="Segoe UI" panose="020B0502040204020203" pitchFamily="34" charset="0"/>
              </a:rPr>
              <a:t>async</a:t>
            </a:r>
            <a:r>
              <a:rPr lang="de-DE" sz="6000" dirty="0" smtClean="0">
                <a:latin typeface="Segoe UI Light" panose="020B0502040204020203" pitchFamily="34" charset="0"/>
                <a:ea typeface="Segoe UI" panose="020B0502040204020203" pitchFamily="34" charset="0"/>
                <a:cs typeface="Segoe UI" panose="020B0502040204020203" pitchFamily="34" charset="0"/>
              </a:rPr>
              <a:t> APIs simple</a:t>
            </a:r>
            <a:endParaRPr lang="de-DE" sz="6000" dirty="0">
              <a:latin typeface="Segoe UI Light"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8304775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bwMode="auto">
          <a:xfrm>
            <a:off x="320675" y="165097"/>
            <a:ext cx="6365203" cy="42405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defTabSz="862013" rtl="0" fontAlgn="base">
              <a:spcBef>
                <a:spcPct val="0"/>
              </a:spcBef>
              <a:spcAft>
                <a:spcPct val="0"/>
              </a:spcAft>
              <a:defRPr sz="2200" b="1">
                <a:solidFill>
                  <a:schemeClr val="tx1"/>
                </a:solidFill>
                <a:latin typeface="+mj-lt"/>
                <a:ea typeface="+mj-ea"/>
                <a:cs typeface="+mj-cs"/>
              </a:defRPr>
            </a:lvl1pPr>
            <a:lvl2pPr algn="l" defTabSz="862013" rtl="0" fontAlgn="base">
              <a:spcBef>
                <a:spcPct val="0"/>
              </a:spcBef>
              <a:spcAft>
                <a:spcPct val="0"/>
              </a:spcAft>
              <a:defRPr sz="2200" b="1">
                <a:solidFill>
                  <a:schemeClr val="tx1"/>
                </a:solidFill>
                <a:latin typeface="Arial" charset="0"/>
              </a:defRPr>
            </a:lvl2pPr>
            <a:lvl3pPr algn="l" defTabSz="862013" rtl="0" fontAlgn="base">
              <a:spcBef>
                <a:spcPct val="0"/>
              </a:spcBef>
              <a:spcAft>
                <a:spcPct val="0"/>
              </a:spcAft>
              <a:defRPr sz="2200" b="1">
                <a:solidFill>
                  <a:schemeClr val="tx1"/>
                </a:solidFill>
                <a:latin typeface="Arial" charset="0"/>
              </a:defRPr>
            </a:lvl3pPr>
            <a:lvl4pPr algn="l" defTabSz="862013" rtl="0" fontAlgn="base">
              <a:spcBef>
                <a:spcPct val="0"/>
              </a:spcBef>
              <a:spcAft>
                <a:spcPct val="0"/>
              </a:spcAft>
              <a:defRPr sz="2200" b="1">
                <a:solidFill>
                  <a:schemeClr val="tx1"/>
                </a:solidFill>
                <a:latin typeface="Arial" charset="0"/>
              </a:defRPr>
            </a:lvl4pPr>
            <a:lvl5pPr algn="l" defTabSz="862013" rtl="0" fontAlgn="base">
              <a:spcBef>
                <a:spcPct val="0"/>
              </a:spcBef>
              <a:spcAft>
                <a:spcPct val="0"/>
              </a:spcAft>
              <a:defRPr sz="2200" b="1">
                <a:solidFill>
                  <a:schemeClr val="tx1"/>
                </a:solidFill>
                <a:latin typeface="Arial" charset="0"/>
              </a:defRPr>
            </a:lvl5pPr>
            <a:lvl6pPr marL="457200" algn="l" defTabSz="862013" rtl="0" fontAlgn="base">
              <a:spcBef>
                <a:spcPct val="0"/>
              </a:spcBef>
              <a:spcAft>
                <a:spcPct val="0"/>
              </a:spcAft>
              <a:defRPr sz="2200" b="1">
                <a:solidFill>
                  <a:schemeClr val="tx1"/>
                </a:solidFill>
                <a:latin typeface="Arial" charset="0"/>
              </a:defRPr>
            </a:lvl6pPr>
            <a:lvl7pPr marL="914400" algn="l" defTabSz="862013" rtl="0" fontAlgn="base">
              <a:spcBef>
                <a:spcPct val="0"/>
              </a:spcBef>
              <a:spcAft>
                <a:spcPct val="0"/>
              </a:spcAft>
              <a:defRPr sz="2200" b="1">
                <a:solidFill>
                  <a:schemeClr val="tx1"/>
                </a:solidFill>
                <a:latin typeface="Arial" charset="0"/>
              </a:defRPr>
            </a:lvl7pPr>
            <a:lvl8pPr marL="1371600" algn="l" defTabSz="862013" rtl="0" fontAlgn="base">
              <a:spcBef>
                <a:spcPct val="0"/>
              </a:spcBef>
              <a:spcAft>
                <a:spcPct val="0"/>
              </a:spcAft>
              <a:defRPr sz="2200" b="1">
                <a:solidFill>
                  <a:schemeClr val="tx1"/>
                </a:solidFill>
                <a:latin typeface="Arial" charset="0"/>
              </a:defRPr>
            </a:lvl8pPr>
            <a:lvl9pPr marL="1828800" algn="l" defTabSz="862013" rtl="0" fontAlgn="base">
              <a:spcBef>
                <a:spcPct val="0"/>
              </a:spcBef>
              <a:spcAft>
                <a:spcPct val="0"/>
              </a:spcAft>
              <a:defRPr sz="2200" b="1">
                <a:solidFill>
                  <a:schemeClr val="tx1"/>
                </a:solidFill>
                <a:latin typeface="Arial" charset="0"/>
              </a:defRPr>
            </a:lvl9pPr>
          </a:lstStyle>
          <a:p>
            <a:r>
              <a:rPr lang="de-DE" sz="2000" dirty="0" err="1"/>
              <a:t>What</a:t>
            </a:r>
            <a:r>
              <a:rPr lang="de-DE" sz="2000" dirty="0"/>
              <a:t> </a:t>
            </a:r>
            <a:r>
              <a:rPr lang="de-DE" sz="2000" dirty="0" err="1"/>
              <a:t>is</a:t>
            </a:r>
            <a:r>
              <a:rPr lang="de-DE" sz="2000" dirty="0"/>
              <a:t> </a:t>
            </a:r>
            <a:r>
              <a:rPr lang="de-DE" sz="2000" dirty="0" err="1"/>
              <a:t>the</a:t>
            </a:r>
            <a:r>
              <a:rPr lang="de-DE" sz="2000" dirty="0"/>
              <a:t> </a:t>
            </a:r>
            <a:r>
              <a:rPr lang="de-DE" sz="2000" dirty="0" err="1"/>
              <a:t>problem</a:t>
            </a:r>
            <a:r>
              <a:rPr lang="de-DE" sz="2000" dirty="0"/>
              <a:t> </a:t>
            </a:r>
            <a:r>
              <a:rPr lang="de-DE" sz="2000" dirty="0" err="1"/>
              <a:t>and</a:t>
            </a:r>
            <a:r>
              <a:rPr lang="de-DE" sz="2000" dirty="0"/>
              <a:t> </a:t>
            </a:r>
            <a:r>
              <a:rPr lang="de-DE" sz="2000" dirty="0" err="1"/>
              <a:t>how</a:t>
            </a:r>
            <a:r>
              <a:rPr lang="de-DE" sz="2000" dirty="0"/>
              <a:t> </a:t>
            </a:r>
            <a:r>
              <a:rPr lang="de-DE" sz="2000" dirty="0" err="1"/>
              <a:t>to</a:t>
            </a:r>
            <a:r>
              <a:rPr lang="de-DE" sz="2000" dirty="0"/>
              <a:t> </a:t>
            </a:r>
            <a:r>
              <a:rPr lang="de-DE" sz="2000" dirty="0" err="1"/>
              <a:t>escape</a:t>
            </a:r>
            <a:r>
              <a:rPr lang="de-DE" sz="2000" dirty="0" smtClean="0"/>
              <a:t>?</a:t>
            </a:r>
          </a:p>
        </p:txBody>
      </p:sp>
      <p:sp>
        <p:nvSpPr>
          <p:cNvPr id="5" name="Rechteck 4"/>
          <p:cNvSpPr/>
          <p:nvPr/>
        </p:nvSpPr>
        <p:spPr bwMode="auto">
          <a:xfrm>
            <a:off x="0" y="0"/>
            <a:ext cx="8648700" cy="64770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kumimoji="0" lang="de-DE" sz="6000" i="0" u="none" strike="noStrike" cap="none" normalizeH="0" baseline="0" dirty="0" smtClean="0">
              <a:ln>
                <a:noFill/>
              </a:ln>
              <a:effectLst/>
            </a:endParaRPr>
          </a:p>
        </p:txBody>
      </p:sp>
      <p:sp>
        <p:nvSpPr>
          <p:cNvPr id="4" name="Textfeld 3"/>
          <p:cNvSpPr txBox="1"/>
          <p:nvPr/>
        </p:nvSpPr>
        <p:spPr>
          <a:xfrm>
            <a:off x="0" y="2482510"/>
            <a:ext cx="8648700" cy="1015663"/>
          </a:xfrm>
          <a:prstGeom prst="rect">
            <a:avLst/>
          </a:prstGeom>
          <a:noFill/>
        </p:spPr>
        <p:txBody>
          <a:bodyPr wrap="square" rtlCol="0" anchor="ctr">
            <a:spAutoFit/>
          </a:bodyPr>
          <a:lstStyle/>
          <a:p>
            <a:r>
              <a:rPr lang="de-DE" sz="6000" dirty="0" err="1" smtClean="0">
                <a:latin typeface="Segoe UI Light" panose="020B0502040204020203" pitchFamily="34" charset="0"/>
                <a:ea typeface="Segoe UI" panose="020B0502040204020203" pitchFamily="34" charset="0"/>
                <a:cs typeface="Segoe UI" panose="020B0502040204020203" pitchFamily="34" charset="0"/>
              </a:rPr>
              <a:t>Where</a:t>
            </a:r>
            <a:r>
              <a:rPr lang="de-DE" sz="6000" dirty="0" smtClean="0">
                <a:latin typeface="Segoe UI Light" panose="020B0502040204020203" pitchFamily="34" charset="0"/>
                <a:ea typeface="Segoe UI" panose="020B0502040204020203" pitchFamily="34" charset="0"/>
                <a:cs typeface="Segoe UI" panose="020B0502040204020203" pitchFamily="34" charset="0"/>
              </a:rPr>
              <a:t> </a:t>
            </a:r>
            <a:r>
              <a:rPr lang="de-DE" sz="6000" dirty="0" err="1" smtClean="0">
                <a:latin typeface="Segoe UI Light" panose="020B0502040204020203" pitchFamily="34" charset="0"/>
                <a:ea typeface="Segoe UI" panose="020B0502040204020203" pitchFamily="34" charset="0"/>
                <a:cs typeface="Segoe UI" panose="020B0502040204020203" pitchFamily="34" charset="0"/>
              </a:rPr>
              <a:t>to</a:t>
            </a:r>
            <a:r>
              <a:rPr lang="de-DE" sz="6000" dirty="0" smtClean="0">
                <a:latin typeface="Segoe UI Light" panose="020B0502040204020203" pitchFamily="34" charset="0"/>
                <a:ea typeface="Segoe UI" panose="020B0502040204020203" pitchFamily="34" charset="0"/>
                <a:cs typeface="Segoe UI" panose="020B0502040204020203" pitchFamily="34" charset="0"/>
              </a:rPr>
              <a:t> </a:t>
            </a:r>
            <a:r>
              <a:rPr lang="de-DE" sz="6000" dirty="0" err="1" smtClean="0">
                <a:latin typeface="Segoe UI Light" panose="020B0502040204020203" pitchFamily="34" charset="0"/>
                <a:ea typeface="Segoe UI" panose="020B0502040204020203" pitchFamily="34" charset="0"/>
                <a:cs typeface="Segoe UI" panose="020B0502040204020203" pitchFamily="34" charset="0"/>
              </a:rPr>
              <a:t>go</a:t>
            </a:r>
            <a:r>
              <a:rPr lang="de-DE" sz="6000" dirty="0" smtClean="0">
                <a:latin typeface="Segoe UI Light" panose="020B0502040204020203" pitchFamily="34" charset="0"/>
                <a:ea typeface="Segoe UI" panose="020B0502040204020203" pitchFamily="34" charset="0"/>
                <a:cs typeface="Segoe UI" panose="020B0502040204020203" pitchFamily="34" charset="0"/>
              </a:rPr>
              <a:t> </a:t>
            </a:r>
            <a:r>
              <a:rPr lang="de-DE" sz="6000" dirty="0" err="1" smtClean="0">
                <a:latin typeface="Segoe UI Light" panose="020B0502040204020203" pitchFamily="34" charset="0"/>
                <a:ea typeface="Segoe UI" panose="020B0502040204020203" pitchFamily="34" charset="0"/>
                <a:cs typeface="Segoe UI" panose="020B0502040204020203" pitchFamily="34" charset="0"/>
              </a:rPr>
              <a:t>from</a:t>
            </a:r>
            <a:r>
              <a:rPr lang="de-DE" sz="6000" dirty="0" smtClean="0">
                <a:latin typeface="Segoe UI Light" panose="020B0502040204020203" pitchFamily="34" charset="0"/>
                <a:ea typeface="Segoe UI" panose="020B0502040204020203" pitchFamily="34" charset="0"/>
                <a:cs typeface="Segoe UI" panose="020B0502040204020203" pitchFamily="34" charset="0"/>
              </a:rPr>
              <a:t> </a:t>
            </a:r>
            <a:r>
              <a:rPr lang="de-DE" sz="6000" dirty="0" err="1" smtClean="0">
                <a:latin typeface="Segoe UI Light" panose="020B0502040204020203" pitchFamily="34" charset="0"/>
                <a:ea typeface="Segoe UI" panose="020B0502040204020203" pitchFamily="34" charset="0"/>
                <a:cs typeface="Segoe UI" panose="020B0502040204020203" pitchFamily="34" charset="0"/>
              </a:rPr>
              <a:t>here</a:t>
            </a:r>
            <a:r>
              <a:rPr lang="de-DE" sz="6000" dirty="0" smtClean="0">
                <a:latin typeface="Segoe UI Light" panose="020B0502040204020203" pitchFamily="34" charset="0"/>
                <a:ea typeface="Segoe UI" panose="020B0502040204020203" pitchFamily="34" charset="0"/>
                <a:cs typeface="Segoe UI" panose="020B0502040204020203" pitchFamily="34" charset="0"/>
              </a:rPr>
              <a:t>?</a:t>
            </a:r>
            <a:endParaRPr lang="de-DE" sz="6000" dirty="0">
              <a:solidFill>
                <a:srgbClr val="FF0000"/>
              </a:solidFill>
              <a:latin typeface="Segoe UI Light"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8140009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2400" b="0" dirty="0" smtClean="0">
                <a:ea typeface="Segoe UI" panose="020B0502040204020203" pitchFamily="34" charset="0"/>
                <a:cs typeface="Segoe UI" panose="020B0502040204020203" pitchFamily="34" charset="0"/>
              </a:rPr>
              <a:t>Where to go from here?</a:t>
            </a:r>
            <a:endParaRPr lang="de-DE" sz="2400" b="0" dirty="0"/>
          </a:p>
        </p:txBody>
      </p:sp>
      <p:sp>
        <p:nvSpPr>
          <p:cNvPr id="4" name="Textfeld 3"/>
          <p:cNvSpPr txBox="1"/>
          <p:nvPr/>
        </p:nvSpPr>
        <p:spPr>
          <a:xfrm>
            <a:off x="707571" y="1914189"/>
            <a:ext cx="7326086" cy="2123658"/>
          </a:xfrm>
          <a:prstGeom prst="rect">
            <a:avLst/>
          </a:prstGeom>
          <a:noFill/>
        </p:spPr>
        <p:txBody>
          <a:bodyPr wrap="square" rtlCol="0" anchor="ctr">
            <a:spAutoFit/>
          </a:bodyPr>
          <a:lstStyle/>
          <a:p>
            <a:r>
              <a:rPr lang="en-US" sz="4400" dirty="0" smtClean="0">
                <a:latin typeface="Segoe UI Light" panose="020B0502040204020203" pitchFamily="34" charset="0"/>
                <a:ea typeface="Segoe UI" panose="020B0502040204020203" pitchFamily="34" charset="0"/>
                <a:cs typeface="Segoe UI" panose="020B0502040204020203" pitchFamily="34" charset="0"/>
              </a:rPr>
              <a:t>Play around with testcoasync4cpp and testcoasync4qt to understand</a:t>
            </a:r>
            <a:endParaRPr lang="de-DE" sz="4400" dirty="0">
              <a:latin typeface="Segoe UI Light" panose="020B0502040204020203" pitchFamily="34" charset="0"/>
              <a:ea typeface="Segoe UI" panose="020B0502040204020203" pitchFamily="34" charset="0"/>
              <a:cs typeface="Segoe UI" panose="020B0502040204020203" pitchFamily="34" charset="0"/>
            </a:endParaRPr>
          </a:p>
        </p:txBody>
      </p:sp>
      <p:sp>
        <p:nvSpPr>
          <p:cNvPr id="5" name="Textfeld 4"/>
          <p:cNvSpPr txBox="1"/>
          <p:nvPr/>
        </p:nvSpPr>
        <p:spPr>
          <a:xfrm>
            <a:off x="320675" y="5898792"/>
            <a:ext cx="5825601" cy="400110"/>
          </a:xfrm>
          <a:prstGeom prst="rect">
            <a:avLst/>
          </a:prstGeom>
          <a:noFill/>
        </p:spPr>
        <p:txBody>
          <a:bodyPr wrap="square" rtlCol="0" anchor="ctr">
            <a:spAutoFit/>
          </a:bodyPr>
          <a:lstStyle/>
          <a:p>
            <a:pPr algn="l"/>
            <a:r>
              <a:rPr lang="de-DE" sz="2000" dirty="0" smtClean="0">
                <a:latin typeface="Segoe UI Light" panose="020B0502040204020203" pitchFamily="34" charset="0"/>
                <a:ea typeface="Segoe UI" panose="020B0502040204020203" pitchFamily="34" charset="0"/>
                <a:cs typeface="Segoe UI" panose="020B0502040204020203" pitchFamily="34" charset="0"/>
              </a:rPr>
              <a:t>https</a:t>
            </a:r>
            <a:r>
              <a:rPr lang="de-DE" sz="2000" dirty="0">
                <a:latin typeface="Segoe UI Light" panose="020B0502040204020203" pitchFamily="34" charset="0"/>
                <a:ea typeface="Segoe UI" panose="020B0502040204020203" pitchFamily="34" charset="0"/>
                <a:cs typeface="Segoe UI" panose="020B0502040204020203" pitchFamily="34" charset="0"/>
              </a:rPr>
              <a:t>://github.com/helgebetzinger/coasync4cpp</a:t>
            </a:r>
            <a:endParaRPr lang="de-DE" sz="2000" dirty="0" smtClean="0">
              <a:latin typeface="Segoe UI Light"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7284945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Gerade Verbindung mit Pfeil 53"/>
          <p:cNvCxnSpPr/>
          <p:nvPr/>
        </p:nvCxnSpPr>
        <p:spPr bwMode="auto">
          <a:xfrm flipH="1">
            <a:off x="6777872" y="1957506"/>
            <a:ext cx="1" cy="231689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2" name="Titel 1"/>
          <p:cNvSpPr>
            <a:spLocks noGrp="1"/>
          </p:cNvSpPr>
          <p:nvPr>
            <p:ph type="title"/>
          </p:nvPr>
        </p:nvSpPr>
        <p:spPr/>
        <p:txBody>
          <a:bodyPr/>
          <a:lstStyle/>
          <a:p>
            <a:r>
              <a:rPr lang="en-US" sz="2400" b="0" dirty="0" smtClean="0">
                <a:ea typeface="Segoe UI" panose="020B0502040204020203" pitchFamily="34" charset="0"/>
                <a:cs typeface="Segoe UI" panose="020B0502040204020203" pitchFamily="34" charset="0"/>
              </a:rPr>
              <a:t>coasync4cpp</a:t>
            </a:r>
            <a:endParaRPr lang="de-DE" b="0" dirty="0"/>
          </a:p>
        </p:txBody>
      </p:sp>
      <p:sp>
        <p:nvSpPr>
          <p:cNvPr id="3" name="Textfeld 2"/>
          <p:cNvSpPr txBox="1"/>
          <p:nvPr/>
        </p:nvSpPr>
        <p:spPr>
          <a:xfrm>
            <a:off x="320675" y="5894220"/>
            <a:ext cx="5825601" cy="400110"/>
          </a:xfrm>
          <a:prstGeom prst="rect">
            <a:avLst/>
          </a:prstGeom>
          <a:noFill/>
        </p:spPr>
        <p:txBody>
          <a:bodyPr wrap="square" rtlCol="0" anchor="ctr">
            <a:spAutoFit/>
          </a:bodyPr>
          <a:lstStyle/>
          <a:p>
            <a:pPr algn="l"/>
            <a:r>
              <a:rPr lang="de-DE" sz="2000" dirty="0" smtClean="0">
                <a:latin typeface="Segoe UI Light" panose="020B0502040204020203" pitchFamily="34" charset="0"/>
                <a:ea typeface="Segoe UI" panose="020B0502040204020203" pitchFamily="34" charset="0"/>
                <a:cs typeface="Segoe UI" panose="020B0502040204020203" pitchFamily="34" charset="0"/>
              </a:rPr>
              <a:t>https</a:t>
            </a:r>
            <a:r>
              <a:rPr lang="de-DE" sz="2000" dirty="0">
                <a:latin typeface="Segoe UI Light" panose="020B0502040204020203" pitchFamily="34" charset="0"/>
                <a:ea typeface="Segoe UI" panose="020B0502040204020203" pitchFamily="34" charset="0"/>
                <a:cs typeface="Segoe UI" panose="020B0502040204020203" pitchFamily="34" charset="0"/>
              </a:rPr>
              <a:t>://github.com/helgebetzinger/coasync4cpp</a:t>
            </a:r>
            <a:endParaRPr lang="de-DE" sz="2000" dirty="0" smtClean="0">
              <a:latin typeface="Segoe UI Light" panose="020B0502040204020203" pitchFamily="34" charset="0"/>
              <a:ea typeface="Segoe UI" panose="020B0502040204020203" pitchFamily="34" charset="0"/>
              <a:cs typeface="Segoe UI" panose="020B0502040204020203" pitchFamily="34" charset="0"/>
            </a:endParaRPr>
          </a:p>
        </p:txBody>
      </p:sp>
      <p:sp>
        <p:nvSpPr>
          <p:cNvPr id="4" name="Rechteck 3"/>
          <p:cNvSpPr/>
          <p:nvPr/>
        </p:nvSpPr>
        <p:spPr bwMode="auto">
          <a:xfrm>
            <a:off x="1293043" y="2600216"/>
            <a:ext cx="2654235" cy="94268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r>
              <a:rPr lang="de-DE" sz="3200" dirty="0">
                <a:solidFill>
                  <a:schemeClr val="tx1"/>
                </a:solidFill>
                <a:latin typeface="Segoe UI Light" panose="020B0502040204020203" pitchFamily="34" charset="0"/>
                <a:ea typeface="Segoe UI" panose="020B0502040204020203" pitchFamily="34" charset="0"/>
                <a:cs typeface="Segoe UI" panose="020B0502040204020203" pitchFamily="34" charset="0"/>
              </a:rPr>
              <a:t>coasync4cpp</a:t>
            </a:r>
          </a:p>
        </p:txBody>
      </p:sp>
      <p:sp>
        <p:nvSpPr>
          <p:cNvPr id="5" name="Rechteck 4"/>
          <p:cNvSpPr/>
          <p:nvPr/>
        </p:nvSpPr>
        <p:spPr bwMode="auto">
          <a:xfrm>
            <a:off x="1293043" y="1007086"/>
            <a:ext cx="2654235" cy="95042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r>
              <a:rPr lang="de-DE" sz="3200" dirty="0">
                <a:solidFill>
                  <a:schemeClr val="tx1"/>
                </a:solidFill>
                <a:latin typeface="Segoe UI Light" panose="020B0502040204020203" pitchFamily="34" charset="0"/>
                <a:ea typeface="Segoe UI" panose="020B0502040204020203" pitchFamily="34" charset="0"/>
                <a:cs typeface="Segoe UI" panose="020B0502040204020203" pitchFamily="34" charset="0"/>
              </a:rPr>
              <a:t>coasync4qt</a:t>
            </a:r>
          </a:p>
        </p:txBody>
      </p:sp>
      <p:sp>
        <p:nvSpPr>
          <p:cNvPr id="6" name="Rechteck 5"/>
          <p:cNvSpPr/>
          <p:nvPr/>
        </p:nvSpPr>
        <p:spPr bwMode="auto">
          <a:xfrm>
            <a:off x="4965372" y="2600215"/>
            <a:ext cx="2654234" cy="942682"/>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r>
              <a:rPr lang="de-DE" sz="2400" dirty="0" smtClean="0">
                <a:solidFill>
                  <a:schemeClr val="tx1"/>
                </a:solidFill>
                <a:latin typeface="Segoe UI Light" panose="020B0502040204020203" pitchFamily="34" charset="0"/>
              </a:rPr>
              <a:t>testcoasync4cpp</a:t>
            </a:r>
            <a:endParaRPr lang="de-DE" sz="2400" dirty="0">
              <a:solidFill>
                <a:schemeClr val="tx1"/>
              </a:solidFill>
              <a:latin typeface="Segoe UI Light" panose="020B0502040204020203" pitchFamily="34" charset="0"/>
            </a:endParaRPr>
          </a:p>
        </p:txBody>
      </p:sp>
      <p:sp>
        <p:nvSpPr>
          <p:cNvPr id="7" name="Rechteck 6"/>
          <p:cNvSpPr/>
          <p:nvPr/>
        </p:nvSpPr>
        <p:spPr bwMode="auto">
          <a:xfrm>
            <a:off x="4965371" y="1014825"/>
            <a:ext cx="2654235" cy="942681"/>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r>
              <a:rPr lang="de-DE" sz="2400" dirty="0" smtClean="0">
                <a:solidFill>
                  <a:schemeClr val="tx1"/>
                </a:solidFill>
                <a:latin typeface="Segoe UI Light" panose="020B0502040204020203" pitchFamily="34" charset="0"/>
              </a:rPr>
              <a:t>testcoasync4qt</a:t>
            </a:r>
          </a:p>
        </p:txBody>
      </p:sp>
      <p:cxnSp>
        <p:nvCxnSpPr>
          <p:cNvPr id="9" name="Gerade Verbindung mit Pfeil 8"/>
          <p:cNvCxnSpPr>
            <a:stCxn id="5" idx="2"/>
            <a:endCxn id="4" idx="0"/>
          </p:cNvCxnSpPr>
          <p:nvPr/>
        </p:nvCxnSpPr>
        <p:spPr bwMode="auto">
          <a:xfrm>
            <a:off x="2620161" y="1957506"/>
            <a:ext cx="0" cy="64271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10" name="Textfeld 9"/>
          <p:cNvSpPr txBox="1"/>
          <p:nvPr/>
        </p:nvSpPr>
        <p:spPr>
          <a:xfrm>
            <a:off x="1417409" y="2108930"/>
            <a:ext cx="809133"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de-DE" dirty="0" err="1" smtClean="0">
                <a:solidFill>
                  <a:schemeClr val="accent4">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utilize</a:t>
            </a:r>
            <a:endParaRPr lang="de-DE" dirty="0">
              <a:solidFill>
                <a:schemeClr val="accent4">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12" name="Gerade Verbindung mit Pfeil 11"/>
          <p:cNvCxnSpPr>
            <a:stCxn id="6" idx="1"/>
            <a:endCxn id="4" idx="3"/>
          </p:cNvCxnSpPr>
          <p:nvPr/>
        </p:nvCxnSpPr>
        <p:spPr bwMode="auto">
          <a:xfrm flipH="1">
            <a:off x="3947278" y="3071556"/>
            <a:ext cx="1018094" cy="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16" name="Textfeld 15"/>
          <p:cNvSpPr txBox="1"/>
          <p:nvPr/>
        </p:nvSpPr>
        <p:spPr>
          <a:xfrm>
            <a:off x="4145924" y="1014825"/>
            <a:ext cx="616482"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de-DE" dirty="0" err="1" smtClean="0">
                <a:solidFill>
                  <a:schemeClr val="accent4">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test</a:t>
            </a:r>
            <a:endParaRPr lang="de-DE" dirty="0">
              <a:solidFill>
                <a:schemeClr val="accent4">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17" name="Gerade Verbindung mit Pfeil 16"/>
          <p:cNvCxnSpPr>
            <a:stCxn id="7" idx="1"/>
            <a:endCxn id="5" idx="3"/>
          </p:cNvCxnSpPr>
          <p:nvPr/>
        </p:nvCxnSpPr>
        <p:spPr bwMode="auto">
          <a:xfrm flipH="1" flipV="1">
            <a:off x="3947278" y="1482296"/>
            <a:ext cx="1018093" cy="387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18" name="Textfeld 17"/>
          <p:cNvSpPr txBox="1"/>
          <p:nvPr/>
        </p:nvSpPr>
        <p:spPr>
          <a:xfrm>
            <a:off x="4145924" y="2600216"/>
            <a:ext cx="616482"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de-DE" dirty="0" err="1" smtClean="0">
                <a:solidFill>
                  <a:schemeClr val="accent4">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test</a:t>
            </a:r>
            <a:endParaRPr lang="de-DE" dirty="0">
              <a:solidFill>
                <a:schemeClr val="accent4">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33" name="Rechteck 32"/>
          <p:cNvSpPr/>
          <p:nvPr/>
        </p:nvSpPr>
        <p:spPr bwMode="auto">
          <a:xfrm>
            <a:off x="4965371" y="4274397"/>
            <a:ext cx="2654235" cy="942681"/>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r>
              <a:rPr lang="de-DE" dirty="0" smtClean="0">
                <a:solidFill>
                  <a:schemeClr val="tx1"/>
                </a:solidFill>
                <a:latin typeface="Arial" charset="0"/>
              </a:rPr>
              <a:t>	</a:t>
            </a:r>
            <a:r>
              <a:rPr lang="de-DE" sz="2400" dirty="0" err="1" smtClean="0">
                <a:solidFill>
                  <a:schemeClr val="tx1"/>
                </a:solidFill>
                <a:latin typeface="Arial" charset="0"/>
              </a:rPr>
              <a:t>Googletest</a:t>
            </a:r>
            <a:endParaRPr lang="de-DE" sz="2400" dirty="0" smtClean="0">
              <a:solidFill>
                <a:schemeClr val="tx1"/>
              </a:solidFill>
              <a:latin typeface="Arial" charset="0"/>
            </a:endParaRPr>
          </a:p>
          <a:p>
            <a:r>
              <a:rPr lang="de-DE" sz="800" dirty="0" smtClean="0">
                <a:solidFill>
                  <a:schemeClr val="tx1"/>
                </a:solidFill>
                <a:latin typeface="Arial" charset="0"/>
              </a:rPr>
              <a:t>	Google C++ </a:t>
            </a:r>
            <a:r>
              <a:rPr lang="de-DE" sz="800" dirty="0" err="1" smtClean="0">
                <a:solidFill>
                  <a:schemeClr val="tx1"/>
                </a:solidFill>
                <a:latin typeface="Arial" charset="0"/>
              </a:rPr>
              <a:t>Testing</a:t>
            </a:r>
            <a:r>
              <a:rPr lang="de-DE" sz="800" dirty="0" smtClean="0">
                <a:solidFill>
                  <a:schemeClr val="tx1"/>
                </a:solidFill>
                <a:latin typeface="Arial" charset="0"/>
              </a:rPr>
              <a:t> </a:t>
            </a:r>
            <a:r>
              <a:rPr lang="de-DE" sz="800" dirty="0" err="1" smtClean="0">
                <a:solidFill>
                  <a:schemeClr val="tx1"/>
                </a:solidFill>
                <a:latin typeface="Arial" charset="0"/>
              </a:rPr>
              <a:t>Framwork</a:t>
            </a:r>
            <a:endParaRPr lang="de-DE" sz="800" dirty="0" smtClean="0">
              <a:solidFill>
                <a:schemeClr val="tx1"/>
              </a:solidFill>
              <a:latin typeface="Arial" charset="0"/>
            </a:endParaRPr>
          </a:p>
        </p:txBody>
      </p:sp>
      <p:pic>
        <p:nvPicPr>
          <p:cNvPr id="2051" name="Picture 3"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3949" y="4554845"/>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upload.wikimedia.org/wikipedia/commons/c/cd/Boos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3332" y="4311093"/>
            <a:ext cx="2040312" cy="633455"/>
          </a:xfrm>
          <a:prstGeom prst="rect">
            <a:avLst/>
          </a:prstGeom>
          <a:noFill/>
          <a:extLst>
            <a:ext uri="{909E8E84-426E-40DD-AFC4-6F175D3DCCD1}">
              <a14:hiddenFill xmlns:a14="http://schemas.microsoft.com/office/drawing/2010/main">
                <a:solidFill>
                  <a:srgbClr val="FFFFFF"/>
                </a:solidFill>
              </a14:hiddenFill>
            </a:ext>
          </a:extLst>
        </p:spPr>
      </p:pic>
      <p:sp>
        <p:nvSpPr>
          <p:cNvPr id="34" name="Rechteck 33"/>
          <p:cNvSpPr/>
          <p:nvPr/>
        </p:nvSpPr>
        <p:spPr bwMode="auto">
          <a:xfrm>
            <a:off x="1293043" y="4292238"/>
            <a:ext cx="2654235" cy="942681"/>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b" anchorCtr="0" compatLnSpc="1">
            <a:prstTxWarp prst="textNoShape">
              <a:avLst/>
            </a:prstTxWarp>
          </a:bodyPr>
          <a:lstStyle/>
          <a:p>
            <a:r>
              <a:rPr lang="de-DE" dirty="0" err="1" smtClean="0">
                <a:solidFill>
                  <a:schemeClr val="tx1"/>
                </a:solidFill>
                <a:latin typeface="Segoe UI Light" panose="020B0502040204020203" pitchFamily="34" charset="0"/>
                <a:ea typeface="Segoe UI" panose="020B0502040204020203" pitchFamily="34" charset="0"/>
                <a:cs typeface="Segoe UI" panose="020B0502040204020203" pitchFamily="34" charset="0"/>
              </a:rPr>
              <a:t>coroutine</a:t>
            </a:r>
            <a:r>
              <a:rPr lang="de-DE"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rPr>
              <a:t>; </a:t>
            </a:r>
            <a:r>
              <a:rPr lang="de-DE" dirty="0" err="1" smtClean="0">
                <a:solidFill>
                  <a:schemeClr val="tx1"/>
                </a:solidFill>
                <a:latin typeface="Segoe UI Light" panose="020B0502040204020203" pitchFamily="34" charset="0"/>
                <a:ea typeface="Segoe UI" panose="020B0502040204020203" pitchFamily="34" charset="0"/>
                <a:cs typeface="Segoe UI" panose="020B0502040204020203" pitchFamily="34" charset="0"/>
              </a:rPr>
              <a:t>threading</a:t>
            </a:r>
            <a:r>
              <a:rPr lang="de-DE"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rPr>
              <a:t> </a:t>
            </a:r>
          </a:p>
        </p:txBody>
      </p:sp>
      <p:cxnSp>
        <p:nvCxnSpPr>
          <p:cNvPr id="44" name="Gerade Verbindung mit Pfeil 43"/>
          <p:cNvCxnSpPr>
            <a:endCxn id="34" idx="0"/>
          </p:cNvCxnSpPr>
          <p:nvPr/>
        </p:nvCxnSpPr>
        <p:spPr bwMode="auto">
          <a:xfrm>
            <a:off x="2620161" y="3542897"/>
            <a:ext cx="0" cy="74934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47" name="Textfeld 46"/>
          <p:cNvSpPr txBox="1"/>
          <p:nvPr/>
        </p:nvSpPr>
        <p:spPr>
          <a:xfrm>
            <a:off x="1070140" y="3723981"/>
            <a:ext cx="1522526"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de-DE" dirty="0" err="1">
                <a:solidFill>
                  <a:schemeClr val="accent4">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d</a:t>
            </a:r>
            <a:r>
              <a:rPr lang="de-DE" dirty="0" err="1" smtClean="0">
                <a:solidFill>
                  <a:schemeClr val="accent4">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epends</a:t>
            </a:r>
            <a:r>
              <a:rPr lang="de-DE" dirty="0" smtClean="0">
                <a:solidFill>
                  <a:schemeClr val="accent4">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 on </a:t>
            </a:r>
            <a:endParaRPr lang="de-DE" dirty="0">
              <a:solidFill>
                <a:schemeClr val="accent4">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50" name="Gerade Verbindung mit Pfeil 49"/>
          <p:cNvCxnSpPr>
            <a:stCxn id="6" idx="2"/>
            <a:endCxn id="33" idx="0"/>
          </p:cNvCxnSpPr>
          <p:nvPr/>
        </p:nvCxnSpPr>
        <p:spPr bwMode="auto">
          <a:xfrm>
            <a:off x="6292489" y="3542897"/>
            <a:ext cx="0" cy="73150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57" name="Textfeld 56"/>
          <p:cNvSpPr txBox="1"/>
          <p:nvPr/>
        </p:nvSpPr>
        <p:spPr>
          <a:xfrm>
            <a:off x="4722828" y="3739358"/>
            <a:ext cx="1522526"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de-DE" dirty="0" err="1">
                <a:solidFill>
                  <a:schemeClr val="accent4">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d</a:t>
            </a:r>
            <a:r>
              <a:rPr lang="de-DE" dirty="0" err="1" smtClean="0">
                <a:solidFill>
                  <a:schemeClr val="accent4">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epends</a:t>
            </a:r>
            <a:r>
              <a:rPr lang="de-DE" dirty="0" smtClean="0">
                <a:solidFill>
                  <a:schemeClr val="accent4">
                    <a:lumMod val="65000"/>
                    <a:lumOff val="35000"/>
                  </a:schemeClr>
                </a:solidFill>
                <a:latin typeface="Segoe UI" panose="020B0502040204020203" pitchFamily="34" charset="0"/>
                <a:ea typeface="Segoe UI" panose="020B0502040204020203" pitchFamily="34" charset="0"/>
                <a:cs typeface="Segoe UI" panose="020B0502040204020203" pitchFamily="34" charset="0"/>
              </a:rPr>
              <a:t> on </a:t>
            </a:r>
            <a:endParaRPr lang="de-DE" dirty="0">
              <a:solidFill>
                <a:schemeClr val="accent4">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04217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nodeType="withEffect">
                                  <p:stCondLst>
                                    <p:cond delay="0"/>
                                  </p:stCondLst>
                                  <p:childTnLst>
                                    <p:set>
                                      <p:cBhvr>
                                        <p:cTn id="42" dur="1" fill="hold">
                                          <p:stCondLst>
                                            <p:cond delay="0"/>
                                          </p:stCondLst>
                                        </p:cTn>
                                        <p:tgtEl>
                                          <p:spTgt spid="2051"/>
                                        </p:tgtEl>
                                        <p:attrNameLst>
                                          <p:attrName>style.visibility</p:attrName>
                                        </p:attrNameLst>
                                      </p:cBhvr>
                                      <p:to>
                                        <p:strVal val="visible"/>
                                      </p:to>
                                    </p:set>
                                    <p:animEffect transition="in" filter="fade">
                                      <p:cBhvr>
                                        <p:cTn id="43" dur="500"/>
                                        <p:tgtEl>
                                          <p:spTgt spid="2051"/>
                                        </p:tgtEl>
                                      </p:cBhvr>
                                    </p:animEffect>
                                  </p:childTnLst>
                                </p:cTn>
                              </p:par>
                              <p:par>
                                <p:cTn id="44" presetID="10" presetClass="entr" presetSubtype="0" fill="hold" nodeType="withEffect">
                                  <p:stCondLst>
                                    <p:cond delay="0"/>
                                  </p:stCondLst>
                                  <p:childTnLst>
                                    <p:set>
                                      <p:cBhvr>
                                        <p:cTn id="45" dur="1" fill="hold">
                                          <p:stCondLst>
                                            <p:cond delay="0"/>
                                          </p:stCondLst>
                                        </p:cTn>
                                        <p:tgtEl>
                                          <p:spTgt spid="2050"/>
                                        </p:tgtEl>
                                        <p:attrNameLst>
                                          <p:attrName>style.visibility</p:attrName>
                                        </p:attrNameLst>
                                      </p:cBhvr>
                                      <p:to>
                                        <p:strVal val="visible"/>
                                      </p:to>
                                    </p:set>
                                    <p:animEffect transition="in" filter="fade">
                                      <p:cBhvr>
                                        <p:cTn id="46" dur="500"/>
                                        <p:tgtEl>
                                          <p:spTgt spid="205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par>
                                <p:cTn id="50" presetID="10" presetClass="entr" presetSubtype="0" fill="hold"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nodeType="with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fade">
                                      <p:cBhvr>
                                        <p:cTn id="58" dur="500"/>
                                        <p:tgtEl>
                                          <p:spTgt spid="5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fade">
                                      <p:cBhvr>
                                        <p:cTn id="6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16" grpId="0" animBg="1"/>
      <p:bldP spid="18" grpId="0" animBg="1"/>
      <p:bldP spid="33" grpId="0" animBg="1"/>
      <p:bldP spid="34" grpId="0" animBg="1"/>
      <p:bldP spid="47" grpId="0" animBg="1"/>
      <p:bldP spid="5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2400" b="0" dirty="0" smtClean="0">
                <a:ea typeface="Segoe UI" panose="020B0502040204020203" pitchFamily="34" charset="0"/>
                <a:cs typeface="Segoe UI" panose="020B0502040204020203" pitchFamily="34" charset="0"/>
              </a:rPr>
              <a:t>What can you expect from version 0.10?</a:t>
            </a:r>
            <a:endParaRPr lang="de-DE" sz="2400" b="0" dirty="0"/>
          </a:p>
        </p:txBody>
      </p:sp>
      <p:sp>
        <p:nvSpPr>
          <p:cNvPr id="5" name="Textfeld 4"/>
          <p:cNvSpPr txBox="1"/>
          <p:nvPr/>
        </p:nvSpPr>
        <p:spPr>
          <a:xfrm>
            <a:off x="320675" y="2090092"/>
            <a:ext cx="7881650" cy="1569660"/>
          </a:xfrm>
          <a:prstGeom prst="rect">
            <a:avLst/>
          </a:prstGeom>
          <a:noFill/>
        </p:spPr>
        <p:txBody>
          <a:bodyPr wrap="square" rtlCol="0" anchor="ctr">
            <a:spAutoFit/>
          </a:bodyPr>
          <a:lstStyle/>
          <a:p>
            <a:r>
              <a:rPr lang="en-US" sz="4800" dirty="0" smtClean="0">
                <a:latin typeface="Segoe UI Light" panose="020B0502040204020203" pitchFamily="34" charset="0"/>
                <a:ea typeface="Segoe UI" panose="020B0502040204020203" pitchFamily="34" charset="0"/>
                <a:cs typeface="Segoe UI" panose="020B0502040204020203" pitchFamily="34" charset="0"/>
              </a:rPr>
              <a:t>Simple integration with legacy code</a:t>
            </a:r>
          </a:p>
        </p:txBody>
      </p:sp>
      <p:sp>
        <p:nvSpPr>
          <p:cNvPr id="4" name="Textfeld 3"/>
          <p:cNvSpPr txBox="1"/>
          <p:nvPr/>
        </p:nvSpPr>
        <p:spPr>
          <a:xfrm>
            <a:off x="320675" y="5894220"/>
            <a:ext cx="5825601" cy="400110"/>
          </a:xfrm>
          <a:prstGeom prst="rect">
            <a:avLst/>
          </a:prstGeom>
          <a:noFill/>
        </p:spPr>
        <p:txBody>
          <a:bodyPr wrap="square" rtlCol="0" anchor="ctr">
            <a:spAutoFit/>
          </a:bodyPr>
          <a:lstStyle/>
          <a:p>
            <a:pPr algn="l"/>
            <a:r>
              <a:rPr lang="de-DE" sz="2000" dirty="0" smtClean="0">
                <a:latin typeface="Segoe UI Light" panose="020B0502040204020203" pitchFamily="34" charset="0"/>
                <a:ea typeface="Segoe UI" panose="020B0502040204020203" pitchFamily="34" charset="0"/>
                <a:cs typeface="Segoe UI" panose="020B0502040204020203" pitchFamily="34" charset="0"/>
              </a:rPr>
              <a:t>https</a:t>
            </a:r>
            <a:r>
              <a:rPr lang="de-DE" sz="2000" dirty="0">
                <a:latin typeface="Segoe UI Light" panose="020B0502040204020203" pitchFamily="34" charset="0"/>
                <a:ea typeface="Segoe UI" panose="020B0502040204020203" pitchFamily="34" charset="0"/>
                <a:cs typeface="Segoe UI" panose="020B0502040204020203" pitchFamily="34" charset="0"/>
              </a:rPr>
              <a:t>://github.com/helgebetzinger/coasync4cpp</a:t>
            </a:r>
            <a:endParaRPr lang="de-DE" sz="2000" dirty="0" smtClean="0">
              <a:latin typeface="Segoe UI Light"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30315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2400" b="0" dirty="0">
                <a:ea typeface="Segoe UI" panose="020B0502040204020203" pitchFamily="34" charset="0"/>
                <a:cs typeface="Segoe UI" panose="020B0502040204020203" pitchFamily="34" charset="0"/>
              </a:rPr>
              <a:t>What can you expect from version </a:t>
            </a:r>
            <a:r>
              <a:rPr lang="en-US" sz="2400" b="0" dirty="0" smtClean="0">
                <a:ea typeface="Segoe UI" panose="020B0502040204020203" pitchFamily="34" charset="0"/>
                <a:cs typeface="Segoe UI" panose="020B0502040204020203" pitchFamily="34" charset="0"/>
              </a:rPr>
              <a:t>0.10?</a:t>
            </a:r>
            <a:endParaRPr lang="de-DE" b="0" dirty="0"/>
          </a:p>
        </p:txBody>
      </p:sp>
      <p:sp>
        <p:nvSpPr>
          <p:cNvPr id="3" name="Textfeld 2"/>
          <p:cNvSpPr txBox="1"/>
          <p:nvPr/>
        </p:nvSpPr>
        <p:spPr>
          <a:xfrm>
            <a:off x="2100216" y="1555861"/>
            <a:ext cx="4114800" cy="2923877"/>
          </a:xfrm>
          <a:prstGeom prst="rect">
            <a:avLst/>
          </a:prstGeom>
          <a:noFill/>
        </p:spPr>
        <p:txBody>
          <a:bodyPr wrap="square" rtlCol="0" anchor="ctr">
            <a:spAutoFit/>
          </a:bodyPr>
          <a:lstStyle/>
          <a:p>
            <a:r>
              <a:rPr lang="en-US" sz="5400" dirty="0" smtClean="0">
                <a:latin typeface="Segoe UI Light" panose="020B0502040204020203" pitchFamily="34" charset="0"/>
                <a:ea typeface="Segoe UI" panose="020B0502040204020203" pitchFamily="34" charset="0"/>
                <a:cs typeface="Segoe UI" panose="020B0502040204020203" pitchFamily="34" charset="0"/>
              </a:rPr>
              <a:t>More </a:t>
            </a:r>
            <a:r>
              <a:rPr lang="en-US" sz="5400" dirty="0" err="1" smtClean="0">
                <a:latin typeface="Segoe UI Light" panose="020B0502040204020203" pitchFamily="34" charset="0"/>
                <a:ea typeface="Segoe UI" panose="020B0502040204020203" pitchFamily="34" charset="0"/>
                <a:cs typeface="Segoe UI" panose="020B0502040204020203" pitchFamily="34" charset="0"/>
              </a:rPr>
              <a:t>Awaitables</a:t>
            </a:r>
            <a:endParaRPr lang="de-DE" sz="2000" dirty="0" smtClean="0">
              <a:latin typeface="Segoe UI" panose="020B0502040204020203" pitchFamily="34" charset="0"/>
              <a:ea typeface="Segoe UI" panose="020B0502040204020203" pitchFamily="34" charset="0"/>
              <a:cs typeface="Segoe UI" panose="020B0502040204020203" pitchFamily="34" charset="0"/>
            </a:endParaRPr>
          </a:p>
          <a:p>
            <a:endParaRPr lang="de-DE" sz="2000" dirty="0" smtClean="0">
              <a:latin typeface="Segoe UI" panose="020B0502040204020203" pitchFamily="34" charset="0"/>
              <a:ea typeface="Segoe UI" panose="020B0502040204020203" pitchFamily="34" charset="0"/>
              <a:cs typeface="Segoe UI" panose="020B0502040204020203" pitchFamily="34" charset="0"/>
            </a:endParaRPr>
          </a:p>
          <a:p>
            <a:r>
              <a:rPr lang="de-DE" sz="2800" dirty="0" err="1" smtClean="0">
                <a:solidFill>
                  <a:srgbClr val="0070C0"/>
                </a:solidFill>
                <a:latin typeface="Segoe UI" panose="020B0502040204020203" pitchFamily="34" charset="0"/>
                <a:ea typeface="Segoe UI" panose="020B0502040204020203" pitchFamily="34" charset="0"/>
                <a:cs typeface="Segoe UI" panose="020B0502040204020203" pitchFamily="34" charset="0"/>
              </a:rPr>
              <a:t>QNetworkReply</a:t>
            </a:r>
            <a:r>
              <a:rPr lang="de-DE" sz="2800" dirty="0">
                <a:solidFill>
                  <a:srgbClr val="0070C0"/>
                </a:solidFill>
                <a:latin typeface="Segoe UI" panose="020B0502040204020203" pitchFamily="34" charset="0"/>
                <a:ea typeface="Segoe UI" panose="020B0502040204020203" pitchFamily="34" charset="0"/>
                <a:cs typeface="Segoe UI" panose="020B0502040204020203" pitchFamily="34" charset="0"/>
              </a:rPr>
              <a:t>* </a:t>
            </a:r>
          </a:p>
          <a:p>
            <a:r>
              <a:rPr lang="de-DE" sz="2800" dirty="0" err="1">
                <a:solidFill>
                  <a:srgbClr val="0070C0"/>
                </a:solidFill>
                <a:latin typeface="Segoe UI" panose="020B0502040204020203" pitchFamily="34" charset="0"/>
                <a:ea typeface="Segoe UI" panose="020B0502040204020203" pitchFamily="34" charset="0"/>
                <a:cs typeface="Segoe UI" panose="020B0502040204020203" pitchFamily="34" charset="0"/>
              </a:rPr>
              <a:t>EnginioReply</a:t>
            </a:r>
            <a:r>
              <a:rPr lang="de-DE" sz="28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a:t>
            </a:r>
            <a:endParaRPr lang="de-DE" sz="2800" dirty="0">
              <a:solidFill>
                <a:srgbClr val="0070C0"/>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Textfeld 3"/>
          <p:cNvSpPr txBox="1"/>
          <p:nvPr/>
        </p:nvSpPr>
        <p:spPr>
          <a:xfrm>
            <a:off x="4366706" y="1340417"/>
            <a:ext cx="4013638" cy="3354765"/>
          </a:xfrm>
          <a:prstGeom prst="rect">
            <a:avLst/>
          </a:prstGeom>
          <a:noFill/>
        </p:spPr>
        <p:txBody>
          <a:bodyPr wrap="square" rtlCol="0" anchor="ctr">
            <a:spAutoFit/>
          </a:bodyPr>
          <a:lstStyle/>
          <a:p>
            <a:r>
              <a:rPr lang="en-US" sz="5400" dirty="0" smtClean="0">
                <a:latin typeface="Segoe UI Light" panose="020B0502040204020203" pitchFamily="34" charset="0"/>
                <a:ea typeface="Segoe UI" panose="020B0502040204020203" pitchFamily="34" charset="0"/>
                <a:cs typeface="Segoe UI" panose="020B0502040204020203" pitchFamily="34" charset="0"/>
              </a:rPr>
              <a:t>More</a:t>
            </a:r>
          </a:p>
          <a:p>
            <a:r>
              <a:rPr lang="en-US" sz="5400" dirty="0" smtClean="0">
                <a:latin typeface="Segoe UI Light" panose="020B0502040204020203" pitchFamily="34" charset="0"/>
                <a:ea typeface="Segoe UI" panose="020B0502040204020203" pitchFamily="34" charset="0"/>
                <a:cs typeface="Segoe UI" panose="020B0502040204020203" pitchFamily="34" charset="0"/>
              </a:rPr>
              <a:t>Task Factories</a:t>
            </a:r>
          </a:p>
          <a:p>
            <a:pPr marL="0" lvl="1"/>
            <a:endParaRPr lang="de-DE" sz="2800" dirty="0" smtClean="0">
              <a:solidFill>
                <a:srgbClr val="0070C0"/>
              </a:solidFill>
              <a:latin typeface="Segoe UI" panose="020B0502040204020203" pitchFamily="34" charset="0"/>
              <a:ea typeface="Segoe UI" panose="020B0502040204020203" pitchFamily="34" charset="0"/>
              <a:cs typeface="Segoe UI" panose="020B0502040204020203" pitchFamily="34" charset="0"/>
            </a:endParaRPr>
          </a:p>
          <a:p>
            <a:pPr marL="0" lvl="1"/>
            <a:endParaRPr lang="de-DE" sz="2800" dirty="0" smtClean="0">
              <a:solidFill>
                <a:srgbClr val="0070C0"/>
              </a:solidFill>
              <a:latin typeface="Segoe UI" panose="020B0502040204020203" pitchFamily="34" charset="0"/>
              <a:ea typeface="Segoe UI" panose="020B0502040204020203" pitchFamily="34" charset="0"/>
              <a:cs typeface="Segoe UI" panose="020B0502040204020203" pitchFamily="34" charset="0"/>
            </a:endParaRPr>
          </a:p>
          <a:p>
            <a:pPr marL="0" lvl="1"/>
            <a:r>
              <a:rPr lang="de-DE" sz="2800" dirty="0" err="1" smtClean="0">
                <a:solidFill>
                  <a:srgbClr val="0070C0"/>
                </a:solidFill>
                <a:latin typeface="Segoe UI" panose="020B0502040204020203" pitchFamily="34" charset="0"/>
                <a:ea typeface="Segoe UI" panose="020B0502040204020203" pitchFamily="34" charset="0"/>
                <a:cs typeface="Segoe UI" panose="020B0502040204020203" pitchFamily="34" charset="0"/>
              </a:rPr>
              <a:t>taskifyQtSignal</a:t>
            </a:r>
            <a:endParaRPr lang="en-US" sz="2800" dirty="0">
              <a:solidFill>
                <a:srgbClr val="0070C0"/>
              </a:solidFill>
              <a:latin typeface="Segoe UI" panose="020B0502040204020203" pitchFamily="34" charset="0"/>
              <a:ea typeface="Segoe UI" panose="020B0502040204020203" pitchFamily="34" charset="0"/>
              <a:cs typeface="Segoe UI" panose="020B0502040204020203" pitchFamily="34" charset="0"/>
            </a:endParaRPr>
          </a:p>
          <a:p>
            <a:endParaRPr lang="de-DE" sz="2000" dirty="0" smtClean="0">
              <a:latin typeface="Segoe UI" panose="020B0502040204020203" pitchFamily="34" charset="0"/>
              <a:ea typeface="Segoe UI" panose="020B0502040204020203" pitchFamily="34" charset="0"/>
              <a:cs typeface="Segoe UI" panose="020B0502040204020203" pitchFamily="34" charset="0"/>
            </a:endParaRPr>
          </a:p>
        </p:txBody>
      </p:sp>
      <p:sp>
        <p:nvSpPr>
          <p:cNvPr id="5" name="Textfeld 4"/>
          <p:cNvSpPr txBox="1"/>
          <p:nvPr/>
        </p:nvSpPr>
        <p:spPr>
          <a:xfrm>
            <a:off x="760884" y="4233517"/>
            <a:ext cx="7099738" cy="923330"/>
          </a:xfrm>
          <a:prstGeom prst="rect">
            <a:avLst/>
          </a:prstGeom>
          <a:noFill/>
        </p:spPr>
        <p:txBody>
          <a:bodyPr wrap="square" rtlCol="0" anchor="ctr">
            <a:spAutoFit/>
          </a:bodyPr>
          <a:lstStyle/>
          <a:p>
            <a:r>
              <a:rPr lang="en-US" sz="5400" dirty="0" smtClean="0">
                <a:latin typeface="Segoe UI Light" panose="020B0502040204020203" pitchFamily="34" charset="0"/>
                <a:ea typeface="Segoe UI" panose="020B0502040204020203" pitchFamily="34" charset="0"/>
                <a:cs typeface="Segoe UI" panose="020B0502040204020203" pitchFamily="34" charset="0"/>
              </a:rPr>
              <a:t>More </a:t>
            </a:r>
            <a:r>
              <a:rPr lang="en-US" sz="5400" dirty="0" err="1" smtClean="0">
                <a:latin typeface="Segoe UI Light" panose="020B0502040204020203" pitchFamily="34" charset="0"/>
                <a:ea typeface="Segoe UI" panose="020B0502040204020203" pitchFamily="34" charset="0"/>
                <a:cs typeface="Segoe UI" panose="020B0502040204020203" pitchFamily="34" charset="0"/>
              </a:rPr>
              <a:t>Msg</a:t>
            </a:r>
            <a:r>
              <a:rPr lang="en-US" sz="5400" dirty="0" smtClean="0">
                <a:latin typeface="Segoe UI Light" panose="020B0502040204020203" pitchFamily="34" charset="0"/>
                <a:ea typeface="Segoe UI" panose="020B0502040204020203" pitchFamily="34" charset="0"/>
                <a:cs typeface="Segoe UI" panose="020B0502040204020203" pitchFamily="34" charset="0"/>
              </a:rPr>
              <a:t>-Dispatchers</a:t>
            </a:r>
            <a:endParaRPr lang="de-DE" sz="2000" dirty="0" smtClean="0">
              <a:latin typeface="Segoe UI" panose="020B0502040204020203" pitchFamily="34" charset="0"/>
              <a:ea typeface="Segoe UI" panose="020B0502040204020203" pitchFamily="34" charset="0"/>
              <a:cs typeface="Segoe UI" panose="020B0502040204020203" pitchFamily="34" charset="0"/>
            </a:endParaRPr>
          </a:p>
        </p:txBody>
      </p:sp>
      <p:sp>
        <p:nvSpPr>
          <p:cNvPr id="6" name="Textfeld 5"/>
          <p:cNvSpPr txBox="1"/>
          <p:nvPr/>
        </p:nvSpPr>
        <p:spPr>
          <a:xfrm>
            <a:off x="320675" y="5894220"/>
            <a:ext cx="5825601" cy="400110"/>
          </a:xfrm>
          <a:prstGeom prst="rect">
            <a:avLst/>
          </a:prstGeom>
          <a:noFill/>
        </p:spPr>
        <p:txBody>
          <a:bodyPr wrap="square" rtlCol="0" anchor="ctr">
            <a:spAutoFit/>
          </a:bodyPr>
          <a:lstStyle/>
          <a:p>
            <a:pPr algn="l"/>
            <a:r>
              <a:rPr lang="de-DE" sz="2000" dirty="0" smtClean="0">
                <a:latin typeface="Segoe UI Light" panose="020B0502040204020203" pitchFamily="34" charset="0"/>
                <a:ea typeface="Segoe UI" panose="020B0502040204020203" pitchFamily="34" charset="0"/>
                <a:cs typeface="Segoe UI" panose="020B0502040204020203" pitchFamily="34" charset="0"/>
              </a:rPr>
              <a:t>https</a:t>
            </a:r>
            <a:r>
              <a:rPr lang="de-DE" sz="2000" dirty="0">
                <a:latin typeface="Segoe UI Light" panose="020B0502040204020203" pitchFamily="34" charset="0"/>
                <a:ea typeface="Segoe UI" panose="020B0502040204020203" pitchFamily="34" charset="0"/>
                <a:cs typeface="Segoe UI" panose="020B0502040204020203" pitchFamily="34" charset="0"/>
              </a:rPr>
              <a:t>://github.com/helgebetzinger/coasync4cpp</a:t>
            </a:r>
            <a:endParaRPr lang="de-DE" sz="2000" dirty="0" smtClean="0">
              <a:latin typeface="Segoe UI Light"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573929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3.12775E-6 -1.37255E-6 L -0.22798 -1.37255E-6 " pathEditMode="relative" rAng="0" ptsTypes="AA">
                                      <p:cBhvr>
                                        <p:cTn id="11" dur="1000" fill="hold"/>
                                        <p:tgtEl>
                                          <p:spTgt spid="3"/>
                                        </p:tgtEl>
                                        <p:attrNameLst>
                                          <p:attrName>ppt_x</p:attrName>
                                          <p:attrName>ppt_y</p:attrName>
                                        </p:attrNameLst>
                                      </p:cBhvr>
                                      <p:rCtr x="-11399" y="0"/>
                                    </p:animMotion>
                                  </p:childTnLst>
                                </p:cTn>
                              </p:par>
                              <p:par>
                                <p:cTn id="12" presetID="2" presetClass="entr" presetSubtype="2" accel="50000" decel="5000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1+#ppt_w/2"/>
                                          </p:val>
                                        </p:tav>
                                        <p:tav tm="100000">
                                          <p:val>
                                            <p:strVal val="#ppt_x"/>
                                          </p:val>
                                        </p:tav>
                                      </p:tavLst>
                                    </p:anim>
                                    <p:anim calcmode="lin" valueType="num">
                                      <p:cBhvr additive="base">
                                        <p:cTn id="15"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accel="50000" decel="5000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1000" fill="hold"/>
                                        <p:tgtEl>
                                          <p:spTgt spid="5"/>
                                        </p:tgtEl>
                                        <p:attrNameLst>
                                          <p:attrName>ppt_x</p:attrName>
                                        </p:attrNameLst>
                                      </p:cBhvr>
                                      <p:tavLst>
                                        <p:tav tm="0">
                                          <p:val>
                                            <p:strVal val="#ppt_x"/>
                                          </p:val>
                                        </p:tav>
                                        <p:tav tm="100000">
                                          <p:val>
                                            <p:strVal val="#ppt_x"/>
                                          </p:val>
                                        </p:tav>
                                      </p:tavLst>
                                    </p:anim>
                                    <p:anim calcmode="lin" valueType="num">
                                      <p:cBhvr additive="base">
                                        <p:cTn id="21" dur="1000" fill="hold"/>
                                        <p:tgtEl>
                                          <p:spTgt spid="5"/>
                                        </p:tgtEl>
                                        <p:attrNameLst>
                                          <p:attrName>ppt_y</p:attrName>
                                        </p:attrNameLst>
                                      </p:cBhvr>
                                      <p:tavLst>
                                        <p:tav tm="0">
                                          <p:val>
                                            <p:strVal val="1+#ppt_h/2"/>
                                          </p:val>
                                        </p:tav>
                                        <p:tav tm="100000">
                                          <p:val>
                                            <p:strVal val="#ppt_y"/>
                                          </p:val>
                                        </p:tav>
                                      </p:tavLst>
                                    </p:anim>
                                  </p:childTnLst>
                                </p:cTn>
                              </p:par>
                              <p:par>
                                <p:cTn id="22" presetID="42" presetClass="path" presetSubtype="0" accel="50000" decel="50000" fill="hold" grpId="1" nodeType="withEffect">
                                  <p:stCondLst>
                                    <p:cond delay="0"/>
                                  </p:stCondLst>
                                  <p:childTnLst>
                                    <p:animMotion origin="layout" path="M 2.30543E-6 -1.37255E-6 L 2.30543E-6 -0.07181 " pathEditMode="relative" rAng="0" ptsTypes="AA">
                                      <p:cBhvr>
                                        <p:cTn id="23" dur="1000" fill="hold"/>
                                        <p:tgtEl>
                                          <p:spTgt spid="4"/>
                                        </p:tgtEl>
                                        <p:attrNameLst>
                                          <p:attrName>ppt_x</p:attrName>
                                          <p:attrName>ppt_y</p:attrName>
                                        </p:attrNameLst>
                                      </p:cBhvr>
                                      <p:rCtr x="0" y="-3603"/>
                                    </p:animMotion>
                                  </p:childTnLst>
                                </p:cTn>
                              </p:par>
                              <p:par>
                                <p:cTn id="24" presetID="42" presetClass="path" presetSubtype="0" accel="50000" decel="50000" fill="hold" grpId="2" nodeType="withEffect">
                                  <p:stCondLst>
                                    <p:cond delay="0"/>
                                  </p:stCondLst>
                                  <p:childTnLst>
                                    <p:animMotion origin="layout" path="M -0.22798 -1.37255E-6 L -0.22798 -0.07181 " pathEditMode="relative" rAng="0" ptsTypes="AA">
                                      <p:cBhvr>
                                        <p:cTn id="25" dur="1000" fill="hold"/>
                                        <p:tgtEl>
                                          <p:spTgt spid="3"/>
                                        </p:tgtEl>
                                        <p:attrNameLst>
                                          <p:attrName>ppt_x</p:attrName>
                                          <p:attrName>ppt_y</p:attrName>
                                        </p:attrNameLst>
                                      </p:cBhvr>
                                      <p:rCtr x="0" y="-36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4" grpId="0"/>
      <p:bldP spid="4" grpId="1"/>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2400" b="0" dirty="0" smtClean="0">
                <a:ea typeface="Segoe UI" panose="020B0502040204020203" pitchFamily="34" charset="0"/>
                <a:cs typeface="Segoe UI" panose="020B0502040204020203" pitchFamily="34" charset="0"/>
              </a:rPr>
              <a:t>What can you expect from version 0.10?</a:t>
            </a:r>
            <a:endParaRPr lang="de-DE" sz="2400" b="0" dirty="0"/>
          </a:p>
        </p:txBody>
      </p:sp>
      <p:sp>
        <p:nvSpPr>
          <p:cNvPr id="5" name="Textfeld 4"/>
          <p:cNvSpPr txBox="1"/>
          <p:nvPr/>
        </p:nvSpPr>
        <p:spPr>
          <a:xfrm>
            <a:off x="320675" y="1569159"/>
            <a:ext cx="7881650" cy="2492990"/>
          </a:xfrm>
          <a:prstGeom prst="rect">
            <a:avLst/>
          </a:prstGeom>
          <a:noFill/>
        </p:spPr>
        <p:txBody>
          <a:bodyPr wrap="square" rtlCol="0" anchor="ctr">
            <a:spAutoFit/>
          </a:bodyPr>
          <a:lstStyle/>
          <a:p>
            <a:endParaRPr lang="en-US" sz="4400" dirty="0">
              <a:latin typeface="Segoe UI Light" panose="020B0502040204020203" pitchFamily="34" charset="0"/>
              <a:ea typeface="Segoe UI" panose="020B0502040204020203" pitchFamily="34" charset="0"/>
              <a:cs typeface="Segoe UI" panose="020B0502040204020203" pitchFamily="34" charset="0"/>
            </a:endParaRPr>
          </a:p>
          <a:p>
            <a:r>
              <a:rPr lang="en-US" sz="4800" dirty="0" smtClean="0">
                <a:latin typeface="Segoe UI Light" panose="020B0502040204020203" pitchFamily="34" charset="0"/>
                <a:ea typeface="Segoe UI" panose="020B0502040204020203" pitchFamily="34" charset="0"/>
                <a:cs typeface="Segoe UI" panose="020B0502040204020203" pitchFamily="34" charset="0"/>
              </a:rPr>
              <a:t>More Keywords</a:t>
            </a:r>
            <a:endParaRPr lang="en-US" sz="4800" dirty="0">
              <a:latin typeface="Segoe UI Light" panose="020B0502040204020203" pitchFamily="34" charset="0"/>
              <a:ea typeface="Segoe UI" panose="020B0502040204020203" pitchFamily="34" charset="0"/>
              <a:cs typeface="Segoe UI" panose="020B0502040204020203" pitchFamily="34" charset="0"/>
            </a:endParaRPr>
          </a:p>
          <a:p>
            <a:endParaRPr lang="en-US" sz="3600" dirty="0" smtClean="0">
              <a:solidFill>
                <a:schemeClr val="accent2">
                  <a:lumMod val="75000"/>
                </a:schemeClr>
              </a:solidFill>
              <a:latin typeface="Segoe UI Light" panose="020B0502040204020203" pitchFamily="34" charset="0"/>
              <a:ea typeface="Segoe UI" panose="020B0502040204020203" pitchFamily="34" charset="0"/>
              <a:cs typeface="Segoe UI" panose="020B0502040204020203" pitchFamily="34" charset="0"/>
            </a:endParaRPr>
          </a:p>
          <a:p>
            <a:r>
              <a:rPr lang="en-US" sz="2800" dirty="0" err="1" smtClean="0">
                <a:solidFill>
                  <a:srgbClr val="0070C0"/>
                </a:solidFill>
                <a:latin typeface="Segoe UI" panose="020B0502040204020203" pitchFamily="34" charset="0"/>
                <a:ea typeface="Segoe UI" panose="020B0502040204020203" pitchFamily="34" charset="0"/>
                <a:cs typeface="Segoe UI" panose="020B0502040204020203" pitchFamily="34" charset="0"/>
              </a:rPr>
              <a:t>await_any</a:t>
            </a:r>
            <a:r>
              <a:rPr lang="en-US" sz="28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 </a:t>
            </a:r>
            <a:r>
              <a:rPr lang="en-US" sz="2800" dirty="0" err="1" smtClean="0">
                <a:solidFill>
                  <a:srgbClr val="0070C0"/>
                </a:solidFill>
                <a:latin typeface="Segoe UI" panose="020B0502040204020203" pitchFamily="34" charset="0"/>
                <a:ea typeface="Segoe UI" panose="020B0502040204020203" pitchFamily="34" charset="0"/>
                <a:cs typeface="Segoe UI" panose="020B0502040204020203" pitchFamily="34" charset="0"/>
              </a:rPr>
              <a:t>await_all</a:t>
            </a:r>
            <a:r>
              <a:rPr lang="en-US" sz="28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 .. </a:t>
            </a:r>
            <a:endParaRPr lang="en-US" sz="2800" dirty="0">
              <a:solidFill>
                <a:srgbClr val="0070C0"/>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Textfeld 3"/>
          <p:cNvSpPr txBox="1"/>
          <p:nvPr/>
        </p:nvSpPr>
        <p:spPr>
          <a:xfrm>
            <a:off x="320675" y="5894220"/>
            <a:ext cx="5825601" cy="400110"/>
          </a:xfrm>
          <a:prstGeom prst="rect">
            <a:avLst/>
          </a:prstGeom>
          <a:noFill/>
        </p:spPr>
        <p:txBody>
          <a:bodyPr wrap="square" rtlCol="0" anchor="ctr">
            <a:spAutoFit/>
          </a:bodyPr>
          <a:lstStyle/>
          <a:p>
            <a:pPr algn="l"/>
            <a:r>
              <a:rPr lang="de-DE" sz="2000" dirty="0" smtClean="0">
                <a:latin typeface="Segoe UI Light" panose="020B0502040204020203" pitchFamily="34" charset="0"/>
                <a:ea typeface="Segoe UI" panose="020B0502040204020203" pitchFamily="34" charset="0"/>
                <a:cs typeface="Segoe UI" panose="020B0502040204020203" pitchFamily="34" charset="0"/>
              </a:rPr>
              <a:t>https</a:t>
            </a:r>
            <a:r>
              <a:rPr lang="de-DE" sz="2000" dirty="0">
                <a:latin typeface="Segoe UI Light" panose="020B0502040204020203" pitchFamily="34" charset="0"/>
                <a:ea typeface="Segoe UI" panose="020B0502040204020203" pitchFamily="34" charset="0"/>
                <a:cs typeface="Segoe UI" panose="020B0502040204020203" pitchFamily="34" charset="0"/>
              </a:rPr>
              <a:t>://github.com/helgebetzinger/coasync4cpp</a:t>
            </a:r>
            <a:endParaRPr lang="de-DE" sz="2000" dirty="0" smtClean="0">
              <a:latin typeface="Segoe UI Light"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417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bwMode="auto">
          <a:xfrm>
            <a:off x="320675" y="165097"/>
            <a:ext cx="6365203" cy="42405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defTabSz="862013" rtl="0" fontAlgn="base">
              <a:spcBef>
                <a:spcPct val="0"/>
              </a:spcBef>
              <a:spcAft>
                <a:spcPct val="0"/>
              </a:spcAft>
              <a:defRPr sz="2200" b="1">
                <a:solidFill>
                  <a:schemeClr val="tx1"/>
                </a:solidFill>
                <a:latin typeface="+mj-lt"/>
                <a:ea typeface="+mj-ea"/>
                <a:cs typeface="+mj-cs"/>
              </a:defRPr>
            </a:lvl1pPr>
            <a:lvl2pPr algn="l" defTabSz="862013" rtl="0" fontAlgn="base">
              <a:spcBef>
                <a:spcPct val="0"/>
              </a:spcBef>
              <a:spcAft>
                <a:spcPct val="0"/>
              </a:spcAft>
              <a:defRPr sz="2200" b="1">
                <a:solidFill>
                  <a:schemeClr val="tx1"/>
                </a:solidFill>
                <a:latin typeface="Arial" charset="0"/>
              </a:defRPr>
            </a:lvl2pPr>
            <a:lvl3pPr algn="l" defTabSz="862013" rtl="0" fontAlgn="base">
              <a:spcBef>
                <a:spcPct val="0"/>
              </a:spcBef>
              <a:spcAft>
                <a:spcPct val="0"/>
              </a:spcAft>
              <a:defRPr sz="2200" b="1">
                <a:solidFill>
                  <a:schemeClr val="tx1"/>
                </a:solidFill>
                <a:latin typeface="Arial" charset="0"/>
              </a:defRPr>
            </a:lvl3pPr>
            <a:lvl4pPr algn="l" defTabSz="862013" rtl="0" fontAlgn="base">
              <a:spcBef>
                <a:spcPct val="0"/>
              </a:spcBef>
              <a:spcAft>
                <a:spcPct val="0"/>
              </a:spcAft>
              <a:defRPr sz="2200" b="1">
                <a:solidFill>
                  <a:schemeClr val="tx1"/>
                </a:solidFill>
                <a:latin typeface="Arial" charset="0"/>
              </a:defRPr>
            </a:lvl4pPr>
            <a:lvl5pPr algn="l" defTabSz="862013" rtl="0" fontAlgn="base">
              <a:spcBef>
                <a:spcPct val="0"/>
              </a:spcBef>
              <a:spcAft>
                <a:spcPct val="0"/>
              </a:spcAft>
              <a:defRPr sz="2200" b="1">
                <a:solidFill>
                  <a:schemeClr val="tx1"/>
                </a:solidFill>
                <a:latin typeface="Arial" charset="0"/>
              </a:defRPr>
            </a:lvl5pPr>
            <a:lvl6pPr marL="457200" algn="l" defTabSz="862013" rtl="0" fontAlgn="base">
              <a:spcBef>
                <a:spcPct val="0"/>
              </a:spcBef>
              <a:spcAft>
                <a:spcPct val="0"/>
              </a:spcAft>
              <a:defRPr sz="2200" b="1">
                <a:solidFill>
                  <a:schemeClr val="tx1"/>
                </a:solidFill>
                <a:latin typeface="Arial" charset="0"/>
              </a:defRPr>
            </a:lvl6pPr>
            <a:lvl7pPr marL="914400" algn="l" defTabSz="862013" rtl="0" fontAlgn="base">
              <a:spcBef>
                <a:spcPct val="0"/>
              </a:spcBef>
              <a:spcAft>
                <a:spcPct val="0"/>
              </a:spcAft>
              <a:defRPr sz="2200" b="1">
                <a:solidFill>
                  <a:schemeClr val="tx1"/>
                </a:solidFill>
                <a:latin typeface="Arial" charset="0"/>
              </a:defRPr>
            </a:lvl7pPr>
            <a:lvl8pPr marL="1371600" algn="l" defTabSz="862013" rtl="0" fontAlgn="base">
              <a:spcBef>
                <a:spcPct val="0"/>
              </a:spcBef>
              <a:spcAft>
                <a:spcPct val="0"/>
              </a:spcAft>
              <a:defRPr sz="2200" b="1">
                <a:solidFill>
                  <a:schemeClr val="tx1"/>
                </a:solidFill>
                <a:latin typeface="Arial" charset="0"/>
              </a:defRPr>
            </a:lvl8pPr>
            <a:lvl9pPr marL="1828800" algn="l" defTabSz="862013" rtl="0" fontAlgn="base">
              <a:spcBef>
                <a:spcPct val="0"/>
              </a:spcBef>
              <a:spcAft>
                <a:spcPct val="0"/>
              </a:spcAft>
              <a:defRPr sz="2200" b="1">
                <a:solidFill>
                  <a:schemeClr val="tx1"/>
                </a:solidFill>
                <a:latin typeface="Arial" charset="0"/>
              </a:defRPr>
            </a:lvl9pPr>
          </a:lstStyle>
          <a:p>
            <a:r>
              <a:rPr lang="de-DE" sz="2000" dirty="0" err="1"/>
              <a:t>What</a:t>
            </a:r>
            <a:r>
              <a:rPr lang="de-DE" sz="2000" dirty="0"/>
              <a:t> </a:t>
            </a:r>
            <a:r>
              <a:rPr lang="de-DE" sz="2000" dirty="0" err="1"/>
              <a:t>is</a:t>
            </a:r>
            <a:r>
              <a:rPr lang="de-DE" sz="2000" dirty="0"/>
              <a:t> </a:t>
            </a:r>
            <a:r>
              <a:rPr lang="de-DE" sz="2000" dirty="0" err="1"/>
              <a:t>the</a:t>
            </a:r>
            <a:r>
              <a:rPr lang="de-DE" sz="2000" dirty="0"/>
              <a:t> </a:t>
            </a:r>
            <a:r>
              <a:rPr lang="de-DE" sz="2000" dirty="0" err="1"/>
              <a:t>problem</a:t>
            </a:r>
            <a:r>
              <a:rPr lang="de-DE" sz="2000" dirty="0"/>
              <a:t> </a:t>
            </a:r>
            <a:r>
              <a:rPr lang="de-DE" sz="2000" dirty="0" err="1"/>
              <a:t>and</a:t>
            </a:r>
            <a:r>
              <a:rPr lang="de-DE" sz="2000" dirty="0"/>
              <a:t> </a:t>
            </a:r>
            <a:r>
              <a:rPr lang="de-DE" sz="2000" dirty="0" err="1"/>
              <a:t>how</a:t>
            </a:r>
            <a:r>
              <a:rPr lang="de-DE" sz="2000" dirty="0"/>
              <a:t> </a:t>
            </a:r>
            <a:r>
              <a:rPr lang="de-DE" sz="2000" dirty="0" err="1"/>
              <a:t>to</a:t>
            </a:r>
            <a:r>
              <a:rPr lang="de-DE" sz="2000" dirty="0"/>
              <a:t> </a:t>
            </a:r>
            <a:r>
              <a:rPr lang="de-DE" sz="2000" dirty="0" err="1"/>
              <a:t>escape</a:t>
            </a:r>
            <a:r>
              <a:rPr lang="de-DE" sz="2000" dirty="0" smtClean="0"/>
              <a:t>?</a:t>
            </a:r>
          </a:p>
        </p:txBody>
      </p:sp>
      <p:sp>
        <p:nvSpPr>
          <p:cNvPr id="5" name="Rechteck 4"/>
          <p:cNvSpPr/>
          <p:nvPr/>
        </p:nvSpPr>
        <p:spPr bwMode="auto">
          <a:xfrm>
            <a:off x="0" y="0"/>
            <a:ext cx="8648700" cy="64770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kumimoji="0" lang="de-DE" sz="6000" i="0" u="none" strike="noStrike" cap="none" normalizeH="0" baseline="0" dirty="0" smtClean="0">
              <a:ln>
                <a:noFill/>
              </a:ln>
              <a:effectLst/>
            </a:endParaRPr>
          </a:p>
        </p:txBody>
      </p:sp>
      <p:sp>
        <p:nvSpPr>
          <p:cNvPr id="6" name="Textfeld 5"/>
          <p:cNvSpPr txBox="1"/>
          <p:nvPr/>
        </p:nvSpPr>
        <p:spPr>
          <a:xfrm>
            <a:off x="443210" y="5725865"/>
            <a:ext cx="7767536" cy="707886"/>
          </a:xfrm>
          <a:prstGeom prst="rect">
            <a:avLst/>
          </a:prstGeom>
          <a:noFill/>
        </p:spPr>
        <p:txBody>
          <a:bodyPr wrap="square" rtlCol="0" anchor="ctr">
            <a:spAutoFit/>
          </a:bodyPr>
          <a:lstStyle/>
          <a:p>
            <a:r>
              <a:rPr lang="de-DE" sz="2000" dirty="0" smtClean="0">
                <a:latin typeface="Segoe UI Light" panose="020B0502040204020203" pitchFamily="34" charset="0"/>
                <a:ea typeface="Segoe UI" panose="020B0502040204020203" pitchFamily="34" charset="0"/>
                <a:cs typeface="Segoe UI" panose="020B0502040204020203" pitchFamily="34" charset="0"/>
              </a:rPr>
              <a:t>coasync4cpp@pcvisit.com</a:t>
            </a:r>
          </a:p>
          <a:p>
            <a:r>
              <a:rPr lang="de-DE" sz="2000" dirty="0" smtClean="0">
                <a:latin typeface="Segoe UI Light" panose="020B0502040204020203" pitchFamily="34" charset="0"/>
                <a:ea typeface="Segoe UI" panose="020B0502040204020203" pitchFamily="34" charset="0"/>
                <a:cs typeface="Segoe UI" panose="020B0502040204020203" pitchFamily="34" charset="0"/>
              </a:rPr>
              <a:t>https</a:t>
            </a:r>
            <a:r>
              <a:rPr lang="de-DE" sz="2000" dirty="0">
                <a:latin typeface="Segoe UI Light" panose="020B0502040204020203" pitchFamily="34" charset="0"/>
                <a:ea typeface="Segoe UI" panose="020B0502040204020203" pitchFamily="34" charset="0"/>
                <a:cs typeface="Segoe UI" panose="020B0502040204020203" pitchFamily="34" charset="0"/>
              </a:rPr>
              <a:t>://github.com/helgebetzinger/coasync4cpp</a:t>
            </a:r>
            <a:endParaRPr lang="de-DE" sz="2000" dirty="0" smtClean="0">
              <a:latin typeface="Segoe UI Light" panose="020B0502040204020203" pitchFamily="34" charset="0"/>
              <a:ea typeface="Segoe UI" panose="020B0502040204020203" pitchFamily="34" charset="0"/>
              <a:cs typeface="Segoe UI" panose="020B0502040204020203" pitchFamily="34" charset="0"/>
            </a:endParaRPr>
          </a:p>
        </p:txBody>
      </p:sp>
      <p:sp>
        <p:nvSpPr>
          <p:cNvPr id="7" name="Textfeld 6"/>
          <p:cNvSpPr txBox="1"/>
          <p:nvPr/>
        </p:nvSpPr>
        <p:spPr>
          <a:xfrm>
            <a:off x="393317" y="662739"/>
            <a:ext cx="7881650" cy="4401205"/>
          </a:xfrm>
          <a:prstGeom prst="rect">
            <a:avLst/>
          </a:prstGeom>
          <a:noFill/>
        </p:spPr>
        <p:txBody>
          <a:bodyPr wrap="square" rtlCol="0" anchor="ctr">
            <a:spAutoFit/>
          </a:bodyPr>
          <a:lstStyle/>
          <a:p>
            <a:r>
              <a:rPr lang="en-US" sz="4000" dirty="0" smtClean="0">
                <a:latin typeface="Segoe UI Light" panose="020B0502040204020203" pitchFamily="34" charset="0"/>
                <a:ea typeface="Segoe UI" panose="020B0502040204020203" pitchFamily="34" charset="0"/>
                <a:cs typeface="Segoe UI" panose="020B0502040204020203" pitchFamily="34" charset="0"/>
              </a:rPr>
              <a:t>Watch the project and stay tuned</a:t>
            </a:r>
          </a:p>
          <a:p>
            <a:endParaRPr lang="en-US" sz="4000" dirty="0" smtClean="0">
              <a:latin typeface="Segoe UI Light" panose="020B0502040204020203" pitchFamily="34" charset="0"/>
              <a:ea typeface="Segoe UI" panose="020B0502040204020203" pitchFamily="34" charset="0"/>
              <a:cs typeface="Segoe UI" panose="020B0502040204020203" pitchFamily="34" charset="0"/>
            </a:endParaRPr>
          </a:p>
          <a:p>
            <a:r>
              <a:rPr lang="en-US" sz="4000" dirty="0" smtClean="0">
                <a:latin typeface="Segoe UI Light" panose="020B0502040204020203" pitchFamily="34" charset="0"/>
                <a:ea typeface="Segoe UI" panose="020B0502040204020203" pitchFamily="34" charset="0"/>
                <a:cs typeface="Segoe UI" panose="020B0502040204020203" pitchFamily="34" charset="0"/>
              </a:rPr>
              <a:t>Comment and report issues and requirements</a:t>
            </a:r>
          </a:p>
          <a:p>
            <a:endParaRPr lang="en-US" sz="4000" dirty="0" smtClean="0">
              <a:latin typeface="Segoe UI Light" panose="020B0502040204020203" pitchFamily="34" charset="0"/>
              <a:ea typeface="Segoe UI" panose="020B0502040204020203" pitchFamily="34" charset="0"/>
              <a:cs typeface="Segoe UI" panose="020B0502040204020203" pitchFamily="34" charset="0"/>
            </a:endParaRPr>
          </a:p>
          <a:p>
            <a:r>
              <a:rPr lang="en-US" sz="4000" dirty="0" smtClean="0">
                <a:latin typeface="Segoe UI Light" panose="020B0502040204020203" pitchFamily="34" charset="0"/>
                <a:ea typeface="Segoe UI" panose="020B0502040204020203" pitchFamily="34" charset="0"/>
                <a:cs typeface="Segoe UI" panose="020B0502040204020203" pitchFamily="34" charset="0"/>
              </a:rPr>
              <a:t>Contribute added features </a:t>
            </a:r>
          </a:p>
          <a:p>
            <a:r>
              <a:rPr lang="en-US" sz="4000" dirty="0" smtClean="0">
                <a:latin typeface="Segoe UI Light" panose="020B0502040204020203" pitchFamily="34" charset="0"/>
                <a:ea typeface="Segoe UI" panose="020B0502040204020203" pitchFamily="34" charset="0"/>
                <a:cs typeface="Segoe UI" panose="020B0502040204020203" pitchFamily="34" charset="0"/>
              </a:rPr>
              <a:t>or fixed bugs</a:t>
            </a:r>
          </a:p>
        </p:txBody>
      </p:sp>
    </p:spTree>
    <p:extLst>
      <p:ext uri="{BB962C8B-B14F-4D97-AF65-F5344CB8AC3E}">
        <p14:creationId xmlns:p14="http://schemas.microsoft.com/office/powerpoint/2010/main" val="401526446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bwMode="auto">
          <a:xfrm>
            <a:off x="320675" y="165097"/>
            <a:ext cx="6365203" cy="42405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defTabSz="862013" rtl="0" fontAlgn="base">
              <a:spcBef>
                <a:spcPct val="0"/>
              </a:spcBef>
              <a:spcAft>
                <a:spcPct val="0"/>
              </a:spcAft>
              <a:defRPr sz="2200" b="1">
                <a:solidFill>
                  <a:schemeClr val="tx1"/>
                </a:solidFill>
                <a:latin typeface="+mj-lt"/>
                <a:ea typeface="+mj-ea"/>
                <a:cs typeface="+mj-cs"/>
              </a:defRPr>
            </a:lvl1pPr>
            <a:lvl2pPr algn="l" defTabSz="862013" rtl="0" fontAlgn="base">
              <a:spcBef>
                <a:spcPct val="0"/>
              </a:spcBef>
              <a:spcAft>
                <a:spcPct val="0"/>
              </a:spcAft>
              <a:defRPr sz="2200" b="1">
                <a:solidFill>
                  <a:schemeClr val="tx1"/>
                </a:solidFill>
                <a:latin typeface="Arial" charset="0"/>
              </a:defRPr>
            </a:lvl2pPr>
            <a:lvl3pPr algn="l" defTabSz="862013" rtl="0" fontAlgn="base">
              <a:spcBef>
                <a:spcPct val="0"/>
              </a:spcBef>
              <a:spcAft>
                <a:spcPct val="0"/>
              </a:spcAft>
              <a:defRPr sz="2200" b="1">
                <a:solidFill>
                  <a:schemeClr val="tx1"/>
                </a:solidFill>
                <a:latin typeface="Arial" charset="0"/>
              </a:defRPr>
            </a:lvl3pPr>
            <a:lvl4pPr algn="l" defTabSz="862013" rtl="0" fontAlgn="base">
              <a:spcBef>
                <a:spcPct val="0"/>
              </a:spcBef>
              <a:spcAft>
                <a:spcPct val="0"/>
              </a:spcAft>
              <a:defRPr sz="2200" b="1">
                <a:solidFill>
                  <a:schemeClr val="tx1"/>
                </a:solidFill>
                <a:latin typeface="Arial" charset="0"/>
              </a:defRPr>
            </a:lvl4pPr>
            <a:lvl5pPr algn="l" defTabSz="862013" rtl="0" fontAlgn="base">
              <a:spcBef>
                <a:spcPct val="0"/>
              </a:spcBef>
              <a:spcAft>
                <a:spcPct val="0"/>
              </a:spcAft>
              <a:defRPr sz="2200" b="1">
                <a:solidFill>
                  <a:schemeClr val="tx1"/>
                </a:solidFill>
                <a:latin typeface="Arial" charset="0"/>
              </a:defRPr>
            </a:lvl5pPr>
            <a:lvl6pPr marL="457200" algn="l" defTabSz="862013" rtl="0" fontAlgn="base">
              <a:spcBef>
                <a:spcPct val="0"/>
              </a:spcBef>
              <a:spcAft>
                <a:spcPct val="0"/>
              </a:spcAft>
              <a:defRPr sz="2200" b="1">
                <a:solidFill>
                  <a:schemeClr val="tx1"/>
                </a:solidFill>
                <a:latin typeface="Arial" charset="0"/>
              </a:defRPr>
            </a:lvl6pPr>
            <a:lvl7pPr marL="914400" algn="l" defTabSz="862013" rtl="0" fontAlgn="base">
              <a:spcBef>
                <a:spcPct val="0"/>
              </a:spcBef>
              <a:spcAft>
                <a:spcPct val="0"/>
              </a:spcAft>
              <a:defRPr sz="2200" b="1">
                <a:solidFill>
                  <a:schemeClr val="tx1"/>
                </a:solidFill>
                <a:latin typeface="Arial" charset="0"/>
              </a:defRPr>
            </a:lvl7pPr>
            <a:lvl8pPr marL="1371600" algn="l" defTabSz="862013" rtl="0" fontAlgn="base">
              <a:spcBef>
                <a:spcPct val="0"/>
              </a:spcBef>
              <a:spcAft>
                <a:spcPct val="0"/>
              </a:spcAft>
              <a:defRPr sz="2200" b="1">
                <a:solidFill>
                  <a:schemeClr val="tx1"/>
                </a:solidFill>
                <a:latin typeface="Arial" charset="0"/>
              </a:defRPr>
            </a:lvl8pPr>
            <a:lvl9pPr marL="1828800" algn="l" defTabSz="862013" rtl="0" fontAlgn="base">
              <a:spcBef>
                <a:spcPct val="0"/>
              </a:spcBef>
              <a:spcAft>
                <a:spcPct val="0"/>
              </a:spcAft>
              <a:defRPr sz="2200" b="1">
                <a:solidFill>
                  <a:schemeClr val="tx1"/>
                </a:solidFill>
                <a:latin typeface="Arial" charset="0"/>
              </a:defRPr>
            </a:lvl9pPr>
          </a:lstStyle>
          <a:p>
            <a:r>
              <a:rPr lang="de-DE" sz="2000" dirty="0" err="1"/>
              <a:t>What</a:t>
            </a:r>
            <a:r>
              <a:rPr lang="de-DE" sz="2000" dirty="0"/>
              <a:t> </a:t>
            </a:r>
            <a:r>
              <a:rPr lang="de-DE" sz="2000" dirty="0" err="1"/>
              <a:t>is</a:t>
            </a:r>
            <a:r>
              <a:rPr lang="de-DE" sz="2000" dirty="0"/>
              <a:t> </a:t>
            </a:r>
            <a:r>
              <a:rPr lang="de-DE" sz="2000" dirty="0" err="1"/>
              <a:t>the</a:t>
            </a:r>
            <a:r>
              <a:rPr lang="de-DE" sz="2000" dirty="0"/>
              <a:t> </a:t>
            </a:r>
            <a:r>
              <a:rPr lang="de-DE" sz="2000" dirty="0" err="1"/>
              <a:t>problem</a:t>
            </a:r>
            <a:r>
              <a:rPr lang="de-DE" sz="2000" dirty="0"/>
              <a:t> </a:t>
            </a:r>
            <a:r>
              <a:rPr lang="de-DE" sz="2000" dirty="0" err="1"/>
              <a:t>and</a:t>
            </a:r>
            <a:r>
              <a:rPr lang="de-DE" sz="2000" dirty="0"/>
              <a:t> </a:t>
            </a:r>
            <a:r>
              <a:rPr lang="de-DE" sz="2000" dirty="0" err="1"/>
              <a:t>how</a:t>
            </a:r>
            <a:r>
              <a:rPr lang="de-DE" sz="2000" dirty="0"/>
              <a:t> </a:t>
            </a:r>
            <a:r>
              <a:rPr lang="de-DE" sz="2000" dirty="0" err="1"/>
              <a:t>to</a:t>
            </a:r>
            <a:r>
              <a:rPr lang="de-DE" sz="2000" dirty="0"/>
              <a:t> </a:t>
            </a:r>
            <a:r>
              <a:rPr lang="de-DE" sz="2000" dirty="0" err="1"/>
              <a:t>escape</a:t>
            </a:r>
            <a:r>
              <a:rPr lang="de-DE" sz="2000" dirty="0" smtClean="0"/>
              <a:t>?</a:t>
            </a:r>
          </a:p>
        </p:txBody>
      </p:sp>
      <p:sp>
        <p:nvSpPr>
          <p:cNvPr id="5" name="Rechteck 4"/>
          <p:cNvSpPr/>
          <p:nvPr/>
        </p:nvSpPr>
        <p:spPr bwMode="auto">
          <a:xfrm>
            <a:off x="0" y="0"/>
            <a:ext cx="8648700" cy="6477000"/>
          </a:xfrm>
          <a:prstGeom prst="rect">
            <a:avLst/>
          </a:prstGeom>
          <a:solidFill>
            <a:srgbClr val="FF320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kumimoji="0" lang="de-DE" sz="6000" i="0" u="none" strike="noStrike" cap="none" normalizeH="0" baseline="0" dirty="0" smtClean="0">
              <a:ln>
                <a:noFill/>
              </a:ln>
              <a:effectLst/>
            </a:endParaRPr>
          </a:p>
        </p:txBody>
      </p:sp>
      <p:sp>
        <p:nvSpPr>
          <p:cNvPr id="4" name="Textfeld 3"/>
          <p:cNvSpPr txBox="1"/>
          <p:nvPr/>
        </p:nvSpPr>
        <p:spPr>
          <a:xfrm>
            <a:off x="0" y="2020846"/>
            <a:ext cx="8648700" cy="1938992"/>
          </a:xfrm>
          <a:prstGeom prst="rect">
            <a:avLst/>
          </a:prstGeom>
          <a:noFill/>
        </p:spPr>
        <p:txBody>
          <a:bodyPr wrap="square" rtlCol="0" anchor="ctr">
            <a:spAutoFit/>
          </a:bodyPr>
          <a:lstStyle/>
          <a:p>
            <a:r>
              <a:rPr lang="de-DE" sz="6000" dirty="0" err="1"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No</a:t>
            </a:r>
            <a:r>
              <a:rPr lang="de-DE" sz="600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 </a:t>
            </a:r>
            <a:r>
              <a:rPr lang="de-DE" sz="6000" dirty="0" err="1"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more</a:t>
            </a:r>
            <a:r>
              <a:rPr lang="de-DE" sz="600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 </a:t>
            </a:r>
            <a:r>
              <a:rPr lang="de-DE" sz="6000" dirty="0" err="1"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callbacks</a:t>
            </a:r>
            <a:r>
              <a:rPr lang="de-DE" sz="600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a:t>
            </a:r>
          </a:p>
          <a:p>
            <a:r>
              <a:rPr lang="de-DE" sz="6000" dirty="0" err="1"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Questions</a:t>
            </a:r>
            <a:r>
              <a:rPr lang="de-DE" sz="600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a:t>
            </a:r>
          </a:p>
        </p:txBody>
      </p:sp>
      <p:sp>
        <p:nvSpPr>
          <p:cNvPr id="6" name="Textfeld 5"/>
          <p:cNvSpPr txBox="1"/>
          <p:nvPr/>
        </p:nvSpPr>
        <p:spPr>
          <a:xfrm>
            <a:off x="443210" y="5725865"/>
            <a:ext cx="7767536" cy="707886"/>
          </a:xfrm>
          <a:prstGeom prst="rect">
            <a:avLst/>
          </a:prstGeom>
          <a:noFill/>
        </p:spPr>
        <p:txBody>
          <a:bodyPr wrap="square" rtlCol="0" anchor="ctr">
            <a:spAutoFit/>
          </a:bodyPr>
          <a:lstStyle/>
          <a:p>
            <a:r>
              <a:rPr lang="de-DE" sz="200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coasync4cpp@pcvisit.com</a:t>
            </a:r>
          </a:p>
          <a:p>
            <a:r>
              <a:rPr lang="de-DE" sz="200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https</a:t>
            </a:r>
            <a:r>
              <a:rPr lang="de-DE" sz="2000" dirty="0">
                <a:solidFill>
                  <a:schemeClr val="bg1"/>
                </a:solidFill>
                <a:latin typeface="Segoe UI Light" panose="020B0502040204020203" pitchFamily="34" charset="0"/>
                <a:ea typeface="Segoe UI" panose="020B0502040204020203" pitchFamily="34" charset="0"/>
                <a:cs typeface="Segoe UI" panose="020B0502040204020203" pitchFamily="34" charset="0"/>
              </a:rPr>
              <a:t>://github.com/helgebetzinger/coasync4cpp</a:t>
            </a:r>
            <a:endParaRPr lang="de-DE" sz="200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35510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1"/>
          <p:cNvSpPr>
            <a:spLocks noGrp="1"/>
          </p:cNvSpPr>
          <p:nvPr>
            <p:ph type="title"/>
          </p:nvPr>
        </p:nvSpPr>
        <p:spPr>
          <a:xfrm>
            <a:off x="363538" y="914400"/>
            <a:ext cx="7880350" cy="866775"/>
          </a:xfrm>
        </p:spPr>
        <p:txBody>
          <a:bodyPr/>
          <a:lstStyle/>
          <a:p>
            <a:r>
              <a:rPr lang="de-DE" sz="1800" dirty="0" smtClean="0">
                <a:solidFill>
                  <a:schemeClr val="accent1"/>
                </a:solidFill>
                <a:latin typeface="Segoe UI Light" panose="020B0502040204020203" pitchFamily="34" charset="0"/>
              </a:rPr>
              <a:t>A </a:t>
            </a:r>
            <a:r>
              <a:rPr lang="de-DE" sz="1800" dirty="0" err="1" smtClean="0">
                <a:solidFill>
                  <a:schemeClr val="accent1"/>
                </a:solidFill>
                <a:latin typeface="Segoe UI Light" panose="020B0502040204020203" pitchFamily="34" charset="0"/>
              </a:rPr>
              <a:t>typical</a:t>
            </a:r>
            <a:r>
              <a:rPr lang="de-DE" sz="1800" dirty="0" smtClean="0">
                <a:solidFill>
                  <a:schemeClr val="accent1"/>
                </a:solidFill>
                <a:latin typeface="Segoe UI Light" panose="020B0502040204020203" pitchFamily="34" charset="0"/>
              </a:rPr>
              <a:t> </a:t>
            </a:r>
            <a:r>
              <a:rPr lang="de-DE" sz="1800" dirty="0" err="1" smtClean="0">
                <a:solidFill>
                  <a:schemeClr val="accent1"/>
                </a:solidFill>
                <a:latin typeface="Segoe UI Light" panose="020B0502040204020203" pitchFamily="34" charset="0"/>
              </a:rPr>
              <a:t>requirement</a:t>
            </a:r>
            <a:r>
              <a:rPr lang="de-DE" sz="1800" dirty="0" smtClean="0">
                <a:solidFill>
                  <a:schemeClr val="accent1"/>
                </a:solidFill>
                <a:latin typeface="Segoe UI Light" panose="020B0502040204020203" pitchFamily="34" charset="0"/>
              </a:rPr>
              <a:t> </a:t>
            </a:r>
            <a:r>
              <a:rPr lang="de-DE" sz="1800" dirty="0" err="1" smtClean="0">
                <a:solidFill>
                  <a:schemeClr val="accent1"/>
                </a:solidFill>
                <a:latin typeface="Segoe UI Light" panose="020B0502040204020203" pitchFamily="34" charset="0"/>
              </a:rPr>
              <a:t>for</a:t>
            </a:r>
            <a:r>
              <a:rPr lang="de-DE" sz="1800" dirty="0" smtClean="0">
                <a:solidFill>
                  <a:schemeClr val="accent1"/>
                </a:solidFill>
                <a:latin typeface="Segoe UI Light" panose="020B0502040204020203" pitchFamily="34" charset="0"/>
              </a:rPr>
              <a:t> a </a:t>
            </a:r>
            <a:r>
              <a:rPr lang="de-DE" sz="1800" dirty="0" err="1" smtClean="0">
                <a:solidFill>
                  <a:schemeClr val="accent1"/>
                </a:solidFill>
                <a:latin typeface="Segoe UI Light" panose="020B0502040204020203" pitchFamily="34" charset="0"/>
              </a:rPr>
              <a:t>application</a:t>
            </a:r>
            <a:r>
              <a:rPr lang="de-DE" sz="1800" dirty="0" smtClean="0">
                <a:solidFill>
                  <a:schemeClr val="accent1"/>
                </a:solidFill>
                <a:latin typeface="Segoe UI Light" panose="020B0502040204020203" pitchFamily="34" charset="0"/>
              </a:rPr>
              <a:t> </a:t>
            </a:r>
            <a:r>
              <a:rPr lang="de-DE" sz="1800" dirty="0" err="1" smtClean="0">
                <a:solidFill>
                  <a:schemeClr val="accent1"/>
                </a:solidFill>
                <a:latin typeface="Segoe UI Light" panose="020B0502040204020203" pitchFamily="34" charset="0"/>
              </a:rPr>
              <a:t>these</a:t>
            </a:r>
            <a:r>
              <a:rPr lang="de-DE" sz="1800" dirty="0" smtClean="0">
                <a:solidFill>
                  <a:schemeClr val="accent1"/>
                </a:solidFill>
                <a:latin typeface="Segoe UI Light" panose="020B0502040204020203" pitchFamily="34" charset="0"/>
              </a:rPr>
              <a:t> </a:t>
            </a:r>
            <a:r>
              <a:rPr lang="de-DE" sz="1800" dirty="0" err="1" smtClean="0">
                <a:solidFill>
                  <a:schemeClr val="accent1"/>
                </a:solidFill>
                <a:latin typeface="Segoe UI Light" panose="020B0502040204020203" pitchFamily="34" charset="0"/>
              </a:rPr>
              <a:t>days</a:t>
            </a:r>
            <a:r>
              <a:rPr lang="de-DE" sz="1800" dirty="0" smtClean="0">
                <a:solidFill>
                  <a:schemeClr val="accent1"/>
                </a:solidFill>
                <a:latin typeface="Segoe UI Light" panose="020B0502040204020203" pitchFamily="34" charset="0"/>
              </a:rPr>
              <a:t>… </a:t>
            </a:r>
            <a:endParaRPr lang="de-DE" sz="1800" dirty="0">
              <a:latin typeface="Segoe UI Light" panose="020B0502040204020203" pitchFamily="34" charset="0"/>
            </a:endParaRPr>
          </a:p>
        </p:txBody>
      </p:sp>
      <p:sp>
        <p:nvSpPr>
          <p:cNvPr id="4" name="Titel 1"/>
          <p:cNvSpPr txBox="1">
            <a:spLocks/>
          </p:cNvSpPr>
          <p:nvPr/>
        </p:nvSpPr>
        <p:spPr bwMode="auto">
          <a:xfrm>
            <a:off x="320675" y="165097"/>
            <a:ext cx="6365203" cy="42405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defTabSz="862013" rtl="0" fontAlgn="base">
              <a:spcBef>
                <a:spcPct val="0"/>
              </a:spcBef>
              <a:spcAft>
                <a:spcPct val="0"/>
              </a:spcAft>
              <a:defRPr sz="2200" b="1">
                <a:solidFill>
                  <a:schemeClr val="tx1"/>
                </a:solidFill>
                <a:latin typeface="+mj-lt"/>
                <a:ea typeface="+mj-ea"/>
                <a:cs typeface="+mj-cs"/>
              </a:defRPr>
            </a:lvl1pPr>
            <a:lvl2pPr algn="l" defTabSz="862013" rtl="0" fontAlgn="base">
              <a:spcBef>
                <a:spcPct val="0"/>
              </a:spcBef>
              <a:spcAft>
                <a:spcPct val="0"/>
              </a:spcAft>
              <a:defRPr sz="2200" b="1">
                <a:solidFill>
                  <a:schemeClr val="tx1"/>
                </a:solidFill>
                <a:latin typeface="Arial" charset="0"/>
              </a:defRPr>
            </a:lvl2pPr>
            <a:lvl3pPr algn="l" defTabSz="862013" rtl="0" fontAlgn="base">
              <a:spcBef>
                <a:spcPct val="0"/>
              </a:spcBef>
              <a:spcAft>
                <a:spcPct val="0"/>
              </a:spcAft>
              <a:defRPr sz="2200" b="1">
                <a:solidFill>
                  <a:schemeClr val="tx1"/>
                </a:solidFill>
                <a:latin typeface="Arial" charset="0"/>
              </a:defRPr>
            </a:lvl3pPr>
            <a:lvl4pPr algn="l" defTabSz="862013" rtl="0" fontAlgn="base">
              <a:spcBef>
                <a:spcPct val="0"/>
              </a:spcBef>
              <a:spcAft>
                <a:spcPct val="0"/>
              </a:spcAft>
              <a:defRPr sz="2200" b="1">
                <a:solidFill>
                  <a:schemeClr val="tx1"/>
                </a:solidFill>
                <a:latin typeface="Arial" charset="0"/>
              </a:defRPr>
            </a:lvl4pPr>
            <a:lvl5pPr algn="l" defTabSz="862013" rtl="0" fontAlgn="base">
              <a:spcBef>
                <a:spcPct val="0"/>
              </a:spcBef>
              <a:spcAft>
                <a:spcPct val="0"/>
              </a:spcAft>
              <a:defRPr sz="2200" b="1">
                <a:solidFill>
                  <a:schemeClr val="tx1"/>
                </a:solidFill>
                <a:latin typeface="Arial" charset="0"/>
              </a:defRPr>
            </a:lvl5pPr>
            <a:lvl6pPr marL="457200" algn="l" defTabSz="862013" rtl="0" fontAlgn="base">
              <a:spcBef>
                <a:spcPct val="0"/>
              </a:spcBef>
              <a:spcAft>
                <a:spcPct val="0"/>
              </a:spcAft>
              <a:defRPr sz="2200" b="1">
                <a:solidFill>
                  <a:schemeClr val="tx1"/>
                </a:solidFill>
                <a:latin typeface="Arial" charset="0"/>
              </a:defRPr>
            </a:lvl6pPr>
            <a:lvl7pPr marL="914400" algn="l" defTabSz="862013" rtl="0" fontAlgn="base">
              <a:spcBef>
                <a:spcPct val="0"/>
              </a:spcBef>
              <a:spcAft>
                <a:spcPct val="0"/>
              </a:spcAft>
              <a:defRPr sz="2200" b="1">
                <a:solidFill>
                  <a:schemeClr val="tx1"/>
                </a:solidFill>
                <a:latin typeface="Arial" charset="0"/>
              </a:defRPr>
            </a:lvl7pPr>
            <a:lvl8pPr marL="1371600" algn="l" defTabSz="862013" rtl="0" fontAlgn="base">
              <a:spcBef>
                <a:spcPct val="0"/>
              </a:spcBef>
              <a:spcAft>
                <a:spcPct val="0"/>
              </a:spcAft>
              <a:defRPr sz="2200" b="1">
                <a:solidFill>
                  <a:schemeClr val="tx1"/>
                </a:solidFill>
                <a:latin typeface="Arial" charset="0"/>
              </a:defRPr>
            </a:lvl8pPr>
            <a:lvl9pPr marL="1828800" algn="l" defTabSz="862013" rtl="0" fontAlgn="base">
              <a:spcBef>
                <a:spcPct val="0"/>
              </a:spcBef>
              <a:spcAft>
                <a:spcPct val="0"/>
              </a:spcAft>
              <a:defRPr sz="2200" b="1">
                <a:solidFill>
                  <a:schemeClr val="tx1"/>
                </a:solidFill>
                <a:latin typeface="Arial" charset="0"/>
              </a:defRPr>
            </a:lvl9pPr>
          </a:lstStyle>
          <a:p>
            <a:r>
              <a:rPr lang="de-DE" sz="2000" dirty="0" err="1">
                <a:latin typeface="Segoe UI Light" panose="020B0502040204020203" pitchFamily="34" charset="0"/>
              </a:rPr>
              <a:t>What</a:t>
            </a:r>
            <a:r>
              <a:rPr lang="de-DE" sz="2000" dirty="0">
                <a:latin typeface="Segoe UI Light" panose="020B0502040204020203" pitchFamily="34" charset="0"/>
              </a:rPr>
              <a:t> </a:t>
            </a:r>
            <a:r>
              <a:rPr lang="de-DE" sz="2000" dirty="0" err="1">
                <a:latin typeface="Segoe UI Light" panose="020B0502040204020203" pitchFamily="34" charset="0"/>
              </a:rPr>
              <a:t>is</a:t>
            </a:r>
            <a:r>
              <a:rPr lang="de-DE" sz="2000" dirty="0">
                <a:latin typeface="Segoe UI Light" panose="020B0502040204020203" pitchFamily="34" charset="0"/>
              </a:rPr>
              <a:t> </a:t>
            </a:r>
            <a:r>
              <a:rPr lang="de-DE" sz="2000" dirty="0" err="1">
                <a:latin typeface="Segoe UI Light" panose="020B0502040204020203" pitchFamily="34" charset="0"/>
              </a:rPr>
              <a:t>the</a:t>
            </a:r>
            <a:r>
              <a:rPr lang="de-DE" sz="2000" dirty="0">
                <a:latin typeface="Segoe UI Light" panose="020B0502040204020203" pitchFamily="34" charset="0"/>
              </a:rPr>
              <a:t> </a:t>
            </a:r>
            <a:r>
              <a:rPr lang="de-DE" sz="2000" dirty="0" err="1">
                <a:latin typeface="Segoe UI Light" panose="020B0502040204020203" pitchFamily="34" charset="0"/>
              </a:rPr>
              <a:t>problem</a:t>
            </a:r>
            <a:r>
              <a:rPr lang="de-DE" sz="2000" dirty="0">
                <a:latin typeface="Segoe UI Light" panose="020B0502040204020203" pitchFamily="34" charset="0"/>
              </a:rPr>
              <a:t> </a:t>
            </a:r>
            <a:r>
              <a:rPr lang="de-DE" sz="2000" dirty="0" err="1">
                <a:latin typeface="Segoe UI Light" panose="020B0502040204020203" pitchFamily="34" charset="0"/>
              </a:rPr>
              <a:t>and</a:t>
            </a:r>
            <a:r>
              <a:rPr lang="de-DE" sz="2000" dirty="0">
                <a:latin typeface="Segoe UI Light" panose="020B0502040204020203" pitchFamily="34" charset="0"/>
              </a:rPr>
              <a:t> </a:t>
            </a:r>
            <a:r>
              <a:rPr lang="de-DE" sz="2000" dirty="0" err="1">
                <a:latin typeface="Segoe UI Light" panose="020B0502040204020203" pitchFamily="34" charset="0"/>
              </a:rPr>
              <a:t>how</a:t>
            </a:r>
            <a:r>
              <a:rPr lang="de-DE" sz="2000" dirty="0">
                <a:latin typeface="Segoe UI Light" panose="020B0502040204020203" pitchFamily="34" charset="0"/>
              </a:rPr>
              <a:t> </a:t>
            </a:r>
            <a:r>
              <a:rPr lang="de-DE" sz="2000" dirty="0" err="1">
                <a:latin typeface="Segoe UI Light" panose="020B0502040204020203" pitchFamily="34" charset="0"/>
              </a:rPr>
              <a:t>to</a:t>
            </a:r>
            <a:r>
              <a:rPr lang="de-DE" sz="2000" dirty="0">
                <a:latin typeface="Segoe UI Light" panose="020B0502040204020203" pitchFamily="34" charset="0"/>
              </a:rPr>
              <a:t> </a:t>
            </a:r>
            <a:r>
              <a:rPr lang="de-DE" sz="2000" dirty="0" err="1">
                <a:latin typeface="Segoe UI Light" panose="020B0502040204020203" pitchFamily="34" charset="0"/>
              </a:rPr>
              <a:t>escape</a:t>
            </a:r>
            <a:r>
              <a:rPr lang="de-DE" sz="2000" dirty="0" smtClean="0">
                <a:latin typeface="Segoe UI Light" panose="020B0502040204020203" pitchFamily="34" charset="0"/>
              </a:rPr>
              <a:t>?</a:t>
            </a:r>
          </a:p>
        </p:txBody>
      </p:sp>
      <p:sp>
        <p:nvSpPr>
          <p:cNvPr id="5" name="Rechteck 4"/>
          <p:cNvSpPr/>
          <p:nvPr/>
        </p:nvSpPr>
        <p:spPr bwMode="auto">
          <a:xfrm>
            <a:off x="1382751" y="1781175"/>
            <a:ext cx="6066264" cy="1196202"/>
          </a:xfrm>
          <a:prstGeom prst="rect">
            <a:avLst/>
          </a:prstGeom>
          <a:solidFill>
            <a:schemeClr val="accent1"/>
          </a:solidFill>
          <a:ln w="9525" cap="flat" cmpd="sng" algn="ctr">
            <a:solidFill>
              <a:srgbClr val="96969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2400" dirty="0" smtClean="0">
                <a:latin typeface="Segoe UI" panose="020B0502040204020203" pitchFamily="34" charset="0"/>
                <a:ea typeface="Segoe UI" panose="020B0502040204020203" pitchFamily="34" charset="0"/>
                <a:cs typeface="Segoe UI" panose="020B0502040204020203" pitchFamily="34" charset="0"/>
              </a:rPr>
              <a:t>If the user </a:t>
            </a:r>
            <a:r>
              <a:rPr lang="en-US" sz="2400" dirty="0">
                <a:latin typeface="Segoe UI" panose="020B0502040204020203" pitchFamily="34" charset="0"/>
                <a:ea typeface="Segoe UI" panose="020B0502040204020203" pitchFamily="34" charset="0"/>
                <a:cs typeface="Segoe UI" panose="020B0502040204020203" pitchFamily="34" charset="0"/>
              </a:rPr>
              <a:t>clicks the button, than </a:t>
            </a:r>
            <a:r>
              <a:rPr lang="en-US" sz="2400" dirty="0" smtClean="0">
                <a:latin typeface="Segoe UI" panose="020B0502040204020203" pitchFamily="34" charset="0"/>
                <a:ea typeface="Segoe UI" panose="020B0502040204020203" pitchFamily="34" charset="0"/>
                <a:cs typeface="Segoe UI" panose="020B0502040204020203" pitchFamily="34" charset="0"/>
              </a:rPr>
              <a:t>replace the image within his clipboard by a URL with a copy of this image within the cloud. </a:t>
            </a:r>
            <a:endParaRPr kumimoji="0" lang="de-DE" sz="2400" i="0" u="none" strike="noStrike" cap="none" normalizeH="0" baseline="0" dirty="0"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6" name="Rectangle 5"/>
          <p:cNvSpPr/>
          <p:nvPr/>
        </p:nvSpPr>
        <p:spPr bwMode="auto">
          <a:xfrm>
            <a:off x="1" y="0"/>
            <a:ext cx="8648699" cy="6477000"/>
          </a:xfrm>
          <a:prstGeom prst="rect">
            <a:avLst/>
          </a:prstGeom>
          <a:solidFill>
            <a:schemeClr val="tx1">
              <a:alpha val="6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095843" y="2498084"/>
            <a:ext cx="640080" cy="619089"/>
          </a:xfrm>
          <a:prstGeom prst="rect">
            <a:avLst/>
          </a:prstGeom>
        </p:spPr>
      </p:pic>
      <p:sp>
        <p:nvSpPr>
          <p:cNvPr id="9" name="TextBox 7"/>
          <p:cNvSpPr txBox="1"/>
          <p:nvPr/>
        </p:nvSpPr>
        <p:spPr>
          <a:xfrm>
            <a:off x="1175757" y="3262425"/>
            <a:ext cx="6230973" cy="307777"/>
          </a:xfrm>
          <a:prstGeom prst="rect">
            <a:avLst/>
          </a:prstGeom>
          <a:noFill/>
        </p:spPr>
        <p:txBody>
          <a:bodyPr wrap="square" lIns="0" tIns="0" rIns="0" bIns="0" rtlCol="0">
            <a:spAutoFit/>
          </a:bodyPr>
          <a:lstStyle/>
          <a:p>
            <a:pPr algn="ctr"/>
            <a:r>
              <a:rPr lang="en-US" sz="2000" b="1" dirty="0">
                <a:solidFill>
                  <a:schemeClr val="bg1"/>
                </a:solidFill>
                <a:latin typeface="Consolas" pitchFamily="49" charset="0"/>
                <a:cs typeface="Consolas" pitchFamily="49" charset="0"/>
              </a:rPr>
              <a:t>p</a:t>
            </a:r>
            <a:r>
              <a:rPr lang="en-US" sz="2000" b="1" dirty="0" smtClean="0">
                <a:solidFill>
                  <a:schemeClr val="bg1"/>
                </a:solidFill>
                <a:latin typeface="Consolas" pitchFamily="49" charset="0"/>
                <a:cs typeface="Consolas" pitchFamily="49" charset="0"/>
              </a:rPr>
              <a:t>lease wait for the next slide</a:t>
            </a:r>
            <a:endParaRPr lang="en-GB" sz="2000" dirty="0" smtClean="0">
              <a:gradFill>
                <a:gsLst>
                  <a:gs pos="0">
                    <a:schemeClr val="tx1"/>
                  </a:gs>
                  <a:gs pos="86000">
                    <a:schemeClr val="tx1"/>
                  </a:gs>
                </a:gsLst>
                <a:lin ang="5400000" scaled="0"/>
              </a:gradFill>
            </a:endParaRPr>
          </a:p>
        </p:txBody>
      </p:sp>
      <p:sp>
        <p:nvSpPr>
          <p:cNvPr id="10" name="TextBox 8"/>
          <p:cNvSpPr txBox="1"/>
          <p:nvPr/>
        </p:nvSpPr>
        <p:spPr>
          <a:xfrm>
            <a:off x="1175977" y="3601856"/>
            <a:ext cx="6230973" cy="307777"/>
          </a:xfrm>
          <a:prstGeom prst="rect">
            <a:avLst/>
          </a:prstGeom>
          <a:noFill/>
        </p:spPr>
        <p:txBody>
          <a:bodyPr wrap="square" lIns="0" tIns="0" rIns="0" bIns="0" rtlCol="0">
            <a:spAutoFit/>
          </a:bodyPr>
          <a:lstStyle/>
          <a:p>
            <a:pPr algn="ctr"/>
            <a:r>
              <a:rPr lang="en-US" sz="2000" b="1" dirty="0" smtClean="0">
                <a:solidFill>
                  <a:schemeClr val="bg1"/>
                </a:solidFill>
                <a:latin typeface="Consolas" pitchFamily="49" charset="0"/>
                <a:cs typeface="Consolas" pitchFamily="49" charset="0"/>
              </a:rPr>
              <a:t>clicking won’t make it come any faster</a:t>
            </a:r>
            <a:endParaRPr lang="en-GB" sz="2000" dirty="0" smtClean="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1517585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750" fill="hold"/>
                                        <p:tgtEl>
                                          <p:spTgt spid="7"/>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1"/>
          <p:cNvSpPr>
            <a:spLocks noGrp="1"/>
          </p:cNvSpPr>
          <p:nvPr>
            <p:ph type="title"/>
          </p:nvPr>
        </p:nvSpPr>
        <p:spPr>
          <a:xfrm>
            <a:off x="363538" y="914400"/>
            <a:ext cx="7880350" cy="866775"/>
          </a:xfrm>
        </p:spPr>
        <p:txBody>
          <a:bodyPr/>
          <a:lstStyle/>
          <a:p>
            <a:r>
              <a:rPr lang="de-DE" sz="1800" dirty="0" smtClean="0">
                <a:solidFill>
                  <a:schemeClr val="accent1"/>
                </a:solidFill>
                <a:latin typeface="Segoe UI Light" panose="020B0502040204020203" pitchFamily="34" charset="0"/>
              </a:rPr>
              <a:t>A </a:t>
            </a:r>
            <a:r>
              <a:rPr lang="de-DE" sz="1800" dirty="0" err="1" smtClean="0">
                <a:solidFill>
                  <a:schemeClr val="accent1"/>
                </a:solidFill>
                <a:latin typeface="Segoe UI Light" panose="020B0502040204020203" pitchFamily="34" charset="0"/>
              </a:rPr>
              <a:t>typical</a:t>
            </a:r>
            <a:r>
              <a:rPr lang="de-DE" sz="1800" dirty="0" smtClean="0">
                <a:solidFill>
                  <a:schemeClr val="accent1"/>
                </a:solidFill>
                <a:latin typeface="Segoe UI Light" panose="020B0502040204020203" pitchFamily="34" charset="0"/>
              </a:rPr>
              <a:t> </a:t>
            </a:r>
            <a:r>
              <a:rPr lang="de-DE" sz="1800" dirty="0" err="1" smtClean="0">
                <a:solidFill>
                  <a:schemeClr val="accent1"/>
                </a:solidFill>
                <a:latin typeface="Segoe UI Light" panose="020B0502040204020203" pitchFamily="34" charset="0"/>
              </a:rPr>
              <a:t>requirement</a:t>
            </a:r>
            <a:r>
              <a:rPr lang="de-DE" sz="1800" dirty="0" smtClean="0">
                <a:solidFill>
                  <a:schemeClr val="accent1"/>
                </a:solidFill>
                <a:latin typeface="Segoe UI Light" panose="020B0502040204020203" pitchFamily="34" charset="0"/>
              </a:rPr>
              <a:t> </a:t>
            </a:r>
            <a:r>
              <a:rPr lang="de-DE" sz="1800" dirty="0" err="1" smtClean="0">
                <a:solidFill>
                  <a:schemeClr val="accent1"/>
                </a:solidFill>
                <a:latin typeface="Segoe UI Light" panose="020B0502040204020203" pitchFamily="34" charset="0"/>
              </a:rPr>
              <a:t>for</a:t>
            </a:r>
            <a:r>
              <a:rPr lang="de-DE" sz="1800" dirty="0" smtClean="0">
                <a:solidFill>
                  <a:schemeClr val="accent1"/>
                </a:solidFill>
                <a:latin typeface="Segoe UI Light" panose="020B0502040204020203" pitchFamily="34" charset="0"/>
              </a:rPr>
              <a:t> a </a:t>
            </a:r>
            <a:r>
              <a:rPr lang="de-DE" sz="1800" dirty="0" err="1" smtClean="0">
                <a:solidFill>
                  <a:schemeClr val="accent1"/>
                </a:solidFill>
                <a:latin typeface="Segoe UI Light" panose="020B0502040204020203" pitchFamily="34" charset="0"/>
              </a:rPr>
              <a:t>application</a:t>
            </a:r>
            <a:r>
              <a:rPr lang="de-DE" sz="1800" dirty="0" smtClean="0">
                <a:solidFill>
                  <a:schemeClr val="accent1"/>
                </a:solidFill>
                <a:latin typeface="Segoe UI Light" panose="020B0502040204020203" pitchFamily="34" charset="0"/>
              </a:rPr>
              <a:t> </a:t>
            </a:r>
            <a:r>
              <a:rPr lang="de-DE" sz="1800" dirty="0" err="1" smtClean="0">
                <a:solidFill>
                  <a:schemeClr val="accent1"/>
                </a:solidFill>
                <a:latin typeface="Segoe UI Light" panose="020B0502040204020203" pitchFamily="34" charset="0"/>
              </a:rPr>
              <a:t>these</a:t>
            </a:r>
            <a:r>
              <a:rPr lang="de-DE" sz="1800" dirty="0" smtClean="0">
                <a:solidFill>
                  <a:schemeClr val="accent1"/>
                </a:solidFill>
                <a:latin typeface="Segoe UI Light" panose="020B0502040204020203" pitchFamily="34" charset="0"/>
              </a:rPr>
              <a:t> </a:t>
            </a:r>
            <a:r>
              <a:rPr lang="de-DE" sz="1800" dirty="0" err="1" smtClean="0">
                <a:solidFill>
                  <a:schemeClr val="accent1"/>
                </a:solidFill>
                <a:latin typeface="Segoe UI Light" panose="020B0502040204020203" pitchFamily="34" charset="0"/>
              </a:rPr>
              <a:t>days</a:t>
            </a:r>
            <a:r>
              <a:rPr lang="de-DE" sz="1800" dirty="0" smtClean="0">
                <a:solidFill>
                  <a:schemeClr val="accent1"/>
                </a:solidFill>
                <a:latin typeface="Segoe UI Light" panose="020B0502040204020203" pitchFamily="34" charset="0"/>
              </a:rPr>
              <a:t>… </a:t>
            </a:r>
            <a:endParaRPr lang="de-DE" sz="1800" dirty="0">
              <a:latin typeface="Segoe UI Light" panose="020B0502040204020203" pitchFamily="34" charset="0"/>
            </a:endParaRPr>
          </a:p>
        </p:txBody>
      </p:sp>
      <p:sp>
        <p:nvSpPr>
          <p:cNvPr id="4" name="Titel 1"/>
          <p:cNvSpPr txBox="1">
            <a:spLocks/>
          </p:cNvSpPr>
          <p:nvPr/>
        </p:nvSpPr>
        <p:spPr bwMode="auto">
          <a:xfrm>
            <a:off x="320675" y="165097"/>
            <a:ext cx="6365203" cy="42405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defTabSz="862013" rtl="0" fontAlgn="base">
              <a:spcBef>
                <a:spcPct val="0"/>
              </a:spcBef>
              <a:spcAft>
                <a:spcPct val="0"/>
              </a:spcAft>
              <a:defRPr sz="2200" b="1">
                <a:solidFill>
                  <a:schemeClr val="tx1"/>
                </a:solidFill>
                <a:latin typeface="+mj-lt"/>
                <a:ea typeface="+mj-ea"/>
                <a:cs typeface="+mj-cs"/>
              </a:defRPr>
            </a:lvl1pPr>
            <a:lvl2pPr algn="l" defTabSz="862013" rtl="0" fontAlgn="base">
              <a:spcBef>
                <a:spcPct val="0"/>
              </a:spcBef>
              <a:spcAft>
                <a:spcPct val="0"/>
              </a:spcAft>
              <a:defRPr sz="2200" b="1">
                <a:solidFill>
                  <a:schemeClr val="tx1"/>
                </a:solidFill>
                <a:latin typeface="Arial" charset="0"/>
              </a:defRPr>
            </a:lvl2pPr>
            <a:lvl3pPr algn="l" defTabSz="862013" rtl="0" fontAlgn="base">
              <a:spcBef>
                <a:spcPct val="0"/>
              </a:spcBef>
              <a:spcAft>
                <a:spcPct val="0"/>
              </a:spcAft>
              <a:defRPr sz="2200" b="1">
                <a:solidFill>
                  <a:schemeClr val="tx1"/>
                </a:solidFill>
                <a:latin typeface="Arial" charset="0"/>
              </a:defRPr>
            </a:lvl3pPr>
            <a:lvl4pPr algn="l" defTabSz="862013" rtl="0" fontAlgn="base">
              <a:spcBef>
                <a:spcPct val="0"/>
              </a:spcBef>
              <a:spcAft>
                <a:spcPct val="0"/>
              </a:spcAft>
              <a:defRPr sz="2200" b="1">
                <a:solidFill>
                  <a:schemeClr val="tx1"/>
                </a:solidFill>
                <a:latin typeface="Arial" charset="0"/>
              </a:defRPr>
            </a:lvl4pPr>
            <a:lvl5pPr algn="l" defTabSz="862013" rtl="0" fontAlgn="base">
              <a:spcBef>
                <a:spcPct val="0"/>
              </a:spcBef>
              <a:spcAft>
                <a:spcPct val="0"/>
              </a:spcAft>
              <a:defRPr sz="2200" b="1">
                <a:solidFill>
                  <a:schemeClr val="tx1"/>
                </a:solidFill>
                <a:latin typeface="Arial" charset="0"/>
              </a:defRPr>
            </a:lvl5pPr>
            <a:lvl6pPr marL="457200" algn="l" defTabSz="862013" rtl="0" fontAlgn="base">
              <a:spcBef>
                <a:spcPct val="0"/>
              </a:spcBef>
              <a:spcAft>
                <a:spcPct val="0"/>
              </a:spcAft>
              <a:defRPr sz="2200" b="1">
                <a:solidFill>
                  <a:schemeClr val="tx1"/>
                </a:solidFill>
                <a:latin typeface="Arial" charset="0"/>
              </a:defRPr>
            </a:lvl6pPr>
            <a:lvl7pPr marL="914400" algn="l" defTabSz="862013" rtl="0" fontAlgn="base">
              <a:spcBef>
                <a:spcPct val="0"/>
              </a:spcBef>
              <a:spcAft>
                <a:spcPct val="0"/>
              </a:spcAft>
              <a:defRPr sz="2200" b="1">
                <a:solidFill>
                  <a:schemeClr val="tx1"/>
                </a:solidFill>
                <a:latin typeface="Arial" charset="0"/>
              </a:defRPr>
            </a:lvl7pPr>
            <a:lvl8pPr marL="1371600" algn="l" defTabSz="862013" rtl="0" fontAlgn="base">
              <a:spcBef>
                <a:spcPct val="0"/>
              </a:spcBef>
              <a:spcAft>
                <a:spcPct val="0"/>
              </a:spcAft>
              <a:defRPr sz="2200" b="1">
                <a:solidFill>
                  <a:schemeClr val="tx1"/>
                </a:solidFill>
                <a:latin typeface="Arial" charset="0"/>
              </a:defRPr>
            </a:lvl8pPr>
            <a:lvl9pPr marL="1828800" algn="l" defTabSz="862013" rtl="0" fontAlgn="base">
              <a:spcBef>
                <a:spcPct val="0"/>
              </a:spcBef>
              <a:spcAft>
                <a:spcPct val="0"/>
              </a:spcAft>
              <a:defRPr sz="2200" b="1">
                <a:solidFill>
                  <a:schemeClr val="tx1"/>
                </a:solidFill>
                <a:latin typeface="Arial" charset="0"/>
              </a:defRPr>
            </a:lvl9pPr>
          </a:lstStyle>
          <a:p>
            <a:r>
              <a:rPr lang="de-DE" sz="2000" b="0" dirty="0" err="1">
                <a:latin typeface="Segoe UI Light" panose="020B0502040204020203" pitchFamily="34" charset="0"/>
              </a:rPr>
              <a:t>What</a:t>
            </a:r>
            <a:r>
              <a:rPr lang="de-DE" sz="2000" b="0" dirty="0">
                <a:latin typeface="Segoe UI Light" panose="020B0502040204020203" pitchFamily="34" charset="0"/>
              </a:rPr>
              <a:t> </a:t>
            </a:r>
            <a:r>
              <a:rPr lang="de-DE" sz="2000" b="0" dirty="0" err="1">
                <a:latin typeface="Segoe UI Light" panose="020B0502040204020203" pitchFamily="34" charset="0"/>
              </a:rPr>
              <a:t>is</a:t>
            </a:r>
            <a:r>
              <a:rPr lang="de-DE" sz="2000" b="0" dirty="0">
                <a:latin typeface="Segoe UI Light" panose="020B0502040204020203" pitchFamily="34" charset="0"/>
              </a:rPr>
              <a:t> </a:t>
            </a:r>
            <a:r>
              <a:rPr lang="de-DE" sz="2000" b="0" dirty="0" err="1">
                <a:latin typeface="Segoe UI Light" panose="020B0502040204020203" pitchFamily="34" charset="0"/>
              </a:rPr>
              <a:t>the</a:t>
            </a:r>
            <a:r>
              <a:rPr lang="de-DE" sz="2000" b="0" dirty="0">
                <a:latin typeface="Segoe UI Light" panose="020B0502040204020203" pitchFamily="34" charset="0"/>
              </a:rPr>
              <a:t> </a:t>
            </a:r>
            <a:r>
              <a:rPr lang="de-DE" sz="2000" b="0" dirty="0" err="1">
                <a:latin typeface="Segoe UI Light" panose="020B0502040204020203" pitchFamily="34" charset="0"/>
              </a:rPr>
              <a:t>problem</a:t>
            </a:r>
            <a:r>
              <a:rPr lang="de-DE" sz="2000" b="0" dirty="0">
                <a:latin typeface="Segoe UI Light" panose="020B0502040204020203" pitchFamily="34" charset="0"/>
              </a:rPr>
              <a:t> </a:t>
            </a:r>
            <a:r>
              <a:rPr lang="de-DE" sz="2000" b="0" dirty="0" err="1">
                <a:latin typeface="Segoe UI Light" panose="020B0502040204020203" pitchFamily="34" charset="0"/>
              </a:rPr>
              <a:t>and</a:t>
            </a:r>
            <a:r>
              <a:rPr lang="de-DE" sz="2000" b="0" dirty="0">
                <a:latin typeface="Segoe UI Light" panose="020B0502040204020203" pitchFamily="34" charset="0"/>
              </a:rPr>
              <a:t> </a:t>
            </a:r>
            <a:r>
              <a:rPr lang="de-DE" sz="2000" b="0" dirty="0" err="1">
                <a:latin typeface="Segoe UI Light" panose="020B0502040204020203" pitchFamily="34" charset="0"/>
              </a:rPr>
              <a:t>how</a:t>
            </a:r>
            <a:r>
              <a:rPr lang="de-DE" sz="2000" b="0" dirty="0">
                <a:latin typeface="Segoe UI Light" panose="020B0502040204020203" pitchFamily="34" charset="0"/>
              </a:rPr>
              <a:t> </a:t>
            </a:r>
            <a:r>
              <a:rPr lang="de-DE" sz="2000" b="0" dirty="0" err="1">
                <a:latin typeface="Segoe UI Light" panose="020B0502040204020203" pitchFamily="34" charset="0"/>
              </a:rPr>
              <a:t>to</a:t>
            </a:r>
            <a:r>
              <a:rPr lang="de-DE" sz="2000" b="0" dirty="0">
                <a:latin typeface="Segoe UI Light" panose="020B0502040204020203" pitchFamily="34" charset="0"/>
              </a:rPr>
              <a:t> </a:t>
            </a:r>
            <a:r>
              <a:rPr lang="de-DE" sz="2000" b="0" dirty="0" err="1">
                <a:latin typeface="Segoe UI Light" panose="020B0502040204020203" pitchFamily="34" charset="0"/>
              </a:rPr>
              <a:t>escape</a:t>
            </a:r>
            <a:r>
              <a:rPr lang="de-DE" sz="2000" b="0" dirty="0" smtClean="0">
                <a:latin typeface="Segoe UI Light" panose="020B0502040204020203" pitchFamily="34" charset="0"/>
              </a:rPr>
              <a:t>?</a:t>
            </a:r>
          </a:p>
        </p:txBody>
      </p:sp>
      <p:sp>
        <p:nvSpPr>
          <p:cNvPr id="5" name="Rechteck 4"/>
          <p:cNvSpPr/>
          <p:nvPr/>
        </p:nvSpPr>
        <p:spPr bwMode="auto">
          <a:xfrm>
            <a:off x="1382751" y="1781175"/>
            <a:ext cx="6066264" cy="1196202"/>
          </a:xfrm>
          <a:prstGeom prst="rect">
            <a:avLst/>
          </a:prstGeom>
          <a:solidFill>
            <a:schemeClr val="accent1"/>
          </a:solidFill>
          <a:ln w="9525" cap="flat" cmpd="sng" algn="ctr">
            <a:solidFill>
              <a:srgbClr val="96969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2400" dirty="0" smtClean="0">
                <a:latin typeface="Segoe UI" panose="020B0502040204020203" pitchFamily="34" charset="0"/>
                <a:ea typeface="Segoe UI" panose="020B0502040204020203" pitchFamily="34" charset="0"/>
                <a:cs typeface="Segoe UI" panose="020B0502040204020203" pitchFamily="34" charset="0"/>
              </a:rPr>
              <a:t>If the user </a:t>
            </a:r>
            <a:r>
              <a:rPr lang="en-US" sz="2400" dirty="0">
                <a:latin typeface="Segoe UI" panose="020B0502040204020203" pitchFamily="34" charset="0"/>
                <a:ea typeface="Segoe UI" panose="020B0502040204020203" pitchFamily="34" charset="0"/>
                <a:cs typeface="Segoe UI" panose="020B0502040204020203" pitchFamily="34" charset="0"/>
              </a:rPr>
              <a:t>clicks the button, than </a:t>
            </a:r>
            <a:r>
              <a:rPr lang="en-US" sz="2400" dirty="0" smtClean="0">
                <a:latin typeface="Segoe UI" panose="020B0502040204020203" pitchFamily="34" charset="0"/>
                <a:ea typeface="Segoe UI" panose="020B0502040204020203" pitchFamily="34" charset="0"/>
                <a:cs typeface="Segoe UI" panose="020B0502040204020203" pitchFamily="34" charset="0"/>
              </a:rPr>
              <a:t>replace the image within his clipboard by a URL with a copy of this image within the cloud. </a:t>
            </a:r>
            <a:endParaRPr kumimoji="0" lang="de-DE" sz="2400" i="0" u="none" strike="noStrike" cap="none" normalizeH="0" baseline="0" dirty="0"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6" name="Rechteck 5"/>
          <p:cNvSpPr/>
          <p:nvPr/>
        </p:nvSpPr>
        <p:spPr bwMode="auto">
          <a:xfrm>
            <a:off x="1382751" y="3396615"/>
            <a:ext cx="6066264" cy="1196202"/>
          </a:xfrm>
          <a:prstGeom prst="rect">
            <a:avLst/>
          </a:prstGeom>
          <a:solidFill>
            <a:schemeClr val="accent1"/>
          </a:solidFill>
          <a:ln w="9525" cap="flat" cmpd="sng" algn="ctr">
            <a:solidFill>
              <a:srgbClr val="96969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2400" dirty="0" smtClean="0">
                <a:latin typeface="Segoe UI" panose="020B0502040204020203" pitchFamily="34" charset="0"/>
                <a:ea typeface="Segoe UI" panose="020B0502040204020203" pitchFamily="34" charset="0"/>
                <a:cs typeface="Segoe UI" panose="020B0502040204020203" pitchFamily="34" charset="0"/>
              </a:rPr>
              <a:t>The UI must stay responsive all the time.</a:t>
            </a:r>
            <a:endParaRPr kumimoji="0" lang="de-DE" sz="2400" i="0" u="none" strike="noStrike" cap="none" normalizeH="0" baseline="0" dirty="0"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9474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bwMode="auto">
          <a:xfrm>
            <a:off x="320675" y="165097"/>
            <a:ext cx="6365203" cy="42405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defTabSz="862013" rtl="0" fontAlgn="base">
              <a:spcBef>
                <a:spcPct val="0"/>
              </a:spcBef>
              <a:spcAft>
                <a:spcPct val="0"/>
              </a:spcAft>
              <a:defRPr sz="2200" b="1">
                <a:solidFill>
                  <a:schemeClr val="tx1"/>
                </a:solidFill>
                <a:latin typeface="+mj-lt"/>
                <a:ea typeface="+mj-ea"/>
                <a:cs typeface="+mj-cs"/>
              </a:defRPr>
            </a:lvl1pPr>
            <a:lvl2pPr algn="l" defTabSz="862013" rtl="0" fontAlgn="base">
              <a:spcBef>
                <a:spcPct val="0"/>
              </a:spcBef>
              <a:spcAft>
                <a:spcPct val="0"/>
              </a:spcAft>
              <a:defRPr sz="2200" b="1">
                <a:solidFill>
                  <a:schemeClr val="tx1"/>
                </a:solidFill>
                <a:latin typeface="Arial" charset="0"/>
              </a:defRPr>
            </a:lvl2pPr>
            <a:lvl3pPr algn="l" defTabSz="862013" rtl="0" fontAlgn="base">
              <a:spcBef>
                <a:spcPct val="0"/>
              </a:spcBef>
              <a:spcAft>
                <a:spcPct val="0"/>
              </a:spcAft>
              <a:defRPr sz="2200" b="1">
                <a:solidFill>
                  <a:schemeClr val="tx1"/>
                </a:solidFill>
                <a:latin typeface="Arial" charset="0"/>
              </a:defRPr>
            </a:lvl3pPr>
            <a:lvl4pPr algn="l" defTabSz="862013" rtl="0" fontAlgn="base">
              <a:spcBef>
                <a:spcPct val="0"/>
              </a:spcBef>
              <a:spcAft>
                <a:spcPct val="0"/>
              </a:spcAft>
              <a:defRPr sz="2200" b="1">
                <a:solidFill>
                  <a:schemeClr val="tx1"/>
                </a:solidFill>
                <a:latin typeface="Arial" charset="0"/>
              </a:defRPr>
            </a:lvl4pPr>
            <a:lvl5pPr algn="l" defTabSz="862013" rtl="0" fontAlgn="base">
              <a:spcBef>
                <a:spcPct val="0"/>
              </a:spcBef>
              <a:spcAft>
                <a:spcPct val="0"/>
              </a:spcAft>
              <a:defRPr sz="2200" b="1">
                <a:solidFill>
                  <a:schemeClr val="tx1"/>
                </a:solidFill>
                <a:latin typeface="Arial" charset="0"/>
              </a:defRPr>
            </a:lvl5pPr>
            <a:lvl6pPr marL="457200" algn="l" defTabSz="862013" rtl="0" fontAlgn="base">
              <a:spcBef>
                <a:spcPct val="0"/>
              </a:spcBef>
              <a:spcAft>
                <a:spcPct val="0"/>
              </a:spcAft>
              <a:defRPr sz="2200" b="1">
                <a:solidFill>
                  <a:schemeClr val="tx1"/>
                </a:solidFill>
                <a:latin typeface="Arial" charset="0"/>
              </a:defRPr>
            </a:lvl6pPr>
            <a:lvl7pPr marL="914400" algn="l" defTabSz="862013" rtl="0" fontAlgn="base">
              <a:spcBef>
                <a:spcPct val="0"/>
              </a:spcBef>
              <a:spcAft>
                <a:spcPct val="0"/>
              </a:spcAft>
              <a:defRPr sz="2200" b="1">
                <a:solidFill>
                  <a:schemeClr val="tx1"/>
                </a:solidFill>
                <a:latin typeface="Arial" charset="0"/>
              </a:defRPr>
            </a:lvl7pPr>
            <a:lvl8pPr marL="1371600" algn="l" defTabSz="862013" rtl="0" fontAlgn="base">
              <a:spcBef>
                <a:spcPct val="0"/>
              </a:spcBef>
              <a:spcAft>
                <a:spcPct val="0"/>
              </a:spcAft>
              <a:defRPr sz="2200" b="1">
                <a:solidFill>
                  <a:schemeClr val="tx1"/>
                </a:solidFill>
                <a:latin typeface="Arial" charset="0"/>
              </a:defRPr>
            </a:lvl8pPr>
            <a:lvl9pPr marL="1828800" algn="l" defTabSz="862013" rtl="0" fontAlgn="base">
              <a:spcBef>
                <a:spcPct val="0"/>
              </a:spcBef>
              <a:spcAft>
                <a:spcPct val="0"/>
              </a:spcAft>
              <a:defRPr sz="2200" b="1">
                <a:solidFill>
                  <a:schemeClr val="tx1"/>
                </a:solidFill>
                <a:latin typeface="Arial" charset="0"/>
              </a:defRPr>
            </a:lvl9pPr>
          </a:lstStyle>
          <a:p>
            <a:r>
              <a:rPr lang="de-DE" sz="2000" dirty="0" err="1"/>
              <a:t>What</a:t>
            </a:r>
            <a:r>
              <a:rPr lang="de-DE" sz="2000" dirty="0"/>
              <a:t> </a:t>
            </a:r>
            <a:r>
              <a:rPr lang="de-DE" sz="2000" dirty="0" err="1"/>
              <a:t>is</a:t>
            </a:r>
            <a:r>
              <a:rPr lang="de-DE" sz="2000" dirty="0"/>
              <a:t> </a:t>
            </a:r>
            <a:r>
              <a:rPr lang="de-DE" sz="2000" dirty="0" err="1"/>
              <a:t>the</a:t>
            </a:r>
            <a:r>
              <a:rPr lang="de-DE" sz="2000" dirty="0"/>
              <a:t> </a:t>
            </a:r>
            <a:r>
              <a:rPr lang="de-DE" sz="2000" dirty="0" err="1"/>
              <a:t>problem</a:t>
            </a:r>
            <a:r>
              <a:rPr lang="de-DE" sz="2000" dirty="0"/>
              <a:t> </a:t>
            </a:r>
            <a:r>
              <a:rPr lang="de-DE" sz="2000" dirty="0" err="1"/>
              <a:t>and</a:t>
            </a:r>
            <a:r>
              <a:rPr lang="de-DE" sz="2000" dirty="0"/>
              <a:t> </a:t>
            </a:r>
            <a:r>
              <a:rPr lang="de-DE" sz="2000" dirty="0" err="1"/>
              <a:t>how</a:t>
            </a:r>
            <a:r>
              <a:rPr lang="de-DE" sz="2000" dirty="0"/>
              <a:t> </a:t>
            </a:r>
            <a:r>
              <a:rPr lang="de-DE" sz="2000" dirty="0" err="1"/>
              <a:t>to</a:t>
            </a:r>
            <a:r>
              <a:rPr lang="de-DE" sz="2000" dirty="0"/>
              <a:t> </a:t>
            </a:r>
            <a:r>
              <a:rPr lang="de-DE" sz="2000" dirty="0" err="1"/>
              <a:t>escape</a:t>
            </a:r>
            <a:r>
              <a:rPr lang="de-DE" sz="2000" dirty="0" smtClean="0"/>
              <a:t>?</a:t>
            </a:r>
          </a:p>
        </p:txBody>
      </p:sp>
      <p:sp>
        <p:nvSpPr>
          <p:cNvPr id="5" name="Rechteck 4"/>
          <p:cNvSpPr/>
          <p:nvPr/>
        </p:nvSpPr>
        <p:spPr bwMode="auto">
          <a:xfrm>
            <a:off x="0" y="0"/>
            <a:ext cx="8648700" cy="64770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kumimoji="0" lang="de-DE" sz="6600" i="0" u="none" strike="noStrike" cap="none" normalizeH="0" baseline="0" dirty="0" err="1" smtClean="0">
                <a:ln>
                  <a:noFill/>
                </a:ln>
                <a:effectLst/>
                <a:latin typeface="Segoe UI Light" panose="020B0502040204020203" pitchFamily="34" charset="0"/>
              </a:rPr>
              <a:t>Async</a:t>
            </a:r>
            <a:r>
              <a:rPr kumimoji="0" lang="de-DE" sz="6600" i="0" u="none" strike="noStrike" cap="none" normalizeH="0" baseline="0" dirty="0" smtClean="0">
                <a:ln>
                  <a:noFill/>
                </a:ln>
                <a:effectLst/>
                <a:latin typeface="Segoe UI Light" panose="020B0502040204020203" pitchFamily="34" charset="0"/>
              </a:rPr>
              <a:t> </a:t>
            </a:r>
            <a:r>
              <a:rPr kumimoji="0" lang="de-DE" sz="6600" i="0" u="none" strike="noStrike" cap="none" normalizeH="0" baseline="0" dirty="0" err="1" smtClean="0">
                <a:ln>
                  <a:noFill/>
                </a:ln>
                <a:effectLst/>
                <a:latin typeface="Segoe UI Light" panose="020B0502040204020203" pitchFamily="34" charset="0"/>
              </a:rPr>
              <a:t>becoming</a:t>
            </a:r>
            <a:r>
              <a:rPr kumimoji="0" lang="de-DE" sz="6600" i="0" u="none" strike="noStrike" cap="none" normalizeH="0" baseline="0" dirty="0" smtClean="0">
                <a:ln>
                  <a:noFill/>
                </a:ln>
                <a:effectLst/>
                <a:latin typeface="Segoe UI Light" panose="020B0502040204020203" pitchFamily="34" charset="0"/>
              </a:rPr>
              <a:t> </a:t>
            </a:r>
            <a:r>
              <a:rPr kumimoji="0" lang="de-DE" sz="6600" i="0" u="none" strike="noStrike" cap="none" normalizeH="0" baseline="0" dirty="0" err="1" smtClean="0">
                <a:ln>
                  <a:noFill/>
                </a:ln>
                <a:effectLst/>
                <a:latin typeface="Segoe UI Light" panose="020B0502040204020203" pitchFamily="34" charset="0"/>
              </a:rPr>
              <a:t>the</a:t>
            </a:r>
            <a:r>
              <a:rPr kumimoji="0" lang="de-DE" sz="6600" i="0" u="none" strike="noStrike" cap="none" normalizeH="0" baseline="0" dirty="0" smtClean="0">
                <a:ln>
                  <a:noFill/>
                </a:ln>
                <a:effectLst/>
                <a:latin typeface="Segoe UI Light" panose="020B0502040204020203" pitchFamily="34" charset="0"/>
              </a:rPr>
              <a:t> norm!</a:t>
            </a:r>
          </a:p>
        </p:txBody>
      </p:sp>
    </p:spTree>
    <p:extLst>
      <p:ext uri="{BB962C8B-B14F-4D97-AF65-F5344CB8AC3E}">
        <p14:creationId xmlns:p14="http://schemas.microsoft.com/office/powerpoint/2010/main" val="295852104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dirty="0"/>
          </a:p>
        </p:txBody>
      </p:sp>
      <p:pic>
        <p:nvPicPr>
          <p:cNvPr id="3074" name="Picture 2" descr="C:\Projects\kwikupload\coasync4cpp\doc\images\schema upload image2ur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020"/>
            <a:ext cx="8648700" cy="6431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27301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b="0" dirty="0" err="1" smtClean="0"/>
              <a:t>Example</a:t>
            </a:r>
            <a:r>
              <a:rPr lang="de-DE" b="0" dirty="0" smtClean="0"/>
              <a:t>: </a:t>
            </a:r>
            <a:r>
              <a:rPr lang="en-US" b="0" dirty="0" smtClean="0"/>
              <a:t>Concurrent waiting with signals</a:t>
            </a:r>
            <a:endParaRPr lang="de-DE" b="0" dirty="0"/>
          </a:p>
        </p:txBody>
      </p:sp>
      <p:sp>
        <p:nvSpPr>
          <p:cNvPr id="6" name="Titel 3"/>
          <p:cNvSpPr txBox="1">
            <a:spLocks/>
          </p:cNvSpPr>
          <p:nvPr/>
        </p:nvSpPr>
        <p:spPr bwMode="auto">
          <a:xfrm>
            <a:off x="693655" y="1176419"/>
            <a:ext cx="7420331" cy="373191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defTabSz="862013" rtl="0" fontAlgn="base">
              <a:spcBef>
                <a:spcPct val="0"/>
              </a:spcBef>
              <a:spcAft>
                <a:spcPct val="0"/>
              </a:spcAft>
              <a:defRPr sz="2200" b="1">
                <a:solidFill>
                  <a:schemeClr val="tx1"/>
                </a:solidFill>
                <a:latin typeface="+mj-lt"/>
                <a:ea typeface="+mj-ea"/>
                <a:cs typeface="+mj-cs"/>
              </a:defRPr>
            </a:lvl1pPr>
            <a:lvl2pPr algn="l" defTabSz="862013" rtl="0" fontAlgn="base">
              <a:spcBef>
                <a:spcPct val="0"/>
              </a:spcBef>
              <a:spcAft>
                <a:spcPct val="0"/>
              </a:spcAft>
              <a:defRPr sz="2200" b="1">
                <a:solidFill>
                  <a:schemeClr val="tx1"/>
                </a:solidFill>
                <a:latin typeface="Arial" charset="0"/>
              </a:defRPr>
            </a:lvl2pPr>
            <a:lvl3pPr algn="l" defTabSz="862013" rtl="0" fontAlgn="base">
              <a:spcBef>
                <a:spcPct val="0"/>
              </a:spcBef>
              <a:spcAft>
                <a:spcPct val="0"/>
              </a:spcAft>
              <a:defRPr sz="2200" b="1">
                <a:solidFill>
                  <a:schemeClr val="tx1"/>
                </a:solidFill>
                <a:latin typeface="Arial" charset="0"/>
              </a:defRPr>
            </a:lvl3pPr>
            <a:lvl4pPr algn="l" defTabSz="862013" rtl="0" fontAlgn="base">
              <a:spcBef>
                <a:spcPct val="0"/>
              </a:spcBef>
              <a:spcAft>
                <a:spcPct val="0"/>
              </a:spcAft>
              <a:defRPr sz="2200" b="1">
                <a:solidFill>
                  <a:schemeClr val="tx1"/>
                </a:solidFill>
                <a:latin typeface="Arial" charset="0"/>
              </a:defRPr>
            </a:lvl4pPr>
            <a:lvl5pPr algn="l" defTabSz="862013" rtl="0" fontAlgn="base">
              <a:spcBef>
                <a:spcPct val="0"/>
              </a:spcBef>
              <a:spcAft>
                <a:spcPct val="0"/>
              </a:spcAft>
              <a:defRPr sz="2200" b="1">
                <a:solidFill>
                  <a:schemeClr val="tx1"/>
                </a:solidFill>
                <a:latin typeface="Arial" charset="0"/>
              </a:defRPr>
            </a:lvl5pPr>
            <a:lvl6pPr marL="457200" algn="l" defTabSz="862013" rtl="0" fontAlgn="base">
              <a:spcBef>
                <a:spcPct val="0"/>
              </a:spcBef>
              <a:spcAft>
                <a:spcPct val="0"/>
              </a:spcAft>
              <a:defRPr sz="2200" b="1">
                <a:solidFill>
                  <a:schemeClr val="tx1"/>
                </a:solidFill>
                <a:latin typeface="Arial" charset="0"/>
              </a:defRPr>
            </a:lvl6pPr>
            <a:lvl7pPr marL="914400" algn="l" defTabSz="862013" rtl="0" fontAlgn="base">
              <a:spcBef>
                <a:spcPct val="0"/>
              </a:spcBef>
              <a:spcAft>
                <a:spcPct val="0"/>
              </a:spcAft>
              <a:defRPr sz="2200" b="1">
                <a:solidFill>
                  <a:schemeClr val="tx1"/>
                </a:solidFill>
                <a:latin typeface="Arial" charset="0"/>
              </a:defRPr>
            </a:lvl7pPr>
            <a:lvl8pPr marL="1371600" algn="l" defTabSz="862013" rtl="0" fontAlgn="base">
              <a:spcBef>
                <a:spcPct val="0"/>
              </a:spcBef>
              <a:spcAft>
                <a:spcPct val="0"/>
              </a:spcAft>
              <a:defRPr sz="2200" b="1">
                <a:solidFill>
                  <a:schemeClr val="tx1"/>
                </a:solidFill>
                <a:latin typeface="Arial" charset="0"/>
              </a:defRPr>
            </a:lvl8pPr>
            <a:lvl9pPr marL="1828800" algn="l" defTabSz="862013" rtl="0" fontAlgn="base">
              <a:spcBef>
                <a:spcPct val="0"/>
              </a:spcBef>
              <a:spcAft>
                <a:spcPct val="0"/>
              </a:spcAft>
              <a:defRPr sz="2200" b="1">
                <a:solidFill>
                  <a:schemeClr val="tx1"/>
                </a:solidFill>
                <a:latin typeface="Arial" charset="0"/>
              </a:defRPr>
            </a:lvl9pPr>
          </a:lstStyle>
          <a:p>
            <a:r>
              <a:rPr lang="en-US" sz="1800" b="0" dirty="0">
                <a:solidFill>
                  <a:srgbClr val="92D050"/>
                </a:solidFill>
                <a:latin typeface="Consolas" panose="020B0609020204030204" pitchFamily="49" charset="0"/>
                <a:cs typeface="Consolas" panose="020B0609020204030204" pitchFamily="49" charset="0"/>
              </a:rPr>
              <a:t>void </a:t>
            </a:r>
            <a:r>
              <a:rPr lang="en-US" sz="1800" b="0" dirty="0" err="1">
                <a:solidFill>
                  <a:srgbClr val="92D050"/>
                </a:solidFill>
                <a:latin typeface="Consolas" panose="020B0609020204030204" pitchFamily="49" charset="0"/>
                <a:cs typeface="Consolas" panose="020B0609020204030204" pitchFamily="49" charset="0"/>
              </a:rPr>
              <a:t>MainView</a:t>
            </a:r>
            <a:r>
              <a:rPr lang="en-US" sz="1800" b="0" dirty="0">
                <a:solidFill>
                  <a:srgbClr val="92D050"/>
                </a:solidFill>
                <a:latin typeface="Consolas" panose="020B0609020204030204" pitchFamily="49" charset="0"/>
                <a:cs typeface="Consolas" panose="020B0609020204030204" pitchFamily="49" charset="0"/>
              </a:rPr>
              <a:t>::</a:t>
            </a:r>
            <a:r>
              <a:rPr lang="en-US" sz="1800" b="0" dirty="0" err="1">
                <a:solidFill>
                  <a:srgbClr val="7030A0"/>
                </a:solidFill>
                <a:latin typeface="Consolas" panose="020B0609020204030204" pitchFamily="49" charset="0"/>
                <a:cs typeface="Consolas" panose="020B0609020204030204" pitchFamily="49" charset="0"/>
              </a:rPr>
              <a:t>uploadImageFromFile</a:t>
            </a:r>
            <a:r>
              <a:rPr lang="en-US" sz="1800" b="0" dirty="0">
                <a:solidFill>
                  <a:srgbClr val="92D050"/>
                </a:solidFill>
                <a:latin typeface="Consolas" panose="020B0609020204030204" pitchFamily="49" charset="0"/>
                <a:cs typeface="Consolas" panose="020B0609020204030204" pitchFamily="49" charset="0"/>
              </a:rPr>
              <a:t>(</a:t>
            </a:r>
            <a:r>
              <a:rPr lang="en-US" sz="1800" b="0" dirty="0" err="1">
                <a:solidFill>
                  <a:srgbClr val="92D050"/>
                </a:solidFill>
                <a:latin typeface="Consolas" panose="020B0609020204030204" pitchFamily="49" charset="0"/>
                <a:cs typeface="Consolas" panose="020B0609020204030204" pitchFamily="49" charset="0"/>
              </a:rPr>
              <a:t>const</a:t>
            </a:r>
            <a:r>
              <a:rPr lang="en-US" sz="1800" b="0" dirty="0">
                <a:solidFill>
                  <a:srgbClr val="92D050"/>
                </a:solidFill>
                <a:latin typeface="Consolas" panose="020B0609020204030204" pitchFamily="49" charset="0"/>
                <a:cs typeface="Consolas" panose="020B0609020204030204" pitchFamily="49" charset="0"/>
              </a:rPr>
              <a:t> </a:t>
            </a:r>
            <a:r>
              <a:rPr lang="en-US" sz="1800" b="0" dirty="0" err="1">
                <a:solidFill>
                  <a:srgbClr val="92D050"/>
                </a:solidFill>
                <a:latin typeface="Consolas" panose="020B0609020204030204" pitchFamily="49" charset="0"/>
                <a:cs typeface="Consolas" panose="020B0609020204030204" pitchFamily="49" charset="0"/>
              </a:rPr>
              <a:t>QString</a:t>
            </a:r>
            <a:r>
              <a:rPr lang="en-US" sz="1800" b="0" dirty="0">
                <a:solidFill>
                  <a:srgbClr val="92D050"/>
                </a:solidFill>
                <a:latin typeface="Consolas" panose="020B0609020204030204" pitchFamily="49" charset="0"/>
                <a:cs typeface="Consolas" panose="020B0609020204030204" pitchFamily="49" charset="0"/>
              </a:rPr>
              <a:t> &amp;</a:t>
            </a:r>
            <a:r>
              <a:rPr lang="en-US" sz="1800" b="0" dirty="0" err="1">
                <a:solidFill>
                  <a:srgbClr val="92D050"/>
                </a:solidFill>
                <a:latin typeface="Consolas" panose="020B0609020204030204" pitchFamily="49" charset="0"/>
                <a:cs typeface="Consolas" panose="020B0609020204030204" pitchFamily="49" charset="0"/>
              </a:rPr>
              <a:t>filePath</a:t>
            </a:r>
            <a:r>
              <a:rPr lang="en-US" sz="1800" b="0" dirty="0">
                <a:solidFill>
                  <a:srgbClr val="92D050"/>
                </a:solidFill>
                <a:latin typeface="Consolas" panose="020B0609020204030204" pitchFamily="49" charset="0"/>
                <a:cs typeface="Consolas" panose="020B0609020204030204" pitchFamily="49" charset="0"/>
              </a:rPr>
              <a:t>) {</a:t>
            </a:r>
            <a:endParaRPr lang="de-DE" sz="1800" b="0" dirty="0">
              <a:solidFill>
                <a:srgbClr val="92D050"/>
              </a:solidFill>
              <a:latin typeface="Consolas" panose="020B0609020204030204" pitchFamily="49" charset="0"/>
              <a:cs typeface="Consolas" panose="020B0609020204030204" pitchFamily="49" charset="0"/>
            </a:endParaRPr>
          </a:p>
          <a:p>
            <a:r>
              <a:rPr lang="de-DE" sz="1800" b="0" dirty="0">
                <a:solidFill>
                  <a:srgbClr val="92D050"/>
                </a:solidFill>
                <a:latin typeface="Consolas" panose="020B0609020204030204" pitchFamily="49" charset="0"/>
                <a:cs typeface="Consolas" panose="020B0609020204030204" pitchFamily="49" charset="0"/>
              </a:rPr>
              <a:t>    </a:t>
            </a:r>
            <a:r>
              <a:rPr lang="de-DE" sz="1800" b="0" dirty="0" err="1">
                <a:solidFill>
                  <a:srgbClr val="92D050"/>
                </a:solidFill>
                <a:latin typeface="Consolas" panose="020B0609020204030204" pitchFamily="49" charset="0"/>
                <a:cs typeface="Consolas" panose="020B0609020204030204" pitchFamily="49" charset="0"/>
              </a:rPr>
              <a:t>QJsonObject</a:t>
            </a:r>
            <a:r>
              <a:rPr lang="de-DE" sz="1800" b="0" dirty="0">
                <a:solidFill>
                  <a:srgbClr val="92D050"/>
                </a:solidFill>
                <a:latin typeface="Consolas" panose="020B0609020204030204" pitchFamily="49" charset="0"/>
                <a:cs typeface="Consolas" panose="020B0609020204030204" pitchFamily="49" charset="0"/>
              </a:rPr>
              <a:t> </a:t>
            </a:r>
            <a:r>
              <a:rPr lang="de-DE" sz="1800" b="0" dirty="0" err="1">
                <a:solidFill>
                  <a:srgbClr val="92D050"/>
                </a:solidFill>
                <a:latin typeface="Consolas" panose="020B0609020204030204" pitchFamily="49" charset="0"/>
                <a:cs typeface="Consolas" panose="020B0609020204030204" pitchFamily="49" charset="0"/>
              </a:rPr>
              <a:t>object</a:t>
            </a:r>
            <a:r>
              <a:rPr lang="de-DE" sz="1800" b="0" dirty="0">
                <a:solidFill>
                  <a:srgbClr val="92D050"/>
                </a:solidFill>
                <a:latin typeface="Consolas" panose="020B0609020204030204" pitchFamily="49" charset="0"/>
                <a:cs typeface="Consolas" panose="020B0609020204030204" pitchFamily="49" charset="0"/>
              </a:rPr>
              <a:t>; </a:t>
            </a:r>
          </a:p>
          <a:p>
            <a:r>
              <a:rPr lang="de-DE" sz="1800" b="0" dirty="0">
                <a:solidFill>
                  <a:srgbClr val="92D050"/>
                </a:solidFill>
                <a:latin typeface="Consolas" panose="020B0609020204030204" pitchFamily="49" charset="0"/>
                <a:cs typeface="Consolas" panose="020B0609020204030204" pitchFamily="49" charset="0"/>
              </a:rPr>
              <a:t>    </a:t>
            </a:r>
            <a:r>
              <a:rPr lang="de-DE" sz="1800" b="0" dirty="0">
                <a:solidFill>
                  <a:srgbClr val="7030A0"/>
                </a:solidFill>
                <a:latin typeface="Consolas" panose="020B0609020204030204" pitchFamily="49" charset="0"/>
                <a:cs typeface="Consolas" panose="020B0609020204030204" pitchFamily="49" charset="0"/>
              </a:rPr>
              <a:t>// </a:t>
            </a:r>
            <a:r>
              <a:rPr lang="de-DE" sz="1800" b="0" dirty="0" err="1">
                <a:solidFill>
                  <a:srgbClr val="7030A0"/>
                </a:solidFill>
                <a:latin typeface="Consolas" panose="020B0609020204030204" pitchFamily="49" charset="0"/>
                <a:cs typeface="Consolas" panose="020B0609020204030204" pitchFamily="49" charset="0"/>
              </a:rPr>
              <a:t>configure</a:t>
            </a:r>
            <a:r>
              <a:rPr lang="de-DE" sz="1800" b="0" dirty="0">
                <a:solidFill>
                  <a:srgbClr val="7030A0"/>
                </a:solidFill>
                <a:latin typeface="Consolas" panose="020B0609020204030204" pitchFamily="49" charset="0"/>
                <a:cs typeface="Consolas" panose="020B0609020204030204" pitchFamily="49" charset="0"/>
              </a:rPr>
              <a:t> </a:t>
            </a:r>
            <a:r>
              <a:rPr lang="de-DE" sz="1800" b="0" dirty="0" err="1">
                <a:solidFill>
                  <a:srgbClr val="7030A0"/>
                </a:solidFill>
                <a:latin typeface="Consolas" panose="020B0609020204030204" pitchFamily="49" charset="0"/>
                <a:cs typeface="Consolas" panose="020B0609020204030204" pitchFamily="49" charset="0"/>
              </a:rPr>
              <a:t>object</a:t>
            </a:r>
            <a:r>
              <a:rPr lang="de-DE" sz="1800" b="0" dirty="0">
                <a:solidFill>
                  <a:srgbClr val="7030A0"/>
                </a:solidFill>
                <a:latin typeface="Consolas" panose="020B0609020204030204" pitchFamily="49" charset="0"/>
                <a:cs typeface="Consolas" panose="020B0609020204030204" pitchFamily="49" charset="0"/>
              </a:rPr>
              <a:t> </a:t>
            </a:r>
            <a:r>
              <a:rPr lang="de-DE" sz="1800" b="0" dirty="0" smtClean="0">
                <a:solidFill>
                  <a:srgbClr val="7030A0"/>
                </a:solidFill>
                <a:latin typeface="Consolas" panose="020B0609020204030204" pitchFamily="49" charset="0"/>
                <a:cs typeface="Consolas" panose="020B0609020204030204" pitchFamily="49" charset="0"/>
              </a:rPr>
              <a:t>…</a:t>
            </a:r>
            <a:endParaRPr lang="de-DE" sz="1800" b="0" dirty="0">
              <a:solidFill>
                <a:srgbClr val="7030A0"/>
              </a:solidFill>
              <a:latin typeface="Consolas" panose="020B0609020204030204" pitchFamily="49" charset="0"/>
              <a:cs typeface="Consolas" panose="020B0609020204030204" pitchFamily="49" charset="0"/>
            </a:endParaRPr>
          </a:p>
          <a:p>
            <a:r>
              <a:rPr lang="de-DE" sz="1800" b="0" dirty="0">
                <a:solidFill>
                  <a:srgbClr val="92D050"/>
                </a:solidFill>
                <a:latin typeface="Consolas" panose="020B0609020204030204" pitchFamily="49" charset="0"/>
                <a:cs typeface="Consolas" panose="020B0609020204030204" pitchFamily="49" charset="0"/>
              </a:rPr>
              <a:t>    </a:t>
            </a:r>
            <a:r>
              <a:rPr lang="de-DE" sz="1800" b="0" dirty="0" err="1">
                <a:solidFill>
                  <a:srgbClr val="92D050"/>
                </a:solidFill>
                <a:latin typeface="Consolas" panose="020B0609020204030204" pitchFamily="49" charset="0"/>
                <a:cs typeface="Consolas" panose="020B0609020204030204" pitchFamily="49" charset="0"/>
              </a:rPr>
              <a:t>EnginioReply</a:t>
            </a:r>
            <a:r>
              <a:rPr lang="de-DE" sz="1800" b="0" dirty="0">
                <a:solidFill>
                  <a:srgbClr val="92D050"/>
                </a:solidFill>
                <a:latin typeface="Consolas" panose="020B0609020204030204" pitchFamily="49" charset="0"/>
                <a:cs typeface="Consolas" panose="020B0609020204030204" pitchFamily="49" charset="0"/>
              </a:rPr>
              <a:t> *</a:t>
            </a:r>
            <a:r>
              <a:rPr lang="de-DE" sz="1800" b="0" dirty="0" err="1">
                <a:solidFill>
                  <a:srgbClr val="92D050"/>
                </a:solidFill>
                <a:latin typeface="Consolas" panose="020B0609020204030204" pitchFamily="49" charset="0"/>
                <a:cs typeface="Consolas" panose="020B0609020204030204" pitchFamily="49" charset="0"/>
              </a:rPr>
              <a:t>reply</a:t>
            </a:r>
            <a:r>
              <a:rPr lang="de-DE" sz="1800" b="0" dirty="0">
                <a:solidFill>
                  <a:srgbClr val="92D050"/>
                </a:solidFill>
                <a:latin typeface="Consolas" panose="020B0609020204030204" pitchFamily="49" charset="0"/>
                <a:cs typeface="Consolas" panose="020B0609020204030204" pitchFamily="49" charset="0"/>
              </a:rPr>
              <a:t> = </a:t>
            </a:r>
            <a:r>
              <a:rPr lang="de-DE" sz="1800" b="0" dirty="0" err="1">
                <a:solidFill>
                  <a:srgbClr val="92D050"/>
                </a:solidFill>
                <a:latin typeface="Consolas" panose="020B0609020204030204" pitchFamily="49" charset="0"/>
                <a:cs typeface="Consolas" panose="020B0609020204030204" pitchFamily="49" charset="0"/>
              </a:rPr>
              <a:t>mModel</a:t>
            </a:r>
            <a:r>
              <a:rPr lang="de-DE" sz="1800" b="0" dirty="0">
                <a:solidFill>
                  <a:srgbClr val="92D050"/>
                </a:solidFill>
                <a:latin typeface="Consolas" panose="020B0609020204030204" pitchFamily="49" charset="0"/>
                <a:cs typeface="Consolas" panose="020B0609020204030204" pitchFamily="49" charset="0"/>
              </a:rPr>
              <a:t>-&gt;</a:t>
            </a:r>
            <a:r>
              <a:rPr lang="de-DE" sz="1800" b="0" dirty="0" err="1">
                <a:solidFill>
                  <a:srgbClr val="92D050"/>
                </a:solidFill>
                <a:latin typeface="Consolas" panose="020B0609020204030204" pitchFamily="49" charset="0"/>
                <a:cs typeface="Consolas" panose="020B0609020204030204" pitchFamily="49" charset="0"/>
              </a:rPr>
              <a:t>append</a:t>
            </a:r>
            <a:r>
              <a:rPr lang="de-DE" sz="1800" b="0" dirty="0">
                <a:solidFill>
                  <a:srgbClr val="92D050"/>
                </a:solidFill>
                <a:latin typeface="Consolas" panose="020B0609020204030204" pitchFamily="49" charset="0"/>
                <a:cs typeface="Consolas" panose="020B0609020204030204" pitchFamily="49" charset="0"/>
              </a:rPr>
              <a:t>(</a:t>
            </a:r>
            <a:r>
              <a:rPr lang="de-DE" sz="1800" b="0" dirty="0" err="1">
                <a:solidFill>
                  <a:srgbClr val="92D050"/>
                </a:solidFill>
                <a:latin typeface="Consolas" panose="020B0609020204030204" pitchFamily="49" charset="0"/>
                <a:cs typeface="Consolas" panose="020B0609020204030204" pitchFamily="49" charset="0"/>
              </a:rPr>
              <a:t>object</a:t>
            </a:r>
            <a:r>
              <a:rPr lang="de-DE" sz="1800" b="0" dirty="0">
                <a:solidFill>
                  <a:srgbClr val="92D050"/>
                </a:solidFill>
                <a:latin typeface="Consolas" panose="020B0609020204030204" pitchFamily="49" charset="0"/>
                <a:cs typeface="Consolas" panose="020B0609020204030204" pitchFamily="49" charset="0"/>
              </a:rPr>
              <a:t>);</a:t>
            </a:r>
          </a:p>
          <a:p>
            <a:r>
              <a:rPr lang="en-US" sz="1800" b="0" dirty="0">
                <a:solidFill>
                  <a:srgbClr val="92D050"/>
                </a:solidFill>
                <a:latin typeface="Consolas" panose="020B0609020204030204" pitchFamily="49" charset="0"/>
                <a:cs typeface="Consolas" panose="020B0609020204030204" pitchFamily="49" charset="0"/>
              </a:rPr>
              <a:t>    connect( reply, &amp;</a:t>
            </a:r>
            <a:r>
              <a:rPr lang="en-US" sz="1800" b="0" dirty="0" err="1">
                <a:solidFill>
                  <a:srgbClr val="92D050"/>
                </a:solidFill>
                <a:latin typeface="Consolas" panose="020B0609020204030204" pitchFamily="49" charset="0"/>
                <a:cs typeface="Consolas" panose="020B0609020204030204" pitchFamily="49" charset="0"/>
              </a:rPr>
              <a:t>EnginioReply</a:t>
            </a:r>
            <a:r>
              <a:rPr lang="en-US" sz="1800" b="0" dirty="0">
                <a:solidFill>
                  <a:srgbClr val="92D050"/>
                </a:solidFill>
                <a:latin typeface="Consolas" panose="020B0609020204030204" pitchFamily="49" charset="0"/>
                <a:cs typeface="Consolas" panose="020B0609020204030204" pitchFamily="49" charset="0"/>
              </a:rPr>
              <a:t>::finished, </a:t>
            </a:r>
          </a:p>
          <a:p>
            <a:r>
              <a:rPr lang="en-US" sz="1800" b="0" dirty="0">
                <a:solidFill>
                  <a:srgbClr val="92D050"/>
                </a:solidFill>
                <a:latin typeface="Consolas" panose="020B0609020204030204" pitchFamily="49" charset="0"/>
                <a:cs typeface="Consolas" panose="020B0609020204030204" pitchFamily="49" charset="0"/>
              </a:rPr>
              <a:t>             this, &amp;</a:t>
            </a:r>
            <a:r>
              <a:rPr lang="en-US" sz="1800" b="0" dirty="0" err="1">
                <a:solidFill>
                  <a:srgbClr val="92D050"/>
                </a:solidFill>
                <a:latin typeface="Consolas" panose="020B0609020204030204" pitchFamily="49" charset="0"/>
                <a:cs typeface="Consolas" panose="020B0609020204030204" pitchFamily="49" charset="0"/>
              </a:rPr>
              <a:t>MainView</a:t>
            </a:r>
            <a:r>
              <a:rPr lang="en-US" sz="1800" b="0" dirty="0">
                <a:solidFill>
                  <a:srgbClr val="92D050"/>
                </a:solidFill>
                <a:latin typeface="Consolas" panose="020B0609020204030204" pitchFamily="49" charset="0"/>
                <a:cs typeface="Consolas" panose="020B0609020204030204" pitchFamily="49" charset="0"/>
              </a:rPr>
              <a:t>::</a:t>
            </a:r>
            <a:r>
              <a:rPr lang="en-US" sz="1800" b="0" dirty="0" err="1">
                <a:solidFill>
                  <a:srgbClr val="92D050"/>
                </a:solidFill>
                <a:latin typeface="Consolas" panose="020B0609020204030204" pitchFamily="49" charset="0"/>
                <a:cs typeface="Consolas" panose="020B0609020204030204" pitchFamily="49" charset="0"/>
              </a:rPr>
              <a:t>beginUpload</a:t>
            </a:r>
            <a:r>
              <a:rPr lang="en-US" sz="1800" b="0" dirty="0">
                <a:solidFill>
                  <a:srgbClr val="92D050"/>
                </a:solidFill>
                <a:latin typeface="Consolas" panose="020B0609020204030204" pitchFamily="49" charset="0"/>
                <a:cs typeface="Consolas" panose="020B0609020204030204" pitchFamily="49" charset="0"/>
              </a:rPr>
              <a:t>); </a:t>
            </a:r>
          </a:p>
          <a:p>
            <a:r>
              <a:rPr lang="en-US" sz="1800" b="0" dirty="0">
                <a:solidFill>
                  <a:srgbClr val="92D050"/>
                </a:solidFill>
                <a:latin typeface="Consolas" panose="020B0609020204030204" pitchFamily="49" charset="0"/>
                <a:cs typeface="Consolas" panose="020B0609020204030204" pitchFamily="49" charset="0"/>
              </a:rPr>
              <a:t>}</a:t>
            </a:r>
          </a:p>
          <a:p>
            <a:endParaRPr lang="en-US" sz="1800" b="0" dirty="0">
              <a:solidFill>
                <a:srgbClr val="92D050"/>
              </a:solidFill>
              <a:latin typeface="Consolas" panose="020B0609020204030204" pitchFamily="49" charset="0"/>
              <a:cs typeface="Consolas" panose="020B0609020204030204" pitchFamily="49" charset="0"/>
            </a:endParaRPr>
          </a:p>
          <a:p>
            <a:r>
              <a:rPr lang="de-DE" sz="1800" b="0" dirty="0" err="1">
                <a:solidFill>
                  <a:srgbClr val="92D050"/>
                </a:solidFill>
                <a:latin typeface="Consolas" panose="020B0609020204030204" pitchFamily="49" charset="0"/>
                <a:cs typeface="Consolas" panose="020B0609020204030204" pitchFamily="49" charset="0"/>
              </a:rPr>
              <a:t>void</a:t>
            </a:r>
            <a:r>
              <a:rPr lang="de-DE" sz="1800" b="0" dirty="0">
                <a:solidFill>
                  <a:srgbClr val="92D050"/>
                </a:solidFill>
                <a:latin typeface="Consolas" panose="020B0609020204030204" pitchFamily="49" charset="0"/>
                <a:cs typeface="Consolas" panose="020B0609020204030204" pitchFamily="49" charset="0"/>
              </a:rPr>
              <a:t> </a:t>
            </a:r>
            <a:r>
              <a:rPr lang="de-DE" sz="1800" b="0" dirty="0" err="1">
                <a:solidFill>
                  <a:srgbClr val="92D050"/>
                </a:solidFill>
                <a:latin typeface="Consolas" panose="020B0609020204030204" pitchFamily="49" charset="0"/>
                <a:cs typeface="Consolas" panose="020B0609020204030204" pitchFamily="49" charset="0"/>
              </a:rPr>
              <a:t>MainView</a:t>
            </a:r>
            <a:r>
              <a:rPr lang="de-DE" sz="1800" b="0" dirty="0">
                <a:solidFill>
                  <a:srgbClr val="92D050"/>
                </a:solidFill>
                <a:latin typeface="Consolas" panose="020B0609020204030204" pitchFamily="49" charset="0"/>
                <a:cs typeface="Consolas" panose="020B0609020204030204" pitchFamily="49" charset="0"/>
              </a:rPr>
              <a:t>::</a:t>
            </a:r>
            <a:r>
              <a:rPr lang="de-DE" sz="1800" b="0" dirty="0" err="1">
                <a:solidFill>
                  <a:srgbClr val="7030A0"/>
                </a:solidFill>
                <a:latin typeface="Consolas" panose="020B0609020204030204" pitchFamily="49" charset="0"/>
                <a:cs typeface="Consolas" panose="020B0609020204030204" pitchFamily="49" charset="0"/>
              </a:rPr>
              <a:t>beginUpload</a:t>
            </a:r>
            <a:r>
              <a:rPr lang="de-DE" sz="1800" b="0" dirty="0">
                <a:solidFill>
                  <a:srgbClr val="92D050"/>
                </a:solidFill>
                <a:latin typeface="Consolas" panose="020B0609020204030204" pitchFamily="49" charset="0"/>
                <a:cs typeface="Consolas" panose="020B0609020204030204" pitchFamily="49" charset="0"/>
              </a:rPr>
              <a:t>(</a:t>
            </a:r>
            <a:r>
              <a:rPr lang="de-DE" sz="1800" b="0" dirty="0" err="1">
                <a:solidFill>
                  <a:srgbClr val="92D050"/>
                </a:solidFill>
                <a:latin typeface="Consolas" panose="020B0609020204030204" pitchFamily="49" charset="0"/>
                <a:cs typeface="Consolas" panose="020B0609020204030204" pitchFamily="49" charset="0"/>
              </a:rPr>
              <a:t>EnginioReply</a:t>
            </a:r>
            <a:r>
              <a:rPr lang="de-DE" sz="1800" b="0" dirty="0">
                <a:solidFill>
                  <a:srgbClr val="92D050"/>
                </a:solidFill>
                <a:latin typeface="Consolas" panose="020B0609020204030204" pitchFamily="49" charset="0"/>
                <a:cs typeface="Consolas" panose="020B0609020204030204" pitchFamily="49" charset="0"/>
              </a:rPr>
              <a:t> *</a:t>
            </a:r>
            <a:r>
              <a:rPr lang="de-DE" sz="1800" b="0" dirty="0" err="1">
                <a:solidFill>
                  <a:srgbClr val="92D050"/>
                </a:solidFill>
                <a:latin typeface="Consolas" panose="020B0609020204030204" pitchFamily="49" charset="0"/>
                <a:cs typeface="Consolas" panose="020B0609020204030204" pitchFamily="49" charset="0"/>
              </a:rPr>
              <a:t>reply</a:t>
            </a:r>
            <a:r>
              <a:rPr lang="de-DE" sz="1800" b="0" dirty="0">
                <a:solidFill>
                  <a:srgbClr val="92D050"/>
                </a:solidFill>
                <a:latin typeface="Consolas" panose="020B0609020204030204" pitchFamily="49" charset="0"/>
                <a:cs typeface="Consolas" panose="020B0609020204030204" pitchFamily="49" charset="0"/>
              </a:rPr>
              <a:t>) { </a:t>
            </a:r>
          </a:p>
          <a:p>
            <a:r>
              <a:rPr lang="de-DE" sz="1800" b="0" dirty="0">
                <a:solidFill>
                  <a:srgbClr val="92D050"/>
                </a:solidFill>
                <a:latin typeface="Consolas" panose="020B0609020204030204" pitchFamily="49" charset="0"/>
                <a:cs typeface="Consolas" panose="020B0609020204030204" pitchFamily="49" charset="0"/>
              </a:rPr>
              <a:t>    </a:t>
            </a:r>
            <a:r>
              <a:rPr lang="de-DE" sz="1800" b="0" dirty="0" err="1">
                <a:solidFill>
                  <a:srgbClr val="92D050"/>
                </a:solidFill>
                <a:latin typeface="Consolas" panose="020B0609020204030204" pitchFamily="49" charset="0"/>
                <a:cs typeface="Consolas" panose="020B0609020204030204" pitchFamily="49" charset="0"/>
              </a:rPr>
              <a:t>reply</a:t>
            </a:r>
            <a:r>
              <a:rPr lang="de-DE" sz="1800" b="0" dirty="0">
                <a:solidFill>
                  <a:srgbClr val="92D050"/>
                </a:solidFill>
                <a:latin typeface="Consolas" panose="020B0609020204030204" pitchFamily="49" charset="0"/>
                <a:cs typeface="Consolas" panose="020B0609020204030204" pitchFamily="49" charset="0"/>
              </a:rPr>
              <a:t>-&gt;</a:t>
            </a:r>
            <a:r>
              <a:rPr lang="de-DE" sz="1800" b="0" dirty="0" err="1">
                <a:solidFill>
                  <a:srgbClr val="92D050"/>
                </a:solidFill>
                <a:latin typeface="Consolas" panose="020B0609020204030204" pitchFamily="49" charset="0"/>
                <a:cs typeface="Consolas" panose="020B0609020204030204" pitchFamily="49" charset="0"/>
              </a:rPr>
              <a:t>deleteLater</a:t>
            </a:r>
            <a:r>
              <a:rPr lang="de-DE" sz="1800" b="0" dirty="0">
                <a:solidFill>
                  <a:srgbClr val="92D050"/>
                </a:solidFill>
                <a:latin typeface="Consolas" panose="020B0609020204030204" pitchFamily="49" charset="0"/>
                <a:cs typeface="Consolas" panose="020B0609020204030204" pitchFamily="49" charset="0"/>
              </a:rPr>
              <a:t>();</a:t>
            </a:r>
          </a:p>
          <a:p>
            <a:r>
              <a:rPr lang="de-DE" sz="1800" b="0" dirty="0">
                <a:solidFill>
                  <a:srgbClr val="92D050"/>
                </a:solidFill>
                <a:latin typeface="Consolas" panose="020B0609020204030204" pitchFamily="49" charset="0"/>
                <a:cs typeface="Consolas" panose="020B0609020204030204" pitchFamily="49" charset="0"/>
              </a:rPr>
              <a:t>    </a:t>
            </a:r>
            <a:r>
              <a:rPr lang="de-DE" sz="1800" b="0" dirty="0">
                <a:solidFill>
                  <a:srgbClr val="7030A0"/>
                </a:solidFill>
                <a:latin typeface="Consolas" panose="020B0609020204030204" pitchFamily="49" charset="0"/>
                <a:cs typeface="Consolas" panose="020B0609020204030204" pitchFamily="49" charset="0"/>
              </a:rPr>
              <a:t>// </a:t>
            </a:r>
            <a:r>
              <a:rPr lang="de-DE" sz="1800" b="0" dirty="0" err="1">
                <a:solidFill>
                  <a:srgbClr val="7030A0"/>
                </a:solidFill>
                <a:latin typeface="Consolas" panose="020B0609020204030204" pitchFamily="49" charset="0"/>
                <a:cs typeface="Consolas" panose="020B0609020204030204" pitchFamily="49" charset="0"/>
              </a:rPr>
              <a:t>use</a:t>
            </a:r>
            <a:r>
              <a:rPr lang="de-DE" sz="1800" b="0" dirty="0">
                <a:solidFill>
                  <a:srgbClr val="7030A0"/>
                </a:solidFill>
                <a:latin typeface="Consolas" panose="020B0609020204030204" pitchFamily="49" charset="0"/>
                <a:cs typeface="Consolas" panose="020B0609020204030204" pitchFamily="49" charset="0"/>
              </a:rPr>
              <a:t> </a:t>
            </a:r>
            <a:r>
              <a:rPr lang="de-DE" sz="1800" b="0" dirty="0" err="1" smtClean="0">
                <a:solidFill>
                  <a:srgbClr val="7030A0"/>
                </a:solidFill>
                <a:latin typeface="Consolas" panose="020B0609020204030204" pitchFamily="49" charset="0"/>
                <a:cs typeface="Consolas" panose="020B0609020204030204" pitchFamily="49" charset="0"/>
              </a:rPr>
              <a:t>result</a:t>
            </a:r>
            <a:r>
              <a:rPr lang="de-DE" sz="1800" b="0" dirty="0" smtClean="0">
                <a:solidFill>
                  <a:srgbClr val="7030A0"/>
                </a:solidFill>
                <a:latin typeface="Consolas" panose="020B0609020204030204" pitchFamily="49" charset="0"/>
                <a:cs typeface="Consolas" panose="020B0609020204030204" pitchFamily="49" charset="0"/>
              </a:rPr>
              <a:t>/</a:t>
            </a:r>
            <a:r>
              <a:rPr lang="de-DE" sz="1800" b="0" dirty="0" err="1" smtClean="0">
                <a:solidFill>
                  <a:srgbClr val="7030A0"/>
                </a:solidFill>
                <a:latin typeface="Consolas" panose="020B0609020204030204" pitchFamily="49" charset="0"/>
                <a:cs typeface="Consolas" panose="020B0609020204030204" pitchFamily="49" charset="0"/>
              </a:rPr>
              <a:t>reply</a:t>
            </a:r>
            <a:r>
              <a:rPr lang="de-DE" sz="1800" b="0" dirty="0" smtClean="0">
                <a:solidFill>
                  <a:srgbClr val="7030A0"/>
                </a:solidFill>
                <a:latin typeface="Consolas" panose="020B0609020204030204" pitchFamily="49" charset="0"/>
                <a:cs typeface="Consolas" panose="020B0609020204030204" pitchFamily="49" charset="0"/>
              </a:rPr>
              <a:t> </a:t>
            </a:r>
            <a:r>
              <a:rPr lang="de-DE" sz="1800" b="0" dirty="0" err="1">
                <a:solidFill>
                  <a:srgbClr val="7030A0"/>
                </a:solidFill>
                <a:latin typeface="Consolas" panose="020B0609020204030204" pitchFamily="49" charset="0"/>
                <a:cs typeface="Consolas" panose="020B0609020204030204" pitchFamily="49" charset="0"/>
              </a:rPr>
              <a:t>here</a:t>
            </a:r>
            <a:r>
              <a:rPr lang="de-DE" sz="1800" b="0" dirty="0">
                <a:solidFill>
                  <a:srgbClr val="7030A0"/>
                </a:solidFill>
                <a:latin typeface="Consolas" panose="020B0609020204030204" pitchFamily="49" charset="0"/>
                <a:cs typeface="Consolas" panose="020B0609020204030204" pitchFamily="49" charset="0"/>
              </a:rPr>
              <a:t> .. </a:t>
            </a:r>
          </a:p>
          <a:p>
            <a:r>
              <a:rPr lang="de-DE" sz="1800" b="0" dirty="0">
                <a:solidFill>
                  <a:srgbClr val="92D050"/>
                </a:solidFill>
                <a:latin typeface="Consolas" panose="020B0609020204030204" pitchFamily="49" charset="0"/>
                <a:cs typeface="Consolas" panose="020B0609020204030204" pitchFamily="49" charset="0"/>
              </a:rPr>
              <a:t>}</a:t>
            </a:r>
          </a:p>
          <a:p>
            <a:endParaRPr lang="de-DE" sz="1800" b="0" kern="0" dirty="0">
              <a:latin typeface="Consolas" panose="020B0609020204030204" pitchFamily="49" charset="0"/>
              <a:cs typeface="Consolas" panose="020B0609020204030204" pitchFamily="49" charset="0"/>
            </a:endParaRPr>
          </a:p>
        </p:txBody>
      </p:sp>
      <p:sp>
        <p:nvSpPr>
          <p:cNvPr id="3" name="Rechteckige Legende 2"/>
          <p:cNvSpPr/>
          <p:nvPr/>
        </p:nvSpPr>
        <p:spPr bwMode="auto">
          <a:xfrm>
            <a:off x="6246794" y="1573729"/>
            <a:ext cx="2084272" cy="938463"/>
          </a:xfrm>
          <a:prstGeom prst="wedgeRectCallout">
            <a:avLst>
              <a:gd name="adj1" fmla="val -248468"/>
              <a:gd name="adj2" fmla="val 77132"/>
            </a:avLst>
          </a:prstGeom>
          <a:solidFill>
            <a:schemeClr val="accent1"/>
          </a:solidFill>
          <a:ln w="9525" cap="flat" cmpd="sng" algn="ctr">
            <a:solidFill>
              <a:srgbClr val="96969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baseline="0" dirty="0"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1) Manage </a:t>
            </a:r>
            <a:r>
              <a:rPr kumimoji="0" lang="de-DE" sz="1800" b="0" i="0" u="none" strike="noStrike" cap="none" normalizeH="0" baseline="0" dirty="0" err="1"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the</a:t>
            </a:r>
            <a:r>
              <a:rPr kumimoji="0" lang="de-DE" sz="1800" b="0" i="0" u="none" strike="noStrike" cap="none" normalizeH="0" baseline="0" dirty="0"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 </a:t>
            </a:r>
            <a:r>
              <a:rPr kumimoji="0" lang="de-DE" sz="1800" b="0" i="0" u="none" strike="noStrike" cap="none" normalizeH="0" baseline="0" dirty="0" err="1"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control</a:t>
            </a:r>
            <a:r>
              <a:rPr kumimoji="0" lang="de-DE" sz="1800" b="0" i="0" u="none" strike="noStrike" cap="none" normalizeH="0" baseline="0" dirty="0"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 </a:t>
            </a:r>
            <a:r>
              <a:rPr kumimoji="0" lang="de-DE" sz="1800" b="0" i="0" u="none" strike="noStrike" cap="none" normalizeH="0" baseline="0" dirty="0" err="1"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flow</a:t>
            </a:r>
            <a:r>
              <a:rPr kumimoji="0" lang="de-DE" sz="1800" b="0" i="0" u="none" strike="noStrike" cap="none" normalizeH="0" baseline="0" dirty="0"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 </a:t>
            </a:r>
            <a:r>
              <a:rPr kumimoji="0" lang="de-DE" sz="1800" b="0" i="0" u="none" strike="noStrike" cap="none" normalizeH="0" baseline="0" dirty="0" err="1"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of</a:t>
            </a:r>
            <a:r>
              <a:rPr kumimoji="0" lang="de-DE" sz="1800" b="0" i="0" u="none" strike="noStrike" cap="none" normalizeH="0" baseline="0" dirty="0"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 </a:t>
            </a:r>
            <a:r>
              <a:rPr kumimoji="0" lang="de-DE" sz="1800" b="0" i="0" u="none" strike="noStrike" cap="none" normalizeH="0" baseline="0" dirty="0" err="1"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the</a:t>
            </a:r>
            <a:r>
              <a:rPr kumimoji="0" lang="de-DE" sz="1800" b="0" i="0" u="none" strike="noStrike" cap="none" normalizeH="0" baseline="0" dirty="0"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 </a:t>
            </a:r>
            <a:r>
              <a:rPr kumimoji="0" lang="de-DE" sz="1800" b="0" i="0" u="none" strike="noStrike" cap="none" normalizeH="0" baseline="0" dirty="0" err="1"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application</a:t>
            </a:r>
            <a:endParaRPr kumimoji="0" lang="de-DE" sz="1800" b="0" i="0" u="none" strike="noStrike" cap="none" normalizeH="0" baseline="0" dirty="0"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7" name="Rechteckige Legende 6"/>
          <p:cNvSpPr/>
          <p:nvPr/>
        </p:nvSpPr>
        <p:spPr bwMode="auto">
          <a:xfrm>
            <a:off x="6246794" y="4228698"/>
            <a:ext cx="2084272" cy="938463"/>
          </a:xfrm>
          <a:prstGeom prst="wedgeRectCallout">
            <a:avLst>
              <a:gd name="adj1" fmla="val -123319"/>
              <a:gd name="adj2" fmla="val -34663"/>
            </a:avLst>
          </a:prstGeom>
          <a:solidFill>
            <a:schemeClr val="accent1"/>
          </a:solidFill>
          <a:ln w="9525" cap="flat" cmpd="sng" algn="ctr">
            <a:solidFill>
              <a:srgbClr val="96969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dirty="0">
                <a:latin typeface="Segoe UI" panose="020B0502040204020203" pitchFamily="34" charset="0"/>
                <a:ea typeface="Segoe UI" panose="020B0502040204020203" pitchFamily="34" charset="0"/>
                <a:cs typeface="Segoe UI" panose="020B0502040204020203" pitchFamily="34" charset="0"/>
              </a:rPr>
              <a:t>3</a:t>
            </a:r>
            <a:r>
              <a:rPr kumimoji="0" lang="de-DE" sz="1800" b="0" i="0" u="none" strike="noStrike" cap="none" normalizeH="0" baseline="0" dirty="0"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 Business </a:t>
            </a:r>
            <a:r>
              <a:rPr kumimoji="0" lang="de-DE" sz="1800" b="0" i="0" u="none" strike="noStrike" cap="none" normalizeH="0" baseline="0" dirty="0" err="1"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logic</a:t>
            </a:r>
            <a:r>
              <a:rPr kumimoji="0" lang="de-DE" sz="1800" b="0" i="0" u="none" strike="noStrike" cap="none" normalizeH="0" baseline="0" dirty="0"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 </a:t>
            </a:r>
            <a:r>
              <a:rPr kumimoji="0" lang="de-DE" sz="1800" b="0" i="0" u="none" strike="noStrike" cap="none" normalizeH="0" baseline="0" dirty="0" err="1"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related</a:t>
            </a:r>
            <a:r>
              <a:rPr kumimoji="0" lang="de-DE" sz="1800" b="0" i="0" u="none" strike="noStrike" cap="none" normalizeH="0" baseline="0" dirty="0"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 </a:t>
            </a:r>
            <a:r>
              <a:rPr kumimoji="0" lang="de-DE" sz="1800" b="0" i="0" u="none" strike="noStrike" cap="none" normalizeH="0" baseline="0" dirty="0" err="1"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code</a:t>
            </a:r>
            <a:endParaRPr kumimoji="0" lang="de-DE" sz="1800" b="0" i="0" u="none" strike="noStrike" cap="none" normalizeH="0" baseline="0" dirty="0"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Rechteckige Legende 7"/>
          <p:cNvSpPr/>
          <p:nvPr/>
        </p:nvSpPr>
        <p:spPr bwMode="auto">
          <a:xfrm>
            <a:off x="6246794" y="2861910"/>
            <a:ext cx="2084272" cy="938463"/>
          </a:xfrm>
          <a:prstGeom prst="wedgeRectCallout">
            <a:avLst>
              <a:gd name="adj1" fmla="val -170423"/>
              <a:gd name="adj2" fmla="val 75081"/>
            </a:avLst>
          </a:prstGeom>
          <a:solidFill>
            <a:schemeClr val="accent1"/>
          </a:solidFill>
          <a:ln w="9525" cap="flat" cmpd="sng" algn="ctr">
            <a:solidFill>
              <a:srgbClr val="96969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dirty="0">
                <a:latin typeface="Segoe UI" panose="020B0502040204020203" pitchFamily="34" charset="0"/>
                <a:ea typeface="Segoe UI" panose="020B0502040204020203" pitchFamily="34" charset="0"/>
                <a:cs typeface="Segoe UI" panose="020B0502040204020203" pitchFamily="34" charset="0"/>
              </a:rPr>
              <a:t>2</a:t>
            </a:r>
            <a:r>
              <a:rPr kumimoji="0" lang="de-DE" sz="1800" b="0" i="0" u="none" strike="noStrike" cap="none" normalizeH="0" baseline="0" dirty="0"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 Manage </a:t>
            </a:r>
            <a:r>
              <a:rPr kumimoji="0" lang="de-DE" sz="1800" b="0" i="0" u="none" strike="noStrike" cap="none" normalizeH="0" baseline="0" dirty="0" err="1"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resources</a:t>
            </a:r>
            <a:r>
              <a:rPr kumimoji="0" lang="de-DE" sz="1800" b="0" i="0" u="none" strike="noStrike" cap="none" normalizeH="0" baseline="0" dirty="0"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 </a:t>
            </a:r>
            <a:r>
              <a:rPr kumimoji="0" lang="de-DE" sz="1800" b="0" i="0" u="none" strike="noStrike" cap="none" normalizeH="0" baseline="0" dirty="0" err="1"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of</a:t>
            </a:r>
            <a:r>
              <a:rPr kumimoji="0" lang="de-DE" sz="1800" b="0" i="0" u="none" strike="noStrike" cap="none" normalizeH="0" baseline="0" dirty="0"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 </a:t>
            </a:r>
            <a:r>
              <a:rPr kumimoji="0" lang="de-DE" sz="1800" b="0" i="0" u="none" strike="noStrike" cap="none" normalizeH="0" baseline="0" dirty="0" err="1"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the</a:t>
            </a:r>
            <a:r>
              <a:rPr kumimoji="0" lang="de-DE" sz="1800" b="0" i="0" u="none" strike="noStrike" cap="none" normalizeH="0" baseline="0" dirty="0"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 </a:t>
            </a:r>
            <a:r>
              <a:rPr kumimoji="0" lang="de-DE" sz="1800" b="0" i="0" u="none" strike="noStrike" cap="none" normalizeH="0" baseline="0" dirty="0" err="1"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infrastructure</a:t>
            </a:r>
            <a:endParaRPr kumimoji="0" lang="de-DE" sz="1800" b="0" i="0" u="none" strike="noStrike" cap="none" normalizeH="0" baseline="0" dirty="0"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897663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b="0" dirty="0" err="1" smtClean="0"/>
              <a:t>Example</a:t>
            </a:r>
            <a:r>
              <a:rPr lang="de-DE" b="0" dirty="0" smtClean="0"/>
              <a:t>: </a:t>
            </a:r>
            <a:r>
              <a:rPr lang="en-US" b="0" dirty="0" smtClean="0"/>
              <a:t>Concurrent waiting with futures</a:t>
            </a:r>
            <a:endParaRPr lang="de-DE" b="0" dirty="0"/>
          </a:p>
        </p:txBody>
      </p:sp>
      <p:sp>
        <p:nvSpPr>
          <p:cNvPr id="5" name="Titel 3"/>
          <p:cNvSpPr txBox="1">
            <a:spLocks/>
          </p:cNvSpPr>
          <p:nvPr/>
        </p:nvSpPr>
        <p:spPr bwMode="auto">
          <a:xfrm>
            <a:off x="437291" y="2004623"/>
            <a:ext cx="7855369" cy="237724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defTabSz="862013" rtl="0" fontAlgn="base">
              <a:spcBef>
                <a:spcPct val="0"/>
              </a:spcBef>
              <a:spcAft>
                <a:spcPct val="0"/>
              </a:spcAft>
              <a:defRPr sz="2200" b="1">
                <a:solidFill>
                  <a:schemeClr val="tx1"/>
                </a:solidFill>
                <a:latin typeface="+mj-lt"/>
                <a:ea typeface="+mj-ea"/>
                <a:cs typeface="+mj-cs"/>
              </a:defRPr>
            </a:lvl1pPr>
            <a:lvl2pPr algn="l" defTabSz="862013" rtl="0" fontAlgn="base">
              <a:spcBef>
                <a:spcPct val="0"/>
              </a:spcBef>
              <a:spcAft>
                <a:spcPct val="0"/>
              </a:spcAft>
              <a:defRPr sz="2200" b="1">
                <a:solidFill>
                  <a:schemeClr val="tx1"/>
                </a:solidFill>
                <a:latin typeface="Arial" charset="0"/>
              </a:defRPr>
            </a:lvl2pPr>
            <a:lvl3pPr algn="l" defTabSz="862013" rtl="0" fontAlgn="base">
              <a:spcBef>
                <a:spcPct val="0"/>
              </a:spcBef>
              <a:spcAft>
                <a:spcPct val="0"/>
              </a:spcAft>
              <a:defRPr sz="2200" b="1">
                <a:solidFill>
                  <a:schemeClr val="tx1"/>
                </a:solidFill>
                <a:latin typeface="Arial" charset="0"/>
              </a:defRPr>
            </a:lvl3pPr>
            <a:lvl4pPr algn="l" defTabSz="862013" rtl="0" fontAlgn="base">
              <a:spcBef>
                <a:spcPct val="0"/>
              </a:spcBef>
              <a:spcAft>
                <a:spcPct val="0"/>
              </a:spcAft>
              <a:defRPr sz="2200" b="1">
                <a:solidFill>
                  <a:schemeClr val="tx1"/>
                </a:solidFill>
                <a:latin typeface="Arial" charset="0"/>
              </a:defRPr>
            </a:lvl4pPr>
            <a:lvl5pPr algn="l" defTabSz="862013" rtl="0" fontAlgn="base">
              <a:spcBef>
                <a:spcPct val="0"/>
              </a:spcBef>
              <a:spcAft>
                <a:spcPct val="0"/>
              </a:spcAft>
              <a:defRPr sz="2200" b="1">
                <a:solidFill>
                  <a:schemeClr val="tx1"/>
                </a:solidFill>
                <a:latin typeface="Arial" charset="0"/>
              </a:defRPr>
            </a:lvl5pPr>
            <a:lvl6pPr marL="457200" algn="l" defTabSz="862013" rtl="0" fontAlgn="base">
              <a:spcBef>
                <a:spcPct val="0"/>
              </a:spcBef>
              <a:spcAft>
                <a:spcPct val="0"/>
              </a:spcAft>
              <a:defRPr sz="2200" b="1">
                <a:solidFill>
                  <a:schemeClr val="tx1"/>
                </a:solidFill>
                <a:latin typeface="Arial" charset="0"/>
              </a:defRPr>
            </a:lvl6pPr>
            <a:lvl7pPr marL="914400" algn="l" defTabSz="862013" rtl="0" fontAlgn="base">
              <a:spcBef>
                <a:spcPct val="0"/>
              </a:spcBef>
              <a:spcAft>
                <a:spcPct val="0"/>
              </a:spcAft>
              <a:defRPr sz="2200" b="1">
                <a:solidFill>
                  <a:schemeClr val="tx1"/>
                </a:solidFill>
                <a:latin typeface="Arial" charset="0"/>
              </a:defRPr>
            </a:lvl7pPr>
            <a:lvl8pPr marL="1371600" algn="l" defTabSz="862013" rtl="0" fontAlgn="base">
              <a:spcBef>
                <a:spcPct val="0"/>
              </a:spcBef>
              <a:spcAft>
                <a:spcPct val="0"/>
              </a:spcAft>
              <a:defRPr sz="2200" b="1">
                <a:solidFill>
                  <a:schemeClr val="tx1"/>
                </a:solidFill>
                <a:latin typeface="Arial" charset="0"/>
              </a:defRPr>
            </a:lvl8pPr>
            <a:lvl9pPr marL="1828800" algn="l" defTabSz="862013" rtl="0" fontAlgn="base">
              <a:spcBef>
                <a:spcPct val="0"/>
              </a:spcBef>
              <a:spcAft>
                <a:spcPct val="0"/>
              </a:spcAft>
              <a:defRPr sz="2200" b="1">
                <a:solidFill>
                  <a:schemeClr val="tx1"/>
                </a:solidFill>
                <a:latin typeface="Arial" charset="0"/>
              </a:defRPr>
            </a:lvl9pPr>
          </a:lstStyle>
          <a:p>
            <a:endParaRPr lang="de-DE" sz="1800" b="0" dirty="0" smtClean="0">
              <a:solidFill>
                <a:srgbClr val="00B050"/>
              </a:solidFill>
              <a:latin typeface="Consolas" panose="020B0609020204030204" pitchFamily="49" charset="0"/>
              <a:cs typeface="Consolas" panose="020B0609020204030204" pitchFamily="49" charset="0"/>
            </a:endParaRPr>
          </a:p>
          <a:p>
            <a:r>
              <a:rPr lang="de-DE" sz="1800" b="0" dirty="0" smtClean="0">
                <a:solidFill>
                  <a:srgbClr val="92D050"/>
                </a:solidFill>
                <a:latin typeface="Consolas" panose="020B0609020204030204" pitchFamily="49" charset="0"/>
                <a:cs typeface="Consolas" panose="020B0609020204030204" pitchFamily="49" charset="0"/>
              </a:rPr>
              <a:t>File </a:t>
            </a:r>
            <a:r>
              <a:rPr lang="de-DE" sz="1800" b="0" dirty="0" err="1">
                <a:solidFill>
                  <a:srgbClr val="92D050"/>
                </a:solidFill>
                <a:latin typeface="Consolas" panose="020B0609020204030204" pitchFamily="49" charset="0"/>
                <a:cs typeface="Consolas" panose="020B0609020204030204" pitchFamily="49" charset="0"/>
              </a:rPr>
              <a:t>saveCliprdToDisk</a:t>
            </a:r>
            <a:r>
              <a:rPr lang="de-DE" sz="1800" b="0" dirty="0">
                <a:solidFill>
                  <a:srgbClr val="92D050"/>
                </a:solidFill>
                <a:latin typeface="Consolas" panose="020B0609020204030204" pitchFamily="49" charset="0"/>
                <a:cs typeface="Consolas" panose="020B0609020204030204" pitchFamily="49" charset="0"/>
              </a:rPr>
              <a:t>();</a:t>
            </a:r>
          </a:p>
          <a:p>
            <a:endParaRPr lang="de-DE" sz="1800" b="0" dirty="0" smtClean="0">
              <a:solidFill>
                <a:srgbClr val="92D050"/>
              </a:solidFill>
              <a:latin typeface="Consolas" panose="020B0609020204030204" pitchFamily="49" charset="0"/>
              <a:cs typeface="Consolas" panose="020B0609020204030204" pitchFamily="49" charset="0"/>
            </a:endParaRPr>
          </a:p>
          <a:p>
            <a:r>
              <a:rPr lang="de-DE" sz="1800" b="0" dirty="0" err="1" smtClean="0">
                <a:solidFill>
                  <a:srgbClr val="92D050"/>
                </a:solidFill>
                <a:latin typeface="Consolas" panose="020B0609020204030204" pitchFamily="49" charset="0"/>
                <a:cs typeface="Consolas" panose="020B0609020204030204" pitchFamily="49" charset="0"/>
              </a:rPr>
              <a:t>std</a:t>
            </a:r>
            <a:r>
              <a:rPr lang="de-DE" sz="1800" b="0" dirty="0" smtClean="0">
                <a:solidFill>
                  <a:srgbClr val="92D050"/>
                </a:solidFill>
                <a:latin typeface="Consolas" panose="020B0609020204030204" pitchFamily="49" charset="0"/>
                <a:cs typeface="Consolas" panose="020B0609020204030204" pitchFamily="49" charset="0"/>
              </a:rPr>
              <a:t>::</a:t>
            </a:r>
            <a:r>
              <a:rPr lang="de-DE" sz="1800" b="0" dirty="0" err="1" smtClean="0">
                <a:solidFill>
                  <a:srgbClr val="92D050"/>
                </a:solidFill>
                <a:latin typeface="Consolas" panose="020B0609020204030204" pitchFamily="49" charset="0"/>
                <a:cs typeface="Consolas" panose="020B0609020204030204" pitchFamily="49" charset="0"/>
              </a:rPr>
              <a:t>future</a:t>
            </a:r>
            <a:r>
              <a:rPr lang="de-DE" sz="1800" b="0" dirty="0" smtClean="0">
                <a:solidFill>
                  <a:srgbClr val="92D050"/>
                </a:solidFill>
                <a:latin typeface="Consolas" panose="020B0609020204030204" pitchFamily="49" charset="0"/>
                <a:cs typeface="Consolas" panose="020B0609020204030204" pitchFamily="49" charset="0"/>
              </a:rPr>
              <a:t>&lt;File&gt; f = </a:t>
            </a:r>
            <a:r>
              <a:rPr lang="de-DE" sz="1800" b="0" dirty="0" err="1" smtClean="0">
                <a:solidFill>
                  <a:srgbClr val="92D050"/>
                </a:solidFill>
                <a:latin typeface="Consolas" panose="020B0609020204030204" pitchFamily="49" charset="0"/>
                <a:cs typeface="Consolas" panose="020B0609020204030204" pitchFamily="49" charset="0"/>
              </a:rPr>
              <a:t>std</a:t>
            </a:r>
            <a:r>
              <a:rPr lang="de-DE" sz="1800" b="0" dirty="0" smtClean="0">
                <a:solidFill>
                  <a:srgbClr val="92D050"/>
                </a:solidFill>
                <a:latin typeface="Consolas" panose="020B0609020204030204" pitchFamily="49" charset="0"/>
                <a:cs typeface="Consolas" panose="020B0609020204030204" pitchFamily="49" charset="0"/>
              </a:rPr>
              <a:t>::</a:t>
            </a:r>
            <a:r>
              <a:rPr lang="de-DE" sz="1800" b="0" dirty="0" err="1" smtClean="0">
                <a:solidFill>
                  <a:srgbClr val="92D050"/>
                </a:solidFill>
                <a:latin typeface="Consolas" panose="020B0609020204030204" pitchFamily="49" charset="0"/>
                <a:cs typeface="Consolas" panose="020B0609020204030204" pitchFamily="49" charset="0"/>
              </a:rPr>
              <a:t>async</a:t>
            </a:r>
            <a:r>
              <a:rPr lang="de-DE" sz="1800" b="0" dirty="0" smtClean="0">
                <a:solidFill>
                  <a:srgbClr val="92D050"/>
                </a:solidFill>
                <a:latin typeface="Consolas" panose="020B0609020204030204" pitchFamily="49" charset="0"/>
                <a:cs typeface="Consolas" panose="020B0609020204030204" pitchFamily="49" charset="0"/>
              </a:rPr>
              <a:t>(</a:t>
            </a:r>
            <a:r>
              <a:rPr lang="de-DE" sz="1800" b="0" dirty="0" err="1" smtClean="0">
                <a:solidFill>
                  <a:srgbClr val="7030A0"/>
                </a:solidFill>
                <a:latin typeface="Consolas" panose="020B0609020204030204" pitchFamily="49" charset="0"/>
                <a:cs typeface="Consolas" panose="020B0609020204030204" pitchFamily="49" charset="0"/>
              </a:rPr>
              <a:t>saveCliprdToDisk</a:t>
            </a:r>
            <a:r>
              <a:rPr lang="de-DE" sz="1800" b="0" dirty="0" smtClean="0">
                <a:solidFill>
                  <a:srgbClr val="92D050"/>
                </a:solidFill>
                <a:latin typeface="Consolas" panose="020B0609020204030204" pitchFamily="49" charset="0"/>
                <a:cs typeface="Consolas" panose="020B0609020204030204" pitchFamily="49" charset="0"/>
              </a:rPr>
              <a:t>);</a:t>
            </a:r>
            <a:endParaRPr lang="de-DE" sz="1800" b="0" dirty="0">
              <a:solidFill>
                <a:srgbClr val="92D050"/>
              </a:solidFill>
              <a:latin typeface="Consolas" panose="020B0609020204030204" pitchFamily="49" charset="0"/>
              <a:cs typeface="Consolas" panose="020B0609020204030204" pitchFamily="49" charset="0"/>
            </a:endParaRPr>
          </a:p>
          <a:p>
            <a:endParaRPr lang="de-DE" sz="1800" b="0" dirty="0" smtClean="0">
              <a:solidFill>
                <a:srgbClr val="92D050"/>
              </a:solidFill>
              <a:latin typeface="Consolas" panose="020B0609020204030204" pitchFamily="49" charset="0"/>
              <a:cs typeface="Consolas" panose="020B0609020204030204" pitchFamily="49" charset="0"/>
            </a:endParaRPr>
          </a:p>
          <a:p>
            <a:r>
              <a:rPr lang="de-DE" sz="1800" b="0" dirty="0" err="1">
                <a:solidFill>
                  <a:srgbClr val="92D050"/>
                </a:solidFill>
                <a:latin typeface="Consolas" panose="020B0609020204030204" pitchFamily="49" charset="0"/>
                <a:cs typeface="Consolas" panose="020B0609020204030204" pitchFamily="49" charset="0"/>
              </a:rPr>
              <a:t>f.get</a:t>
            </a:r>
            <a:r>
              <a:rPr lang="de-DE" sz="1800" b="0" dirty="0">
                <a:solidFill>
                  <a:srgbClr val="92D050"/>
                </a:solidFill>
                <a:latin typeface="Consolas" panose="020B0609020204030204" pitchFamily="49" charset="0"/>
                <a:cs typeface="Consolas" panose="020B0609020204030204" pitchFamily="49" charset="0"/>
              </a:rPr>
              <a:t>() </a:t>
            </a:r>
            <a:r>
              <a:rPr lang="de-DE" sz="1800" b="0" dirty="0" smtClean="0">
                <a:solidFill>
                  <a:srgbClr val="92D050"/>
                </a:solidFill>
                <a:latin typeface="Consolas" panose="020B0609020204030204" pitchFamily="49" charset="0"/>
                <a:cs typeface="Consolas" panose="020B0609020204030204" pitchFamily="49" charset="0"/>
              </a:rPr>
              <a:t>; </a:t>
            </a:r>
            <a:r>
              <a:rPr lang="de-DE" sz="1800" b="0" dirty="0" smtClean="0">
                <a:solidFill>
                  <a:srgbClr val="FF0000"/>
                </a:solidFill>
                <a:latin typeface="Consolas" panose="020B0609020204030204" pitchFamily="49" charset="0"/>
                <a:cs typeface="Consolas" panose="020B0609020204030204" pitchFamily="49" charset="0"/>
              </a:rPr>
              <a:t>// </a:t>
            </a:r>
            <a:r>
              <a:rPr lang="de-DE" sz="1800" b="0" dirty="0" err="1" smtClean="0">
                <a:solidFill>
                  <a:srgbClr val="FF0000"/>
                </a:solidFill>
                <a:latin typeface="Consolas" panose="020B0609020204030204" pitchFamily="49" charset="0"/>
                <a:cs typeface="Consolas" panose="020B0609020204030204" pitchFamily="49" charset="0"/>
              </a:rPr>
              <a:t>this</a:t>
            </a:r>
            <a:r>
              <a:rPr lang="de-DE" sz="1800" b="0" dirty="0" smtClean="0">
                <a:solidFill>
                  <a:srgbClr val="FF0000"/>
                </a:solidFill>
                <a:latin typeface="Consolas" panose="020B0609020204030204" pitchFamily="49" charset="0"/>
                <a:cs typeface="Consolas" panose="020B0609020204030204" pitchFamily="49" charset="0"/>
              </a:rPr>
              <a:t> </a:t>
            </a:r>
            <a:r>
              <a:rPr lang="de-DE" sz="1800" b="0" dirty="0" err="1" smtClean="0">
                <a:solidFill>
                  <a:srgbClr val="FF0000"/>
                </a:solidFill>
                <a:latin typeface="Consolas" panose="020B0609020204030204" pitchFamily="49" charset="0"/>
                <a:cs typeface="Consolas" panose="020B0609020204030204" pitchFamily="49" charset="0"/>
              </a:rPr>
              <a:t>blocks</a:t>
            </a:r>
            <a:r>
              <a:rPr lang="de-DE" sz="1800" b="0" dirty="0" smtClean="0">
                <a:solidFill>
                  <a:srgbClr val="FF0000"/>
                </a:solidFill>
                <a:latin typeface="Consolas" panose="020B0609020204030204" pitchFamily="49" charset="0"/>
                <a:cs typeface="Consolas" panose="020B0609020204030204" pitchFamily="49" charset="0"/>
              </a:rPr>
              <a:t>, </a:t>
            </a:r>
            <a:r>
              <a:rPr lang="de-DE" sz="1800" b="0" dirty="0" err="1" smtClean="0">
                <a:solidFill>
                  <a:srgbClr val="FF0000"/>
                </a:solidFill>
                <a:latin typeface="Consolas" panose="020B0609020204030204" pitchFamily="49" charset="0"/>
                <a:cs typeface="Consolas" panose="020B0609020204030204" pitchFamily="49" charset="0"/>
              </a:rPr>
              <a:t>until</a:t>
            </a:r>
            <a:r>
              <a:rPr lang="de-DE" sz="1800" b="0" dirty="0" smtClean="0">
                <a:solidFill>
                  <a:srgbClr val="FF0000"/>
                </a:solidFill>
                <a:latin typeface="Consolas" panose="020B0609020204030204" pitchFamily="49" charset="0"/>
                <a:cs typeface="Consolas" panose="020B0609020204030204" pitchFamily="49" charset="0"/>
              </a:rPr>
              <a:t> </a:t>
            </a:r>
            <a:r>
              <a:rPr lang="de-DE" sz="1800" b="0" dirty="0" err="1" smtClean="0">
                <a:solidFill>
                  <a:srgbClr val="FF0000"/>
                </a:solidFill>
                <a:latin typeface="Consolas" panose="020B0609020204030204" pitchFamily="49" charset="0"/>
                <a:cs typeface="Consolas" panose="020B0609020204030204" pitchFamily="49" charset="0"/>
              </a:rPr>
              <a:t>saveCliprdToDisk</a:t>
            </a:r>
            <a:r>
              <a:rPr lang="de-DE" sz="1800" b="0" dirty="0" smtClean="0">
                <a:solidFill>
                  <a:srgbClr val="FF0000"/>
                </a:solidFill>
                <a:latin typeface="Consolas" panose="020B0609020204030204" pitchFamily="49" charset="0"/>
                <a:cs typeface="Consolas" panose="020B0609020204030204" pitchFamily="49" charset="0"/>
              </a:rPr>
              <a:t> </a:t>
            </a:r>
            <a:r>
              <a:rPr lang="de-DE" sz="1800" b="0" dirty="0" err="1" smtClean="0">
                <a:solidFill>
                  <a:srgbClr val="FF0000"/>
                </a:solidFill>
                <a:latin typeface="Consolas" panose="020B0609020204030204" pitchFamily="49" charset="0"/>
                <a:cs typeface="Consolas" panose="020B0609020204030204" pitchFamily="49" charset="0"/>
              </a:rPr>
              <a:t>is</a:t>
            </a:r>
            <a:r>
              <a:rPr lang="de-DE" sz="1800" b="0" dirty="0" smtClean="0">
                <a:solidFill>
                  <a:srgbClr val="FF0000"/>
                </a:solidFill>
                <a:latin typeface="Consolas" panose="020B0609020204030204" pitchFamily="49" charset="0"/>
                <a:cs typeface="Consolas" panose="020B0609020204030204" pitchFamily="49" charset="0"/>
              </a:rPr>
              <a:t> </a:t>
            </a:r>
            <a:r>
              <a:rPr lang="de-DE" sz="1800" b="0" dirty="0" err="1" smtClean="0">
                <a:solidFill>
                  <a:srgbClr val="FF0000"/>
                </a:solidFill>
                <a:latin typeface="Consolas" panose="020B0609020204030204" pitchFamily="49" charset="0"/>
                <a:cs typeface="Consolas" panose="020B0609020204030204" pitchFamily="49" charset="0"/>
              </a:rPr>
              <a:t>done</a:t>
            </a:r>
            <a:r>
              <a:rPr lang="de-DE" sz="1800" b="0" dirty="0" smtClean="0">
                <a:solidFill>
                  <a:srgbClr val="FF0000"/>
                </a:solidFill>
                <a:latin typeface="Consolas" panose="020B0609020204030204" pitchFamily="49" charset="0"/>
                <a:cs typeface="Consolas" panose="020B0609020204030204" pitchFamily="49" charset="0"/>
              </a:rPr>
              <a:t>!</a:t>
            </a:r>
            <a:r>
              <a:rPr lang="de-DE" sz="1800" b="0" dirty="0">
                <a:solidFill>
                  <a:srgbClr val="0070C0"/>
                </a:solidFill>
                <a:latin typeface="Consolas" panose="020B0609020204030204" pitchFamily="49" charset="0"/>
                <a:cs typeface="Consolas" panose="020B0609020204030204" pitchFamily="49" charset="0"/>
              </a:rPr>
              <a:t>		</a:t>
            </a:r>
            <a:r>
              <a:rPr lang="de-DE" sz="1800" b="0" dirty="0" smtClean="0">
                <a:solidFill>
                  <a:srgbClr val="0070C0"/>
                </a:solidFill>
                <a:latin typeface="Consolas" panose="020B0609020204030204" pitchFamily="49" charset="0"/>
                <a:cs typeface="Consolas" panose="020B0609020204030204" pitchFamily="49" charset="0"/>
              </a:rPr>
              <a:t>   </a:t>
            </a:r>
            <a:r>
              <a:rPr lang="de-DE" sz="1800" b="0" dirty="0" smtClean="0">
                <a:solidFill>
                  <a:srgbClr val="FF0000"/>
                </a:solidFill>
                <a:latin typeface="Consolas" panose="020B0609020204030204" pitchFamily="49" charset="0"/>
                <a:cs typeface="Consolas" panose="020B0609020204030204" pitchFamily="49" charset="0"/>
              </a:rPr>
              <a:t>// </a:t>
            </a:r>
            <a:r>
              <a:rPr lang="de-DE" sz="1800" b="0" dirty="0" err="1">
                <a:solidFill>
                  <a:srgbClr val="FF0000"/>
                </a:solidFill>
                <a:latin typeface="Consolas" panose="020B0609020204030204" pitchFamily="49" charset="0"/>
                <a:cs typeface="Consolas" panose="020B0609020204030204" pitchFamily="49" charset="0"/>
              </a:rPr>
              <a:t>even</a:t>
            </a:r>
            <a:r>
              <a:rPr lang="de-DE" sz="1800" b="0" dirty="0">
                <a:solidFill>
                  <a:srgbClr val="FF0000"/>
                </a:solidFill>
                <a:latin typeface="Consolas" panose="020B0609020204030204" pitchFamily="49" charset="0"/>
                <a:cs typeface="Consolas" panose="020B0609020204030204" pitchFamily="49" charset="0"/>
              </a:rPr>
              <a:t> </a:t>
            </a:r>
            <a:r>
              <a:rPr lang="de-DE" sz="1800" b="0" dirty="0" err="1">
                <a:solidFill>
                  <a:srgbClr val="FF0000"/>
                </a:solidFill>
                <a:latin typeface="Consolas" panose="020B0609020204030204" pitchFamily="49" charset="0"/>
                <a:cs typeface="Consolas" panose="020B0609020204030204" pitchFamily="49" charset="0"/>
              </a:rPr>
              <a:t>the</a:t>
            </a:r>
            <a:r>
              <a:rPr lang="de-DE" sz="1800" b="0" dirty="0">
                <a:solidFill>
                  <a:srgbClr val="FF0000"/>
                </a:solidFill>
                <a:latin typeface="Consolas" panose="020B0609020204030204" pitchFamily="49" charset="0"/>
                <a:cs typeface="Consolas" panose="020B0609020204030204" pitchFamily="49" charset="0"/>
              </a:rPr>
              <a:t> </a:t>
            </a:r>
            <a:r>
              <a:rPr lang="de-DE" sz="1800" b="0" dirty="0" err="1">
                <a:solidFill>
                  <a:srgbClr val="FF0000"/>
                </a:solidFill>
                <a:latin typeface="Consolas" panose="020B0609020204030204" pitchFamily="49" charset="0"/>
                <a:cs typeface="Consolas" panose="020B0609020204030204" pitchFamily="49" charset="0"/>
              </a:rPr>
              <a:t>destructor</a:t>
            </a:r>
            <a:r>
              <a:rPr lang="de-DE" sz="1800" b="0" dirty="0">
                <a:solidFill>
                  <a:srgbClr val="FF0000"/>
                </a:solidFill>
                <a:latin typeface="Consolas" panose="020B0609020204030204" pitchFamily="49" charset="0"/>
                <a:cs typeface="Consolas" panose="020B0609020204030204" pitchFamily="49" charset="0"/>
              </a:rPr>
              <a:t> </a:t>
            </a:r>
            <a:r>
              <a:rPr lang="de-DE" sz="1800" b="0" dirty="0" err="1">
                <a:solidFill>
                  <a:srgbClr val="FF0000"/>
                </a:solidFill>
                <a:latin typeface="Consolas" panose="020B0609020204030204" pitchFamily="49" charset="0"/>
                <a:cs typeface="Consolas" panose="020B0609020204030204" pitchFamily="49" charset="0"/>
              </a:rPr>
              <a:t>of</a:t>
            </a:r>
            <a:r>
              <a:rPr lang="de-DE" sz="1800" b="0" dirty="0">
                <a:solidFill>
                  <a:srgbClr val="FF0000"/>
                </a:solidFill>
                <a:latin typeface="Consolas" panose="020B0609020204030204" pitchFamily="49" charset="0"/>
                <a:cs typeface="Consolas" panose="020B0609020204030204" pitchFamily="49" charset="0"/>
              </a:rPr>
              <a:t> </a:t>
            </a:r>
            <a:r>
              <a:rPr lang="de-DE" sz="1800" b="0" dirty="0" err="1">
                <a:solidFill>
                  <a:srgbClr val="FF0000"/>
                </a:solidFill>
                <a:latin typeface="Consolas" panose="020B0609020204030204" pitchFamily="49" charset="0"/>
                <a:cs typeface="Consolas" panose="020B0609020204030204" pitchFamily="49" charset="0"/>
              </a:rPr>
              <a:t>std</a:t>
            </a:r>
            <a:r>
              <a:rPr lang="de-DE" sz="1800" b="0" dirty="0">
                <a:solidFill>
                  <a:srgbClr val="FF0000"/>
                </a:solidFill>
                <a:latin typeface="Consolas" panose="020B0609020204030204" pitchFamily="49" charset="0"/>
                <a:cs typeface="Consolas" panose="020B0609020204030204" pitchFamily="49" charset="0"/>
              </a:rPr>
              <a:t>::</a:t>
            </a:r>
            <a:r>
              <a:rPr lang="de-DE" sz="1800" b="0" dirty="0" err="1">
                <a:solidFill>
                  <a:srgbClr val="FF0000"/>
                </a:solidFill>
                <a:latin typeface="Consolas" panose="020B0609020204030204" pitchFamily="49" charset="0"/>
                <a:cs typeface="Consolas" panose="020B0609020204030204" pitchFamily="49" charset="0"/>
              </a:rPr>
              <a:t>future</a:t>
            </a:r>
            <a:r>
              <a:rPr lang="de-DE" sz="1800" b="0" dirty="0">
                <a:solidFill>
                  <a:srgbClr val="FF0000"/>
                </a:solidFill>
                <a:latin typeface="Consolas" panose="020B0609020204030204" pitchFamily="49" charset="0"/>
                <a:cs typeface="Consolas" panose="020B0609020204030204" pitchFamily="49" charset="0"/>
              </a:rPr>
              <a:t> </a:t>
            </a:r>
            <a:r>
              <a:rPr lang="de-DE" sz="1800" b="0" dirty="0" err="1">
                <a:solidFill>
                  <a:srgbClr val="FF0000"/>
                </a:solidFill>
                <a:latin typeface="Consolas" panose="020B0609020204030204" pitchFamily="49" charset="0"/>
                <a:cs typeface="Consolas" panose="020B0609020204030204" pitchFamily="49" charset="0"/>
              </a:rPr>
              <a:t>blocks</a:t>
            </a:r>
            <a:r>
              <a:rPr lang="de-DE" sz="1800" b="0" dirty="0">
                <a:solidFill>
                  <a:srgbClr val="FF0000"/>
                </a:solidFill>
                <a:latin typeface="Consolas" panose="020B0609020204030204" pitchFamily="49" charset="0"/>
                <a:cs typeface="Consolas" panose="020B0609020204030204" pitchFamily="49" charset="0"/>
              </a:rPr>
              <a:t>! </a:t>
            </a:r>
          </a:p>
          <a:p>
            <a:endParaRPr lang="de-DE" sz="1800" b="0" kern="0" dirty="0">
              <a:solidFill>
                <a:srgbClr val="0070C0"/>
              </a:solidFill>
              <a:latin typeface="Consolas" panose="020B0609020204030204" pitchFamily="49" charset="0"/>
              <a:cs typeface="Consolas" panose="020B0609020204030204" pitchFamily="49" charset="0"/>
            </a:endParaRPr>
          </a:p>
        </p:txBody>
      </p:sp>
      <p:sp>
        <p:nvSpPr>
          <p:cNvPr id="7" name="Titel 3"/>
          <p:cNvSpPr txBox="1">
            <a:spLocks/>
          </p:cNvSpPr>
          <p:nvPr/>
        </p:nvSpPr>
        <p:spPr bwMode="auto">
          <a:xfrm>
            <a:off x="525627" y="1032201"/>
            <a:ext cx="6365203" cy="42405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defTabSz="862013" rtl="0" fontAlgn="base">
              <a:spcBef>
                <a:spcPct val="0"/>
              </a:spcBef>
              <a:spcAft>
                <a:spcPct val="0"/>
              </a:spcAft>
              <a:defRPr sz="2200" b="1">
                <a:solidFill>
                  <a:schemeClr val="tx1"/>
                </a:solidFill>
                <a:latin typeface="Segoe UI Light" panose="020B0502040204020203" pitchFamily="34" charset="0"/>
                <a:ea typeface="+mj-ea"/>
                <a:cs typeface="+mj-cs"/>
              </a:defRPr>
            </a:lvl1pPr>
            <a:lvl2pPr algn="l" defTabSz="862013" rtl="0" fontAlgn="base">
              <a:spcBef>
                <a:spcPct val="0"/>
              </a:spcBef>
              <a:spcAft>
                <a:spcPct val="0"/>
              </a:spcAft>
              <a:defRPr sz="2200" b="1">
                <a:solidFill>
                  <a:schemeClr val="tx1"/>
                </a:solidFill>
                <a:latin typeface="Arial" charset="0"/>
              </a:defRPr>
            </a:lvl2pPr>
            <a:lvl3pPr algn="l" defTabSz="862013" rtl="0" fontAlgn="base">
              <a:spcBef>
                <a:spcPct val="0"/>
              </a:spcBef>
              <a:spcAft>
                <a:spcPct val="0"/>
              </a:spcAft>
              <a:defRPr sz="2200" b="1">
                <a:solidFill>
                  <a:schemeClr val="tx1"/>
                </a:solidFill>
                <a:latin typeface="Arial" charset="0"/>
              </a:defRPr>
            </a:lvl3pPr>
            <a:lvl4pPr algn="l" defTabSz="862013" rtl="0" fontAlgn="base">
              <a:spcBef>
                <a:spcPct val="0"/>
              </a:spcBef>
              <a:spcAft>
                <a:spcPct val="0"/>
              </a:spcAft>
              <a:defRPr sz="2200" b="1">
                <a:solidFill>
                  <a:schemeClr val="tx1"/>
                </a:solidFill>
                <a:latin typeface="Arial" charset="0"/>
              </a:defRPr>
            </a:lvl4pPr>
            <a:lvl5pPr algn="l" defTabSz="862013" rtl="0" fontAlgn="base">
              <a:spcBef>
                <a:spcPct val="0"/>
              </a:spcBef>
              <a:spcAft>
                <a:spcPct val="0"/>
              </a:spcAft>
              <a:defRPr sz="2200" b="1">
                <a:solidFill>
                  <a:schemeClr val="tx1"/>
                </a:solidFill>
                <a:latin typeface="Arial" charset="0"/>
              </a:defRPr>
            </a:lvl5pPr>
            <a:lvl6pPr marL="457200" algn="l" defTabSz="862013" rtl="0" fontAlgn="base">
              <a:spcBef>
                <a:spcPct val="0"/>
              </a:spcBef>
              <a:spcAft>
                <a:spcPct val="0"/>
              </a:spcAft>
              <a:defRPr sz="2200" b="1">
                <a:solidFill>
                  <a:schemeClr val="tx1"/>
                </a:solidFill>
                <a:latin typeface="Arial" charset="0"/>
              </a:defRPr>
            </a:lvl6pPr>
            <a:lvl7pPr marL="914400" algn="l" defTabSz="862013" rtl="0" fontAlgn="base">
              <a:spcBef>
                <a:spcPct val="0"/>
              </a:spcBef>
              <a:spcAft>
                <a:spcPct val="0"/>
              </a:spcAft>
              <a:defRPr sz="2200" b="1">
                <a:solidFill>
                  <a:schemeClr val="tx1"/>
                </a:solidFill>
                <a:latin typeface="Arial" charset="0"/>
              </a:defRPr>
            </a:lvl7pPr>
            <a:lvl8pPr marL="1371600" algn="l" defTabSz="862013" rtl="0" fontAlgn="base">
              <a:spcBef>
                <a:spcPct val="0"/>
              </a:spcBef>
              <a:spcAft>
                <a:spcPct val="0"/>
              </a:spcAft>
              <a:defRPr sz="2200" b="1">
                <a:solidFill>
                  <a:schemeClr val="tx1"/>
                </a:solidFill>
                <a:latin typeface="Arial" charset="0"/>
              </a:defRPr>
            </a:lvl8pPr>
            <a:lvl9pPr marL="1828800" algn="l" defTabSz="862013" rtl="0" fontAlgn="base">
              <a:spcBef>
                <a:spcPct val="0"/>
              </a:spcBef>
              <a:spcAft>
                <a:spcPct val="0"/>
              </a:spcAft>
              <a:defRPr sz="2200" b="1">
                <a:solidFill>
                  <a:schemeClr val="tx1"/>
                </a:solidFill>
                <a:latin typeface="Arial" charset="0"/>
              </a:defRPr>
            </a:lvl9pPr>
          </a:lstStyle>
          <a:p>
            <a:r>
              <a:rPr lang="en-US" b="0" dirty="0">
                <a:latin typeface="Segoe UI" panose="020B0502040204020203" pitchFamily="34" charset="0"/>
                <a:ea typeface="Segoe UI" panose="020B0502040204020203" pitchFamily="34" charset="0"/>
                <a:cs typeface="Segoe UI" panose="020B0502040204020203" pitchFamily="34" charset="0"/>
              </a:rPr>
              <a:t>C</a:t>
            </a:r>
            <a:r>
              <a:rPr lang="en-US" b="0" dirty="0" smtClean="0">
                <a:latin typeface="Segoe UI" panose="020B0502040204020203" pitchFamily="34" charset="0"/>
                <a:ea typeface="Segoe UI" panose="020B0502040204020203" pitchFamily="34" charset="0"/>
                <a:cs typeface="Segoe UI" panose="020B0502040204020203" pitchFamily="34" charset="0"/>
              </a:rPr>
              <a:t>++11</a:t>
            </a:r>
            <a:endParaRPr lang="de-DE" kern="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03259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1_pcvisit powerpoint cdvorlage">
  <a:themeElements>
    <a:clrScheme name="1_pcvisit powerpoint cdvorlage 1">
      <a:dk1>
        <a:srgbClr val="000000"/>
      </a:dk1>
      <a:lt1>
        <a:srgbClr val="FFFFFF"/>
      </a:lt1>
      <a:dk2>
        <a:srgbClr val="DDDDDD"/>
      </a:dk2>
      <a:lt2>
        <a:srgbClr val="5F5F5F"/>
      </a:lt2>
      <a:accent1>
        <a:srgbClr val="F79910"/>
      </a:accent1>
      <a:accent2>
        <a:srgbClr val="FAC06A"/>
      </a:accent2>
      <a:accent3>
        <a:srgbClr val="FFFFFF"/>
      </a:accent3>
      <a:accent4>
        <a:srgbClr val="000000"/>
      </a:accent4>
      <a:accent5>
        <a:srgbClr val="FACAAA"/>
      </a:accent5>
      <a:accent6>
        <a:srgbClr val="E3AE5F"/>
      </a:accent6>
      <a:hlink>
        <a:srgbClr val="FCDCAE"/>
      </a:hlink>
      <a:folHlink>
        <a:srgbClr val="FEF1DE"/>
      </a:folHlink>
    </a:clrScheme>
    <a:fontScheme name="1_pcvisit powerpoint cdvorlag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969696"/>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969696"/>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1_pcvisit powerpoint cdvorlage 1">
        <a:dk1>
          <a:srgbClr val="000000"/>
        </a:dk1>
        <a:lt1>
          <a:srgbClr val="FFFFFF"/>
        </a:lt1>
        <a:dk2>
          <a:srgbClr val="DDDDDD"/>
        </a:dk2>
        <a:lt2>
          <a:srgbClr val="5F5F5F"/>
        </a:lt2>
        <a:accent1>
          <a:srgbClr val="F79910"/>
        </a:accent1>
        <a:accent2>
          <a:srgbClr val="FAC06A"/>
        </a:accent2>
        <a:accent3>
          <a:srgbClr val="FFFFFF"/>
        </a:accent3>
        <a:accent4>
          <a:srgbClr val="000000"/>
        </a:accent4>
        <a:accent5>
          <a:srgbClr val="FACAAA"/>
        </a:accent5>
        <a:accent6>
          <a:srgbClr val="E3AE5F"/>
        </a:accent6>
        <a:hlink>
          <a:srgbClr val="FCDCAE"/>
        </a:hlink>
        <a:folHlink>
          <a:srgbClr val="FEF1D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pcvisit CALOA Angebot Serviceprovioder Stand 240106</Template>
  <TotalTime>0</TotalTime>
  <Words>4686</Words>
  <Application>Microsoft Office PowerPoint</Application>
  <PresentationFormat>Benutzerdefiniert</PresentationFormat>
  <Paragraphs>786</Paragraphs>
  <Slides>39</Slides>
  <Notes>39</Notes>
  <HiddenSlides>0</HiddenSlides>
  <MMClips>0</MMClips>
  <ScaleCrop>false</ScaleCrop>
  <HeadingPairs>
    <vt:vector size="4" baseType="variant">
      <vt:variant>
        <vt:lpstr>Design</vt:lpstr>
      </vt:variant>
      <vt:variant>
        <vt:i4>1</vt:i4>
      </vt:variant>
      <vt:variant>
        <vt:lpstr>Folientitel</vt:lpstr>
      </vt:variant>
      <vt:variant>
        <vt:i4>39</vt:i4>
      </vt:variant>
    </vt:vector>
  </HeadingPairs>
  <TitlesOfParts>
    <vt:vector size="40" baseType="lpstr">
      <vt:lpstr>1_pcvisit powerpoint cdvorlage</vt:lpstr>
      <vt:lpstr>PowerPoint-Präsentation</vt:lpstr>
      <vt:lpstr>Agenda</vt:lpstr>
      <vt:lpstr>A typical requirement for a application these days… </vt:lpstr>
      <vt:lpstr>A typical requirement for a application these days… </vt:lpstr>
      <vt:lpstr>A typical requirement for a application these days… </vt:lpstr>
      <vt:lpstr>PowerPoint-Präsentation</vt:lpstr>
      <vt:lpstr>PowerPoint-Präsentation</vt:lpstr>
      <vt:lpstr>Example: Concurrent waiting with signals</vt:lpstr>
      <vt:lpstr>Example: Concurrent waiting with futures</vt:lpstr>
      <vt:lpstr>Example: Concurrent waiting with boost</vt:lpstr>
      <vt:lpstr>PowerPoint-Präsentation</vt:lpstr>
      <vt:lpstr>PowerPoint-Präsentation</vt:lpstr>
      <vt:lpstr>PowerPoint-Präsentation</vt:lpstr>
      <vt:lpstr>… how to escape?</vt:lpstr>
      <vt:lpstr>… how to escape?</vt:lpstr>
      <vt:lpstr>PowerPoint-Präsentation</vt:lpstr>
      <vt:lpstr>Coasync4cpp - How it works</vt:lpstr>
      <vt:lpstr>Coasync4cpp - How it works</vt:lpstr>
      <vt:lpstr>Overview coasync4cpp</vt:lpstr>
      <vt:lpstr>Overview coasync4cpp</vt:lpstr>
      <vt:lpstr>Understanding async Tasks</vt:lpstr>
      <vt:lpstr>Example using await</vt:lpstr>
      <vt:lpstr>Example using Task</vt:lpstr>
      <vt:lpstr>PowerPoint-Präsentation</vt:lpstr>
      <vt:lpstr>Task Factories</vt:lpstr>
      <vt:lpstr>Task Factories</vt:lpstr>
      <vt:lpstr>Awaitables</vt:lpstr>
      <vt:lpstr>Helper: TaskDispatcher</vt:lpstr>
      <vt:lpstr>Summary Usage</vt:lpstr>
      <vt:lpstr>Example using Task</vt:lpstr>
      <vt:lpstr>PowerPoint-Präsentation</vt:lpstr>
      <vt:lpstr>PowerPoint-Präsentation</vt:lpstr>
      <vt:lpstr>Where to go from here?</vt:lpstr>
      <vt:lpstr>coasync4cpp</vt:lpstr>
      <vt:lpstr>What can you expect from version 0.10?</vt:lpstr>
      <vt:lpstr>What can you expect from version 0.10?</vt:lpstr>
      <vt:lpstr>What can you expect from version 0.10?</vt:lpstr>
      <vt:lpstr>PowerPoint-Präsentation</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pcvisit</dc:title>
  <dc:creator>hebe</dc:creator>
  <cp:lastModifiedBy>Helge Betzinger</cp:lastModifiedBy>
  <cp:revision>958</cp:revision>
  <cp:lastPrinted>2014-10-05T12:00:31Z</cp:lastPrinted>
  <dcterms:created xsi:type="dcterms:W3CDTF">2004-03-12T16:06:15Z</dcterms:created>
  <dcterms:modified xsi:type="dcterms:W3CDTF">2014-12-16T19:54:00Z</dcterms:modified>
</cp:coreProperties>
</file>