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01" r:id="rId1"/>
  </p:sldMasterIdLst>
  <p:notesMasterIdLst>
    <p:notesMasterId r:id="rId13"/>
  </p:notesMasterIdLst>
  <p:handoutMasterIdLst>
    <p:handoutMasterId r:id="rId14"/>
  </p:handoutMasterIdLst>
  <p:sldIdLst>
    <p:sldId id="425" r:id="rId2"/>
    <p:sldId id="467" r:id="rId3"/>
    <p:sldId id="470" r:id="rId4"/>
    <p:sldId id="472" r:id="rId5"/>
    <p:sldId id="474" r:id="rId6"/>
    <p:sldId id="483" r:id="rId7"/>
    <p:sldId id="479" r:id="rId8"/>
    <p:sldId id="480" r:id="rId9"/>
    <p:sldId id="437" r:id="rId10"/>
    <p:sldId id="429" r:id="rId11"/>
    <p:sldId id="412" r:id="rId12"/>
  </p:sldIdLst>
  <p:sldSz cx="9144000" cy="6858000" type="screen4x3"/>
  <p:notesSz cx="6797675" cy="9928225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26">
          <p15:clr>
            <a:srgbClr val="A4A3A4"/>
          </p15:clr>
        </p15:guide>
        <p15:guide id="2" pos="39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0016"/>
    <a:srgbClr val="E20B22"/>
    <a:srgbClr val="18B7E2"/>
    <a:srgbClr val="6B9B2D"/>
    <a:srgbClr val="868686"/>
    <a:srgbClr val="696969"/>
    <a:srgbClr val="0000AA"/>
    <a:srgbClr val="ED1B24"/>
    <a:srgbClr val="EB6E00"/>
    <a:srgbClr val="8C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74" autoAdjust="0"/>
    <p:restoredTop sz="76033" autoAdjust="0"/>
  </p:normalViewPr>
  <p:slideViewPr>
    <p:cSldViewPr snapToGrid="0" snapToObjects="1">
      <p:cViewPr>
        <p:scale>
          <a:sx n="103" d="100"/>
          <a:sy n="103" d="100"/>
        </p:scale>
        <p:origin x="-1488" y="-72"/>
      </p:cViewPr>
      <p:guideLst>
        <p:guide orient="horz" pos="1126"/>
        <p:guide pos="3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-5656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BDADD-D838-584D-81B3-034D8F5CCE3E}" type="datetimeFigureOut">
              <a:rPr lang="de-DE" smtClean="0"/>
              <a:t>11.01.19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A084E-38B1-9E46-8196-7922A0B4CA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649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F6F1B-8AAB-614A-8A88-F402AA95F771}" type="datetimeFigureOut">
              <a:rPr lang="de-DE" smtClean="0"/>
              <a:pPr/>
              <a:t>11.01.19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B0742-8C6F-2144-92BD-DEB7E3A15E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B0742-8C6F-2144-92BD-DEB7E3A15EEB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067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endParaRPr lang="de-DE" b="1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B0742-8C6F-2144-92BD-DEB7E3A15EEB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914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B0742-8C6F-2144-92BD-DEB7E3A15EEB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900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de-DE" dirty="0" smtClean="0">
              <a:effectLst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B0742-8C6F-2144-92BD-DEB7E3A15EEB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31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de-DE" dirty="0" smtClean="0">
              <a:effectLst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B0742-8C6F-2144-92BD-DEB7E3A15EEB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314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de-DE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9216F-F0BB-7A46-B735-836B4D079437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518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de-DE" dirty="0" smtClean="0">
                <a:effectLst/>
              </a:rPr>
              <a:t>existential</a:t>
            </a:r>
            <a:r>
              <a:rPr lang="de-DE" baseline="0" dirty="0" smtClean="0">
                <a:effectLst/>
              </a:rPr>
              <a:t> </a:t>
            </a:r>
            <a:r>
              <a:rPr lang="de-DE" baseline="0" dirty="0" err="1" smtClean="0">
                <a:effectLst/>
              </a:rPr>
              <a:t>types</a:t>
            </a:r>
            <a:endParaRPr lang="de-DE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9216F-F0BB-7A46-B735-836B4D079437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518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de-DE" dirty="0" smtClean="0">
              <a:effectLst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B0742-8C6F-2144-92BD-DEB7E3A15EE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314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de-DE" dirty="0" smtClean="0">
              <a:effectLst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B0742-8C6F-2144-92BD-DEB7E3A15EEB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314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de-DE" dirty="0" smtClean="0">
                <a:effectLst/>
              </a:rPr>
              <a:t>TODO: bessere</a:t>
            </a:r>
            <a:r>
              <a:rPr lang="de-DE" baseline="0" dirty="0" smtClean="0">
                <a:effectLst/>
              </a:rPr>
              <a:t> </a:t>
            </a:r>
            <a:r>
              <a:rPr lang="de-DE" baseline="0" dirty="0" err="1" smtClean="0">
                <a:effectLst/>
              </a:rPr>
              <a:t>implementierung</a:t>
            </a:r>
            <a:r>
              <a:rPr lang="de-DE" baseline="0" dirty="0" smtClean="0">
                <a:effectLst/>
              </a:rPr>
              <a:t> für </a:t>
            </a:r>
            <a:r>
              <a:rPr lang="de-DE" baseline="0" dirty="0" err="1" smtClean="0">
                <a:effectLst/>
              </a:rPr>
              <a:t>generalized</a:t>
            </a:r>
            <a:r>
              <a:rPr lang="de-DE" baseline="0" dirty="0" smtClean="0">
                <a:effectLst/>
              </a:rPr>
              <a:t> </a:t>
            </a:r>
            <a:r>
              <a:rPr lang="de-DE" baseline="0" dirty="0" err="1" smtClean="0">
                <a:effectLst/>
              </a:rPr>
              <a:t>copy</a:t>
            </a:r>
            <a:r>
              <a:rPr lang="de-DE" baseline="0" dirty="0" smtClean="0">
                <a:effectLst/>
              </a:rPr>
              <a:t> </a:t>
            </a:r>
            <a:r>
              <a:rPr lang="de-DE" baseline="0" dirty="0" err="1" smtClean="0">
                <a:effectLst/>
              </a:rPr>
              <a:t>ctor</a:t>
            </a:r>
            <a:endParaRPr lang="de-DE" dirty="0" smtClean="0">
              <a:effectLst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B0742-8C6F-2144-92BD-DEB7E3A15EEB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314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bei </a:t>
            </a:r>
            <a:r>
              <a:rPr lang="de-DE" dirty="0" err="1" smtClean="0"/>
              <a:t>direct</a:t>
            </a:r>
            <a:r>
              <a:rPr lang="de-DE" dirty="0" smtClean="0"/>
              <a:t> (3gcc,</a:t>
            </a:r>
            <a:r>
              <a:rPr lang="de-DE" baseline="0" dirty="0" smtClean="0"/>
              <a:t> 2clang</a:t>
            </a:r>
            <a:r>
              <a:rPr lang="de-DE" dirty="0" smtClean="0"/>
              <a:t>) und </a:t>
            </a:r>
            <a:r>
              <a:rPr lang="de-DE" dirty="0" err="1" smtClean="0"/>
              <a:t>wrapped</a:t>
            </a:r>
            <a:r>
              <a:rPr lang="de-DE" dirty="0" smtClean="0"/>
              <a:t> (11gcc&amp;clang): </a:t>
            </a:r>
            <a:r>
              <a:rPr lang="de-DE" dirty="0" err="1" smtClean="0"/>
              <a:t>warning</a:t>
            </a:r>
            <a:r>
              <a:rPr lang="de-DE" dirty="0" smtClean="0"/>
              <a:t>: </a:t>
            </a:r>
            <a:r>
              <a:rPr lang="de-DE" dirty="0" err="1" smtClean="0"/>
              <a:t>found</a:t>
            </a:r>
            <a:r>
              <a:rPr lang="de-DE" dirty="0" smtClean="0"/>
              <a:t> a </a:t>
            </a:r>
            <a:r>
              <a:rPr lang="de-DE" dirty="0" err="1" smtClean="0"/>
              <a:t>return</a:t>
            </a:r>
            <a:r>
              <a:rPr lang="de-DE" dirty="0" smtClean="0"/>
              <a:t> </a:t>
            </a:r>
            <a:r>
              <a:rPr lang="de-DE" dirty="0" err="1" smtClean="0"/>
              <a:t>instruction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assembly</a:t>
            </a:r>
            <a:r>
              <a:rPr lang="de-DE" dirty="0" smtClean="0"/>
              <a:t> </a:t>
            </a:r>
            <a:r>
              <a:rPr lang="de-DE" dirty="0" err="1" smtClean="0"/>
              <a:t>sequence</a:t>
            </a:r>
            <a:r>
              <a:rPr lang="de-DE" dirty="0" smtClean="0"/>
              <a:t>.</a:t>
            </a:r>
          </a:p>
          <a:p>
            <a:r>
              <a:rPr lang="de-DE" dirty="0" smtClean="0"/>
              <a:t>nur bei </a:t>
            </a:r>
            <a:r>
              <a:rPr lang="de-DE" dirty="0" err="1" smtClean="0"/>
              <a:t>wrapped</a:t>
            </a:r>
            <a:r>
              <a:rPr lang="de-DE" dirty="0" smtClean="0"/>
              <a:t> (7gcc, 18clang): </a:t>
            </a:r>
            <a:r>
              <a:rPr lang="de-DE" dirty="0" err="1" smtClean="0"/>
              <a:t>warning</a:t>
            </a:r>
            <a:r>
              <a:rPr lang="de-DE" dirty="0" smtClean="0"/>
              <a:t>: </a:t>
            </a:r>
            <a:r>
              <a:rPr lang="de-DE" dirty="0" err="1" smtClean="0"/>
              <a:t>found</a:t>
            </a:r>
            <a:r>
              <a:rPr lang="de-DE" dirty="0" smtClean="0"/>
              <a:t> a </a:t>
            </a:r>
            <a:r>
              <a:rPr lang="de-DE" dirty="0" err="1" smtClean="0"/>
              <a:t>call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assembly</a:t>
            </a:r>
            <a:r>
              <a:rPr lang="de-DE" dirty="0" smtClean="0"/>
              <a:t> </a:t>
            </a:r>
            <a:r>
              <a:rPr lang="de-DE" dirty="0" err="1" smtClean="0"/>
              <a:t>sequence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note</a:t>
            </a:r>
            <a:r>
              <a:rPr lang="de-DE" dirty="0" smtClean="0"/>
              <a:t>: </a:t>
            </a:r>
            <a:r>
              <a:rPr lang="de-DE" dirty="0" err="1" smtClean="0"/>
              <a:t>call</a:t>
            </a:r>
            <a:r>
              <a:rPr lang="de-DE" dirty="0" smtClean="0"/>
              <a:t> </a:t>
            </a:r>
            <a:r>
              <a:rPr lang="de-DE" dirty="0" err="1" smtClean="0"/>
              <a:t>instructions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correctly</a:t>
            </a:r>
            <a:r>
              <a:rPr lang="de-DE" dirty="0" smtClean="0"/>
              <a:t> </a:t>
            </a:r>
            <a:r>
              <a:rPr lang="de-DE" dirty="0" err="1" smtClean="0"/>
              <a:t>modeled</a:t>
            </a:r>
            <a:r>
              <a:rPr lang="de-DE" dirty="0" smtClean="0"/>
              <a:t>. </a:t>
            </a:r>
            <a:r>
              <a:rPr lang="de-DE" dirty="0" err="1" smtClean="0"/>
              <a:t>Assume</a:t>
            </a:r>
            <a:r>
              <a:rPr lang="de-DE" dirty="0" smtClean="0"/>
              <a:t> a </a:t>
            </a:r>
            <a:r>
              <a:rPr lang="de-DE" dirty="0" err="1" smtClean="0"/>
              <a:t>latency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100cy.</a:t>
            </a:r>
          </a:p>
          <a:p>
            <a:r>
              <a:rPr lang="de-DE" dirty="0" smtClean="0"/>
              <a:t>-&gt; erklärt geringere </a:t>
            </a:r>
            <a:r>
              <a:rPr lang="de-DE" dirty="0" err="1" smtClean="0"/>
              <a:t>cycles</a:t>
            </a:r>
            <a:r>
              <a:rPr lang="de-DE" dirty="0" smtClean="0"/>
              <a:t> bei </a:t>
            </a:r>
            <a:r>
              <a:rPr lang="de-DE" dirty="0" err="1" smtClean="0"/>
              <a:t>wrapped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B0742-8C6F-2144-92BD-DEB7E3A15EEB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221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934201" y="637940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03424-6E33-9843-B81D-468020E52A2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30B411-599E-504E-9B90-1EBEA2A849E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30B411-599E-504E-9B90-1EBEA2A849E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30B411-599E-504E-9B90-1EBEA2A849E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486358" y="6607712"/>
            <a:ext cx="657642" cy="250288"/>
          </a:xfrm>
          <a:prstGeom prst="rect">
            <a:avLst/>
          </a:prstGeom>
        </p:spPr>
        <p:txBody>
          <a:bodyPr/>
          <a:lstStyle/>
          <a:p>
            <a:fld id="{6BFCAD61-D7C8-964B-9EA7-60B76A046B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582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934201" y="637940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E003424-6E33-9843-B81D-468020E52A2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33403" y="1617133"/>
            <a:ext cx="8229600" cy="1143000"/>
          </a:xfrm>
          <a:prstGeom prst="rect">
            <a:avLst/>
          </a:prstGeom>
        </p:spPr>
        <p:txBody>
          <a:bodyPr vert="horz" anchor="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33403" y="1617133"/>
            <a:ext cx="8229600" cy="1143000"/>
          </a:xfrm>
          <a:prstGeom prst="rect">
            <a:avLst/>
          </a:prstGeom>
        </p:spPr>
        <p:txBody>
          <a:bodyPr vert="horz" anchor="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994409" y="182563"/>
            <a:ext cx="2074333" cy="246062"/>
          </a:xfrm>
          <a:prstGeom prst="rect">
            <a:avLst/>
          </a:prstGeom>
        </p:spPr>
        <p:txBody>
          <a:bodyPr vert="horz" anchor="t"/>
          <a:lstStyle>
            <a:lvl1pPr algn="r">
              <a:buNone/>
              <a:defRPr lang="de-DE" sz="1000" kern="1200" dirty="0" smtClean="0">
                <a:solidFill>
                  <a:srgbClr val="AFAFAF"/>
                </a:solidFill>
                <a:latin typeface="Proxima Nova Soft Regular"/>
                <a:ea typeface="+mn-ea"/>
                <a:cs typeface="Proxima Nova Soft Regular"/>
              </a:defRPr>
            </a:lvl1pPr>
          </a:lstStyle>
          <a:p>
            <a:pPr lvl="0"/>
            <a:r>
              <a:rPr lang="de-DE" dirty="0">
                <a:solidFill>
                  <a:srgbClr val="AFAFAF"/>
                </a:solidFill>
                <a:latin typeface="Proxima Nova Soft Regular"/>
                <a:cs typeface="Proxima Nova Soft Regular"/>
              </a:rPr>
              <a:t>Rubrik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30B411-599E-504E-9B90-1EBEA2A849EC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30B411-599E-504E-9B90-1EBEA2A849E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30B411-599E-504E-9B90-1EBEA2A849E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Dropbox\QPR Marketing\Logo\QPR-LOGO_RGBweb_Weiss72ppi.png"/>
          <p:cNvPicPr>
            <a:picLocks noChangeAspect="1" noChangeArrowheads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2901" y="238512"/>
            <a:ext cx="1031611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Bild 1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22" y="215041"/>
            <a:ext cx="1188136" cy="529909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934201" y="637940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03424-6E33-9843-B81D-468020E52A25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7" r:id="rId3"/>
    <p:sldLayoutId id="2147483913" r:id="rId4"/>
    <p:sldLayoutId id="2147483908" r:id="rId5"/>
    <p:sldLayoutId id="2147483914" r:id="rId6"/>
    <p:sldLayoutId id="2147483904" r:id="rId7"/>
    <p:sldLayoutId id="2147483905" r:id="rId8"/>
    <p:sldLayoutId id="2147483906" r:id="rId9"/>
    <p:sldLayoutId id="2147483909" r:id="rId10"/>
    <p:sldLayoutId id="2147483910" r:id="rId11"/>
    <p:sldLayoutId id="2147483911" r:id="rId12"/>
    <p:sldLayoutId id="2147483912" r:id="rId13"/>
    <p:sldLayoutId id="2147483915" r:id="rId1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003424-6E33-9843-B81D-468020E52A25}" type="slidenum">
              <a:rPr lang="de-DE" smtClean="0"/>
              <a:t>1</a:t>
            </a:fld>
            <a:endParaRPr lang="de-DE"/>
          </a:p>
        </p:txBody>
      </p:sp>
      <p:sp>
        <p:nvSpPr>
          <p:cNvPr id="4" name="Textfeld 1"/>
          <p:cNvSpPr txBox="1"/>
          <p:nvPr/>
        </p:nvSpPr>
        <p:spPr>
          <a:xfrm>
            <a:off x="140090" y="5663714"/>
            <a:ext cx="8981406" cy="657192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342900" indent="-342900" algn="ctr">
              <a:lnSpc>
                <a:spcPct val="75000"/>
              </a:lnSpc>
              <a:spcBef>
                <a:spcPct val="20000"/>
              </a:spcBef>
            </a:pPr>
            <a:r>
              <a:rPr lang="de-DE" sz="2400" cap="all" dirty="0" smtClean="0">
                <a:cs typeface="Proxima Nova Soft Regular"/>
              </a:rPr>
              <a:t>C++ Usergroup Karlsruhe</a:t>
            </a:r>
            <a:endParaRPr lang="de-DE" sz="2400" cap="all" dirty="0">
              <a:cs typeface="Proxima Nova Soft Regular"/>
            </a:endParaRPr>
          </a:p>
          <a:p>
            <a:pPr marL="342900" indent="-342900" algn="ctr">
              <a:lnSpc>
                <a:spcPct val="75000"/>
              </a:lnSpc>
              <a:spcBef>
                <a:spcPct val="20000"/>
              </a:spcBef>
            </a:pPr>
            <a:r>
              <a:rPr lang="de-DE" sz="2400" cap="all" dirty="0" smtClean="0">
                <a:cs typeface="Proxima Nova Soft Regular"/>
              </a:rPr>
              <a:t>Januar 9</a:t>
            </a:r>
            <a:r>
              <a:rPr lang="de-DE" sz="2400" cap="all" baseline="30000" dirty="0" smtClean="0">
                <a:cs typeface="Proxima Nova Soft Regular"/>
              </a:rPr>
              <a:t>th</a:t>
            </a:r>
            <a:r>
              <a:rPr lang="de-DE" sz="2400" cap="all" dirty="0" smtClean="0">
                <a:cs typeface="Proxima Nova Soft Regular"/>
              </a:rPr>
              <a:t> 2019</a:t>
            </a:r>
          </a:p>
          <a:p>
            <a:pPr marL="342900" indent="-342900" algn="ctr">
              <a:lnSpc>
                <a:spcPct val="75000"/>
              </a:lnSpc>
              <a:spcBef>
                <a:spcPct val="20000"/>
              </a:spcBef>
            </a:pPr>
            <a:r>
              <a:rPr lang="de-DE" sz="2400" cap="all" dirty="0" smtClean="0">
                <a:cs typeface="Proxima Nova Soft Regular"/>
              </a:rPr>
              <a:t>David </a:t>
            </a:r>
            <a:r>
              <a:rPr lang="de-DE" sz="2400" cap="all" dirty="0" err="1" smtClean="0">
                <a:cs typeface="Proxima Nova Soft Regular"/>
              </a:rPr>
              <a:t>Faragó</a:t>
            </a:r>
            <a:endParaRPr lang="de-DE" sz="2400" cap="all" dirty="0" smtClean="0">
              <a:cs typeface="Proxima Nova Soft Regular"/>
            </a:endParaRPr>
          </a:p>
        </p:txBody>
      </p:sp>
      <p:sp>
        <p:nvSpPr>
          <p:cNvPr id="6" name="Rechteck 8"/>
          <p:cNvSpPr/>
          <p:nvPr/>
        </p:nvSpPr>
        <p:spPr>
          <a:xfrm>
            <a:off x="1" y="683111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000" b="1" cap="all" dirty="0" err="1" smtClean="0">
                <a:latin typeface="+mj-lt"/>
                <a:cs typeface="Proxima Nova Soft Regular"/>
              </a:rPr>
              <a:t>Polymorphic</a:t>
            </a:r>
            <a:r>
              <a:rPr lang="de-DE" sz="4000" b="1" cap="all" dirty="0" smtClean="0">
                <a:latin typeface="+mj-lt"/>
                <a:cs typeface="Proxima Nova Soft Regular"/>
              </a:rPr>
              <a:t> Input </a:t>
            </a:r>
            <a:r>
              <a:rPr lang="de-DE" sz="4000" b="1" cap="all" dirty="0" err="1" smtClean="0">
                <a:latin typeface="+mj-lt"/>
                <a:cs typeface="Proxima Nova Soft Regular"/>
              </a:rPr>
              <a:t>Iterators</a:t>
            </a:r>
            <a:endParaRPr lang="de-DE" sz="4000" b="1" cap="all" dirty="0" smtClean="0">
              <a:latin typeface="+mj-lt"/>
              <a:cs typeface="Proxima Nova Soft Regular"/>
            </a:endParaRPr>
          </a:p>
        </p:txBody>
      </p:sp>
      <p:pic>
        <p:nvPicPr>
          <p:cNvPr id="3" name="Bild 2" descr="PolymorphicIterator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224" y="1450494"/>
            <a:ext cx="4118779" cy="411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47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716883" y="50389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de-DE" sz="1000" b="0" i="0" u="none" strike="noStrike" kern="1200" cap="none" spc="0" normalizeH="0" baseline="0" noProof="0" err="1">
              <a:ln>
                <a:noFill/>
              </a:ln>
              <a:solidFill>
                <a:srgbClr val="AFAFAF"/>
              </a:solidFill>
              <a:effectLst/>
              <a:uLnTx/>
              <a:uFillTx/>
              <a:latin typeface="Proxima Nova Soft Regular"/>
              <a:ea typeface="+mn-ea"/>
              <a:cs typeface="Proxima Nova Soft Regular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9850" y="118570"/>
            <a:ext cx="8229600" cy="769441"/>
          </a:xfrm>
          <a:prstGeom prst="rect">
            <a:avLst/>
          </a:prstGeom>
        </p:spPr>
        <p:txBody>
          <a:bodyPr anchor="t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cap="all" dirty="0" smtClean="0">
                <a:cs typeface="Avenir Heavy"/>
              </a:rPr>
              <a:t>Feedback</a:t>
            </a:r>
            <a:endParaRPr lang="de-DE" sz="4000" cap="all" dirty="0">
              <a:cs typeface="Avenir Heavy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003424-6E33-9843-B81D-468020E52A25}" type="slidenum">
              <a:rPr lang="de-DE" smtClean="0"/>
              <a:t>10</a:t>
            </a:fld>
            <a:endParaRPr lang="de-DE"/>
          </a:p>
        </p:txBody>
      </p:sp>
      <p:pic>
        <p:nvPicPr>
          <p:cNvPr id="5" name="Bild 4" descr="thumbUpDow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599" y="2250726"/>
            <a:ext cx="3556000" cy="2286000"/>
          </a:xfrm>
          <a:prstGeom prst="rect">
            <a:avLst/>
          </a:prstGeom>
        </p:spPr>
      </p:pic>
      <p:sp>
        <p:nvSpPr>
          <p:cNvPr id="39" name="Title 1"/>
          <p:cNvSpPr txBox="1">
            <a:spLocks/>
          </p:cNvSpPr>
          <p:nvPr/>
        </p:nvSpPr>
        <p:spPr>
          <a:xfrm>
            <a:off x="5560070" y="1940106"/>
            <a:ext cx="4359569" cy="2646878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600" cap="all" dirty="0" smtClean="0">
                <a:cs typeface="Avenir Heavy"/>
              </a:rPr>
              <a:t>?</a:t>
            </a:r>
            <a:endParaRPr lang="de-DE" sz="13800" cap="all" dirty="0">
              <a:cs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1660420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1174" y="118570"/>
            <a:ext cx="8229600" cy="769441"/>
          </a:xfrm>
          <a:prstGeom prst="rect">
            <a:avLst/>
          </a:prstGeom>
        </p:spPr>
        <p:txBody>
          <a:bodyPr anchor="t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cap="all" dirty="0" smtClean="0">
                <a:cs typeface="Avenir Heavy"/>
              </a:rPr>
              <a:t>LLVM-MCA von </a:t>
            </a:r>
            <a:r>
              <a:rPr lang="de-DE" cap="all" dirty="0" err="1" smtClean="0">
                <a:cs typeface="Avenir Heavy"/>
              </a:rPr>
              <a:t>Vector</a:t>
            </a:r>
            <a:r>
              <a:rPr lang="de-DE" cap="all" dirty="0" smtClean="0">
                <a:cs typeface="Avenir Heavy"/>
              </a:rPr>
              <a:t>-Tests</a:t>
            </a:r>
            <a:endParaRPr lang="de-DE" cap="all" dirty="0">
              <a:cs typeface="Avenir Heavy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05422" y="97104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double with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gcc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 (trunk) with -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std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=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c++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17 -O3 -march=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broadwell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endParaRPr lang="en-US" sz="1000" dirty="0">
              <a:solidFill>
                <a:srgbClr val="000000"/>
              </a:solidFill>
              <a:latin typeface="Proxima Nova Soft Regular"/>
              <a:cs typeface="Proxima Nova Soft Regular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Wrapped: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Runtime for vector size 30.000.000: TODO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MCA: [0] Code Region -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stopwatchedAccumulate</a:t>
            </a:r>
            <a:endParaRPr lang="en-US" sz="1000" dirty="0">
              <a:solidFill>
                <a:srgbClr val="000000"/>
              </a:solidFill>
              <a:latin typeface="Proxima Nova Soft Regular"/>
              <a:cs typeface="Proxima Nova Soft Regular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Iterations:        100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Instructions:      4200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Total Cycles:      2196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Total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uOps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:        5000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Dispatch Width:    6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uOps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 Per Cycle:    2.28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IPC:               1.91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Block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RThroughput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: 8.3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Resource pressure per iteration: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[0]    [1]    [2]    [3]    [4]    [5]    [6]    [7]    [8]    [9]   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 -      -     7.62   7.95   5.70   5.72   7.00   7.81   7.62   4.58   </a:t>
            </a:r>
          </a:p>
          <a:p>
            <a:pPr marL="342900" indent="-342900">
              <a:spcBef>
                <a:spcPct val="20000"/>
              </a:spcBef>
            </a:pPr>
            <a:endParaRPr lang="en-US" sz="1000" dirty="0">
              <a:solidFill>
                <a:srgbClr val="000000"/>
              </a:solidFill>
              <a:latin typeface="Proxima Nova Soft Regular"/>
              <a:cs typeface="Proxima Nova Soft Regular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Wrapped for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accumulationition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 into ULL: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Runtime for vector size 30.000.000: TODO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MCA: [0] Code Region -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stopwatchedAccumulate</a:t>
            </a:r>
            <a:endParaRPr lang="en-US" sz="1000" dirty="0">
              <a:solidFill>
                <a:srgbClr val="000000"/>
              </a:solidFill>
              <a:latin typeface="Proxima Nova Soft Regular"/>
              <a:cs typeface="Proxima Nova Soft Regular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Iterations:        100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Instructions:      8200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Total Cycles:      4020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Total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uOps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:        9300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Dispatch Width:    6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uOps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 Per Cycle:    2.31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IPC:               2.04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Block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RThroughput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: 15.5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Resource pressure per iteration: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[0]    [1]    [2]    [3]    [4]    [5]    [6]    [7]    [8]    [9]   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 -      -     18.38  19.54  6.02   6.32   6.00   17.76  18.32  4.66   </a:t>
            </a:r>
          </a:p>
          <a:p>
            <a:pPr marL="342900" indent="-342900">
              <a:spcBef>
                <a:spcPct val="20000"/>
              </a:spcBef>
            </a:pPr>
            <a:endParaRPr lang="en-US" sz="1000" dirty="0">
              <a:solidFill>
                <a:srgbClr val="000000"/>
              </a:solidFill>
              <a:latin typeface="Proxima Nova Soft Regular"/>
              <a:cs typeface="Proxima Nova Soft Regular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Direct: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Runtime: TODO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MCA: [0] Code Region -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stopwatchedAccumulate</a:t>
            </a:r>
            <a:endParaRPr lang="en-US" sz="1000" dirty="0">
              <a:solidFill>
                <a:srgbClr val="000000"/>
              </a:solidFill>
              <a:latin typeface="Proxima Nova Soft Regular"/>
              <a:cs typeface="Proxima Nova Soft Regular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Iterations:        100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Instructions:      4900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Total Cycles:      2407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Total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uOps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:        6400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Dispatch Width:    6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uOps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 Per Cycle:    2.66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IPC:               2.04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Block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RThroughput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: 10.7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Resource pressure per iteration: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[0]    [1]    [2]    [3]    [4]    [5]    [6]    [7]    [8]    [9]   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 -      -     12.03  12.02  4.00   4.00    -     12.04  11.91   -     </a:t>
            </a:r>
          </a:p>
          <a:p>
            <a:pPr marL="342900" indent="-342900">
              <a:spcBef>
                <a:spcPct val="20000"/>
              </a:spcBef>
            </a:pPr>
            <a:endParaRPr lang="en-US" sz="1000" dirty="0">
              <a:solidFill>
                <a:srgbClr val="000000"/>
              </a:solidFill>
              <a:latin typeface="Proxima Nova Soft Regular"/>
              <a:cs typeface="Proxima Nova Soft Regular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Direct for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accumulationition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 into ULL: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Runtime: TODO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MCA: [0] Code Region -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stopwatchedAccumulate</a:t>
            </a:r>
            <a:endParaRPr lang="en-US" sz="1000" dirty="0">
              <a:solidFill>
                <a:srgbClr val="000000"/>
              </a:solidFill>
              <a:latin typeface="Proxima Nova Soft Regular"/>
              <a:cs typeface="Proxima Nova Soft Regular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Iterations:        100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Instructions:      4200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Total Cycles:      2705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Total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uOps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:        5100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Dispatch Width:    6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uOps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 Per Cycle:    1.89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IPC:               1.55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Block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RThroughput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: 8.5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Resource pressure per iteration: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[0]    [1]    [2]    [3]    [4]    [5]    [6]    [7]    [8]    [9]   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 -      -     11.98  12.02  2.50   2.50    -     10.02  11.98   -     </a:t>
            </a:r>
          </a:p>
          <a:p>
            <a:pPr marL="342900" indent="-342900">
              <a:spcBef>
                <a:spcPct val="20000"/>
              </a:spcBef>
            </a:pPr>
            <a:endParaRPr lang="en-US" sz="1000" dirty="0">
              <a:solidFill>
                <a:srgbClr val="000000"/>
              </a:solidFill>
              <a:latin typeface="Proxima Nova Soft Regular"/>
              <a:cs typeface="Proxima Nova Soft Regular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double with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gcc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 (trunk) with -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std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=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c++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17 -O3 -march=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broadwell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 -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ffast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-math</a:t>
            </a:r>
          </a:p>
          <a:p>
            <a:pPr marL="342900" indent="-342900">
              <a:spcBef>
                <a:spcPct val="20000"/>
              </a:spcBef>
            </a:pPr>
            <a:endParaRPr lang="en-US" sz="1000" dirty="0">
              <a:solidFill>
                <a:srgbClr val="000000"/>
              </a:solidFill>
              <a:latin typeface="Proxima Nova Soft Regular"/>
              <a:cs typeface="Proxima Nova Soft Regular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Wrapped: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Runtime: TODO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MCA: [0] Code Region -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stopwatchedAccumulate</a:t>
            </a:r>
            <a:endParaRPr lang="en-US" sz="1000" dirty="0">
              <a:solidFill>
                <a:srgbClr val="000000"/>
              </a:solidFill>
              <a:latin typeface="Proxima Nova Soft Regular"/>
              <a:cs typeface="Proxima Nova Soft Regular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Iterations:        100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Instructions:      4200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Total Cycles:      2196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Total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uOps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:        5000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Dispatch Width:    6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uOps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 Per Cycle:    2.28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IPC:               1.91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Block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RThroughput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: 8.3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Resource pressure per iteration: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[0]    [1]    [2]    [3]    [4]    [5]    [6]    [7]    [8]    [9]   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 -      -     7.62   7.95   5.70   5.72   7.00   7.81   7.62   4.58   </a:t>
            </a:r>
          </a:p>
          <a:p>
            <a:pPr marL="342900" indent="-342900">
              <a:spcBef>
                <a:spcPct val="20000"/>
              </a:spcBef>
            </a:pPr>
            <a:endParaRPr lang="en-US" sz="1000" dirty="0">
              <a:solidFill>
                <a:srgbClr val="000000"/>
              </a:solidFill>
              <a:latin typeface="Proxima Nova Soft Regular"/>
              <a:cs typeface="Proxima Nova Soft Regular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Wrapped for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accumulationition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 into ULL: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Runtime: TODO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MCA: [0] Code Region -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stopwatchedAccumulate</a:t>
            </a:r>
            <a:endParaRPr lang="en-US" sz="1000" dirty="0">
              <a:solidFill>
                <a:srgbClr val="000000"/>
              </a:solidFill>
              <a:latin typeface="Proxima Nova Soft Regular"/>
              <a:cs typeface="Proxima Nova Soft Regular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Iterations:        100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Instructions:      7800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Total Cycles:      4156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Total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uOps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:        8900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Dispatch Width:    6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uOps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 Per Cycle:    2.14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IPC:               1.88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Block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RThroughput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: 14.8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Resource pressure per iteration: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[0]    [1]    [2]    [3]    [4]    [5]    [6]    [7]    [8]    [9]   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 -      -     17.37  19.29  6.16   6.18   6.00   16.98  16.36  4.66   </a:t>
            </a:r>
          </a:p>
          <a:p>
            <a:pPr marL="342900" indent="-342900">
              <a:spcBef>
                <a:spcPct val="20000"/>
              </a:spcBef>
            </a:pPr>
            <a:endParaRPr lang="en-US" sz="1000" dirty="0">
              <a:solidFill>
                <a:srgbClr val="000000"/>
              </a:solidFill>
              <a:latin typeface="Proxima Nova Soft Regular"/>
              <a:cs typeface="Proxima Nova Soft Regular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Direct: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Runtime: TODO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MCA: [0] Code Region -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stopwatchedAccumulate</a:t>
            </a:r>
            <a:endParaRPr lang="en-US" sz="1000" dirty="0">
              <a:solidFill>
                <a:srgbClr val="000000"/>
              </a:solidFill>
              <a:latin typeface="Proxima Nova Soft Regular"/>
              <a:cs typeface="Proxima Nova Soft Regular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Iterations:        100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Instructions:      4500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Total Cycles:      2906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Total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uOps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:        6100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Dispatch Width:    6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uOps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 Per Cycle:    2.10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IPC:               1.55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Block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RThroughput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: 10.2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Resource pressure per iteration: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[0]    [1]    [2]    [3]    [4]    [5]    [6]    [7]    [8]    [9]   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 -      -     11.53  11.54  3.50   3.50    -     11.03  11.90   -     </a:t>
            </a:r>
          </a:p>
          <a:p>
            <a:pPr marL="342900" indent="-342900">
              <a:spcBef>
                <a:spcPct val="20000"/>
              </a:spcBef>
            </a:pPr>
            <a:endParaRPr lang="en-US" sz="1000" dirty="0">
              <a:solidFill>
                <a:srgbClr val="000000"/>
              </a:solidFill>
              <a:latin typeface="Proxima Nova Soft Regular"/>
              <a:cs typeface="Proxima Nova Soft Regular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Direct for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accumulationition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 into ULL::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Runtime: TODO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MCA: [0] Code Region -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stopwatchedAccumulate</a:t>
            </a:r>
            <a:endParaRPr lang="en-US" sz="1000" dirty="0">
              <a:solidFill>
                <a:srgbClr val="000000"/>
              </a:solidFill>
              <a:latin typeface="Proxima Nova Soft Regular"/>
              <a:cs typeface="Proxima Nova Soft Regular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Iterations:        100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Instructions:      3700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Total Cycles:      2505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Total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uOps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:        4600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Dispatch Width:    6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uOps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 Per Cycle:    1.84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IPC:               1.48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Block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RThroughput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: 7.7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Resource pressure per iteration: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[0]    [1]    [2]    [3]    [4]    [5]    [6]    [7]    [8]    [9]   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 -      -     11.01  10.98  2.50   2.50    -     9.01   10.00   -     </a:t>
            </a:r>
          </a:p>
          <a:p>
            <a:pPr marL="342900" indent="-342900">
              <a:spcBef>
                <a:spcPct val="20000"/>
              </a:spcBef>
            </a:pPr>
            <a:endParaRPr lang="en-US" sz="1000" dirty="0">
              <a:solidFill>
                <a:srgbClr val="000000"/>
              </a:solidFill>
              <a:latin typeface="Proxima Nova Soft Regular"/>
              <a:cs typeface="Proxima Nova Soft Regular"/>
            </a:endParaRPr>
          </a:p>
          <a:p>
            <a:pPr marL="342900" indent="-342900">
              <a:spcBef>
                <a:spcPct val="20000"/>
              </a:spcBef>
            </a:pPr>
            <a:endParaRPr lang="en-US" sz="1000" dirty="0">
              <a:solidFill>
                <a:srgbClr val="000000"/>
              </a:solidFill>
              <a:latin typeface="Proxima Nova Soft Regular"/>
              <a:cs typeface="Proxima Nova Soft Regular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double with clang (trunk) with -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std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=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c++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17 -O3 -march=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broadwell</a:t>
            </a:r>
            <a:endParaRPr lang="en-US" sz="1000" dirty="0">
              <a:solidFill>
                <a:srgbClr val="000000"/>
              </a:solidFill>
              <a:latin typeface="Proxima Nova Soft Regular"/>
              <a:cs typeface="Proxima Nova Soft Regular"/>
            </a:endParaRPr>
          </a:p>
          <a:p>
            <a:pPr marL="342900" indent="-342900">
              <a:spcBef>
                <a:spcPct val="20000"/>
              </a:spcBef>
            </a:pPr>
            <a:endParaRPr lang="en-US" sz="1000" dirty="0">
              <a:solidFill>
                <a:srgbClr val="000000"/>
              </a:solidFill>
              <a:latin typeface="Proxima Nova Soft Regular"/>
              <a:cs typeface="Proxima Nova Soft Regular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Wrapped: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Runtime: 209ms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MCA: 0] Code Region -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stopwatchedAccumulate</a:t>
            </a:r>
            <a:endParaRPr lang="en-US" sz="1000" dirty="0">
              <a:solidFill>
                <a:srgbClr val="000000"/>
              </a:solidFill>
              <a:latin typeface="Proxima Nova Soft Regular"/>
              <a:cs typeface="Proxima Nova Soft Regular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Iterations:        100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Instructions:      14800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Total Cycles:      20488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Total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uOps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:        27600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Dispatch Width:    6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uOps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 Per Cycle:    1.35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IPC:               0.72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Block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RThroughput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: 46.0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Resource pressure per iteration: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[0]    [1]    [2]    [3]    [4]    [5]    [6]    [7]    [8]    [9]   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 -      -     38.99  38.00  34.98  34.99  38.00  38.01  40.00  20.03  </a:t>
            </a:r>
          </a:p>
          <a:p>
            <a:pPr marL="342900" indent="-342900">
              <a:spcBef>
                <a:spcPct val="20000"/>
              </a:spcBef>
            </a:pPr>
            <a:endParaRPr lang="en-US" sz="1000" dirty="0">
              <a:solidFill>
                <a:srgbClr val="000000"/>
              </a:solidFill>
              <a:latin typeface="Proxima Nova Soft Regular"/>
              <a:cs typeface="Proxima Nova Soft Regular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Wrapped for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accumulationition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 into ULL: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Runtime: 279ms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MCA: [0] Code Region -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stopwatchedAccumulate</a:t>
            </a:r>
            <a:endParaRPr lang="en-US" sz="1000" dirty="0">
              <a:solidFill>
                <a:srgbClr val="000000"/>
              </a:solidFill>
              <a:latin typeface="Proxima Nova Soft Regular"/>
              <a:cs typeface="Proxima Nova Soft Regular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Iterations:        100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Instructions:      16900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Total Cycles:      22386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Total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uOps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:        31700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Dispatch Width:    6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uOps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 Per Cycle:    1.42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IPC:               0.75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Block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RThroughput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: 52.8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Resource pressure per iteration: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[0]    [1]    [2]    [3]    [4]    [5]    [6]    [7]    [8]    [9]   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 -      -     46.98  44.99  38.48  38.49  39.00  48.02  47.01  21.03  </a:t>
            </a:r>
          </a:p>
          <a:p>
            <a:pPr marL="342900" indent="-342900">
              <a:spcBef>
                <a:spcPct val="20000"/>
              </a:spcBef>
            </a:pPr>
            <a:endParaRPr lang="en-US" sz="1000" dirty="0">
              <a:solidFill>
                <a:srgbClr val="000000"/>
              </a:solidFill>
              <a:latin typeface="Proxima Nova Soft Regular"/>
              <a:cs typeface="Proxima Nova Soft Regular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Direct: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Runtime: 32ms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MCA: [0] Code Region -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stopwatchedAccumulate</a:t>
            </a:r>
            <a:endParaRPr lang="en-US" sz="1000" dirty="0">
              <a:solidFill>
                <a:srgbClr val="000000"/>
              </a:solidFill>
              <a:latin typeface="Proxima Nova Soft Regular"/>
              <a:cs typeface="Proxima Nova Soft Regular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Iterations:        100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Instructions:      3500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Total Cycles:      4305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Total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uOps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:        4800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Dispatch Width:    6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uOps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 Per Cycle:    1.11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IPC:               0.81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Block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RThroughput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: 8.0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Resource pressure per iteration: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[0]    [1]    [2]    [3]    [4]    [5]    [6]    [7]    [8]    [9]   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 -      -     9.58   9.57   5.50   5.50    -     8.50   9.35    -     </a:t>
            </a:r>
          </a:p>
          <a:p>
            <a:pPr marL="342900" indent="-342900">
              <a:spcBef>
                <a:spcPct val="20000"/>
              </a:spcBef>
            </a:pPr>
            <a:endParaRPr lang="en-US" sz="1000" dirty="0">
              <a:solidFill>
                <a:srgbClr val="000000"/>
              </a:solidFill>
              <a:latin typeface="Proxima Nova Soft Regular"/>
              <a:cs typeface="Proxima Nova Soft Regular"/>
            </a:endParaRPr>
          </a:p>
          <a:p>
            <a:pPr marL="342900" indent="-342900">
              <a:spcBef>
                <a:spcPct val="20000"/>
              </a:spcBef>
            </a:pPr>
            <a:endParaRPr lang="en-US" sz="1000" dirty="0">
              <a:solidFill>
                <a:srgbClr val="000000"/>
              </a:solidFill>
              <a:latin typeface="Proxima Nova Soft Regular"/>
              <a:cs typeface="Proxima Nova Soft Regular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Direct for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accumulationition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 into ULL: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Runtime: 218ms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MCA: [0] Code Region -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stopwatchedAccumulate</a:t>
            </a:r>
            <a:endParaRPr lang="en-US" sz="1000" dirty="0">
              <a:solidFill>
                <a:srgbClr val="000000"/>
              </a:solidFill>
              <a:latin typeface="Proxima Nova Soft Regular"/>
              <a:cs typeface="Proxima Nova Soft Regular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Iterations:        100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Instructions:      14000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Total Cycles:      25427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Total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uOps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:        19300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Dispatch Width:    6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uOps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 Per Cycle:    0.76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IPC:               0.55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Block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RThroughput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: 40.0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Resource pressure per iteration: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[0]    [1]    [2]    [3]    [4]    [5]    [6]    [7]    [8]    [9]   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 -      -     44.98  54.02  9.50   9.50    -     47.99  27.01   -     </a:t>
            </a:r>
          </a:p>
          <a:p>
            <a:pPr marL="342900" indent="-342900">
              <a:spcBef>
                <a:spcPct val="20000"/>
              </a:spcBef>
            </a:pPr>
            <a:endParaRPr lang="en-US" sz="1000" dirty="0">
              <a:solidFill>
                <a:srgbClr val="000000"/>
              </a:solidFill>
              <a:latin typeface="Proxima Nova Soft Regular"/>
              <a:cs typeface="Proxima Nova Soft Regular"/>
            </a:endParaRPr>
          </a:p>
          <a:p>
            <a:pPr marL="342900" indent="-342900">
              <a:spcBef>
                <a:spcPct val="20000"/>
              </a:spcBef>
            </a:pPr>
            <a:endParaRPr lang="en-US" sz="1000" dirty="0">
              <a:solidFill>
                <a:srgbClr val="000000"/>
              </a:solidFill>
              <a:latin typeface="Proxima Nova Soft Regular"/>
              <a:cs typeface="Proxima Nova Soft Regular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double with clang (trunk) with -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std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=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c++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17 -O3 -march=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broadwell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 -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ffast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-math</a:t>
            </a:r>
          </a:p>
          <a:p>
            <a:pPr marL="342900" indent="-342900">
              <a:spcBef>
                <a:spcPct val="20000"/>
              </a:spcBef>
            </a:pPr>
            <a:endParaRPr lang="en-US" sz="1000" dirty="0">
              <a:solidFill>
                <a:srgbClr val="000000"/>
              </a:solidFill>
              <a:latin typeface="Proxima Nova Soft Regular"/>
              <a:cs typeface="Proxima Nova Soft Regular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Wrapped: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Runtime: 212ms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MCA: [0] Code Region -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stopwatchedAccumulate</a:t>
            </a:r>
            <a:endParaRPr lang="en-US" sz="1000" dirty="0">
              <a:solidFill>
                <a:srgbClr val="000000"/>
              </a:solidFill>
              <a:latin typeface="Proxima Nova Soft Regular"/>
              <a:cs typeface="Proxima Nova Soft Regular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Iterations:        100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Instructions:      14800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Total Cycles:      20488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Total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uOps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:        27600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Dispatch Width:    6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uOps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 Per Cycle:    1.35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IPC:               0.72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Block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RThroughput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: 46.0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Resource pressure per iteration: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[0]    [1]    [2]    [3]    [4]    [5]    [6]    [7]    [8]    [9]   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 -      -     38.99  38.00  34.98  34.99  38.00  38.01  40.00  20.03  </a:t>
            </a:r>
          </a:p>
          <a:p>
            <a:pPr marL="342900" indent="-342900">
              <a:spcBef>
                <a:spcPct val="20000"/>
              </a:spcBef>
            </a:pPr>
            <a:endParaRPr lang="en-US" sz="1000" dirty="0">
              <a:solidFill>
                <a:srgbClr val="000000"/>
              </a:solidFill>
              <a:latin typeface="Proxima Nova Soft Regular"/>
              <a:cs typeface="Proxima Nova Soft Regular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Wrapped for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accumulationition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 into ULL: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Runtime: 277ms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MCA: [0] Code Region -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stopwatchedAccumulate</a:t>
            </a:r>
            <a:endParaRPr lang="en-US" sz="1000" dirty="0">
              <a:solidFill>
                <a:srgbClr val="000000"/>
              </a:solidFill>
              <a:latin typeface="Proxima Nova Soft Regular"/>
              <a:cs typeface="Proxima Nova Soft Regular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Iterations:        100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Instructions:      16900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Total Cycles:      22386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Total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uOps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:        31700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Dispatch Width:    6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uOps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 Per Cycle:    1.42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IPC:               0.75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Block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RThroughput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: 52.8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Resource pressure per iteration: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[0]    [1]    [2]    [3]    [4]    [5]    [6]    [7]    [8]    [9]   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 -      -     46.98  44.99  38.48  38.49  39.00  48.02  47.01  21.03  </a:t>
            </a:r>
          </a:p>
          <a:p>
            <a:pPr marL="342900" indent="-342900">
              <a:spcBef>
                <a:spcPct val="20000"/>
              </a:spcBef>
            </a:pPr>
            <a:endParaRPr lang="en-US" sz="1000" dirty="0">
              <a:solidFill>
                <a:srgbClr val="000000"/>
              </a:solidFill>
              <a:latin typeface="Proxima Nova Soft Regular"/>
              <a:cs typeface="Proxima Nova Soft Regular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Direct: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Runtime: 17ms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MCA: [0] Code Region -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stopwatchedAccumulate</a:t>
            </a:r>
            <a:endParaRPr lang="en-US" sz="1000" dirty="0">
              <a:solidFill>
                <a:srgbClr val="000000"/>
              </a:solidFill>
              <a:latin typeface="Proxima Nova Soft Regular"/>
              <a:cs typeface="Proxima Nova Soft Regular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Iterations:        100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Instructions:      8500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Total Cycles:      5709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Total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uOps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:        11300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Dispatch Width:    6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uOps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 Per Cycle:    1.98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IPC:               1.49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Block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RThroughput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: 18.8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Resource pressure per iteration: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[0]    [1]    [2]    [3]    [4]    [5]    [6]    [7]    [8]    [9]   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 -      -     23.06  23.05  11.50  11.50   -     20.99  18.90   -     </a:t>
            </a:r>
          </a:p>
          <a:p>
            <a:pPr marL="342900" indent="-342900">
              <a:spcBef>
                <a:spcPct val="20000"/>
              </a:spcBef>
            </a:pPr>
            <a:endParaRPr lang="en-US" sz="1000" dirty="0">
              <a:solidFill>
                <a:srgbClr val="000000"/>
              </a:solidFill>
              <a:latin typeface="Proxima Nova Soft Regular"/>
              <a:cs typeface="Proxima Nova Soft Regular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Direct for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accumulationition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 into ULL: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Runtime: 217ms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MCA: [0] Code Region -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stopwatchedAccumulate</a:t>
            </a:r>
            <a:endParaRPr lang="en-US" sz="1000" dirty="0">
              <a:solidFill>
                <a:srgbClr val="000000"/>
              </a:solidFill>
              <a:latin typeface="Proxima Nova Soft Regular"/>
              <a:cs typeface="Proxima Nova Soft Regular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Iterations:        100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Instructions:      7700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Total Cycles:      14425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Total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uOps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:        10900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Dispatch Width:    6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uOps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 Per Cycle:    0.76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IPC:               0.53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Block </a:t>
            </a:r>
            <a:r>
              <a:rPr lang="en-US" sz="1000" dirty="0" err="1">
                <a:solidFill>
                  <a:srgbClr val="000000"/>
                </a:solidFill>
                <a:latin typeface="Proxima Nova Soft Regular"/>
                <a:cs typeface="Proxima Nova Soft Regular"/>
              </a:rPr>
              <a:t>RThroughput</a:t>
            </a: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: 18.2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Resource pressure per iteration: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[0]    [1]    [2]    [3]    [4]    [5]    [6]    [7]    [8]    [9]   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00" dirty="0">
                <a:solidFill>
                  <a:srgbClr val="000000"/>
                </a:solidFill>
                <a:latin typeface="Proxima Nova Soft Regular"/>
                <a:cs typeface="Proxima Nova Soft Regular"/>
              </a:rPr>
              <a:t> -      -     24.07  31.94  9.50   9.50    -     18.01  15.98   -     </a:t>
            </a:r>
          </a:p>
          <a:p>
            <a:pPr marL="342900" indent="-342900">
              <a:spcBef>
                <a:spcPct val="20000"/>
              </a:spcBef>
            </a:pPr>
            <a:endParaRPr lang="en-US" sz="1000" dirty="0">
              <a:solidFill>
                <a:srgbClr val="000000"/>
              </a:solidFill>
              <a:latin typeface="Proxima Nova Soft Regular"/>
              <a:cs typeface="Proxima Nova Soft Regular"/>
            </a:endParaRP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de-DE" sz="1000" b="0" i="0" u="none" strike="noStrike" kern="1200" cap="none" spc="0" normalizeH="0" baseline="0" noProof="0" dirty="0" err="1" smtClean="0">
              <a:ln>
                <a:noFill/>
              </a:ln>
              <a:solidFill>
                <a:srgbClr val="AFAFAF"/>
              </a:solidFill>
              <a:effectLst/>
              <a:uLnTx/>
              <a:uFillTx/>
              <a:latin typeface="Proxima Nova Soft Regular"/>
              <a:ea typeface="+mn-ea"/>
              <a:cs typeface="Proxima Nova Sof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0630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716883" y="50389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de-DE" sz="1000" b="0" i="0" u="none" strike="noStrike" kern="1200" cap="none" spc="0" normalizeH="0" baseline="0" noProof="0" err="1">
              <a:ln>
                <a:noFill/>
              </a:ln>
              <a:solidFill>
                <a:srgbClr val="AFAFAF"/>
              </a:solidFill>
              <a:effectLst/>
              <a:uLnTx/>
              <a:uFillTx/>
              <a:latin typeface="Proxima Nova Soft Regular"/>
              <a:ea typeface="+mn-ea"/>
              <a:cs typeface="Proxima Nova Soft Regular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9850" y="118570"/>
            <a:ext cx="8229600" cy="769441"/>
          </a:xfrm>
          <a:prstGeom prst="rect">
            <a:avLst/>
          </a:prstGeom>
        </p:spPr>
        <p:txBody>
          <a:bodyPr anchor="t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cap="all" dirty="0" smtClean="0">
                <a:cs typeface="Avenir Heavy"/>
              </a:rPr>
              <a:t>Iterator </a:t>
            </a:r>
            <a:r>
              <a:rPr lang="en-US" cap="all" dirty="0" err="1" smtClean="0">
                <a:cs typeface="Avenir Heavy"/>
              </a:rPr>
              <a:t>DeSign</a:t>
            </a:r>
            <a:r>
              <a:rPr lang="en-US" cap="all" dirty="0" smtClean="0">
                <a:cs typeface="Avenir Heavy"/>
              </a:rPr>
              <a:t> Pattern</a:t>
            </a:r>
            <a:endParaRPr lang="de-DE" sz="4000" cap="all" dirty="0">
              <a:cs typeface="Avenir Heavy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003424-6E33-9843-B81D-468020E52A25}" type="slidenum">
              <a:rPr lang="de-DE" smtClean="0"/>
              <a:t>2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09339" y="976091"/>
            <a:ext cx="8882262" cy="403982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de-DE" sz="2400" b="1" dirty="0" smtClean="0">
                <a:latin typeface="Proxima Nova Soft Regular"/>
                <a:cs typeface="Proxima Nova Soft Regular"/>
              </a:rPr>
              <a:t>Gang </a:t>
            </a:r>
            <a:r>
              <a:rPr lang="de-DE" sz="2400" b="1" dirty="0" err="1" smtClean="0">
                <a:latin typeface="Proxima Nova Soft Regular"/>
                <a:cs typeface="Proxima Nova Soft Regular"/>
              </a:rPr>
              <a:t>of</a:t>
            </a:r>
            <a:r>
              <a:rPr lang="de-DE" sz="2400" b="1" dirty="0" smtClean="0">
                <a:latin typeface="Proxima Nova Soft Regular"/>
                <a:cs typeface="Proxima Nova Soft Regular"/>
              </a:rPr>
              <a:t> </a:t>
            </a:r>
            <a:r>
              <a:rPr lang="de-DE" sz="2400" b="1" dirty="0" err="1" smtClean="0">
                <a:latin typeface="Proxima Nova Soft Regular"/>
                <a:cs typeface="Proxima Nova Soft Regular"/>
              </a:rPr>
              <a:t>Four</a:t>
            </a:r>
            <a:endParaRPr lang="de-DE" sz="2400" b="1" dirty="0" smtClean="0">
              <a:latin typeface="Proxima Nova Soft Regular"/>
              <a:cs typeface="Proxima Nova Soft Regular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de-DE" b="1" dirty="0" err="1" smtClean="0">
                <a:latin typeface="Proxima Nova Soft Regular"/>
                <a:cs typeface="Proxima Nova Soft Regular"/>
              </a:rPr>
              <a:t>Intent</a:t>
            </a:r>
            <a:endParaRPr lang="de-DE" b="1" dirty="0" smtClean="0">
              <a:latin typeface="Proxima Nova Soft Regular"/>
              <a:cs typeface="Proxima Nova Soft Regular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de-DE" dirty="0">
                <a:latin typeface="Proxima Nova Soft Regular"/>
                <a:cs typeface="Proxima Nova Soft Regular"/>
              </a:rPr>
              <a:t>... </a:t>
            </a:r>
            <a:r>
              <a:rPr lang="de-DE" dirty="0" err="1">
                <a:latin typeface="Proxima Nova Soft Regular"/>
                <a:cs typeface="Proxima Nova Soft Regular"/>
              </a:rPr>
              <a:t>access</a:t>
            </a:r>
            <a:r>
              <a:rPr lang="de-DE" dirty="0">
                <a:latin typeface="Proxima Nova Soft Regular"/>
                <a:cs typeface="Proxima Nova Soft Regular"/>
              </a:rPr>
              <a:t> </a:t>
            </a:r>
            <a:r>
              <a:rPr lang="de-DE" dirty="0" err="1">
                <a:latin typeface="Proxima Nova Soft Regular"/>
                <a:cs typeface="Proxima Nova Soft Regular"/>
              </a:rPr>
              <a:t>the</a:t>
            </a:r>
            <a:r>
              <a:rPr lang="de-DE" dirty="0">
                <a:latin typeface="Proxima Nova Soft Regular"/>
                <a:cs typeface="Proxima Nova Soft Regular"/>
              </a:rPr>
              <a:t> </a:t>
            </a:r>
            <a:r>
              <a:rPr lang="de-DE" dirty="0" err="1">
                <a:latin typeface="Proxima Nova Soft Regular"/>
                <a:cs typeface="Proxima Nova Soft Regular"/>
              </a:rPr>
              <a:t>elements</a:t>
            </a:r>
            <a:r>
              <a:rPr lang="de-DE" dirty="0">
                <a:latin typeface="Proxima Nova Soft Regular"/>
                <a:cs typeface="Proxima Nova Soft Regular"/>
              </a:rPr>
              <a:t> ...</a:t>
            </a:r>
            <a:r>
              <a:rPr lang="de-DE" dirty="0" err="1">
                <a:latin typeface="Proxima Nova Soft Regular"/>
                <a:cs typeface="Proxima Nova Soft Regular"/>
              </a:rPr>
              <a:t>without</a:t>
            </a:r>
            <a:r>
              <a:rPr lang="de-DE" dirty="0">
                <a:latin typeface="Proxima Nova Soft Regular"/>
                <a:cs typeface="Proxima Nova Soft Regular"/>
              </a:rPr>
              <a:t> </a:t>
            </a:r>
            <a:r>
              <a:rPr lang="de-DE" dirty="0" err="1">
                <a:latin typeface="Proxima Nova Soft Regular"/>
                <a:cs typeface="Proxima Nova Soft Regular"/>
              </a:rPr>
              <a:t>exposing</a:t>
            </a:r>
            <a:r>
              <a:rPr lang="de-DE" dirty="0">
                <a:latin typeface="Proxima Nova Soft Regular"/>
                <a:cs typeface="Proxima Nova Soft Regular"/>
              </a:rPr>
              <a:t> </a:t>
            </a:r>
            <a:r>
              <a:rPr lang="de-DE" dirty="0" err="1">
                <a:latin typeface="Proxima Nova Soft Regular"/>
                <a:cs typeface="Proxima Nova Soft Regular"/>
              </a:rPr>
              <a:t>its</a:t>
            </a:r>
            <a:r>
              <a:rPr lang="de-DE" dirty="0">
                <a:latin typeface="Proxima Nova Soft Regular"/>
                <a:cs typeface="Proxima Nova Soft Regular"/>
              </a:rPr>
              <a:t> </a:t>
            </a:r>
            <a:r>
              <a:rPr lang="de-DE" dirty="0" err="1">
                <a:latin typeface="Proxima Nova Soft Regular"/>
                <a:cs typeface="Proxima Nova Soft Regular"/>
              </a:rPr>
              <a:t>underlying</a:t>
            </a:r>
            <a:r>
              <a:rPr lang="de-DE" dirty="0">
                <a:latin typeface="Proxima Nova Soft Regular"/>
                <a:cs typeface="Proxima Nova Soft Regular"/>
              </a:rPr>
              <a:t> </a:t>
            </a:r>
            <a:r>
              <a:rPr lang="de-DE" dirty="0" err="1">
                <a:latin typeface="Proxima Nova Soft Regular"/>
                <a:cs typeface="Proxima Nova Soft Regular"/>
              </a:rPr>
              <a:t>representation</a:t>
            </a:r>
            <a:r>
              <a:rPr lang="de-DE" dirty="0" smtClean="0">
                <a:latin typeface="Proxima Nova Soft Regular"/>
                <a:cs typeface="Proxima Nova Soft Regular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de-DE" b="1" dirty="0" smtClean="0">
                <a:latin typeface="Proxima Nova Soft Regular"/>
                <a:cs typeface="Proxima Nova Soft Regular"/>
              </a:rPr>
              <a:t>Motivation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de-DE" dirty="0" smtClean="0">
                <a:latin typeface="Proxima Nova Soft Regular"/>
                <a:cs typeface="Proxima Nova Soft Regular"/>
              </a:rPr>
              <a:t>...</a:t>
            </a:r>
            <a:r>
              <a:rPr lang="de-DE" dirty="0" err="1" smtClean="0">
                <a:latin typeface="Proxima Nova Soft Regular"/>
                <a:cs typeface="Proxima Nova Soft Regular"/>
              </a:rPr>
              <a:t>the</a:t>
            </a:r>
            <a:r>
              <a:rPr lang="de-DE" dirty="0" smtClean="0">
                <a:latin typeface="Proxima Nova Soft Regular"/>
                <a:cs typeface="Proxima Nova Soft Regular"/>
              </a:rPr>
              <a:t> </a:t>
            </a:r>
            <a:r>
              <a:rPr lang="de-DE" dirty="0" err="1" smtClean="0">
                <a:latin typeface="Proxima Nova Soft Regular"/>
                <a:cs typeface="Proxima Nova Soft Regular"/>
              </a:rPr>
              <a:t>client</a:t>
            </a:r>
            <a:r>
              <a:rPr lang="de-DE" dirty="0" smtClean="0">
                <a:latin typeface="Proxima Nova Soft Regular"/>
                <a:cs typeface="Proxima Nova Soft Regular"/>
              </a:rPr>
              <a:t> </a:t>
            </a:r>
            <a:r>
              <a:rPr lang="de-DE" dirty="0" err="1" smtClean="0">
                <a:latin typeface="Proxima Nova Soft Regular"/>
                <a:cs typeface="Proxima Nova Soft Regular"/>
              </a:rPr>
              <a:t>commits</a:t>
            </a:r>
            <a:r>
              <a:rPr lang="de-DE" dirty="0" smtClean="0">
                <a:latin typeface="Proxima Nova Soft Regular"/>
                <a:cs typeface="Proxima Nova Soft Regular"/>
              </a:rPr>
              <a:t> </a:t>
            </a:r>
            <a:r>
              <a:rPr lang="de-DE" dirty="0" err="1" smtClean="0">
                <a:latin typeface="Proxima Nova Soft Regular"/>
                <a:cs typeface="Proxima Nova Soft Regular"/>
              </a:rPr>
              <a:t>to</a:t>
            </a:r>
            <a:r>
              <a:rPr lang="de-DE" dirty="0" smtClean="0">
                <a:latin typeface="Proxima Nova Soft Regular"/>
                <a:cs typeface="Proxima Nova Soft Regular"/>
              </a:rPr>
              <a:t> a </a:t>
            </a:r>
            <a:r>
              <a:rPr lang="de-DE" dirty="0" err="1" smtClean="0">
                <a:latin typeface="Proxima Nova Soft Regular"/>
                <a:cs typeface="Proxima Nova Soft Regular"/>
              </a:rPr>
              <a:t>particular</a:t>
            </a:r>
            <a:r>
              <a:rPr lang="de-DE" dirty="0" smtClean="0">
                <a:latin typeface="Proxima Nova Soft Regular"/>
                <a:cs typeface="Proxima Nova Soft Regular"/>
              </a:rPr>
              <a:t> </a:t>
            </a:r>
            <a:r>
              <a:rPr lang="de-DE" dirty="0" err="1" smtClean="0">
                <a:latin typeface="Proxima Nova Soft Regular"/>
                <a:cs typeface="Proxima Nova Soft Regular"/>
              </a:rPr>
              <a:t>collection</a:t>
            </a:r>
            <a:r>
              <a:rPr lang="de-DE" dirty="0" smtClean="0">
                <a:latin typeface="Proxima Nova Soft Regular"/>
                <a:cs typeface="Proxima Nova Soft Regular"/>
              </a:rPr>
              <a:t>. </a:t>
            </a:r>
            <a:r>
              <a:rPr lang="de-DE" dirty="0" err="1" smtClean="0">
                <a:latin typeface="Proxima Nova Soft Regular"/>
                <a:cs typeface="Proxima Nova Soft Regular"/>
              </a:rPr>
              <a:t>It</a:t>
            </a:r>
            <a:r>
              <a:rPr lang="de-DE" dirty="0" smtClean="0">
                <a:latin typeface="Proxima Nova Soft Regular"/>
                <a:cs typeface="Proxima Nova Soft Regular"/>
              </a:rPr>
              <a:t> </a:t>
            </a:r>
            <a:r>
              <a:rPr lang="de-DE" dirty="0" err="1" smtClean="0">
                <a:latin typeface="Proxima Nova Soft Regular"/>
                <a:cs typeface="Proxima Nova Soft Regular"/>
              </a:rPr>
              <a:t>would</a:t>
            </a:r>
            <a:r>
              <a:rPr lang="de-DE" dirty="0" smtClean="0">
                <a:latin typeface="Proxima Nova Soft Regular"/>
                <a:cs typeface="Proxima Nova Soft Regular"/>
              </a:rPr>
              <a:t> </a:t>
            </a:r>
            <a:r>
              <a:rPr lang="de-DE" dirty="0" err="1" smtClean="0">
                <a:latin typeface="Proxima Nova Soft Regular"/>
                <a:cs typeface="Proxima Nova Soft Regular"/>
              </a:rPr>
              <a:t>be</a:t>
            </a:r>
            <a:r>
              <a:rPr lang="de-DE" dirty="0" smtClean="0">
                <a:latin typeface="Proxima Nova Soft Regular"/>
                <a:cs typeface="Proxima Nova Soft Regular"/>
              </a:rPr>
              <a:t> </a:t>
            </a:r>
            <a:r>
              <a:rPr lang="de-DE" dirty="0" err="1" smtClean="0">
                <a:latin typeface="Proxima Nova Soft Regular"/>
                <a:cs typeface="Proxima Nova Soft Regular"/>
              </a:rPr>
              <a:t>better</a:t>
            </a:r>
            <a:r>
              <a:rPr lang="de-DE" dirty="0" smtClean="0">
                <a:latin typeface="Proxima Nova Soft Regular"/>
                <a:cs typeface="Proxima Nova Soft Regular"/>
              </a:rPr>
              <a:t> </a:t>
            </a:r>
            <a:r>
              <a:rPr lang="de-DE" dirty="0" err="1" smtClean="0">
                <a:latin typeface="Proxima Nova Soft Regular"/>
                <a:cs typeface="Proxima Nova Soft Regular"/>
              </a:rPr>
              <a:t>if</a:t>
            </a:r>
            <a:r>
              <a:rPr lang="de-DE" dirty="0" smtClean="0">
                <a:latin typeface="Proxima Nova Soft Regular"/>
                <a:cs typeface="Proxima Nova Soft Regular"/>
              </a:rPr>
              <a:t> </a:t>
            </a:r>
            <a:r>
              <a:rPr lang="de-DE" dirty="0" err="1" smtClean="0">
                <a:latin typeface="Proxima Nova Soft Regular"/>
                <a:cs typeface="Proxima Nova Soft Regular"/>
              </a:rPr>
              <a:t>we</a:t>
            </a:r>
            <a:r>
              <a:rPr lang="de-DE" dirty="0" smtClean="0">
                <a:latin typeface="Proxima Nova Soft Regular"/>
                <a:cs typeface="Proxima Nova Soft Regular"/>
              </a:rPr>
              <a:t> </a:t>
            </a:r>
            <a:r>
              <a:rPr lang="de-DE" dirty="0" err="1" smtClean="0">
                <a:latin typeface="Proxima Nova Soft Regular"/>
                <a:cs typeface="Proxima Nova Soft Regular"/>
              </a:rPr>
              <a:t>could</a:t>
            </a:r>
            <a:r>
              <a:rPr lang="de-DE" dirty="0" smtClean="0">
                <a:latin typeface="Proxima Nova Soft Regular"/>
                <a:cs typeface="Proxima Nova Soft Regular"/>
              </a:rPr>
              <a:t> </a:t>
            </a:r>
            <a:r>
              <a:rPr lang="de-DE" dirty="0" err="1" smtClean="0">
                <a:latin typeface="Proxima Nova Soft Regular"/>
                <a:cs typeface="Proxima Nova Soft Regular"/>
              </a:rPr>
              <a:t>change</a:t>
            </a:r>
            <a:r>
              <a:rPr lang="de-DE" dirty="0" smtClean="0">
                <a:latin typeface="Proxima Nova Soft Regular"/>
                <a:cs typeface="Proxima Nova Soft Regular"/>
              </a:rPr>
              <a:t> </a:t>
            </a:r>
            <a:r>
              <a:rPr lang="de-DE" dirty="0" err="1" smtClean="0">
                <a:latin typeface="Proxima Nova Soft Regular"/>
                <a:cs typeface="Proxima Nova Soft Regular"/>
              </a:rPr>
              <a:t>the</a:t>
            </a:r>
            <a:r>
              <a:rPr lang="de-DE" dirty="0" smtClean="0">
                <a:latin typeface="Proxima Nova Soft Regular"/>
                <a:cs typeface="Proxima Nova Soft Regular"/>
              </a:rPr>
              <a:t> </a:t>
            </a:r>
            <a:r>
              <a:rPr lang="de-DE" dirty="0" err="1" smtClean="0">
                <a:latin typeface="Proxima Nova Soft Regular"/>
                <a:cs typeface="Proxima Nova Soft Regular"/>
              </a:rPr>
              <a:t>collection</a:t>
            </a:r>
            <a:r>
              <a:rPr lang="de-DE" dirty="0" smtClean="0">
                <a:latin typeface="Proxima Nova Soft Regular"/>
                <a:cs typeface="Proxima Nova Soft Regular"/>
              </a:rPr>
              <a:t> </a:t>
            </a:r>
            <a:r>
              <a:rPr lang="de-DE" dirty="0" err="1" smtClean="0">
                <a:latin typeface="Proxima Nova Soft Regular"/>
                <a:cs typeface="Proxima Nova Soft Regular"/>
              </a:rPr>
              <a:t>without</a:t>
            </a:r>
            <a:r>
              <a:rPr lang="de-DE" dirty="0" smtClean="0">
                <a:latin typeface="Proxima Nova Soft Regular"/>
                <a:cs typeface="Proxima Nova Soft Regular"/>
              </a:rPr>
              <a:t> </a:t>
            </a:r>
            <a:r>
              <a:rPr lang="de-DE" dirty="0" err="1" smtClean="0">
                <a:latin typeface="Proxima Nova Soft Regular"/>
                <a:cs typeface="Proxima Nova Soft Regular"/>
              </a:rPr>
              <a:t>changing</a:t>
            </a:r>
            <a:r>
              <a:rPr lang="de-DE" dirty="0" smtClean="0">
                <a:latin typeface="Proxima Nova Soft Regular"/>
                <a:cs typeface="Proxima Nova Soft Regular"/>
              </a:rPr>
              <a:t> </a:t>
            </a:r>
            <a:r>
              <a:rPr lang="de-DE" dirty="0" err="1" smtClean="0">
                <a:latin typeface="Proxima Nova Soft Regular"/>
                <a:cs typeface="Proxima Nova Soft Regular"/>
              </a:rPr>
              <a:t>client</a:t>
            </a:r>
            <a:r>
              <a:rPr lang="de-DE" dirty="0" smtClean="0">
                <a:latin typeface="Proxima Nova Soft Regular"/>
                <a:cs typeface="Proxima Nova Soft Regular"/>
              </a:rPr>
              <a:t> </a:t>
            </a:r>
            <a:r>
              <a:rPr lang="de-DE" dirty="0" err="1" smtClean="0">
                <a:latin typeface="Proxima Nova Soft Regular"/>
                <a:cs typeface="Proxima Nova Soft Regular"/>
              </a:rPr>
              <a:t>code</a:t>
            </a:r>
            <a:r>
              <a:rPr lang="de-DE" dirty="0" smtClean="0">
                <a:latin typeface="Proxima Nova Soft Regular"/>
                <a:cs typeface="Proxima Nova Soft Regular"/>
              </a:rPr>
              <a:t>. </a:t>
            </a:r>
            <a:r>
              <a:rPr lang="de-DE" dirty="0" err="1" smtClean="0">
                <a:latin typeface="Proxima Nova Soft Regular"/>
                <a:cs typeface="Proxima Nova Soft Regular"/>
              </a:rPr>
              <a:t>We</a:t>
            </a:r>
            <a:r>
              <a:rPr lang="de-DE" dirty="0" smtClean="0">
                <a:latin typeface="Proxima Nova Soft Regular"/>
                <a:cs typeface="Proxima Nova Soft Regular"/>
              </a:rPr>
              <a:t> </a:t>
            </a:r>
            <a:r>
              <a:rPr lang="de-DE" dirty="0" err="1" smtClean="0">
                <a:latin typeface="Proxima Nova Soft Regular"/>
                <a:cs typeface="Proxima Nova Soft Regular"/>
              </a:rPr>
              <a:t>can</a:t>
            </a:r>
            <a:r>
              <a:rPr lang="de-DE" dirty="0" smtClean="0">
                <a:latin typeface="Proxima Nova Soft Regular"/>
                <a:cs typeface="Proxima Nova Soft Regular"/>
              </a:rPr>
              <a:t> do </a:t>
            </a:r>
            <a:r>
              <a:rPr lang="de-DE" dirty="0" err="1" smtClean="0">
                <a:latin typeface="Proxima Nova Soft Regular"/>
                <a:cs typeface="Proxima Nova Soft Regular"/>
              </a:rPr>
              <a:t>this</a:t>
            </a:r>
            <a:r>
              <a:rPr lang="de-DE" dirty="0" smtClean="0">
                <a:latin typeface="Proxima Nova Soft Regular"/>
                <a:cs typeface="Proxima Nova Soft Regular"/>
              </a:rPr>
              <a:t> </a:t>
            </a:r>
            <a:r>
              <a:rPr lang="de-DE" dirty="0" err="1" smtClean="0">
                <a:latin typeface="Proxima Nova Soft Regular"/>
                <a:cs typeface="Proxima Nova Soft Regular"/>
              </a:rPr>
              <a:t>by</a:t>
            </a:r>
            <a:r>
              <a:rPr lang="de-DE" dirty="0" smtClean="0">
                <a:latin typeface="Proxima Nova Soft Regular"/>
                <a:cs typeface="Proxima Nova Soft Regular"/>
              </a:rPr>
              <a:t> </a:t>
            </a:r>
            <a:r>
              <a:rPr lang="de-DE" dirty="0" err="1" smtClean="0">
                <a:latin typeface="Proxima Nova Soft Regular"/>
                <a:cs typeface="Proxima Nova Soft Regular"/>
              </a:rPr>
              <a:t>generalizing</a:t>
            </a:r>
            <a:r>
              <a:rPr lang="de-DE" dirty="0" smtClean="0">
                <a:latin typeface="Proxima Nova Soft Regular"/>
                <a:cs typeface="Proxima Nova Soft Regular"/>
              </a:rPr>
              <a:t> </a:t>
            </a:r>
            <a:r>
              <a:rPr lang="de-DE" dirty="0" err="1" smtClean="0">
                <a:latin typeface="Proxima Nova Soft Regular"/>
                <a:cs typeface="Proxima Nova Soft Regular"/>
              </a:rPr>
              <a:t>the</a:t>
            </a:r>
            <a:r>
              <a:rPr lang="de-DE" dirty="0" smtClean="0">
                <a:latin typeface="Proxima Nova Soft Regular"/>
                <a:cs typeface="Proxima Nova Soft Regular"/>
              </a:rPr>
              <a:t> </a:t>
            </a:r>
            <a:r>
              <a:rPr lang="de-DE" dirty="0" err="1" smtClean="0">
                <a:latin typeface="Proxima Nova Soft Regular"/>
                <a:cs typeface="Proxima Nova Soft Regular"/>
              </a:rPr>
              <a:t>iterator</a:t>
            </a:r>
            <a:r>
              <a:rPr lang="de-DE" dirty="0" smtClean="0">
                <a:latin typeface="Proxima Nova Soft Regular"/>
                <a:cs typeface="Proxima Nova Soft Regular"/>
              </a:rPr>
              <a:t> </a:t>
            </a:r>
            <a:r>
              <a:rPr lang="de-DE" dirty="0" err="1" smtClean="0">
                <a:latin typeface="Proxima Nova Soft Regular"/>
                <a:cs typeface="Proxima Nova Soft Regular"/>
              </a:rPr>
              <a:t>concept</a:t>
            </a:r>
            <a:r>
              <a:rPr lang="de-DE" dirty="0" smtClean="0">
                <a:latin typeface="Proxima Nova Soft Regular"/>
                <a:cs typeface="Proxima Nova Soft Regular"/>
              </a:rPr>
              <a:t> </a:t>
            </a:r>
            <a:r>
              <a:rPr lang="de-DE" dirty="0" err="1" smtClean="0">
                <a:latin typeface="Proxima Nova Soft Regular"/>
                <a:cs typeface="Proxima Nova Soft Regular"/>
              </a:rPr>
              <a:t>to</a:t>
            </a:r>
            <a:r>
              <a:rPr lang="de-DE" dirty="0" smtClean="0">
                <a:latin typeface="Proxima Nova Soft Regular"/>
                <a:cs typeface="Proxima Nova Soft Regular"/>
              </a:rPr>
              <a:t> </a:t>
            </a:r>
            <a:r>
              <a:rPr lang="de-DE" dirty="0" err="1" smtClean="0">
                <a:latin typeface="Proxima Nova Soft Regular"/>
                <a:cs typeface="Proxima Nova Soft Regular"/>
              </a:rPr>
              <a:t>support</a:t>
            </a:r>
            <a:r>
              <a:rPr lang="de-DE" dirty="0" smtClean="0">
                <a:latin typeface="Proxima Nova Soft Regular"/>
                <a:cs typeface="Proxima Nova Soft Regular"/>
              </a:rPr>
              <a:t> </a:t>
            </a:r>
            <a:r>
              <a:rPr lang="de-DE" dirty="0" err="1" smtClean="0">
                <a:latin typeface="Proxima Nova Soft Regular"/>
                <a:cs typeface="Proxima Nova Soft Regular"/>
              </a:rPr>
              <a:t>polymorphic</a:t>
            </a:r>
            <a:r>
              <a:rPr lang="de-DE" dirty="0" smtClean="0">
                <a:latin typeface="Proxima Nova Soft Regular"/>
                <a:cs typeface="Proxima Nova Soft Regular"/>
              </a:rPr>
              <a:t> </a:t>
            </a:r>
            <a:r>
              <a:rPr lang="de-DE" dirty="0" err="1" smtClean="0">
                <a:latin typeface="Proxima Nova Soft Regular"/>
                <a:cs typeface="Proxima Nova Soft Regular"/>
              </a:rPr>
              <a:t>iteration</a:t>
            </a:r>
            <a:r>
              <a:rPr lang="de-DE" dirty="0" smtClean="0">
                <a:latin typeface="Proxima Nova Soft Regular"/>
                <a:cs typeface="Proxima Nova Soft Regular"/>
              </a:rPr>
              <a:t>.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de-DE" dirty="0">
              <a:latin typeface="Proxima Nova Soft Regular"/>
              <a:cs typeface="Proxima Nova Soft Regular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de-DE" sz="2400" b="1" dirty="0" smtClean="0">
                <a:latin typeface="Proxima Nova Soft Regular"/>
                <a:cs typeface="Proxima Nova Soft Regular"/>
              </a:rPr>
              <a:t>Bjarne </a:t>
            </a:r>
            <a:r>
              <a:rPr lang="de-DE" sz="2400" b="1" dirty="0" err="1" smtClean="0">
                <a:latin typeface="Proxima Nova Soft Regular"/>
                <a:cs typeface="Proxima Nova Soft Regular"/>
              </a:rPr>
              <a:t>Stroustrup</a:t>
            </a:r>
            <a:endParaRPr lang="de-DE" sz="2400" b="1" dirty="0" smtClean="0">
              <a:latin typeface="Proxima Nova Soft Regular"/>
              <a:cs typeface="Proxima Nova Soft Regular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de-DE" b="1" dirty="0" err="1" smtClean="0">
                <a:latin typeface="Proxima Nova Soft Regular"/>
                <a:cs typeface="Proxima Nova Soft Regular"/>
              </a:rPr>
              <a:t>Polymorphism</a:t>
            </a:r>
            <a:endParaRPr lang="de-DE" b="1" dirty="0" smtClean="0">
              <a:latin typeface="Proxima Nova Soft Regular"/>
              <a:cs typeface="Proxima Nova Soft Regular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de-DE" dirty="0" smtClean="0">
                <a:latin typeface="Proxima Nova Soft Regular"/>
                <a:cs typeface="Proxima Nova Soft Regular"/>
              </a:rPr>
              <a:t>Providing </a:t>
            </a:r>
            <a:r>
              <a:rPr lang="de-DE" dirty="0">
                <a:latin typeface="Proxima Nova Soft Regular"/>
                <a:cs typeface="Proxima Nova Soft Regular"/>
              </a:rPr>
              <a:t>a </a:t>
            </a:r>
            <a:r>
              <a:rPr lang="de-DE" dirty="0" err="1">
                <a:latin typeface="Proxima Nova Soft Regular"/>
                <a:cs typeface="Proxima Nova Soft Regular"/>
              </a:rPr>
              <a:t>single</a:t>
            </a:r>
            <a:r>
              <a:rPr lang="de-DE" dirty="0">
                <a:latin typeface="Proxima Nova Soft Regular"/>
                <a:cs typeface="Proxima Nova Soft Regular"/>
              </a:rPr>
              <a:t> </a:t>
            </a:r>
            <a:r>
              <a:rPr lang="de-DE" dirty="0" err="1">
                <a:latin typeface="Proxima Nova Soft Regular"/>
                <a:cs typeface="Proxima Nova Soft Regular"/>
              </a:rPr>
              <a:t>interface</a:t>
            </a:r>
            <a:r>
              <a:rPr lang="de-DE" dirty="0">
                <a:latin typeface="Proxima Nova Soft Regular"/>
                <a:cs typeface="Proxima Nova Soft Regular"/>
              </a:rPr>
              <a:t> </a:t>
            </a:r>
            <a:r>
              <a:rPr lang="de-DE" dirty="0" err="1">
                <a:latin typeface="Proxima Nova Soft Regular"/>
                <a:cs typeface="Proxima Nova Soft Regular"/>
              </a:rPr>
              <a:t>to</a:t>
            </a:r>
            <a:r>
              <a:rPr lang="de-DE" dirty="0">
                <a:latin typeface="Proxima Nova Soft Regular"/>
                <a:cs typeface="Proxima Nova Soft Regular"/>
              </a:rPr>
              <a:t> </a:t>
            </a:r>
            <a:r>
              <a:rPr lang="de-DE" dirty="0" err="1">
                <a:latin typeface="Proxima Nova Soft Regular"/>
                <a:cs typeface="Proxima Nova Soft Regular"/>
              </a:rPr>
              <a:t>entities</a:t>
            </a:r>
            <a:r>
              <a:rPr lang="de-DE" dirty="0">
                <a:latin typeface="Proxima Nova Soft Regular"/>
                <a:cs typeface="Proxima Nova Soft Regular"/>
              </a:rPr>
              <a:t> </a:t>
            </a:r>
            <a:r>
              <a:rPr lang="de-DE" dirty="0" err="1">
                <a:latin typeface="Proxima Nova Soft Regular"/>
                <a:cs typeface="Proxima Nova Soft Regular"/>
              </a:rPr>
              <a:t>of</a:t>
            </a:r>
            <a:r>
              <a:rPr lang="de-DE" dirty="0">
                <a:latin typeface="Proxima Nova Soft Regular"/>
                <a:cs typeface="Proxima Nova Soft Regular"/>
              </a:rPr>
              <a:t> different </a:t>
            </a:r>
            <a:r>
              <a:rPr lang="de-DE" dirty="0" err="1" smtClean="0">
                <a:latin typeface="Proxima Nova Soft Regular"/>
                <a:cs typeface="Proxima Nova Soft Regular"/>
              </a:rPr>
              <a:t>types</a:t>
            </a:r>
            <a:r>
              <a:rPr lang="de-DE" dirty="0" smtClean="0">
                <a:latin typeface="Proxima Nova Soft Regular"/>
                <a:cs typeface="Proxima Nova Soft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188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696725" y="50389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de-DE" sz="1000" b="0" i="0" u="none" strike="noStrike" kern="1200" cap="none" spc="0" normalizeH="0" baseline="0" noProof="0" err="1">
              <a:ln>
                <a:noFill/>
              </a:ln>
              <a:solidFill>
                <a:srgbClr val="AFAFAF"/>
              </a:solidFill>
              <a:effectLst/>
              <a:uLnTx/>
              <a:uFillTx/>
              <a:latin typeface="Proxima Nova Soft Regular"/>
              <a:ea typeface="+mn-ea"/>
              <a:cs typeface="Proxima Nova Soft Regular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9850" y="118570"/>
            <a:ext cx="8229600" cy="769441"/>
          </a:xfrm>
          <a:prstGeom prst="rect">
            <a:avLst/>
          </a:prstGeom>
        </p:spPr>
        <p:txBody>
          <a:bodyPr anchor="t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cap="all" dirty="0" smtClean="0">
                <a:cs typeface="Avenir Heavy"/>
              </a:rPr>
              <a:t>Input Iterator Concepts</a:t>
            </a:r>
            <a:endParaRPr lang="de-DE" sz="4000" cap="all" dirty="0">
              <a:cs typeface="Avenir Heavy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003424-6E33-9843-B81D-468020E52A25}" type="slidenum">
              <a:rPr lang="de-DE" smtClean="0"/>
              <a:t>3</a:t>
            </a:fld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-986410" y="934028"/>
            <a:ext cx="2958257" cy="62525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ctr">
              <a:tabLst>
                <a:tab pos="1017588" algn="dec"/>
              </a:tabLst>
            </a:pPr>
            <a:r>
              <a:rPr lang="de-DE" b="1" dirty="0" smtClean="0">
                <a:ea typeface="Proxima Nova Soft" charset="0"/>
                <a:cs typeface="Proxima Nova Soft" charset="0"/>
              </a:rPr>
              <a:t>Legacy</a:t>
            </a:r>
          </a:p>
        </p:txBody>
      </p:sp>
      <p:sp>
        <p:nvSpPr>
          <p:cNvPr id="7" name="Textfeld 2"/>
          <p:cNvSpPr txBox="1"/>
          <p:nvPr/>
        </p:nvSpPr>
        <p:spPr>
          <a:xfrm>
            <a:off x="4394162" y="933604"/>
            <a:ext cx="2101199" cy="625675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tabLst>
                <a:tab pos="1017588" algn="dec"/>
              </a:tabLst>
            </a:pPr>
            <a:r>
              <a:rPr lang="de-DE" b="1" dirty="0" err="1">
                <a:ea typeface="Proxima Nova Soft" charset="0"/>
                <a:cs typeface="Proxima Nova Soft" charset="0"/>
              </a:rPr>
              <a:t>std</a:t>
            </a:r>
            <a:r>
              <a:rPr lang="de-DE" b="1" dirty="0">
                <a:ea typeface="Proxima Nova Soft" charset="0"/>
                <a:cs typeface="Proxima Nova Soft" charset="0"/>
              </a:rPr>
              <a:t>::experimental::</a:t>
            </a:r>
            <a:r>
              <a:rPr lang="de-DE" b="1" dirty="0" err="1">
                <a:ea typeface="Proxima Nova Soft" charset="0"/>
                <a:cs typeface="Proxima Nova Soft" charset="0"/>
              </a:rPr>
              <a:t>ranges</a:t>
            </a:r>
            <a:endParaRPr lang="de-DE" b="1" dirty="0">
              <a:ea typeface="Proxima Nova Soft" charset="0"/>
              <a:cs typeface="Proxima Nova Soft" charset="0"/>
            </a:endParaRPr>
          </a:p>
        </p:txBody>
      </p:sp>
      <p:grpSp>
        <p:nvGrpSpPr>
          <p:cNvPr id="9" name="Gruppierung 8"/>
          <p:cNvGrpSpPr/>
          <p:nvPr/>
        </p:nvGrpSpPr>
        <p:grpSpPr>
          <a:xfrm>
            <a:off x="91223" y="1286697"/>
            <a:ext cx="9087455" cy="524074"/>
            <a:chOff x="91223" y="1286697"/>
            <a:chExt cx="9087455" cy="524074"/>
          </a:xfrm>
        </p:grpSpPr>
        <p:sp>
          <p:nvSpPr>
            <p:cNvPr id="4" name="Textfeld 3"/>
            <p:cNvSpPr txBox="1"/>
            <p:nvPr/>
          </p:nvSpPr>
          <p:spPr>
            <a:xfrm>
              <a:off x="4398304" y="1286697"/>
              <a:ext cx="4780374" cy="524074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lang="de-DE" sz="1400" dirty="0" err="1" smtClean="0">
                  <a:latin typeface="Proxima Nova Soft Regular"/>
                  <a:cs typeface="Proxima Nova Soft Regular"/>
                </a:rPr>
                <a:t>WeaklyInc</a:t>
              </a:r>
              <a:r>
                <a:rPr lang="de-DE" sz="1400" dirty="0" smtClean="0">
                  <a:latin typeface="Proxima Nova Soft Regular"/>
                  <a:cs typeface="Proxima Nova Soft Regular"/>
                </a:rPr>
                <a:t>-</a:t>
              </a:r>
              <a:r>
                <a:rPr lang="de-DE" sz="1400" dirty="0">
                  <a:latin typeface="Proxima Nova Soft Regular"/>
                  <a:cs typeface="Proxima Nova Soft Regular"/>
                </a:rPr>
                <a:t>&gt;Semiregular-&gt;</a:t>
              </a:r>
              <a:r>
                <a:rPr lang="de-DE" sz="1400" dirty="0" err="1" smtClean="0">
                  <a:latin typeface="Proxima Nova Soft Regular"/>
                  <a:cs typeface="Proxima Nova Soft Regular"/>
                </a:rPr>
                <a:t>DefaultConstructible</a:t>
              </a:r>
              <a:endParaRPr lang="de-DE" sz="1400" dirty="0">
                <a:latin typeface="Proxima Nova Soft Regular"/>
                <a:cs typeface="Proxima Nova Soft Regular"/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91223" y="1421543"/>
              <a:ext cx="9034661" cy="2899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69023" y="1286697"/>
            <a:ext cx="9109655" cy="4932820"/>
            <a:chOff x="69023" y="1286697"/>
            <a:chExt cx="9109655" cy="4932820"/>
          </a:xfrm>
        </p:grpSpPr>
        <p:sp>
          <p:nvSpPr>
            <p:cNvPr id="18" name="Textfeld 17"/>
            <p:cNvSpPr txBox="1"/>
            <p:nvPr/>
          </p:nvSpPr>
          <p:spPr>
            <a:xfrm>
              <a:off x="4398304" y="1286697"/>
              <a:ext cx="4780374" cy="493282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 smtClean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 smtClean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 smtClean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 smtClean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lang="de-DE" sz="1400" dirty="0" err="1">
                  <a:latin typeface="Proxima Nova Soft Regular"/>
                  <a:cs typeface="Proxima Nova Soft Regular"/>
                </a:rPr>
                <a:t>WeaklyInc</a:t>
              </a:r>
              <a:r>
                <a:rPr lang="de-DE" sz="1400" dirty="0">
                  <a:latin typeface="Proxima Nova Soft Regular"/>
                  <a:cs typeface="Proxima Nova Soft Regular"/>
                </a:rPr>
                <a:t>-&gt;Semiregular-&gt;</a:t>
              </a:r>
              <a:r>
                <a:rPr lang="de-DE" sz="1400" dirty="0" err="1">
                  <a:latin typeface="Proxima Nova Soft Regular"/>
                  <a:cs typeface="Proxima Nova Soft Regular"/>
                </a:rPr>
                <a:t>Copyable</a:t>
              </a:r>
              <a:r>
                <a:rPr lang="de-DE" sz="1400" dirty="0">
                  <a:latin typeface="Proxima Nova Soft Regular"/>
                  <a:cs typeface="Proxima Nova Soft Regular"/>
                </a:rPr>
                <a:t>-&gt;</a:t>
              </a:r>
              <a:r>
                <a:rPr lang="de-DE" sz="1400" dirty="0" err="1">
                  <a:latin typeface="Proxima Nova Soft Regular"/>
                  <a:cs typeface="Proxima Nova Soft Regular"/>
                </a:rPr>
                <a:t>Movable</a:t>
              </a:r>
              <a:r>
                <a:rPr lang="de-DE" sz="1400" dirty="0">
                  <a:latin typeface="Proxima Nova Soft Regular"/>
                  <a:cs typeface="Proxima Nova Soft Regular"/>
                </a:rPr>
                <a:t>-&gt;</a:t>
              </a:r>
              <a:r>
                <a:rPr lang="de-DE" sz="1400" dirty="0" err="1" smtClean="0">
                  <a:latin typeface="Proxima Nova Soft Regular"/>
                  <a:cs typeface="Proxima Nova Soft Regular"/>
                </a:rPr>
                <a:t>Swappable</a:t>
              </a:r>
              <a:endParaRPr lang="de-DE" sz="1400" dirty="0">
                <a:latin typeface="Proxima Nova Soft Regular"/>
                <a:cs typeface="Proxima Nova Soft Regular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69023" y="1288013"/>
              <a:ext cx="4592603" cy="4039824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 smtClean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lang="de-DE" sz="1400" dirty="0" smtClean="0">
                  <a:latin typeface="Proxima Nova Soft Regular"/>
                  <a:cs typeface="Proxima Nova Soft Regular"/>
                </a:rPr>
                <a:t> </a:t>
              </a: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 smtClean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 smtClean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lang="de-DE" sz="1400" dirty="0" err="1" smtClean="0">
                  <a:latin typeface="Proxima Nova Soft Regular"/>
                  <a:cs typeface="Proxima Nova Soft Regular"/>
                </a:rPr>
                <a:t>Swappable</a:t>
              </a:r>
              <a:endParaRPr lang="de-DE" sz="1400" dirty="0" smtClean="0">
                <a:latin typeface="Proxima Nova Soft Regular"/>
                <a:cs typeface="Proxima Nova Soft Regular"/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90566" y="3554506"/>
              <a:ext cx="9034661" cy="3321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ung 20"/>
          <p:cNvGrpSpPr/>
          <p:nvPr/>
        </p:nvGrpSpPr>
        <p:grpSpPr>
          <a:xfrm>
            <a:off x="68556" y="1286243"/>
            <a:ext cx="9109655" cy="4932820"/>
            <a:chOff x="69023" y="1286697"/>
            <a:chExt cx="9109655" cy="4932820"/>
          </a:xfrm>
        </p:grpSpPr>
        <p:sp>
          <p:nvSpPr>
            <p:cNvPr id="22" name="Textfeld 21"/>
            <p:cNvSpPr txBox="1"/>
            <p:nvPr/>
          </p:nvSpPr>
          <p:spPr>
            <a:xfrm>
              <a:off x="4398304" y="1286697"/>
              <a:ext cx="4780374" cy="493282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 smtClean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lang="de-DE" sz="1400" dirty="0" err="1" smtClean="0">
                  <a:latin typeface="Proxima Nova Soft Regular"/>
                  <a:cs typeface="Proxima Nova Soft Regular"/>
                </a:rPr>
                <a:t>WeaklyInc</a:t>
              </a:r>
              <a:r>
                <a:rPr lang="de-DE" sz="1400" dirty="0" smtClean="0">
                  <a:latin typeface="Proxima Nova Soft Regular"/>
                  <a:cs typeface="Proxima Nova Soft Regular"/>
                </a:rPr>
                <a:t>-</a:t>
              </a:r>
              <a:r>
                <a:rPr lang="de-DE" sz="1400" dirty="0">
                  <a:latin typeface="Proxima Nova Soft Regular"/>
                  <a:cs typeface="Proxima Nova Soft Regular"/>
                </a:rPr>
                <a:t>&gt;Semiregular-&gt;</a:t>
              </a:r>
              <a:r>
                <a:rPr lang="de-DE" sz="1400" dirty="0" err="1">
                  <a:latin typeface="Proxima Nova Soft Regular"/>
                  <a:cs typeface="Proxima Nova Soft Regular"/>
                </a:rPr>
                <a:t>Copyable</a:t>
              </a:r>
              <a:r>
                <a:rPr lang="de-DE" sz="1400" dirty="0">
                  <a:latin typeface="Proxima Nova Soft Regular"/>
                  <a:cs typeface="Proxima Nova Soft Regular"/>
                </a:rPr>
                <a:t>-&gt;</a:t>
              </a:r>
              <a:r>
                <a:rPr lang="de-DE" sz="1400" dirty="0" err="1" smtClean="0">
                  <a:latin typeface="Proxima Nova Soft Regular"/>
                  <a:cs typeface="Proxima Nova Soft Regular"/>
                </a:rPr>
                <a:t>CopyConstructible</a:t>
              </a: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lang="de-DE" sz="1400" dirty="0" err="1" smtClean="0">
                  <a:latin typeface="Proxima Nova Soft Regular"/>
                  <a:cs typeface="Proxima Nova Soft Regular"/>
                </a:rPr>
                <a:t>WeaklyInc</a:t>
              </a:r>
              <a:r>
                <a:rPr lang="de-DE" sz="1400" dirty="0" smtClean="0">
                  <a:latin typeface="Proxima Nova Soft Regular"/>
                  <a:cs typeface="Proxima Nova Soft Regular"/>
                </a:rPr>
                <a:t>-&gt;Semiregular-&gt;</a:t>
              </a:r>
              <a:r>
                <a:rPr lang="de-DE" sz="1400" dirty="0" err="1" smtClean="0">
                  <a:latin typeface="Proxima Nova Soft Regular"/>
                  <a:cs typeface="Proxima Nova Soft Regular"/>
                </a:rPr>
                <a:t>Copyable</a:t>
              </a:r>
              <a:r>
                <a:rPr lang="de-DE" sz="1400" dirty="0" smtClean="0">
                  <a:latin typeface="Proxima Nova Soft Regular"/>
                  <a:cs typeface="Proxima Nova Soft Regular"/>
                </a:rPr>
                <a:t>-&gt;</a:t>
              </a:r>
              <a:r>
                <a:rPr lang="de-DE" sz="1400" dirty="0" err="1" smtClean="0">
                  <a:latin typeface="Proxima Nova Soft Regular"/>
                  <a:cs typeface="Proxima Nova Soft Regular"/>
                </a:rPr>
                <a:t>Assignable</a:t>
              </a:r>
              <a:endParaRPr lang="de-DE" sz="1400" dirty="0" smtClean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lang="de-DE" sz="1400" dirty="0" err="1" smtClean="0">
                  <a:latin typeface="Proxima Nova Soft Regular"/>
                  <a:cs typeface="Proxima Nova Soft Regular"/>
                </a:rPr>
                <a:t>WeaklyInc</a:t>
              </a:r>
              <a:r>
                <a:rPr lang="de-DE" sz="1400" dirty="0" smtClean="0">
                  <a:latin typeface="Proxima Nova Soft Regular"/>
                  <a:cs typeface="Proxima Nova Soft Regular"/>
                </a:rPr>
                <a:t>-&gt;Semiregular-&gt;</a:t>
              </a:r>
              <a:r>
                <a:rPr lang="de-DE" sz="1400" dirty="0" err="1" smtClean="0">
                  <a:latin typeface="Proxima Nova Soft Regular"/>
                  <a:cs typeface="Proxima Nova Soft Regular"/>
                </a:rPr>
                <a:t>Copyable</a:t>
              </a:r>
              <a:r>
                <a:rPr lang="de-DE" sz="1400" dirty="0" smtClean="0">
                  <a:latin typeface="Proxima Nova Soft Regular"/>
                  <a:cs typeface="Proxima Nova Soft Regular"/>
                </a:rPr>
                <a:t>-&gt;</a:t>
              </a:r>
              <a:r>
                <a:rPr lang="de-DE" sz="1400" dirty="0" err="1" smtClean="0">
                  <a:latin typeface="Proxima Nova Soft Regular"/>
                  <a:cs typeface="Proxima Nova Soft Regular"/>
                </a:rPr>
                <a:t>Movable</a:t>
              </a:r>
              <a:endParaRPr lang="de-DE" sz="1400" dirty="0" smtClean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lang="de-DE" sz="1400" dirty="0" err="1" smtClean="0">
                  <a:latin typeface="Proxima Nova Soft Regular"/>
                  <a:cs typeface="Proxima Nova Soft Regular"/>
                </a:rPr>
                <a:t>WeaklyInc</a:t>
              </a:r>
              <a:r>
                <a:rPr lang="de-DE" sz="1400" dirty="0" smtClean="0">
                  <a:latin typeface="Proxima Nova Soft Regular"/>
                  <a:cs typeface="Proxima Nova Soft Regular"/>
                </a:rPr>
                <a:t>-&gt;Semiregular-&gt;</a:t>
              </a:r>
              <a:r>
                <a:rPr lang="de-DE" sz="1400" dirty="0" err="1" smtClean="0">
                  <a:latin typeface="Proxima Nova Soft Regular"/>
                  <a:cs typeface="Proxima Nova Soft Regular"/>
                </a:rPr>
                <a:t>Copyable</a:t>
              </a:r>
              <a:r>
                <a:rPr lang="de-DE" sz="1400" dirty="0" smtClean="0">
                  <a:latin typeface="Proxima Nova Soft Regular"/>
                  <a:cs typeface="Proxima Nova Soft Regular"/>
                </a:rPr>
                <a:t>-&gt;</a:t>
              </a:r>
              <a:r>
                <a:rPr lang="de-DE" sz="1400" dirty="0" err="1" smtClean="0">
                  <a:latin typeface="Proxima Nova Soft Regular"/>
                  <a:cs typeface="Proxima Nova Soft Regular"/>
                </a:rPr>
                <a:t>Assignable</a:t>
              </a:r>
              <a:endParaRPr lang="de-DE" sz="1400" dirty="0" smtClean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 smtClean="0">
                <a:latin typeface="Proxima Nova Soft Regular"/>
                <a:cs typeface="Proxima Nova Soft Regular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69023" y="1288013"/>
              <a:ext cx="4592603" cy="4039824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 smtClean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lang="de-DE" sz="1400" dirty="0" err="1" smtClean="0">
                  <a:latin typeface="Proxima Nova Soft Regular"/>
                  <a:cs typeface="Proxima Nova Soft Regular"/>
                </a:rPr>
                <a:t>CopyConstructible</a:t>
              </a:r>
              <a:r>
                <a:rPr lang="de-DE" sz="1400" dirty="0" smtClean="0">
                  <a:latin typeface="Proxima Nova Soft Regular"/>
                  <a:cs typeface="Proxima Nova Soft Regular"/>
                </a:rPr>
                <a:t>, </a:t>
              </a:r>
              <a:r>
                <a:rPr lang="de-DE" sz="1400" dirty="0" err="1" smtClean="0">
                  <a:latin typeface="Proxima Nova Soft Regular"/>
                  <a:cs typeface="Proxima Nova Soft Regular"/>
                </a:rPr>
                <a:t>ConversionConstructible</a:t>
              </a:r>
              <a:r>
                <a:rPr lang="de-DE" sz="1400" dirty="0" smtClean="0">
                  <a:latin typeface="Proxima Nova Soft Regular"/>
                  <a:cs typeface="Proxima Nova Soft Regular"/>
                </a:rPr>
                <a:t> </a:t>
              </a:r>
              <a:r>
                <a:rPr lang="de-DE" sz="1400" dirty="0" err="1" smtClean="0">
                  <a:latin typeface="Proxima Nova Soft Regular"/>
                  <a:cs typeface="Proxima Nova Soft Regular"/>
                </a:rPr>
                <a:t>to</a:t>
              </a:r>
              <a:r>
                <a:rPr lang="de-DE" sz="1400" dirty="0" smtClean="0">
                  <a:latin typeface="Proxima Nova Soft Regular"/>
                  <a:cs typeface="Proxima Nova Soft Regular"/>
                </a:rPr>
                <a:t> </a:t>
              </a:r>
              <a:r>
                <a:rPr lang="de-DE" sz="1400" dirty="0" err="1" smtClean="0">
                  <a:latin typeface="Proxima Nova Soft Regular"/>
                  <a:cs typeface="Proxima Nova Soft Regular"/>
                </a:rPr>
                <a:t>const</a:t>
              </a:r>
              <a:endParaRPr lang="de-DE" sz="1400" dirty="0" smtClean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lang="de-DE" sz="1400" dirty="0" err="1" smtClean="0">
                  <a:latin typeface="Proxima Nova Soft Regular"/>
                  <a:cs typeface="Proxima Nova Soft Regular"/>
                </a:rPr>
                <a:t>CopyAssignable</a:t>
              </a:r>
              <a:endParaRPr lang="de-DE" sz="1400" dirty="0" smtClean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 smtClean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 smtClean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lang="de-DE" sz="1400" dirty="0" err="1" smtClean="0">
                  <a:latin typeface="Proxima Nova Soft Regular"/>
                  <a:cs typeface="Proxima Nova Soft Regular"/>
                </a:rPr>
                <a:t>Destructible</a:t>
              </a:r>
              <a:endParaRPr lang="de-DE" sz="1400" dirty="0" smtClean="0">
                <a:latin typeface="Proxima Nova Soft Regular"/>
                <a:cs typeface="Proxima Nova Soft Regular"/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90751" y="1710597"/>
              <a:ext cx="9034661" cy="18441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67818" y="1285472"/>
            <a:ext cx="9109655" cy="4932820"/>
            <a:chOff x="69023" y="1286697"/>
            <a:chExt cx="9109655" cy="4932820"/>
          </a:xfrm>
        </p:grpSpPr>
        <p:sp>
          <p:nvSpPr>
            <p:cNvPr id="26" name="Textfeld 25"/>
            <p:cNvSpPr txBox="1"/>
            <p:nvPr/>
          </p:nvSpPr>
          <p:spPr>
            <a:xfrm>
              <a:off x="4398304" y="1286697"/>
              <a:ext cx="4780374" cy="493282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 smtClean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 smtClean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 smtClean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 smtClean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lang="de-DE" sz="1400" dirty="0" err="1" smtClean="0">
                  <a:latin typeface="Proxima Nova Soft Regular"/>
                  <a:cs typeface="Proxima Nova Soft Regular"/>
                </a:rPr>
                <a:t>Dereferenceable</a:t>
              </a:r>
              <a:r>
                <a:rPr lang="de-DE" sz="1400" dirty="0" smtClean="0">
                  <a:latin typeface="Proxima Nova Soft Regular"/>
                  <a:cs typeface="Proxima Nova Soft Regular"/>
                </a:rPr>
                <a:t>, </a:t>
              </a:r>
              <a:r>
                <a:rPr lang="de-DE" sz="1400" dirty="0" err="1" smtClean="0">
                  <a:latin typeface="Proxima Nova Soft Regular"/>
                  <a:cs typeface="Proxima Nova Soft Regular"/>
                </a:rPr>
                <a:t>Readable</a:t>
              </a:r>
              <a:endParaRPr lang="de-DE" sz="1400" dirty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>
                <a:latin typeface="Proxima Nova Soft Regular"/>
                <a:cs typeface="Proxima Nova Soft Regular"/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69023" y="1288013"/>
              <a:ext cx="4592603" cy="4039824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 smtClean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 smtClean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 smtClean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 smtClean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lang="de-DE" sz="1400" dirty="0" err="1" smtClean="0">
                  <a:latin typeface="Proxima Nova Soft Regular"/>
                  <a:cs typeface="Proxima Nova Soft Regular"/>
                </a:rPr>
                <a:t>Dereferenceable</a:t>
              </a:r>
              <a:r>
                <a:rPr lang="de-DE" sz="1400" dirty="0" smtClean="0">
                  <a:latin typeface="Proxima Nova Soft Regular"/>
                  <a:cs typeface="Proxima Nova Soft Regular"/>
                </a:rPr>
                <a:t>, </a:t>
              </a:r>
              <a:r>
                <a:rPr lang="de-DE" sz="1400" dirty="0" err="1" smtClean="0">
                  <a:latin typeface="Proxima Nova Soft Regular"/>
                  <a:cs typeface="Proxima Nova Soft Regular"/>
                </a:rPr>
                <a:t>Dereference</a:t>
              </a:r>
              <a:endParaRPr lang="de-DE" sz="1400" dirty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lang="de-DE" sz="1400" dirty="0" smtClean="0">
                  <a:latin typeface="Proxima Nova Soft Regular"/>
                  <a:cs typeface="Proxima Nova Soft Regular"/>
                </a:rPr>
                <a:t>-&gt;</a:t>
              </a:r>
              <a:endParaRPr lang="de-DE" sz="1400" dirty="0">
                <a:latin typeface="Proxima Nova Soft Regular"/>
                <a:cs typeface="Proxima Nova Soft Regular"/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91223" y="3887922"/>
              <a:ext cx="9034661" cy="7159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ung 28"/>
          <p:cNvGrpSpPr/>
          <p:nvPr/>
        </p:nvGrpSpPr>
        <p:grpSpPr>
          <a:xfrm>
            <a:off x="65848" y="1286697"/>
            <a:ext cx="9109655" cy="4184764"/>
            <a:chOff x="69023" y="1286697"/>
            <a:chExt cx="9109655" cy="4184764"/>
          </a:xfrm>
        </p:grpSpPr>
        <p:sp>
          <p:nvSpPr>
            <p:cNvPr id="30" name="Textfeld 29"/>
            <p:cNvSpPr txBox="1"/>
            <p:nvPr/>
          </p:nvSpPr>
          <p:spPr>
            <a:xfrm>
              <a:off x="4398304" y="1286697"/>
              <a:ext cx="4780374" cy="4184764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 smtClean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 smtClean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 smtClean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 smtClean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lang="de-DE" sz="1400" dirty="0" err="1">
                  <a:latin typeface="Proxima Nova Soft Regular"/>
                  <a:cs typeface="Proxima Nova Soft Regular"/>
                </a:rPr>
                <a:t>WeaklyInc</a:t>
              </a:r>
              <a:endParaRPr lang="de-DE" sz="1400" dirty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lang="de-DE" sz="1400" dirty="0" err="1" smtClean="0">
                  <a:latin typeface="Proxima Nova Soft Regular"/>
                  <a:cs typeface="Proxima Nova Soft Regular"/>
                </a:rPr>
                <a:t>WeaklyInc</a:t>
              </a:r>
              <a:endParaRPr lang="de-DE" sz="1400" dirty="0">
                <a:latin typeface="Proxima Nova Soft Regular"/>
                <a:cs typeface="Proxima Nova Soft Regular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69023" y="1288013"/>
              <a:ext cx="4592603" cy="4039824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 smtClean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 smtClean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 smtClean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 smtClean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 smtClean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lang="de-DE" sz="1400" dirty="0" err="1" smtClean="0">
                  <a:latin typeface="Proxima Nova Soft Regular"/>
                  <a:cs typeface="Proxima Nova Soft Regular"/>
                </a:rPr>
                <a:t>pre</a:t>
              </a:r>
              <a:r>
                <a:rPr lang="de-DE" sz="1400" dirty="0" err="1">
                  <a:latin typeface="Proxima Nova Soft Regular"/>
                  <a:cs typeface="Proxima Nova Soft Regular"/>
                </a:rPr>
                <a:t>-incrementable</a:t>
              </a:r>
              <a:r>
                <a:rPr lang="de-DE" sz="1400" dirty="0">
                  <a:latin typeface="Proxima Nova Soft Regular"/>
                  <a:cs typeface="Proxima Nova Soft Regular"/>
                </a:rPr>
                <a:t>, </a:t>
              </a:r>
              <a:r>
                <a:rPr lang="de-DE" sz="1400" dirty="0" err="1">
                  <a:latin typeface="Proxima Nova Soft Regular"/>
                  <a:cs typeface="Proxima Nova Soft Regular"/>
                </a:rPr>
                <a:t>pre-increment</a:t>
              </a:r>
              <a:endParaRPr lang="de-DE" sz="1400" dirty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lang="de-DE" sz="1400" dirty="0">
                  <a:latin typeface="Proxima Nova Soft Regular"/>
                  <a:cs typeface="Proxima Nova Soft Regular"/>
                </a:rPr>
                <a:t>post-</a:t>
              </a:r>
              <a:r>
                <a:rPr lang="de-DE" sz="1400" dirty="0" err="1" smtClean="0">
                  <a:latin typeface="Proxima Nova Soft Regular"/>
                  <a:cs typeface="Proxima Nova Soft Regular"/>
                </a:rPr>
                <a:t>increment</a:t>
              </a:r>
              <a:endParaRPr lang="de-DE" sz="1400" dirty="0">
                <a:latin typeface="Proxima Nova Soft Regular"/>
                <a:cs typeface="Proxima Nova Soft Regular"/>
              </a:endParaRPr>
            </a:p>
          </p:txBody>
        </p:sp>
        <p:sp>
          <p:nvSpPr>
            <p:cNvPr id="32" name="Rechteck 31"/>
            <p:cNvSpPr/>
            <p:nvPr/>
          </p:nvSpPr>
          <p:spPr>
            <a:xfrm>
              <a:off x="92398" y="4602402"/>
              <a:ext cx="9034661" cy="7159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3" name="Gruppierung 32"/>
          <p:cNvGrpSpPr/>
          <p:nvPr/>
        </p:nvGrpSpPr>
        <p:grpSpPr>
          <a:xfrm>
            <a:off x="65848" y="1288012"/>
            <a:ext cx="9056617" cy="4747132"/>
            <a:chOff x="69023" y="1288012"/>
            <a:chExt cx="9056617" cy="4747132"/>
          </a:xfrm>
        </p:grpSpPr>
        <p:sp>
          <p:nvSpPr>
            <p:cNvPr id="34" name="Textfeld 33"/>
            <p:cNvSpPr txBox="1"/>
            <p:nvPr/>
          </p:nvSpPr>
          <p:spPr>
            <a:xfrm>
              <a:off x="69023" y="1288012"/>
              <a:ext cx="4592603" cy="4747131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 smtClean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 smtClean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 smtClean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 smtClean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 smtClean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 smtClean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lang="de-DE" sz="1400" dirty="0" err="1" smtClean="0">
                  <a:latin typeface="Proxima Nova Soft Regular"/>
                  <a:cs typeface="Proxima Nova Soft Regular"/>
                </a:rPr>
                <a:t>equality</a:t>
              </a:r>
              <a:r>
                <a:rPr lang="de-DE" sz="1400" dirty="0" err="1">
                  <a:latin typeface="Proxima Nova Soft Regular"/>
                  <a:cs typeface="Proxima Nova Soft Regular"/>
                </a:rPr>
                <a:t>-comparable</a:t>
              </a:r>
              <a:endParaRPr lang="de-DE" sz="1400" dirty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lang="de-DE" sz="1400" dirty="0" err="1">
                  <a:latin typeface="Proxima Nova Soft Regular"/>
                  <a:cs typeface="Proxima Nova Soft Regular"/>
                </a:rPr>
                <a:t>inequality-</a:t>
              </a:r>
              <a:r>
                <a:rPr lang="de-DE" sz="1400" dirty="0" err="1" smtClean="0">
                  <a:latin typeface="Proxima Nova Soft Regular"/>
                  <a:cs typeface="Proxima Nova Soft Regular"/>
                </a:rPr>
                <a:t>comparable</a:t>
              </a:r>
              <a:endParaRPr lang="de-DE" sz="1400" dirty="0">
                <a:latin typeface="Proxima Nova Soft Regular"/>
                <a:cs typeface="Proxima Nova Soft Regular"/>
              </a:endParaRPr>
            </a:p>
          </p:txBody>
        </p:sp>
        <p:sp>
          <p:nvSpPr>
            <p:cNvPr id="35" name="Rechteck 34"/>
            <p:cNvSpPr/>
            <p:nvPr/>
          </p:nvSpPr>
          <p:spPr>
            <a:xfrm>
              <a:off x="90979" y="5319234"/>
              <a:ext cx="9034661" cy="7159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" name="Gruppierung 35"/>
          <p:cNvGrpSpPr/>
          <p:nvPr/>
        </p:nvGrpSpPr>
        <p:grpSpPr>
          <a:xfrm>
            <a:off x="65848" y="5620851"/>
            <a:ext cx="9109655" cy="846187"/>
            <a:chOff x="69023" y="5620851"/>
            <a:chExt cx="9109655" cy="846187"/>
          </a:xfrm>
        </p:grpSpPr>
        <p:sp>
          <p:nvSpPr>
            <p:cNvPr id="37" name="Textfeld 36"/>
            <p:cNvSpPr txBox="1"/>
            <p:nvPr/>
          </p:nvSpPr>
          <p:spPr>
            <a:xfrm>
              <a:off x="4398304" y="5620851"/>
              <a:ext cx="4780374" cy="63601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endParaRPr lang="de-DE" sz="1400" dirty="0" smtClean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lang="de-DE" sz="1400" dirty="0" err="1" smtClean="0">
                  <a:latin typeface="Proxima Nova Soft Regular"/>
                  <a:cs typeface="Proxima Nova Soft Regular"/>
                </a:rPr>
                <a:t>std</a:t>
              </a:r>
              <a:r>
                <a:rPr lang="de-DE" sz="1400" dirty="0" smtClean="0">
                  <a:latin typeface="Proxima Nova Soft Regular"/>
                  <a:cs typeface="Proxima Nova Soft Regular"/>
                </a:rPr>
                <a:t>::</a:t>
              </a:r>
              <a:r>
                <a:rPr lang="de-DE" sz="1400" dirty="0" err="1" smtClean="0">
                  <a:latin typeface="Proxima Nova Soft Regular"/>
                  <a:cs typeface="Proxima Nova Soft Regular"/>
                </a:rPr>
                <a:t>iterator_traits</a:t>
              </a:r>
              <a:r>
                <a:rPr lang="de-DE" sz="1400" dirty="0" smtClean="0">
                  <a:latin typeface="Proxima Nova Soft Regular"/>
                  <a:cs typeface="Proxima Nova Soft Regular"/>
                </a:rPr>
                <a:t>&lt;II&gt; </a:t>
              </a:r>
              <a:r>
                <a:rPr lang="de-DE" sz="1400" dirty="0" err="1" smtClean="0">
                  <a:latin typeface="Proxima Nova Soft Regular"/>
                  <a:cs typeface="Proxima Nova Soft Regular"/>
                </a:rPr>
                <a:t>has</a:t>
              </a:r>
              <a:r>
                <a:rPr lang="de-DE" sz="1400" dirty="0" smtClean="0">
                  <a:latin typeface="Proxima Nova Soft Regular"/>
                  <a:cs typeface="Proxima Nova Soft Regular"/>
                </a:rPr>
                <a:t> </a:t>
              </a:r>
              <a:r>
                <a:rPr lang="de-DE" sz="1400" dirty="0" err="1" smtClean="0">
                  <a:latin typeface="Proxima Nova Soft Regular"/>
                  <a:cs typeface="Proxima Nova Soft Regular"/>
                </a:rPr>
                <a:t>the</a:t>
              </a:r>
              <a:r>
                <a:rPr lang="de-DE" sz="1400" dirty="0" smtClean="0">
                  <a:latin typeface="Proxima Nova Soft Regular"/>
                  <a:cs typeface="Proxima Nova Soft Regular"/>
                </a:rPr>
                <a:t> 5 </a:t>
              </a:r>
              <a:r>
                <a:rPr lang="de-DE" sz="1400" dirty="0" err="1" smtClean="0">
                  <a:latin typeface="Proxima Nova Soft Regular"/>
                  <a:cs typeface="Proxima Nova Soft Regular"/>
                </a:rPr>
                <a:t>member</a:t>
              </a:r>
              <a:r>
                <a:rPr lang="de-DE" sz="1400" dirty="0" smtClean="0">
                  <a:latin typeface="Proxima Nova Soft Regular"/>
                  <a:cs typeface="Proxima Nova Soft Regular"/>
                </a:rPr>
                <a:t> </a:t>
              </a:r>
              <a:r>
                <a:rPr lang="de-DE" sz="1400" dirty="0" err="1" smtClean="0">
                  <a:latin typeface="Proxima Nova Soft Regular"/>
                  <a:cs typeface="Proxima Nova Soft Regular"/>
                </a:rPr>
                <a:t>typedefs</a:t>
              </a:r>
              <a:endParaRPr lang="de-DE" sz="1400" dirty="0" smtClean="0">
                <a:latin typeface="Proxima Nova Soft Regular"/>
                <a:cs typeface="Proxima Nova Soft Regular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69023" y="5620851"/>
              <a:ext cx="4592603" cy="846186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lang="de-DE" sz="1400" dirty="0" smtClean="0">
                  <a:latin typeface="Proxima Nova Soft Regular"/>
                  <a:cs typeface="Proxima Nova Soft Regular"/>
                </a:rPr>
                <a:t> </a:t>
              </a:r>
              <a:endParaRPr lang="de-DE" sz="1400" dirty="0">
                <a:latin typeface="Proxima Nova Soft Regular"/>
                <a:cs typeface="Proxima Nova Soft Regular"/>
              </a:endParaRP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lang="de-DE" sz="1400" dirty="0" err="1" smtClean="0">
                  <a:latin typeface="Proxima Nova Soft Regular"/>
                  <a:cs typeface="Proxima Nova Soft Regular"/>
                </a:rPr>
                <a:t>std</a:t>
              </a:r>
              <a:r>
                <a:rPr lang="de-DE" sz="1400" dirty="0" smtClean="0">
                  <a:latin typeface="Proxima Nova Soft Regular"/>
                  <a:cs typeface="Proxima Nova Soft Regular"/>
                </a:rPr>
                <a:t>::</a:t>
              </a:r>
              <a:r>
                <a:rPr lang="de-DE" sz="1400" dirty="0" err="1" smtClean="0">
                  <a:latin typeface="Proxima Nova Soft Regular"/>
                  <a:cs typeface="Proxima Nova Soft Regular"/>
                </a:rPr>
                <a:t>iterator_traits</a:t>
              </a:r>
              <a:r>
                <a:rPr lang="de-DE" sz="1400" dirty="0" smtClean="0">
                  <a:latin typeface="Proxima Nova Soft Regular"/>
                  <a:cs typeface="Proxima Nova Soft Regular"/>
                </a:rPr>
                <a:t>&lt;II&gt; </a:t>
              </a:r>
              <a:r>
                <a:rPr lang="de-DE" sz="1400" dirty="0" err="1" smtClean="0">
                  <a:latin typeface="Proxima Nova Soft Regular"/>
                  <a:cs typeface="Proxima Nova Soft Regular"/>
                </a:rPr>
                <a:t>has</a:t>
              </a:r>
              <a:r>
                <a:rPr lang="de-DE" sz="1400" dirty="0" smtClean="0">
                  <a:latin typeface="Proxima Nova Soft Regular"/>
                  <a:cs typeface="Proxima Nova Soft Regular"/>
                </a:rPr>
                <a:t> </a:t>
              </a:r>
              <a:r>
                <a:rPr lang="de-DE" sz="1400" dirty="0" err="1" smtClean="0">
                  <a:latin typeface="Proxima Nova Soft Regular"/>
                  <a:cs typeface="Proxima Nova Soft Regular"/>
                </a:rPr>
                <a:t>the</a:t>
              </a:r>
              <a:r>
                <a:rPr lang="de-DE" sz="1400" dirty="0" smtClean="0">
                  <a:latin typeface="Proxima Nova Soft Regular"/>
                  <a:cs typeface="Proxima Nova Soft Regular"/>
                </a:rPr>
                <a:t> 5 </a:t>
              </a:r>
              <a:r>
                <a:rPr lang="de-DE" sz="1400" dirty="0" err="1" smtClean="0">
                  <a:latin typeface="Proxima Nova Soft Regular"/>
                  <a:cs typeface="Proxima Nova Soft Regular"/>
                </a:rPr>
                <a:t>member</a:t>
              </a:r>
              <a:r>
                <a:rPr lang="de-DE" sz="1400" dirty="0" smtClean="0">
                  <a:latin typeface="Proxima Nova Soft Regular"/>
                  <a:cs typeface="Proxima Nova Soft Regular"/>
                </a:rPr>
                <a:t> </a:t>
              </a:r>
              <a:r>
                <a:rPr lang="de-DE" sz="1400" dirty="0" err="1" smtClean="0">
                  <a:latin typeface="Proxima Nova Soft Regular"/>
                  <a:cs typeface="Proxima Nova Soft Regular"/>
                </a:rPr>
                <a:t>typedefs</a:t>
              </a:r>
              <a:endParaRPr lang="de-DE" sz="1400" dirty="0" smtClean="0">
                <a:latin typeface="Proxima Nova Soft Regular"/>
                <a:cs typeface="Proxima Nova Soft Regular"/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90979" y="6036625"/>
              <a:ext cx="9034661" cy="4304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9426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019778" y="39511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de-DE" sz="1000" b="0" i="0" u="none" strike="noStrike" kern="1200" cap="none" spc="0" normalizeH="0" baseline="0" noProof="0" err="1">
              <a:ln>
                <a:noFill/>
              </a:ln>
              <a:solidFill>
                <a:srgbClr val="AFAFAF"/>
              </a:solidFill>
              <a:effectLst/>
              <a:uLnTx/>
              <a:uFillTx/>
              <a:latin typeface="Proxima Nova Soft Regular"/>
              <a:ea typeface="+mn-ea"/>
              <a:cs typeface="Proxima Nova Soft Regular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9850" y="118570"/>
            <a:ext cx="8229600" cy="769441"/>
          </a:xfrm>
          <a:prstGeom prst="rect">
            <a:avLst/>
          </a:prstGeom>
        </p:spPr>
        <p:txBody>
          <a:bodyPr anchor="t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cap="all" dirty="0" smtClean="0">
                <a:cs typeface="Avenir Heavy"/>
              </a:rPr>
              <a:t>Motivation </a:t>
            </a:r>
            <a:r>
              <a:rPr lang="de-DE" cap="all" dirty="0" err="1" smtClean="0">
                <a:cs typeface="Avenir Heavy"/>
              </a:rPr>
              <a:t>at</a:t>
            </a:r>
            <a:r>
              <a:rPr lang="de-DE" cap="all" dirty="0" smtClean="0">
                <a:cs typeface="Avenir Heavy"/>
              </a:rPr>
              <a:t> QPR</a:t>
            </a:r>
            <a:endParaRPr lang="de-DE" cap="all" dirty="0">
              <a:cs typeface="Avenir Heavy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003424-6E33-9843-B81D-468020E52A25}" type="slidenum">
              <a:rPr lang="de-DE" smtClean="0"/>
              <a:t>4</a:t>
            </a:fld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-241607" y="1049520"/>
            <a:ext cx="2958257" cy="62525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ctr">
              <a:tabLst>
                <a:tab pos="1017588" algn="dec"/>
              </a:tabLst>
            </a:pPr>
            <a:r>
              <a:rPr lang="de-DE" b="1" dirty="0" err="1" smtClean="0">
                <a:ea typeface="Proxima Nova Soft" charset="0"/>
                <a:cs typeface="Proxima Nova Soft" charset="0"/>
              </a:rPr>
              <a:t>algorithm</a:t>
            </a:r>
            <a:r>
              <a:rPr lang="de-DE" b="1" dirty="0" smtClean="0">
                <a:ea typeface="Proxima Nova Soft" charset="0"/>
                <a:cs typeface="Proxima Nova Soft" charset="0"/>
              </a:rPr>
              <a:t> </a:t>
            </a:r>
            <a:r>
              <a:rPr lang="de-DE" b="1" dirty="0" err="1" smtClean="0">
                <a:ea typeface="Proxima Nova Soft" charset="0"/>
                <a:cs typeface="Proxima Nova Soft" charset="0"/>
              </a:rPr>
              <a:t>classes</a:t>
            </a:r>
            <a:endParaRPr lang="de-DE" b="1" dirty="0" smtClean="0">
              <a:ea typeface="Proxima Nova Soft" charset="0"/>
              <a:cs typeface="Proxima Nova Soft" charset="0"/>
            </a:endParaRPr>
          </a:p>
        </p:txBody>
      </p:sp>
      <p:sp>
        <p:nvSpPr>
          <p:cNvPr id="8" name="Textfeld 2"/>
          <p:cNvSpPr txBox="1"/>
          <p:nvPr/>
        </p:nvSpPr>
        <p:spPr>
          <a:xfrm>
            <a:off x="4442519" y="1049096"/>
            <a:ext cx="2101199" cy="625675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tabLst>
                <a:tab pos="1017588" algn="dec"/>
              </a:tabLst>
            </a:pPr>
            <a:r>
              <a:rPr lang="de-DE" b="1" dirty="0" err="1">
                <a:ea typeface="Proxima Nova Soft" charset="0"/>
                <a:cs typeface="Proxima Nova Soft" charset="0"/>
              </a:rPr>
              <a:t>d</a:t>
            </a:r>
            <a:r>
              <a:rPr lang="de-DE" b="1" dirty="0" err="1" smtClean="0">
                <a:ea typeface="Proxima Nova Soft" charset="0"/>
                <a:cs typeface="Proxima Nova Soft" charset="0"/>
              </a:rPr>
              <a:t>ata</a:t>
            </a:r>
            <a:r>
              <a:rPr lang="de-DE" b="1" dirty="0" smtClean="0">
                <a:ea typeface="Proxima Nova Soft" charset="0"/>
                <a:cs typeface="Proxima Nova Soft" charset="0"/>
              </a:rPr>
              <a:t> </a:t>
            </a:r>
            <a:r>
              <a:rPr lang="de-DE" b="1" dirty="0" err="1" smtClean="0">
                <a:ea typeface="Proxima Nova Soft" charset="0"/>
                <a:cs typeface="Proxima Nova Soft" charset="0"/>
              </a:rPr>
              <a:t>classes</a:t>
            </a:r>
            <a:r>
              <a:rPr lang="de-DE" b="1" dirty="0" smtClean="0">
                <a:ea typeface="Proxima Nova Soft" charset="0"/>
                <a:cs typeface="Proxima Nova Soft" charset="0"/>
              </a:rPr>
              <a:t>&lt;X&gt;</a:t>
            </a:r>
            <a:endParaRPr lang="de-DE" b="1" dirty="0" smtClean="0">
              <a:solidFill>
                <a:srgbClr val="9F1888"/>
              </a:solidFill>
              <a:ea typeface="Proxima Nova Soft" charset="0"/>
              <a:cs typeface="Proxima Nova Soft" charset="0"/>
            </a:endParaRPr>
          </a:p>
        </p:txBody>
      </p:sp>
      <p:grpSp>
        <p:nvGrpSpPr>
          <p:cNvPr id="13" name="Gruppierung 12"/>
          <p:cNvGrpSpPr/>
          <p:nvPr/>
        </p:nvGrpSpPr>
        <p:grpSpPr>
          <a:xfrm>
            <a:off x="275098" y="2204573"/>
            <a:ext cx="1530613" cy="658295"/>
            <a:chOff x="643711" y="1970605"/>
            <a:chExt cx="1530613" cy="658295"/>
          </a:xfrm>
        </p:grpSpPr>
        <p:sp>
          <p:nvSpPr>
            <p:cNvPr id="4" name="Rechteck 3"/>
            <p:cNvSpPr/>
            <p:nvPr/>
          </p:nvSpPr>
          <p:spPr>
            <a:xfrm>
              <a:off x="645839" y="1970605"/>
              <a:ext cx="1528485" cy="658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Gerade Verbindung 9"/>
            <p:cNvCxnSpPr/>
            <p:nvPr/>
          </p:nvCxnSpPr>
          <p:spPr>
            <a:xfrm>
              <a:off x="645839" y="2259846"/>
              <a:ext cx="15284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643711" y="2438424"/>
              <a:ext cx="1528485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ung 13"/>
          <p:cNvGrpSpPr/>
          <p:nvPr/>
        </p:nvGrpSpPr>
        <p:grpSpPr>
          <a:xfrm>
            <a:off x="293826" y="3075589"/>
            <a:ext cx="1530613" cy="658295"/>
            <a:chOff x="643711" y="1970605"/>
            <a:chExt cx="1530613" cy="658295"/>
          </a:xfrm>
        </p:grpSpPr>
        <p:sp>
          <p:nvSpPr>
            <p:cNvPr id="15" name="Rechteck 14"/>
            <p:cNvSpPr/>
            <p:nvPr/>
          </p:nvSpPr>
          <p:spPr>
            <a:xfrm>
              <a:off x="645839" y="1970605"/>
              <a:ext cx="1528485" cy="658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Gerade Verbindung 15"/>
            <p:cNvCxnSpPr/>
            <p:nvPr/>
          </p:nvCxnSpPr>
          <p:spPr>
            <a:xfrm>
              <a:off x="645839" y="2259846"/>
              <a:ext cx="15284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643711" y="2438424"/>
              <a:ext cx="1528485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ierung 17"/>
          <p:cNvGrpSpPr/>
          <p:nvPr/>
        </p:nvGrpSpPr>
        <p:grpSpPr>
          <a:xfrm>
            <a:off x="293826" y="3927901"/>
            <a:ext cx="1530613" cy="658295"/>
            <a:chOff x="643711" y="1970605"/>
            <a:chExt cx="1530613" cy="658295"/>
          </a:xfrm>
        </p:grpSpPr>
        <p:sp>
          <p:nvSpPr>
            <p:cNvPr id="19" name="Rechteck 18"/>
            <p:cNvSpPr/>
            <p:nvPr/>
          </p:nvSpPr>
          <p:spPr>
            <a:xfrm>
              <a:off x="645839" y="1970605"/>
              <a:ext cx="1528485" cy="658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Gerade Verbindung 19"/>
            <p:cNvCxnSpPr/>
            <p:nvPr/>
          </p:nvCxnSpPr>
          <p:spPr>
            <a:xfrm>
              <a:off x="645839" y="2259846"/>
              <a:ext cx="15284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643711" y="2438424"/>
              <a:ext cx="1528485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ierung 21"/>
          <p:cNvGrpSpPr/>
          <p:nvPr/>
        </p:nvGrpSpPr>
        <p:grpSpPr>
          <a:xfrm>
            <a:off x="312554" y="4798917"/>
            <a:ext cx="1530613" cy="658295"/>
            <a:chOff x="643711" y="1970605"/>
            <a:chExt cx="1530613" cy="658295"/>
          </a:xfrm>
        </p:grpSpPr>
        <p:sp>
          <p:nvSpPr>
            <p:cNvPr id="23" name="Rechteck 22"/>
            <p:cNvSpPr/>
            <p:nvPr/>
          </p:nvSpPr>
          <p:spPr>
            <a:xfrm>
              <a:off x="645839" y="1970605"/>
              <a:ext cx="1528485" cy="658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Gerade Verbindung 23"/>
            <p:cNvCxnSpPr/>
            <p:nvPr/>
          </p:nvCxnSpPr>
          <p:spPr>
            <a:xfrm>
              <a:off x="645839" y="2259846"/>
              <a:ext cx="15284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643711" y="2438424"/>
              <a:ext cx="1528485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ung 25"/>
          <p:cNvGrpSpPr/>
          <p:nvPr/>
        </p:nvGrpSpPr>
        <p:grpSpPr>
          <a:xfrm>
            <a:off x="314573" y="5653221"/>
            <a:ext cx="1530613" cy="658295"/>
            <a:chOff x="643711" y="1970605"/>
            <a:chExt cx="1530613" cy="658295"/>
          </a:xfrm>
        </p:grpSpPr>
        <p:sp>
          <p:nvSpPr>
            <p:cNvPr id="27" name="Rechteck 26"/>
            <p:cNvSpPr/>
            <p:nvPr/>
          </p:nvSpPr>
          <p:spPr>
            <a:xfrm>
              <a:off x="645839" y="1970605"/>
              <a:ext cx="1528485" cy="658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Gerade Verbindung 27"/>
            <p:cNvCxnSpPr/>
            <p:nvPr/>
          </p:nvCxnSpPr>
          <p:spPr>
            <a:xfrm>
              <a:off x="645839" y="2259846"/>
              <a:ext cx="15284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643711" y="2438424"/>
              <a:ext cx="1528485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ung 29"/>
          <p:cNvGrpSpPr/>
          <p:nvPr/>
        </p:nvGrpSpPr>
        <p:grpSpPr>
          <a:xfrm>
            <a:off x="4647174" y="2206565"/>
            <a:ext cx="1493157" cy="658295"/>
            <a:chOff x="681167" y="1970605"/>
            <a:chExt cx="1493157" cy="658295"/>
          </a:xfrm>
        </p:grpSpPr>
        <p:sp>
          <p:nvSpPr>
            <p:cNvPr id="31" name="Rechteck 30"/>
            <p:cNvSpPr/>
            <p:nvPr/>
          </p:nvSpPr>
          <p:spPr>
            <a:xfrm>
              <a:off x="683295" y="1970605"/>
              <a:ext cx="1491029" cy="658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err="1" smtClean="0">
                  <a:solidFill>
                    <a:schemeClr val="tx1"/>
                  </a:solidFill>
                </a:rPr>
                <a:t>Acollection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&lt;V&gt;</a:t>
              </a:r>
              <a:endParaRPr lang="de-DE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Gerade Verbindung 31"/>
            <p:cNvCxnSpPr/>
            <p:nvPr/>
          </p:nvCxnSpPr>
          <p:spPr>
            <a:xfrm>
              <a:off x="683295" y="2259846"/>
              <a:ext cx="1491029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681167" y="2438424"/>
              <a:ext cx="1491029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uppierung 33"/>
          <p:cNvGrpSpPr/>
          <p:nvPr/>
        </p:nvGrpSpPr>
        <p:grpSpPr>
          <a:xfrm>
            <a:off x="4628446" y="3077581"/>
            <a:ext cx="1530613" cy="658295"/>
            <a:chOff x="643711" y="1970605"/>
            <a:chExt cx="1530613" cy="658295"/>
          </a:xfrm>
        </p:grpSpPr>
        <p:sp>
          <p:nvSpPr>
            <p:cNvPr id="35" name="Rechteck 34"/>
            <p:cNvSpPr/>
            <p:nvPr/>
          </p:nvSpPr>
          <p:spPr>
            <a:xfrm>
              <a:off x="645839" y="1970605"/>
              <a:ext cx="1528485" cy="658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Gerade Verbindung 35"/>
            <p:cNvCxnSpPr/>
            <p:nvPr/>
          </p:nvCxnSpPr>
          <p:spPr>
            <a:xfrm>
              <a:off x="645839" y="2259846"/>
              <a:ext cx="15284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>
              <a:off x="643711" y="2438424"/>
              <a:ext cx="1528485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pierung 37"/>
          <p:cNvGrpSpPr/>
          <p:nvPr/>
        </p:nvGrpSpPr>
        <p:grpSpPr>
          <a:xfrm>
            <a:off x="4628446" y="3929893"/>
            <a:ext cx="1530613" cy="658295"/>
            <a:chOff x="643711" y="1970605"/>
            <a:chExt cx="1530613" cy="658295"/>
          </a:xfrm>
        </p:grpSpPr>
        <p:sp>
          <p:nvSpPr>
            <p:cNvPr id="39" name="Rechteck 38"/>
            <p:cNvSpPr/>
            <p:nvPr/>
          </p:nvSpPr>
          <p:spPr>
            <a:xfrm>
              <a:off x="645839" y="1970605"/>
              <a:ext cx="1528485" cy="658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Gerade Verbindung 39"/>
            <p:cNvCxnSpPr/>
            <p:nvPr/>
          </p:nvCxnSpPr>
          <p:spPr>
            <a:xfrm>
              <a:off x="645839" y="2259846"/>
              <a:ext cx="15284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/>
          </p:nvCxnSpPr>
          <p:spPr>
            <a:xfrm>
              <a:off x="643711" y="2438424"/>
              <a:ext cx="1528485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uppierung 41"/>
          <p:cNvGrpSpPr/>
          <p:nvPr/>
        </p:nvGrpSpPr>
        <p:grpSpPr>
          <a:xfrm>
            <a:off x="4647174" y="4800909"/>
            <a:ext cx="1530613" cy="658295"/>
            <a:chOff x="643711" y="1970605"/>
            <a:chExt cx="1530613" cy="658295"/>
          </a:xfrm>
        </p:grpSpPr>
        <p:sp>
          <p:nvSpPr>
            <p:cNvPr id="43" name="Rechteck 42"/>
            <p:cNvSpPr/>
            <p:nvPr/>
          </p:nvSpPr>
          <p:spPr>
            <a:xfrm>
              <a:off x="645839" y="1970605"/>
              <a:ext cx="1528485" cy="658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Gerade Verbindung 43"/>
            <p:cNvCxnSpPr/>
            <p:nvPr/>
          </p:nvCxnSpPr>
          <p:spPr>
            <a:xfrm>
              <a:off x="645839" y="2259846"/>
              <a:ext cx="15284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/>
          </p:nvCxnSpPr>
          <p:spPr>
            <a:xfrm>
              <a:off x="643711" y="2438424"/>
              <a:ext cx="1528485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feld 2"/>
          <p:cNvSpPr txBox="1"/>
          <p:nvPr/>
        </p:nvSpPr>
        <p:spPr>
          <a:xfrm>
            <a:off x="6589103" y="1047336"/>
            <a:ext cx="2101199" cy="625675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tabLst>
                <a:tab pos="1017588" algn="dec"/>
              </a:tabLst>
            </a:pPr>
            <a:r>
              <a:rPr lang="de-DE" b="1" dirty="0" smtClean="0">
                <a:ea typeface="Proxima Nova Soft" charset="0"/>
                <a:cs typeface="Proxima Nova Soft" charset="0"/>
              </a:rPr>
              <a:t>alternative </a:t>
            </a:r>
            <a:r>
              <a:rPr lang="de-DE" b="1" dirty="0" err="1" smtClean="0">
                <a:ea typeface="Proxima Nova Soft" charset="0"/>
                <a:cs typeface="Proxima Nova Soft" charset="0"/>
              </a:rPr>
              <a:t>classes</a:t>
            </a:r>
            <a:r>
              <a:rPr lang="de-DE" b="1" dirty="0" smtClean="0">
                <a:ea typeface="Proxima Nova Soft" charset="0"/>
                <a:cs typeface="Proxima Nova Soft" charset="0"/>
              </a:rPr>
              <a:t> &lt;X&gt;</a:t>
            </a:r>
            <a:endParaRPr lang="de-DE" b="1" dirty="0" smtClean="0">
              <a:solidFill>
                <a:srgbClr val="9F1888"/>
              </a:solidFill>
              <a:ea typeface="Proxima Nova Soft" charset="0"/>
              <a:cs typeface="Proxima Nova Soft" charset="0"/>
            </a:endParaRPr>
          </a:p>
        </p:txBody>
      </p:sp>
      <p:grpSp>
        <p:nvGrpSpPr>
          <p:cNvPr id="51" name="Gruppierung 50"/>
          <p:cNvGrpSpPr/>
          <p:nvPr/>
        </p:nvGrpSpPr>
        <p:grpSpPr>
          <a:xfrm>
            <a:off x="6182742" y="2205029"/>
            <a:ext cx="973403" cy="658295"/>
            <a:chOff x="643711" y="1970605"/>
            <a:chExt cx="1530613" cy="658295"/>
          </a:xfrm>
        </p:grpSpPr>
        <p:sp>
          <p:nvSpPr>
            <p:cNvPr id="52" name="Rechteck 51"/>
            <p:cNvSpPr/>
            <p:nvPr/>
          </p:nvSpPr>
          <p:spPr>
            <a:xfrm>
              <a:off x="645839" y="1970605"/>
              <a:ext cx="1528485" cy="658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600" b="1" dirty="0" err="1" smtClean="0">
                  <a:solidFill>
                    <a:schemeClr val="tx1"/>
                  </a:solidFill>
                </a:rPr>
                <a:t>Sparse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&lt;V&gt;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Gerade Verbindung 52"/>
            <p:cNvCxnSpPr/>
            <p:nvPr/>
          </p:nvCxnSpPr>
          <p:spPr>
            <a:xfrm>
              <a:off x="645839" y="2259846"/>
              <a:ext cx="15284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/>
          </p:nvCxnSpPr>
          <p:spPr>
            <a:xfrm>
              <a:off x="643711" y="2438424"/>
              <a:ext cx="1528485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uppierung 58"/>
          <p:cNvGrpSpPr/>
          <p:nvPr/>
        </p:nvGrpSpPr>
        <p:grpSpPr>
          <a:xfrm>
            <a:off x="8205598" y="2201261"/>
            <a:ext cx="851573" cy="658295"/>
            <a:chOff x="643711" y="1970605"/>
            <a:chExt cx="1530613" cy="658295"/>
          </a:xfrm>
        </p:grpSpPr>
        <p:sp>
          <p:nvSpPr>
            <p:cNvPr id="60" name="Rechteck 59"/>
            <p:cNvSpPr/>
            <p:nvPr/>
          </p:nvSpPr>
          <p:spPr>
            <a:xfrm>
              <a:off x="645839" y="1970605"/>
              <a:ext cx="1528485" cy="658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chemeClr val="tx1"/>
                  </a:solidFill>
                </a:rPr>
                <a:t>DB&lt;V&gt;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Gerade Verbindung 60"/>
            <p:cNvCxnSpPr/>
            <p:nvPr/>
          </p:nvCxnSpPr>
          <p:spPr>
            <a:xfrm>
              <a:off x="645839" y="2259846"/>
              <a:ext cx="15284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>
              <a:off x="643711" y="2438424"/>
              <a:ext cx="1528485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uppierung 62"/>
          <p:cNvGrpSpPr/>
          <p:nvPr/>
        </p:nvGrpSpPr>
        <p:grpSpPr>
          <a:xfrm>
            <a:off x="6409618" y="3091660"/>
            <a:ext cx="851573" cy="658295"/>
            <a:chOff x="643711" y="1970605"/>
            <a:chExt cx="1530613" cy="658295"/>
          </a:xfrm>
        </p:grpSpPr>
        <p:sp>
          <p:nvSpPr>
            <p:cNvPr id="64" name="Rechteck 63"/>
            <p:cNvSpPr/>
            <p:nvPr/>
          </p:nvSpPr>
          <p:spPr>
            <a:xfrm>
              <a:off x="645839" y="1970605"/>
              <a:ext cx="1528485" cy="658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Gerade Verbindung 64"/>
            <p:cNvCxnSpPr/>
            <p:nvPr/>
          </p:nvCxnSpPr>
          <p:spPr>
            <a:xfrm>
              <a:off x="645839" y="2259846"/>
              <a:ext cx="15284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/>
          </p:nvCxnSpPr>
          <p:spPr>
            <a:xfrm>
              <a:off x="643711" y="2438424"/>
              <a:ext cx="1528485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uppierung 66"/>
          <p:cNvGrpSpPr/>
          <p:nvPr/>
        </p:nvGrpSpPr>
        <p:grpSpPr>
          <a:xfrm>
            <a:off x="7309828" y="3089776"/>
            <a:ext cx="851573" cy="658295"/>
            <a:chOff x="643711" y="1970605"/>
            <a:chExt cx="1530613" cy="658295"/>
          </a:xfrm>
        </p:grpSpPr>
        <p:sp>
          <p:nvSpPr>
            <p:cNvPr id="68" name="Rechteck 67"/>
            <p:cNvSpPr/>
            <p:nvPr/>
          </p:nvSpPr>
          <p:spPr>
            <a:xfrm>
              <a:off x="645839" y="1970605"/>
              <a:ext cx="1528485" cy="658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Gerade Verbindung 68"/>
            <p:cNvCxnSpPr/>
            <p:nvPr/>
          </p:nvCxnSpPr>
          <p:spPr>
            <a:xfrm>
              <a:off x="645839" y="2259846"/>
              <a:ext cx="15284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/>
            <p:nvPr/>
          </p:nvCxnSpPr>
          <p:spPr>
            <a:xfrm>
              <a:off x="643711" y="2438424"/>
              <a:ext cx="1528485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uppierung 70"/>
          <p:cNvGrpSpPr/>
          <p:nvPr/>
        </p:nvGrpSpPr>
        <p:grpSpPr>
          <a:xfrm>
            <a:off x="8210038" y="3087892"/>
            <a:ext cx="851573" cy="658295"/>
            <a:chOff x="643711" y="1970605"/>
            <a:chExt cx="1530613" cy="658295"/>
          </a:xfrm>
        </p:grpSpPr>
        <p:sp>
          <p:nvSpPr>
            <p:cNvPr id="72" name="Rechteck 71"/>
            <p:cNvSpPr/>
            <p:nvPr/>
          </p:nvSpPr>
          <p:spPr>
            <a:xfrm>
              <a:off x="645839" y="1970605"/>
              <a:ext cx="1528485" cy="658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Gerade Verbindung 72"/>
            <p:cNvCxnSpPr/>
            <p:nvPr/>
          </p:nvCxnSpPr>
          <p:spPr>
            <a:xfrm>
              <a:off x="645839" y="2259846"/>
              <a:ext cx="15284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73"/>
            <p:cNvCxnSpPr/>
            <p:nvPr/>
          </p:nvCxnSpPr>
          <p:spPr>
            <a:xfrm>
              <a:off x="643711" y="2438424"/>
              <a:ext cx="1528485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uppierung 74"/>
          <p:cNvGrpSpPr/>
          <p:nvPr/>
        </p:nvGrpSpPr>
        <p:grpSpPr>
          <a:xfrm>
            <a:off x="6403258" y="3933661"/>
            <a:ext cx="851573" cy="658295"/>
            <a:chOff x="643711" y="1970605"/>
            <a:chExt cx="1530613" cy="658295"/>
          </a:xfrm>
        </p:grpSpPr>
        <p:sp>
          <p:nvSpPr>
            <p:cNvPr id="76" name="Rechteck 75"/>
            <p:cNvSpPr/>
            <p:nvPr/>
          </p:nvSpPr>
          <p:spPr>
            <a:xfrm>
              <a:off x="645839" y="1970605"/>
              <a:ext cx="1528485" cy="658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Gerade Verbindung 76"/>
            <p:cNvCxnSpPr/>
            <p:nvPr/>
          </p:nvCxnSpPr>
          <p:spPr>
            <a:xfrm>
              <a:off x="645839" y="2259846"/>
              <a:ext cx="15284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/>
          </p:nvCxnSpPr>
          <p:spPr>
            <a:xfrm>
              <a:off x="643711" y="2438424"/>
              <a:ext cx="1528485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uppierung 78"/>
          <p:cNvGrpSpPr/>
          <p:nvPr/>
        </p:nvGrpSpPr>
        <p:grpSpPr>
          <a:xfrm>
            <a:off x="7303468" y="3931777"/>
            <a:ext cx="851573" cy="658295"/>
            <a:chOff x="643711" y="1970605"/>
            <a:chExt cx="1530613" cy="658295"/>
          </a:xfrm>
        </p:grpSpPr>
        <p:sp>
          <p:nvSpPr>
            <p:cNvPr id="80" name="Rechteck 79"/>
            <p:cNvSpPr/>
            <p:nvPr/>
          </p:nvSpPr>
          <p:spPr>
            <a:xfrm>
              <a:off x="645839" y="1970605"/>
              <a:ext cx="1528485" cy="658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Gerade Verbindung 80"/>
            <p:cNvCxnSpPr/>
            <p:nvPr/>
          </p:nvCxnSpPr>
          <p:spPr>
            <a:xfrm>
              <a:off x="645839" y="2259846"/>
              <a:ext cx="15284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81"/>
            <p:cNvCxnSpPr/>
            <p:nvPr/>
          </p:nvCxnSpPr>
          <p:spPr>
            <a:xfrm>
              <a:off x="643711" y="2438424"/>
              <a:ext cx="1528485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uppierung 82"/>
          <p:cNvGrpSpPr/>
          <p:nvPr/>
        </p:nvGrpSpPr>
        <p:grpSpPr>
          <a:xfrm>
            <a:off x="8203678" y="3929893"/>
            <a:ext cx="851573" cy="658295"/>
            <a:chOff x="643711" y="1970605"/>
            <a:chExt cx="1530613" cy="658295"/>
          </a:xfrm>
        </p:grpSpPr>
        <p:sp>
          <p:nvSpPr>
            <p:cNvPr id="84" name="Rechteck 83"/>
            <p:cNvSpPr/>
            <p:nvPr/>
          </p:nvSpPr>
          <p:spPr>
            <a:xfrm>
              <a:off x="645839" y="1970605"/>
              <a:ext cx="1528485" cy="658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Gerade Verbindung 84"/>
            <p:cNvCxnSpPr/>
            <p:nvPr/>
          </p:nvCxnSpPr>
          <p:spPr>
            <a:xfrm>
              <a:off x="645839" y="2259846"/>
              <a:ext cx="15284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/>
          </p:nvCxnSpPr>
          <p:spPr>
            <a:xfrm>
              <a:off x="643711" y="2438424"/>
              <a:ext cx="1528485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uppierung 98"/>
          <p:cNvGrpSpPr/>
          <p:nvPr/>
        </p:nvGrpSpPr>
        <p:grpSpPr>
          <a:xfrm>
            <a:off x="6396898" y="4816241"/>
            <a:ext cx="851573" cy="658295"/>
            <a:chOff x="643711" y="1970605"/>
            <a:chExt cx="1530613" cy="658295"/>
          </a:xfrm>
        </p:grpSpPr>
        <p:sp>
          <p:nvSpPr>
            <p:cNvPr id="100" name="Rechteck 99"/>
            <p:cNvSpPr/>
            <p:nvPr/>
          </p:nvSpPr>
          <p:spPr>
            <a:xfrm>
              <a:off x="645839" y="1970605"/>
              <a:ext cx="1528485" cy="658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Gerade Verbindung 100"/>
            <p:cNvCxnSpPr/>
            <p:nvPr/>
          </p:nvCxnSpPr>
          <p:spPr>
            <a:xfrm>
              <a:off x="645839" y="2259846"/>
              <a:ext cx="15284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101"/>
            <p:cNvCxnSpPr/>
            <p:nvPr/>
          </p:nvCxnSpPr>
          <p:spPr>
            <a:xfrm>
              <a:off x="643711" y="2438424"/>
              <a:ext cx="1528485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uppierung 102"/>
          <p:cNvGrpSpPr/>
          <p:nvPr/>
        </p:nvGrpSpPr>
        <p:grpSpPr>
          <a:xfrm>
            <a:off x="7297108" y="4814357"/>
            <a:ext cx="851573" cy="658295"/>
            <a:chOff x="643711" y="1970605"/>
            <a:chExt cx="1530613" cy="658295"/>
          </a:xfrm>
        </p:grpSpPr>
        <p:sp>
          <p:nvSpPr>
            <p:cNvPr id="104" name="Rechteck 103"/>
            <p:cNvSpPr/>
            <p:nvPr/>
          </p:nvSpPr>
          <p:spPr>
            <a:xfrm>
              <a:off x="645839" y="1970605"/>
              <a:ext cx="1528485" cy="658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5" name="Gerade Verbindung 104"/>
            <p:cNvCxnSpPr/>
            <p:nvPr/>
          </p:nvCxnSpPr>
          <p:spPr>
            <a:xfrm>
              <a:off x="645839" y="2259846"/>
              <a:ext cx="15284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105"/>
            <p:cNvCxnSpPr/>
            <p:nvPr/>
          </p:nvCxnSpPr>
          <p:spPr>
            <a:xfrm>
              <a:off x="643711" y="2438424"/>
              <a:ext cx="1528485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uppierung 106"/>
          <p:cNvGrpSpPr/>
          <p:nvPr/>
        </p:nvGrpSpPr>
        <p:grpSpPr>
          <a:xfrm>
            <a:off x="8197318" y="4812473"/>
            <a:ext cx="851573" cy="658295"/>
            <a:chOff x="643711" y="1970605"/>
            <a:chExt cx="1530613" cy="658295"/>
          </a:xfrm>
        </p:grpSpPr>
        <p:sp>
          <p:nvSpPr>
            <p:cNvPr id="108" name="Rechteck 107"/>
            <p:cNvSpPr/>
            <p:nvPr/>
          </p:nvSpPr>
          <p:spPr>
            <a:xfrm>
              <a:off x="645839" y="1970605"/>
              <a:ext cx="1528485" cy="658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9" name="Gerade Verbindung 108"/>
            <p:cNvCxnSpPr/>
            <p:nvPr/>
          </p:nvCxnSpPr>
          <p:spPr>
            <a:xfrm>
              <a:off x="645839" y="2259846"/>
              <a:ext cx="15284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 Verbindung 109"/>
            <p:cNvCxnSpPr/>
            <p:nvPr/>
          </p:nvCxnSpPr>
          <p:spPr>
            <a:xfrm>
              <a:off x="643711" y="2438424"/>
              <a:ext cx="1528485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Gerade Verbindung 111"/>
          <p:cNvCxnSpPr>
            <a:stCxn id="31" idx="1"/>
            <a:endCxn id="4" idx="3"/>
          </p:cNvCxnSpPr>
          <p:nvPr/>
        </p:nvCxnSpPr>
        <p:spPr>
          <a:xfrm flipH="1" flipV="1">
            <a:off x="1805711" y="2533721"/>
            <a:ext cx="2843591" cy="1992"/>
          </a:xfrm>
          <a:prstGeom prst="line">
            <a:avLst/>
          </a:prstGeom>
          <a:ln w="12700">
            <a:solidFill>
              <a:schemeClr val="accent2"/>
            </a:solidFill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112"/>
          <p:cNvCxnSpPr>
            <a:stCxn id="31" idx="1"/>
            <a:endCxn id="15" idx="3"/>
          </p:cNvCxnSpPr>
          <p:nvPr/>
        </p:nvCxnSpPr>
        <p:spPr>
          <a:xfrm flipH="1">
            <a:off x="1824439" y="2535713"/>
            <a:ext cx="2824863" cy="869024"/>
          </a:xfrm>
          <a:prstGeom prst="line">
            <a:avLst/>
          </a:prstGeom>
          <a:ln w="12700">
            <a:solidFill>
              <a:schemeClr val="accent2"/>
            </a:solidFill>
            <a:head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115"/>
          <p:cNvCxnSpPr>
            <a:stCxn id="31" idx="1"/>
          </p:cNvCxnSpPr>
          <p:nvPr/>
        </p:nvCxnSpPr>
        <p:spPr>
          <a:xfrm flipH="1">
            <a:off x="1845186" y="2535713"/>
            <a:ext cx="2804116" cy="2475487"/>
          </a:xfrm>
          <a:prstGeom prst="line">
            <a:avLst/>
          </a:prstGeom>
          <a:ln w="12700">
            <a:solidFill>
              <a:schemeClr val="accent2"/>
            </a:solidFill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118"/>
          <p:cNvCxnSpPr>
            <a:stCxn id="35" idx="1"/>
          </p:cNvCxnSpPr>
          <p:nvPr/>
        </p:nvCxnSpPr>
        <p:spPr>
          <a:xfrm flipH="1" flipV="1">
            <a:off x="1805711" y="2669080"/>
            <a:ext cx="2824863" cy="737649"/>
          </a:xfrm>
          <a:prstGeom prst="line">
            <a:avLst/>
          </a:prstGeom>
          <a:ln w="12700">
            <a:solidFill>
              <a:schemeClr val="accent2"/>
            </a:solidFill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119"/>
          <p:cNvCxnSpPr>
            <a:stCxn id="35" idx="1"/>
          </p:cNvCxnSpPr>
          <p:nvPr/>
        </p:nvCxnSpPr>
        <p:spPr>
          <a:xfrm flipH="1">
            <a:off x="1822311" y="3406729"/>
            <a:ext cx="2808263" cy="723191"/>
          </a:xfrm>
          <a:prstGeom prst="line">
            <a:avLst/>
          </a:prstGeom>
          <a:ln w="12700">
            <a:solidFill>
              <a:schemeClr val="accent2"/>
            </a:solidFill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120"/>
          <p:cNvCxnSpPr>
            <a:stCxn id="35" idx="1"/>
            <a:endCxn id="27" idx="3"/>
          </p:cNvCxnSpPr>
          <p:nvPr/>
        </p:nvCxnSpPr>
        <p:spPr>
          <a:xfrm flipH="1">
            <a:off x="1845186" y="3406729"/>
            <a:ext cx="2785388" cy="2575640"/>
          </a:xfrm>
          <a:prstGeom prst="line">
            <a:avLst/>
          </a:prstGeom>
          <a:ln w="12700">
            <a:solidFill>
              <a:schemeClr val="accent2"/>
            </a:solidFill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127"/>
          <p:cNvCxnSpPr>
            <a:stCxn id="39" idx="1"/>
          </p:cNvCxnSpPr>
          <p:nvPr/>
        </p:nvCxnSpPr>
        <p:spPr>
          <a:xfrm flipH="1" flipV="1">
            <a:off x="1845186" y="3543408"/>
            <a:ext cx="2785388" cy="715633"/>
          </a:xfrm>
          <a:prstGeom prst="line">
            <a:avLst/>
          </a:prstGeom>
          <a:ln w="12700">
            <a:solidFill>
              <a:schemeClr val="accent2"/>
            </a:solidFill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128"/>
          <p:cNvCxnSpPr>
            <a:stCxn id="39" idx="1"/>
            <a:endCxn id="19" idx="3"/>
          </p:cNvCxnSpPr>
          <p:nvPr/>
        </p:nvCxnSpPr>
        <p:spPr>
          <a:xfrm flipH="1" flipV="1">
            <a:off x="1824439" y="4257049"/>
            <a:ext cx="2806135" cy="1992"/>
          </a:xfrm>
          <a:prstGeom prst="line">
            <a:avLst/>
          </a:prstGeom>
          <a:ln w="12700">
            <a:solidFill>
              <a:schemeClr val="accent2"/>
            </a:solidFill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>
            <a:stCxn id="43" idx="1"/>
          </p:cNvCxnSpPr>
          <p:nvPr/>
        </p:nvCxnSpPr>
        <p:spPr>
          <a:xfrm flipH="1" flipV="1">
            <a:off x="1805711" y="4395720"/>
            <a:ext cx="2843591" cy="734337"/>
          </a:xfrm>
          <a:prstGeom prst="line">
            <a:avLst/>
          </a:prstGeom>
          <a:ln w="12700">
            <a:solidFill>
              <a:schemeClr val="accent2"/>
            </a:solidFill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>
            <a:stCxn id="43" idx="1"/>
            <a:endCxn id="23" idx="3"/>
          </p:cNvCxnSpPr>
          <p:nvPr/>
        </p:nvCxnSpPr>
        <p:spPr>
          <a:xfrm flipH="1" flipV="1">
            <a:off x="1843167" y="5128065"/>
            <a:ext cx="2806135" cy="1992"/>
          </a:xfrm>
          <a:prstGeom prst="line">
            <a:avLst/>
          </a:prstGeom>
          <a:ln w="12700">
            <a:solidFill>
              <a:schemeClr val="accent2"/>
            </a:solidFill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>
            <a:stCxn id="43" idx="1"/>
          </p:cNvCxnSpPr>
          <p:nvPr/>
        </p:nvCxnSpPr>
        <p:spPr>
          <a:xfrm flipH="1">
            <a:off x="1845186" y="5130057"/>
            <a:ext cx="2804116" cy="990983"/>
          </a:xfrm>
          <a:prstGeom prst="line">
            <a:avLst/>
          </a:prstGeom>
          <a:ln w="12700">
            <a:solidFill>
              <a:schemeClr val="accent2"/>
            </a:solidFill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feld 2"/>
          <p:cNvSpPr txBox="1"/>
          <p:nvPr/>
        </p:nvSpPr>
        <p:spPr>
          <a:xfrm>
            <a:off x="1840941" y="1842678"/>
            <a:ext cx="1591851" cy="35809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tabLst>
                <a:tab pos="1017588" algn="dec"/>
              </a:tabLst>
            </a:pPr>
            <a:r>
              <a:rPr lang="de-DE" sz="1600" dirty="0" err="1">
                <a:solidFill>
                  <a:schemeClr val="accent2"/>
                </a:solidFill>
                <a:ea typeface="Proxima Nova Soft" charset="0"/>
                <a:cs typeface="Proxima Nova Soft" charset="0"/>
              </a:rPr>
              <a:t>I</a:t>
            </a:r>
            <a:r>
              <a:rPr lang="de-DE" sz="1600" dirty="0" err="1" smtClean="0">
                <a:solidFill>
                  <a:schemeClr val="accent2"/>
                </a:solidFill>
                <a:ea typeface="Proxima Nova Soft" charset="0"/>
                <a:cs typeface="Proxima Nova Soft" charset="0"/>
              </a:rPr>
              <a:t>nputIterate</a:t>
            </a:r>
            <a:r>
              <a:rPr lang="de-DE" sz="1600" dirty="0" smtClean="0">
                <a:solidFill>
                  <a:schemeClr val="accent2"/>
                </a:solidFill>
                <a:ea typeface="Proxima Nova Soft" charset="0"/>
                <a:cs typeface="Proxima Nova Soft" charset="0"/>
              </a:rPr>
              <a:t> &lt;X&gt;</a:t>
            </a:r>
          </a:p>
        </p:txBody>
      </p:sp>
      <p:grpSp>
        <p:nvGrpSpPr>
          <p:cNvPr id="148" name="Gruppierung 147"/>
          <p:cNvGrpSpPr/>
          <p:nvPr/>
        </p:nvGrpSpPr>
        <p:grpSpPr>
          <a:xfrm>
            <a:off x="7192105" y="2205529"/>
            <a:ext cx="973403" cy="658295"/>
            <a:chOff x="643711" y="1970605"/>
            <a:chExt cx="1530613" cy="658295"/>
          </a:xfrm>
        </p:grpSpPr>
        <p:sp>
          <p:nvSpPr>
            <p:cNvPr id="149" name="Rechteck 148"/>
            <p:cNvSpPr/>
            <p:nvPr/>
          </p:nvSpPr>
          <p:spPr>
            <a:xfrm>
              <a:off x="645839" y="1970605"/>
              <a:ext cx="1528485" cy="658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600" b="1" dirty="0" err="1" smtClean="0">
                  <a:solidFill>
                    <a:schemeClr val="tx1"/>
                  </a:solidFill>
                </a:rPr>
                <a:t>Dense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&lt;V&gt;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50" name="Gerade Verbindung 149"/>
            <p:cNvCxnSpPr/>
            <p:nvPr/>
          </p:nvCxnSpPr>
          <p:spPr>
            <a:xfrm>
              <a:off x="645839" y="2259846"/>
              <a:ext cx="15284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 Verbindung 150"/>
            <p:cNvCxnSpPr/>
            <p:nvPr/>
          </p:nvCxnSpPr>
          <p:spPr>
            <a:xfrm>
              <a:off x="643711" y="2438424"/>
              <a:ext cx="1528485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feld 57"/>
          <p:cNvSpPr txBox="1"/>
          <p:nvPr/>
        </p:nvSpPr>
        <p:spPr>
          <a:xfrm>
            <a:off x="1026879" y="2173755"/>
            <a:ext cx="1945676" cy="334938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kumimoji="0" lang="de-DE" sz="1600" u="none" strike="noStrike" kern="120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&lt;</a:t>
            </a:r>
            <a:r>
              <a:rPr kumimoji="0" lang="de-DE" sz="1600" u="none" strike="noStrike" kern="1200" cap="none" spc="0" normalizeH="0" baseline="0" noProof="0" dirty="0" err="1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lang="de-DE" sz="1600" u="none" strike="noStrike" kern="120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_</a:t>
            </a:r>
            <a:r>
              <a:rPr kumimoji="0" lang="de-DE" sz="1600" u="none" strike="noStrike" kern="1200" cap="none" spc="0" normalizeH="0" baseline="0" noProof="0" dirty="0" err="1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InputIterator</a:t>
            </a:r>
            <a:r>
              <a:rPr kumimoji="0" lang="de-DE" sz="1600" u="none" strike="noStrike" kern="120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&gt;</a:t>
            </a:r>
          </a:p>
        </p:txBody>
      </p:sp>
      <p:sp>
        <p:nvSpPr>
          <p:cNvPr id="117" name="Textfeld 116"/>
          <p:cNvSpPr txBox="1"/>
          <p:nvPr/>
        </p:nvSpPr>
        <p:spPr>
          <a:xfrm>
            <a:off x="1017135" y="3028675"/>
            <a:ext cx="1945676" cy="334938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kumimoji="0" lang="de-DE" sz="1600" u="none" strike="noStrike" kern="120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&lt;</a:t>
            </a:r>
            <a:r>
              <a:rPr kumimoji="0" lang="de-DE" sz="1600" u="none" strike="noStrike" kern="1200" cap="none" spc="0" normalizeH="0" baseline="0" noProof="0" dirty="0" err="1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lang="de-DE" sz="1600" u="none" strike="noStrike" kern="120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_</a:t>
            </a:r>
            <a:r>
              <a:rPr kumimoji="0" lang="de-DE" sz="1600" u="none" strike="noStrike" kern="1200" cap="none" spc="0" normalizeH="0" baseline="0" noProof="0" dirty="0" err="1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InputIterator</a:t>
            </a:r>
            <a:r>
              <a:rPr kumimoji="0" lang="de-DE" sz="1600" u="none" strike="noStrike" kern="120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&gt;</a:t>
            </a:r>
          </a:p>
        </p:txBody>
      </p:sp>
      <p:sp>
        <p:nvSpPr>
          <p:cNvPr id="118" name="Textfeld 117"/>
          <p:cNvSpPr txBox="1"/>
          <p:nvPr/>
        </p:nvSpPr>
        <p:spPr>
          <a:xfrm>
            <a:off x="993879" y="4734725"/>
            <a:ext cx="1945676" cy="334938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kumimoji="0" lang="de-DE" sz="1600" u="none" strike="noStrike" kern="120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&lt;</a:t>
            </a:r>
            <a:r>
              <a:rPr kumimoji="0" lang="de-DE" sz="1600" u="none" strike="noStrike" kern="1200" cap="none" spc="0" normalizeH="0" baseline="0" noProof="0" dirty="0" err="1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lang="de-DE" sz="1600" u="none" strike="noStrike" kern="120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_</a:t>
            </a:r>
            <a:r>
              <a:rPr kumimoji="0" lang="de-DE" sz="1600" u="none" strike="noStrike" kern="1200" cap="none" spc="0" normalizeH="0" baseline="0" noProof="0" dirty="0" err="1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InputIterator</a:t>
            </a:r>
            <a:r>
              <a:rPr kumimoji="0" lang="de-DE" sz="1600" u="none" strike="noStrike" kern="120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88901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8" grpId="0"/>
      <p:bldP spid="117" grpId="0"/>
      <p:bldP spid="1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019778" y="39511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de-DE" sz="1000" b="0" i="0" u="none" strike="noStrike" kern="1200" cap="none" spc="0" normalizeH="0" baseline="0" noProof="0" err="1">
              <a:ln>
                <a:noFill/>
              </a:ln>
              <a:solidFill>
                <a:srgbClr val="AFAFAF"/>
              </a:solidFill>
              <a:effectLst/>
              <a:uLnTx/>
              <a:uFillTx/>
              <a:latin typeface="Proxima Nova Soft Regular"/>
              <a:ea typeface="+mn-ea"/>
              <a:cs typeface="Proxima Nova Soft Regular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9850" y="118570"/>
            <a:ext cx="8229600" cy="769441"/>
          </a:xfrm>
          <a:prstGeom prst="rect">
            <a:avLst/>
          </a:prstGeom>
        </p:spPr>
        <p:txBody>
          <a:bodyPr anchor="t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cap="all" dirty="0" smtClean="0">
                <a:cs typeface="Avenir Heavy"/>
              </a:rPr>
              <a:t>Motivation </a:t>
            </a:r>
            <a:r>
              <a:rPr lang="de-DE" cap="all" dirty="0" err="1" smtClean="0">
                <a:cs typeface="Avenir Heavy"/>
              </a:rPr>
              <a:t>at</a:t>
            </a:r>
            <a:r>
              <a:rPr lang="de-DE" cap="all" dirty="0" smtClean="0">
                <a:cs typeface="Avenir Heavy"/>
              </a:rPr>
              <a:t> QPR</a:t>
            </a:r>
            <a:endParaRPr lang="de-DE" cap="all" dirty="0">
              <a:cs typeface="Avenir Heavy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003424-6E33-9843-B81D-468020E52A25}" type="slidenum">
              <a:rPr lang="de-DE" smtClean="0"/>
              <a:t>5</a:t>
            </a:fld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-241607" y="1049520"/>
            <a:ext cx="2958257" cy="62525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ctr">
              <a:tabLst>
                <a:tab pos="1017588" algn="dec"/>
              </a:tabLst>
            </a:pPr>
            <a:r>
              <a:rPr lang="de-DE" b="1" dirty="0" err="1" smtClean="0">
                <a:ea typeface="Proxima Nova Soft" charset="0"/>
                <a:cs typeface="Proxima Nova Soft" charset="0"/>
              </a:rPr>
              <a:t>algorithmen</a:t>
            </a:r>
            <a:r>
              <a:rPr lang="de-DE" b="1" dirty="0">
                <a:ea typeface="Proxima Nova Soft" charset="0"/>
                <a:cs typeface="Proxima Nova Soft" charset="0"/>
              </a:rPr>
              <a:t> </a:t>
            </a:r>
            <a:r>
              <a:rPr lang="de-DE" b="1" dirty="0" err="1" smtClean="0">
                <a:ea typeface="Proxima Nova Soft" charset="0"/>
                <a:cs typeface="Proxima Nova Soft" charset="0"/>
              </a:rPr>
              <a:t>classes</a:t>
            </a:r>
            <a:endParaRPr lang="de-DE" b="1" dirty="0" smtClean="0">
              <a:ea typeface="Proxima Nova Soft" charset="0"/>
              <a:cs typeface="Proxima Nova Soft" charset="0"/>
            </a:endParaRPr>
          </a:p>
        </p:txBody>
      </p:sp>
      <p:sp>
        <p:nvSpPr>
          <p:cNvPr id="8" name="Textfeld 2"/>
          <p:cNvSpPr txBox="1"/>
          <p:nvPr/>
        </p:nvSpPr>
        <p:spPr>
          <a:xfrm>
            <a:off x="4478805" y="1049096"/>
            <a:ext cx="2101199" cy="625675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tabLst>
                <a:tab pos="1017588" algn="dec"/>
              </a:tabLst>
            </a:pPr>
            <a:r>
              <a:rPr lang="de-DE" b="1" dirty="0" err="1" smtClean="0">
                <a:ea typeface="Proxima Nova Soft" charset="0"/>
                <a:cs typeface="Proxima Nova Soft" charset="0"/>
              </a:rPr>
              <a:t>data</a:t>
            </a:r>
            <a:r>
              <a:rPr lang="de-DE" b="1" dirty="0" smtClean="0">
                <a:ea typeface="Proxima Nova Soft" charset="0"/>
                <a:cs typeface="Proxima Nova Soft" charset="0"/>
              </a:rPr>
              <a:t> </a:t>
            </a:r>
            <a:r>
              <a:rPr lang="de-DE" b="1" dirty="0" err="1" smtClean="0">
                <a:ea typeface="Proxima Nova Soft" charset="0"/>
                <a:cs typeface="Proxima Nova Soft" charset="0"/>
              </a:rPr>
              <a:t>classes</a:t>
            </a:r>
            <a:r>
              <a:rPr lang="de-DE" b="1" dirty="0" smtClean="0">
                <a:ea typeface="Proxima Nova Soft" charset="0"/>
                <a:cs typeface="Proxima Nova Soft" charset="0"/>
              </a:rPr>
              <a:t> &lt;X&gt;</a:t>
            </a:r>
            <a:endParaRPr lang="de-DE" b="1" dirty="0" smtClean="0">
              <a:solidFill>
                <a:srgbClr val="9F1888"/>
              </a:solidFill>
              <a:ea typeface="Proxima Nova Soft" charset="0"/>
              <a:cs typeface="Proxima Nova Soft" charset="0"/>
            </a:endParaRPr>
          </a:p>
        </p:txBody>
      </p:sp>
      <p:grpSp>
        <p:nvGrpSpPr>
          <p:cNvPr id="13" name="Gruppierung 12"/>
          <p:cNvGrpSpPr/>
          <p:nvPr/>
        </p:nvGrpSpPr>
        <p:grpSpPr>
          <a:xfrm>
            <a:off x="275098" y="2204573"/>
            <a:ext cx="1530613" cy="658295"/>
            <a:chOff x="643711" y="1970605"/>
            <a:chExt cx="1530613" cy="658295"/>
          </a:xfrm>
        </p:grpSpPr>
        <p:sp>
          <p:nvSpPr>
            <p:cNvPr id="4" name="Rechteck 3"/>
            <p:cNvSpPr/>
            <p:nvPr/>
          </p:nvSpPr>
          <p:spPr>
            <a:xfrm>
              <a:off x="645839" y="1970605"/>
              <a:ext cx="1528485" cy="658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Gerade Verbindung 9"/>
            <p:cNvCxnSpPr/>
            <p:nvPr/>
          </p:nvCxnSpPr>
          <p:spPr>
            <a:xfrm>
              <a:off x="645839" y="2259846"/>
              <a:ext cx="15284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643711" y="2438424"/>
              <a:ext cx="1528485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ung 13"/>
          <p:cNvGrpSpPr/>
          <p:nvPr/>
        </p:nvGrpSpPr>
        <p:grpSpPr>
          <a:xfrm>
            <a:off x="293826" y="3075589"/>
            <a:ext cx="1530613" cy="658295"/>
            <a:chOff x="643711" y="1970605"/>
            <a:chExt cx="1530613" cy="658295"/>
          </a:xfrm>
        </p:grpSpPr>
        <p:sp>
          <p:nvSpPr>
            <p:cNvPr id="15" name="Rechteck 14"/>
            <p:cNvSpPr/>
            <p:nvPr/>
          </p:nvSpPr>
          <p:spPr>
            <a:xfrm>
              <a:off x="645839" y="1970605"/>
              <a:ext cx="1528485" cy="658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Gerade Verbindung 15"/>
            <p:cNvCxnSpPr/>
            <p:nvPr/>
          </p:nvCxnSpPr>
          <p:spPr>
            <a:xfrm>
              <a:off x="645839" y="2259846"/>
              <a:ext cx="15284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643711" y="2438424"/>
              <a:ext cx="1528485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ierung 17"/>
          <p:cNvGrpSpPr/>
          <p:nvPr/>
        </p:nvGrpSpPr>
        <p:grpSpPr>
          <a:xfrm>
            <a:off x="293826" y="3927901"/>
            <a:ext cx="1530613" cy="658295"/>
            <a:chOff x="643711" y="1970605"/>
            <a:chExt cx="1530613" cy="658295"/>
          </a:xfrm>
        </p:grpSpPr>
        <p:sp>
          <p:nvSpPr>
            <p:cNvPr id="19" name="Rechteck 18"/>
            <p:cNvSpPr/>
            <p:nvPr/>
          </p:nvSpPr>
          <p:spPr>
            <a:xfrm>
              <a:off x="645839" y="1970605"/>
              <a:ext cx="1528485" cy="658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Gerade Verbindung 19"/>
            <p:cNvCxnSpPr/>
            <p:nvPr/>
          </p:nvCxnSpPr>
          <p:spPr>
            <a:xfrm>
              <a:off x="645839" y="2259846"/>
              <a:ext cx="15284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643711" y="2438424"/>
              <a:ext cx="1528485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ierung 21"/>
          <p:cNvGrpSpPr/>
          <p:nvPr/>
        </p:nvGrpSpPr>
        <p:grpSpPr>
          <a:xfrm>
            <a:off x="312554" y="4798917"/>
            <a:ext cx="1530613" cy="658295"/>
            <a:chOff x="643711" y="1970605"/>
            <a:chExt cx="1530613" cy="658295"/>
          </a:xfrm>
        </p:grpSpPr>
        <p:sp>
          <p:nvSpPr>
            <p:cNvPr id="23" name="Rechteck 22"/>
            <p:cNvSpPr/>
            <p:nvPr/>
          </p:nvSpPr>
          <p:spPr>
            <a:xfrm>
              <a:off x="645839" y="1970605"/>
              <a:ext cx="1528485" cy="658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Gerade Verbindung 23"/>
            <p:cNvCxnSpPr/>
            <p:nvPr/>
          </p:nvCxnSpPr>
          <p:spPr>
            <a:xfrm>
              <a:off x="645839" y="2259846"/>
              <a:ext cx="15284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643711" y="2438424"/>
              <a:ext cx="1528485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ung 25"/>
          <p:cNvGrpSpPr/>
          <p:nvPr/>
        </p:nvGrpSpPr>
        <p:grpSpPr>
          <a:xfrm>
            <a:off x="314573" y="5653221"/>
            <a:ext cx="1530613" cy="658295"/>
            <a:chOff x="643711" y="1970605"/>
            <a:chExt cx="1530613" cy="658295"/>
          </a:xfrm>
        </p:grpSpPr>
        <p:sp>
          <p:nvSpPr>
            <p:cNvPr id="27" name="Rechteck 26"/>
            <p:cNvSpPr/>
            <p:nvPr/>
          </p:nvSpPr>
          <p:spPr>
            <a:xfrm>
              <a:off x="645839" y="1970605"/>
              <a:ext cx="1528485" cy="658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Gerade Verbindung 27"/>
            <p:cNvCxnSpPr/>
            <p:nvPr/>
          </p:nvCxnSpPr>
          <p:spPr>
            <a:xfrm>
              <a:off x="645839" y="2259846"/>
              <a:ext cx="15284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643711" y="2438424"/>
              <a:ext cx="1528485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ung 29"/>
          <p:cNvGrpSpPr/>
          <p:nvPr/>
        </p:nvGrpSpPr>
        <p:grpSpPr>
          <a:xfrm>
            <a:off x="4647174" y="2206565"/>
            <a:ext cx="1493157" cy="658295"/>
            <a:chOff x="681167" y="1970605"/>
            <a:chExt cx="1493157" cy="658295"/>
          </a:xfrm>
        </p:grpSpPr>
        <p:sp>
          <p:nvSpPr>
            <p:cNvPr id="31" name="Rechteck 30"/>
            <p:cNvSpPr/>
            <p:nvPr/>
          </p:nvSpPr>
          <p:spPr>
            <a:xfrm>
              <a:off x="683295" y="1970605"/>
              <a:ext cx="1491029" cy="658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err="1" smtClean="0">
                  <a:solidFill>
                    <a:schemeClr val="tx1"/>
                  </a:solidFill>
                </a:rPr>
                <a:t>Acollection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&lt;V&gt;</a:t>
              </a:r>
              <a:endParaRPr lang="de-DE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Gerade Verbindung 31"/>
            <p:cNvCxnSpPr/>
            <p:nvPr/>
          </p:nvCxnSpPr>
          <p:spPr>
            <a:xfrm>
              <a:off x="683295" y="2259846"/>
              <a:ext cx="1491029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681167" y="2438424"/>
              <a:ext cx="1491029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uppierung 33"/>
          <p:cNvGrpSpPr/>
          <p:nvPr/>
        </p:nvGrpSpPr>
        <p:grpSpPr>
          <a:xfrm>
            <a:off x="4628446" y="3077581"/>
            <a:ext cx="1530613" cy="658295"/>
            <a:chOff x="643711" y="1970605"/>
            <a:chExt cx="1530613" cy="658295"/>
          </a:xfrm>
        </p:grpSpPr>
        <p:sp>
          <p:nvSpPr>
            <p:cNvPr id="35" name="Rechteck 34"/>
            <p:cNvSpPr/>
            <p:nvPr/>
          </p:nvSpPr>
          <p:spPr>
            <a:xfrm>
              <a:off x="645839" y="1970605"/>
              <a:ext cx="1528485" cy="658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Gerade Verbindung 35"/>
            <p:cNvCxnSpPr/>
            <p:nvPr/>
          </p:nvCxnSpPr>
          <p:spPr>
            <a:xfrm>
              <a:off x="645839" y="2259846"/>
              <a:ext cx="15284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>
              <a:off x="643711" y="2438424"/>
              <a:ext cx="1528485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pierung 37"/>
          <p:cNvGrpSpPr/>
          <p:nvPr/>
        </p:nvGrpSpPr>
        <p:grpSpPr>
          <a:xfrm>
            <a:off x="4628446" y="3929893"/>
            <a:ext cx="1530613" cy="658295"/>
            <a:chOff x="643711" y="1970605"/>
            <a:chExt cx="1530613" cy="658295"/>
          </a:xfrm>
        </p:grpSpPr>
        <p:sp>
          <p:nvSpPr>
            <p:cNvPr id="39" name="Rechteck 38"/>
            <p:cNvSpPr/>
            <p:nvPr/>
          </p:nvSpPr>
          <p:spPr>
            <a:xfrm>
              <a:off x="645839" y="1970605"/>
              <a:ext cx="1528485" cy="658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Gerade Verbindung 39"/>
            <p:cNvCxnSpPr/>
            <p:nvPr/>
          </p:nvCxnSpPr>
          <p:spPr>
            <a:xfrm>
              <a:off x="645839" y="2259846"/>
              <a:ext cx="15284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/>
          </p:nvCxnSpPr>
          <p:spPr>
            <a:xfrm>
              <a:off x="643711" y="2438424"/>
              <a:ext cx="1528485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uppierung 41"/>
          <p:cNvGrpSpPr/>
          <p:nvPr/>
        </p:nvGrpSpPr>
        <p:grpSpPr>
          <a:xfrm>
            <a:off x="4647174" y="4800909"/>
            <a:ext cx="1530613" cy="658295"/>
            <a:chOff x="643711" y="1970605"/>
            <a:chExt cx="1530613" cy="658295"/>
          </a:xfrm>
        </p:grpSpPr>
        <p:sp>
          <p:nvSpPr>
            <p:cNvPr id="43" name="Rechteck 42"/>
            <p:cNvSpPr/>
            <p:nvPr/>
          </p:nvSpPr>
          <p:spPr>
            <a:xfrm>
              <a:off x="645839" y="1970605"/>
              <a:ext cx="1528485" cy="658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Gerade Verbindung 43"/>
            <p:cNvCxnSpPr/>
            <p:nvPr/>
          </p:nvCxnSpPr>
          <p:spPr>
            <a:xfrm>
              <a:off x="645839" y="2259846"/>
              <a:ext cx="15284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/>
          </p:nvCxnSpPr>
          <p:spPr>
            <a:xfrm>
              <a:off x="643711" y="2438424"/>
              <a:ext cx="1528485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feld 2"/>
          <p:cNvSpPr txBox="1"/>
          <p:nvPr/>
        </p:nvSpPr>
        <p:spPr>
          <a:xfrm>
            <a:off x="6589103" y="1047336"/>
            <a:ext cx="2101199" cy="625675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tabLst>
                <a:tab pos="1017588" algn="dec"/>
              </a:tabLst>
            </a:pPr>
            <a:r>
              <a:rPr lang="de-DE" b="1" dirty="0" smtClean="0">
                <a:ea typeface="Proxima Nova Soft" charset="0"/>
                <a:cs typeface="Proxima Nova Soft" charset="0"/>
              </a:rPr>
              <a:t>alternative </a:t>
            </a:r>
            <a:r>
              <a:rPr lang="de-DE" b="1" dirty="0" err="1" smtClean="0">
                <a:ea typeface="Proxima Nova Soft" charset="0"/>
                <a:cs typeface="Proxima Nova Soft" charset="0"/>
              </a:rPr>
              <a:t>classes</a:t>
            </a:r>
            <a:r>
              <a:rPr lang="de-DE" b="1" dirty="0" smtClean="0">
                <a:ea typeface="Proxima Nova Soft" charset="0"/>
                <a:cs typeface="Proxima Nova Soft" charset="0"/>
              </a:rPr>
              <a:t> &lt;X&gt;</a:t>
            </a:r>
            <a:endParaRPr lang="de-DE" b="1" dirty="0" smtClean="0">
              <a:solidFill>
                <a:srgbClr val="9F1888"/>
              </a:solidFill>
              <a:ea typeface="Proxima Nova Soft" charset="0"/>
              <a:cs typeface="Proxima Nova Soft" charset="0"/>
            </a:endParaRPr>
          </a:p>
        </p:txBody>
      </p:sp>
      <p:grpSp>
        <p:nvGrpSpPr>
          <p:cNvPr id="51" name="Gruppierung 50"/>
          <p:cNvGrpSpPr/>
          <p:nvPr/>
        </p:nvGrpSpPr>
        <p:grpSpPr>
          <a:xfrm>
            <a:off x="6182742" y="2205029"/>
            <a:ext cx="973403" cy="658295"/>
            <a:chOff x="643711" y="1970605"/>
            <a:chExt cx="1530613" cy="658295"/>
          </a:xfrm>
        </p:grpSpPr>
        <p:sp>
          <p:nvSpPr>
            <p:cNvPr id="52" name="Rechteck 51"/>
            <p:cNvSpPr/>
            <p:nvPr/>
          </p:nvSpPr>
          <p:spPr>
            <a:xfrm>
              <a:off x="645839" y="1970605"/>
              <a:ext cx="1528485" cy="658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600" b="1" dirty="0" err="1" smtClean="0">
                  <a:solidFill>
                    <a:schemeClr val="tx1"/>
                  </a:solidFill>
                </a:rPr>
                <a:t>Sparse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&lt;V&gt;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Gerade Verbindung 52"/>
            <p:cNvCxnSpPr/>
            <p:nvPr/>
          </p:nvCxnSpPr>
          <p:spPr>
            <a:xfrm>
              <a:off x="645839" y="2259846"/>
              <a:ext cx="15284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/>
          </p:nvCxnSpPr>
          <p:spPr>
            <a:xfrm>
              <a:off x="643711" y="2438424"/>
              <a:ext cx="1528485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uppierung 58"/>
          <p:cNvGrpSpPr/>
          <p:nvPr/>
        </p:nvGrpSpPr>
        <p:grpSpPr>
          <a:xfrm>
            <a:off x="8205598" y="2201261"/>
            <a:ext cx="851573" cy="658295"/>
            <a:chOff x="643711" y="1970605"/>
            <a:chExt cx="1530613" cy="658295"/>
          </a:xfrm>
        </p:grpSpPr>
        <p:sp>
          <p:nvSpPr>
            <p:cNvPr id="60" name="Rechteck 59"/>
            <p:cNvSpPr/>
            <p:nvPr/>
          </p:nvSpPr>
          <p:spPr>
            <a:xfrm>
              <a:off x="645839" y="1970605"/>
              <a:ext cx="1528485" cy="658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chemeClr val="tx1"/>
                  </a:solidFill>
                </a:rPr>
                <a:t>DB&lt;V&gt;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Gerade Verbindung 60"/>
            <p:cNvCxnSpPr/>
            <p:nvPr/>
          </p:nvCxnSpPr>
          <p:spPr>
            <a:xfrm>
              <a:off x="645839" y="2259846"/>
              <a:ext cx="15284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>
              <a:off x="643711" y="2438424"/>
              <a:ext cx="1528485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uppierung 62"/>
          <p:cNvGrpSpPr/>
          <p:nvPr/>
        </p:nvGrpSpPr>
        <p:grpSpPr>
          <a:xfrm>
            <a:off x="6409618" y="3091660"/>
            <a:ext cx="851573" cy="658295"/>
            <a:chOff x="643711" y="1970605"/>
            <a:chExt cx="1530613" cy="658295"/>
          </a:xfrm>
        </p:grpSpPr>
        <p:sp>
          <p:nvSpPr>
            <p:cNvPr id="64" name="Rechteck 63"/>
            <p:cNvSpPr/>
            <p:nvPr/>
          </p:nvSpPr>
          <p:spPr>
            <a:xfrm>
              <a:off x="645839" y="1970605"/>
              <a:ext cx="1528485" cy="658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Gerade Verbindung 64"/>
            <p:cNvCxnSpPr/>
            <p:nvPr/>
          </p:nvCxnSpPr>
          <p:spPr>
            <a:xfrm>
              <a:off x="645839" y="2259846"/>
              <a:ext cx="15284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/>
          </p:nvCxnSpPr>
          <p:spPr>
            <a:xfrm>
              <a:off x="643711" y="2438424"/>
              <a:ext cx="1528485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uppierung 66"/>
          <p:cNvGrpSpPr/>
          <p:nvPr/>
        </p:nvGrpSpPr>
        <p:grpSpPr>
          <a:xfrm>
            <a:off x="7309828" y="3089776"/>
            <a:ext cx="851573" cy="658295"/>
            <a:chOff x="643711" y="1970605"/>
            <a:chExt cx="1530613" cy="658295"/>
          </a:xfrm>
        </p:grpSpPr>
        <p:sp>
          <p:nvSpPr>
            <p:cNvPr id="68" name="Rechteck 67"/>
            <p:cNvSpPr/>
            <p:nvPr/>
          </p:nvSpPr>
          <p:spPr>
            <a:xfrm>
              <a:off x="645839" y="1970605"/>
              <a:ext cx="1528485" cy="658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Gerade Verbindung 68"/>
            <p:cNvCxnSpPr/>
            <p:nvPr/>
          </p:nvCxnSpPr>
          <p:spPr>
            <a:xfrm>
              <a:off x="645839" y="2259846"/>
              <a:ext cx="15284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/>
            <p:nvPr/>
          </p:nvCxnSpPr>
          <p:spPr>
            <a:xfrm>
              <a:off x="643711" y="2438424"/>
              <a:ext cx="1528485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uppierung 70"/>
          <p:cNvGrpSpPr/>
          <p:nvPr/>
        </p:nvGrpSpPr>
        <p:grpSpPr>
          <a:xfrm>
            <a:off x="8210038" y="3087892"/>
            <a:ext cx="851573" cy="658295"/>
            <a:chOff x="643711" y="1970605"/>
            <a:chExt cx="1530613" cy="658295"/>
          </a:xfrm>
        </p:grpSpPr>
        <p:sp>
          <p:nvSpPr>
            <p:cNvPr id="72" name="Rechteck 71"/>
            <p:cNvSpPr/>
            <p:nvPr/>
          </p:nvSpPr>
          <p:spPr>
            <a:xfrm>
              <a:off x="645839" y="1970605"/>
              <a:ext cx="1528485" cy="658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Gerade Verbindung 72"/>
            <p:cNvCxnSpPr/>
            <p:nvPr/>
          </p:nvCxnSpPr>
          <p:spPr>
            <a:xfrm>
              <a:off x="645839" y="2259846"/>
              <a:ext cx="15284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73"/>
            <p:cNvCxnSpPr/>
            <p:nvPr/>
          </p:nvCxnSpPr>
          <p:spPr>
            <a:xfrm>
              <a:off x="643711" y="2438424"/>
              <a:ext cx="1528485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uppierung 74"/>
          <p:cNvGrpSpPr/>
          <p:nvPr/>
        </p:nvGrpSpPr>
        <p:grpSpPr>
          <a:xfrm>
            <a:off x="6403258" y="3933661"/>
            <a:ext cx="851573" cy="658295"/>
            <a:chOff x="643711" y="1970605"/>
            <a:chExt cx="1530613" cy="658295"/>
          </a:xfrm>
        </p:grpSpPr>
        <p:sp>
          <p:nvSpPr>
            <p:cNvPr id="76" name="Rechteck 75"/>
            <p:cNvSpPr/>
            <p:nvPr/>
          </p:nvSpPr>
          <p:spPr>
            <a:xfrm>
              <a:off x="645839" y="1970605"/>
              <a:ext cx="1528485" cy="658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Gerade Verbindung 76"/>
            <p:cNvCxnSpPr/>
            <p:nvPr/>
          </p:nvCxnSpPr>
          <p:spPr>
            <a:xfrm>
              <a:off x="645839" y="2259846"/>
              <a:ext cx="15284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/>
          </p:nvCxnSpPr>
          <p:spPr>
            <a:xfrm>
              <a:off x="643711" y="2438424"/>
              <a:ext cx="1528485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uppierung 78"/>
          <p:cNvGrpSpPr/>
          <p:nvPr/>
        </p:nvGrpSpPr>
        <p:grpSpPr>
          <a:xfrm>
            <a:off x="7303468" y="3931777"/>
            <a:ext cx="851573" cy="658295"/>
            <a:chOff x="643711" y="1970605"/>
            <a:chExt cx="1530613" cy="658295"/>
          </a:xfrm>
        </p:grpSpPr>
        <p:sp>
          <p:nvSpPr>
            <p:cNvPr id="80" name="Rechteck 79"/>
            <p:cNvSpPr/>
            <p:nvPr/>
          </p:nvSpPr>
          <p:spPr>
            <a:xfrm>
              <a:off x="645839" y="1970605"/>
              <a:ext cx="1528485" cy="658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Gerade Verbindung 80"/>
            <p:cNvCxnSpPr/>
            <p:nvPr/>
          </p:nvCxnSpPr>
          <p:spPr>
            <a:xfrm>
              <a:off x="645839" y="2259846"/>
              <a:ext cx="15284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81"/>
            <p:cNvCxnSpPr/>
            <p:nvPr/>
          </p:nvCxnSpPr>
          <p:spPr>
            <a:xfrm>
              <a:off x="643711" y="2438424"/>
              <a:ext cx="1528485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uppierung 82"/>
          <p:cNvGrpSpPr/>
          <p:nvPr/>
        </p:nvGrpSpPr>
        <p:grpSpPr>
          <a:xfrm>
            <a:off x="8203678" y="3929893"/>
            <a:ext cx="851573" cy="658295"/>
            <a:chOff x="643711" y="1970605"/>
            <a:chExt cx="1530613" cy="658295"/>
          </a:xfrm>
        </p:grpSpPr>
        <p:sp>
          <p:nvSpPr>
            <p:cNvPr id="84" name="Rechteck 83"/>
            <p:cNvSpPr/>
            <p:nvPr/>
          </p:nvSpPr>
          <p:spPr>
            <a:xfrm>
              <a:off x="645839" y="1970605"/>
              <a:ext cx="1528485" cy="658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Gerade Verbindung 84"/>
            <p:cNvCxnSpPr/>
            <p:nvPr/>
          </p:nvCxnSpPr>
          <p:spPr>
            <a:xfrm>
              <a:off x="645839" y="2259846"/>
              <a:ext cx="15284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/>
          </p:nvCxnSpPr>
          <p:spPr>
            <a:xfrm>
              <a:off x="643711" y="2438424"/>
              <a:ext cx="1528485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uppierung 98"/>
          <p:cNvGrpSpPr/>
          <p:nvPr/>
        </p:nvGrpSpPr>
        <p:grpSpPr>
          <a:xfrm>
            <a:off x="6396898" y="4816241"/>
            <a:ext cx="851573" cy="658295"/>
            <a:chOff x="643711" y="1970605"/>
            <a:chExt cx="1530613" cy="658295"/>
          </a:xfrm>
        </p:grpSpPr>
        <p:sp>
          <p:nvSpPr>
            <p:cNvPr id="100" name="Rechteck 99"/>
            <p:cNvSpPr/>
            <p:nvPr/>
          </p:nvSpPr>
          <p:spPr>
            <a:xfrm>
              <a:off x="645839" y="1970605"/>
              <a:ext cx="1528485" cy="658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Gerade Verbindung 100"/>
            <p:cNvCxnSpPr/>
            <p:nvPr/>
          </p:nvCxnSpPr>
          <p:spPr>
            <a:xfrm>
              <a:off x="645839" y="2259846"/>
              <a:ext cx="15284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101"/>
            <p:cNvCxnSpPr/>
            <p:nvPr/>
          </p:nvCxnSpPr>
          <p:spPr>
            <a:xfrm>
              <a:off x="643711" y="2438424"/>
              <a:ext cx="1528485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uppierung 102"/>
          <p:cNvGrpSpPr/>
          <p:nvPr/>
        </p:nvGrpSpPr>
        <p:grpSpPr>
          <a:xfrm>
            <a:off x="7297108" y="4814357"/>
            <a:ext cx="851573" cy="658295"/>
            <a:chOff x="643711" y="1970605"/>
            <a:chExt cx="1530613" cy="658295"/>
          </a:xfrm>
        </p:grpSpPr>
        <p:sp>
          <p:nvSpPr>
            <p:cNvPr id="104" name="Rechteck 103"/>
            <p:cNvSpPr/>
            <p:nvPr/>
          </p:nvSpPr>
          <p:spPr>
            <a:xfrm>
              <a:off x="645839" y="1970605"/>
              <a:ext cx="1528485" cy="658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5" name="Gerade Verbindung 104"/>
            <p:cNvCxnSpPr/>
            <p:nvPr/>
          </p:nvCxnSpPr>
          <p:spPr>
            <a:xfrm>
              <a:off x="645839" y="2259846"/>
              <a:ext cx="15284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105"/>
            <p:cNvCxnSpPr/>
            <p:nvPr/>
          </p:nvCxnSpPr>
          <p:spPr>
            <a:xfrm>
              <a:off x="643711" y="2438424"/>
              <a:ext cx="1528485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uppierung 106"/>
          <p:cNvGrpSpPr/>
          <p:nvPr/>
        </p:nvGrpSpPr>
        <p:grpSpPr>
          <a:xfrm>
            <a:off x="8197318" y="4812473"/>
            <a:ext cx="851573" cy="658295"/>
            <a:chOff x="643711" y="1970605"/>
            <a:chExt cx="1530613" cy="658295"/>
          </a:xfrm>
        </p:grpSpPr>
        <p:sp>
          <p:nvSpPr>
            <p:cNvPr id="108" name="Rechteck 107"/>
            <p:cNvSpPr/>
            <p:nvPr/>
          </p:nvSpPr>
          <p:spPr>
            <a:xfrm>
              <a:off x="645839" y="1970605"/>
              <a:ext cx="1528485" cy="658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9" name="Gerade Verbindung 108"/>
            <p:cNvCxnSpPr/>
            <p:nvPr/>
          </p:nvCxnSpPr>
          <p:spPr>
            <a:xfrm>
              <a:off x="645839" y="2259846"/>
              <a:ext cx="15284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 Verbindung 109"/>
            <p:cNvCxnSpPr/>
            <p:nvPr/>
          </p:nvCxnSpPr>
          <p:spPr>
            <a:xfrm>
              <a:off x="643711" y="2438424"/>
              <a:ext cx="1528485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Gerade Verbindung 111"/>
          <p:cNvCxnSpPr>
            <a:stCxn id="114" idx="1"/>
            <a:endCxn id="4" idx="3"/>
          </p:cNvCxnSpPr>
          <p:nvPr/>
        </p:nvCxnSpPr>
        <p:spPr>
          <a:xfrm flipH="1">
            <a:off x="1805711" y="1673011"/>
            <a:ext cx="2826246" cy="860710"/>
          </a:xfrm>
          <a:prstGeom prst="line">
            <a:avLst/>
          </a:prstGeom>
          <a:ln w="12700">
            <a:solidFill>
              <a:schemeClr val="accent2"/>
            </a:solidFill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112"/>
          <p:cNvCxnSpPr>
            <a:endCxn id="15" idx="3"/>
          </p:cNvCxnSpPr>
          <p:nvPr/>
        </p:nvCxnSpPr>
        <p:spPr>
          <a:xfrm flipH="1">
            <a:off x="1824439" y="1674771"/>
            <a:ext cx="2804007" cy="1729966"/>
          </a:xfrm>
          <a:prstGeom prst="line">
            <a:avLst/>
          </a:prstGeom>
          <a:ln w="12700">
            <a:solidFill>
              <a:schemeClr val="accent2"/>
            </a:solidFill>
            <a:head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115"/>
          <p:cNvCxnSpPr/>
          <p:nvPr/>
        </p:nvCxnSpPr>
        <p:spPr>
          <a:xfrm flipH="1">
            <a:off x="1845186" y="1674771"/>
            <a:ext cx="2783260" cy="3336429"/>
          </a:xfrm>
          <a:prstGeom prst="line">
            <a:avLst/>
          </a:prstGeom>
          <a:ln w="12700">
            <a:solidFill>
              <a:schemeClr val="accent2"/>
            </a:solidFill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118"/>
          <p:cNvCxnSpPr>
            <a:stCxn id="35" idx="1"/>
          </p:cNvCxnSpPr>
          <p:nvPr/>
        </p:nvCxnSpPr>
        <p:spPr>
          <a:xfrm flipH="1" flipV="1">
            <a:off x="1805711" y="2669080"/>
            <a:ext cx="2824863" cy="737649"/>
          </a:xfrm>
          <a:prstGeom prst="line">
            <a:avLst/>
          </a:prstGeom>
          <a:ln w="12700">
            <a:solidFill>
              <a:schemeClr val="accent2"/>
            </a:solidFill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119"/>
          <p:cNvCxnSpPr>
            <a:stCxn id="35" idx="1"/>
          </p:cNvCxnSpPr>
          <p:nvPr/>
        </p:nvCxnSpPr>
        <p:spPr>
          <a:xfrm flipH="1">
            <a:off x="1822311" y="3406729"/>
            <a:ext cx="2808263" cy="723191"/>
          </a:xfrm>
          <a:prstGeom prst="line">
            <a:avLst/>
          </a:prstGeom>
          <a:ln w="12700">
            <a:solidFill>
              <a:schemeClr val="accent2"/>
            </a:solidFill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120"/>
          <p:cNvCxnSpPr>
            <a:stCxn id="35" idx="1"/>
            <a:endCxn id="27" idx="3"/>
          </p:cNvCxnSpPr>
          <p:nvPr/>
        </p:nvCxnSpPr>
        <p:spPr>
          <a:xfrm flipH="1">
            <a:off x="1845186" y="3406729"/>
            <a:ext cx="2785388" cy="2575640"/>
          </a:xfrm>
          <a:prstGeom prst="line">
            <a:avLst/>
          </a:prstGeom>
          <a:ln w="12700">
            <a:solidFill>
              <a:schemeClr val="accent2"/>
            </a:solidFill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127"/>
          <p:cNvCxnSpPr>
            <a:stCxn id="39" idx="1"/>
          </p:cNvCxnSpPr>
          <p:nvPr/>
        </p:nvCxnSpPr>
        <p:spPr>
          <a:xfrm flipH="1" flipV="1">
            <a:off x="1845186" y="3543408"/>
            <a:ext cx="2785388" cy="715633"/>
          </a:xfrm>
          <a:prstGeom prst="line">
            <a:avLst/>
          </a:prstGeom>
          <a:ln w="12700">
            <a:solidFill>
              <a:schemeClr val="accent2"/>
            </a:solidFill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128"/>
          <p:cNvCxnSpPr>
            <a:stCxn id="39" idx="1"/>
            <a:endCxn id="19" idx="3"/>
          </p:cNvCxnSpPr>
          <p:nvPr/>
        </p:nvCxnSpPr>
        <p:spPr>
          <a:xfrm flipH="1" flipV="1">
            <a:off x="1824439" y="4257049"/>
            <a:ext cx="2806135" cy="1992"/>
          </a:xfrm>
          <a:prstGeom prst="line">
            <a:avLst/>
          </a:prstGeom>
          <a:ln w="12700">
            <a:solidFill>
              <a:schemeClr val="accent2"/>
            </a:solidFill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>
            <a:stCxn id="43" idx="1"/>
          </p:cNvCxnSpPr>
          <p:nvPr/>
        </p:nvCxnSpPr>
        <p:spPr>
          <a:xfrm flipH="1" flipV="1">
            <a:off x="1805711" y="4395720"/>
            <a:ext cx="2843591" cy="734337"/>
          </a:xfrm>
          <a:prstGeom prst="line">
            <a:avLst/>
          </a:prstGeom>
          <a:ln w="12700">
            <a:solidFill>
              <a:schemeClr val="accent2"/>
            </a:solidFill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>
            <a:stCxn id="43" idx="1"/>
            <a:endCxn id="23" idx="3"/>
          </p:cNvCxnSpPr>
          <p:nvPr/>
        </p:nvCxnSpPr>
        <p:spPr>
          <a:xfrm flipH="1" flipV="1">
            <a:off x="1843167" y="5128065"/>
            <a:ext cx="2806135" cy="1992"/>
          </a:xfrm>
          <a:prstGeom prst="line">
            <a:avLst/>
          </a:prstGeom>
          <a:ln w="12700">
            <a:solidFill>
              <a:schemeClr val="accent2"/>
            </a:solidFill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>
            <a:stCxn id="43" idx="1"/>
          </p:cNvCxnSpPr>
          <p:nvPr/>
        </p:nvCxnSpPr>
        <p:spPr>
          <a:xfrm flipH="1">
            <a:off x="1845186" y="5130057"/>
            <a:ext cx="2804116" cy="990983"/>
          </a:xfrm>
          <a:prstGeom prst="line">
            <a:avLst/>
          </a:prstGeom>
          <a:ln w="12700">
            <a:solidFill>
              <a:schemeClr val="accent2"/>
            </a:solidFill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feld 2"/>
          <p:cNvSpPr txBox="1"/>
          <p:nvPr/>
        </p:nvSpPr>
        <p:spPr>
          <a:xfrm>
            <a:off x="1840941" y="1842678"/>
            <a:ext cx="1591851" cy="35809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tabLst>
                <a:tab pos="1017588" algn="dec"/>
              </a:tabLst>
            </a:pPr>
            <a:r>
              <a:rPr lang="de-DE" sz="1600" dirty="0" err="1">
                <a:solidFill>
                  <a:schemeClr val="accent2"/>
                </a:solidFill>
                <a:ea typeface="Proxima Nova Soft" charset="0"/>
                <a:cs typeface="Proxima Nova Soft" charset="0"/>
              </a:rPr>
              <a:t>I</a:t>
            </a:r>
            <a:r>
              <a:rPr lang="de-DE" sz="1600" dirty="0" err="1" smtClean="0">
                <a:solidFill>
                  <a:schemeClr val="accent2"/>
                </a:solidFill>
                <a:ea typeface="Proxima Nova Soft" charset="0"/>
                <a:cs typeface="Proxima Nova Soft" charset="0"/>
              </a:rPr>
              <a:t>nputIterate</a:t>
            </a:r>
            <a:r>
              <a:rPr lang="de-DE" sz="1600" dirty="0" smtClean="0">
                <a:solidFill>
                  <a:schemeClr val="accent2"/>
                </a:solidFill>
                <a:ea typeface="Proxima Nova Soft" charset="0"/>
                <a:cs typeface="Proxima Nova Soft" charset="0"/>
              </a:rPr>
              <a:t> &lt;X&gt;</a:t>
            </a:r>
          </a:p>
        </p:txBody>
      </p:sp>
      <p:grpSp>
        <p:nvGrpSpPr>
          <p:cNvPr id="148" name="Gruppierung 147"/>
          <p:cNvGrpSpPr/>
          <p:nvPr/>
        </p:nvGrpSpPr>
        <p:grpSpPr>
          <a:xfrm>
            <a:off x="7192105" y="2205529"/>
            <a:ext cx="973403" cy="658295"/>
            <a:chOff x="643711" y="1970605"/>
            <a:chExt cx="1530613" cy="658295"/>
          </a:xfrm>
        </p:grpSpPr>
        <p:sp>
          <p:nvSpPr>
            <p:cNvPr id="149" name="Rechteck 148"/>
            <p:cNvSpPr/>
            <p:nvPr/>
          </p:nvSpPr>
          <p:spPr>
            <a:xfrm>
              <a:off x="645839" y="1970605"/>
              <a:ext cx="1528485" cy="658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1600" b="1" dirty="0" err="1" smtClean="0">
                  <a:solidFill>
                    <a:schemeClr val="tx1"/>
                  </a:solidFill>
                </a:rPr>
                <a:t>Dense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&lt;V&gt;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50" name="Gerade Verbindung 149"/>
            <p:cNvCxnSpPr/>
            <p:nvPr/>
          </p:nvCxnSpPr>
          <p:spPr>
            <a:xfrm>
              <a:off x="645839" y="2259846"/>
              <a:ext cx="15284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 Verbindung 150"/>
            <p:cNvCxnSpPr/>
            <p:nvPr/>
          </p:nvCxnSpPr>
          <p:spPr>
            <a:xfrm>
              <a:off x="643711" y="2438424"/>
              <a:ext cx="1528485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uppierung 110"/>
          <p:cNvGrpSpPr/>
          <p:nvPr/>
        </p:nvGrpSpPr>
        <p:grpSpPr>
          <a:xfrm>
            <a:off x="4628446" y="1410843"/>
            <a:ext cx="2463761" cy="524336"/>
            <a:chOff x="681167" y="2179744"/>
            <a:chExt cx="1493157" cy="473881"/>
          </a:xfrm>
        </p:grpSpPr>
        <p:sp>
          <p:nvSpPr>
            <p:cNvPr id="114" name="Rechteck 113"/>
            <p:cNvSpPr/>
            <p:nvPr/>
          </p:nvSpPr>
          <p:spPr>
            <a:xfrm>
              <a:off x="683295" y="2179744"/>
              <a:ext cx="1491029" cy="47388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rgbClr val="C0504D"/>
                  </a:solidFill>
                </a:rPr>
                <a:t>&lt;&lt;Interface&gt;&gt;A</a:t>
              </a:r>
              <a:endParaRPr lang="de-DE" sz="1200" dirty="0" smtClean="0">
                <a:solidFill>
                  <a:srgbClr val="C0504D"/>
                </a:solidFill>
              </a:endParaRPr>
            </a:p>
            <a:p>
              <a:pPr algn="ctr"/>
              <a:r>
                <a:rPr lang="de-DE" sz="1000" dirty="0" err="1" smtClean="0">
                  <a:solidFill>
                    <a:srgbClr val="C0504D"/>
                  </a:solidFill>
                </a:rPr>
                <a:t>begin</a:t>
              </a:r>
              <a:r>
                <a:rPr lang="de-DE" sz="1000" dirty="0" smtClean="0">
                  <a:solidFill>
                    <a:srgbClr val="C0504D"/>
                  </a:solidFill>
                </a:rPr>
                <a:t>(),end():</a:t>
              </a:r>
              <a:r>
                <a:rPr lang="de-DE" sz="1000" dirty="0" err="1" smtClean="0">
                  <a:solidFill>
                    <a:srgbClr val="C0504D"/>
                  </a:solidFill>
                </a:rPr>
                <a:t>PolymorphicInputIterator</a:t>
              </a:r>
              <a:r>
                <a:rPr lang="de-DE" sz="1000" dirty="0" smtClean="0">
                  <a:solidFill>
                    <a:srgbClr val="C0504D"/>
                  </a:solidFill>
                </a:rPr>
                <a:t>&lt;V&gt;</a:t>
              </a:r>
            </a:p>
            <a:p>
              <a:pPr algn="ctr"/>
              <a:r>
                <a:rPr lang="de-DE" sz="1000" dirty="0" smtClean="0">
                  <a:solidFill>
                    <a:srgbClr val="C0504D"/>
                  </a:solidFill>
                </a:rPr>
                <a:t>...</a:t>
              </a:r>
            </a:p>
          </p:txBody>
        </p:sp>
        <p:cxnSp>
          <p:nvCxnSpPr>
            <p:cNvPr id="115" name="Gerade Verbindung 114"/>
            <p:cNvCxnSpPr/>
            <p:nvPr/>
          </p:nvCxnSpPr>
          <p:spPr>
            <a:xfrm>
              <a:off x="683295" y="2367284"/>
              <a:ext cx="1491029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 Verbindung 121"/>
            <p:cNvCxnSpPr/>
            <p:nvPr/>
          </p:nvCxnSpPr>
          <p:spPr>
            <a:xfrm>
              <a:off x="681167" y="2395622"/>
              <a:ext cx="1491029" cy="0"/>
            </a:xfrm>
            <a:prstGeom prst="line">
              <a:avLst/>
            </a:prstGeom>
            <a:ln w="6350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Gleichschenkliges Dreieck 122"/>
          <p:cNvSpPr/>
          <p:nvPr/>
        </p:nvSpPr>
        <p:spPr>
          <a:xfrm rot="5400000" flipV="1">
            <a:off x="7081931" y="1437128"/>
            <a:ext cx="215132" cy="182566"/>
          </a:xfrm>
          <a:prstGeom prst="triangle">
            <a:avLst/>
          </a:prstGeom>
          <a:noFill/>
          <a:ln w="127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7" name="Gewinkelte Verbindung 126"/>
          <p:cNvCxnSpPr>
            <a:endCxn id="60" idx="0"/>
          </p:cNvCxnSpPr>
          <p:nvPr/>
        </p:nvCxnSpPr>
        <p:spPr>
          <a:xfrm>
            <a:off x="7679577" y="2039579"/>
            <a:ext cx="952400" cy="161682"/>
          </a:xfrm>
          <a:prstGeom prst="bentConnector2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Gewinkelte Verbindung 134"/>
          <p:cNvCxnSpPr/>
          <p:nvPr/>
        </p:nvCxnSpPr>
        <p:spPr>
          <a:xfrm rot="5400000">
            <a:off x="7334362" y="1694364"/>
            <a:ext cx="511166" cy="179264"/>
          </a:xfrm>
          <a:prstGeom prst="bentConnector3">
            <a:avLst>
              <a:gd name="adj1" fmla="val 99481"/>
            </a:avLst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145"/>
          <p:cNvCxnSpPr>
            <a:stCxn id="149" idx="0"/>
          </p:cNvCxnSpPr>
          <p:nvPr/>
        </p:nvCxnSpPr>
        <p:spPr>
          <a:xfrm flipV="1">
            <a:off x="7679483" y="2039579"/>
            <a:ext cx="0" cy="16595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Gewinkelte Verbindung 152"/>
          <p:cNvCxnSpPr>
            <a:stCxn id="52" idx="0"/>
          </p:cNvCxnSpPr>
          <p:nvPr/>
        </p:nvCxnSpPr>
        <p:spPr>
          <a:xfrm rot="5400000" flipH="1" flipV="1">
            <a:off x="7002491" y="1707208"/>
            <a:ext cx="165450" cy="830193"/>
          </a:xfrm>
          <a:prstGeom prst="bentConnector2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Gewinkelte Verbindung 154"/>
          <p:cNvCxnSpPr>
            <a:stCxn id="31" idx="0"/>
          </p:cNvCxnSpPr>
          <p:nvPr/>
        </p:nvCxnSpPr>
        <p:spPr>
          <a:xfrm rot="5400000" flipH="1" flipV="1">
            <a:off x="5948975" y="1485421"/>
            <a:ext cx="166986" cy="1275302"/>
          </a:xfrm>
          <a:prstGeom prst="bentConnector2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/>
          <p:cNvCxnSpPr>
            <a:endCxn id="123" idx="3"/>
          </p:cNvCxnSpPr>
          <p:nvPr/>
        </p:nvCxnSpPr>
        <p:spPr>
          <a:xfrm flipH="1" flipV="1">
            <a:off x="7280780" y="1528411"/>
            <a:ext cx="398703" cy="2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022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99"/>
          <p:cNvSpPr/>
          <p:nvPr/>
        </p:nvSpPr>
        <p:spPr>
          <a:xfrm>
            <a:off x="136942" y="5025726"/>
            <a:ext cx="8730215" cy="57955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extfeld 1"/>
          <p:cNvSpPr txBox="1"/>
          <p:nvPr/>
        </p:nvSpPr>
        <p:spPr>
          <a:xfrm>
            <a:off x="4716883" y="50389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de-DE" sz="1000" b="0" i="0" u="none" strike="noStrike" kern="1200" cap="none" spc="0" normalizeH="0" baseline="0" noProof="0" err="1">
              <a:ln>
                <a:noFill/>
              </a:ln>
              <a:solidFill>
                <a:srgbClr val="AFAFAF"/>
              </a:solidFill>
              <a:effectLst/>
              <a:uLnTx/>
              <a:uFillTx/>
              <a:latin typeface="Proxima Nova Soft Regular"/>
              <a:ea typeface="+mn-ea"/>
              <a:cs typeface="Proxima Nova Soft Regular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9850" y="118570"/>
            <a:ext cx="8229600" cy="769441"/>
          </a:xfrm>
          <a:prstGeom prst="rect">
            <a:avLst/>
          </a:prstGeom>
        </p:spPr>
        <p:txBody>
          <a:bodyPr anchor="t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cap="all" dirty="0" err="1" smtClean="0">
                <a:cs typeface="Avenir Heavy"/>
              </a:rPr>
              <a:t>ImplementATION</a:t>
            </a:r>
            <a:endParaRPr lang="de-DE" sz="4000" cap="all" dirty="0">
              <a:cs typeface="Avenir Heavy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003424-6E33-9843-B81D-468020E52A25}" type="slidenum">
              <a:rPr lang="de-DE" smtClean="0"/>
              <a:t>6</a:t>
            </a:fld>
            <a:endParaRPr lang="de-DE"/>
          </a:p>
        </p:txBody>
      </p:sp>
      <p:sp>
        <p:nvSpPr>
          <p:cNvPr id="7" name="Rectangle 99"/>
          <p:cNvSpPr/>
          <p:nvPr/>
        </p:nvSpPr>
        <p:spPr>
          <a:xfrm>
            <a:off x="170809" y="2588048"/>
            <a:ext cx="8696349" cy="59688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99"/>
          <p:cNvSpPr/>
          <p:nvPr/>
        </p:nvSpPr>
        <p:spPr>
          <a:xfrm>
            <a:off x="590757" y="3188565"/>
            <a:ext cx="7759985" cy="61798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99"/>
          <p:cNvSpPr/>
          <p:nvPr/>
        </p:nvSpPr>
        <p:spPr>
          <a:xfrm>
            <a:off x="136943" y="3798619"/>
            <a:ext cx="8730215" cy="57955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Box 102"/>
          <p:cNvSpPr txBox="1"/>
          <p:nvPr/>
        </p:nvSpPr>
        <p:spPr>
          <a:xfrm>
            <a:off x="106856" y="2699946"/>
            <a:ext cx="2038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/>
              <a:t>ad-hoc vs. </a:t>
            </a:r>
            <a:r>
              <a:rPr lang="de-DE" sz="1600" b="1" dirty="0" err="1" smtClean="0"/>
              <a:t>parametric</a:t>
            </a:r>
            <a:endParaRPr lang="en-US" sz="1600" b="1" dirty="0"/>
          </a:p>
        </p:txBody>
      </p:sp>
      <p:sp>
        <p:nvSpPr>
          <p:cNvPr id="11" name="TextBox 102"/>
          <p:cNvSpPr txBox="1"/>
          <p:nvPr/>
        </p:nvSpPr>
        <p:spPr>
          <a:xfrm>
            <a:off x="-414943" y="3317205"/>
            <a:ext cx="2090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 smtClean="0"/>
              <a:t>semantics</a:t>
            </a:r>
            <a:endParaRPr lang="en-US" sz="1600" b="1" dirty="0"/>
          </a:p>
        </p:txBody>
      </p:sp>
      <p:sp>
        <p:nvSpPr>
          <p:cNvPr id="12" name="TextBox 102"/>
          <p:cNvSpPr txBox="1"/>
          <p:nvPr/>
        </p:nvSpPr>
        <p:spPr>
          <a:xfrm>
            <a:off x="-210285" y="3893678"/>
            <a:ext cx="2769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 smtClean="0"/>
              <a:t>change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to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existing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code</a:t>
            </a:r>
            <a:endParaRPr lang="en-US" sz="1600" b="1" dirty="0"/>
          </a:p>
        </p:txBody>
      </p:sp>
      <p:sp>
        <p:nvSpPr>
          <p:cNvPr id="14" name="TextBox 102"/>
          <p:cNvSpPr txBox="1"/>
          <p:nvPr/>
        </p:nvSpPr>
        <p:spPr>
          <a:xfrm>
            <a:off x="6691805" y="2754050"/>
            <a:ext cx="175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19" name="TextBox 102"/>
          <p:cNvSpPr txBox="1"/>
          <p:nvPr/>
        </p:nvSpPr>
        <p:spPr>
          <a:xfrm>
            <a:off x="2927399" y="2136558"/>
            <a:ext cx="2190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 smtClean="0"/>
              <a:t>templates</a:t>
            </a:r>
            <a:r>
              <a:rPr lang="de-DE" sz="1600" b="1" dirty="0" smtClean="0"/>
              <a:t> (e.g. CRTP)</a:t>
            </a:r>
            <a:endParaRPr lang="en-US" sz="1600" b="1" dirty="0"/>
          </a:p>
        </p:txBody>
      </p:sp>
      <p:sp>
        <p:nvSpPr>
          <p:cNvPr id="20" name="TextBox 102"/>
          <p:cNvSpPr txBox="1"/>
          <p:nvPr/>
        </p:nvSpPr>
        <p:spPr>
          <a:xfrm>
            <a:off x="6940379" y="2152238"/>
            <a:ext cx="1883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/>
              <a:t>OOP (</a:t>
            </a:r>
            <a:r>
              <a:rPr lang="de-DE" sz="1600" b="1" dirty="0" err="1" smtClean="0"/>
              <a:t>virtual</a:t>
            </a:r>
            <a:r>
              <a:rPr lang="de-DE" sz="1600" b="1" dirty="0" smtClean="0"/>
              <a:t>)</a:t>
            </a:r>
          </a:p>
        </p:txBody>
      </p:sp>
      <p:cxnSp>
        <p:nvCxnSpPr>
          <p:cNvPr id="21" name="Straight Connector 93"/>
          <p:cNvCxnSpPr/>
          <p:nvPr/>
        </p:nvCxnSpPr>
        <p:spPr>
          <a:xfrm>
            <a:off x="3005879" y="2115251"/>
            <a:ext cx="0" cy="34900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93"/>
          <p:cNvCxnSpPr/>
          <p:nvPr/>
        </p:nvCxnSpPr>
        <p:spPr>
          <a:xfrm>
            <a:off x="5023029" y="2115251"/>
            <a:ext cx="8057" cy="34900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93"/>
          <p:cNvCxnSpPr/>
          <p:nvPr/>
        </p:nvCxnSpPr>
        <p:spPr>
          <a:xfrm>
            <a:off x="7009341" y="2115251"/>
            <a:ext cx="0" cy="34900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02"/>
          <p:cNvSpPr txBox="1"/>
          <p:nvPr/>
        </p:nvSpPr>
        <p:spPr>
          <a:xfrm>
            <a:off x="4933145" y="2135022"/>
            <a:ext cx="2190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 smtClean="0"/>
              <a:t>std</a:t>
            </a:r>
            <a:r>
              <a:rPr lang="de-DE" sz="1600" b="1" dirty="0" smtClean="0"/>
              <a:t>::variant (</a:t>
            </a:r>
            <a:r>
              <a:rPr lang="de-DE" sz="1600" b="1" dirty="0" err="1" smtClean="0"/>
              <a:t>std</a:t>
            </a:r>
            <a:r>
              <a:rPr lang="de-DE" sz="1600" b="1" dirty="0" smtClean="0"/>
              <a:t>::</a:t>
            </a:r>
            <a:r>
              <a:rPr lang="de-DE" sz="1600" b="1" dirty="0" err="1" smtClean="0"/>
              <a:t>visit</a:t>
            </a:r>
            <a:r>
              <a:rPr lang="de-DE" sz="1600" b="1" dirty="0" smtClean="0"/>
              <a:t>)</a:t>
            </a:r>
            <a:endParaRPr lang="en-US" sz="1600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97556" y="1294324"/>
            <a:ext cx="5223371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de-DE" b="1" dirty="0" err="1" smtClean="0">
                <a:ea typeface="Proxima Nova Soft" charset="0"/>
                <a:cs typeface="Proxima Nova Soft" charset="0"/>
              </a:rPr>
              <a:t>Polymorphism</a:t>
            </a:r>
            <a:r>
              <a:rPr lang="de-DE" b="1" dirty="0" smtClean="0">
                <a:ea typeface="Proxima Nova Soft" charset="0"/>
                <a:cs typeface="Proxima Nova Soft" charset="0"/>
              </a:rPr>
              <a:t> in C++ (but not </a:t>
            </a:r>
            <a:r>
              <a:rPr lang="de-DE" b="1" dirty="0" err="1" smtClean="0">
                <a:ea typeface="Proxima Nova Soft" charset="0"/>
                <a:cs typeface="Proxima Nova Soft" charset="0"/>
              </a:rPr>
              <a:t>macros</a:t>
            </a:r>
            <a:r>
              <a:rPr lang="de-DE" b="1" dirty="0" smtClean="0">
                <a:ea typeface="Proxima Nova Soft" charset="0"/>
                <a:cs typeface="Proxima Nova Soft" charset="0"/>
              </a:rPr>
              <a:t>, </a:t>
            </a:r>
            <a:r>
              <a:rPr lang="de-DE" b="1" dirty="0" err="1" smtClean="0">
                <a:ea typeface="Proxima Nova Soft" charset="0"/>
                <a:cs typeface="Proxima Nova Soft" charset="0"/>
              </a:rPr>
              <a:t>overloading</a:t>
            </a:r>
            <a:r>
              <a:rPr lang="de-DE" b="1" dirty="0" smtClean="0">
                <a:ea typeface="Proxima Nova Soft" charset="0"/>
                <a:cs typeface="Proxima Nova Soft" charset="0"/>
              </a:rPr>
              <a:t>, </a:t>
            </a:r>
            <a:r>
              <a:rPr lang="de-DE" b="1" dirty="0" err="1" smtClean="0">
                <a:ea typeface="Proxima Nova Soft" charset="0"/>
                <a:cs typeface="Proxima Nova Soft" charset="0"/>
              </a:rPr>
              <a:t>coersion</a:t>
            </a:r>
            <a:r>
              <a:rPr lang="de-DE" b="1" dirty="0">
                <a:ea typeface="Proxima Nova Soft" charset="0"/>
                <a:cs typeface="Proxima Nova Soft" charset="0"/>
              </a:rPr>
              <a:t>)</a:t>
            </a:r>
          </a:p>
        </p:txBody>
      </p:sp>
      <p:sp>
        <p:nvSpPr>
          <p:cNvPr id="30" name="TextBox 102"/>
          <p:cNvSpPr txBox="1"/>
          <p:nvPr/>
        </p:nvSpPr>
        <p:spPr>
          <a:xfrm>
            <a:off x="-557940" y="4511573"/>
            <a:ext cx="3428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 smtClean="0"/>
              <a:t>optimizations</a:t>
            </a:r>
            <a:r>
              <a:rPr lang="de-DE" sz="1600" b="1" dirty="0" smtClean="0"/>
              <a:t>, </a:t>
            </a:r>
            <a:r>
              <a:rPr lang="de-DE" sz="1600" b="1" dirty="0" err="1" smtClean="0"/>
              <a:t>runtime</a:t>
            </a:r>
            <a:endParaRPr lang="en-US" sz="1600" b="1" dirty="0"/>
          </a:p>
        </p:txBody>
      </p:sp>
      <p:sp>
        <p:nvSpPr>
          <p:cNvPr id="34" name="TextBox 102"/>
          <p:cNvSpPr txBox="1"/>
          <p:nvPr/>
        </p:nvSpPr>
        <p:spPr>
          <a:xfrm>
            <a:off x="3088553" y="2671810"/>
            <a:ext cx="175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chemeClr val="accent3">
                    <a:lumMod val="50000"/>
                  </a:schemeClr>
                </a:solidFill>
                <a:sym typeface="Wingdings"/>
              </a:rPr>
              <a:t></a:t>
            </a:r>
            <a:endParaRPr 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102"/>
          <p:cNvSpPr txBox="1"/>
          <p:nvPr/>
        </p:nvSpPr>
        <p:spPr>
          <a:xfrm>
            <a:off x="7033069" y="2678007"/>
            <a:ext cx="175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rgbClr val="4F6228"/>
                </a:solidFill>
                <a:sym typeface="Wingdings"/>
              </a:rPr>
              <a:t></a:t>
            </a:r>
            <a:endParaRPr lang="en-US" sz="1600" b="1" dirty="0">
              <a:solidFill>
                <a:srgbClr val="4F6228"/>
              </a:solidFill>
            </a:endParaRPr>
          </a:p>
        </p:txBody>
      </p:sp>
      <p:sp>
        <p:nvSpPr>
          <p:cNvPr id="36" name="TextBox 102"/>
          <p:cNvSpPr txBox="1"/>
          <p:nvPr/>
        </p:nvSpPr>
        <p:spPr>
          <a:xfrm>
            <a:off x="4973562" y="2648875"/>
            <a:ext cx="209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rgbClr val="4F6228"/>
                </a:solidFill>
                <a:sym typeface="Wingdings"/>
              </a:rPr>
              <a:t></a:t>
            </a:r>
            <a:r>
              <a:rPr lang="de-DE" sz="1600" b="1" dirty="0" smtClean="0">
                <a:solidFill>
                  <a:srgbClr val="000000"/>
                </a:solidFill>
                <a:sym typeface="Wingdings"/>
              </a:rPr>
              <a:t> </a:t>
            </a:r>
          </a:p>
          <a:p>
            <a:pPr algn="ctr"/>
            <a:r>
              <a:rPr lang="de-DE" sz="1200" b="1" dirty="0" err="1" smtClean="0">
                <a:solidFill>
                  <a:srgbClr val="000000"/>
                </a:solidFill>
                <a:sym typeface="Wingdings"/>
              </a:rPr>
              <a:t>with</a:t>
            </a:r>
            <a:r>
              <a:rPr lang="de-DE" sz="1200" b="1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lang="de-DE" sz="1200" b="1" dirty="0" err="1" smtClean="0">
                <a:solidFill>
                  <a:srgbClr val="000000"/>
                </a:solidFill>
                <a:sym typeface="Wingdings"/>
              </a:rPr>
              <a:t>lambda</a:t>
            </a:r>
            <a:r>
              <a:rPr lang="de-DE" sz="1200" b="1" dirty="0" smtClean="0">
                <a:solidFill>
                  <a:srgbClr val="000000"/>
                </a:solidFill>
                <a:sym typeface="Wingdings"/>
              </a:rPr>
              <a:t> type </a:t>
            </a:r>
            <a:r>
              <a:rPr lang="de-DE" sz="1200" b="1" dirty="0" err="1" smtClean="0">
                <a:solidFill>
                  <a:srgbClr val="000000"/>
                </a:solidFill>
                <a:sym typeface="Wingdings"/>
              </a:rPr>
              <a:t>deduction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40" name="TextBox 102"/>
          <p:cNvSpPr txBox="1"/>
          <p:nvPr/>
        </p:nvSpPr>
        <p:spPr>
          <a:xfrm>
            <a:off x="6969055" y="3272985"/>
            <a:ext cx="1882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chemeClr val="accent2"/>
                </a:solidFill>
                <a:sym typeface="Wingdings"/>
              </a:rPr>
              <a:t></a:t>
            </a:r>
          </a:p>
          <a:p>
            <a:pPr algn="ctr"/>
            <a:r>
              <a:rPr lang="de-DE" sz="1200" b="1" dirty="0" err="1" smtClean="0">
                <a:solidFill>
                  <a:srgbClr val="000000"/>
                </a:solidFill>
                <a:sym typeface="Wingdings"/>
              </a:rPr>
              <a:t>reference</a:t>
            </a:r>
            <a:r>
              <a:rPr lang="de-DE" sz="1200" b="1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lang="de-DE" sz="1200" b="1" dirty="0" err="1" smtClean="0">
                <a:solidFill>
                  <a:srgbClr val="000000"/>
                </a:solidFill>
                <a:sym typeface="Wingdings"/>
              </a:rPr>
              <a:t>sem</a:t>
            </a:r>
            <a:r>
              <a:rPr lang="de-DE" sz="1200" b="1" dirty="0" smtClean="0">
                <a:solidFill>
                  <a:srgbClr val="000000"/>
                </a:solidFill>
                <a:sym typeface="Wingdings"/>
              </a:rPr>
              <a:t>., </a:t>
            </a:r>
            <a:r>
              <a:rPr lang="de-DE" sz="1200" b="1" dirty="0" err="1" smtClean="0">
                <a:solidFill>
                  <a:srgbClr val="000000"/>
                </a:solidFill>
                <a:sym typeface="Wingdings"/>
              </a:rPr>
              <a:t>dyn</a:t>
            </a:r>
            <a:r>
              <a:rPr lang="de-DE" sz="1200" b="1" dirty="0" smtClean="0">
                <a:solidFill>
                  <a:srgbClr val="000000"/>
                </a:solidFill>
                <a:sym typeface="Wingdings"/>
              </a:rPr>
              <a:t>. </a:t>
            </a:r>
            <a:r>
              <a:rPr lang="de-DE" sz="1200" b="1" dirty="0" err="1" smtClean="0">
                <a:solidFill>
                  <a:srgbClr val="000000"/>
                </a:solidFill>
                <a:sym typeface="Wingdings"/>
              </a:rPr>
              <a:t>alloc</a:t>
            </a:r>
            <a:r>
              <a:rPr lang="de-DE" sz="1200" b="1" dirty="0" smtClean="0">
                <a:solidFill>
                  <a:srgbClr val="000000"/>
                </a:solidFill>
                <a:sym typeface="Wingdings"/>
              </a:rPr>
              <a:t>.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41" name="TextBox 102"/>
          <p:cNvSpPr txBox="1"/>
          <p:nvPr/>
        </p:nvSpPr>
        <p:spPr>
          <a:xfrm>
            <a:off x="2920351" y="3274542"/>
            <a:ext cx="209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rgbClr val="4F6228"/>
                </a:solidFill>
                <a:sym typeface="Wingdings"/>
              </a:rPr>
              <a:t></a:t>
            </a:r>
            <a:r>
              <a:rPr lang="de-DE" sz="1600" b="1" dirty="0" smtClean="0">
                <a:solidFill>
                  <a:srgbClr val="000000"/>
                </a:solidFill>
                <a:sym typeface="Wingdings"/>
              </a:rPr>
              <a:t> </a:t>
            </a:r>
          </a:p>
          <a:p>
            <a:pPr algn="ctr"/>
            <a:r>
              <a:rPr lang="de-DE" sz="1200" b="1" dirty="0" err="1" smtClean="0">
                <a:solidFill>
                  <a:srgbClr val="000000"/>
                </a:solidFill>
                <a:sym typeface="Wingdings"/>
              </a:rPr>
              <a:t>value</a:t>
            </a:r>
            <a:r>
              <a:rPr lang="de-DE" sz="1200" b="1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lang="de-DE" sz="1200" b="1" dirty="0" err="1" smtClean="0">
                <a:solidFill>
                  <a:srgbClr val="000000"/>
                </a:solidFill>
                <a:sym typeface="Wingdings"/>
              </a:rPr>
              <a:t>sematics</a:t>
            </a:r>
            <a:r>
              <a:rPr lang="de-DE" sz="1200" b="1" dirty="0" smtClean="0">
                <a:solidFill>
                  <a:srgbClr val="000000"/>
                </a:solidFill>
                <a:sym typeface="Wingdings"/>
              </a:rPr>
              <a:t>, </a:t>
            </a:r>
            <a:r>
              <a:rPr lang="de-DE" sz="1200" b="1" dirty="0" err="1" smtClean="0">
                <a:solidFill>
                  <a:srgbClr val="000000"/>
                </a:solidFill>
                <a:sym typeface="Wingdings"/>
              </a:rPr>
              <a:t>copying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42" name="TextBox 102"/>
          <p:cNvSpPr txBox="1"/>
          <p:nvPr/>
        </p:nvSpPr>
        <p:spPr>
          <a:xfrm>
            <a:off x="4971545" y="3258469"/>
            <a:ext cx="209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rgbClr val="4F6228"/>
                </a:solidFill>
                <a:sym typeface="Wingdings"/>
              </a:rPr>
              <a:t></a:t>
            </a:r>
            <a:r>
              <a:rPr lang="de-DE" sz="1600" b="1" dirty="0" smtClean="0">
                <a:solidFill>
                  <a:srgbClr val="000000"/>
                </a:solidFill>
                <a:sym typeface="Wingdings"/>
              </a:rPr>
              <a:t> </a:t>
            </a:r>
          </a:p>
          <a:p>
            <a:pPr algn="ctr"/>
            <a:r>
              <a:rPr lang="de-DE" sz="1200" b="1" dirty="0" err="1" smtClean="0">
                <a:solidFill>
                  <a:srgbClr val="000000"/>
                </a:solidFill>
                <a:sym typeface="Wingdings"/>
              </a:rPr>
              <a:t>value</a:t>
            </a:r>
            <a:r>
              <a:rPr lang="de-DE" sz="1200" b="1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lang="de-DE" sz="1200" b="1" dirty="0" err="1" smtClean="0">
                <a:solidFill>
                  <a:srgbClr val="000000"/>
                </a:solidFill>
                <a:sym typeface="Wingdings"/>
              </a:rPr>
              <a:t>sematics</a:t>
            </a:r>
            <a:r>
              <a:rPr lang="de-DE" sz="1200" b="1" dirty="0" smtClean="0">
                <a:solidFill>
                  <a:srgbClr val="000000"/>
                </a:solidFill>
                <a:sym typeface="Wingdings"/>
              </a:rPr>
              <a:t>, </a:t>
            </a:r>
            <a:r>
              <a:rPr lang="de-DE" sz="1200" b="1" dirty="0" err="1" smtClean="0">
                <a:solidFill>
                  <a:srgbClr val="000000"/>
                </a:solidFill>
                <a:sym typeface="Wingdings"/>
              </a:rPr>
              <a:t>copying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43" name="TextBox 102"/>
          <p:cNvSpPr txBox="1"/>
          <p:nvPr/>
        </p:nvSpPr>
        <p:spPr>
          <a:xfrm>
            <a:off x="2888649" y="3856784"/>
            <a:ext cx="2157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rgbClr val="C0504D"/>
                </a:solidFill>
                <a:sym typeface="Wingdings"/>
              </a:rPr>
              <a:t></a:t>
            </a:r>
          </a:p>
        </p:txBody>
      </p:sp>
      <p:sp>
        <p:nvSpPr>
          <p:cNvPr id="44" name="TextBox 102"/>
          <p:cNvSpPr txBox="1"/>
          <p:nvPr/>
        </p:nvSpPr>
        <p:spPr>
          <a:xfrm>
            <a:off x="119383" y="5107352"/>
            <a:ext cx="3428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 smtClean="0"/>
              <a:t>code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complexity</a:t>
            </a:r>
            <a:r>
              <a:rPr lang="de-DE" sz="1600" b="1" dirty="0" smtClean="0"/>
              <a:t> </a:t>
            </a:r>
            <a:br>
              <a:rPr lang="de-DE" sz="1600" b="1" dirty="0" smtClean="0"/>
            </a:br>
            <a:r>
              <a:rPr lang="de-DE" sz="1200" b="1" dirty="0" smtClean="0"/>
              <a:t>(</a:t>
            </a:r>
            <a:r>
              <a:rPr lang="de-DE" sz="1200" b="1" dirty="0" err="1" smtClean="0"/>
              <a:t>readabilty</a:t>
            </a:r>
            <a:r>
              <a:rPr lang="de-DE" sz="1200" b="1" dirty="0" smtClean="0"/>
              <a:t>, </a:t>
            </a:r>
            <a:r>
              <a:rPr lang="de-DE" sz="1200" b="1" dirty="0" err="1" smtClean="0"/>
              <a:t>error</a:t>
            </a:r>
            <a:r>
              <a:rPr lang="de-DE" sz="1200" b="1" dirty="0" smtClean="0"/>
              <a:t> </a:t>
            </a:r>
            <a:r>
              <a:rPr lang="de-DE" sz="1200" b="1" dirty="0" err="1" smtClean="0"/>
              <a:t>messages</a:t>
            </a:r>
            <a:r>
              <a:rPr lang="de-DE" sz="1200" b="1" dirty="0" smtClean="0"/>
              <a:t>, </a:t>
            </a:r>
            <a:r>
              <a:rPr lang="de-DE" sz="1200" b="1" dirty="0" err="1" smtClean="0"/>
              <a:t>compile</a:t>
            </a:r>
            <a:r>
              <a:rPr lang="de-DE" sz="1200" b="1" dirty="0" smtClean="0"/>
              <a:t> time) </a:t>
            </a:r>
            <a:endParaRPr lang="en-US" sz="1200" b="1" dirty="0"/>
          </a:p>
        </p:txBody>
      </p:sp>
      <p:sp>
        <p:nvSpPr>
          <p:cNvPr id="48" name="TextBox 102"/>
          <p:cNvSpPr txBox="1"/>
          <p:nvPr/>
        </p:nvSpPr>
        <p:spPr>
          <a:xfrm>
            <a:off x="5140329" y="3904760"/>
            <a:ext cx="175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chemeClr val="accent3">
                    <a:lumMod val="50000"/>
                  </a:schemeClr>
                </a:solidFill>
                <a:sym typeface="Wingdings"/>
              </a:rPr>
              <a:t></a:t>
            </a:r>
            <a:endParaRPr 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9" name="TextBox 102"/>
          <p:cNvSpPr txBox="1"/>
          <p:nvPr/>
        </p:nvSpPr>
        <p:spPr>
          <a:xfrm>
            <a:off x="7037736" y="3884668"/>
            <a:ext cx="175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chemeClr val="accent3">
                    <a:lumMod val="50000"/>
                  </a:schemeClr>
                </a:solidFill>
                <a:sym typeface="Wingdings"/>
              </a:rPr>
              <a:t></a:t>
            </a:r>
            <a:endParaRPr 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0" name="TextBox 102"/>
          <p:cNvSpPr txBox="1"/>
          <p:nvPr/>
        </p:nvSpPr>
        <p:spPr>
          <a:xfrm>
            <a:off x="2924401" y="4502350"/>
            <a:ext cx="209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rgbClr val="4F6228"/>
                </a:solidFill>
                <a:sym typeface="Wingdings"/>
              </a:rPr>
              <a:t></a:t>
            </a:r>
            <a:r>
              <a:rPr lang="de-DE" sz="1600" b="1" dirty="0" smtClean="0">
                <a:solidFill>
                  <a:srgbClr val="000000"/>
                </a:solidFill>
                <a:sym typeface="Wingdings"/>
              </a:rPr>
              <a:t> </a:t>
            </a:r>
          </a:p>
          <a:p>
            <a:pPr algn="ctr"/>
            <a:r>
              <a:rPr lang="de-DE" sz="1200" b="1" dirty="0" err="1" smtClean="0">
                <a:solidFill>
                  <a:srgbClr val="000000"/>
                </a:solidFill>
                <a:sym typeface="Wingdings"/>
              </a:rPr>
              <a:t>iff</a:t>
            </a:r>
            <a:r>
              <a:rPr lang="de-DE" sz="1200" b="1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lang="de-DE" sz="1200" b="1" dirty="0" err="1" smtClean="0">
                <a:solidFill>
                  <a:srgbClr val="000000"/>
                </a:solidFill>
                <a:sym typeface="Wingdings"/>
              </a:rPr>
              <a:t>no</a:t>
            </a:r>
            <a:r>
              <a:rPr lang="de-DE" sz="1200" b="1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lang="de-DE" sz="1200" b="1" dirty="0" err="1" smtClean="0">
                <a:solidFill>
                  <a:srgbClr val="000000"/>
                </a:solidFill>
                <a:sym typeface="Wingdings"/>
              </a:rPr>
              <a:t>code</a:t>
            </a:r>
            <a:r>
              <a:rPr lang="de-DE" sz="1200" b="1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lang="de-DE" sz="1200" b="1" dirty="0" err="1" smtClean="0">
                <a:solidFill>
                  <a:srgbClr val="000000"/>
                </a:solidFill>
                <a:sym typeface="Wingdings"/>
              </a:rPr>
              <a:t>bloat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51" name="TextBox 102"/>
          <p:cNvSpPr txBox="1"/>
          <p:nvPr/>
        </p:nvSpPr>
        <p:spPr>
          <a:xfrm>
            <a:off x="4974436" y="4505515"/>
            <a:ext cx="209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rgbClr val="4F6228"/>
                </a:solidFill>
                <a:sym typeface="Wingdings"/>
              </a:rPr>
              <a:t></a:t>
            </a:r>
            <a:r>
              <a:rPr lang="de-DE" sz="1600" b="1" dirty="0" smtClean="0">
                <a:solidFill>
                  <a:srgbClr val="000000"/>
                </a:solidFill>
                <a:sym typeface="Wingdings"/>
              </a:rPr>
              <a:t> </a:t>
            </a:r>
          </a:p>
          <a:p>
            <a:pPr algn="ctr"/>
            <a:r>
              <a:rPr lang="de-DE" sz="1200" b="1" dirty="0" smtClean="0">
                <a:solidFill>
                  <a:srgbClr val="000000"/>
                </a:solidFill>
                <a:sym typeface="Wingdings"/>
              </a:rPr>
              <a:t>but </a:t>
            </a:r>
            <a:r>
              <a:rPr lang="de-DE" sz="1200" b="1" dirty="0" err="1" smtClean="0">
                <a:solidFill>
                  <a:srgbClr val="000000"/>
                </a:solidFill>
                <a:sym typeface="Wingdings"/>
              </a:rPr>
              <a:t>less</a:t>
            </a:r>
            <a:r>
              <a:rPr lang="de-DE" sz="1200" b="1" dirty="0" smtClean="0">
                <a:solidFill>
                  <a:srgbClr val="000000"/>
                </a:solidFill>
                <a:sym typeface="Wingdings"/>
              </a:rPr>
              <a:t>, </a:t>
            </a:r>
            <a:r>
              <a:rPr lang="de-DE" sz="1200" b="1" dirty="0" err="1" smtClean="0">
                <a:solidFill>
                  <a:srgbClr val="000000"/>
                </a:solidFill>
                <a:sym typeface="Wingdings"/>
              </a:rPr>
              <a:t>see</a:t>
            </a:r>
            <a:r>
              <a:rPr lang="de-DE" sz="1200" b="1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lang="de-DE" sz="1200" b="1" dirty="0" err="1" smtClean="0">
                <a:solidFill>
                  <a:srgbClr val="000000"/>
                </a:solidFill>
                <a:sym typeface="Wingdings"/>
              </a:rPr>
              <a:t>next</a:t>
            </a:r>
            <a:r>
              <a:rPr lang="de-DE" sz="1200" b="1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lang="de-DE" sz="1200" b="1" dirty="0" err="1" smtClean="0">
                <a:solidFill>
                  <a:srgbClr val="000000"/>
                </a:solidFill>
                <a:sym typeface="Wingdings"/>
              </a:rPr>
              <a:t>slides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54" name="TextBox 102"/>
          <p:cNvSpPr txBox="1"/>
          <p:nvPr/>
        </p:nvSpPr>
        <p:spPr>
          <a:xfrm>
            <a:off x="5145053" y="5134075"/>
            <a:ext cx="175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chemeClr val="accent3">
                    <a:lumMod val="50000"/>
                  </a:schemeClr>
                </a:solidFill>
                <a:sym typeface="Wingdings"/>
              </a:rPr>
              <a:t></a:t>
            </a:r>
            <a:endParaRPr 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5" name="TextBox 102"/>
          <p:cNvSpPr txBox="1"/>
          <p:nvPr/>
        </p:nvSpPr>
        <p:spPr>
          <a:xfrm>
            <a:off x="7027300" y="5130056"/>
            <a:ext cx="175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chemeClr val="accent3">
                    <a:lumMod val="50000"/>
                  </a:schemeClr>
                </a:solidFill>
                <a:sym typeface="Wingdings"/>
              </a:rPr>
              <a:t></a:t>
            </a:r>
            <a:endParaRPr 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0" name="TextBox 102"/>
          <p:cNvSpPr txBox="1"/>
          <p:nvPr/>
        </p:nvSpPr>
        <p:spPr>
          <a:xfrm>
            <a:off x="6967070" y="4499513"/>
            <a:ext cx="1882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chemeClr val="accent2"/>
                </a:solidFill>
                <a:sym typeface="Wingdings"/>
              </a:rPr>
              <a:t></a:t>
            </a:r>
          </a:p>
          <a:p>
            <a:pPr algn="ctr"/>
            <a:r>
              <a:rPr lang="de-DE" sz="1200" b="1" dirty="0" err="1" smtClean="0">
                <a:solidFill>
                  <a:srgbClr val="000000"/>
                </a:solidFill>
                <a:sym typeface="Wingdings"/>
              </a:rPr>
              <a:t>dynamic</a:t>
            </a:r>
            <a:r>
              <a:rPr lang="de-DE" sz="1200" b="1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lang="de-DE" sz="1200" b="1" dirty="0" err="1" smtClean="0">
                <a:solidFill>
                  <a:srgbClr val="000000"/>
                </a:solidFill>
                <a:sym typeface="Wingdings"/>
              </a:rPr>
              <a:t>polymorphism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66" name="TextBox 102"/>
          <p:cNvSpPr txBox="1"/>
          <p:nvPr/>
        </p:nvSpPr>
        <p:spPr>
          <a:xfrm>
            <a:off x="2892417" y="5081964"/>
            <a:ext cx="2157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rgbClr val="C0504D"/>
                </a:solidFill>
                <a:sym typeface="Wingdings"/>
              </a:rPr>
              <a:t></a:t>
            </a:r>
          </a:p>
        </p:txBody>
      </p:sp>
    </p:spTree>
    <p:extLst>
      <p:ext uri="{BB962C8B-B14F-4D97-AF65-F5344CB8AC3E}">
        <p14:creationId xmlns:p14="http://schemas.microsoft.com/office/powerpoint/2010/main" val="877933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7" grpId="0" animBg="1"/>
      <p:bldP spid="9" grpId="0" animBg="1"/>
      <p:bldP spid="10" grpId="0"/>
      <p:bldP spid="11" grpId="0"/>
      <p:bldP spid="12" grpId="0"/>
      <p:bldP spid="19" grpId="0"/>
      <p:bldP spid="20" grpId="0"/>
      <p:bldP spid="27" grpId="0"/>
      <p:bldP spid="30" grpId="0"/>
      <p:bldP spid="34" grpId="0"/>
      <p:bldP spid="35" grpId="0"/>
      <p:bldP spid="36" grpId="0"/>
      <p:bldP spid="40" grpId="0"/>
      <p:bldP spid="41" grpId="0"/>
      <p:bldP spid="42" grpId="0"/>
      <p:bldP spid="43" grpId="0"/>
      <p:bldP spid="44" grpId="0"/>
      <p:bldP spid="48" grpId="0"/>
      <p:bldP spid="49" grpId="0"/>
      <p:bldP spid="50" grpId="0"/>
      <p:bldP spid="51" grpId="0"/>
      <p:bldP spid="54" grpId="0"/>
      <p:bldP spid="55" grpId="0"/>
      <p:bldP spid="60" grpId="0"/>
      <p:bldP spid="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716883" y="50389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de-DE" sz="1000" b="0" i="0" u="none" strike="noStrike" kern="1200" cap="none" spc="0" normalizeH="0" baseline="0" noProof="0" err="1">
              <a:ln>
                <a:noFill/>
              </a:ln>
              <a:solidFill>
                <a:srgbClr val="AFAFAF"/>
              </a:solidFill>
              <a:effectLst/>
              <a:uLnTx/>
              <a:uFillTx/>
              <a:latin typeface="Proxima Nova Soft Regular"/>
              <a:ea typeface="+mn-ea"/>
              <a:cs typeface="Proxima Nova Soft Regular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9850" y="118570"/>
            <a:ext cx="8229600" cy="769441"/>
          </a:xfrm>
          <a:prstGeom prst="rect">
            <a:avLst/>
          </a:prstGeom>
        </p:spPr>
        <p:txBody>
          <a:bodyPr anchor="t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cap="all" dirty="0" smtClean="0">
                <a:cs typeface="Avenir Heavy"/>
              </a:rPr>
              <a:t>data member</a:t>
            </a:r>
            <a:endParaRPr lang="de-DE" sz="4000" cap="all" dirty="0">
              <a:cs typeface="Avenir Heavy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003424-6E33-9843-B81D-468020E52A25}" type="slidenum">
              <a:rPr lang="de-DE" smtClean="0"/>
              <a:t>7</a:t>
            </a:fld>
            <a:endParaRPr lang="de-DE"/>
          </a:p>
        </p:txBody>
      </p:sp>
      <p:pic>
        <p:nvPicPr>
          <p:cNvPr id="5" name="Bild 4" descr="relevantDataMemb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276"/>
            <a:ext cx="9144000" cy="4124870"/>
          </a:xfrm>
          <a:prstGeom prst="rect">
            <a:avLst/>
          </a:prstGeom>
        </p:spPr>
      </p:pic>
      <p:pic>
        <p:nvPicPr>
          <p:cNvPr id="4" name="Bild 3" descr="CodeStart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 b="3146"/>
          <a:stretch/>
        </p:blipFill>
        <p:spPr>
          <a:xfrm>
            <a:off x="3175" y="1050610"/>
            <a:ext cx="9144000" cy="77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96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716883" y="50389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de-DE" sz="1000" b="0" i="0" u="none" strike="noStrike" kern="1200" cap="none" spc="0" normalizeH="0" baseline="0" noProof="0" err="1">
              <a:ln>
                <a:noFill/>
              </a:ln>
              <a:solidFill>
                <a:srgbClr val="AFAFAF"/>
              </a:solidFill>
              <a:effectLst/>
              <a:uLnTx/>
              <a:uFillTx/>
              <a:latin typeface="Proxima Nova Soft Regular"/>
              <a:ea typeface="+mn-ea"/>
              <a:cs typeface="Proxima Nova Soft Regular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9850" y="118570"/>
            <a:ext cx="8229600" cy="769441"/>
          </a:xfrm>
          <a:prstGeom prst="rect">
            <a:avLst/>
          </a:prstGeom>
        </p:spPr>
        <p:txBody>
          <a:bodyPr anchor="t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cap="all" dirty="0" smtClean="0">
                <a:cs typeface="Avenir Heavy"/>
              </a:rPr>
              <a:t>Significant methods</a:t>
            </a:r>
            <a:endParaRPr lang="de-DE" sz="4000" cap="all" dirty="0">
              <a:cs typeface="Avenir Heavy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003424-6E33-9843-B81D-468020E52A25}" type="slidenum">
              <a:rPr lang="de-DE" smtClean="0"/>
              <a:t>8</a:t>
            </a:fld>
            <a:endParaRPr lang="de-DE"/>
          </a:p>
        </p:txBody>
      </p:sp>
      <p:pic>
        <p:nvPicPr>
          <p:cNvPr id="6" name="Bild 5" descr="relevantMethod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3500"/>
            <a:ext cx="9144000" cy="4283324"/>
          </a:xfrm>
          <a:prstGeom prst="rect">
            <a:avLst/>
          </a:prstGeom>
        </p:spPr>
      </p:pic>
      <p:pic>
        <p:nvPicPr>
          <p:cNvPr id="7" name="Bild 6" descr="aliasTempla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6880"/>
            <a:ext cx="9144000" cy="54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73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7342" y="118570"/>
            <a:ext cx="8229600" cy="769441"/>
          </a:xfrm>
          <a:prstGeom prst="rect">
            <a:avLst/>
          </a:prstGeom>
        </p:spPr>
        <p:txBody>
          <a:bodyPr anchor="t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cap="all" dirty="0" smtClean="0">
                <a:cs typeface="Avenir Heavy"/>
              </a:rPr>
              <a:t>Performance</a:t>
            </a:r>
            <a:endParaRPr lang="de-DE" cap="all" dirty="0">
              <a:cs typeface="Avenir Heavy"/>
            </a:endParaRPr>
          </a:p>
        </p:txBody>
      </p:sp>
      <p:sp>
        <p:nvSpPr>
          <p:cNvPr id="32" name="TextBox 102"/>
          <p:cNvSpPr txBox="1"/>
          <p:nvPr/>
        </p:nvSpPr>
        <p:spPr>
          <a:xfrm>
            <a:off x="410860" y="898386"/>
            <a:ext cx="8658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measured runtime of accumulating a vector with 3e+7 doubles (into double or ULL): </a:t>
            </a:r>
          </a:p>
          <a:p>
            <a:r>
              <a:rPr lang="en-US" sz="1600" b="1" dirty="0" smtClean="0">
                <a:solidFill>
                  <a:schemeClr val="accent4"/>
                </a:solidFill>
              </a:rPr>
              <a:t>	dynamically in </a:t>
            </a:r>
            <a:r>
              <a:rPr lang="en-US" sz="1600" b="1" dirty="0" err="1" smtClean="0">
                <a:solidFill>
                  <a:schemeClr val="accent4"/>
                </a:solidFill>
              </a:rPr>
              <a:t>ms</a:t>
            </a:r>
            <a:r>
              <a:rPr lang="en-US" sz="1600" b="1" dirty="0" smtClean="0">
                <a:solidFill>
                  <a:schemeClr val="accent4"/>
                </a:solidFill>
              </a:rPr>
              <a:t> (wall clock time)</a:t>
            </a:r>
            <a:r>
              <a:rPr lang="en-US" sz="1600" b="1" dirty="0" smtClean="0"/>
              <a:t>, </a:t>
            </a:r>
          </a:p>
          <a:p>
            <a:r>
              <a:rPr lang="en-US" sz="1600" b="1" dirty="0" smtClean="0">
                <a:solidFill>
                  <a:schemeClr val="accent6"/>
                </a:solidFill>
              </a:rPr>
              <a:t>	statically in k </a:t>
            </a:r>
            <a:r>
              <a:rPr lang="en-US" sz="1600" b="1" dirty="0" err="1" smtClean="0">
                <a:solidFill>
                  <a:schemeClr val="accent6"/>
                </a:solidFill>
              </a:rPr>
              <a:t>cpu</a:t>
            </a:r>
            <a:r>
              <a:rPr lang="en-US" sz="1600" b="1" dirty="0" smtClean="0">
                <a:solidFill>
                  <a:schemeClr val="accent6"/>
                </a:solidFill>
              </a:rPr>
              <a:t> cycles </a:t>
            </a:r>
            <a:r>
              <a:rPr lang="en-US" sz="1600" b="1" dirty="0">
                <a:solidFill>
                  <a:schemeClr val="accent6"/>
                </a:solidFill>
              </a:rPr>
              <a:t>(LLVM Machine Code </a:t>
            </a:r>
            <a:r>
              <a:rPr lang="en-US" sz="1600" b="1" dirty="0" smtClean="0">
                <a:solidFill>
                  <a:schemeClr val="accent6"/>
                </a:solidFill>
              </a:rPr>
              <a:t>Analyzer, see </a:t>
            </a:r>
            <a:r>
              <a:rPr lang="en-US" sz="1600" b="1" dirty="0" err="1" smtClean="0">
                <a:solidFill>
                  <a:schemeClr val="accent6"/>
                </a:solidFill>
              </a:rPr>
              <a:t>godbolt.org</a:t>
            </a:r>
            <a:r>
              <a:rPr lang="en-US" sz="1600" b="1" dirty="0">
                <a:solidFill>
                  <a:schemeClr val="accent6"/>
                </a:solidFill>
              </a:rPr>
              <a:t>/z/H9bXPs)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427271" y="2002192"/>
            <a:ext cx="2958257" cy="62525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ctr">
              <a:tabLst>
                <a:tab pos="1017588" algn="dec"/>
              </a:tabLst>
            </a:pPr>
            <a:r>
              <a:rPr lang="de-DE" sz="1600" b="1" dirty="0" err="1" smtClean="0">
                <a:ea typeface="Proxima Nova Soft" charset="0"/>
                <a:cs typeface="Proxima Nova Soft" charset="0"/>
              </a:rPr>
              <a:t>with</a:t>
            </a:r>
            <a:r>
              <a:rPr lang="de-DE" sz="1600" b="1" dirty="0" smtClean="0">
                <a:ea typeface="Proxima Nova Soft" charset="0"/>
                <a:cs typeface="Proxima Nova Soft" charset="0"/>
              </a:rPr>
              <a:t> </a:t>
            </a:r>
            <a:r>
              <a:rPr lang="mr-IN" sz="1600" b="1" dirty="0" smtClean="0">
                <a:ea typeface="Proxima Nova Soft" charset="0"/>
                <a:cs typeface="Proxima Nova Soft" charset="0"/>
              </a:rPr>
              <a:t>–</a:t>
            </a:r>
            <a:r>
              <a:rPr lang="de-DE" sz="1600" b="1" dirty="0" err="1" smtClean="0">
                <a:ea typeface="Proxima Nova Soft" charset="0"/>
                <a:cs typeface="Proxima Nova Soft" charset="0"/>
              </a:rPr>
              <a:t>ffast-math</a:t>
            </a:r>
            <a:endParaRPr lang="de-DE" sz="1600" b="1" dirty="0" smtClean="0">
              <a:ea typeface="Proxima Nova Soft" charset="0"/>
              <a:cs typeface="Proxima Nova Soft" charset="0"/>
            </a:endParaRPr>
          </a:p>
        </p:txBody>
      </p:sp>
      <p:cxnSp>
        <p:nvCxnSpPr>
          <p:cNvPr id="42" name="Straight Connector 93"/>
          <p:cNvCxnSpPr/>
          <p:nvPr/>
        </p:nvCxnSpPr>
        <p:spPr>
          <a:xfrm flipH="1">
            <a:off x="388499" y="4451835"/>
            <a:ext cx="83479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94"/>
          <p:cNvCxnSpPr/>
          <p:nvPr/>
        </p:nvCxnSpPr>
        <p:spPr>
          <a:xfrm>
            <a:off x="5223437" y="1855980"/>
            <a:ext cx="26274" cy="4791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2"/>
          <p:cNvSpPr txBox="1"/>
          <p:nvPr/>
        </p:nvSpPr>
        <p:spPr>
          <a:xfrm>
            <a:off x="5578105" y="2001768"/>
            <a:ext cx="1999423" cy="625675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ctr">
              <a:tabLst>
                <a:tab pos="1017588" algn="dec"/>
              </a:tabLst>
            </a:pPr>
            <a:r>
              <a:rPr lang="de-DE" sz="1600" b="1" dirty="0" err="1" smtClean="0">
                <a:ea typeface="Proxima Nova Soft" charset="0"/>
                <a:cs typeface="Proxima Nova Soft" charset="0"/>
              </a:rPr>
              <a:t>w</a:t>
            </a:r>
            <a:r>
              <a:rPr lang="de-DE" sz="1600" b="1" dirty="0" smtClean="0">
                <a:ea typeface="Proxima Nova Soft" charset="0"/>
                <a:cs typeface="Proxima Nova Soft" charset="0"/>
              </a:rPr>
              <a:t>/o </a:t>
            </a:r>
            <a:r>
              <a:rPr lang="mr-IN" sz="1600" b="1" dirty="0" smtClean="0">
                <a:ea typeface="Proxima Nova Soft" charset="0"/>
                <a:cs typeface="Proxima Nova Soft" charset="0"/>
              </a:rPr>
              <a:t>–</a:t>
            </a:r>
            <a:r>
              <a:rPr lang="de-DE" sz="1600" b="1" dirty="0" err="1" smtClean="0">
                <a:ea typeface="Proxima Nova Soft" charset="0"/>
                <a:cs typeface="Proxima Nova Soft" charset="0"/>
              </a:rPr>
              <a:t>ffast-math</a:t>
            </a:r>
            <a:endParaRPr lang="de-DE" sz="1600" b="1" dirty="0" smtClean="0">
              <a:solidFill>
                <a:srgbClr val="9F1888"/>
              </a:solidFill>
              <a:ea typeface="Proxima Nova Soft" charset="0"/>
              <a:cs typeface="Proxima Nova Soft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-189876" y="3473449"/>
            <a:ext cx="2958257" cy="446055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ctr">
              <a:tabLst>
                <a:tab pos="1017588" algn="dec"/>
              </a:tabLst>
            </a:pPr>
            <a:r>
              <a:rPr lang="de-DE" sz="1600" b="1" dirty="0" err="1" smtClean="0">
                <a:ea typeface="Proxima Nova Soft" charset="0"/>
                <a:cs typeface="Proxima Nova Soft" charset="0"/>
              </a:rPr>
              <a:t>clang</a:t>
            </a:r>
            <a:r>
              <a:rPr lang="de-DE" sz="1600" b="1" dirty="0" smtClean="0">
                <a:ea typeface="Proxima Nova Soft" charset="0"/>
                <a:cs typeface="Proxima Nova Soft" charset="0"/>
              </a:rPr>
              <a:t> (</a:t>
            </a:r>
            <a:r>
              <a:rPr lang="de-DE" sz="1600" b="1" dirty="0" err="1" smtClean="0">
                <a:ea typeface="Proxima Nova Soft" charset="0"/>
                <a:cs typeface="Proxima Nova Soft" charset="0"/>
              </a:rPr>
              <a:t>trunk</a:t>
            </a:r>
            <a:r>
              <a:rPr lang="de-DE" sz="1600" b="1" dirty="0" smtClean="0">
                <a:ea typeface="Proxima Nova Soft" charset="0"/>
                <a:cs typeface="Proxima Nova Soft" charset="0"/>
              </a:rPr>
              <a:t>)</a:t>
            </a:r>
          </a:p>
          <a:p>
            <a:pPr algn="ctr">
              <a:tabLst>
                <a:tab pos="1017588" algn="dec"/>
              </a:tabLst>
            </a:pPr>
            <a:r>
              <a:rPr lang="de-DE" sz="1600" b="1" dirty="0" smtClean="0">
                <a:ea typeface="Proxima Nova Soft" charset="0"/>
                <a:cs typeface="Proxima Nova Soft" charset="0"/>
              </a:rPr>
              <a:t>      </a:t>
            </a:r>
            <a:r>
              <a:rPr lang="de-DE" sz="1600" dirty="0" smtClean="0"/>
              <a:t>-</a:t>
            </a:r>
            <a:r>
              <a:rPr lang="de-DE" sz="1600" dirty="0"/>
              <a:t>march=</a:t>
            </a:r>
            <a:r>
              <a:rPr lang="de-DE" sz="1600" dirty="0" err="1" smtClean="0"/>
              <a:t>broadwell</a:t>
            </a:r>
            <a:r>
              <a:rPr lang="de-DE" sz="1600" dirty="0" smtClean="0"/>
              <a:t> </a:t>
            </a:r>
            <a:r>
              <a:rPr lang="mr-IN" sz="1600" dirty="0" smtClean="0"/>
              <a:t>–</a:t>
            </a:r>
            <a:r>
              <a:rPr lang="de-DE" sz="1600" dirty="0" smtClean="0"/>
              <a:t>O3</a:t>
            </a:r>
            <a:endParaRPr lang="de-DE" sz="1600" b="1" dirty="0" smtClean="0">
              <a:ea typeface="Proxima Nova Soft" charset="0"/>
              <a:cs typeface="Proxima Nova Soft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-189876" y="5362887"/>
            <a:ext cx="2958257" cy="446055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ctr">
              <a:tabLst>
                <a:tab pos="1017588" algn="dec"/>
              </a:tabLst>
            </a:pPr>
            <a:r>
              <a:rPr lang="de-DE" sz="1600" b="1" dirty="0" err="1" smtClean="0">
                <a:ea typeface="Proxima Nova Soft" charset="0"/>
                <a:cs typeface="Proxima Nova Soft" charset="0"/>
              </a:rPr>
              <a:t>gcc</a:t>
            </a:r>
            <a:r>
              <a:rPr lang="de-DE" sz="1600" b="1" dirty="0" smtClean="0">
                <a:ea typeface="Proxima Nova Soft" charset="0"/>
                <a:cs typeface="Proxima Nova Soft" charset="0"/>
              </a:rPr>
              <a:t> (</a:t>
            </a:r>
            <a:r>
              <a:rPr lang="de-DE" sz="1600" b="1" dirty="0" err="1" smtClean="0">
                <a:ea typeface="Proxima Nova Soft" charset="0"/>
                <a:cs typeface="Proxima Nova Soft" charset="0"/>
              </a:rPr>
              <a:t>trunk</a:t>
            </a:r>
            <a:r>
              <a:rPr lang="de-DE" sz="1600" b="1" dirty="0" smtClean="0">
                <a:ea typeface="Proxima Nova Soft" charset="0"/>
                <a:cs typeface="Proxima Nova Soft" charset="0"/>
              </a:rPr>
              <a:t>)</a:t>
            </a:r>
          </a:p>
        </p:txBody>
      </p:sp>
      <p:sp>
        <p:nvSpPr>
          <p:cNvPr id="121" name="Rechteck 120"/>
          <p:cNvSpPr/>
          <p:nvPr/>
        </p:nvSpPr>
        <p:spPr>
          <a:xfrm>
            <a:off x="388498" y="1861194"/>
            <a:ext cx="8347956" cy="478672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7" name="Gruppierung 136"/>
          <p:cNvGrpSpPr/>
          <p:nvPr/>
        </p:nvGrpSpPr>
        <p:grpSpPr>
          <a:xfrm>
            <a:off x="2591877" y="2787979"/>
            <a:ext cx="2260986" cy="1467014"/>
            <a:chOff x="2886955" y="2442999"/>
            <a:chExt cx="2260986" cy="1467014"/>
          </a:xfrm>
        </p:grpSpPr>
        <p:grpSp>
          <p:nvGrpSpPr>
            <p:cNvPr id="72" name="Gruppierung 71"/>
            <p:cNvGrpSpPr/>
            <p:nvPr/>
          </p:nvGrpSpPr>
          <p:grpSpPr>
            <a:xfrm>
              <a:off x="2886955" y="2442999"/>
              <a:ext cx="2260986" cy="1414549"/>
              <a:chOff x="2630227" y="2226839"/>
              <a:chExt cx="2260986" cy="1414549"/>
            </a:xfrm>
          </p:grpSpPr>
          <p:cxnSp>
            <p:nvCxnSpPr>
              <p:cNvPr id="56" name="Straight Connector 93"/>
              <p:cNvCxnSpPr/>
              <p:nvPr/>
            </p:nvCxnSpPr>
            <p:spPr>
              <a:xfrm flipH="1">
                <a:off x="2630227" y="3120483"/>
                <a:ext cx="226098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94"/>
              <p:cNvCxnSpPr/>
              <p:nvPr/>
            </p:nvCxnSpPr>
            <p:spPr>
              <a:xfrm>
                <a:off x="4203737" y="2301565"/>
                <a:ext cx="16270" cy="13398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feld 57"/>
              <p:cNvSpPr txBox="1"/>
              <p:nvPr/>
            </p:nvSpPr>
            <p:spPr>
              <a:xfrm>
                <a:off x="4147304" y="2226839"/>
                <a:ext cx="743148" cy="3956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 algn="ctr">
                  <a:tabLst>
                    <a:tab pos="1017588" algn="dec"/>
                  </a:tabLst>
                </a:pPr>
                <a:r>
                  <a:rPr lang="de-DE" sz="1600" dirty="0" smtClean="0">
                    <a:ea typeface="Proxima Nova Soft" charset="0"/>
                    <a:cs typeface="Proxima Nova Soft" charset="0"/>
                  </a:rPr>
                  <a:t>0ULL </a:t>
                </a:r>
                <a:endParaRPr lang="de-DE" sz="1600" dirty="0" smtClean="0">
                  <a:latin typeface="Times New Roman"/>
                  <a:ea typeface="Proxima Nova Soft" charset="0"/>
                  <a:cs typeface="Times New Roman"/>
                </a:endParaRPr>
              </a:p>
            </p:txBody>
          </p:sp>
          <p:sp>
            <p:nvSpPr>
              <p:cNvPr id="59" name="Textfeld 58"/>
              <p:cNvSpPr txBox="1"/>
              <p:nvPr/>
            </p:nvSpPr>
            <p:spPr>
              <a:xfrm>
                <a:off x="3613747" y="2233270"/>
                <a:ext cx="743148" cy="3956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 algn="ctr">
                  <a:tabLst>
                    <a:tab pos="1017588" algn="dec"/>
                  </a:tabLst>
                </a:pPr>
                <a:r>
                  <a:rPr lang="de-DE" sz="1600" dirty="0" smtClean="0">
                    <a:ea typeface="Proxima Nova Soft" charset="0"/>
                    <a:cs typeface="Proxima Nova Soft" charset="0"/>
                  </a:rPr>
                  <a:t>0.0</a:t>
                </a:r>
                <a:endParaRPr lang="de-DE" sz="1600" dirty="0" smtClean="0">
                  <a:latin typeface="Times New Roman"/>
                  <a:ea typeface="Proxima Nova Soft" charset="0"/>
                  <a:cs typeface="Times New Roman"/>
                </a:endParaRPr>
              </a:p>
            </p:txBody>
          </p:sp>
          <p:sp>
            <p:nvSpPr>
              <p:cNvPr id="60" name="Textfeld 59"/>
              <p:cNvSpPr txBox="1"/>
              <p:nvPr/>
            </p:nvSpPr>
            <p:spPr>
              <a:xfrm>
                <a:off x="2700439" y="2662690"/>
                <a:ext cx="743148" cy="3956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 algn="ctr">
                  <a:tabLst>
                    <a:tab pos="1017588" algn="dec"/>
                  </a:tabLst>
                </a:pPr>
                <a:r>
                  <a:rPr lang="de-DE" sz="1600" dirty="0" err="1" smtClean="0">
                    <a:ea typeface="Proxima Nova Soft" charset="0"/>
                    <a:cs typeface="Proxima Nova Soft" charset="0"/>
                  </a:rPr>
                  <a:t>wrapped</a:t>
                </a:r>
                <a:endParaRPr lang="de-DE" sz="1600" dirty="0" smtClean="0">
                  <a:latin typeface="Times New Roman"/>
                  <a:ea typeface="Proxima Nova Soft" charset="0"/>
                  <a:cs typeface="Times New Roman"/>
                </a:endParaRPr>
              </a:p>
            </p:txBody>
          </p:sp>
          <p:sp>
            <p:nvSpPr>
              <p:cNvPr id="61" name="Textfeld 60"/>
              <p:cNvSpPr txBox="1"/>
              <p:nvPr/>
            </p:nvSpPr>
            <p:spPr>
              <a:xfrm>
                <a:off x="2809981" y="3191710"/>
                <a:ext cx="743148" cy="3956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 algn="ctr">
                  <a:tabLst>
                    <a:tab pos="1017588" algn="dec"/>
                  </a:tabLst>
                </a:pPr>
                <a:r>
                  <a:rPr lang="de-DE" sz="1600" dirty="0" err="1" smtClean="0">
                    <a:ea typeface="Proxima Nova Soft" charset="0"/>
                    <a:cs typeface="Proxima Nova Soft" charset="0"/>
                  </a:rPr>
                  <a:t>direct</a:t>
                </a:r>
                <a:endParaRPr lang="de-DE" sz="1600" dirty="0" smtClean="0">
                  <a:latin typeface="Times New Roman"/>
                  <a:ea typeface="Proxima Nova Soft" charset="0"/>
                  <a:cs typeface="Times New Roman"/>
                </a:endParaRPr>
              </a:p>
            </p:txBody>
          </p:sp>
          <p:sp>
            <p:nvSpPr>
              <p:cNvPr id="62" name="Textfeld 61"/>
              <p:cNvSpPr txBox="1"/>
              <p:nvPr/>
            </p:nvSpPr>
            <p:spPr>
              <a:xfrm>
                <a:off x="3520409" y="2588764"/>
                <a:ext cx="743148" cy="3956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 algn="r">
                  <a:tabLst>
                    <a:tab pos="1017588" algn="dec"/>
                  </a:tabLst>
                </a:pPr>
                <a:r>
                  <a:rPr lang="de-DE" sz="1600" dirty="0" smtClean="0">
                    <a:solidFill>
                      <a:schemeClr val="accent4"/>
                    </a:solidFill>
                    <a:ea typeface="Proxima Nova Soft" charset="0"/>
                    <a:cs typeface="Proxima Nova Soft" charset="0"/>
                  </a:rPr>
                  <a:t>212</a:t>
                </a:r>
                <a:endParaRPr lang="de-DE" sz="1600" dirty="0" smtClean="0">
                  <a:solidFill>
                    <a:schemeClr val="accent4"/>
                  </a:solidFill>
                  <a:latin typeface="Times New Roman"/>
                  <a:ea typeface="Proxima Nova Soft" charset="0"/>
                  <a:cs typeface="Times New Roman"/>
                </a:endParaRPr>
              </a:p>
            </p:txBody>
          </p:sp>
          <p:sp>
            <p:nvSpPr>
              <p:cNvPr id="63" name="Textfeld 62"/>
              <p:cNvSpPr txBox="1"/>
              <p:nvPr/>
            </p:nvSpPr>
            <p:spPr>
              <a:xfrm>
                <a:off x="4145436" y="2586959"/>
                <a:ext cx="743148" cy="3956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 algn="r">
                  <a:tabLst>
                    <a:tab pos="1017588" algn="dec"/>
                  </a:tabLst>
                </a:pPr>
                <a:r>
                  <a:rPr lang="de-DE" sz="1600" dirty="0" smtClean="0">
                    <a:solidFill>
                      <a:schemeClr val="accent4"/>
                    </a:solidFill>
                    <a:ea typeface="Proxima Nova Soft" charset="0"/>
                    <a:cs typeface="Proxima Nova Soft" charset="0"/>
                  </a:rPr>
                  <a:t>277</a:t>
                </a:r>
                <a:endParaRPr lang="de-DE" sz="1600" dirty="0" smtClean="0">
                  <a:solidFill>
                    <a:schemeClr val="accent4"/>
                  </a:solidFill>
                  <a:latin typeface="Times New Roman"/>
                  <a:ea typeface="Proxima Nova Soft" charset="0"/>
                  <a:cs typeface="Times New Roman"/>
                </a:endParaRPr>
              </a:p>
            </p:txBody>
          </p:sp>
          <p:sp>
            <p:nvSpPr>
              <p:cNvPr id="64" name="Textfeld 63"/>
              <p:cNvSpPr txBox="1"/>
              <p:nvPr/>
            </p:nvSpPr>
            <p:spPr>
              <a:xfrm>
                <a:off x="3515829" y="2795204"/>
                <a:ext cx="743148" cy="3956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 algn="r">
                  <a:tabLst>
                    <a:tab pos="1017588" algn="dec"/>
                  </a:tabLst>
                </a:pPr>
                <a:r>
                  <a:rPr lang="de-DE" sz="1600" dirty="0" smtClean="0">
                    <a:solidFill>
                      <a:schemeClr val="accent6"/>
                    </a:solidFill>
                    <a:ea typeface="Proxima Nova Soft" charset="0"/>
                    <a:cs typeface="Proxima Nova Soft" charset="0"/>
                  </a:rPr>
                  <a:t>20.5</a:t>
                </a:r>
                <a:endParaRPr lang="de-DE" sz="1600" dirty="0" smtClean="0">
                  <a:solidFill>
                    <a:schemeClr val="accent6"/>
                  </a:solidFill>
                  <a:latin typeface="Times New Roman"/>
                  <a:ea typeface="Proxima Nova Soft" charset="0"/>
                  <a:cs typeface="Times New Roman"/>
                </a:endParaRPr>
              </a:p>
            </p:txBody>
          </p:sp>
          <p:sp>
            <p:nvSpPr>
              <p:cNvPr id="65" name="Textfeld 64"/>
              <p:cNvSpPr txBox="1"/>
              <p:nvPr/>
            </p:nvSpPr>
            <p:spPr>
              <a:xfrm>
                <a:off x="4114745" y="2793399"/>
                <a:ext cx="743148" cy="3956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 algn="r">
                  <a:tabLst>
                    <a:tab pos="1017588" algn="dec"/>
                  </a:tabLst>
                </a:pPr>
                <a:r>
                  <a:rPr lang="de-DE" sz="1600" dirty="0" smtClean="0">
                    <a:solidFill>
                      <a:schemeClr val="accent6"/>
                    </a:solidFill>
                    <a:ea typeface="Proxima Nova Soft" charset="0"/>
                    <a:cs typeface="Proxima Nova Soft" charset="0"/>
                  </a:rPr>
                  <a:t>22.4</a:t>
                </a:r>
                <a:endParaRPr lang="de-DE" sz="1600" dirty="0" smtClean="0">
                  <a:solidFill>
                    <a:schemeClr val="accent6"/>
                  </a:solidFill>
                  <a:latin typeface="Times New Roman"/>
                  <a:ea typeface="Proxima Nova Soft" charset="0"/>
                  <a:cs typeface="Times New Roman"/>
                </a:endParaRPr>
              </a:p>
            </p:txBody>
          </p:sp>
        </p:grpSp>
        <p:sp>
          <p:nvSpPr>
            <p:cNvPr id="122" name="Rechteck 121"/>
            <p:cNvSpPr/>
            <p:nvPr/>
          </p:nvSpPr>
          <p:spPr>
            <a:xfrm>
              <a:off x="2886955" y="2517725"/>
              <a:ext cx="2260985" cy="133982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1" name="Textfeld 130"/>
            <p:cNvSpPr txBox="1"/>
            <p:nvPr/>
          </p:nvSpPr>
          <p:spPr>
            <a:xfrm>
              <a:off x="3769199" y="3307964"/>
              <a:ext cx="743148" cy="395609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 algn="r">
                <a:tabLst>
                  <a:tab pos="1017588" algn="dec"/>
                </a:tabLst>
              </a:pPr>
              <a:r>
                <a:rPr lang="de-DE" sz="1600" dirty="0" smtClean="0">
                  <a:solidFill>
                    <a:schemeClr val="accent4"/>
                  </a:solidFill>
                  <a:ea typeface="Proxima Nova Soft" charset="0"/>
                  <a:cs typeface="Proxima Nova Soft" charset="0"/>
                </a:rPr>
                <a:t>17</a:t>
              </a:r>
              <a:endParaRPr lang="de-DE" sz="1600" dirty="0" smtClean="0">
                <a:solidFill>
                  <a:schemeClr val="accent4"/>
                </a:solidFill>
                <a:latin typeface="Times New Roman"/>
                <a:ea typeface="Proxima Nova Soft" charset="0"/>
                <a:cs typeface="Times New Roman"/>
              </a:endParaRPr>
            </a:p>
          </p:txBody>
        </p:sp>
        <p:sp>
          <p:nvSpPr>
            <p:cNvPr id="132" name="Textfeld 131"/>
            <p:cNvSpPr txBox="1"/>
            <p:nvPr/>
          </p:nvSpPr>
          <p:spPr>
            <a:xfrm>
              <a:off x="4394226" y="3306159"/>
              <a:ext cx="743148" cy="395609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 algn="r">
                <a:tabLst>
                  <a:tab pos="1017588" algn="dec"/>
                </a:tabLst>
              </a:pPr>
              <a:r>
                <a:rPr lang="de-DE" sz="1600" dirty="0" smtClean="0">
                  <a:solidFill>
                    <a:schemeClr val="accent4"/>
                  </a:solidFill>
                  <a:ea typeface="Proxima Nova Soft" charset="0"/>
                  <a:cs typeface="Proxima Nova Soft" charset="0"/>
                </a:rPr>
                <a:t>217</a:t>
              </a:r>
              <a:endParaRPr lang="de-DE" sz="1600" dirty="0" smtClean="0">
                <a:solidFill>
                  <a:schemeClr val="accent4"/>
                </a:solidFill>
                <a:latin typeface="Times New Roman"/>
                <a:ea typeface="Proxima Nova Soft" charset="0"/>
                <a:cs typeface="Times New Roman"/>
              </a:endParaRPr>
            </a:p>
          </p:txBody>
        </p:sp>
        <p:sp>
          <p:nvSpPr>
            <p:cNvPr id="133" name="Textfeld 132"/>
            <p:cNvSpPr txBox="1"/>
            <p:nvPr/>
          </p:nvSpPr>
          <p:spPr>
            <a:xfrm>
              <a:off x="3749118" y="3514404"/>
              <a:ext cx="743148" cy="395609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 algn="r">
                <a:tabLst>
                  <a:tab pos="1017588" algn="dec"/>
                </a:tabLst>
              </a:pPr>
              <a:r>
                <a:rPr lang="de-DE" sz="1600" dirty="0" smtClean="0">
                  <a:solidFill>
                    <a:schemeClr val="accent6"/>
                  </a:solidFill>
                  <a:ea typeface="Proxima Nova Soft" charset="0"/>
                  <a:cs typeface="Proxima Nova Soft" charset="0"/>
                </a:rPr>
                <a:t>5.7</a:t>
              </a:r>
              <a:endParaRPr lang="de-DE" sz="1600" dirty="0" smtClean="0">
                <a:solidFill>
                  <a:schemeClr val="accent6"/>
                </a:solidFill>
                <a:latin typeface="Times New Roman"/>
                <a:ea typeface="Proxima Nova Soft" charset="0"/>
                <a:cs typeface="Times New Roman"/>
              </a:endParaRPr>
            </a:p>
          </p:txBody>
        </p:sp>
        <p:sp>
          <p:nvSpPr>
            <p:cNvPr id="134" name="Textfeld 133"/>
            <p:cNvSpPr txBox="1"/>
            <p:nvPr/>
          </p:nvSpPr>
          <p:spPr>
            <a:xfrm>
              <a:off x="4363535" y="3512599"/>
              <a:ext cx="743148" cy="395609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 algn="r">
                <a:tabLst>
                  <a:tab pos="1017588" algn="dec"/>
                </a:tabLst>
              </a:pPr>
              <a:r>
                <a:rPr lang="de-DE" sz="1600" dirty="0" smtClean="0">
                  <a:solidFill>
                    <a:schemeClr val="accent6"/>
                  </a:solidFill>
                  <a:ea typeface="Proxima Nova Soft" charset="0"/>
                  <a:cs typeface="Proxima Nova Soft" charset="0"/>
                </a:rPr>
                <a:t>14.4</a:t>
              </a:r>
              <a:endParaRPr lang="de-DE" sz="1600" dirty="0" smtClean="0">
                <a:solidFill>
                  <a:schemeClr val="accent6"/>
                </a:solidFill>
                <a:latin typeface="Times New Roman"/>
                <a:ea typeface="Proxima Nova Soft" charset="0"/>
                <a:cs typeface="Times New Roman"/>
              </a:endParaRPr>
            </a:p>
          </p:txBody>
        </p:sp>
      </p:grpSp>
      <p:grpSp>
        <p:nvGrpSpPr>
          <p:cNvPr id="189" name="Gruppierung 188"/>
          <p:cNvGrpSpPr/>
          <p:nvPr/>
        </p:nvGrpSpPr>
        <p:grpSpPr>
          <a:xfrm>
            <a:off x="5489786" y="2788479"/>
            <a:ext cx="2260986" cy="1467014"/>
            <a:chOff x="2886955" y="2442999"/>
            <a:chExt cx="2260986" cy="1467014"/>
          </a:xfrm>
        </p:grpSpPr>
        <p:grpSp>
          <p:nvGrpSpPr>
            <p:cNvPr id="190" name="Gruppierung 189"/>
            <p:cNvGrpSpPr/>
            <p:nvPr/>
          </p:nvGrpSpPr>
          <p:grpSpPr>
            <a:xfrm>
              <a:off x="2886955" y="2442999"/>
              <a:ext cx="2260986" cy="1414549"/>
              <a:chOff x="2630227" y="2226839"/>
              <a:chExt cx="2260986" cy="1414549"/>
            </a:xfrm>
          </p:grpSpPr>
          <p:cxnSp>
            <p:nvCxnSpPr>
              <p:cNvPr id="196" name="Straight Connector 93"/>
              <p:cNvCxnSpPr/>
              <p:nvPr/>
            </p:nvCxnSpPr>
            <p:spPr>
              <a:xfrm flipH="1">
                <a:off x="2630227" y="3120483"/>
                <a:ext cx="226098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94"/>
              <p:cNvCxnSpPr/>
              <p:nvPr/>
            </p:nvCxnSpPr>
            <p:spPr>
              <a:xfrm>
                <a:off x="4203737" y="2301565"/>
                <a:ext cx="16270" cy="13398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Textfeld 197"/>
              <p:cNvSpPr txBox="1"/>
              <p:nvPr/>
            </p:nvSpPr>
            <p:spPr>
              <a:xfrm>
                <a:off x="4147304" y="2226839"/>
                <a:ext cx="743148" cy="3956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 algn="ctr">
                  <a:tabLst>
                    <a:tab pos="1017588" algn="dec"/>
                  </a:tabLst>
                </a:pPr>
                <a:r>
                  <a:rPr lang="de-DE" sz="1600" dirty="0" smtClean="0">
                    <a:ea typeface="Proxima Nova Soft" charset="0"/>
                    <a:cs typeface="Proxima Nova Soft" charset="0"/>
                  </a:rPr>
                  <a:t>0ULL </a:t>
                </a:r>
                <a:endParaRPr lang="de-DE" sz="1600" dirty="0" smtClean="0">
                  <a:latin typeface="Times New Roman"/>
                  <a:ea typeface="Proxima Nova Soft" charset="0"/>
                  <a:cs typeface="Times New Roman"/>
                </a:endParaRPr>
              </a:p>
            </p:txBody>
          </p:sp>
          <p:sp>
            <p:nvSpPr>
              <p:cNvPr id="199" name="Textfeld 198"/>
              <p:cNvSpPr txBox="1"/>
              <p:nvPr/>
            </p:nvSpPr>
            <p:spPr>
              <a:xfrm>
                <a:off x="3613747" y="2233270"/>
                <a:ext cx="743148" cy="3956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 algn="ctr">
                  <a:tabLst>
                    <a:tab pos="1017588" algn="dec"/>
                  </a:tabLst>
                </a:pPr>
                <a:r>
                  <a:rPr lang="de-DE" sz="1600" dirty="0" smtClean="0">
                    <a:ea typeface="Proxima Nova Soft" charset="0"/>
                    <a:cs typeface="Proxima Nova Soft" charset="0"/>
                  </a:rPr>
                  <a:t>0.0</a:t>
                </a:r>
                <a:endParaRPr lang="de-DE" sz="1600" dirty="0" smtClean="0">
                  <a:latin typeface="Times New Roman"/>
                  <a:ea typeface="Proxima Nova Soft" charset="0"/>
                  <a:cs typeface="Times New Roman"/>
                </a:endParaRPr>
              </a:p>
            </p:txBody>
          </p:sp>
          <p:sp>
            <p:nvSpPr>
              <p:cNvPr id="200" name="Textfeld 199"/>
              <p:cNvSpPr txBox="1"/>
              <p:nvPr/>
            </p:nvSpPr>
            <p:spPr>
              <a:xfrm>
                <a:off x="2700439" y="2662690"/>
                <a:ext cx="743148" cy="3956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 algn="ctr">
                  <a:tabLst>
                    <a:tab pos="1017588" algn="dec"/>
                  </a:tabLst>
                </a:pPr>
                <a:r>
                  <a:rPr lang="de-DE" sz="1600" dirty="0" err="1" smtClean="0">
                    <a:ea typeface="Proxima Nova Soft" charset="0"/>
                    <a:cs typeface="Proxima Nova Soft" charset="0"/>
                  </a:rPr>
                  <a:t>wrapped</a:t>
                </a:r>
                <a:endParaRPr lang="de-DE" sz="1600" dirty="0" smtClean="0">
                  <a:latin typeface="Times New Roman"/>
                  <a:ea typeface="Proxima Nova Soft" charset="0"/>
                  <a:cs typeface="Times New Roman"/>
                </a:endParaRPr>
              </a:p>
            </p:txBody>
          </p:sp>
          <p:sp>
            <p:nvSpPr>
              <p:cNvPr id="201" name="Textfeld 200"/>
              <p:cNvSpPr txBox="1"/>
              <p:nvPr/>
            </p:nvSpPr>
            <p:spPr>
              <a:xfrm>
                <a:off x="2809981" y="3191710"/>
                <a:ext cx="743148" cy="3956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 algn="ctr">
                  <a:tabLst>
                    <a:tab pos="1017588" algn="dec"/>
                  </a:tabLst>
                </a:pPr>
                <a:r>
                  <a:rPr lang="de-DE" sz="1600" dirty="0" err="1" smtClean="0">
                    <a:ea typeface="Proxima Nova Soft" charset="0"/>
                    <a:cs typeface="Proxima Nova Soft" charset="0"/>
                  </a:rPr>
                  <a:t>direct</a:t>
                </a:r>
                <a:endParaRPr lang="de-DE" sz="1600" dirty="0" smtClean="0">
                  <a:latin typeface="Times New Roman"/>
                  <a:ea typeface="Proxima Nova Soft" charset="0"/>
                  <a:cs typeface="Times New Roman"/>
                </a:endParaRPr>
              </a:p>
            </p:txBody>
          </p:sp>
          <p:sp>
            <p:nvSpPr>
              <p:cNvPr id="202" name="Textfeld 201"/>
              <p:cNvSpPr txBox="1"/>
              <p:nvPr/>
            </p:nvSpPr>
            <p:spPr>
              <a:xfrm>
                <a:off x="3520409" y="2588764"/>
                <a:ext cx="743148" cy="3956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 algn="r">
                  <a:tabLst>
                    <a:tab pos="1017588" algn="dec"/>
                  </a:tabLst>
                </a:pPr>
                <a:r>
                  <a:rPr lang="de-DE" sz="1600" dirty="0" smtClean="0">
                    <a:solidFill>
                      <a:schemeClr val="accent4"/>
                    </a:solidFill>
                    <a:ea typeface="Proxima Nova Soft" charset="0"/>
                    <a:cs typeface="Proxima Nova Soft" charset="0"/>
                  </a:rPr>
                  <a:t>196</a:t>
                </a:r>
                <a:endParaRPr lang="de-DE" sz="1600" dirty="0" smtClean="0">
                  <a:solidFill>
                    <a:schemeClr val="accent4"/>
                  </a:solidFill>
                  <a:latin typeface="Times New Roman"/>
                  <a:ea typeface="Proxima Nova Soft" charset="0"/>
                  <a:cs typeface="Times New Roman"/>
                </a:endParaRPr>
              </a:p>
            </p:txBody>
          </p:sp>
          <p:sp>
            <p:nvSpPr>
              <p:cNvPr id="203" name="Textfeld 202"/>
              <p:cNvSpPr txBox="1"/>
              <p:nvPr/>
            </p:nvSpPr>
            <p:spPr>
              <a:xfrm>
                <a:off x="4145436" y="2586959"/>
                <a:ext cx="743148" cy="3956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 algn="r">
                  <a:tabLst>
                    <a:tab pos="1017588" algn="dec"/>
                  </a:tabLst>
                </a:pPr>
                <a:r>
                  <a:rPr lang="de-DE" sz="1600" dirty="0" smtClean="0">
                    <a:solidFill>
                      <a:schemeClr val="accent4"/>
                    </a:solidFill>
                    <a:ea typeface="Proxima Nova Soft" charset="0"/>
                    <a:cs typeface="Proxima Nova Soft" charset="0"/>
                  </a:rPr>
                  <a:t>279</a:t>
                </a:r>
                <a:endParaRPr lang="de-DE" sz="1600" dirty="0" smtClean="0">
                  <a:solidFill>
                    <a:schemeClr val="accent4"/>
                  </a:solidFill>
                  <a:latin typeface="Times New Roman"/>
                  <a:ea typeface="Proxima Nova Soft" charset="0"/>
                  <a:cs typeface="Times New Roman"/>
                </a:endParaRPr>
              </a:p>
            </p:txBody>
          </p:sp>
          <p:sp>
            <p:nvSpPr>
              <p:cNvPr id="204" name="Textfeld 203"/>
              <p:cNvSpPr txBox="1"/>
              <p:nvPr/>
            </p:nvSpPr>
            <p:spPr>
              <a:xfrm>
                <a:off x="3515829" y="2795204"/>
                <a:ext cx="743148" cy="3956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 algn="r">
                  <a:tabLst>
                    <a:tab pos="1017588" algn="dec"/>
                  </a:tabLst>
                </a:pPr>
                <a:r>
                  <a:rPr lang="de-DE" sz="1600" dirty="0" smtClean="0">
                    <a:solidFill>
                      <a:schemeClr val="accent6"/>
                    </a:solidFill>
                    <a:ea typeface="Proxima Nova Soft" charset="0"/>
                    <a:cs typeface="Proxima Nova Soft" charset="0"/>
                  </a:rPr>
                  <a:t>20.5</a:t>
                </a:r>
                <a:endParaRPr lang="de-DE" sz="1600" dirty="0" smtClean="0">
                  <a:solidFill>
                    <a:schemeClr val="accent6"/>
                  </a:solidFill>
                  <a:latin typeface="Times New Roman"/>
                  <a:ea typeface="Proxima Nova Soft" charset="0"/>
                  <a:cs typeface="Times New Roman"/>
                </a:endParaRPr>
              </a:p>
            </p:txBody>
          </p:sp>
          <p:sp>
            <p:nvSpPr>
              <p:cNvPr id="205" name="Textfeld 204"/>
              <p:cNvSpPr txBox="1"/>
              <p:nvPr/>
            </p:nvSpPr>
            <p:spPr>
              <a:xfrm>
                <a:off x="4114745" y="2793399"/>
                <a:ext cx="743148" cy="3956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 algn="r">
                  <a:tabLst>
                    <a:tab pos="1017588" algn="dec"/>
                  </a:tabLst>
                </a:pPr>
                <a:r>
                  <a:rPr lang="de-DE" sz="1600" dirty="0" smtClean="0">
                    <a:solidFill>
                      <a:schemeClr val="accent6"/>
                    </a:solidFill>
                    <a:ea typeface="Proxima Nova Soft" charset="0"/>
                    <a:cs typeface="Proxima Nova Soft" charset="0"/>
                  </a:rPr>
                  <a:t>22.4</a:t>
                </a:r>
                <a:endParaRPr lang="de-DE" sz="1600" dirty="0" smtClean="0">
                  <a:solidFill>
                    <a:schemeClr val="accent6"/>
                  </a:solidFill>
                  <a:latin typeface="Times New Roman"/>
                  <a:ea typeface="Proxima Nova Soft" charset="0"/>
                  <a:cs typeface="Times New Roman"/>
                </a:endParaRPr>
              </a:p>
            </p:txBody>
          </p:sp>
        </p:grpSp>
        <p:sp>
          <p:nvSpPr>
            <p:cNvPr id="191" name="Rechteck 190"/>
            <p:cNvSpPr/>
            <p:nvPr/>
          </p:nvSpPr>
          <p:spPr>
            <a:xfrm>
              <a:off x="2886955" y="2517725"/>
              <a:ext cx="2260985" cy="133982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2" name="Textfeld 191"/>
            <p:cNvSpPr txBox="1"/>
            <p:nvPr/>
          </p:nvSpPr>
          <p:spPr>
            <a:xfrm>
              <a:off x="3769199" y="3307964"/>
              <a:ext cx="743148" cy="395609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 algn="r">
                <a:tabLst>
                  <a:tab pos="1017588" algn="dec"/>
                </a:tabLst>
              </a:pPr>
              <a:r>
                <a:rPr lang="de-DE" sz="1600" dirty="0" smtClean="0">
                  <a:solidFill>
                    <a:schemeClr val="accent4"/>
                  </a:solidFill>
                  <a:ea typeface="Proxima Nova Soft" charset="0"/>
                  <a:cs typeface="Proxima Nova Soft" charset="0"/>
                </a:rPr>
                <a:t>32</a:t>
              </a:r>
              <a:endParaRPr lang="de-DE" sz="1600" dirty="0" smtClean="0">
                <a:solidFill>
                  <a:schemeClr val="accent4"/>
                </a:solidFill>
                <a:latin typeface="Times New Roman"/>
                <a:ea typeface="Proxima Nova Soft" charset="0"/>
                <a:cs typeface="Times New Roman"/>
              </a:endParaRPr>
            </a:p>
          </p:txBody>
        </p:sp>
        <p:sp>
          <p:nvSpPr>
            <p:cNvPr id="193" name="Textfeld 192"/>
            <p:cNvSpPr txBox="1"/>
            <p:nvPr/>
          </p:nvSpPr>
          <p:spPr>
            <a:xfrm>
              <a:off x="4394226" y="3306159"/>
              <a:ext cx="743148" cy="395609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 algn="r">
                <a:tabLst>
                  <a:tab pos="1017588" algn="dec"/>
                </a:tabLst>
              </a:pPr>
              <a:r>
                <a:rPr lang="de-DE" sz="1600" dirty="0" smtClean="0">
                  <a:solidFill>
                    <a:schemeClr val="accent4"/>
                  </a:solidFill>
                  <a:ea typeface="Proxima Nova Soft" charset="0"/>
                  <a:cs typeface="Proxima Nova Soft" charset="0"/>
                </a:rPr>
                <a:t>218</a:t>
              </a:r>
              <a:endParaRPr lang="de-DE" sz="1600" dirty="0" smtClean="0">
                <a:solidFill>
                  <a:schemeClr val="accent4"/>
                </a:solidFill>
                <a:latin typeface="Times New Roman"/>
                <a:ea typeface="Proxima Nova Soft" charset="0"/>
                <a:cs typeface="Times New Roman"/>
              </a:endParaRPr>
            </a:p>
          </p:txBody>
        </p:sp>
        <p:sp>
          <p:nvSpPr>
            <p:cNvPr id="194" name="Textfeld 193"/>
            <p:cNvSpPr txBox="1"/>
            <p:nvPr/>
          </p:nvSpPr>
          <p:spPr>
            <a:xfrm>
              <a:off x="3749118" y="3514404"/>
              <a:ext cx="743148" cy="395609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 algn="r">
                <a:tabLst>
                  <a:tab pos="1017588" algn="dec"/>
                </a:tabLst>
              </a:pPr>
              <a:r>
                <a:rPr lang="de-DE" sz="1600" dirty="0" smtClean="0">
                  <a:solidFill>
                    <a:schemeClr val="accent6"/>
                  </a:solidFill>
                  <a:ea typeface="Proxima Nova Soft" charset="0"/>
                  <a:cs typeface="Proxima Nova Soft" charset="0"/>
                </a:rPr>
                <a:t>4.3</a:t>
              </a:r>
              <a:endParaRPr lang="de-DE" sz="1600" dirty="0" smtClean="0">
                <a:solidFill>
                  <a:schemeClr val="accent6"/>
                </a:solidFill>
                <a:latin typeface="Times New Roman"/>
                <a:ea typeface="Proxima Nova Soft" charset="0"/>
                <a:cs typeface="Times New Roman"/>
              </a:endParaRPr>
            </a:p>
          </p:txBody>
        </p:sp>
        <p:sp>
          <p:nvSpPr>
            <p:cNvPr id="195" name="Textfeld 194"/>
            <p:cNvSpPr txBox="1"/>
            <p:nvPr/>
          </p:nvSpPr>
          <p:spPr>
            <a:xfrm>
              <a:off x="4363535" y="3512599"/>
              <a:ext cx="743148" cy="395609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 algn="r">
                <a:tabLst>
                  <a:tab pos="1017588" algn="dec"/>
                </a:tabLst>
              </a:pPr>
              <a:r>
                <a:rPr lang="de-DE" sz="1600" dirty="0" smtClean="0">
                  <a:solidFill>
                    <a:schemeClr val="accent6"/>
                  </a:solidFill>
                  <a:ea typeface="Proxima Nova Soft" charset="0"/>
                  <a:cs typeface="Proxima Nova Soft" charset="0"/>
                </a:rPr>
                <a:t>25.4</a:t>
              </a:r>
              <a:endParaRPr lang="de-DE" sz="1600" dirty="0" smtClean="0">
                <a:solidFill>
                  <a:schemeClr val="accent6"/>
                </a:solidFill>
                <a:latin typeface="Times New Roman"/>
                <a:ea typeface="Proxima Nova Soft" charset="0"/>
                <a:cs typeface="Times New Roman"/>
              </a:endParaRPr>
            </a:p>
          </p:txBody>
        </p:sp>
      </p:grpSp>
      <p:grpSp>
        <p:nvGrpSpPr>
          <p:cNvPr id="206" name="Gruppierung 205"/>
          <p:cNvGrpSpPr/>
          <p:nvPr/>
        </p:nvGrpSpPr>
        <p:grpSpPr>
          <a:xfrm>
            <a:off x="2593300" y="4655523"/>
            <a:ext cx="2260986" cy="1467014"/>
            <a:chOff x="2886955" y="2442999"/>
            <a:chExt cx="2260986" cy="1467014"/>
          </a:xfrm>
        </p:grpSpPr>
        <p:grpSp>
          <p:nvGrpSpPr>
            <p:cNvPr id="207" name="Gruppierung 206"/>
            <p:cNvGrpSpPr/>
            <p:nvPr/>
          </p:nvGrpSpPr>
          <p:grpSpPr>
            <a:xfrm>
              <a:off x="2886955" y="2442999"/>
              <a:ext cx="2260986" cy="1414549"/>
              <a:chOff x="2630227" y="2226839"/>
              <a:chExt cx="2260986" cy="1414549"/>
            </a:xfrm>
          </p:grpSpPr>
          <p:cxnSp>
            <p:nvCxnSpPr>
              <p:cNvPr id="213" name="Straight Connector 93"/>
              <p:cNvCxnSpPr/>
              <p:nvPr/>
            </p:nvCxnSpPr>
            <p:spPr>
              <a:xfrm flipH="1">
                <a:off x="2630227" y="3120483"/>
                <a:ext cx="226098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94"/>
              <p:cNvCxnSpPr/>
              <p:nvPr/>
            </p:nvCxnSpPr>
            <p:spPr>
              <a:xfrm>
                <a:off x="4203737" y="2301565"/>
                <a:ext cx="16270" cy="13398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Textfeld 214"/>
              <p:cNvSpPr txBox="1"/>
              <p:nvPr/>
            </p:nvSpPr>
            <p:spPr>
              <a:xfrm>
                <a:off x="4147304" y="2226839"/>
                <a:ext cx="743148" cy="3956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 algn="ctr">
                  <a:tabLst>
                    <a:tab pos="1017588" algn="dec"/>
                  </a:tabLst>
                </a:pPr>
                <a:r>
                  <a:rPr lang="de-DE" sz="1600" dirty="0" smtClean="0">
                    <a:ea typeface="Proxima Nova Soft" charset="0"/>
                    <a:cs typeface="Proxima Nova Soft" charset="0"/>
                  </a:rPr>
                  <a:t>ULL </a:t>
                </a:r>
                <a:endParaRPr lang="de-DE" sz="1600" dirty="0" smtClean="0">
                  <a:latin typeface="Times New Roman"/>
                  <a:ea typeface="Proxima Nova Soft" charset="0"/>
                  <a:cs typeface="Times New Roman"/>
                </a:endParaRPr>
              </a:p>
            </p:txBody>
          </p:sp>
          <p:sp>
            <p:nvSpPr>
              <p:cNvPr id="216" name="Textfeld 215"/>
              <p:cNvSpPr txBox="1"/>
              <p:nvPr/>
            </p:nvSpPr>
            <p:spPr>
              <a:xfrm>
                <a:off x="3613747" y="2233270"/>
                <a:ext cx="743148" cy="3956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 algn="ctr">
                  <a:tabLst>
                    <a:tab pos="1017588" algn="dec"/>
                  </a:tabLst>
                </a:pPr>
                <a:r>
                  <a:rPr lang="de-DE" sz="1600" dirty="0" smtClean="0">
                    <a:ea typeface="Proxima Nova Soft" charset="0"/>
                    <a:cs typeface="Proxima Nova Soft" charset="0"/>
                  </a:rPr>
                  <a:t>0.0</a:t>
                </a:r>
                <a:endParaRPr lang="de-DE" sz="1600" dirty="0" smtClean="0">
                  <a:latin typeface="Times New Roman"/>
                  <a:ea typeface="Proxima Nova Soft" charset="0"/>
                  <a:cs typeface="Times New Roman"/>
                </a:endParaRPr>
              </a:p>
            </p:txBody>
          </p:sp>
          <p:sp>
            <p:nvSpPr>
              <p:cNvPr id="217" name="Textfeld 216"/>
              <p:cNvSpPr txBox="1"/>
              <p:nvPr/>
            </p:nvSpPr>
            <p:spPr>
              <a:xfrm>
                <a:off x="2700439" y="2662690"/>
                <a:ext cx="743148" cy="3956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 algn="ctr">
                  <a:tabLst>
                    <a:tab pos="1017588" algn="dec"/>
                  </a:tabLst>
                </a:pPr>
                <a:r>
                  <a:rPr lang="de-DE" sz="1600" dirty="0" err="1" smtClean="0">
                    <a:ea typeface="Proxima Nova Soft" charset="0"/>
                    <a:cs typeface="Proxima Nova Soft" charset="0"/>
                  </a:rPr>
                  <a:t>wrapped</a:t>
                </a:r>
                <a:endParaRPr lang="de-DE" sz="1600" dirty="0" smtClean="0">
                  <a:latin typeface="Times New Roman"/>
                  <a:ea typeface="Proxima Nova Soft" charset="0"/>
                  <a:cs typeface="Times New Roman"/>
                </a:endParaRPr>
              </a:p>
            </p:txBody>
          </p:sp>
          <p:sp>
            <p:nvSpPr>
              <p:cNvPr id="218" name="Textfeld 217"/>
              <p:cNvSpPr txBox="1"/>
              <p:nvPr/>
            </p:nvSpPr>
            <p:spPr>
              <a:xfrm>
                <a:off x="2809981" y="3191710"/>
                <a:ext cx="743148" cy="3956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 algn="ctr">
                  <a:tabLst>
                    <a:tab pos="1017588" algn="dec"/>
                  </a:tabLst>
                </a:pPr>
                <a:r>
                  <a:rPr lang="de-DE" sz="1600" dirty="0" err="1" smtClean="0">
                    <a:ea typeface="Proxima Nova Soft" charset="0"/>
                    <a:cs typeface="Proxima Nova Soft" charset="0"/>
                  </a:rPr>
                  <a:t>direct</a:t>
                </a:r>
                <a:endParaRPr lang="de-DE" sz="1600" dirty="0" smtClean="0">
                  <a:latin typeface="Times New Roman"/>
                  <a:ea typeface="Proxima Nova Soft" charset="0"/>
                  <a:cs typeface="Times New Roman"/>
                </a:endParaRPr>
              </a:p>
            </p:txBody>
          </p:sp>
          <p:sp>
            <p:nvSpPr>
              <p:cNvPr id="219" name="Textfeld 218"/>
              <p:cNvSpPr txBox="1"/>
              <p:nvPr/>
            </p:nvSpPr>
            <p:spPr>
              <a:xfrm>
                <a:off x="3520409" y="2588764"/>
                <a:ext cx="743148" cy="3956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 algn="r">
                  <a:tabLst>
                    <a:tab pos="1017588" algn="dec"/>
                  </a:tabLst>
                </a:pPr>
                <a:r>
                  <a:rPr lang="de-DE" sz="1600" dirty="0" smtClean="0">
                    <a:solidFill>
                      <a:schemeClr val="accent4"/>
                    </a:solidFill>
                    <a:ea typeface="Proxima Nova Soft" charset="0"/>
                    <a:cs typeface="Proxima Nova Soft" charset="0"/>
                  </a:rPr>
                  <a:t>166</a:t>
                </a:r>
                <a:endParaRPr lang="de-DE" sz="1600" dirty="0" smtClean="0">
                  <a:solidFill>
                    <a:schemeClr val="accent4"/>
                  </a:solidFill>
                  <a:latin typeface="Times New Roman"/>
                  <a:ea typeface="Proxima Nova Soft" charset="0"/>
                  <a:cs typeface="Times New Roman"/>
                </a:endParaRPr>
              </a:p>
            </p:txBody>
          </p:sp>
          <p:sp>
            <p:nvSpPr>
              <p:cNvPr id="220" name="Textfeld 219"/>
              <p:cNvSpPr txBox="1"/>
              <p:nvPr/>
            </p:nvSpPr>
            <p:spPr>
              <a:xfrm>
                <a:off x="4145436" y="2586959"/>
                <a:ext cx="743148" cy="3956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 algn="r">
                  <a:tabLst>
                    <a:tab pos="1017588" algn="dec"/>
                  </a:tabLst>
                </a:pPr>
                <a:r>
                  <a:rPr lang="de-DE" sz="1600" dirty="0" smtClean="0">
                    <a:solidFill>
                      <a:schemeClr val="accent4"/>
                    </a:solidFill>
                    <a:ea typeface="Proxima Nova Soft" charset="0"/>
                    <a:cs typeface="Proxima Nova Soft" charset="0"/>
                  </a:rPr>
                  <a:t>186</a:t>
                </a:r>
                <a:endParaRPr lang="de-DE" sz="1600" dirty="0" smtClean="0">
                  <a:solidFill>
                    <a:schemeClr val="accent4"/>
                  </a:solidFill>
                  <a:latin typeface="Times New Roman"/>
                  <a:ea typeface="Proxima Nova Soft" charset="0"/>
                  <a:cs typeface="Times New Roman"/>
                </a:endParaRPr>
              </a:p>
            </p:txBody>
          </p:sp>
          <p:sp>
            <p:nvSpPr>
              <p:cNvPr id="221" name="Textfeld 220"/>
              <p:cNvSpPr txBox="1"/>
              <p:nvPr/>
            </p:nvSpPr>
            <p:spPr>
              <a:xfrm>
                <a:off x="3515829" y="2795204"/>
                <a:ext cx="743148" cy="3956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 algn="r">
                  <a:tabLst>
                    <a:tab pos="1017588" algn="dec"/>
                  </a:tabLst>
                </a:pPr>
                <a:r>
                  <a:rPr lang="de-DE" sz="1600" dirty="0" smtClean="0">
                    <a:solidFill>
                      <a:schemeClr val="accent6"/>
                    </a:solidFill>
                    <a:ea typeface="Proxima Nova Soft" charset="0"/>
                    <a:cs typeface="Proxima Nova Soft" charset="0"/>
                  </a:rPr>
                  <a:t>2.2</a:t>
                </a:r>
                <a:endParaRPr lang="de-DE" sz="1600" dirty="0" smtClean="0">
                  <a:solidFill>
                    <a:schemeClr val="accent6"/>
                  </a:solidFill>
                  <a:latin typeface="Times New Roman"/>
                  <a:ea typeface="Proxima Nova Soft" charset="0"/>
                  <a:cs typeface="Times New Roman"/>
                </a:endParaRPr>
              </a:p>
            </p:txBody>
          </p:sp>
          <p:sp>
            <p:nvSpPr>
              <p:cNvPr id="222" name="Textfeld 221"/>
              <p:cNvSpPr txBox="1"/>
              <p:nvPr/>
            </p:nvSpPr>
            <p:spPr>
              <a:xfrm>
                <a:off x="4114745" y="2793399"/>
                <a:ext cx="743148" cy="3956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 algn="r">
                  <a:tabLst>
                    <a:tab pos="1017588" algn="dec"/>
                  </a:tabLst>
                </a:pPr>
                <a:r>
                  <a:rPr lang="de-DE" sz="1600" dirty="0" smtClean="0">
                    <a:solidFill>
                      <a:schemeClr val="accent6"/>
                    </a:solidFill>
                    <a:ea typeface="Proxima Nova Soft" charset="0"/>
                    <a:cs typeface="Proxima Nova Soft" charset="0"/>
                  </a:rPr>
                  <a:t>4.2</a:t>
                </a:r>
                <a:endParaRPr lang="de-DE" sz="1600" dirty="0" smtClean="0">
                  <a:solidFill>
                    <a:schemeClr val="accent6"/>
                  </a:solidFill>
                  <a:latin typeface="Times New Roman"/>
                  <a:ea typeface="Proxima Nova Soft" charset="0"/>
                  <a:cs typeface="Times New Roman"/>
                </a:endParaRPr>
              </a:p>
            </p:txBody>
          </p:sp>
        </p:grpSp>
        <p:sp>
          <p:nvSpPr>
            <p:cNvPr id="208" name="Rechteck 207"/>
            <p:cNvSpPr/>
            <p:nvPr/>
          </p:nvSpPr>
          <p:spPr>
            <a:xfrm>
              <a:off x="2886955" y="2517725"/>
              <a:ext cx="2260985" cy="133982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9" name="Textfeld 208"/>
            <p:cNvSpPr txBox="1"/>
            <p:nvPr/>
          </p:nvSpPr>
          <p:spPr>
            <a:xfrm>
              <a:off x="3769199" y="3307964"/>
              <a:ext cx="743148" cy="395609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 algn="r">
                <a:tabLst>
                  <a:tab pos="1017588" algn="dec"/>
                </a:tabLst>
              </a:pPr>
              <a:r>
                <a:rPr lang="de-DE" sz="1600" dirty="0" smtClean="0">
                  <a:solidFill>
                    <a:schemeClr val="accent4"/>
                  </a:solidFill>
                  <a:ea typeface="Proxima Nova Soft" charset="0"/>
                  <a:cs typeface="Proxima Nova Soft" charset="0"/>
                </a:rPr>
                <a:t>14</a:t>
              </a:r>
              <a:endParaRPr lang="de-DE" sz="1600" dirty="0" smtClean="0">
                <a:solidFill>
                  <a:schemeClr val="accent4"/>
                </a:solidFill>
                <a:latin typeface="Times New Roman"/>
                <a:ea typeface="Proxima Nova Soft" charset="0"/>
                <a:cs typeface="Times New Roman"/>
              </a:endParaRPr>
            </a:p>
          </p:txBody>
        </p:sp>
        <p:sp>
          <p:nvSpPr>
            <p:cNvPr id="210" name="Textfeld 209"/>
            <p:cNvSpPr txBox="1"/>
            <p:nvPr/>
          </p:nvSpPr>
          <p:spPr>
            <a:xfrm>
              <a:off x="4394226" y="3306159"/>
              <a:ext cx="743148" cy="395609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 algn="r">
                <a:tabLst>
                  <a:tab pos="1017588" algn="dec"/>
                </a:tabLst>
              </a:pPr>
              <a:r>
                <a:rPr lang="de-DE" sz="1600" dirty="0" smtClean="0">
                  <a:solidFill>
                    <a:schemeClr val="accent4"/>
                  </a:solidFill>
                  <a:ea typeface="Proxima Nova Soft" charset="0"/>
                  <a:cs typeface="Proxima Nova Soft" charset="0"/>
                </a:rPr>
                <a:t>117</a:t>
              </a:r>
              <a:endParaRPr lang="de-DE" sz="1600" dirty="0" smtClean="0">
                <a:solidFill>
                  <a:schemeClr val="accent4"/>
                </a:solidFill>
                <a:latin typeface="Times New Roman"/>
                <a:ea typeface="Proxima Nova Soft" charset="0"/>
                <a:cs typeface="Times New Roman"/>
              </a:endParaRPr>
            </a:p>
          </p:txBody>
        </p:sp>
        <p:sp>
          <p:nvSpPr>
            <p:cNvPr id="211" name="Textfeld 210"/>
            <p:cNvSpPr txBox="1"/>
            <p:nvPr/>
          </p:nvSpPr>
          <p:spPr>
            <a:xfrm>
              <a:off x="3749118" y="3514404"/>
              <a:ext cx="743148" cy="395609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 algn="r">
                <a:tabLst>
                  <a:tab pos="1017588" algn="dec"/>
                </a:tabLst>
              </a:pPr>
              <a:r>
                <a:rPr lang="de-DE" sz="1600" dirty="0" smtClean="0">
                  <a:solidFill>
                    <a:schemeClr val="accent6"/>
                  </a:solidFill>
                  <a:ea typeface="Proxima Nova Soft" charset="0"/>
                  <a:cs typeface="Proxima Nova Soft" charset="0"/>
                </a:rPr>
                <a:t>2.9</a:t>
              </a:r>
              <a:endParaRPr lang="de-DE" sz="1600" dirty="0" smtClean="0">
                <a:solidFill>
                  <a:schemeClr val="accent6"/>
                </a:solidFill>
                <a:latin typeface="Times New Roman"/>
                <a:ea typeface="Proxima Nova Soft" charset="0"/>
                <a:cs typeface="Times New Roman"/>
              </a:endParaRPr>
            </a:p>
          </p:txBody>
        </p:sp>
        <p:sp>
          <p:nvSpPr>
            <p:cNvPr id="212" name="Textfeld 211"/>
            <p:cNvSpPr txBox="1"/>
            <p:nvPr/>
          </p:nvSpPr>
          <p:spPr>
            <a:xfrm>
              <a:off x="4363535" y="3512599"/>
              <a:ext cx="743148" cy="395609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 algn="r">
                <a:tabLst>
                  <a:tab pos="1017588" algn="dec"/>
                </a:tabLst>
              </a:pPr>
              <a:r>
                <a:rPr lang="de-DE" sz="1600" dirty="0" smtClean="0">
                  <a:solidFill>
                    <a:schemeClr val="accent6"/>
                  </a:solidFill>
                  <a:ea typeface="Proxima Nova Soft" charset="0"/>
                  <a:cs typeface="Proxima Nova Soft" charset="0"/>
                </a:rPr>
                <a:t>2.5</a:t>
              </a:r>
              <a:endParaRPr lang="de-DE" sz="1600" dirty="0" smtClean="0">
                <a:solidFill>
                  <a:schemeClr val="accent6"/>
                </a:solidFill>
                <a:latin typeface="Times New Roman"/>
                <a:ea typeface="Proxima Nova Soft" charset="0"/>
                <a:cs typeface="Times New Roman"/>
              </a:endParaRPr>
            </a:p>
          </p:txBody>
        </p:sp>
      </p:grpSp>
      <p:grpSp>
        <p:nvGrpSpPr>
          <p:cNvPr id="223" name="Gruppierung 222"/>
          <p:cNvGrpSpPr/>
          <p:nvPr/>
        </p:nvGrpSpPr>
        <p:grpSpPr>
          <a:xfrm>
            <a:off x="5491209" y="4656023"/>
            <a:ext cx="2260986" cy="1467014"/>
            <a:chOff x="2886955" y="2442999"/>
            <a:chExt cx="2260986" cy="1467014"/>
          </a:xfrm>
        </p:grpSpPr>
        <p:grpSp>
          <p:nvGrpSpPr>
            <p:cNvPr id="224" name="Gruppierung 223"/>
            <p:cNvGrpSpPr/>
            <p:nvPr/>
          </p:nvGrpSpPr>
          <p:grpSpPr>
            <a:xfrm>
              <a:off x="2886955" y="2442999"/>
              <a:ext cx="2260986" cy="1414549"/>
              <a:chOff x="2630227" y="2226839"/>
              <a:chExt cx="2260986" cy="1414549"/>
            </a:xfrm>
          </p:grpSpPr>
          <p:cxnSp>
            <p:nvCxnSpPr>
              <p:cNvPr id="230" name="Straight Connector 93"/>
              <p:cNvCxnSpPr/>
              <p:nvPr/>
            </p:nvCxnSpPr>
            <p:spPr>
              <a:xfrm flipH="1">
                <a:off x="2630227" y="3120483"/>
                <a:ext cx="226098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94"/>
              <p:cNvCxnSpPr/>
              <p:nvPr/>
            </p:nvCxnSpPr>
            <p:spPr>
              <a:xfrm>
                <a:off x="4203737" y="2301565"/>
                <a:ext cx="16270" cy="13398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Textfeld 231"/>
              <p:cNvSpPr txBox="1"/>
              <p:nvPr/>
            </p:nvSpPr>
            <p:spPr>
              <a:xfrm>
                <a:off x="4147304" y="2226839"/>
                <a:ext cx="743148" cy="3956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 algn="ctr">
                  <a:tabLst>
                    <a:tab pos="1017588" algn="dec"/>
                  </a:tabLst>
                </a:pPr>
                <a:r>
                  <a:rPr lang="de-DE" sz="1600" dirty="0" smtClean="0">
                    <a:ea typeface="Proxima Nova Soft" charset="0"/>
                    <a:cs typeface="Proxima Nova Soft" charset="0"/>
                  </a:rPr>
                  <a:t>ULL </a:t>
                </a:r>
                <a:endParaRPr lang="de-DE" sz="1600" dirty="0" smtClean="0">
                  <a:latin typeface="Times New Roman"/>
                  <a:ea typeface="Proxima Nova Soft" charset="0"/>
                  <a:cs typeface="Times New Roman"/>
                </a:endParaRPr>
              </a:p>
            </p:txBody>
          </p:sp>
          <p:sp>
            <p:nvSpPr>
              <p:cNvPr id="233" name="Textfeld 232"/>
              <p:cNvSpPr txBox="1"/>
              <p:nvPr/>
            </p:nvSpPr>
            <p:spPr>
              <a:xfrm>
                <a:off x="3613747" y="2233270"/>
                <a:ext cx="743148" cy="3956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 algn="ctr">
                  <a:tabLst>
                    <a:tab pos="1017588" algn="dec"/>
                  </a:tabLst>
                </a:pPr>
                <a:r>
                  <a:rPr lang="de-DE" sz="1600" dirty="0" smtClean="0">
                    <a:ea typeface="Proxima Nova Soft" charset="0"/>
                    <a:cs typeface="Proxima Nova Soft" charset="0"/>
                  </a:rPr>
                  <a:t>0.0</a:t>
                </a:r>
                <a:endParaRPr lang="de-DE" sz="1600" dirty="0" smtClean="0">
                  <a:latin typeface="Times New Roman"/>
                  <a:ea typeface="Proxima Nova Soft" charset="0"/>
                  <a:cs typeface="Times New Roman"/>
                </a:endParaRPr>
              </a:p>
            </p:txBody>
          </p:sp>
          <p:sp>
            <p:nvSpPr>
              <p:cNvPr id="234" name="Textfeld 233"/>
              <p:cNvSpPr txBox="1"/>
              <p:nvPr/>
            </p:nvSpPr>
            <p:spPr>
              <a:xfrm>
                <a:off x="2700439" y="2662690"/>
                <a:ext cx="743148" cy="3956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 algn="ctr">
                  <a:tabLst>
                    <a:tab pos="1017588" algn="dec"/>
                  </a:tabLst>
                </a:pPr>
                <a:r>
                  <a:rPr lang="de-DE" sz="1600" dirty="0" err="1" smtClean="0">
                    <a:ea typeface="Proxima Nova Soft" charset="0"/>
                    <a:cs typeface="Proxima Nova Soft" charset="0"/>
                  </a:rPr>
                  <a:t>wrapped</a:t>
                </a:r>
                <a:endParaRPr lang="de-DE" sz="1600" dirty="0" smtClean="0">
                  <a:latin typeface="Times New Roman"/>
                  <a:ea typeface="Proxima Nova Soft" charset="0"/>
                  <a:cs typeface="Times New Roman"/>
                </a:endParaRPr>
              </a:p>
            </p:txBody>
          </p:sp>
          <p:sp>
            <p:nvSpPr>
              <p:cNvPr id="235" name="Textfeld 234"/>
              <p:cNvSpPr txBox="1"/>
              <p:nvPr/>
            </p:nvSpPr>
            <p:spPr>
              <a:xfrm>
                <a:off x="2809981" y="3191710"/>
                <a:ext cx="743148" cy="3956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 algn="ctr">
                  <a:tabLst>
                    <a:tab pos="1017588" algn="dec"/>
                  </a:tabLst>
                </a:pPr>
                <a:r>
                  <a:rPr lang="de-DE" sz="1600" dirty="0" err="1" smtClean="0">
                    <a:ea typeface="Proxima Nova Soft" charset="0"/>
                    <a:cs typeface="Proxima Nova Soft" charset="0"/>
                  </a:rPr>
                  <a:t>direct</a:t>
                </a:r>
                <a:endParaRPr lang="de-DE" sz="1600" dirty="0" smtClean="0">
                  <a:latin typeface="Times New Roman"/>
                  <a:ea typeface="Proxima Nova Soft" charset="0"/>
                  <a:cs typeface="Times New Roman"/>
                </a:endParaRPr>
              </a:p>
            </p:txBody>
          </p:sp>
          <p:sp>
            <p:nvSpPr>
              <p:cNvPr id="236" name="Textfeld 235"/>
              <p:cNvSpPr txBox="1"/>
              <p:nvPr/>
            </p:nvSpPr>
            <p:spPr>
              <a:xfrm>
                <a:off x="3520409" y="2588764"/>
                <a:ext cx="743148" cy="3956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 algn="r">
                  <a:tabLst>
                    <a:tab pos="1017588" algn="dec"/>
                  </a:tabLst>
                </a:pPr>
                <a:r>
                  <a:rPr lang="de-DE" sz="1600" dirty="0" smtClean="0">
                    <a:solidFill>
                      <a:schemeClr val="accent4"/>
                    </a:solidFill>
                    <a:ea typeface="Proxima Nova Soft" charset="0"/>
                    <a:cs typeface="Proxima Nova Soft" charset="0"/>
                  </a:rPr>
                  <a:t>166</a:t>
                </a:r>
                <a:endParaRPr lang="de-DE" sz="1600" dirty="0" smtClean="0">
                  <a:solidFill>
                    <a:schemeClr val="accent4"/>
                  </a:solidFill>
                  <a:latin typeface="Times New Roman"/>
                  <a:ea typeface="Proxima Nova Soft" charset="0"/>
                  <a:cs typeface="Times New Roman"/>
                </a:endParaRPr>
              </a:p>
            </p:txBody>
          </p:sp>
          <p:sp>
            <p:nvSpPr>
              <p:cNvPr id="237" name="Textfeld 236"/>
              <p:cNvSpPr txBox="1"/>
              <p:nvPr/>
            </p:nvSpPr>
            <p:spPr>
              <a:xfrm>
                <a:off x="4145436" y="2586959"/>
                <a:ext cx="743148" cy="3956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 algn="r">
                  <a:tabLst>
                    <a:tab pos="1017588" algn="dec"/>
                  </a:tabLst>
                </a:pPr>
                <a:r>
                  <a:rPr lang="de-DE" sz="1600" dirty="0" smtClean="0">
                    <a:solidFill>
                      <a:schemeClr val="accent4"/>
                    </a:solidFill>
                    <a:ea typeface="Proxima Nova Soft" charset="0"/>
                    <a:cs typeface="Proxima Nova Soft" charset="0"/>
                  </a:rPr>
                  <a:t>204</a:t>
                </a:r>
                <a:endParaRPr lang="de-DE" sz="1600" dirty="0" smtClean="0">
                  <a:solidFill>
                    <a:schemeClr val="accent4"/>
                  </a:solidFill>
                  <a:latin typeface="Times New Roman"/>
                  <a:ea typeface="Proxima Nova Soft" charset="0"/>
                  <a:cs typeface="Times New Roman"/>
                </a:endParaRPr>
              </a:p>
            </p:txBody>
          </p:sp>
          <p:sp>
            <p:nvSpPr>
              <p:cNvPr id="238" name="Textfeld 237"/>
              <p:cNvSpPr txBox="1"/>
              <p:nvPr/>
            </p:nvSpPr>
            <p:spPr>
              <a:xfrm>
                <a:off x="3515829" y="2795204"/>
                <a:ext cx="743148" cy="3956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 algn="r">
                  <a:tabLst>
                    <a:tab pos="1017588" algn="dec"/>
                  </a:tabLst>
                </a:pPr>
                <a:r>
                  <a:rPr lang="de-DE" sz="1600" dirty="0" smtClean="0">
                    <a:solidFill>
                      <a:schemeClr val="accent6"/>
                    </a:solidFill>
                    <a:ea typeface="Proxima Nova Soft" charset="0"/>
                    <a:cs typeface="Proxima Nova Soft" charset="0"/>
                  </a:rPr>
                  <a:t>2.2</a:t>
                </a:r>
                <a:endParaRPr lang="de-DE" sz="1600" dirty="0" smtClean="0">
                  <a:solidFill>
                    <a:schemeClr val="accent6"/>
                  </a:solidFill>
                  <a:latin typeface="Times New Roman"/>
                  <a:ea typeface="Proxima Nova Soft" charset="0"/>
                  <a:cs typeface="Times New Roman"/>
                </a:endParaRPr>
              </a:p>
            </p:txBody>
          </p:sp>
          <p:sp>
            <p:nvSpPr>
              <p:cNvPr id="239" name="Textfeld 238"/>
              <p:cNvSpPr txBox="1"/>
              <p:nvPr/>
            </p:nvSpPr>
            <p:spPr>
              <a:xfrm>
                <a:off x="4114745" y="2793399"/>
                <a:ext cx="743148" cy="3956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 algn="r">
                  <a:tabLst>
                    <a:tab pos="1017588" algn="dec"/>
                  </a:tabLst>
                </a:pPr>
                <a:r>
                  <a:rPr lang="de-DE" sz="1600" dirty="0" smtClean="0">
                    <a:solidFill>
                      <a:schemeClr val="accent6"/>
                    </a:solidFill>
                    <a:ea typeface="Proxima Nova Soft" charset="0"/>
                    <a:cs typeface="Proxima Nova Soft" charset="0"/>
                  </a:rPr>
                  <a:t>4.0</a:t>
                </a:r>
                <a:endParaRPr lang="de-DE" sz="1600" dirty="0" smtClean="0">
                  <a:solidFill>
                    <a:schemeClr val="accent6"/>
                  </a:solidFill>
                  <a:latin typeface="Times New Roman"/>
                  <a:ea typeface="Proxima Nova Soft" charset="0"/>
                  <a:cs typeface="Times New Roman"/>
                </a:endParaRPr>
              </a:p>
            </p:txBody>
          </p:sp>
        </p:grpSp>
        <p:sp>
          <p:nvSpPr>
            <p:cNvPr id="225" name="Rechteck 224"/>
            <p:cNvSpPr/>
            <p:nvPr/>
          </p:nvSpPr>
          <p:spPr>
            <a:xfrm>
              <a:off x="2886955" y="2517725"/>
              <a:ext cx="2260985" cy="133982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6" name="Textfeld 225"/>
            <p:cNvSpPr txBox="1"/>
            <p:nvPr/>
          </p:nvSpPr>
          <p:spPr>
            <a:xfrm>
              <a:off x="3769199" y="3307964"/>
              <a:ext cx="743148" cy="395609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 algn="r">
                <a:tabLst>
                  <a:tab pos="1017588" algn="dec"/>
                </a:tabLst>
              </a:pPr>
              <a:r>
                <a:rPr lang="de-DE" sz="1600" dirty="0" smtClean="0">
                  <a:solidFill>
                    <a:schemeClr val="accent4"/>
                  </a:solidFill>
                  <a:ea typeface="Proxima Nova Soft" charset="0"/>
                  <a:cs typeface="Proxima Nova Soft" charset="0"/>
                </a:rPr>
                <a:t>44</a:t>
              </a:r>
              <a:endParaRPr lang="de-DE" sz="1600" dirty="0" smtClean="0">
                <a:solidFill>
                  <a:schemeClr val="accent4"/>
                </a:solidFill>
                <a:latin typeface="Times New Roman"/>
                <a:ea typeface="Proxima Nova Soft" charset="0"/>
                <a:cs typeface="Times New Roman"/>
              </a:endParaRPr>
            </a:p>
          </p:txBody>
        </p:sp>
        <p:sp>
          <p:nvSpPr>
            <p:cNvPr id="227" name="Textfeld 226"/>
            <p:cNvSpPr txBox="1"/>
            <p:nvPr/>
          </p:nvSpPr>
          <p:spPr>
            <a:xfrm>
              <a:off x="4394226" y="3306159"/>
              <a:ext cx="743148" cy="395609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 algn="r">
                <a:tabLst>
                  <a:tab pos="1017588" algn="dec"/>
                </a:tabLst>
              </a:pPr>
              <a:r>
                <a:rPr lang="de-DE" sz="1600" dirty="0" smtClean="0">
                  <a:solidFill>
                    <a:schemeClr val="accent4"/>
                  </a:solidFill>
                  <a:ea typeface="Proxima Nova Soft" charset="0"/>
                  <a:cs typeface="Proxima Nova Soft" charset="0"/>
                </a:rPr>
                <a:t>119</a:t>
              </a:r>
              <a:endParaRPr lang="de-DE" sz="1600" dirty="0" smtClean="0">
                <a:solidFill>
                  <a:schemeClr val="accent4"/>
                </a:solidFill>
                <a:latin typeface="Times New Roman"/>
                <a:ea typeface="Proxima Nova Soft" charset="0"/>
                <a:cs typeface="Times New Roman"/>
              </a:endParaRPr>
            </a:p>
          </p:txBody>
        </p:sp>
        <p:sp>
          <p:nvSpPr>
            <p:cNvPr id="228" name="Textfeld 227"/>
            <p:cNvSpPr txBox="1"/>
            <p:nvPr/>
          </p:nvSpPr>
          <p:spPr>
            <a:xfrm>
              <a:off x="3749118" y="3514404"/>
              <a:ext cx="743148" cy="395609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 algn="r">
                <a:tabLst>
                  <a:tab pos="1017588" algn="dec"/>
                </a:tabLst>
              </a:pPr>
              <a:r>
                <a:rPr lang="de-DE" sz="1600" dirty="0" smtClean="0">
                  <a:solidFill>
                    <a:schemeClr val="accent6"/>
                  </a:solidFill>
                  <a:ea typeface="Proxima Nova Soft" charset="0"/>
                  <a:cs typeface="Proxima Nova Soft" charset="0"/>
                </a:rPr>
                <a:t>2.4</a:t>
              </a:r>
              <a:endParaRPr lang="de-DE" sz="1600" dirty="0" smtClean="0">
                <a:solidFill>
                  <a:schemeClr val="accent6"/>
                </a:solidFill>
                <a:latin typeface="Times New Roman"/>
                <a:ea typeface="Proxima Nova Soft" charset="0"/>
                <a:cs typeface="Times New Roman"/>
              </a:endParaRPr>
            </a:p>
          </p:txBody>
        </p:sp>
        <p:sp>
          <p:nvSpPr>
            <p:cNvPr id="229" name="Textfeld 228"/>
            <p:cNvSpPr txBox="1"/>
            <p:nvPr/>
          </p:nvSpPr>
          <p:spPr>
            <a:xfrm>
              <a:off x="4363535" y="3512599"/>
              <a:ext cx="743148" cy="395609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 algn="r">
                <a:tabLst>
                  <a:tab pos="1017588" algn="dec"/>
                </a:tabLst>
              </a:pPr>
              <a:r>
                <a:rPr lang="de-DE" sz="1600" dirty="0" smtClean="0">
                  <a:solidFill>
                    <a:schemeClr val="accent6"/>
                  </a:solidFill>
                  <a:ea typeface="Proxima Nova Soft" charset="0"/>
                  <a:cs typeface="Proxima Nova Soft" charset="0"/>
                </a:rPr>
                <a:t>2.7</a:t>
              </a:r>
              <a:endParaRPr lang="de-DE" sz="1600" dirty="0" smtClean="0">
                <a:solidFill>
                  <a:schemeClr val="accent6"/>
                </a:solidFill>
                <a:latin typeface="Times New Roman"/>
                <a:ea typeface="Proxima Nova Soft" charset="0"/>
                <a:cs typeface="Times New Roman"/>
              </a:endParaRPr>
            </a:p>
          </p:txBody>
        </p:sp>
      </p:grpSp>
      <p:sp>
        <p:nvSpPr>
          <p:cNvPr id="79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952877" y="6379402"/>
            <a:ext cx="2057400" cy="365125"/>
          </a:xfrm>
        </p:spPr>
        <p:txBody>
          <a:bodyPr/>
          <a:lstStyle/>
          <a:p>
            <a:fld id="{8E003424-6E33-9843-B81D-468020E52A25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4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Autofit/>
      </a:bodyPr>
      <a:lstStyle>
        <a:defPPr marL="342900" marR="0" indent="-342900" algn="l" defTabSz="4572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/>
          <a:buNone/>
          <a:tabLst/>
          <a:defRPr kumimoji="0" sz="1000" b="0" i="0" u="none" strike="noStrike" kern="1200" cap="none" spc="0" normalizeH="0" baseline="0" noProof="0" dirty="0" err="1" smtClean="0">
            <a:ln>
              <a:noFill/>
            </a:ln>
            <a:solidFill>
              <a:srgbClr val="AFAFAF"/>
            </a:solidFill>
            <a:effectLst/>
            <a:uLnTx/>
            <a:uFillTx/>
            <a:latin typeface="Proxima Nova Soft Regular"/>
            <a:ea typeface="+mn-ea"/>
            <a:cs typeface="Proxima Nova Soft 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2550</Words>
  <Application>Microsoft Macintosh PowerPoint</Application>
  <PresentationFormat>Bildschirmpräsentation (4:3)</PresentationFormat>
  <Paragraphs>612</Paragraphs>
  <Slides>11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PolymorphicInputIterator</dc:title>
  <dc:subject/>
  <dc:creator>David Faragó</dc:creator>
  <cp:keywords/>
  <dc:description/>
  <cp:lastModifiedBy>admin Far</cp:lastModifiedBy>
  <cp:revision>728</cp:revision>
  <cp:lastPrinted>2019-01-07T10:16:43Z</cp:lastPrinted>
  <dcterms:created xsi:type="dcterms:W3CDTF">2016-03-09T09:12:53Z</dcterms:created>
  <dcterms:modified xsi:type="dcterms:W3CDTF">2019-01-11T12:56:48Z</dcterms:modified>
  <cp:category/>
</cp:coreProperties>
</file>