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309" r:id="rId9"/>
    <p:sldId id="302" r:id="rId10"/>
    <p:sldId id="261" r:id="rId11"/>
    <p:sldId id="276" r:id="rId12"/>
    <p:sldId id="262" r:id="rId13"/>
    <p:sldId id="275" r:id="rId14"/>
    <p:sldId id="278" r:id="rId15"/>
    <p:sldId id="263" r:id="rId16"/>
    <p:sldId id="265" r:id="rId17"/>
    <p:sldId id="277" r:id="rId18"/>
    <p:sldId id="267" r:id="rId19"/>
    <p:sldId id="268" r:id="rId20"/>
    <p:sldId id="293" r:id="rId21"/>
    <p:sldId id="280" r:id="rId22"/>
    <p:sldId id="274" r:id="rId23"/>
    <p:sldId id="269" r:id="rId24"/>
    <p:sldId id="272" r:id="rId25"/>
    <p:sldId id="273" r:id="rId26"/>
    <p:sldId id="258" r:id="rId27"/>
    <p:sldId id="266" r:id="rId28"/>
    <p:sldId id="279" r:id="rId29"/>
    <p:sldId id="303" r:id="rId30"/>
    <p:sldId id="304" r:id="rId31"/>
    <p:sldId id="297" r:id="rId32"/>
    <p:sldId id="281" r:id="rId33"/>
    <p:sldId id="282" r:id="rId34"/>
    <p:sldId id="294" r:id="rId35"/>
    <p:sldId id="286" r:id="rId36"/>
    <p:sldId id="283" r:id="rId37"/>
    <p:sldId id="285" r:id="rId38"/>
    <p:sldId id="284" r:id="rId39"/>
    <p:sldId id="296" r:id="rId40"/>
    <p:sldId id="288" r:id="rId41"/>
    <p:sldId id="292" r:id="rId42"/>
    <p:sldId id="291" r:id="rId43"/>
    <p:sldId id="290" r:id="rId44"/>
    <p:sldId id="287" r:id="rId45"/>
    <p:sldId id="305" r:id="rId46"/>
    <p:sldId id="295" r:id="rId47"/>
    <p:sldId id="289" r:id="rId48"/>
    <p:sldId id="306" r:id="rId49"/>
    <p:sldId id="301" r:id="rId50"/>
    <p:sldId id="300" r:id="rId51"/>
    <p:sldId id="298" r:id="rId52"/>
    <p:sldId id="299" r:id="rId53"/>
    <p:sldId id="307" r:id="rId54"/>
    <p:sldId id="308" r:id="rId55"/>
    <p:sldId id="310" r:id="rId56"/>
    <p:sldId id="270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28CE-92DE-471D-9992-5D317D16B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9974E-5236-43B3-A64C-3AB47E0FD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82F0-2439-4C27-A8FA-46D6A77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D11E-EC00-415B-A369-BB783469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5F05-7E23-4A9E-9A4C-7795C33A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5156-7A57-4290-BB2F-8467FE35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9000-28C1-4A43-9BBF-8EEC6D686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2D53-76A0-46E6-85F7-D4A25D77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74E7-4B92-4798-A8EF-72AF8564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8ADE-A033-4AD9-A93D-82116A2D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0DF3F-FFE8-4C8A-AFC4-C99ABD52E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6B80C-4FC2-4AC5-AB75-8C8211AB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47E8-A97E-4C58-87C8-91EDC0B8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8816-228A-441F-AB0C-A82B57E3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32D6-4ED7-4795-B432-0069F0A3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58E-A444-4258-B684-77AD2C69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C6C3-C957-4A8C-BC0D-15F9911E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D5AB-2387-4DC8-B09B-530926D8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AF21-CBA1-4BED-A738-27BB24B0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1A43F-C2EB-45A9-B6C5-9BB79F2F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424F-B4E8-47AB-A125-A9A3140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E3A7-5B20-4E01-A3B8-A9222AF1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6E84E-88F3-4429-B5F4-FD8ECC1B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789F-096E-4D3F-AFD2-E958C53B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974F-90BC-4ACE-80E1-3D74BCCA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E70E-90AC-4B10-9B49-C073E698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5CB3-4AC1-4938-976E-392F411B8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52915-5A85-461F-A7CE-3D5FC5BD4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0865-C65C-4153-A69D-BBFE917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17558-60A2-43B9-9BD8-2378BE2F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E2252-E8ED-4D8F-92D0-97B4A845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2D91-482C-4EA2-9721-773B4708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63F7-66E4-44ED-B785-390B5BC6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3BF2E-520F-4255-ABA9-0FDA160B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05285-6CC1-4632-BC8B-DA34D9760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41F63-3FA9-4E3D-BB88-08E0D351B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5BF82-7386-4E51-BE68-2D4608E8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C636A-875B-4A39-81C2-D8370A9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DB340-2D57-463B-B930-FC3BF932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8A64-29AC-4CA0-86A4-1814E0BC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CBB9F-DE8E-487D-BBCB-DE512CB2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FEB6E-15BC-4F25-B558-0A157C55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54FCB-13E0-4279-9AA0-0EF10632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BE2B8-4F3A-4634-9F8E-6777D31B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67F25-829E-4EFE-BE23-CD7F2E6E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812C-E6CA-4613-AA8C-3C154F6F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5E5B-EEAE-4148-A829-EF601EFB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CEA1-EA0B-4FA1-B6F8-DF0BF8C51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6F37-04AC-4FB2-BE98-4623AA37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ECA7-8F6E-433B-9697-FB2AF651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0F28-C2EF-4F6E-ADF1-68BF4700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383A-1642-4704-8AE6-96B16D0A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63C-643F-4B77-9DED-9331C45D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5488C-5F8B-4B3D-8154-5BEB0D2A1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72F6F-7249-4C26-9F54-0CF86E23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F743-B579-41AA-B102-510DFF5F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E2F79-49B0-408A-9DF8-58BA432E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ED04-C3B2-47CF-AB62-98CCC78D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24359-8333-4DD3-9B5D-24EFE70F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34B5-C715-4F4B-94A0-2E4EE214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F450-A3E2-4F8C-BDBC-E04F47FB9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2194-EA5B-43C0-BFA7-AAB2C58C3072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76E1-04D8-42E8-8777-15C22A058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FF41-CF85-4404-B619-0E94F0CB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B7DC-163E-4E19-8078-DAB5087CD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std" TargetMode="External"/><Relationship Id="rId2" Type="http://schemas.openxmlformats.org/officeDocument/2006/relationships/hyperlink" Target="https://wg21.lin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g21.link/P1668R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56AE-DB9D-4365-945C-78AF2C970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Cologne Meeting 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04428-EBD8-4403-A673-67BF67B5F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Tomasz Kamiński</a:t>
            </a:r>
          </a:p>
          <a:p>
            <a:r>
              <a:rPr lang="pl-PL" dirty="0"/>
              <a:t>Andrzej Krzemieński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2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P1152R4</a:t>
            </a:r>
            <a:br>
              <a:rPr lang="pl-PL" sz="2800" dirty="0"/>
            </a:br>
            <a:r>
              <a:rPr lang="en-US" sz="2800" dirty="0"/>
              <a:t>Deprecating 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volatile int func();  // </a:t>
            </a:r>
            <a:r>
              <a:rPr lang="pl-PL" dirty="0">
                <a:solidFill>
                  <a:srgbClr val="FFC000"/>
                </a:solidFill>
              </a:rPr>
              <a:t>DEPRECATED</a:t>
            </a:r>
          </a:p>
          <a:p>
            <a:pPr marL="0" indent="0">
              <a:buNone/>
            </a:pPr>
            <a:r>
              <a:rPr lang="pl-PL" dirty="0"/>
              <a:t>void func(volatile int v); // </a:t>
            </a:r>
            <a:r>
              <a:rPr lang="pl-PL" dirty="0">
                <a:solidFill>
                  <a:srgbClr val="FFC000"/>
                </a:solidFill>
              </a:rPr>
              <a:t>DEPRECATED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volatile int x = 20;</a:t>
            </a:r>
          </a:p>
          <a:p>
            <a:pPr marL="0" indent="0">
              <a:buNone/>
            </a:pPr>
            <a:r>
              <a:rPr lang="pl-PL" dirty="0"/>
              <a:t>int y;</a:t>
            </a:r>
          </a:p>
          <a:p>
            <a:pPr marL="0" indent="0">
              <a:buNone/>
            </a:pPr>
            <a:r>
              <a:rPr lang="pl-PL" dirty="0"/>
              <a:t>x = 10; // OK </a:t>
            </a:r>
          </a:p>
          <a:p>
            <a:pPr marL="0" indent="0">
              <a:buNone/>
            </a:pPr>
            <a:r>
              <a:rPr lang="pl-PL" dirty="0"/>
              <a:t>y = x = 20; // </a:t>
            </a:r>
            <a:r>
              <a:rPr lang="pl-PL" dirty="0">
                <a:solidFill>
                  <a:srgbClr val="FFC000"/>
                </a:solidFill>
              </a:rPr>
              <a:t>DEPRECATED </a:t>
            </a:r>
            <a:r>
              <a:rPr lang="pl-PL" dirty="0"/>
              <a:t>(both read and write in one instruction)</a:t>
            </a:r>
          </a:p>
          <a:p>
            <a:pPr marL="0" indent="0">
              <a:buNone/>
            </a:pPr>
            <a:r>
              <a:rPr lang="pl-PL" dirty="0"/>
              <a:t>x += 10; // </a:t>
            </a:r>
            <a:r>
              <a:rPr lang="pl-PL" dirty="0">
                <a:solidFill>
                  <a:srgbClr val="FFC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60356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P1825R0</a:t>
            </a:r>
            <a:br>
              <a:rPr lang="pl-PL" sz="2800" dirty="0"/>
            </a:br>
            <a:r>
              <a:rPr lang="en-US" sz="2800" dirty="0"/>
              <a:t>Merged wording for P0527R1 and P1155R3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std::string func(std::string&amp;&amp; s)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return s; // </a:t>
            </a:r>
            <a:r>
              <a:rPr lang="pl-PL" strike="sngStrike" dirty="0"/>
              <a:t>COPY,</a:t>
            </a:r>
            <a:r>
              <a:rPr lang="pl-PL" dirty="0"/>
              <a:t> MOVE</a:t>
            </a:r>
          </a:p>
          <a:p>
            <a:pPr marL="0" indent="0">
              <a:buNone/>
            </a:pPr>
            <a:r>
              <a:rPr lang="pl-PL" dirty="0"/>
              <a:t>}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std::unique_ptr&lt;Base&gt; factory()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std::unique_ptr&lt;Derived&gt; d(.....);</a:t>
            </a:r>
          </a:p>
          <a:p>
            <a:pPr marL="0" indent="0">
              <a:buNone/>
            </a:pPr>
            <a:r>
              <a:rPr lang="pl-PL" dirty="0"/>
              <a:t>    return d; // </a:t>
            </a:r>
            <a:r>
              <a:rPr lang="pl-PL" strike="sngStrike" dirty="0"/>
              <a:t>COPY (ILL-FORMED)</a:t>
            </a:r>
            <a:r>
              <a:rPr lang="pl-PL" dirty="0"/>
              <a:t>, MOVE (</a:t>
            </a:r>
            <a:r>
              <a:rPr lang="pl-PL" dirty="0">
                <a:solidFill>
                  <a:srgbClr val="00B050"/>
                </a:solidFill>
              </a:rPr>
              <a:t>OK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3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P1616R1 </a:t>
            </a:r>
            <a:br>
              <a:rPr lang="pl-PL" sz="2800" dirty="0"/>
            </a:br>
            <a:r>
              <a:rPr lang="en-US" sz="2800" dirty="0"/>
              <a:t>Using unconstrained template </a:t>
            </a:r>
            <a:r>
              <a:rPr lang="en-US" sz="2800" dirty="0" err="1"/>
              <a:t>template</a:t>
            </a:r>
            <a:r>
              <a:rPr lang="en-US" sz="2800" dirty="0"/>
              <a:t> parameters with constrained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template&lt;template&lt;typename...&gt; class Tuple, typename... Ts&gt;</a:t>
            </a:r>
          </a:p>
          <a:p>
            <a:pPr marL="0" indent="0">
              <a:buNone/>
            </a:pPr>
            <a:r>
              <a:rPr lang="pl-PL" dirty="0"/>
              <a:t>struct CreateInstanceWith</a:t>
            </a:r>
          </a:p>
          <a:p>
            <a:pPr marL="0" indent="0">
              <a:buNone/>
            </a:pPr>
            <a:r>
              <a:rPr lang="pl-PL" dirty="0"/>
              <a:t>{ using type = Tuple&lt;Ts...&gt;; 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template&lt;Object T, Allocator A&gt; class Vector;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CreateInstanceWith&lt;Vector, int, std::allocator&lt;int&gt;&gt;::type v; // </a:t>
            </a:r>
            <a:r>
              <a:rPr lang="pl-PL" dirty="0">
                <a:solidFill>
                  <a:srgbClr val="00B050"/>
                </a:solidFill>
              </a:rPr>
              <a:t>OK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P1816R0</a:t>
            </a:r>
            <a:br>
              <a:rPr lang="pl-PL" sz="2800" dirty="0"/>
            </a:br>
            <a:r>
              <a:rPr lang="en-US" sz="2800" dirty="0"/>
              <a:t>Wording for class template argument deduction for 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template&lt;typename T, typename U&gt;</a:t>
            </a:r>
          </a:p>
          <a:p>
            <a:pPr marL="0" indent="0">
              <a:buNone/>
            </a:pPr>
            <a:r>
              <a:rPr lang="pl-PL" dirty="0"/>
              <a:t>struct Pair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  T first;</a:t>
            </a:r>
          </a:p>
          <a:p>
            <a:pPr marL="0" indent="0">
              <a:buNone/>
            </a:pPr>
            <a:r>
              <a:rPr lang="pl-PL" dirty="0"/>
              <a:t>      U second;</a:t>
            </a:r>
          </a:p>
          <a:p>
            <a:pPr marL="0" indent="0">
              <a:buNone/>
            </a:pPr>
            <a:r>
              <a:rPr lang="pl-PL" dirty="0"/>
              <a:t>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Pair p(10, std::string("lorem")); // </a:t>
            </a:r>
            <a:r>
              <a:rPr lang="pl-PL" dirty="0">
                <a:solidFill>
                  <a:srgbClr val="00B050"/>
                </a:solidFill>
              </a:rPr>
              <a:t>OK</a:t>
            </a:r>
            <a:r>
              <a:rPr lang="pl-PL" dirty="0"/>
              <a:t>, Pair&lt;int, std::string&gt;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5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P1814R0</a:t>
            </a:r>
            <a:br>
              <a:rPr lang="pl-PL" sz="2800" dirty="0"/>
            </a:br>
            <a:r>
              <a:rPr lang="en-US" sz="2800" dirty="0"/>
              <a:t>Wording for Class Template Argument Deduction for Alias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template&lt;typename T&gt;</a:t>
            </a:r>
          </a:p>
          <a:p>
            <a:pPr marL="0" indent="0">
              <a:buNone/>
            </a:pPr>
            <a:r>
              <a:rPr lang="pl-PL" dirty="0"/>
              <a:t>using StringPair = std::pair&lt;std::string, T&gt;;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StringPair p("lorem", 10); // </a:t>
            </a:r>
            <a:r>
              <a:rPr lang="pl-PL" dirty="0">
                <a:solidFill>
                  <a:srgbClr val="00B050"/>
                </a:solidFill>
              </a:rPr>
              <a:t>OK</a:t>
            </a:r>
            <a:r>
              <a:rPr lang="pl-PL" dirty="0"/>
              <a:t>, StringPair&lt;int&gt;, i. e. </a:t>
            </a:r>
          </a:p>
          <a:p>
            <a:pPr marL="0" indent="0">
              <a:buNone/>
            </a:pPr>
            <a:r>
              <a:rPr lang="pl-PL" dirty="0"/>
              <a:t>                                              // std::pair&lt;std::string, int&gt;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9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P1766R1</a:t>
            </a:r>
            <a:br>
              <a:rPr lang="pl-PL" sz="2800" dirty="0"/>
            </a:br>
            <a:r>
              <a:rPr lang="en-US" sz="2800" dirty="0"/>
              <a:t>Mitigating minor modules maladies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typedef struct { void foo(); }  S; // </a:t>
            </a:r>
            <a:r>
              <a:rPr lang="pl-PL" strike="sngStrike" dirty="0"/>
              <a:t>OK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// file a.hpp</a:t>
            </a:r>
          </a:p>
          <a:p>
            <a:pPr marL="0" indent="0">
              <a:buNone/>
            </a:pPr>
            <a:r>
              <a:rPr lang="pl-PL" dirty="0"/>
              <a:t>void func(int x = 40);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// file b.hpp</a:t>
            </a:r>
          </a:p>
          <a:p>
            <a:pPr marL="0" indent="0">
              <a:buNone/>
            </a:pPr>
            <a:r>
              <a:rPr lang="pl-PL" dirty="0"/>
              <a:t>void func(int x = 20); // </a:t>
            </a:r>
            <a:r>
              <a:rPr lang="pl-PL" strike="sngStrike" dirty="0"/>
              <a:t>OK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 NDR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38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P1811R0</a:t>
            </a:r>
            <a:br>
              <a:rPr lang="en-US" sz="2800" dirty="0"/>
            </a:br>
            <a:r>
              <a:rPr lang="en-US" sz="2800" dirty="0"/>
              <a:t>Relaxing redefinition restrictions for re-exportation 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module;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pl-PL" dirty="0"/>
              <a:t>Thingy</a:t>
            </a:r>
            <a:r>
              <a:rPr lang="en-US" dirty="0"/>
              <a:t>.h</a:t>
            </a:r>
            <a:r>
              <a:rPr lang="pl-PL" dirty="0"/>
              <a:t>pp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export module </a:t>
            </a:r>
            <a:r>
              <a:rPr lang="pl-PL" dirty="0"/>
              <a:t>some.Module</a:t>
            </a:r>
            <a:r>
              <a:rPr lang="en-US" dirty="0"/>
              <a:t>;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export Thingy func();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// other file</a:t>
            </a:r>
          </a:p>
          <a:p>
            <a:pPr marL="0" indent="0">
              <a:buNone/>
            </a:pPr>
            <a:r>
              <a:rPr lang="pl-PL" dirty="0"/>
              <a:t>import some.Module; // makes Thingy reachable</a:t>
            </a:r>
          </a:p>
          <a:p>
            <a:pPr marL="0" indent="0">
              <a:buNone/>
            </a:pPr>
            <a:r>
              <a:rPr lang="pl-PL" dirty="0"/>
              <a:t>#include "Thingy.hpp"; // </a:t>
            </a:r>
            <a:r>
              <a:rPr lang="pl-PL" dirty="0">
                <a:solidFill>
                  <a:srgbClr val="00B050"/>
                </a:solidFill>
              </a:rPr>
              <a:t>OK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5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P1502R1</a:t>
            </a:r>
            <a:br>
              <a:rPr lang="pl-PL" sz="2800" dirty="0"/>
            </a:br>
            <a:r>
              <a:rPr lang="en-US" sz="2800" dirty="0"/>
              <a:t>Standard library header units for 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#include &lt;vector&gt;</a:t>
            </a:r>
          </a:p>
          <a:p>
            <a:pPr marL="0" indent="0">
              <a:buNone/>
            </a:pPr>
            <a:r>
              <a:rPr lang="pl-PL" dirty="0"/>
              <a:t>import &lt;vector&gt;;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#include &lt;functional&gt;</a:t>
            </a:r>
          </a:p>
          <a:p>
            <a:pPr marL="0" indent="0">
              <a:buNone/>
            </a:pPr>
            <a:r>
              <a:rPr lang="pl-PL" dirty="0"/>
              <a:t>import &lt;functional&gt;;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P1703R1</a:t>
            </a:r>
            <a:br>
              <a:rPr lang="pl-PL" sz="2800" dirty="0"/>
            </a:br>
            <a:r>
              <a:rPr lang="en-US" sz="2800" dirty="0"/>
              <a:t>Recognizing Header Unit Imports Requires Full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import "header.hpp"; // OK</a:t>
            </a:r>
          </a:p>
          <a:p>
            <a:pPr marL="0" indent="0">
              <a:buNone/>
            </a:pPr>
            <a:r>
              <a:rPr lang="pl-PL" strike="sngStrike" dirty="0"/>
              <a:t>import "header.hpp"; int x; // ILL-FORMED</a:t>
            </a:r>
          </a:p>
          <a:p>
            <a:pPr marL="0" indent="0">
              <a:buNone/>
            </a:pPr>
            <a:r>
              <a:rPr lang="pl-PL" dirty="0"/>
              <a:t>import my_module; int x; // 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8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P1452R2</a:t>
            </a:r>
            <a:br>
              <a:rPr lang="pl-PL" sz="2800" dirty="0"/>
            </a:br>
            <a:r>
              <a:rPr lang="en-US" sz="2800" dirty="0"/>
              <a:t>On the non-uniform semantics of return-type-requirements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template&lt;typename T&gt;</a:t>
            </a:r>
          </a:p>
          <a:p>
            <a:pPr marL="0" indent="0">
              <a:buNone/>
            </a:pPr>
            <a:r>
              <a:rPr lang="pl-PL" dirty="0"/>
              <a:t>concept Concept =  requires(T t)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strike="sngStrike" dirty="0"/>
              <a:t>{ t+1 } -&gt; T;</a:t>
            </a:r>
            <a:r>
              <a:rPr lang="pl-PL" dirty="0"/>
              <a:t> //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    </a:t>
            </a:r>
            <a:r>
              <a:rPr lang="pl-PL" dirty="0"/>
              <a:t>{ t + 1 } -&gt; std::</a:t>
            </a:r>
            <a:r>
              <a:rPr lang="en-US" dirty="0" err="1"/>
              <a:t>convertible_to</a:t>
            </a:r>
            <a:r>
              <a:rPr lang="pl-PL" dirty="0"/>
              <a:t>&lt;T&gt;;</a:t>
            </a: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7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P1161R3</a:t>
            </a:r>
            <a:br>
              <a:rPr lang="pl-PL" sz="2800" dirty="0"/>
            </a:br>
            <a:r>
              <a:rPr lang="en-US" sz="2800" dirty="0"/>
              <a:t>Deprecate uses of the comma operator in subscripting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/>
              <a:t>map[x, y]; // </a:t>
            </a:r>
            <a:r>
              <a:rPr lang="pl-PL" strike="sngStrike" dirty="0"/>
              <a:t>OK</a:t>
            </a:r>
            <a:r>
              <a:rPr lang="pl-PL" dirty="0"/>
              <a:t>, </a:t>
            </a:r>
            <a:r>
              <a:rPr lang="pl-PL" dirty="0">
                <a:solidFill>
                  <a:schemeClr val="accent4"/>
                </a:solidFill>
              </a:rPr>
              <a:t>DEPRECATED</a:t>
            </a:r>
          </a:p>
          <a:p>
            <a:pPr marL="0" indent="0">
              <a:buNone/>
            </a:pPr>
            <a:r>
              <a:rPr lang="pl-PL" dirty="0"/>
              <a:t>map[(x, y)]; // </a:t>
            </a:r>
            <a:r>
              <a:rPr lang="pl-PL" dirty="0">
                <a:solidFill>
                  <a:srgbClr val="00B050"/>
                </a:solidFill>
              </a:rPr>
              <a:t>OK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39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P0388R4</a:t>
            </a:r>
            <a:br>
              <a:rPr lang="pl-PL" sz="2800" dirty="0"/>
            </a:br>
            <a:r>
              <a:rPr lang="en-US" sz="2800" dirty="0"/>
              <a:t>Permit conversions to arrays of unknown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void func(int(&amp;)[]);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int x[10]{};</a:t>
            </a:r>
          </a:p>
          <a:p>
            <a:pPr marL="0" indent="0">
              <a:buNone/>
            </a:pPr>
            <a:r>
              <a:rPr lang="pl-PL" dirty="0"/>
              <a:t>func(x); // </a:t>
            </a:r>
            <a:r>
              <a:rPr lang="pl-PL" strike="sngStrike" dirty="0"/>
              <a:t>ILL-FORMED</a:t>
            </a:r>
            <a:r>
              <a:rPr lang="pl-PL" dirty="0"/>
              <a:t>, </a:t>
            </a:r>
            <a:r>
              <a:rPr lang="pl-PL" dirty="0">
                <a:solidFill>
                  <a:srgbClr val="00B050"/>
                </a:solidFill>
              </a:rPr>
              <a:t>OK</a:t>
            </a:r>
          </a:p>
          <a:p>
            <a:pPr marL="0" indent="0">
              <a:buNone/>
            </a:pPr>
            <a:r>
              <a:rPr lang="pl-PL" dirty="0"/>
              <a:t>int (&amp;t)[] = x; // </a:t>
            </a:r>
            <a:r>
              <a:rPr lang="pl-PL" strike="sngStrike" dirty="0"/>
              <a:t>ILL-FORMED</a:t>
            </a:r>
            <a:r>
              <a:rPr lang="pl-PL" dirty="0"/>
              <a:t>, </a:t>
            </a:r>
            <a:r>
              <a:rPr lang="pl-PL" dirty="0">
                <a:solidFill>
                  <a:srgbClr val="00B050"/>
                </a:solidFill>
              </a:rPr>
              <a:t>OK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0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P1823R0</a:t>
            </a:r>
            <a:br>
              <a:rPr lang="pl-PL" sz="2800" dirty="0"/>
            </a:br>
            <a:r>
              <a:rPr lang="en-US" sz="2800" dirty="0"/>
              <a:t>Remove Contracts from 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void sqrt(double x)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strike="sngStrike" dirty="0"/>
              <a:t>[[pre: x &gt;= 0]]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strike="sngStrike" dirty="0"/>
              <a:t>[[post: x &gt;= 0]]</a:t>
            </a:r>
            <a:r>
              <a:rPr lang="pl-PL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0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P1143R2</a:t>
            </a:r>
            <a:br>
              <a:rPr lang="pl-PL" sz="2800" dirty="0"/>
            </a:br>
            <a:r>
              <a:rPr lang="en-US" sz="2800" dirty="0"/>
              <a:t>Adding the </a:t>
            </a:r>
            <a:r>
              <a:rPr lang="en-US" sz="2800" dirty="0" err="1"/>
              <a:t>constinit</a:t>
            </a:r>
            <a:r>
              <a:rPr lang="en-US" sz="2800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constinit Thingy global {complex_initializer()};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9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P1331R2</a:t>
            </a:r>
            <a:br>
              <a:rPr lang="pl-PL" sz="2800" dirty="0"/>
            </a:br>
            <a:r>
              <a:rPr lang="en-US" sz="2800" dirty="0"/>
              <a:t>Permitting trivial default initialization in </a:t>
            </a:r>
            <a:r>
              <a:rPr lang="en-US" sz="2800" dirty="0" err="1"/>
              <a:t>constexpr</a:t>
            </a:r>
            <a:r>
              <a:rPr lang="en-US" sz="2800" dirty="0"/>
              <a:t>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l-PL" dirty="0"/>
              <a:t>constexpr int func() 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int x;        // </a:t>
            </a:r>
            <a:r>
              <a:rPr lang="pl-PL" strike="sngStrike" dirty="0"/>
              <a:t>ILL-FORMED</a:t>
            </a:r>
            <a:r>
              <a:rPr lang="pl-PL" dirty="0"/>
              <a:t>, </a:t>
            </a:r>
            <a:r>
              <a:rPr lang="pl-PL" dirty="0">
                <a:solidFill>
                  <a:srgbClr val="00B050"/>
                </a:solidFill>
              </a:rPr>
              <a:t>OK</a:t>
            </a:r>
          </a:p>
          <a:p>
            <a:pPr marL="0" indent="0">
              <a:buNone/>
            </a:pPr>
            <a:r>
              <a:rPr lang="pl-PL" dirty="0"/>
              <a:t>   return x; //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r>
              <a:rPr lang="pl-P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P1668R1 </a:t>
            </a:r>
            <a:br>
              <a:rPr lang="pl-PL" sz="2800" dirty="0"/>
            </a:br>
            <a:r>
              <a:rPr lang="en-US" sz="2800" dirty="0"/>
              <a:t>Enabling </a:t>
            </a:r>
            <a:r>
              <a:rPr lang="en-US" sz="2800" dirty="0" err="1"/>
              <a:t>constexpr</a:t>
            </a:r>
            <a:r>
              <a:rPr lang="en-US" sz="2800" dirty="0"/>
              <a:t> </a:t>
            </a:r>
            <a:r>
              <a:rPr lang="en-US" sz="2800" dirty="0" err="1"/>
              <a:t>Intrinsics</a:t>
            </a:r>
            <a:r>
              <a:rPr lang="en-US" sz="2800" dirty="0"/>
              <a:t> By Permitting Unevaluated inline-assembly in </a:t>
            </a:r>
            <a:r>
              <a:rPr lang="en-US" sz="2800" dirty="0" err="1"/>
              <a:t>constexpr</a:t>
            </a:r>
            <a:r>
              <a:rPr lang="en-US" sz="2800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constexpr void copy_memory(std::span&lt;std::byte&gt; in, byte* out)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if (std::is_constant_evaluated())</a:t>
            </a:r>
          </a:p>
          <a:p>
            <a:pPr marL="0" indent="0">
              <a:buNone/>
            </a:pPr>
            <a:r>
              <a:rPr lang="pl-PL" dirty="0"/>
              <a:t>      for (std::size_t i = 0; i &lt; n; ++i, ++out)</a:t>
            </a:r>
          </a:p>
          <a:p>
            <a:pPr marL="0" indent="0">
              <a:buNone/>
            </a:pPr>
            <a:r>
              <a:rPr lang="pl-PL" dirty="0"/>
              <a:t>         *out = span[i];</a:t>
            </a:r>
            <a:endParaRPr lang="pl-PL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pl-PL" dirty="0"/>
              <a:t>   else</a:t>
            </a:r>
          </a:p>
          <a:p>
            <a:pPr marL="0" indent="0">
              <a:buNone/>
            </a:pPr>
            <a:r>
              <a:rPr lang="pl-PL" dirty="0"/>
              <a:t>      asm("magic assembly"); // </a:t>
            </a:r>
            <a:r>
              <a:rPr lang="pl-PL" strike="sngStrike" dirty="0"/>
              <a:t>ILL-FORMED</a:t>
            </a:r>
            <a:r>
              <a:rPr lang="pl-PL" dirty="0"/>
              <a:t>, </a:t>
            </a:r>
            <a:r>
              <a:rPr lang="pl-PL" dirty="0">
                <a:solidFill>
                  <a:srgbClr val="00B050"/>
                </a:solidFill>
              </a:rPr>
              <a:t>OK</a:t>
            </a:r>
          </a:p>
          <a:p>
            <a:pPr marL="0" indent="0">
              <a:buNone/>
            </a:pPr>
            <a:r>
              <a:rPr lang="pl-P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40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P0784R7</a:t>
            </a:r>
            <a:br>
              <a:rPr lang="pl-PL" sz="2800" dirty="0"/>
            </a:br>
            <a:r>
              <a:rPr lang="en-US" sz="2800" dirty="0"/>
              <a:t>More </a:t>
            </a:r>
            <a:r>
              <a:rPr lang="en-US" sz="2800" dirty="0" err="1"/>
              <a:t>constexpr</a:t>
            </a:r>
            <a:r>
              <a:rPr lang="en-US" sz="2800" dirty="0"/>
              <a:t>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constexpr void func(int n)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std::allocator&lt;int&gt; alloc;</a:t>
            </a:r>
          </a:p>
          <a:p>
            <a:pPr marL="0" indent="0">
              <a:buNone/>
            </a:pPr>
            <a:r>
              <a:rPr lang="pl-PL" dirty="0"/>
              <a:t>    using traits = std::allocator_traits&lt;std::allocator&lt;int&gt;&gt;;</a:t>
            </a:r>
          </a:p>
          <a:p>
            <a:pPr marL="0" indent="0">
              <a:buNone/>
            </a:pPr>
            <a:r>
              <a:rPr lang="pl-PL" dirty="0"/>
              <a:t>    int * p = traits::allocate(alloc, 20);</a:t>
            </a:r>
          </a:p>
          <a:p>
            <a:pPr marL="0" indent="0">
              <a:buNone/>
            </a:pPr>
            <a:r>
              <a:rPr lang="pl-PL" dirty="0"/>
              <a:t>    for (int i = 0; i &lt; 20; ++i)</a:t>
            </a:r>
          </a:p>
          <a:p>
            <a:pPr marL="0" indent="0">
              <a:buNone/>
            </a:pPr>
            <a:r>
              <a:rPr lang="pl-PL" dirty="0"/>
              <a:t>       std::construct_at(p+i, i);</a:t>
            </a:r>
          </a:p>
          <a:p>
            <a:pPr marL="0" indent="0">
              <a:buNone/>
            </a:pPr>
            <a:r>
              <a:rPr lang="pl-PL" dirty="0"/>
              <a:t>    traits::deallocate(alloc, p, 20);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499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7143"/>
          </a:xfrm>
        </p:spPr>
        <p:txBody>
          <a:bodyPr>
            <a:normAutofit/>
          </a:bodyPr>
          <a:lstStyle/>
          <a:p>
            <a:r>
              <a:rPr lang="en-US" sz="2800" dirty="0"/>
              <a:t>P1004R2</a:t>
            </a:r>
            <a:br>
              <a:rPr lang="pl-PL" sz="2800" dirty="0"/>
            </a:br>
            <a:r>
              <a:rPr lang="en-US" sz="2800" dirty="0"/>
              <a:t>Making std::vector </a:t>
            </a:r>
            <a:r>
              <a:rPr lang="en-US" sz="2800" dirty="0" err="1"/>
              <a:t>constexpr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constexpr std::size_t sumCubes(int n)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std::vector&lt;int&gt; cubes;</a:t>
            </a:r>
          </a:p>
          <a:p>
            <a:pPr marL="0" indent="0">
              <a:buNone/>
            </a:pPr>
            <a:r>
              <a:rPr lang="pl-PL" dirty="0"/>
              <a:t>    for (int i = 0; i &lt; n; i++)  sum.push_back(i*i*i);</a:t>
            </a:r>
          </a:p>
          <a:p>
            <a:pPr marL="0" indent="0">
              <a:buNone/>
            </a:pPr>
            <a:r>
              <a:rPr lang="pl-PL" dirty="0"/>
              <a:t>   std::size_t result = 0;</a:t>
            </a:r>
          </a:p>
          <a:p>
            <a:pPr marL="0" indent="0">
              <a:buNone/>
            </a:pPr>
            <a:r>
              <a:rPr lang="pl-PL" dirty="0"/>
              <a:t>   for (int x : cubes) result += x;</a:t>
            </a:r>
          </a:p>
          <a:p>
            <a:pPr marL="0" indent="0">
              <a:buNone/>
            </a:pPr>
            <a:r>
              <a:rPr lang="pl-PL" dirty="0"/>
              <a:t>   return result;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constexpr std::size_t r = sumCubes(100); // </a:t>
            </a:r>
            <a:r>
              <a:rPr lang="pl-PL" dirty="0">
                <a:solidFill>
                  <a:srgbClr val="00B050"/>
                </a:solidFill>
              </a:rPr>
              <a:t>OK</a:t>
            </a:r>
          </a:p>
          <a:p>
            <a:pPr marL="0" indent="0">
              <a:buNone/>
            </a:pPr>
            <a:r>
              <a:rPr lang="pl-PL" dirty="0"/>
              <a:t>constexpt std::vector&lt;int&gt; v(20);                //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</p:txBody>
      </p:sp>
    </p:spTree>
    <p:extLst>
      <p:ext uri="{BB962C8B-B14F-4D97-AF65-F5344CB8AC3E}">
        <p14:creationId xmlns:p14="http://schemas.microsoft.com/office/powerpoint/2010/main" val="3965550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7143"/>
          </a:xfrm>
        </p:spPr>
        <p:txBody>
          <a:bodyPr>
            <a:normAutofit/>
          </a:bodyPr>
          <a:lstStyle/>
          <a:p>
            <a:r>
              <a:rPr lang="en-US" sz="2800" dirty="0"/>
              <a:t>P0980R1</a:t>
            </a:r>
            <a:br>
              <a:rPr lang="pl-PL" sz="2800" dirty="0"/>
            </a:br>
            <a:r>
              <a:rPr lang="en-US" sz="2800" dirty="0"/>
              <a:t>Making std::string </a:t>
            </a:r>
            <a:r>
              <a:rPr lang="en-US" sz="2800" dirty="0" err="1"/>
              <a:t>constexpr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constexpr std::size_t parse(std::string s)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std::size_t result = 0;</a:t>
            </a:r>
          </a:p>
          <a:p>
            <a:pPr marL="0" indent="0">
              <a:buNone/>
            </a:pPr>
            <a:r>
              <a:rPr lang="pl-PL" dirty="0"/>
              <a:t>   for (char c : s)</a:t>
            </a:r>
          </a:p>
          <a:p>
            <a:pPr marL="0" indent="0">
              <a:buNone/>
            </a:pPr>
            <a:r>
              <a:rPr lang="pl-PL" dirty="0"/>
              <a:t>      result = result * 10 + int(c) – int('0');</a:t>
            </a:r>
          </a:p>
          <a:p>
            <a:pPr marL="0" indent="0">
              <a:buNone/>
            </a:pPr>
            <a:r>
              <a:rPr lang="pl-PL" dirty="0"/>
              <a:t>  return result;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constexpr std::size_t r =  parse("100"); // </a:t>
            </a:r>
            <a:r>
              <a:rPr lang="pl-PL" dirty="0">
                <a:solidFill>
                  <a:srgbClr val="00B050"/>
                </a:solidFill>
              </a:rPr>
              <a:t>OK</a:t>
            </a:r>
          </a:p>
          <a:p>
            <a:pPr marL="0" indent="0">
              <a:buNone/>
            </a:pPr>
            <a:r>
              <a:rPr lang="pl-PL" dirty="0"/>
              <a:t>constexpr std::string s = "Lorem";          //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</p:txBody>
      </p:sp>
    </p:spTree>
    <p:extLst>
      <p:ext uri="{BB962C8B-B14F-4D97-AF65-F5344CB8AC3E}">
        <p14:creationId xmlns:p14="http://schemas.microsoft.com/office/powerpoint/2010/main" val="340148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P1065R2</a:t>
            </a:r>
            <a:br>
              <a:rPr lang="pl-PL" sz="2800" dirty="0"/>
            </a:br>
            <a:r>
              <a:rPr lang="pl-PL" sz="2800" dirty="0"/>
              <a:t>C</a:t>
            </a:r>
            <a:r>
              <a:rPr lang="en-US" sz="2800" dirty="0" err="1"/>
              <a:t>onstexpr</a:t>
            </a:r>
            <a:r>
              <a:rPr lang="en-US" sz="2800" dirty="0"/>
              <a:t> INVOKE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constexpr int func(int x, int y) { return x * y; 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constexpr auto f = std::bind(func, 10, _1);</a:t>
            </a:r>
          </a:p>
          <a:p>
            <a:pPr marL="0" indent="0">
              <a:buNone/>
            </a:pPr>
            <a:r>
              <a:rPr lang="pl-PL" dirty="0"/>
              <a:t>constexpr int y = std::invoke(f, 20);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constexpr auto f2 = std::bind_front(func, 10);</a:t>
            </a:r>
          </a:p>
          <a:p>
            <a:pPr marL="0" indent="0">
              <a:buNone/>
            </a:pPr>
            <a:r>
              <a:rPr lang="pl-PL" dirty="0"/>
              <a:t>constexpr auto f3 = std::not_fn(std::equal());</a:t>
            </a:r>
          </a:p>
          <a:p>
            <a:pPr marL="0" indent="0">
              <a:buNone/>
            </a:pPr>
            <a:r>
              <a:rPr lang="pl-PL" dirty="0"/>
              <a:t>constexpr auto f4 = std::mem_fn(&amp;Class::foo);</a:t>
            </a:r>
          </a:p>
        </p:txBody>
      </p:sp>
    </p:spTree>
    <p:extLst>
      <p:ext uri="{BB962C8B-B14F-4D97-AF65-F5344CB8AC3E}">
        <p14:creationId xmlns:p14="http://schemas.microsoft.com/office/powerpoint/2010/main" val="2015963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P1355R2</a:t>
            </a:r>
            <a:br>
              <a:rPr lang="pl-PL" sz="2800" dirty="0"/>
            </a:br>
            <a:r>
              <a:rPr lang="en-US" sz="2800" dirty="0"/>
              <a:t>Exposing a narrow contract for ceil2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constexpr int x = std::numeric_limits&lt;int&gt;::max();</a:t>
            </a:r>
          </a:p>
          <a:p>
            <a:pPr marL="0" indent="0">
              <a:buNone/>
            </a:pPr>
            <a:r>
              <a:rPr lang="pl-PL" dirty="0"/>
              <a:t>constexpr int y = std::ceil2(x); //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r>
              <a:rPr lang="pl-PL" dirty="0"/>
              <a:t>int foo()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 int y = std::ceil2(x); // UB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9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P0848R3 </a:t>
            </a:r>
            <a:br>
              <a:rPr lang="pl-PL" sz="2800" dirty="0"/>
            </a:br>
            <a:r>
              <a:rPr lang="en-US" sz="2800" dirty="0"/>
              <a:t>Conditionally Trivial Special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template&lt;typename T&gt; </a:t>
            </a:r>
          </a:p>
          <a:p>
            <a:pPr marL="0" indent="0">
              <a:buNone/>
            </a:pPr>
            <a:r>
              <a:rPr lang="pl-PL" dirty="0"/>
              <a:t>class Optional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Optional(Optional&amp;&amp;)  </a:t>
            </a:r>
          </a:p>
          <a:p>
            <a:pPr marL="0" indent="0">
              <a:buNone/>
            </a:pPr>
            <a:r>
              <a:rPr lang="pl-PL" dirty="0"/>
              <a:t>        requires std::</a:t>
            </a:r>
            <a:r>
              <a:rPr lang="en-US" dirty="0" err="1"/>
              <a:t>is_triviall</a:t>
            </a:r>
            <a:r>
              <a:rPr lang="pl-PL" dirty="0"/>
              <a:t>y_move_constructible&lt;T&gt; = default;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Optional(Optional&amp;&amp;);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private:</a:t>
            </a:r>
          </a:p>
          <a:p>
            <a:pPr marL="0" indent="0">
              <a:buNone/>
            </a:pPr>
            <a:r>
              <a:rPr lang="pl-PL" dirty="0"/>
              <a:t>   union { T, nothing } val;</a:t>
            </a:r>
          </a:p>
          <a:p>
            <a:pPr marL="0" indent="0">
              <a:buNone/>
            </a:pPr>
            <a:r>
              <a:rPr lang="pl-PL" dirty="0"/>
              <a:t>   bool engaged;</a:t>
            </a:r>
          </a:p>
          <a:p>
            <a:pPr marL="0" indent="0">
              <a:buNone/>
            </a:pPr>
            <a:r>
              <a:rPr lang="pl-PL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21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P0553R4</a:t>
            </a:r>
            <a:br>
              <a:rPr lang="pl-PL" sz="2800" dirty="0"/>
            </a:br>
            <a:r>
              <a:rPr lang="en-US" sz="2800" dirty="0"/>
              <a:t>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#include &lt;bit&gt;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std::popcount(213);</a:t>
            </a:r>
          </a:p>
          <a:p>
            <a:pPr marL="0" indent="0">
              <a:buNone/>
            </a:pPr>
            <a:r>
              <a:rPr lang="pl-PL" dirty="0"/>
              <a:t>std::rotl(23);</a:t>
            </a:r>
          </a:p>
          <a:p>
            <a:pPr marL="0" indent="0">
              <a:buNone/>
            </a:pPr>
            <a:r>
              <a:rPr lang="pl-PL" dirty="0"/>
              <a:t>std::countr_one(0xFF);</a:t>
            </a:r>
          </a:p>
        </p:txBody>
      </p:sp>
    </p:spTree>
    <p:extLst>
      <p:ext uri="{BB962C8B-B14F-4D97-AF65-F5344CB8AC3E}">
        <p14:creationId xmlns:p14="http://schemas.microsoft.com/office/powerpoint/2010/main" val="1450484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P1612R1</a:t>
            </a:r>
            <a:br>
              <a:rPr lang="pl-PL" sz="2800" dirty="0"/>
            </a:br>
            <a:r>
              <a:rPr lang="en-US" sz="2800" dirty="0"/>
              <a:t>Relocate </a:t>
            </a:r>
            <a:r>
              <a:rPr lang="en-US" sz="2800" dirty="0" err="1"/>
              <a:t>Endian’s</a:t>
            </a:r>
            <a:r>
              <a:rPr lang="en-US" sz="2800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trike="sngStrike" dirty="0"/>
              <a:t>#include &lt;type_traits&gt;</a:t>
            </a:r>
          </a:p>
          <a:p>
            <a:pPr marL="0" indent="0">
              <a:buNone/>
            </a:pPr>
            <a:r>
              <a:rPr lang="pl-PL" dirty="0"/>
              <a:t>#include &lt;bit&gt;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if constexpr (std::endian::native == std::endian::little)</a:t>
            </a:r>
          </a:p>
          <a:p>
            <a:pPr marL="0" indent="0">
              <a:buNone/>
            </a:pPr>
            <a:r>
              <a:rPr lang="pl-PL" dirty="0"/>
              <a:t>   switch_bytes();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64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P0631R8</a:t>
            </a:r>
            <a:br>
              <a:rPr lang="pl-PL" sz="2800" dirty="0"/>
            </a:br>
            <a:r>
              <a:rPr lang="en-US" sz="2800" dirty="0"/>
              <a:t>Math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#include &lt;numbers&gt;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std::numbers::pi;</a:t>
            </a:r>
          </a:p>
          <a:p>
            <a:pPr marL="0" indent="0">
              <a:buNone/>
            </a:pPr>
            <a:r>
              <a:rPr lang="pl-PL" dirty="0"/>
              <a:t>std::numbers::sqrt2;</a:t>
            </a:r>
          </a:p>
          <a:p>
            <a:pPr marL="0" indent="0">
              <a:buNone/>
            </a:pPr>
            <a:r>
              <a:rPr lang="pl-PL" dirty="0"/>
              <a:t>std::numbers::e_v&lt;float&gt;;</a:t>
            </a:r>
          </a:p>
          <a:p>
            <a:pPr marL="0" indent="0">
              <a:buNone/>
            </a:pPr>
            <a:r>
              <a:rPr lang="pl-PL" dirty="0"/>
              <a:t>std::numbers::log2e_v&lt;long double&gt;;</a:t>
            </a:r>
          </a:p>
        </p:txBody>
      </p:sp>
    </p:spTree>
    <p:extLst>
      <p:ext uri="{BB962C8B-B14F-4D97-AF65-F5344CB8AC3E}">
        <p14:creationId xmlns:p14="http://schemas.microsoft.com/office/powerpoint/2010/main" val="2009273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P0645R10</a:t>
            </a:r>
            <a:br>
              <a:rPr lang="pl-PL" sz="2800" dirty="0"/>
            </a:br>
            <a:r>
              <a:rPr lang="en-US" sz="2800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std::format("{}: error {} occurred", "SERVICE", 404); </a:t>
            </a:r>
          </a:p>
          <a:p>
            <a:pPr marL="0" indent="0">
              <a:buNone/>
            </a:pPr>
            <a:r>
              <a:rPr lang="pl-PL" dirty="0"/>
              <a:t>std::format("error {1} occurred in {0}", "SERVICE", 404);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std::format("{:*^10}", 10);   // ****10****</a:t>
            </a:r>
          </a:p>
          <a:p>
            <a:pPr marL="0" indent="0">
              <a:buNone/>
            </a:pPr>
            <a:r>
              <a:rPr lang="pl-PL" dirty="0"/>
              <a:t>std::format("{:x}", 10);          // A</a:t>
            </a:r>
          </a:p>
          <a:p>
            <a:pPr marL="0" indent="0">
              <a:buNone/>
            </a:pPr>
            <a:r>
              <a:rPr lang="pl-PL" dirty="0"/>
              <a:t>std::format("{:#x}", 10);        // 0xA</a:t>
            </a:r>
          </a:p>
          <a:p>
            <a:pPr marL="0" indent="0">
              <a:buNone/>
            </a:pPr>
            <a:r>
              <a:rPr lang="pl-PL" dirty="0"/>
              <a:t>std::format("{:+05}", 2);       // +0002</a:t>
            </a:r>
          </a:p>
        </p:txBody>
      </p:sp>
    </p:spTree>
    <p:extLst>
      <p:ext uri="{BB962C8B-B14F-4D97-AF65-F5344CB8AC3E}">
        <p14:creationId xmlns:p14="http://schemas.microsoft.com/office/powerpoint/2010/main" val="389024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P1652R1</a:t>
            </a:r>
            <a:br>
              <a:rPr lang="pl-PL" sz="2800" dirty="0"/>
            </a:br>
            <a:r>
              <a:rPr lang="en-US" sz="2800" dirty="0" err="1"/>
              <a:t>Printf</a:t>
            </a:r>
            <a:r>
              <a:rPr lang="en-US" sz="2800" dirty="0"/>
              <a:t> corner cases in std::format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std::format("{:c}", 122);   // z</a:t>
            </a:r>
          </a:p>
          <a:p>
            <a:pPr marL="0" indent="0">
              <a:buNone/>
            </a:pPr>
            <a:r>
              <a:rPr lang="pl-PL"/>
              <a:t>std::format("{:s}", true);   // true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8094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P1361R2 </a:t>
            </a:r>
            <a:br>
              <a:rPr lang="pl-PL" sz="2800" dirty="0"/>
            </a:br>
            <a:r>
              <a:rPr lang="en-US" sz="2800" dirty="0"/>
              <a:t>Integration of chrono with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std::format("{}", std::chrono::minutes(10)); // 10min </a:t>
            </a:r>
          </a:p>
          <a:p>
            <a:pPr marL="0" indent="0">
              <a:buNone/>
            </a:pPr>
            <a:r>
              <a:rPr lang="pl-PL" dirty="0"/>
              <a:t>std::format("{:%Y-%m-%d}", std::chrono::system_clock::now());</a:t>
            </a:r>
          </a:p>
          <a:p>
            <a:pPr marL="0" indent="0">
              <a:buNone/>
            </a:pPr>
            <a:r>
              <a:rPr lang="pl-PL" dirty="0"/>
              <a:t>std::format("{:%EX}", std::chrono::system_clock::now());</a:t>
            </a:r>
          </a:p>
        </p:txBody>
      </p:sp>
    </p:spTree>
    <p:extLst>
      <p:ext uri="{BB962C8B-B14F-4D97-AF65-F5344CB8AC3E}">
        <p14:creationId xmlns:p14="http://schemas.microsoft.com/office/powerpoint/2010/main" val="1309938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P1650R0 </a:t>
            </a:r>
            <a:br>
              <a:rPr lang="pl-PL" sz="2800" dirty="0"/>
            </a:br>
            <a:r>
              <a:rPr lang="en-US" sz="2800" dirty="0"/>
              <a:t>Output std::chrono::days with 'd' suffix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std::chrono::days d(20);</a:t>
            </a:r>
          </a:p>
          <a:p>
            <a:pPr marL="0" indent="0">
              <a:buNone/>
            </a:pPr>
            <a:r>
              <a:rPr lang="pl-PL" dirty="0"/>
              <a:t>std::cout &lt;&lt; d &lt;&lt; std::endl; // </a:t>
            </a:r>
            <a:r>
              <a:rPr lang="pl-PL" strike="sngStrike" dirty="0"/>
              <a:t>10[86400]s</a:t>
            </a:r>
            <a:r>
              <a:rPr lang="pl-PL" dirty="0"/>
              <a:t>, 10d</a:t>
            </a:r>
          </a:p>
        </p:txBody>
      </p:sp>
    </p:spTree>
    <p:extLst>
      <p:ext uri="{BB962C8B-B14F-4D97-AF65-F5344CB8AC3E}">
        <p14:creationId xmlns:p14="http://schemas.microsoft.com/office/powerpoint/2010/main" val="11891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P1466R3</a:t>
            </a:r>
            <a:br>
              <a:rPr lang="pl-PL" sz="2800" dirty="0"/>
            </a:br>
            <a:r>
              <a:rPr lang="en-US" sz="2800" dirty="0"/>
              <a:t>Miscellaneous minor fixes for chrono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std::get_leap_second_info(std::chrono::utc_clock::now());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std::format("%Q unit %q", 10min); // 10 unit min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std::weekday s1(0), s2(7);</a:t>
            </a:r>
          </a:p>
          <a:p>
            <a:pPr marL="0" indent="0">
              <a:buNone/>
            </a:pPr>
            <a:r>
              <a:rPr lang="pl-PL" dirty="0"/>
              <a:t>assert(s1 == s2);</a:t>
            </a:r>
          </a:p>
          <a:p>
            <a:pPr marL="0" indent="0">
              <a:buNone/>
            </a:pPr>
            <a:r>
              <a:rPr lang="pl-PL" dirty="0"/>
              <a:t>s1.iso_encoding(); // 7</a:t>
            </a:r>
          </a:p>
          <a:p>
            <a:pPr marL="0" indent="0">
              <a:buNone/>
            </a:pPr>
            <a:r>
              <a:rPr lang="pl-PL" dirty="0"/>
              <a:t>s1.c_encoding();    // 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std::hh_mm_ss&lt;milliseconds&gt; time_of_day;</a:t>
            </a:r>
          </a:p>
        </p:txBody>
      </p:sp>
    </p:spTree>
    <p:extLst>
      <p:ext uri="{BB962C8B-B14F-4D97-AF65-F5344CB8AC3E}">
        <p14:creationId xmlns:p14="http://schemas.microsoft.com/office/powerpoint/2010/main" val="3050834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P1423R3</a:t>
            </a:r>
            <a:br>
              <a:rPr lang="pl-PL" sz="2800" dirty="0"/>
            </a:br>
            <a:r>
              <a:rPr lang="en-US" sz="2800" dirty="0"/>
              <a:t>char8_t backward compatibility remediation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std::cout &lt;&lt; u8'A'; // </a:t>
            </a:r>
            <a:r>
              <a:rPr lang="pl-PL" strike="sngStrike" dirty="0"/>
              <a:t>prints 65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r>
              <a:rPr lang="pl-PL" dirty="0"/>
              <a:t>std::cout &lt;&lt; u8"string"; // </a:t>
            </a:r>
            <a:r>
              <a:rPr lang="pl-PL" strike="sngStrike" dirty="0"/>
              <a:t>prints 0x00035FAE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/>
              <a:t>std::cout &lt;&lt; u'A'; // </a:t>
            </a:r>
            <a:r>
              <a:rPr lang="pl-PL" strike="sngStrike" dirty="0"/>
              <a:t>prints 65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r>
              <a:rPr lang="pl-PL" dirty="0"/>
              <a:t>std::cout &lt;&lt; u"string"; // </a:t>
            </a:r>
            <a:r>
              <a:rPr lang="pl-PL" strike="sngStrike" dirty="0"/>
              <a:t>prints 0x00036FAE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/>
              <a:t>std::cout &lt;&lt; L'A'; // </a:t>
            </a:r>
            <a:r>
              <a:rPr lang="pl-PL" strike="sngStrike" dirty="0"/>
              <a:t>prints 65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r>
              <a:rPr lang="pl-PL" dirty="0"/>
              <a:t>std::cout &lt;&lt; L"string"; // </a:t>
            </a:r>
            <a:r>
              <a:rPr lang="pl-PL" strike="sngStrike" dirty="0"/>
              <a:t>prints 0x00036FAE</a:t>
            </a:r>
            <a:r>
              <a:rPr lang="pl-PL" dirty="0"/>
              <a:t>,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P0408R7</a:t>
            </a:r>
            <a:br>
              <a:rPr lang="pl-PL" sz="2800" dirty="0"/>
            </a:br>
            <a:r>
              <a:rPr lang="en-US" sz="2800" dirty="0"/>
              <a:t>Efficient Access to </a:t>
            </a:r>
            <a:r>
              <a:rPr lang="en-US" sz="2800" dirty="0" err="1"/>
              <a:t>basic_stringbuf</a:t>
            </a:r>
            <a:r>
              <a:rPr lang="en-US" sz="2800" dirty="0"/>
              <a:t> ’s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std::ostringstream os;</a:t>
            </a:r>
          </a:p>
          <a:p>
            <a:pPr marL="0" indent="0">
              <a:buNone/>
            </a:pPr>
            <a:r>
              <a:rPr lang="pl-PL" dirty="0"/>
              <a:t>os &lt;&lt; "something";</a:t>
            </a:r>
          </a:p>
          <a:p>
            <a:pPr marL="0" indent="0">
              <a:buNone/>
            </a:pPr>
            <a:r>
              <a:rPr lang="pl-PL" dirty="0"/>
              <a:t>std::string s = std::move(os).str();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std::istringstream is(std::move(s));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5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P1186R3 </a:t>
            </a:r>
            <a:br>
              <a:rPr lang="pl-PL" sz="2800" dirty="0"/>
            </a:br>
            <a:r>
              <a:rPr lang="en-US" sz="2800" dirty="0"/>
              <a:t>When do you actually use &lt;=&gt;?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struct Thingy;</a:t>
            </a:r>
          </a:p>
          <a:p>
            <a:pPr marL="0" indent="0">
              <a:buNone/>
            </a:pPr>
            <a:r>
              <a:rPr lang="pl-PL" dirty="0"/>
              <a:t>bool operator==(Thingy const&amp; t, Thingy const&amp; u) = default;</a:t>
            </a:r>
          </a:p>
          <a:p>
            <a:pPr marL="0" indent="0">
              <a:buNone/>
            </a:pPr>
            <a:r>
              <a:rPr lang="pl-PL" dirty="0"/>
              <a:t>bool operator&lt;(Thingy const&amp; t, Thingy const&amp; u) = default;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struct ThingyPair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 Thingy first, second;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 friend std::strong_ordering operator&lt;=&gt;(Thingy const&amp; t, Thingy const&amp; u) </a:t>
            </a:r>
          </a:p>
          <a:p>
            <a:pPr marL="0" indent="0">
              <a:buNone/>
            </a:pPr>
            <a:r>
              <a:rPr lang="pl-PL" dirty="0"/>
              <a:t>          = default;</a:t>
            </a:r>
          </a:p>
          <a:p>
            <a:pPr marL="0" indent="0">
              <a:buNone/>
            </a:pPr>
            <a:r>
              <a:rPr lang="pl-PL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10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P0325R4</a:t>
            </a:r>
            <a:br>
              <a:rPr lang="pl-PL" sz="2800" dirty="0"/>
            </a:br>
            <a:r>
              <a:rPr lang="en-US" sz="2800" dirty="0" err="1"/>
              <a:t>to_array</a:t>
            </a:r>
            <a:r>
              <a:rPr lang="en-US" sz="2800" dirty="0"/>
              <a:t> from LFTS with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int tab[20];</a:t>
            </a:r>
          </a:p>
          <a:p>
            <a:pPr marL="0" indent="0">
              <a:buNone/>
            </a:pPr>
            <a:r>
              <a:rPr lang="pl-PL" dirty="0"/>
              <a:t>auto array = std::to_array(tab);</a:t>
            </a:r>
          </a:p>
          <a:p>
            <a:pPr marL="0" indent="0">
              <a:buNone/>
            </a:pPr>
            <a:r>
              <a:rPr lang="pl-PL" dirty="0"/>
              <a:t>auto array2 = std::to_array&lt;int&gt;({1, 2, 3 ,4});</a:t>
            </a:r>
          </a:p>
          <a:p>
            <a:pPr marL="0" indent="0">
              <a:buNone/>
            </a:pPr>
            <a:r>
              <a:rPr lang="pl-PL" dirty="0"/>
              <a:t>auto array3 = std::to_array("Lorem");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2284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P1135R6 The C++20 Synchronization Library</a:t>
            </a:r>
            <a:br>
              <a:rPr lang="en-US" sz="2800" dirty="0"/>
            </a:br>
            <a:r>
              <a:rPr lang="en-US" sz="2800" dirty="0"/>
              <a:t>P1643R1 Add wait/notify to </a:t>
            </a:r>
            <a:r>
              <a:rPr lang="en-US" sz="2800" dirty="0" err="1"/>
              <a:t>atomic_ref</a:t>
            </a:r>
            <a:br>
              <a:rPr lang="en-US" sz="2800" dirty="0"/>
            </a:br>
            <a:r>
              <a:rPr lang="en-US" sz="2800" dirty="0"/>
              <a:t>P1644R0 Add wait/notify to atomic&lt;</a:t>
            </a:r>
            <a:r>
              <a:rPr lang="en-US" sz="2800" dirty="0" err="1"/>
              <a:t>shared_ptr</a:t>
            </a:r>
            <a:r>
              <a:rPr lang="en-US" sz="2800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std::atomic&lt;int&gt; ai;</a:t>
            </a:r>
          </a:p>
          <a:p>
            <a:pPr marL="0" indent="0">
              <a:buNone/>
            </a:pPr>
            <a:r>
              <a:rPr lang="pl-PL" dirty="0"/>
              <a:t>ai.wait(10);</a:t>
            </a:r>
          </a:p>
          <a:p>
            <a:pPr marL="0" indent="0">
              <a:buNone/>
            </a:pPr>
            <a:r>
              <a:rPr lang="pl-PL" dirty="0"/>
              <a:t>ai.notify_one();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std::counting_semaphore&lt;3&gt;</a:t>
            </a:r>
          </a:p>
          <a:p>
            <a:pPr marL="0" indent="0">
              <a:buNone/>
            </a:pPr>
            <a:r>
              <a:rPr lang="pl-PL" dirty="0"/>
              <a:t>std::binary_semaphore // std::counting_semaphore&lt;1&gt;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std::latch</a:t>
            </a:r>
          </a:p>
          <a:p>
            <a:pPr marL="0" indent="0">
              <a:buNone/>
            </a:pPr>
            <a:r>
              <a:rPr lang="pl-PL" dirty="0"/>
              <a:t>std::barrier&lt;CompletitionFunction&gt;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9770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P0660R10</a:t>
            </a:r>
            <a:br>
              <a:rPr lang="pl-PL" sz="2800" dirty="0"/>
            </a:br>
            <a:r>
              <a:rPr lang="en-US" sz="2800" dirty="0"/>
              <a:t>Stop Token and Joining Thread, Rev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8787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{ </a:t>
            </a:r>
          </a:p>
          <a:p>
            <a:pPr marL="0" indent="0">
              <a:buNone/>
            </a:pPr>
            <a:r>
              <a:rPr lang="pl-PL" dirty="0"/>
              <a:t>   std::jthread j1([](std::stop_token) {});</a:t>
            </a:r>
          </a:p>
          <a:p>
            <a:pPr marL="0" indent="0">
              <a:buNone/>
            </a:pPr>
            <a:r>
              <a:rPr lang="pl-PL" dirty="0"/>
              <a:t>   std::jthread j2([]() {});</a:t>
            </a:r>
          </a:p>
          <a:p>
            <a:pPr marL="0" indent="0">
              <a:buNone/>
            </a:pPr>
            <a:r>
              <a:rPr lang="pl-PL" dirty="0"/>
              <a:t>} // joins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std::stop_source ss;</a:t>
            </a:r>
          </a:p>
          <a:p>
            <a:pPr marL="0" indent="0">
              <a:buNone/>
            </a:pPr>
            <a:r>
              <a:rPr lang="pl-PL" dirty="0"/>
              <a:t>bool first_request = ss.request_stop();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std::stop_token st = ss.get_token();</a:t>
            </a:r>
          </a:p>
          <a:p>
            <a:pPr marL="0" indent="0">
              <a:buNone/>
            </a:pPr>
            <a:r>
              <a:rPr lang="pl-PL" dirty="0"/>
              <a:t>st.stop_requested();</a:t>
            </a:r>
          </a:p>
          <a:p>
            <a:pPr marL="0" indent="0">
              <a:buNone/>
            </a:pPr>
            <a:r>
              <a:rPr lang="pl-PL" dirty="0"/>
              <a:t>st.stop_possible();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std::stop_callback(st, [&amp;] { stopped = true; });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4658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P1661R1</a:t>
            </a:r>
            <a:br>
              <a:rPr lang="pl-PL" sz="2800" dirty="0"/>
            </a:br>
            <a:r>
              <a:rPr lang="en-US" sz="2800" dirty="0"/>
              <a:t>Remove dedicated precalculated hash lookup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std::unordered_map&lt;std::string, int&gt; m;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std::string s;</a:t>
            </a:r>
          </a:p>
          <a:p>
            <a:pPr marL="0" indent="0">
              <a:buNone/>
            </a:pPr>
            <a:r>
              <a:rPr lang="pl-PL" dirty="0"/>
              <a:t>auto hash = m.hash_function()(s);</a:t>
            </a:r>
          </a:p>
          <a:p>
            <a:pPr marL="0" indent="0">
              <a:buNone/>
            </a:pPr>
            <a:r>
              <a:rPr lang="pl-PL" strike="sngStrike" dirty="0"/>
              <a:t>m.find(s, hash);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93060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P1754R1</a:t>
            </a:r>
            <a:br>
              <a:rPr lang="pl-PL" sz="2800" dirty="0"/>
            </a:br>
            <a:r>
              <a:rPr lang="en-US" sz="2800" dirty="0"/>
              <a:t>Rename concepts to </a:t>
            </a:r>
            <a:r>
              <a:rPr lang="en-US" sz="2800" dirty="0" err="1"/>
              <a:t>standard_case</a:t>
            </a:r>
            <a:r>
              <a:rPr lang="en-US" sz="2800" dirty="0"/>
              <a:t> for C++20, while we still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template&lt;std::input_range In, std::output_range Out&gt;</a:t>
            </a:r>
          </a:p>
          <a:p>
            <a:pPr marL="0" indent="0">
              <a:buNone/>
            </a:pPr>
            <a:r>
              <a:rPr lang="pl-PL" dirty="0"/>
              <a:t>   requires std::writeable&lt;std::ranges::iterator_t&lt;Out&gt;, </a:t>
            </a:r>
          </a:p>
          <a:p>
            <a:pPr marL="0" indent="0">
              <a:buNone/>
            </a:pPr>
            <a:r>
              <a:rPr lang="pl-PL" dirty="0"/>
              <a:t>                                             std::ranges::range_reference_t&lt;IN&gt;&gt;</a:t>
            </a:r>
          </a:p>
          <a:p>
            <a:pPr marL="0" indent="0">
              <a:buNone/>
            </a:pPr>
            <a:r>
              <a:rPr lang="pl-PL" dirty="0"/>
              <a:t>auto copy(In&amp;&amp; in, Out&amp;&amp; out)</a:t>
            </a:r>
          </a:p>
          <a:p>
            <a:pPr marL="0" indent="0">
              <a:buNone/>
            </a:pPr>
            <a:r>
              <a:rPr lang="pl-PL" dirty="0"/>
              <a:t>  -&gt; std::ranges::copy_result&lt;</a:t>
            </a:r>
          </a:p>
          <a:p>
            <a:pPr marL="0" indent="0">
              <a:buNone/>
            </a:pPr>
            <a:r>
              <a:rPr lang="pl-PL" dirty="0"/>
              <a:t>          std::ranges::safe_iterator_t&lt;In&gt;,</a:t>
            </a:r>
          </a:p>
          <a:p>
            <a:pPr marL="0" indent="0">
              <a:buNone/>
            </a:pPr>
            <a:r>
              <a:rPr lang="pl-PL" dirty="0"/>
              <a:t>          std::ranges::safe_iterator_t&lt;Out&gt;&gt;;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63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P1474R1</a:t>
            </a:r>
            <a:br>
              <a:rPr lang="pl-PL" sz="2800" dirty="0"/>
            </a:br>
            <a:r>
              <a:rPr lang="en-US" sz="2800" dirty="0"/>
              <a:t>Helpful pointers for </a:t>
            </a:r>
            <a:r>
              <a:rPr lang="en-US" sz="2800" dirty="0" err="1"/>
              <a:t>ContiguousIterator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std::vector&lt;int&gt; vi;</a:t>
            </a:r>
          </a:p>
          <a:p>
            <a:pPr marL="0" indent="0">
              <a:buNone/>
            </a:pPr>
            <a:r>
              <a:rPr lang="pl-PL" dirty="0"/>
              <a:t>int* f = std::to_address(vi.begin());</a:t>
            </a:r>
          </a:p>
          <a:p>
            <a:pPr marL="0" indent="0">
              <a:buNone/>
            </a:pPr>
            <a:r>
              <a:rPr lang="pl-PL" dirty="0"/>
              <a:t>Int* l = std::to_address(vi.end());</a:t>
            </a:r>
          </a:p>
        </p:txBody>
      </p:sp>
    </p:spTree>
    <p:extLst>
      <p:ext uri="{BB962C8B-B14F-4D97-AF65-F5344CB8AC3E}">
        <p14:creationId xmlns:p14="http://schemas.microsoft.com/office/powerpoint/2010/main" val="4079108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P1522R</a:t>
            </a:r>
            <a:r>
              <a:rPr lang="pl-PL" sz="2800" dirty="0"/>
              <a:t>1</a:t>
            </a:r>
            <a:br>
              <a:rPr lang="pl-PL" sz="2800" dirty="0"/>
            </a:br>
            <a:r>
              <a:rPr lang="en-US" sz="2800" dirty="0"/>
              <a:t>Iterator Difference Type and Integer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constexpr std::size_t max = std::numeric_limits&lt;std::size_t&gt;::max();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auto view = std::ranges::iota_view(std::size_t(0), max);</a:t>
            </a:r>
          </a:p>
          <a:p>
            <a:pPr marL="0" indent="0">
              <a:buNone/>
            </a:pPr>
            <a:r>
              <a:rPr lang="pl-PL" dirty="0"/>
              <a:t>std::ranges::distance(view); // allowed not to be UB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81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P1523R1</a:t>
            </a:r>
            <a:br>
              <a:rPr lang="pl-PL" sz="2800" dirty="0"/>
            </a:br>
            <a:r>
              <a:rPr lang="en-US" sz="2800" dirty="0"/>
              <a:t>Views and Size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auto s = std::ranges::size(r);</a:t>
            </a:r>
          </a:p>
          <a:p>
            <a:pPr marL="0" indent="0">
              <a:buNone/>
            </a:pPr>
            <a:r>
              <a:rPr lang="pl-PL" dirty="0"/>
              <a:t>static_assert(std::is_unsigned_v&lt;decltype(s)&gt;, "now always true");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7579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P1207R4</a:t>
            </a:r>
            <a:br>
              <a:rPr lang="pl-PL" sz="2800" dirty="0"/>
            </a:br>
            <a:r>
              <a:rPr lang="en-US" sz="2800" dirty="0"/>
              <a:t>Movability of Single-pass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void copy_n(std::input_iterator auto in, std::ptrdiff_t n, </a:t>
            </a:r>
          </a:p>
          <a:p>
            <a:pPr marL="0" indent="0">
              <a:buNone/>
            </a:pPr>
            <a:r>
              <a:rPr lang="pl-PL" dirty="0"/>
              <a:t>                       std::output_iterator auto out)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</a:t>
            </a:r>
            <a:r>
              <a:rPr lang="pl-PL" strike="sngStrike" dirty="0"/>
              <a:t>std::ranges::copy_n(in, n, out); // ILL-FORMED</a:t>
            </a:r>
          </a:p>
          <a:p>
            <a:pPr marL="0" indent="0">
              <a:buNone/>
            </a:pPr>
            <a:r>
              <a:rPr lang="pl-PL" dirty="0"/>
              <a:t>   std::ranges::copy_n(std::move(in), n, out);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406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P1035R7 Input Range Adaptors</a:t>
            </a:r>
            <a:br>
              <a:rPr lang="en-US" sz="2800" dirty="0"/>
            </a:br>
            <a:r>
              <a:rPr lang="en-US" sz="2800" dirty="0"/>
              <a:t>P1638R1 </a:t>
            </a:r>
            <a:r>
              <a:rPr lang="en-US" sz="2800" dirty="0" err="1"/>
              <a:t>basic_istream_view</a:t>
            </a:r>
            <a:r>
              <a:rPr lang="en-US" sz="2800" dirty="0"/>
              <a:t>::iterator should not be </a:t>
            </a:r>
            <a:r>
              <a:rPr lang="en-US" sz="2800" dirty="0" err="1"/>
              <a:t>copyable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namespace rs = std::ranges::views;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auto take_small = ints | rs::take_while([](int x) { return x &lt; 20; });</a:t>
            </a:r>
          </a:p>
          <a:p>
            <a:pPr marL="0" indent="0">
              <a:buNone/>
            </a:pPr>
            <a:r>
              <a:rPr lang="pl-PL" dirty="0"/>
              <a:t>auto skip_first = ints | rs::drop(20);</a:t>
            </a:r>
          </a:p>
          <a:p>
            <a:pPr marL="0" indent="0">
              <a:buNone/>
            </a:pPr>
            <a:r>
              <a:rPr lang="pl-PL" dirty="0"/>
              <a:t>auto skip_small = ints | rs::drop_while([](int x) { return x &lt; 20; });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std::map&lt;int, std::string&gt; stringMap;</a:t>
            </a:r>
          </a:p>
          <a:p>
            <a:pPr marL="0" indent="0">
              <a:buNone/>
            </a:pPr>
            <a:r>
              <a:rPr lang="pl-PL" dirty="0"/>
              <a:t>stringMap | rs::elements&lt;0&gt;; stringMap | rs::keys;</a:t>
            </a:r>
          </a:p>
          <a:p>
            <a:pPr marL="0" indent="0">
              <a:buNone/>
            </a:pPr>
            <a:r>
              <a:rPr lang="pl-PL" dirty="0"/>
              <a:t>stringMap | rs::elements&lt;1&gt;; stringMap | rs::values;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std::ranges::istream_view input(std::cout);</a:t>
            </a:r>
          </a:p>
        </p:txBody>
      </p:sp>
    </p:spTree>
    <p:extLst>
      <p:ext uri="{BB962C8B-B14F-4D97-AF65-F5344CB8AC3E}">
        <p14:creationId xmlns:p14="http://schemas.microsoft.com/office/powerpoint/2010/main" val="393395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P1630R1</a:t>
            </a:r>
            <a:br>
              <a:rPr lang="pl-PL" sz="2800" dirty="0"/>
            </a:br>
            <a:r>
              <a:rPr lang="en-US" sz="2800" dirty="0"/>
              <a:t>Spaceship needs a tune-up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5175682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struct Reference // same for union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int&amp; x;</a:t>
            </a:r>
          </a:p>
          <a:p>
            <a:pPr marL="0" indent="0">
              <a:buNone/>
            </a:pPr>
            <a:r>
              <a:rPr lang="pl-PL" dirty="0"/>
              <a:t>    friend auto operator&lt;=&gt;(Reference const&amp;, Reference const&amp;)</a:t>
            </a:r>
          </a:p>
          <a:p>
            <a:pPr marL="0" indent="0">
              <a:buNone/>
            </a:pPr>
            <a:r>
              <a:rPr lang="pl-PL" dirty="0"/>
              <a:t>       = default; // deleted</a:t>
            </a:r>
          </a:p>
          <a:p>
            <a:pPr marL="0" indent="0">
              <a:buNone/>
            </a:pPr>
            <a:r>
              <a:rPr lang="pl-PL" dirty="0"/>
              <a:t>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struct Expression {}; Expression e1, e2;</a:t>
            </a:r>
          </a:p>
          <a:p>
            <a:pPr marL="0" indent="0">
              <a:buNone/>
            </a:pPr>
            <a:r>
              <a:rPr lang="pl-PL" dirty="0"/>
              <a:t>EqExpression operator==(Expression const&amp;, Expression const&amp;);</a:t>
            </a:r>
          </a:p>
          <a:p>
            <a:pPr marL="0" indent="0">
              <a:buNone/>
            </a:pPr>
            <a:r>
              <a:rPr lang="pl-PL" dirty="0"/>
              <a:t>e1 != e2; //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/>
              <a:t>struct Base { /* == and &lt; */ };</a:t>
            </a:r>
          </a:p>
          <a:p>
            <a:pPr marL="0" indent="0">
              <a:buNone/>
            </a:pPr>
            <a:r>
              <a:rPr lang="pl-PL" dirty="0"/>
              <a:t>struct Derived : Base { /* std::strong_equality &lt;=&gt; */ }; Derived d1, d2;</a:t>
            </a:r>
          </a:p>
          <a:p>
            <a:pPr marL="0" indent="0">
              <a:buNone/>
            </a:pPr>
            <a:r>
              <a:rPr lang="pl-PL" dirty="0"/>
              <a:t>d1 &lt; d2; // </a:t>
            </a:r>
            <a:r>
              <a:rPr lang="pl-PL" dirty="0">
                <a:solidFill>
                  <a:srgbClr val="FF0000"/>
                </a:solidFill>
              </a:rPr>
              <a:t>ILL-FORMED</a:t>
            </a:r>
            <a:r>
              <a:rPr lang="pl-PL" dirty="0"/>
              <a:t>, interpreted as (d1 &lt;=&gt; d2) &lt;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95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P0466R5</a:t>
            </a:r>
            <a:br>
              <a:rPr lang="pl-PL" sz="2800" dirty="0"/>
            </a:br>
            <a:r>
              <a:rPr lang="en-US" sz="2800" dirty="0"/>
              <a:t>Layout-compatibility and Pointer-interconvertibility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</a:t>
            </a:r>
            <a:r>
              <a:rPr lang="en-US" dirty="0"/>
              <a:t>is</a:t>
            </a:r>
            <a:r>
              <a:rPr lang="pl-PL" dirty="0"/>
              <a:t>_</a:t>
            </a:r>
            <a:r>
              <a:rPr lang="en-US" dirty="0"/>
              <a:t>layout</a:t>
            </a:r>
            <a:r>
              <a:rPr lang="pl-PL" dirty="0"/>
              <a:t>_</a:t>
            </a:r>
            <a:r>
              <a:rPr lang="en-US" dirty="0"/>
              <a:t>compatible</a:t>
            </a:r>
            <a:r>
              <a:rPr lang="pl-PL" dirty="0"/>
              <a:t>_v&lt;C1, C2&gt;;</a:t>
            </a:r>
          </a:p>
          <a:p>
            <a:pPr marL="0" indent="0">
              <a:buNone/>
            </a:pPr>
            <a:r>
              <a:rPr lang="pl-PL" dirty="0"/>
              <a:t>std::is_</a:t>
            </a:r>
            <a:r>
              <a:rPr lang="en-US" dirty="0"/>
              <a:t>pointer</a:t>
            </a:r>
            <a:r>
              <a:rPr lang="pl-PL" dirty="0"/>
              <a:t>_</a:t>
            </a:r>
            <a:r>
              <a:rPr lang="en-US" dirty="0"/>
              <a:t>interconvertible</a:t>
            </a:r>
            <a:r>
              <a:rPr lang="pl-PL" dirty="0"/>
              <a:t>_</a:t>
            </a:r>
            <a:r>
              <a:rPr lang="en-US" dirty="0"/>
              <a:t>base</a:t>
            </a:r>
            <a:r>
              <a:rPr lang="pl-PL" dirty="0"/>
              <a:t>_</a:t>
            </a:r>
            <a:r>
              <a:rPr lang="en-US" dirty="0"/>
              <a:t>of</a:t>
            </a:r>
            <a:r>
              <a:rPr lang="pl-PL" dirty="0"/>
              <a:t>_v&lt;Base, Derived&gt;;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</a:t>
            </a:r>
            <a:r>
              <a:rPr lang="en-US" dirty="0" err="1"/>
              <a:t>is_pointer_interconvertible_with_class</a:t>
            </a:r>
            <a:r>
              <a:rPr lang="en-US" dirty="0"/>
              <a:t>(</a:t>
            </a:r>
            <a:r>
              <a:rPr lang="pl-PL" dirty="0"/>
              <a:t>&amp;C::member);</a:t>
            </a:r>
          </a:p>
          <a:p>
            <a:pPr marL="0" indent="0">
              <a:buNone/>
            </a:pPr>
            <a:r>
              <a:rPr lang="pl-PL" dirty="0"/>
              <a:t>std::</a:t>
            </a:r>
            <a:r>
              <a:rPr lang="en-US" dirty="0" err="1"/>
              <a:t>is_corresponding_member</a:t>
            </a:r>
            <a:r>
              <a:rPr lang="en-US" dirty="0"/>
              <a:t>(</a:t>
            </a:r>
            <a:r>
              <a:rPr lang="pl-PL" dirty="0"/>
              <a:t>&amp;C1::front, &amp;C2::front);</a:t>
            </a:r>
          </a:p>
        </p:txBody>
      </p:sp>
    </p:spTree>
    <p:extLst>
      <p:ext uri="{BB962C8B-B14F-4D97-AF65-F5344CB8AC3E}">
        <p14:creationId xmlns:p14="http://schemas.microsoft.com/office/powerpoint/2010/main" val="3951574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P1208R6</a:t>
            </a:r>
            <a:br>
              <a:rPr lang="pl-PL" sz="2800" dirty="0"/>
            </a:br>
            <a:r>
              <a:rPr lang="en-US" sz="2800" dirty="0"/>
              <a:t>Adopt </a:t>
            </a:r>
            <a:r>
              <a:rPr lang="en-US" sz="2800" dirty="0" err="1"/>
              <a:t>source_location</a:t>
            </a:r>
            <a:r>
              <a:rPr lang="en-US" sz="2800" dirty="0"/>
              <a:t> for 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void foo(int x, std::source_location s = std::source_location::current())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if (x &lt; 0)</a:t>
            </a:r>
          </a:p>
          <a:p>
            <a:pPr marL="0" indent="0">
              <a:buNone/>
            </a:pPr>
            <a:r>
              <a:rPr lang="pl-PL" dirty="0"/>
              <a:t>       std::cerr &lt;&lt;  std::format("Error at {}:{} in {}", </a:t>
            </a:r>
          </a:p>
          <a:p>
            <a:pPr marL="0" indent="0">
              <a:buNone/>
            </a:pPr>
            <a:r>
              <a:rPr lang="pl-PL" dirty="0"/>
              <a:t>                  s.file_name(), s.column(), s.function_name());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foo(-2); // print this line data</a:t>
            </a:r>
          </a:p>
        </p:txBody>
      </p:sp>
    </p:spTree>
    <p:extLst>
      <p:ext uri="{BB962C8B-B14F-4D97-AF65-F5344CB8AC3E}">
        <p14:creationId xmlns:p14="http://schemas.microsoft.com/office/powerpoint/2010/main" val="939190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P1651R</a:t>
            </a:r>
            <a:r>
              <a:rPr lang="pl-PL" sz="2800" dirty="0"/>
              <a:t>1</a:t>
            </a:r>
            <a:br>
              <a:rPr lang="pl-PL" sz="2800" dirty="0"/>
            </a:br>
            <a:r>
              <a:rPr lang="en-US" sz="2800" dirty="0" err="1"/>
              <a:t>bind_front</a:t>
            </a:r>
            <a:r>
              <a:rPr lang="en-US" sz="2800" dirty="0"/>
              <a:t> should not unwrap </a:t>
            </a:r>
            <a:r>
              <a:rPr lang="en-US" sz="2800" dirty="0" err="1"/>
              <a:t>reference_wrapper</a:t>
            </a:r>
            <a:endParaRPr lang="pl-P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template &lt;typename F&gt;</a:t>
            </a:r>
          </a:p>
          <a:p>
            <a:pPr marL="0" indent="0">
              <a:buNone/>
            </a:pPr>
            <a:r>
              <a:rPr lang="pl-PL" dirty="0"/>
              <a:t>struct PartialApply {</a:t>
            </a:r>
          </a:p>
          <a:p>
            <a:pPr marL="0" indent="0">
              <a:buNone/>
            </a:pPr>
            <a:r>
              <a:rPr lang="pl-PL" dirty="0"/>
              <a:t>    PartialApply(F f) : f(f) {}</a:t>
            </a:r>
          </a:p>
          <a:p>
            <a:pPr marL="0" indent="0">
              <a:buNone/>
            </a:pPr>
            <a:r>
              <a:rPr lang="pl-PL" dirty="0"/>
              <a:t>    F f;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    template &lt;typename... A&gt; auto operator()(A const&amp;... a) const {</a:t>
            </a:r>
          </a:p>
          <a:p>
            <a:pPr marL="0" indent="0">
              <a:buNone/>
            </a:pPr>
            <a:r>
              <a:rPr lang="pl-PL" dirty="0"/>
              <a:t>        if constexpr (std::is_invocable&lt;F const&amp;, A const&amp;...&gt;::value)</a:t>
            </a:r>
          </a:p>
          <a:p>
            <a:pPr marL="0" indent="0">
              <a:buNone/>
            </a:pPr>
            <a:r>
              <a:rPr lang="pl-PL" dirty="0"/>
              <a:t>            return f(a...);</a:t>
            </a:r>
          </a:p>
          <a:p>
            <a:pPr marL="0" indent="0">
              <a:buNone/>
            </a:pPr>
            <a:r>
              <a:rPr lang="pl-PL" dirty="0"/>
              <a:t>        else</a:t>
            </a:r>
          </a:p>
          <a:p>
            <a:pPr marL="0" indent="0">
              <a:buNone/>
            </a:pPr>
            <a:r>
              <a:rPr lang="pl-PL" dirty="0"/>
              <a:t>            return bind_front(*this, a...);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std::unique_ptr&lt;Thingy&gt; thingy;</a:t>
            </a:r>
          </a:p>
          <a:p>
            <a:pPr marL="0" indent="0">
              <a:buNone/>
            </a:pPr>
            <a:r>
              <a:rPr lang="pl-PL" dirty="0"/>
              <a:t>auto func = [](std::unique_ptr&lt;Thingy&gt;&amp;, int, int) {};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PartialApply(func)(std::ref(thingy))(10); // </a:t>
            </a:r>
            <a:r>
              <a:rPr lang="pl-PL" strike="sngStrike" dirty="0"/>
              <a:t>ILL-FORMED</a:t>
            </a:r>
            <a:r>
              <a:rPr lang="pl-PL" dirty="0"/>
              <a:t>, </a:t>
            </a:r>
            <a:r>
              <a:rPr lang="pl-PL" dirty="0">
                <a:solidFill>
                  <a:srgbClr val="00B050"/>
                </a:solidFill>
              </a:rPr>
              <a:t>OK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4909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Fixes papers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P1510R0 </a:t>
            </a:r>
            <a:br>
              <a:rPr lang="pl-PL" dirty="0"/>
            </a:br>
            <a:r>
              <a:rPr lang="en-US" dirty="0"/>
              <a:t>Core Language Working Group "tentatively ready" Issues for the July, 2019 (Cologne) meeting</a:t>
            </a:r>
            <a:endParaRPr lang="pl-PL" dirty="0"/>
          </a:p>
          <a:p>
            <a:r>
              <a:rPr lang="en-US" dirty="0"/>
              <a:t>P1724R0 </a:t>
            </a:r>
            <a:br>
              <a:rPr lang="pl-PL" dirty="0"/>
            </a:br>
            <a:r>
              <a:rPr lang="en-US" dirty="0"/>
              <a:t>C++ Standard Library Issues to be moved in Cologne</a:t>
            </a:r>
            <a:endParaRPr lang="pl-PL" dirty="0"/>
          </a:p>
          <a:p>
            <a:r>
              <a:rPr lang="en-US" dirty="0"/>
              <a:t>P0735R1</a:t>
            </a:r>
            <a:br>
              <a:rPr lang="pl-PL" dirty="0"/>
            </a:br>
            <a:r>
              <a:rPr lang="en-US" dirty="0"/>
              <a:t>Interaction of </a:t>
            </a:r>
            <a:r>
              <a:rPr lang="en-US" dirty="0" err="1"/>
              <a:t>memory_order_consume</a:t>
            </a:r>
            <a:r>
              <a:rPr lang="en-US" dirty="0"/>
              <a:t> with release sequences</a:t>
            </a:r>
            <a:endParaRPr lang="pl-PL" dirty="0"/>
          </a:p>
          <a:p>
            <a:r>
              <a:rPr lang="pl-PL" dirty="0"/>
              <a:t>P1424R1</a:t>
            </a:r>
            <a:br>
              <a:rPr lang="pl-PL" dirty="0"/>
            </a:br>
            <a:r>
              <a:rPr lang="pl-PL" dirty="0"/>
              <a:t>'constexpr' feature macro concerns</a:t>
            </a:r>
          </a:p>
        </p:txBody>
      </p:sp>
    </p:spTree>
    <p:extLst>
      <p:ext uri="{BB962C8B-B14F-4D97-AF65-F5344CB8AC3E}">
        <p14:creationId xmlns:p14="http://schemas.microsoft.com/office/powerpoint/2010/main" val="2865472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Useful links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https://wg21.link/</a:t>
            </a:r>
            <a:r>
              <a:rPr lang="pl-PL" dirty="0"/>
              <a:t> – access to all WG21 papers and documents</a:t>
            </a:r>
          </a:p>
          <a:p>
            <a:r>
              <a:rPr lang="pl-PL" dirty="0">
                <a:hlinkClick r:id="rId3"/>
              </a:rPr>
              <a:t>https://wg21.link/std</a:t>
            </a:r>
            <a:r>
              <a:rPr lang="pl-PL" dirty="0"/>
              <a:t> – current Standard working draft</a:t>
            </a:r>
          </a:p>
          <a:p>
            <a:r>
              <a:rPr lang="pl-PL" dirty="0">
                <a:hlinkClick r:id="rId4"/>
              </a:rPr>
              <a:t>https://wg21.link/P1668R1</a:t>
            </a:r>
            <a:r>
              <a:rPr lang="pl-PL" dirty="0"/>
              <a:t> – paper P1668R1 (works for any paper) </a:t>
            </a:r>
          </a:p>
        </p:txBody>
      </p:sp>
    </p:spTree>
    <p:extLst>
      <p:ext uri="{BB962C8B-B14F-4D97-AF65-F5344CB8AC3E}">
        <p14:creationId xmlns:p14="http://schemas.microsoft.com/office/powerpoint/2010/main" val="166377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P1614R2</a:t>
            </a:r>
            <a:br>
              <a:rPr lang="pl-PL" sz="2800" dirty="0"/>
            </a:br>
            <a:r>
              <a:rPr lang="en-US" sz="2800" dirty="0"/>
              <a:t>The Mothership has Landed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std::vector&lt;int&gt; v1, v2;</a:t>
            </a:r>
          </a:p>
          <a:p>
            <a:pPr marL="0" indent="0">
              <a:buNone/>
            </a:pPr>
            <a:r>
              <a:rPr lang="pl-PL" dirty="0"/>
              <a:t>std::string s1, s2;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v1 &lt;=&gt; v2;</a:t>
            </a:r>
          </a:p>
          <a:p>
            <a:pPr marL="0" indent="0">
              <a:buNone/>
            </a:pPr>
            <a:r>
              <a:rPr lang="pl-PL" dirty="0"/>
              <a:t>s1 &lt;=&gt; s2;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7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P1301R4 </a:t>
            </a:r>
            <a:br>
              <a:rPr lang="pl-PL" sz="2800" dirty="0"/>
            </a:br>
            <a:r>
              <a:rPr lang="en-US" sz="2800" dirty="0"/>
              <a:t>[[</a:t>
            </a:r>
            <a:r>
              <a:rPr lang="en-US" sz="2800" dirty="0" err="1"/>
              <a:t>nodiscard</a:t>
            </a:r>
            <a:r>
              <a:rPr lang="en-US" sz="2800" dirty="0"/>
              <a:t>("should have a reason")]]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struct Lock 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[[nodiscard("try_lock may fail")]]</a:t>
            </a:r>
          </a:p>
          <a:p>
            <a:pPr marL="0" indent="0">
              <a:buNone/>
            </a:pPr>
            <a:r>
              <a:rPr lang="pl-PL" dirty="0"/>
              <a:t>   bool try_lock(); </a:t>
            </a:r>
          </a:p>
          <a:p>
            <a:pPr marL="0" indent="0">
              <a:buNone/>
            </a:pPr>
            <a:r>
              <a:rPr lang="pl-PL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0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P1771R1</a:t>
            </a:r>
            <a:br>
              <a:rPr lang="pl-PL" sz="2800" dirty="0"/>
            </a:br>
            <a:r>
              <a:rPr lang="en-US" sz="2800" dirty="0"/>
              <a:t>[[</a:t>
            </a:r>
            <a:r>
              <a:rPr lang="en-US" sz="2800" dirty="0" err="1"/>
              <a:t>nodiscard</a:t>
            </a:r>
            <a:r>
              <a:rPr lang="en-US" sz="2800" dirty="0"/>
              <a:t>]] for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struct [[nodiscard]] Lock </a:t>
            </a:r>
          </a:p>
          <a:p>
            <a:pPr marL="0" indent="0">
              <a:buNone/>
            </a:pPr>
            <a:r>
              <a:rPr lang="pl-PL" dirty="0"/>
              <a:t>{ ... 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Lock{mutex}; // WARNING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4A25-488E-4798-9AD6-6EB3D5CB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P1099R5</a:t>
            </a:r>
            <a:br>
              <a:rPr lang="pl-PL" sz="2800" dirty="0"/>
            </a:br>
            <a:r>
              <a:rPr lang="en-US" sz="2800" dirty="0"/>
              <a:t>Using </a:t>
            </a:r>
            <a:r>
              <a:rPr lang="en-US" sz="2800" dirty="0" err="1"/>
              <a:t>Enum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5EC7-3269-41BF-AA3E-6C702CE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enum class protocol_type { tcp, udp };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switch (protocol) {</a:t>
            </a:r>
          </a:p>
          <a:p>
            <a:pPr marL="0" indent="0">
              <a:buNone/>
            </a:pPr>
            <a:r>
              <a:rPr lang="pl-PL" dirty="0"/>
              <a:t>  using enum protocol_type;</a:t>
            </a:r>
          </a:p>
          <a:p>
            <a:pPr marL="0" indent="0">
              <a:buNone/>
            </a:pPr>
            <a:r>
              <a:rPr lang="pl-PL" dirty="0"/>
              <a:t>  case tcp: return go_tcp();</a:t>
            </a:r>
          </a:p>
          <a:p>
            <a:pPr marL="0" indent="0">
              <a:buNone/>
            </a:pPr>
            <a:r>
              <a:rPr lang="pl-PL" dirty="0"/>
              <a:t>  case udp: return go_udp();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using protocol_type::tcp;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0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F82CBB0EE4684785D0FCF80EB0BC1B" ma:contentTypeVersion="8" ma:contentTypeDescription="Create a new document." ma:contentTypeScope="" ma:versionID="91985b35d7c2cc9c0cb4b340b1b6e435">
  <xsd:schema xmlns:xsd="http://www.w3.org/2001/XMLSchema" xmlns:xs="http://www.w3.org/2001/XMLSchema" xmlns:p="http://schemas.microsoft.com/office/2006/metadata/properties" xmlns:ns3="d82c0ab7-03bd-486f-9f69-11f7e33d9683" targetNamespace="http://schemas.microsoft.com/office/2006/metadata/properties" ma:root="true" ma:fieldsID="cc401a35efed2cf1fe81b731c2c4d2f1" ns3:_="">
    <xsd:import namespace="d82c0ab7-03bd-486f-9f69-11f7e33d96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c0ab7-03bd-486f-9f69-11f7e33d9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39F1F1-84A6-40E1-8606-E716455C38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A2647-74A4-43E8-8514-25AE3D8434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2c0ab7-03bd-486f-9f69-11f7e33d96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953EE9-C0DE-4CA7-8991-0301686F5E3E}">
  <ds:schemaRefs>
    <ds:schemaRef ds:uri="http://purl.org/dc/elements/1.1/"/>
    <ds:schemaRef ds:uri="http://schemas.microsoft.com/office/2006/metadata/properties"/>
    <ds:schemaRef ds:uri="d82c0ab7-03bd-486f-9f69-11f7e33d968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2764</Words>
  <Application>Microsoft Office PowerPoint</Application>
  <PresentationFormat>Widescreen</PresentationFormat>
  <Paragraphs>406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Cologne Meeting Summary</vt:lpstr>
      <vt:lpstr>P1161R3 Deprecate uses of the comma operator in subscripting expressions</vt:lpstr>
      <vt:lpstr>P0848R3  Conditionally Trivial Special Member Functions</vt:lpstr>
      <vt:lpstr>P1186R3  When do you actually use &lt;=&gt;?</vt:lpstr>
      <vt:lpstr>P1630R1 Spaceship needs a tune-up</vt:lpstr>
      <vt:lpstr>P1614R2 The Mothership has Landed</vt:lpstr>
      <vt:lpstr>P1301R4  [[nodiscard("should have a reason")]]</vt:lpstr>
      <vt:lpstr>P1771R1 [[nodiscard]] for constructors</vt:lpstr>
      <vt:lpstr>P1099R5 Using Enum</vt:lpstr>
      <vt:lpstr>P1152R4 Deprecating volatile</vt:lpstr>
      <vt:lpstr>P1825R0 Merged wording for P0527R1 and P1155R3</vt:lpstr>
      <vt:lpstr>P1616R1  Using unconstrained template template parameters with constrained templates</vt:lpstr>
      <vt:lpstr>P1816R0 Wording for class template argument deduction for aggregates</vt:lpstr>
      <vt:lpstr>P1814R0 Wording for Class Template Argument Deduction for Alias Templates</vt:lpstr>
      <vt:lpstr>P1766R1 Mitigating minor modules maladies</vt:lpstr>
      <vt:lpstr>P1811R0 Relaxing redefinition restrictions for re-exportation robustness</vt:lpstr>
      <vt:lpstr>P1502R1 Standard library header units for C++20</vt:lpstr>
      <vt:lpstr>P1703R1 Recognizing Header Unit Imports Requires Full Preprocessing</vt:lpstr>
      <vt:lpstr>P1452R2 On the non-uniform semantics of return-type-requirements</vt:lpstr>
      <vt:lpstr>P0388R4 Permit conversions to arrays of unknown bound</vt:lpstr>
      <vt:lpstr>P1823R0 Remove Contracts from C++20</vt:lpstr>
      <vt:lpstr>P1143R2 Adding the constinit keyword</vt:lpstr>
      <vt:lpstr>P1331R2 Permitting trivial default initialization in constexpr contexts</vt:lpstr>
      <vt:lpstr>P1668R1  Enabling constexpr Intrinsics By Permitting Unevaluated inline-assembly in constexpr Functions</vt:lpstr>
      <vt:lpstr>P0784R7 More constexpr containers</vt:lpstr>
      <vt:lpstr>P1004R2 Making std::vector constexpr</vt:lpstr>
      <vt:lpstr>P0980R1 Making std::string constexpr</vt:lpstr>
      <vt:lpstr>P1065R2 Constexpr INVOKE</vt:lpstr>
      <vt:lpstr>P1355R2 Exposing a narrow contract for ceil2</vt:lpstr>
      <vt:lpstr>P0553R4 Bit operations</vt:lpstr>
      <vt:lpstr>P1612R1 Relocate Endian’s Specification</vt:lpstr>
      <vt:lpstr>P0631R8 Math Constants</vt:lpstr>
      <vt:lpstr>P0645R10 Text Formatting</vt:lpstr>
      <vt:lpstr>P1652R1 Printf corner cases in std::format</vt:lpstr>
      <vt:lpstr>P1361R2  Integration of chrono with text formatting</vt:lpstr>
      <vt:lpstr>P1650R0  Output std::chrono::days with 'd' suffix</vt:lpstr>
      <vt:lpstr>P1466R3 Miscellaneous minor fixes for chrono </vt:lpstr>
      <vt:lpstr>P1423R3 char8_t backward compatibility remediation</vt:lpstr>
      <vt:lpstr>P0408R7 Efficient Access to basic_stringbuf ’s Buffer</vt:lpstr>
      <vt:lpstr>P0325R4 to_array from LFTS with updates</vt:lpstr>
      <vt:lpstr>P1135R6 The C++20 Synchronization Library P1643R1 Add wait/notify to atomic_ref P1644R0 Add wait/notify to atomic&lt;shared_ptr&gt;</vt:lpstr>
      <vt:lpstr>P0660R10 Stop Token and Joining Thread, Rev 10</vt:lpstr>
      <vt:lpstr>P1661R1 Remove dedicated precalculated hash lookup interface</vt:lpstr>
      <vt:lpstr>P1754R1 Rename concepts to standard_case for C++20, while we still can</vt:lpstr>
      <vt:lpstr>P1474R1 Helpful pointers for ContiguousIterator</vt:lpstr>
      <vt:lpstr>P1522R1 Iterator Difference Type and Integer Overflow</vt:lpstr>
      <vt:lpstr> P1523R1 Views and Size Types</vt:lpstr>
      <vt:lpstr>P1207R4 Movability of Single-pass Iterators</vt:lpstr>
      <vt:lpstr>P1035R7 Input Range Adaptors P1638R1 basic_istream_view::iterator should not be copyable</vt:lpstr>
      <vt:lpstr>P0466R5 Layout-compatibility and Pointer-interconvertibility Traits</vt:lpstr>
      <vt:lpstr>P1208R6 Adopt source_location for C++20</vt:lpstr>
      <vt:lpstr>P1651R1 bind_front should not unwrap reference_wrapper</vt:lpstr>
      <vt:lpstr>Fixes papers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Colonge Meeting Summary</dc:title>
  <dc:creator>Kaminski, Tomek</dc:creator>
  <cp:lastModifiedBy>Krzemienski, Andrzej</cp:lastModifiedBy>
  <cp:revision>17</cp:revision>
  <dcterms:created xsi:type="dcterms:W3CDTF">2019-08-15T12:01:27Z</dcterms:created>
  <dcterms:modified xsi:type="dcterms:W3CDTF">2019-08-20T20:29:18Z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0x010100D4F82CBB0EE4684785D0FCF80EB0BC1B</vt:lpwstr>
  </property>
</Properties>
</file>