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1ca4b913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1ca4b913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5c5213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5c5213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0644ca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20644ca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20644caa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20644caa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0644caa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20644caa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0644ca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0644ca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5c5213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a5c5213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0644ca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0644ca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a5c5213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a5c5213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a5c5213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a5c5213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TestWithParam&lt;T&gt; is not variadic!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ca4b9130_0_0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01ca4b9130_0_0:notes"/>
          <p:cNvSpPr/>
          <p:nvPr/>
        </p:nvSpPr>
        <p:spPr>
          <a:xfrm>
            <a:off x="0" y="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01ca4b9130_0_0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01ca4b9130_0_0:notes"/>
          <p:cNvSpPr/>
          <p:nvPr>
            <p:ph idx="2" type="sldImg"/>
          </p:nvPr>
        </p:nvSpPr>
        <p:spPr>
          <a:xfrm>
            <a:off x="114321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0bdd8f5062662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0bdd8f5062662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20644caa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20644caa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60bdd8f5062662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60bdd8f5062662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20644caa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20644caa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3574eaa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3574eaa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3574eaa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3574eaa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574eaa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3574eaa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574eaa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3574eaa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3514f0a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3514f0a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3574eaa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3574eaa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d1b91b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d1b91b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3574eaa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3574eaa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a5c5213d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a5c5213d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3574eaa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3574eaa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2d5ee07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2d5ee07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1ca4b913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1ca4b913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ca4b913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ca4b913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d1b91b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cd1b91b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ca4b91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ca4b91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a5c521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a5c521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cd1b91b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cd1b91b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25" y="4668794"/>
            <a:ext cx="382476" cy="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25" y="4668794"/>
            <a:ext cx="382476" cy="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25" y="4668794"/>
            <a:ext cx="382476" cy="3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://sandordargo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catchorg/Catch2/blob/devel/docs/generators.md" TargetMode="External"/><Relationship Id="rId4" Type="http://schemas.openxmlformats.org/officeDocument/2006/relationships/hyperlink" Target="https://github.com/onqtam/doctest/blob/master/doc/markdown/parameterized-tests.md" TargetMode="External"/><Relationship Id="rId5" Type="http://schemas.openxmlformats.org/officeDocument/2006/relationships/hyperlink" Target="https://www.boost.org/doc/libs/1_64_0/libs/test/doc/html/boost_test/tests_organization/test_cases/param_test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andordargo/parameterizedTestExamplesCpp" TargetMode="External"/><Relationship Id="rId4" Type="http://schemas.openxmlformats.org/officeDocument/2006/relationships/hyperlink" Target="https://www.sandordargo.com/blog/2019/04/24/parameterized-testing-with-gtest" TargetMode="External"/><Relationship Id="rId5" Type="http://schemas.openxmlformats.org/officeDocument/2006/relationships/hyperlink" Target="https://google.github.io/googletest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Parameterized testing with GTest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10450" y="3182328"/>
            <a:ext cx="81231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40"/>
              <a:t>Sandor DARGO</a:t>
            </a:r>
            <a:endParaRPr sz="17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40"/>
              <a:t>3rd December 2021</a:t>
            </a:r>
            <a:endParaRPr sz="17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40"/>
              <a:t>CPPP</a:t>
            </a:r>
            <a:endParaRPr sz="1740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775" y="3152927"/>
            <a:ext cx="804300" cy="8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test case fails...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18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You have no idea which input invokes the error</a:t>
            </a:r>
            <a:endParaRPr sz="2000"/>
          </a:p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2188225" y="1152475"/>
            <a:ext cx="6644100" cy="2518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[----------] 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test from LeapYearIterationTest</a:t>
            </a:r>
            <a:b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 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LeapYearIterationTest.OddYearsAreNotLeapYears</a:t>
            </a:r>
            <a:br>
              <a:rPr lang="en-GB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latin typeface="Courier New"/>
                <a:ea typeface="Courier New"/>
                <a:cs typeface="Courier New"/>
                <a:sym typeface="Courier New"/>
              </a:rPr>
              <a:t>/home/sdargo/personal/dev/LeapYear/tests/</a:t>
            </a:r>
            <a:br>
              <a:rPr lang="en-GB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latin typeface="Courier New"/>
                <a:ea typeface="Courier New"/>
                <a:cs typeface="Courier New"/>
                <a:sym typeface="Courier New"/>
              </a:rPr>
              <a:t>LeapYearIterationTest.cpp:9: Failure</a:t>
            </a:r>
            <a:br>
              <a:rPr b="1" lang="en-GB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latin typeface="Courier New"/>
                <a:ea typeface="Courier New"/>
                <a:cs typeface="Courier New"/>
                <a:sym typeface="Courier New"/>
              </a:rPr>
              <a:t>Value of: leapYear.isLeap(oddYear)</a:t>
            </a:r>
            <a:br>
              <a:rPr lang="en-GB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latin typeface="Courier New"/>
                <a:ea typeface="Courier New"/>
                <a:cs typeface="Courier New"/>
                <a:sym typeface="Courier New"/>
              </a:rPr>
              <a:t>  Actual: true</a:t>
            </a:r>
            <a:br>
              <a:rPr b="1" lang="en-GB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latin typeface="Courier New"/>
                <a:ea typeface="Courier New"/>
                <a:cs typeface="Courier New"/>
                <a:sym typeface="Courier New"/>
              </a:rPr>
              <a:t>Expected: false</a:t>
            </a:r>
            <a:br>
              <a:rPr b="1" lang="en-GB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  FAILED  ]</a:t>
            </a:r>
            <a:r>
              <a:rPr b="1" lang="en-GB" sz="1300">
                <a:latin typeface="Courier New"/>
                <a:ea typeface="Courier New"/>
                <a:cs typeface="Courier New"/>
                <a:sym typeface="Courier New"/>
              </a:rPr>
              <a:t> LeapYearIterationTest.OddYearsAreNotLeapYears (0 ms)</a:t>
            </a:r>
            <a:br>
              <a:rPr lang="en-GB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[----------]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test from LeapYearIterationTest (0 ms total)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parameterized testing bring?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Less repetitive test code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M</a:t>
            </a:r>
            <a:r>
              <a:rPr lang="en-GB" sz="2000"/>
              <a:t>eaningful error messages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Easy execution of the same logic with several inputs</a:t>
            </a:r>
            <a:endParaRPr sz="2000"/>
          </a:p>
          <a:p>
            <a:pPr indent="0" lvl="0" marL="0" rtl="0" algn="l">
              <a:spcBef>
                <a:spcPts val="6000"/>
              </a:spcBef>
              <a:spcAft>
                <a:spcPts val="1200"/>
              </a:spcAft>
              <a:buNone/>
            </a:pPr>
            <a:r>
              <a:rPr lang="en-GB" sz="2000"/>
              <a:t>No silver bullet, but a good addition to your toolbox</a:t>
            </a:r>
            <a:endParaRPr sz="2000"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Parameterized tests without a fixture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26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Inherit from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TestWithParam&lt;T&gt;</a:t>
            </a:r>
            <a:r>
              <a:rPr lang="en-GB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You can move some setup to the class initialization</a:t>
            </a:r>
            <a:endParaRPr sz="2000"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3406725" y="1152475"/>
            <a:ext cx="5297700" cy="3693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class LeapYearParameterizedTestFixture :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    public ::testing::TestWithParam&lt;int&gt; {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protected: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LeapYearCalendar leapYearCalendar;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26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Use </a:t>
            </a:r>
            <a:r>
              <a:rPr lang="en-GB" sz="2000"/>
              <a:t>the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TEST_P</a:t>
            </a:r>
            <a:r>
              <a:rPr lang="en-GB" sz="2000"/>
              <a:t> macro to describe your parameterized test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Use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GetParam()</a:t>
            </a:r>
            <a:r>
              <a:rPr lang="en-GB" sz="2000"/>
              <a:t> to read the parameter value of the current iteration</a:t>
            </a:r>
            <a:endParaRPr sz="2000"/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Parameterized tests without a fixture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3406725" y="1152475"/>
            <a:ext cx="5297700" cy="3693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class LeapYearParameterizedTestFixture :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    public ::testing::TestWithParam&lt;int&gt; {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protected: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LeapYearCalendar leapYearCalendar;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TEST_P(LeapYearParameterizedTestFixture,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   OddYearsAreNotLeapYears) {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int year = GetParam();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ASSERT_FALSE(leapYearCalendar.isLeap(year));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Parameterized tests without a fixture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29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INSTANTIATE_TEST_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SUITE_P</a:t>
            </a:r>
            <a:r>
              <a:rPr lang="en-GB" sz="2000"/>
              <a:t> to pass in the parameters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2000"/>
              <a:t>Before v1.10 it used to be </a:t>
            </a:r>
            <a:r>
              <a:rPr i="1" lang="en-GB" sz="2000">
                <a:latin typeface="Courier New"/>
                <a:ea typeface="Courier New"/>
                <a:cs typeface="Courier New"/>
                <a:sym typeface="Courier New"/>
              </a:rPr>
              <a:t>INSTANTIATE_TEST_</a:t>
            </a:r>
            <a:br>
              <a:rPr i="1"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2000">
                <a:latin typeface="Courier New"/>
                <a:ea typeface="Courier New"/>
                <a:cs typeface="Courier New"/>
                <a:sym typeface="Courier New"/>
              </a:rPr>
              <a:t>CASE_P</a:t>
            </a:r>
            <a:endParaRPr i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3406725" y="1152475"/>
            <a:ext cx="5297700" cy="36930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class LeapYearParameterizedTestFixture :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    public ::testing::TestWithParam&lt;int&gt; {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protected: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LeapYearCalendar leapYearCalendar;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TEST_P(LeapYearParameterizedTestFixture,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   OddYearsAreNotLeapYears) {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int year = GetParam();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ASSERT_FALSE(leapYearCalendar.isLeap(year));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INSTANTIATE_TEST_SUITE_P(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LeapYearTests,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LeapYearParameterizedTestFixture,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::testing::Values(1, 711, 1989, 2013)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test case fails...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16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You get all the relevant details</a:t>
            </a:r>
            <a:endParaRPr sz="2000"/>
          </a:p>
        </p:txBody>
      </p:sp>
      <p:sp>
        <p:nvSpPr>
          <p:cNvPr id="180" name="Google Shape;180;p27"/>
          <p:cNvSpPr txBox="1"/>
          <p:nvPr>
            <p:ph idx="2" type="body"/>
          </p:nvPr>
        </p:nvSpPr>
        <p:spPr>
          <a:xfrm>
            <a:off x="2282350" y="1152475"/>
            <a:ext cx="63618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[----------]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2 tests from LeapYearTests/LeapYearParamTests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LeapYearTests/LeapYearParamTests.OddYearsAreNotLeapYears/0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/home/sdargo/personal/dev/LeapYear/tests/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     LeapYearParameterizedTestFixture.cpp:12: Failure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Value of: leapYear.isLeap(year)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Actual: true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Expected: false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  FAILED  ] 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LeapYearTests/LeapYearParamTests.OddYearsAreNotLeapYears/0,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           where GetParam() = 1989 (0 ms)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LeapYearTests/LeapYearParamTests.OddYearsAreNotLeapYears/1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      OK 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LeapYearTests/LeapYearParamTests.OddYearsAreNotLeapYears/1 (0 ms)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[----------]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2 tests from LeapYearTests/LeapYearParamTests (0 ms total)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parameterized tests based on an existing fixture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21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There might be already a setup that you want reuse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You can keep your existing fixture</a:t>
            </a:r>
            <a:endParaRPr sz="2000"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28"/>
          <p:cNvSpPr txBox="1"/>
          <p:nvPr>
            <p:ph idx="2" type="body"/>
          </p:nvPr>
        </p:nvSpPr>
        <p:spPr>
          <a:xfrm>
            <a:off x="3000800" y="1152475"/>
            <a:ext cx="58314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class LeapYearTestFixture : public ::testing::Test {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protected: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LeapYearCalendar leapYearCalendar;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8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TEST_F(LeapYearTestFixture,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     1996_DivisibleBy4_LeapYear) {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ASSERT_TRUE(leapYearCalendar.isLeap(1996));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TEST_F(LeapYearTestFixture,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     1600_IsDivisibleBy400_LeapYear) {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ASSERT_TRUE(leapYearCalendar.isLeap(1600));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8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parameterized tests based on an existing fixture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340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Additional class inheriting from the fixture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Also inherit from </a:t>
            </a:r>
            <a:br>
              <a:rPr lang="en-GB" sz="1700"/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::testing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::WithParamInterface</a:t>
            </a:r>
            <a:br>
              <a:rPr lang="en-GB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  &lt;T&gt;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7" name="Google Shape;197;p29"/>
          <p:cNvSpPr txBox="1"/>
          <p:nvPr>
            <p:ph idx="2" type="body"/>
          </p:nvPr>
        </p:nvSpPr>
        <p:spPr>
          <a:xfrm>
            <a:off x="3783225" y="1152475"/>
            <a:ext cx="5049300" cy="2791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class LeapYearTestFixture : 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      public ::testing::Test {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protected: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LeapYearCalendar leapYearCalendar;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8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class LeapYearParametrizedTestsBasedOnFixture :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public LeapYearTestFixtureToBeParameterized,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  public ::testing::WithParamInterface&lt;int&gt; {</a:t>
            </a:r>
            <a:br>
              <a:rPr lang="en-GB" sz="13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385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8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the base class changed?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52475"/>
            <a:ext cx="34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To avoid compilation failure:</a:t>
            </a:r>
            <a:br>
              <a:rPr lang="en-GB"/>
            </a:br>
            <a:r>
              <a:rPr lang="en-GB"/>
              <a:t> </a:t>
            </a:r>
            <a:r>
              <a:rPr i="1"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'testing::Test' is an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ambiguous base of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'LeapYearParamTests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BasedOnFixture_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ChecksIfLeapYear_Test'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TestWithParam&lt;T&gt;</a:t>
            </a:r>
            <a:r>
              <a:rPr lang="en-GB" sz="2000"/>
              <a:t> already inherits from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825" y="1296975"/>
            <a:ext cx="5016475" cy="23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your test needs multiple parameters?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tests might have more than one changing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TestWithParam&lt;T&gt;</a:t>
            </a:r>
            <a:r>
              <a:rPr lang="en-GB"/>
              <a:t> </a:t>
            </a:r>
            <a:r>
              <a:rPr lang="en-GB"/>
              <a:t>takes only one template argument</a:t>
            </a:r>
            <a:r>
              <a:rPr lang="en-GB"/>
              <a:t>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 can pass in any type, but the usual choice is 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std::tuple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201150" y="584550"/>
            <a:ext cx="8421000" cy="350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9775" y="283050"/>
            <a:ext cx="1359393" cy="20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Sándor DARGÓ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Principal Engineer in Amadeus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Enthusiastic blogger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https://www.sandordargo.com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(A former) Passionate traveller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Curious home baker</a:t>
            </a:r>
            <a:endParaRPr/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Happy father of two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TestWithParam&lt;T&gt; </a:t>
            </a:r>
            <a:r>
              <a:rPr lang="en-GB"/>
              <a:t>with multiple parameters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26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Pass the type to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TestWithParam&lt;T&gt;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0" name="Google Shape;220;p32"/>
          <p:cNvSpPr txBox="1"/>
          <p:nvPr>
            <p:ph idx="2" type="body"/>
          </p:nvPr>
        </p:nvSpPr>
        <p:spPr>
          <a:xfrm>
            <a:off x="2984750" y="1152475"/>
            <a:ext cx="5847600" cy="3469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class LeapYearMultiParamTests :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public ::testing::TestWithParam&lt;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std::tuple&lt;int, bool&gt;&gt;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protected: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LeapYearCalendar leapYearCalendar;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TestWithParam&lt;T&gt; </a:t>
            </a:r>
            <a:r>
              <a:rPr lang="en-GB"/>
              <a:t>with multiple parameters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2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Use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GetParam()</a:t>
            </a:r>
            <a:r>
              <a:rPr lang="en-GB" sz="2000"/>
              <a:t> combined with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std::get&lt;N&gt;</a:t>
            </a:r>
            <a:r>
              <a:rPr lang="en-GB" sz="2000"/>
              <a:t> to read each parameter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Or use </a:t>
            </a:r>
            <a:r>
              <a:rPr i="1" lang="en-GB" sz="2000"/>
              <a:t>structured bindings</a:t>
            </a:r>
            <a:r>
              <a:rPr lang="en-GB" sz="2000"/>
              <a:t> since C++17</a:t>
            </a:r>
            <a:endParaRPr sz="2000"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33"/>
          <p:cNvSpPr txBox="1"/>
          <p:nvPr>
            <p:ph idx="2" type="body"/>
          </p:nvPr>
        </p:nvSpPr>
        <p:spPr>
          <a:xfrm>
            <a:off x="2984750" y="1152475"/>
            <a:ext cx="5847600" cy="3469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: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public ::testing::TestWithParam&lt;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std::tuple&lt;int, bool&gt;&gt;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protected: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LeapYearCalendar leapYearCalendar;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TEST_P(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ChecksIfLeapYear)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bool expected = std::get&lt;1&gt;(GetParam());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int year = std::get&lt;0&gt;(GetParam());</a:t>
            </a:r>
            <a:br>
              <a:rPr b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   // auto [year, expected] = GetParam(); // C++17!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ASSERT_EQ(expected,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     leapYearCalendar.isLeap(year));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TestWithParam&lt;T&gt; </a:t>
            </a:r>
            <a:r>
              <a:rPr lang="en-GB"/>
              <a:t>with multiple parameters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26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Create and pass tuples as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6" name="Google Shape;236;p34"/>
          <p:cNvSpPr txBox="1"/>
          <p:nvPr>
            <p:ph idx="2" type="body"/>
          </p:nvPr>
        </p:nvSpPr>
        <p:spPr>
          <a:xfrm>
            <a:off x="2984750" y="1152475"/>
            <a:ext cx="5847600" cy="3469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INSTANTIATE_TEST_CASE_P(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LeapYearTests,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LeapYearMultiParamTests,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::testing::Values(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std::make_tuple(7, false),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std::make_tuple(2001, false),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std::make_tuple(1996, true),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std::make_tuple(1700, false),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std::make_tuple(1600, true)));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test case fails...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15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You get all the inputs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But the test name might be less meaningful</a:t>
            </a:r>
            <a:endParaRPr sz="2000"/>
          </a:p>
        </p:txBody>
      </p:sp>
      <p:sp>
        <p:nvSpPr>
          <p:cNvPr id="243" name="Google Shape;243;p35"/>
          <p:cNvSpPr txBox="1"/>
          <p:nvPr>
            <p:ph idx="2" type="body"/>
          </p:nvPr>
        </p:nvSpPr>
        <p:spPr>
          <a:xfrm>
            <a:off x="2096450" y="1152475"/>
            <a:ext cx="6735900" cy="3045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[----------]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2 tests from LeapYearTests/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LeapYearTests/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.ChecksIfLeapYear/0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      OK 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LeapYearTests/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.ChecksIfLeapYear/0 (0 ms)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LeapYearTests/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.ChecksIfLeapYear/1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/home/sdargo/personal/dev/LeapYear/tests/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.cpp:16: Failure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Expected equality of these values: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Expected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  Which is: false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leapYear.isLeap(year)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  Which is: true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  FAILED  ]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LeapYearTests/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.ChecksIfLeapYear/1, </a:t>
            </a:r>
            <a:b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00">
                <a:latin typeface="Courier New"/>
                <a:ea typeface="Courier New"/>
                <a:cs typeface="Courier New"/>
                <a:sym typeface="Courier New"/>
              </a:rPr>
              <a:t>             where GetParam() = (1989, false) (0 ms)</a:t>
            </a:r>
            <a:br>
              <a:rPr lang="en-GB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[----------]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2 tests from LeapYearTests/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LeapYearMultiParamTests</a:t>
            </a:r>
            <a:r>
              <a:rPr lang="en-GB" sz="1100">
                <a:latin typeface="Courier New"/>
                <a:ea typeface="Courier New"/>
                <a:cs typeface="Courier New"/>
                <a:sym typeface="Courier New"/>
              </a:rPr>
              <a:t> (0 ms total)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you want to test different types?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152475"/>
            <a:ext cx="22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You </a:t>
            </a:r>
            <a:r>
              <a:rPr lang="en-GB" sz="2000"/>
              <a:t>can use the combination of a variant and a visitor!</a:t>
            </a:r>
            <a:endParaRPr sz="2000"/>
          </a:p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3339925" y="1152475"/>
            <a:ext cx="5385300" cy="1370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62">
                <a:latin typeface="Courier New"/>
                <a:ea typeface="Courier New"/>
                <a:cs typeface="Courier New"/>
                <a:sym typeface="Courier New"/>
              </a:rPr>
              <a:t>template &lt;typename T, typename U&gt;</a:t>
            </a:r>
            <a:br>
              <a:rPr lang="en-GB" sz="15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62">
                <a:latin typeface="Courier New"/>
                <a:ea typeface="Courier New"/>
                <a:cs typeface="Courier New"/>
                <a:sym typeface="Courier New"/>
              </a:rPr>
              <a:t>auto add(T a, U b) {</a:t>
            </a:r>
            <a:br>
              <a:rPr lang="en-GB" sz="15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62">
                <a:latin typeface="Courier New"/>
                <a:ea typeface="Courier New"/>
                <a:cs typeface="Courier New"/>
                <a:sym typeface="Courier New"/>
              </a:rPr>
              <a:t>    return a + b;</a:t>
            </a:r>
            <a:br>
              <a:rPr lang="en-GB" sz="15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62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62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Typish parameterized tests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152475"/>
            <a:ext cx="25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Use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std::variant</a:t>
            </a:r>
            <a:r>
              <a:rPr lang="en-GB" sz="2000"/>
              <a:t> as a parameter!</a:t>
            </a:r>
            <a:endParaRPr sz="2000"/>
          </a:p>
        </p:txBody>
      </p:sp>
      <p:sp>
        <p:nvSpPr>
          <p:cNvPr id="259" name="Google Shape;25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37"/>
          <p:cNvSpPr txBox="1"/>
          <p:nvPr>
            <p:ph idx="2" type="body"/>
          </p:nvPr>
        </p:nvSpPr>
        <p:spPr>
          <a:xfrm>
            <a:off x="3339925" y="1152475"/>
            <a:ext cx="5385300" cy="3651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class AddTypishParamTests :public ::testing::TestWithParam&lt;</a:t>
            </a:r>
            <a:r>
              <a:rPr b="1" lang="en-GB" sz="1262">
                <a:latin typeface="Courier New"/>
                <a:ea typeface="Courier New"/>
                <a:cs typeface="Courier New"/>
                <a:sym typeface="Courier New"/>
              </a:rPr>
              <a:t>std::variant&lt;int, double&gt;</a:t>
            </a: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&gt; {};</a:t>
            </a:r>
            <a:endParaRPr sz="12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262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Typish parameterized tests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24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Use a visitor to get the right type without knowing it!</a:t>
            </a:r>
            <a:endParaRPr sz="2000"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" name="Google Shape;268;p38"/>
          <p:cNvSpPr txBox="1"/>
          <p:nvPr>
            <p:ph idx="2" type="body"/>
          </p:nvPr>
        </p:nvSpPr>
        <p:spPr>
          <a:xfrm>
            <a:off x="3339925" y="1152475"/>
            <a:ext cx="5385300" cy="3651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class AddTypishParamTests :public ::testing::TestWithParam&lt;std::variant&lt;int, double&gt;&gt; {};</a:t>
            </a:r>
            <a:endParaRPr sz="12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TEST_P(AddTypishParamTests, doesAddNumbers) {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262">
                <a:latin typeface="Courier New"/>
                <a:ea typeface="Courier New"/>
                <a:cs typeface="Courier New"/>
                <a:sym typeface="Courier New"/>
              </a:rPr>
              <a:t>std::visit([this](auto&amp;&amp; arg) {</a:t>
            </a:r>
            <a:br>
              <a:rPr b="1"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62">
                <a:latin typeface="Courier New"/>
                <a:ea typeface="Courier New"/>
                <a:cs typeface="Courier New"/>
                <a:sym typeface="Courier New"/>
              </a:rPr>
              <a:t>        ASSERT_EQ(10, add(arg, arg));</a:t>
            </a:r>
            <a:br>
              <a:rPr b="1"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262">
                <a:latin typeface="Courier New"/>
                <a:ea typeface="Courier New"/>
                <a:cs typeface="Courier New"/>
                <a:sym typeface="Courier New"/>
              </a:rPr>
              <a:t>    }, GetParam());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62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Typish parameterized tests</a:t>
            </a:r>
            <a:endParaRPr/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152475"/>
            <a:ext cx="22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Use freely the different types as </a:t>
            </a:r>
            <a:r>
              <a:rPr lang="en-GB" sz="2000"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6" name="Google Shape;276;p39"/>
          <p:cNvSpPr txBox="1"/>
          <p:nvPr>
            <p:ph idx="2" type="body"/>
          </p:nvPr>
        </p:nvSpPr>
        <p:spPr>
          <a:xfrm>
            <a:off x="3339925" y="1152475"/>
            <a:ext cx="5385300" cy="36519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class AddTypishParamTests :public ::testing::TestWithParam&lt;std::variant&lt;int, double&gt;&gt; {};</a:t>
            </a:r>
            <a:endParaRPr sz="12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TEST_P(AddTypishParamTests, doesAddNumbers) {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    std::visit([this](auto&amp;&amp; arg) {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        ASSERT_EQ(10, add(arg, arg));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    }, GetParam());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6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INSTANTIATE_TEST_SUITE_P(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        AddTests, AddTypishParamTests,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        ::testing::Values(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GB" sz="1262">
                <a:latin typeface="Courier New"/>
                <a:ea typeface="Courier New"/>
                <a:cs typeface="Courier New"/>
                <a:sym typeface="Courier New"/>
              </a:rPr>
              <a:t>5, 5.0</a:t>
            </a:r>
            <a:br>
              <a:rPr lang="en-GB" sz="1262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62">
                <a:latin typeface="Courier New"/>
                <a:ea typeface="Courier New"/>
                <a:cs typeface="Courier New"/>
                <a:sym typeface="Courier New"/>
              </a:rPr>
              <a:t>        ));</a:t>
            </a:r>
            <a:endParaRPr sz="1262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you also have built-in support for typed tests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20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Some</a:t>
            </a:r>
            <a:r>
              <a:rPr lang="en-GB" sz="2000"/>
              <a:t> repetition to declare the typed parameterized suite</a:t>
            </a:r>
            <a:endParaRPr sz="2000"/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Google Shape;284;p40"/>
          <p:cNvSpPr txBox="1"/>
          <p:nvPr>
            <p:ph idx="2" type="body"/>
          </p:nvPr>
        </p:nvSpPr>
        <p:spPr>
          <a:xfrm>
            <a:off x="2661675" y="1152475"/>
            <a:ext cx="61707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class AddTypedParamTestsFixture : public ::testing::Test {};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TYPED_TEST_SUITE_P(AddTypedParamTestsFixture);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you also have built-in support for typed tests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152475"/>
            <a:ext cx="19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More macros to complete the registration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Values don’t depend on the type</a:t>
            </a:r>
            <a:endParaRPr sz="2000"/>
          </a:p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2" name="Google Shape;292;p41"/>
          <p:cNvSpPr txBox="1"/>
          <p:nvPr>
            <p:ph idx="2" type="body"/>
          </p:nvPr>
        </p:nvSpPr>
        <p:spPr>
          <a:xfrm>
            <a:off x="2661675" y="1152475"/>
            <a:ext cx="61707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class AddTypedParamTestsFixture : public ::testing::Test {};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TYPED_TEST_SUITE_P(AddTypedParamTestsFixture);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TYPED_TEST_P(AddTypedParamTestsFixture, doesAdd) {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auto result = add&lt;TypeParam&gt;(5, 6);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ASSERT_EQ(11, result);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REGISTER_TYPED_TEST_SUITE_P(AddTypedParamTestsFixture,</a:t>
            </a:r>
            <a:br>
              <a:rPr lang="en-GB" sz="125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50">
                <a:latin typeface="Courier New"/>
                <a:ea typeface="Courier New"/>
                <a:cs typeface="Courier New"/>
                <a:sym typeface="Courier New"/>
              </a:rPr>
              <a:t>                            doesAdd);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make our tests less repetitive without parameterized tests?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Parameterized tests, what are they?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Write parameterized tests by scratch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Write parameterized tests based on an existing fixture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to pass multiple parameters to the same test case?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Bonus: type-</a:t>
            </a:r>
            <a:r>
              <a:rPr lang="en-GB"/>
              <a:t>parameterized</a:t>
            </a:r>
            <a:r>
              <a:rPr lang="en-GB"/>
              <a:t> tests!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you also have built-in support for typed tests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152475"/>
            <a:ext cx="19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List finally the types</a:t>
            </a:r>
            <a:endParaRPr sz="2000"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0" name="Google Shape;300;p42"/>
          <p:cNvSpPr txBox="1"/>
          <p:nvPr>
            <p:ph idx="2" type="body"/>
          </p:nvPr>
        </p:nvSpPr>
        <p:spPr>
          <a:xfrm>
            <a:off x="2661675" y="1152475"/>
            <a:ext cx="61707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template&lt;typename T&gt;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class AddTypedParamTestsFixture : public ::testing::Test {};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TYPED_TEST_SUITE_P(AddTypedParamTestsFixture);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TYPED_TEST_P(AddTypedParamTestsFixture, doesAdd)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auto result = add&lt;TypeParam&gt;(5, 6);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ASSERT_EQ(11, result);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REGISTER_TYPED_TEST_SUITE_P(AddTypedParamTestsFixture,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                   doesAdd);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using Types = testing::Types&lt;int, long long, std::size_t&gt;;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INSTANTIATE_TYPED_TEST_SUITE_P(TestPrefix,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                      AddTypedParamTestsFixture,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                      Types);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other libs are out there?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Catch2 with generators: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https://github.com/catchorg/Catch2/blob/devel/docs/generators.md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Doctest: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https://github.com/onqtam/doctest/blob/master/doc/markdown/parameterized-tests.md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Boost Test: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https://www.boost.org/doc/libs/1_64_0/libs/test/doc/html/boost_test/tests_organization/test_cases/param_test.html</a:t>
            </a:r>
            <a:endParaRPr/>
          </a:p>
        </p:txBody>
      </p:sp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Use parameterized tests to decrease code duplication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Use it to test the same logic extensively with several inputs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Don’t overuse, multiple parameters can decrease readability</a:t>
            </a:r>
            <a:endParaRPr sz="2200"/>
          </a:p>
        </p:txBody>
      </p:sp>
      <p:sp>
        <p:nvSpPr>
          <p:cNvPr id="314" name="Google Shape;31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Parameterized testing with GTest</a:t>
            </a:r>
            <a:endParaRPr/>
          </a:p>
        </p:txBody>
      </p:sp>
      <p:sp>
        <p:nvSpPr>
          <p:cNvPr id="320" name="Google Shape;320;p45"/>
          <p:cNvSpPr txBox="1"/>
          <p:nvPr>
            <p:ph idx="1" type="subTitle"/>
          </p:nvPr>
        </p:nvSpPr>
        <p:spPr>
          <a:xfrm>
            <a:off x="510450" y="3182328"/>
            <a:ext cx="81231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40"/>
              <a:t>Sandor DARGO</a:t>
            </a:r>
            <a:endParaRPr sz="17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40"/>
              <a:t>3rd December 2021</a:t>
            </a:r>
            <a:endParaRPr sz="17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40"/>
              <a:t>CPPP</a:t>
            </a:r>
            <a:endParaRPr sz="1740"/>
          </a:p>
        </p:txBody>
      </p:sp>
      <p:sp>
        <p:nvSpPr>
          <p:cNvPr id="321" name="Google Shape;32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2" name="Google Shape;3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775" y="3152927"/>
            <a:ext cx="804300" cy="8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 talk?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Handle your test code as production code and keep it DRY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idea of parameterized testing is great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Documentation is scarce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training ground for today is the leap year kata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the code 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https://github.com/sandordargo/parameterizedTestExamplesCpp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Read my article on parameterized tests 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https://www.sandordargo.com/blog/2019/04/24/parameterized-testing-with-gtest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GTest user guide is 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https://google.github.io/googletest/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7475" y="1152475"/>
            <a:ext cx="1094825" cy="10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37475" y="2293063"/>
            <a:ext cx="1094825" cy="10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37675" y="3433675"/>
            <a:ext cx="1094400" cy="10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some repetitive test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248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Verbose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Repeated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GB" sz="2000"/>
              <a:t>Descriptive</a:t>
            </a:r>
            <a:br>
              <a:rPr lang="en-GB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GB" sz="2000"/>
              <a:t>Helpful error messages</a:t>
            </a:r>
            <a:endParaRPr sz="2000"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3406725" y="1152475"/>
            <a:ext cx="5425500" cy="3636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TEST(LeapYearTests, 1IsOdd_IsNotLeapYear) {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 LeapYear</a:t>
            </a: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Calendar</a:t>
            </a: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leapYear</a:t>
            </a: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Calendar</a:t>
            </a: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 ASSERT_FALSE(leapYear</a:t>
            </a: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Calendar</a:t>
            </a: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.isLeap(1));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TEST(LeapYearTests, 711IsOdd_IsNotLeapYear) {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 LeapYearCalendar leapYearCalendar;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 ASSERT_FALSE(leapYearCalendar.isLeap(711));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8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TEST(LeapYearTests, 1989IsOdd_IsNotLeapYear) {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 LeapYearCalendar leapYearCalendar;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 ASSERT_FALSE(leapYearCalendar.isLeap(1989));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TEST(LeapYearTests, 2013IsOdd_IsNotLeapYear) {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 LeapYearCalendar leapYearCalendar;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  ASSERT_FALSE(leapYearCalendar.isLeap(2013));</a:t>
            </a:r>
            <a:br>
              <a:rPr lang="en-GB" sz="12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8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8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test case fails...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2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You get detailed</a:t>
            </a:r>
            <a:r>
              <a:rPr lang="en-GB" sz="2000"/>
              <a:t> error messages</a:t>
            </a:r>
            <a:endParaRPr sz="2000"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3383500" y="1152475"/>
            <a:ext cx="5448600" cy="3416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[----------]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tests from LeapYearTests</a:t>
            </a:r>
            <a:b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LeapYearTests.1IsOdd_IsNotLeapYear</a:t>
            </a:r>
            <a:b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      OK 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LeapYearTests.1IsOdd_IsNotLeapYear (0 ms)</a:t>
            </a:r>
            <a:b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LeapYearTests.711IsOdd_IsNotLeapYear</a:t>
            </a:r>
            <a:b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      OK 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LeapYearTests.711IsOdd_IsNotLeapYear (0 ms)</a:t>
            </a:r>
            <a:b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LeapYearTests.1989IsOdd_IsNotLeapYear</a:t>
            </a:r>
            <a:b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latin typeface="Courier New"/>
                <a:ea typeface="Courier New"/>
                <a:cs typeface="Courier New"/>
                <a:sym typeface="Courier New"/>
              </a:rPr>
              <a:t>/home/sdargo/personal/dev/LeapYear/tests/</a:t>
            </a:r>
            <a:br>
              <a:rPr lang="en-GB" sz="1185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85">
                <a:latin typeface="Courier New"/>
                <a:ea typeface="Courier New"/>
                <a:cs typeface="Courier New"/>
                <a:sym typeface="Courier New"/>
              </a:rPr>
              <a:t>LeapYearStandaloneTests.cpp:17: Failure</a:t>
            </a:r>
            <a:br>
              <a:rPr b="1" lang="en-GB" sz="1185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85">
                <a:latin typeface="Courier New"/>
                <a:ea typeface="Courier New"/>
                <a:cs typeface="Courier New"/>
                <a:sym typeface="Courier New"/>
              </a:rPr>
              <a:t>Value of: leapYear.isLeap(1989)</a:t>
            </a:r>
            <a:br>
              <a:rPr b="1" lang="en-GB" sz="1185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85">
                <a:latin typeface="Courier New"/>
                <a:ea typeface="Courier New"/>
                <a:cs typeface="Courier New"/>
                <a:sym typeface="Courier New"/>
              </a:rPr>
              <a:t>  Actual: true</a:t>
            </a:r>
            <a:br>
              <a:rPr b="1" lang="en-GB" sz="1185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85">
                <a:latin typeface="Courier New"/>
                <a:ea typeface="Courier New"/>
                <a:cs typeface="Courier New"/>
                <a:sym typeface="Courier New"/>
              </a:rPr>
              <a:t>Expected: false</a:t>
            </a:r>
            <a:br>
              <a:rPr b="1" lang="en-GB" sz="1185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 sz="1185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  FAILED  ] </a:t>
            </a:r>
            <a:r>
              <a:rPr b="1"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LeapYearTests.1989IsOdd_IsNotLeapYear (0 ms)</a:t>
            </a:r>
            <a:br>
              <a:rPr lang="en-GB" sz="1185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RUN      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LeapYearTests.2013IsOdd_IsNotLeapYear</a:t>
            </a:r>
            <a:b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       OK 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LeapYearTests.2013IsOdd_IsNotLeapYear (0 ms)</a:t>
            </a:r>
            <a:b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18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[----------] </a:t>
            </a:r>
            <a:r>
              <a:rPr lang="en-GB" sz="118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tests from LeapYearTests (0 ms total)</a:t>
            </a:r>
            <a:endParaRPr sz="118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 repetition with a fixture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25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Repeated logic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GB" sz="2000"/>
              <a:t>Less verbose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GB" sz="2000"/>
              <a:t>Still descriptive</a:t>
            </a:r>
            <a:br>
              <a:rPr lang="en-GB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GB" sz="2000"/>
              <a:t>The same h</a:t>
            </a:r>
            <a:r>
              <a:rPr lang="en-GB" sz="2000"/>
              <a:t>elpful error messages</a:t>
            </a:r>
            <a:endParaRPr sz="2000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3160100" y="1152475"/>
            <a:ext cx="5672100" cy="3574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class LeapYearFixtureTests : 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public ::testing::Test {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protected: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GB" sz="1500">
                <a:latin typeface="Courier New"/>
                <a:ea typeface="Courier New"/>
                <a:cs typeface="Courier New"/>
                <a:sym typeface="Courier New"/>
              </a:rPr>
              <a:t>LeapYearCalendar leapYearCalendar;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TEST_F(LeapYearFixtureTests,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1IsOdd_IsNotLeapYear) {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ASSERT_FALSE(leapYearCalendar.isLeap(1));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TEST_F(LeapYearFixtureTests,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   711IsOdd_IsNotLeapYear) {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    ASSERT_FALSE(leapYearCalendar.isLeap(711));</a:t>
            </a:r>
            <a:br>
              <a:rPr lang="en-GB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good old for loop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27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Not very </a:t>
            </a:r>
            <a:r>
              <a:rPr lang="en-GB" sz="2000"/>
              <a:t>descriptive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-GB" sz="2000"/>
              <a:t>No repetition</a:t>
            </a:r>
            <a:br>
              <a:rPr lang="en-GB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Meaningless error messages</a:t>
            </a:r>
            <a:endParaRPr sz="2000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3115275" y="1152475"/>
            <a:ext cx="5717100" cy="3148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TEST(LeapYearIterationTest, 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 OddYearsAreNotLeapYears) {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LeapYearCalendar leapYearCalendar;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s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td::vector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oddYears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{1, 711, 1989, 2013};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for (auto oddYear:  oddYears) {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ASSERT_FALSE(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  leapYearCalendar.isLeap(oddYear)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-GB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F1C232"/>
      </a:dk2>
      <a:lt2>
        <a:srgbClr val="F1C232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