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Proxima Nova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roximaNova-bold.fntdata"/><Relationship Id="rId72" Type="http://schemas.openxmlformats.org/officeDocument/2006/relationships/font" Target="fonts/ProximaNova-regular.fntdata"/><Relationship Id="rId31" Type="http://schemas.openxmlformats.org/officeDocument/2006/relationships/slide" Target="slides/slide26.xml"/><Relationship Id="rId75" Type="http://schemas.openxmlformats.org/officeDocument/2006/relationships/font" Target="fonts/ProximaNova-boldItalic.fntdata"/><Relationship Id="rId30" Type="http://schemas.openxmlformats.org/officeDocument/2006/relationships/slide" Target="slides/slide25.xml"/><Relationship Id="rId74" Type="http://schemas.openxmlformats.org/officeDocument/2006/relationships/font" Target="fonts/ProximaNova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open-std.org/jtc1/sc22/wg21/docs/papers/2019/p1851r0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3f376f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3f376f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2f5e0b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2f5e0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ec4735a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ec4735a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2f5e0b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2f5e0b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Naming guidelines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2"/>
              </a:rPr>
              <a:t>http://www.open-std.org/jtc1/sc22/wg21/docs/papers/2019/p1851r0.html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2f5e0b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2f5e0b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2960b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12960b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af4c39d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af4c39d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47de7173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47de7173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dc8b0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bdc8b0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aff395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aff395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cbdc8b0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cbdc8b0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bdc8b093_0_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ccbdc8b093_0_0:notes"/>
          <p:cNvSpPr/>
          <p:nvPr/>
        </p:nvSpPr>
        <p:spPr>
          <a:xfrm>
            <a:off x="0" y="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ccbdc8b093_0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ccbdc8b093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aff3957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aff3957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aff3957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aff3957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aff3957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aff3957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ff3957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aff3957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80a45f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80a45f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7cd3b8b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7cd3b8b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af4c39d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af4c39d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aff3957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aff3957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aff3957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aff3957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aff3957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aff3957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f4c39d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f4c39d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c4d9bf9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c4d9bf9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5110e04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5110e04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godbolt.org/#g:!((g:!((g:!((h:codeEditor,i:(filename:'1',fontScale:14,fontUsePx:'0',j:1,lang:c%2B%2B,selection:(endColumn:20,endLineNumber:41,positionColumn:20,positionLineNumber:41,selectionStartColumn:20,selectionStartLineNumber:41,startColumn:20,startLineNumber:41),source:'%23include+%3Ciostream%3E%0A%23include+%3Carray%3E%0A%23include+%3Cconcepts%3E%0A%0A%0Atemplate+%3Ctypename+T%3E%0Aconcept+car+%3D+requires+(T+car)+%7B%0A++++car.startEngine()%3B%0A++++car.openDoor()%3B%0A%7D%3B%0A%0Atemplate+%3Ctypename+T%3E%0Aconcept+is_convertible+%3D+car%3CT%3E+%26%26+requires+(T+car)+%7B%0A++++car.openRoof()%3B%0A%7D%3B%0A%0A%0Atemplate%3Ccar+C%3E%0Aclass+VacationDriver+%7B%0A+public:%0A++void+cruise()+%7B%0A++++//+..%0A++%7D%0A++%0A++void+openRoof()+requires+is_convertible%3CC%3E+%7B%0A++%7D%0A+%0Aprivate:%0A++C+m_car%3B%0A%7D%3B%0A%0Aclass+SUV+%7B%0A+public:%0A++void+openDoor()+%7B%7D%0A++void+startEngine()+%7B%7D%0A%7D%3B%0A%0A%0Aint+main()%7B%0A++VacationDriver%3CSUV%3E+vs%3B%0A//+++vs.openRoof()%3B%0A%7D'),l:'5',n:'0',o:'C%2B%2B+source+%231',t:'0')),k:53.27301756253328,l:'4',n:'0',o:'',s:0,t:'0'),(g:!((g:!((h:compiler,i:(compiler:clang_trunk,filters:(b:'0',binary:'1',commentOnly:'0',demangle:'0',directives:'0',execute:'0',intel:'0',libraryCode:'1',trim:'1'),flagsViewOpen:'1',fontScale:14,fontUsePx:'0',j:1,lang:c%2B%2B,libs:!(),options:'-std%3Dc%2B%2B20+-O2',selection:(endColumn:1,endLineNumber:1,positionColumn:1,positionLineNumber:1,selectionStartColumn:1,selectionStartLineNumber:1,startColumn:1,startLineNumber:1),source:1,tree:'1'),l:'5',n:'0',o:'x86-64+clang+(trunk)+(C%2B%2B,+Editor+%231,+Compiler+%231)',t:'0')),k:35.708682560477136,l:'4',m:45.97156398104265,n:'0',o:'',s:0,t:'0'),(g:!((h:output,i:(compiler:1,editor:1,fontScale:14,fontUsePx:'0',wrap:'1'),l:'5',n:'0',o:'Output+of+x86-64+clang+(trunk)+(Compiler+%231)',t:'0')),header:(),k:50,l:'4',m:54.02843601895735,n:'0',o:'',s:0,t:'0')),k:46.726982437466745,l:'3',n:'0',o:'',t:'0')),l:'2',n:'0',o:'',t:'0')),version:4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af4c39d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af4c39d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aff3957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aff3957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&lt; template-parameter list&gt;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concept-name = constraint-expression;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5110e0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5110e0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aff3957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aff3957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edb08ac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edb08ac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740d26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740d26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edb08ac1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edb08ac1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740d264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740d264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f4c39d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f4c39d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0c3c7c1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0c3c7c1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edb08ac1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edb08ac1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5110e04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5110e04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different as with std::enable_if, there multiple might be generated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0d29bf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0d29bf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218add3b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218add3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218add3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218add3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db08ac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edb08ac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aff3957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aff3957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ff39576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ff3957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bare type for future generalizations speak about that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aff39576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aff39576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c4735a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c4735a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740d264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740d264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e67282f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e67282f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e67282f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e67282f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cf4f68f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cf4f68f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e67282f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e67282f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768f2c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768f2c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af4c39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af4c39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cf4f68f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cf4f68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99 = 49 + 50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e67282f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e67282f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ff3957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aff3957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c4735ae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c4735a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e67282f8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e67282f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e67282f8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e67282f8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4f95294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4f95294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ddd9ee5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ddd9ee5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ddd9ee50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ddd9ee50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ddd9ee50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ddd9ee50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c973cc3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c973cc3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c4735a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c4735a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c4735ae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c4735ae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c4735ae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ec4735ae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Make templates more safe</a:t>
            </a:r>
            <a:endParaRPr sz="2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Make generic programming scalable</a:t>
            </a:r>
            <a:endParaRPr sz="2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Allow putting more domain knowledge into code</a:t>
            </a:r>
            <a:endParaRPr sz="2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56825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://sandordargo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socpp.github.io/CppCoreGuidelines/CppCoreGuidelines#t12-prefer-concept-names-over-auto-for-local-variabl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socpp.github.io/CppCoreGuidelines/CppCoreGuidelines#t13-prefer-the-shorthand-notation-for-simple-single-type-argument-concepts" TargetMode="External"/><Relationship Id="rId4" Type="http://schemas.openxmlformats.org/officeDocument/2006/relationships/hyperlink" Target="https://isocpp.github.io/CppCoreGuidelines/CppCoreGuidelines#t13-prefer-the-shorthand-notation-for-simple-single-type-argument-concep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isocpp.github.io/CppCoreGuidelines/CppCoreGuidelines#t20-avoid-concepts-without-meaningful-semantic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isocpp.github.io/CppCoreGuidelines/CppCoreGuidelines#t11-whenever-possible-use-standard-concepts" TargetMode="External"/><Relationship Id="rId4" Type="http://schemas.openxmlformats.org/officeDocument/2006/relationships/hyperlink" Target="https://isocpp.github.io/CppCoreGuidelines/CppCoreGuidelines#t11-whenever-possible-use-standard-concept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isocpp.github.io/CppCoreGuidelines/CppCoreGuidelines#t25-avoid-complementary-constraint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isocpp.github.io/CppCoreGuidelines/CppCoreGuidelines#Rt-complete" TargetMode="External"/><Relationship Id="rId4" Type="http://schemas.openxmlformats.org/officeDocument/2006/relationships/hyperlink" Target="https://isocpp.github.io/CppCoreGuidelines/CppCoreGuidelines#Rt-us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isocpp.github.io/CppCoreGuidelines/CppCoreGuidelines#t10-specify-concepts-for-all-template-argument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Concepts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54950" y="3273150"/>
            <a:ext cx="300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Sandor DARGO</a:t>
            </a:r>
            <a:endParaRPr sz="17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2nd December 2021</a:t>
            </a:r>
            <a:endParaRPr sz="17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CPPP</a:t>
            </a:r>
            <a:endParaRPr sz="17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75" y="3152927"/>
            <a:ext cx="804300" cy="8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9144003" cy="514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/>
              <a:t> and constraints?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are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 sz="2820"/>
              <a:t>?</a:t>
            </a:r>
            <a:endParaRPr sz="282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One of the new major features of C++20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/>
              <a:t>	Concepts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Coroutines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Modules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Ranges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Extension for templates</a:t>
            </a:r>
            <a:endParaRPr sz="282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2122350"/>
            <a:ext cx="4078800" cy="1359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bool concept Any = true;</a:t>
            </a:r>
            <a:endParaRPr sz="2100"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5115275" y="2122375"/>
            <a:ext cx="3717000" cy="1359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concept any = true;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311700" y="1210500"/>
            <a:ext cx="39999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Compile-time booleans to validate template arguments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85075" y="1819325"/>
            <a:ext cx="4334400" cy="1984800"/>
          </a:xfrm>
          <a:prstGeom prst="mathMultiply">
            <a:avLst>
              <a:gd fmla="val 4286" name="adj1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 as constraints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58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Template arguments can be constrained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A concept can be used as a constraint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A concept is a set of requirements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0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 appearing at different positions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2895938" y="2174013"/>
            <a:ext cx="3999900" cy="1229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template&lt;</a:t>
            </a:r>
            <a:r>
              <a:rPr lang="en-GB">
                <a:solidFill>
                  <a:srgbClr val="3C78D8"/>
                </a:solidFill>
              </a:rPr>
              <a:t>c_1 T</a:t>
            </a:r>
            <a:r>
              <a:rPr lang="en-GB"/>
              <a:t>&gt;</a:t>
            </a:r>
            <a:br>
              <a:rPr lang="en-GB"/>
            </a:br>
            <a:r>
              <a:rPr lang="en-GB">
                <a:solidFill>
                  <a:srgbClr val="6AA84F"/>
                </a:solidFill>
              </a:rPr>
              <a:t>requires c_2&lt;T&gt;</a:t>
            </a:r>
            <a:br>
              <a:rPr lang="en-GB"/>
            </a:br>
            <a:r>
              <a:rPr lang="en-GB">
                <a:solidFill>
                  <a:srgbClr val="A61C00"/>
                </a:solidFill>
              </a:rPr>
              <a:t>c_3 auto</a:t>
            </a:r>
            <a:r>
              <a:rPr lang="en-GB"/>
              <a:t> foo(</a:t>
            </a:r>
            <a:r>
              <a:rPr lang="en-GB">
                <a:solidFill>
                  <a:srgbClr val="A61C00"/>
                </a:solidFill>
              </a:rPr>
              <a:t>c_4 auto</a:t>
            </a:r>
            <a:r>
              <a:rPr lang="en-GB"/>
              <a:t> param) </a:t>
            </a:r>
            <a:r>
              <a:rPr lang="en-GB">
                <a:solidFill>
                  <a:srgbClr val="E69138"/>
                </a:solidFill>
              </a:rPr>
              <a:t>requires c_5&lt;T&gt;</a:t>
            </a:r>
            <a:r>
              <a:rPr lang="en-GB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2193988" y="1459638"/>
            <a:ext cx="16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Type-constraint</a:t>
            </a:r>
            <a:endParaRPr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952788" y="1059438"/>
            <a:ext cx="16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clause</a:t>
            </a:r>
            <a:endParaRPr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995963" y="1793088"/>
            <a:ext cx="19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  <a:latin typeface="Proxima Nova"/>
                <a:ea typeface="Proxima Nova"/>
                <a:cs typeface="Proxima Nova"/>
                <a:sym typeface="Proxima Nova"/>
              </a:rPr>
              <a:t>Trailing requires clause</a:t>
            </a:r>
            <a:endParaRPr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874813" y="3788463"/>
            <a:ext cx="16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Constrained placeholder type</a:t>
            </a:r>
            <a:endParaRPr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 rot="10800000">
            <a:off x="3379763" y="3047388"/>
            <a:ext cx="765600" cy="8223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/>
          <p:nvPr/>
        </p:nvCxnSpPr>
        <p:spPr>
          <a:xfrm flipH="1" rot="10800000">
            <a:off x="4277688" y="3056988"/>
            <a:ext cx="42600" cy="8127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5" idx="2"/>
          </p:cNvCxnSpPr>
          <p:nvPr/>
        </p:nvCxnSpPr>
        <p:spPr>
          <a:xfrm flipH="1">
            <a:off x="5945913" y="2193288"/>
            <a:ext cx="45900" cy="4713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3" idx="2"/>
          </p:cNvCxnSpPr>
          <p:nvPr/>
        </p:nvCxnSpPr>
        <p:spPr>
          <a:xfrm>
            <a:off x="3013888" y="1859838"/>
            <a:ext cx="800700" cy="355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>
            <a:stCxn id="174" idx="2"/>
          </p:cNvCxnSpPr>
          <p:nvPr/>
        </p:nvCxnSpPr>
        <p:spPr>
          <a:xfrm flipH="1">
            <a:off x="4310688" y="1459638"/>
            <a:ext cx="462000" cy="1115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ways to use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/>
              <a:t> with functions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Disclaimer</a:t>
            </a:r>
            <a:r>
              <a:rPr lang="en-GB" sz="2820"/>
              <a:t>: </a:t>
            </a:r>
            <a:r>
              <a:rPr lang="en-GB" sz="2820">
                <a:solidFill>
                  <a:srgbClr val="A61C00"/>
                </a:solidFill>
              </a:rPr>
              <a:t>concept incomplete!</a:t>
            </a:r>
            <a:endParaRPr sz="2820">
              <a:solidFill>
                <a:srgbClr val="A61C00"/>
              </a:solidFill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We are going use the concept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A61C00"/>
                </a:solidFill>
              </a:rPr>
              <a:t>It’s incomplete!</a:t>
            </a:r>
            <a:endParaRPr sz="23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Bear with me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concept number =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std::integral&lt;T&gt; ||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std::floating_point&lt;T&gt;;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Using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</a:t>
            </a:r>
            <a:endParaRPr sz="2820"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following the template parameter list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After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write your concept(s) to </a:t>
            </a:r>
            <a:r>
              <a:rPr lang="en-GB" sz="2300"/>
              <a:t>be s</a:t>
            </a:r>
            <a:r>
              <a:rPr lang="en-GB" sz="2300"/>
              <a:t>atisfied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4832400" y="1152475"/>
            <a:ext cx="3999900" cy="2781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requires number&lt;T&gt;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Concepts can be combined in different ways</a:t>
            </a:r>
            <a:endParaRPr sz="2820"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In fact not only concepts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	Type traits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	Any boolean expression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	Compile-time values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10" name="Google Shape;210;p30"/>
          <p:cNvSpPr txBox="1"/>
          <p:nvPr>
            <p:ph idx="2" type="body"/>
          </p:nvPr>
        </p:nvSpPr>
        <p:spPr>
          <a:xfrm>
            <a:off x="4627325" y="1152475"/>
            <a:ext cx="4205100" cy="3045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requires std::integral&lt;T&gt;</a:t>
            </a:r>
            <a:b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|| std::floating_point&lt;T&gt;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Function calls as usual with better error messages</a:t>
            </a:r>
            <a:endParaRPr sz="282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2709300" cy="1365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add(2, 3);</a:t>
            </a:r>
            <a:endParaRPr sz="25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add(2, 3.14);</a:t>
            </a:r>
            <a:endParaRPr sz="2300"/>
          </a:p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219000" y="1073675"/>
            <a:ext cx="56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 matching function for call to 'add(int, double)'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17 |   std::cout &lt;&lt; add(2, 3.14);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candidate: 'template&lt;class T&gt;  requires  number&lt;T&gt; auto add(T, T)'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 | auto add(T a, T b) {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 argument deduction/substitution failed: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deduced conflicting types for parameter 'T' ('int' and 'double')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i="1"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17 |   std::cout &lt;&lt; add(2, 3.14);</a:t>
            </a:r>
            <a:endParaRPr i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8832780" y="4901310"/>
            <a:ext cx="186000" cy="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5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01150" y="584550"/>
            <a:ext cx="8421000" cy="350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775" y="283050"/>
            <a:ext cx="1359393" cy="20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Sándor DARGÓ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Principal Engineer in Amadeus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Enthusiastic blogger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https://www.sandordargo.com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(A former) Passionate traveller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Curious home baker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Happy father of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Trailing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</a:t>
            </a:r>
            <a:endParaRPr sz="2820"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equires</a:t>
            </a:r>
            <a:r>
              <a:rPr lang="en-GB" sz="2300"/>
              <a:t> comes after cv qualifiers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Apart from that, same as “normal”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clause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Supports complex constraints</a:t>
            </a:r>
            <a:endParaRPr sz="2300"/>
          </a:p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4832400" y="1152475"/>
            <a:ext cx="3999900" cy="276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auto add(T a, T b) </a:t>
            </a:r>
            <a:r>
              <a:rPr b="1" lang="en-GB" sz="2300">
                <a:latin typeface="Courier New"/>
                <a:ea typeface="Courier New"/>
                <a:cs typeface="Courier New"/>
                <a:sym typeface="Courier New"/>
              </a:rPr>
              <a:t>requires number&lt;T&gt;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Constrained template parameter</a:t>
            </a:r>
            <a:endParaRPr sz="2820"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No more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clause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300"/>
              <a:t> is replaced by the concept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Doesn’t support </a:t>
            </a:r>
            <a:r>
              <a:rPr lang="en-GB" sz="2300"/>
              <a:t>complex constraints</a:t>
            </a:r>
            <a:endParaRPr sz="2300"/>
          </a:p>
        </p:txBody>
      </p:sp>
      <p:sp>
        <p:nvSpPr>
          <p:cNvPr id="234" name="Google Shape;234;p33"/>
          <p:cNvSpPr txBox="1"/>
          <p:nvPr>
            <p:ph idx="2" type="body"/>
          </p:nvPr>
        </p:nvSpPr>
        <p:spPr>
          <a:xfrm>
            <a:off x="4832400" y="1152475"/>
            <a:ext cx="3999900" cy="2518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Abbreviated function templates</a:t>
            </a:r>
            <a:endParaRPr sz="2820"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41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No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1700"/>
              <a:t>, no template parameter list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Use </a:t>
            </a:r>
            <a:r>
              <a:rPr b="1" i="1" lang="en-GB" sz="17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1" lang="en-GB" sz="1700">
                <a:latin typeface="Courier New"/>
                <a:ea typeface="Courier New"/>
                <a:cs typeface="Courier New"/>
                <a:sym typeface="Courier New"/>
              </a:rPr>
              <a:t>oncept_name</a:t>
            </a:r>
            <a:r>
              <a:rPr b="1" lang="en-GB" sz="1700">
                <a:latin typeface="Courier New"/>
                <a:ea typeface="Courier New"/>
                <a:cs typeface="Courier New"/>
                <a:sym typeface="Courier New"/>
              </a:rPr>
              <a:t> auto</a:t>
            </a:r>
            <a:r>
              <a:rPr lang="en-GB" sz="1700"/>
              <a:t> in the parameter list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700" u="sng">
                <a:solidFill>
                  <a:schemeClr val="hlink"/>
                </a:solidFill>
                <a:hlinkClick r:id="rId3"/>
              </a:rPr>
              <a:t>T.12: Prefer concept names over auto for local variables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Parameter types can be </a:t>
            </a:r>
            <a:r>
              <a:rPr lang="en-GB" sz="1700"/>
              <a:t>implicitly</a:t>
            </a:r>
            <a:r>
              <a:rPr lang="en-GB" sz="1700"/>
              <a:t> different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No support for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1700"/>
              <a:t> expressions</a:t>
            </a:r>
            <a:endParaRPr sz="1700"/>
          </a:p>
        </p:txBody>
      </p:sp>
      <p:sp>
        <p:nvSpPr>
          <p:cNvPr id="242" name="Google Shape;242;p34"/>
          <p:cNvSpPr txBox="1"/>
          <p:nvPr>
            <p:ph idx="2" type="body"/>
          </p:nvPr>
        </p:nvSpPr>
        <p:spPr>
          <a:xfrm>
            <a:off x="4186575" y="1152475"/>
            <a:ext cx="4673400" cy="1344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umber auto add(</a:t>
            </a:r>
            <a:r>
              <a:rPr b="1" i="1" lang="en-GB" sz="182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1" lang="en-GB" sz="18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 sz="1820"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 a,</a:t>
            </a:r>
            <a:br>
              <a:rPr lang="en-GB" sz="18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1" lang="en-GB" sz="1820">
                <a:latin typeface="Courier New"/>
                <a:ea typeface="Courier New"/>
                <a:cs typeface="Courier New"/>
                <a:sym typeface="Courier New"/>
              </a:rPr>
              <a:t>number auto</a:t>
            </a: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 b){</a:t>
            </a:r>
            <a:br>
              <a:rPr lang="en-GB" sz="18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br>
              <a:rPr lang="en-GB" sz="182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2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How to choose among the 4 ways?</a:t>
            </a:r>
            <a:endParaRPr sz="2820"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Do you have a complex requirement?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Choose requires or trailing </a:t>
            </a:r>
            <a:r>
              <a:rPr lang="en-GB" sz="2100"/>
              <a:t>requires!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Only a simple requirement?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T.13: </a:t>
            </a:r>
            <a:r>
              <a:rPr i="1" lang="en-GB" sz="2100" u="sng">
                <a:solidFill>
                  <a:schemeClr val="hlink"/>
                </a:solidFill>
                <a:hlinkClick r:id="rId4"/>
              </a:rPr>
              <a:t>Take abbreviated function templates!</a:t>
            </a:r>
            <a:endParaRPr i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Simple requirements? Want to keep it short and want to control to binded types of the parameters?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Go with the constrained template parameter!</a:t>
            </a:r>
            <a:endParaRPr sz="21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Are they all the same after all?</a:t>
            </a:r>
            <a:endParaRPr sz="2820"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4076648" cy="18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189" y="1017725"/>
            <a:ext cx="4572611" cy="1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525" y="3003525"/>
            <a:ext cx="7113900" cy="1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There is an expected difference</a:t>
            </a:r>
            <a:endParaRPr sz="2820"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80" y="1659205"/>
            <a:ext cx="7055826" cy="23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concepts with classes</a:t>
            </a:r>
            <a:endParaRPr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Fewer syntactical choices</a:t>
            </a:r>
            <a:endParaRPr sz="2820"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Abbreviated function templates</a:t>
            </a:r>
            <a:r>
              <a:rPr lang="en-GB" sz="2300"/>
              <a:t> wouldn’t make sense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Trailing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clause only in certain circumstances</a:t>
            </a:r>
            <a:endParaRPr sz="2300"/>
          </a:p>
        </p:txBody>
      </p:sp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820"/>
              <a:t> clause</a:t>
            </a:r>
            <a:endParaRPr sz="2820"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following the template parameter list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After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300"/>
              <a:t> write your concept(s) to be satisfied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You can use complex constraints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86" name="Google Shape;286;p40"/>
          <p:cNvSpPr txBox="1"/>
          <p:nvPr>
            <p:ph idx="2" type="body"/>
          </p:nvPr>
        </p:nvSpPr>
        <p:spPr>
          <a:xfrm>
            <a:off x="5091725" y="1017725"/>
            <a:ext cx="3566400" cy="3873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requires number&lt;T&gt;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class WrappedNumber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WrappedNumber(T num):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m_num(num) {}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private: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T  m_num;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Constrained template parameters</a:t>
            </a:r>
            <a:endParaRPr sz="2820"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Instead of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300"/>
              <a:t> keyword use simply a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concept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No complex constraints</a:t>
            </a:r>
            <a:endParaRPr sz="2300"/>
          </a:p>
        </p:txBody>
      </p:sp>
      <p:sp>
        <p:nvSpPr>
          <p:cNvPr id="294" name="Google Shape;294;p41"/>
          <p:cNvSpPr txBox="1"/>
          <p:nvPr>
            <p:ph idx="2" type="body"/>
          </p:nvPr>
        </p:nvSpPr>
        <p:spPr>
          <a:xfrm>
            <a:off x="4832400" y="1152475"/>
            <a:ext cx="3999900" cy="362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number T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class WrappedNumber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WrappedNumber(T num):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  m_num(num) {}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private: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T  m_num;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Agenda</a:t>
            </a:r>
            <a:endParaRPr sz="2820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Why do we need something like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What  are 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 sz="2200"/>
              <a:t>  and  constraints?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How to use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 sz="2200"/>
              <a:t> with functions?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How to use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 sz="2200"/>
              <a:t> with classes?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How to write </a:t>
            </a:r>
            <a:r>
              <a:rPr lang="en-GB" sz="2200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r>
              <a:rPr lang="en-GB" sz="2200"/>
              <a:t>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Real-life examples</a:t>
            </a:r>
            <a:endParaRPr sz="22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Overload by constraints</a:t>
            </a:r>
            <a:endParaRPr sz="2820"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152475"/>
            <a:ext cx="33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Class level templates </a:t>
            </a:r>
            <a:r>
              <a:rPr lang="en-GB" sz="2300"/>
              <a:t>with concepts on </a:t>
            </a:r>
            <a:r>
              <a:rPr lang="en-GB" sz="2300"/>
              <a:t>functions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Provide different overloads for different parameter types</a:t>
            </a:r>
            <a:endParaRPr sz="2300"/>
          </a:p>
        </p:txBody>
      </p:sp>
      <p:sp>
        <p:nvSpPr>
          <p:cNvPr id="302" name="Google Shape;302;p42"/>
          <p:cNvSpPr txBox="1"/>
          <p:nvPr>
            <p:ph idx="2" type="body"/>
          </p:nvPr>
        </p:nvSpPr>
        <p:spPr>
          <a:xfrm>
            <a:off x="3680400" y="1017725"/>
            <a:ext cx="5151900" cy="3805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class MyNumber {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17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T divide(const T&amp; divisor)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requires std::integral&lt;T&gt;</a:t>
            </a: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T divide(const T&amp; divisor)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equires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75">
                <a:latin typeface="Courier New"/>
                <a:ea typeface="Courier New"/>
                <a:cs typeface="Courier New"/>
                <a:sym typeface="Courier New"/>
              </a:rPr>
              <a:t>std::floating_point&lt;T&gt; </a:t>
            </a: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GB" sz="177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are available based on constraints	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152475"/>
            <a:ext cx="43641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concept car = requires (T car) {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car.startEngine();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car.openDoor();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concept is_convertible = car&lt;T&gt; &amp;&amp; requires (T car) {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car.openRoof();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template&lt;car C&gt;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class VacationDriver {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void cruise() { /* .. */ }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void openRoof() requires is_convertible&lt;C&gt; { /* .. */}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 m_car;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3"/>
          <p:cNvSpPr txBox="1"/>
          <p:nvPr>
            <p:ph idx="2" type="body"/>
          </p:nvPr>
        </p:nvSpPr>
        <p:spPr>
          <a:xfrm>
            <a:off x="5072650" y="1152475"/>
            <a:ext cx="3759600" cy="3092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class SUV {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void openDoor() {}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void startEngine() {}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VacationDriver&lt;SUV&gt; vd;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// error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// invalid reference to function 'openRoof':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// constraints not satisfied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vd.openRoof() 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write concepts?</a:t>
            </a:r>
            <a:endParaRPr/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How to write a simple</a:t>
            </a:r>
            <a:r>
              <a:rPr lang="en-GB" sz="2820"/>
              <a:t> concept?</a:t>
            </a:r>
            <a:endParaRPr sz="2820"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List all template parameters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After the keyword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concept</a:t>
            </a:r>
            <a:r>
              <a:rPr lang="en-GB" sz="2300"/>
              <a:t> comes the name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Then the </a:t>
            </a:r>
            <a:r>
              <a:rPr lang="en-GB" sz="2300"/>
              <a:t>requirements</a:t>
            </a:r>
            <a:endParaRPr sz="2300"/>
          </a:p>
        </p:txBody>
      </p:sp>
      <p:sp>
        <p:nvSpPr>
          <p:cNvPr id="324" name="Google Shape;324;p45"/>
          <p:cNvSpPr txBox="1"/>
          <p:nvPr>
            <p:ph idx="2" type="body"/>
          </p:nvPr>
        </p:nvSpPr>
        <p:spPr>
          <a:xfrm>
            <a:off x="4832400" y="1152475"/>
            <a:ext cx="3999900" cy="1313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template&lt;typename T&gt;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concept any = true;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kind of requirements can we express?</a:t>
            </a:r>
            <a:endParaRPr sz="2820"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11700" y="1152475"/>
            <a:ext cx="34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Expectations on the public interface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Syntactic requirements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Also semantic requirements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2300" u="sng">
                <a:solidFill>
                  <a:schemeClr val="hlink"/>
                </a:solidFill>
                <a:hlinkClick r:id="rId3"/>
              </a:rPr>
              <a:t>T.20: Avoid “concepts” without meaningful semantics</a:t>
            </a:r>
            <a:endParaRPr i="1" sz="2300"/>
          </a:p>
        </p:txBody>
      </p:sp>
      <p:sp>
        <p:nvSpPr>
          <p:cNvPr id="332" name="Google Shape;332;p46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emplate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&lt;typename C&gt;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car =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requires (C c)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c.openDoor();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c.closeDoor();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c.startEngine();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c.stopEngine();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c.accelerate();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c.brake();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Tank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// …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// syntactically valid but </a:t>
            </a:r>
            <a:br>
              <a:rPr b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// a car is still not a tank…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static_assert(car&lt;Tank&gt;);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Combine already defined concepts</a:t>
            </a:r>
            <a:endParaRPr sz="2820"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41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 u="sng">
                <a:solidFill>
                  <a:schemeClr val="hlink"/>
                </a:solidFill>
                <a:hlinkClick r:id="rId3"/>
              </a:rPr>
              <a:t>T</a:t>
            </a:r>
            <a:r>
              <a:rPr i="1" lang="en-GB" sz="2300" u="sng">
                <a:solidFill>
                  <a:schemeClr val="hlink"/>
                </a:solidFill>
                <a:hlinkClick r:id="rId4"/>
              </a:rPr>
              <a:t>.11: Whenever possible use standard concepts</a:t>
            </a:r>
            <a:endParaRPr i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User defined ones are also OK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Use them in any logical combination*</a:t>
            </a:r>
            <a:endParaRPr sz="2300"/>
          </a:p>
        </p:txBody>
      </p:sp>
      <p:sp>
        <p:nvSpPr>
          <p:cNvPr id="340" name="Google Shape;340;p47"/>
          <p:cNvSpPr txBox="1"/>
          <p:nvPr>
            <p:ph idx="2" type="body"/>
          </p:nvPr>
        </p:nvSpPr>
        <p:spPr>
          <a:xfrm>
            <a:off x="4808150" y="1152475"/>
            <a:ext cx="4024200" cy="25275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template&lt;typename T&gt;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concept number =</a:t>
            </a:r>
            <a:br>
              <a:rPr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  <a:t> std::integral&lt;T&gt; ||</a:t>
            </a:r>
            <a:b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100">
                <a:latin typeface="Courier New"/>
                <a:ea typeface="Courier New"/>
                <a:cs typeface="Courier New"/>
                <a:sym typeface="Courier New"/>
              </a:rPr>
              <a:t> std::floating_point&lt;T&gt;;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combining concepts mean?</a:t>
            </a:r>
            <a:endParaRPr/>
          </a:p>
        </p:txBody>
      </p:sp>
      <p:sp>
        <p:nvSpPr>
          <p:cNvPr id="347" name="Google Shape;3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Conjunctions (&amp;&amp;) and disjunctions (||) are OK</a:t>
            </a:r>
            <a:endParaRPr/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You are free to combine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concepts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bool literals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bool expressions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type traits (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::value</a:t>
            </a:r>
            <a:r>
              <a:rPr lang="en-GB" sz="2000"/>
              <a:t>,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_v</a:t>
            </a:r>
            <a:r>
              <a:rPr lang="en-GB" sz="2000"/>
              <a:t>)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000"/>
              <a:t> expressions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Beware of the </a:t>
            </a:r>
            <a:r>
              <a:rPr b="1" i="1" lang="en-GB" sz="20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4146925" y="1152475"/>
            <a:ext cx="4685400" cy="3136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b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&lt;type_traits&gt;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concept number =</a:t>
            </a:r>
            <a:b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std::integral&lt;T&gt; ||</a:t>
            </a:r>
            <a:b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(std::</a:t>
            </a: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is_floating_point_v</a:t>
            </a: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&lt;T&gt; ==</a:t>
            </a:r>
            <a:b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true);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does the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2820"/>
              <a:t> say?</a:t>
            </a:r>
            <a:endParaRPr sz="2820"/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For boolean expressions, subexpressions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Are well-formed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Compil</a:t>
            </a:r>
            <a:r>
              <a:rPr lang="en-GB" sz="2100"/>
              <a:t>e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Return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For concepts, a subexpression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Might return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Can be ill-formed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The rest can be still satisfied</a:t>
            </a:r>
            <a:endParaRPr sz="2100"/>
          </a:p>
        </p:txBody>
      </p:sp>
      <p:sp>
        <p:nvSpPr>
          <p:cNvPr id="363" name="Google Shape;36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opposite of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2820"/>
              <a:t> is not 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It doesn’t have to be compilable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It might return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Expecting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2100"/>
              <a:t> is possible 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With a cast to bool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Or with a more explicit way</a:t>
            </a:r>
            <a:endParaRPr sz="2100"/>
          </a:p>
        </p:txBody>
      </p:sp>
      <p:sp>
        <p:nvSpPr>
          <p:cNvPr id="370" name="Google Shape;370;p51"/>
          <p:cNvSpPr txBox="1"/>
          <p:nvPr>
            <p:ph idx="2" type="body"/>
          </p:nvPr>
        </p:nvSpPr>
        <p:spPr>
          <a:xfrm>
            <a:off x="4362950" y="1017725"/>
            <a:ext cx="44694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  requires std::unsigned_integral&lt;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      typename T::Blah&gt; ||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           std::unsigned_integral&lt;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      typename U::Blah&gt;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5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class MyType {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    using Blah = unsigned int;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95">
                <a:latin typeface="Courier New"/>
                <a:ea typeface="Courier New"/>
                <a:cs typeface="Courier New"/>
                <a:sym typeface="Courier New"/>
              </a:rPr>
              <a:t>foo(MyType{}, 42);</a:t>
            </a:r>
            <a:endParaRPr sz="15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something like concepts?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There is always another way</a:t>
            </a:r>
            <a:endParaRPr sz="2820"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311700" y="1152475"/>
            <a:ext cx="4114200" cy="2889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(bool(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T::Blah&gt; ||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U::Blah&gt;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52"/>
          <p:cNvSpPr txBox="1"/>
          <p:nvPr>
            <p:ph idx="2" type="body"/>
          </p:nvPr>
        </p:nvSpPr>
        <p:spPr>
          <a:xfrm>
            <a:off x="4657850" y="1152475"/>
            <a:ext cx="4066800" cy="3592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requires {typename T::Blah;} 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&amp;&amp; requires {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     typename U::Blah;}) &amp;&amp;   (</a:t>
            </a: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T::Blah&gt; || 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U::Blah&gt;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451100" y="2057400"/>
            <a:ext cx="82575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find the most constrained constraint?</a:t>
            </a:r>
            <a:endParaRPr/>
          </a:p>
        </p:txBody>
      </p:sp>
      <p:sp>
        <p:nvSpPr>
          <p:cNvPr id="385" name="Google Shape;38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few words on overload resolution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candidate is the most constrained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more constrained concept is based on another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Multiple overloads with the same </a:t>
            </a:r>
            <a:r>
              <a:rPr lang="en-GB"/>
              <a:t>priority =&gt; ambiguity</a:t>
            </a:r>
            <a:endParaRPr/>
          </a:p>
        </p:txBody>
      </p:sp>
      <p:sp>
        <p:nvSpPr>
          <p:cNvPr id="392" name="Google Shape;39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constrained one </a:t>
            </a:r>
            <a:r>
              <a:rPr lang="en-GB" sz="2820"/>
              <a:t>will be automatically chosen</a:t>
            </a:r>
            <a:endParaRPr sz="2820"/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311700" y="1152475"/>
            <a:ext cx="3999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The right path will be chosen based on the template parameter</a:t>
            </a:r>
            <a:r>
              <a:rPr lang="en-GB" sz="2100"/>
              <a:t> type’s</a:t>
            </a:r>
            <a:r>
              <a:rPr lang="en-GB" sz="2100"/>
              <a:t> characteristics</a:t>
            </a:r>
            <a:endParaRPr sz="2100"/>
          </a:p>
        </p:txBody>
      </p:sp>
      <p:sp>
        <p:nvSpPr>
          <p:cNvPr id="399" name="Google Shape;399;p55"/>
          <p:cNvSpPr txBox="1"/>
          <p:nvPr>
            <p:ph idx="2" type="body"/>
          </p:nvPr>
        </p:nvSpPr>
        <p:spPr>
          <a:xfrm>
            <a:off x="4832400" y="1152475"/>
            <a:ext cx="3999900" cy="3708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Ignition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(!Smart&lt;Key&gt;) {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Smart&lt;Key&gt; {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 // …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55"/>
          <p:cNvSpPr txBox="1"/>
          <p:nvPr>
            <p:ph idx="1" type="body"/>
          </p:nvPr>
        </p:nvSpPr>
        <p:spPr>
          <a:xfrm>
            <a:off x="311700" y="2317675"/>
            <a:ext cx="3999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2100" u="sng">
                <a:solidFill>
                  <a:schemeClr val="hlink"/>
                </a:solidFill>
                <a:hlinkClick r:id="rId3"/>
              </a:rPr>
              <a:t>T.25: Avoid complementary constraints</a:t>
            </a:r>
            <a:endParaRPr i="1" sz="2100"/>
          </a:p>
        </p:txBody>
      </p:sp>
      <p:cxnSp>
        <p:nvCxnSpPr>
          <p:cNvPr id="402" name="Google Shape;402;p55"/>
          <p:cNvCxnSpPr/>
          <p:nvPr/>
        </p:nvCxnSpPr>
        <p:spPr>
          <a:xfrm>
            <a:off x="5317950" y="2726250"/>
            <a:ext cx="3010200" cy="15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The most constrained will be automatically chosen</a:t>
            </a:r>
            <a:endParaRPr sz="2820"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 most appropriate overload will be chosen at compile-time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All this happens via concepts subsumption</a:t>
            </a:r>
            <a:endParaRPr sz="2100"/>
          </a:p>
        </p:txBody>
      </p:sp>
      <p:sp>
        <p:nvSpPr>
          <p:cNvPr id="409" name="Google Shape;40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Ignition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key){}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Smart&lt;Key&gt;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Smart&lt;Key&gt; &amp;&amp;</a:t>
            </a:r>
            <a:b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            Personal&lt;Key&gt;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Negations bring ambiguity - use named concepts</a:t>
            </a:r>
            <a:endParaRPr sz="2820"/>
          </a:p>
        </p:txBody>
      </p:sp>
      <p:sp>
        <p:nvSpPr>
          <p:cNvPr id="416" name="Google Shape;41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class Ignition {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void start(Key key){}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(!Smart&lt;Key&gt;)</a:t>
            </a: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(!Smart&lt;Key&gt;)</a:t>
            </a: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b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750">
                <a:latin typeface="Courier New"/>
                <a:ea typeface="Courier New"/>
                <a:cs typeface="Courier New"/>
                <a:sym typeface="Courier New"/>
              </a:rPr>
              <a:t>            Personal&lt;Key&gt;</a:t>
            </a: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5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/>
          </a:p>
        </p:txBody>
      </p:sp>
      <p:sp>
        <p:nvSpPr>
          <p:cNvPr id="417" name="Google Shape;41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template &lt;typename Key&gt;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Ignition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key){}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NotSmart&lt;Key&gt;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void start(Key key)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  requires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NotSmart&lt;Key&gt;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b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779">
                <a:latin typeface="Courier New"/>
                <a:ea typeface="Courier New"/>
                <a:cs typeface="Courier New"/>
                <a:sym typeface="Courier New"/>
              </a:rPr>
              <a:t>            Personal&lt;Key&gt;</a:t>
            </a: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en-GB" sz="177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779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79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25" y="4261138"/>
            <a:ext cx="715574" cy="7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500" y="4213438"/>
            <a:ext cx="810950" cy="8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</a:t>
            </a:r>
            <a:r>
              <a:rPr lang="en-GB"/>
              <a:t>ow to write concepts?</a:t>
            </a:r>
            <a:endParaRPr/>
          </a:p>
        </p:txBody>
      </p:sp>
      <p:sp>
        <p:nvSpPr>
          <p:cNvPr id="426" name="Google Shape;42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Simple requirements on the interface</a:t>
            </a:r>
            <a:endParaRPr sz="2820"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627"/>
              <a:t>Use </a:t>
            </a:r>
            <a:r>
              <a:rPr i="1" lang="en-GB" sz="1627"/>
              <a:t>wishful writing</a:t>
            </a:r>
            <a:r>
              <a:rPr lang="en-GB" sz="1627"/>
              <a:t>!</a:t>
            </a:r>
            <a:endParaRPr sz="16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627"/>
              <a:t>Write down the operation you expect to be compiled</a:t>
            </a:r>
            <a:endParaRPr sz="16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627"/>
              <a:t>List all the variables used in the requirements after the </a:t>
            </a:r>
            <a:r>
              <a:rPr lang="en-GB" sz="1627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1627"/>
              <a:t> keyword</a:t>
            </a:r>
            <a:endParaRPr sz="16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i="1" lang="en-GB" sz="1627" u="sng">
                <a:solidFill>
                  <a:schemeClr val="hlink"/>
                </a:solidFill>
                <a:hlinkClick r:id="rId3"/>
              </a:rPr>
              <a:t>T.21: Require a complete set of operations for a concept</a:t>
            </a:r>
            <a:endParaRPr i="1" sz="16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i="1" lang="en-GB" sz="1627" u="sng">
                <a:solidFill>
                  <a:schemeClr val="hlink"/>
                </a:solidFill>
                <a:hlinkClick r:id="rId4"/>
              </a:rPr>
              <a:t>T.26: Prefer to define concepts in terms of use-patterns rather than simple syntax</a:t>
            </a:r>
            <a:endParaRPr i="1" sz="1627"/>
          </a:p>
        </p:txBody>
      </p:sp>
      <p:sp>
        <p:nvSpPr>
          <p:cNvPr id="433" name="Google Shape;433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concept test_concept = 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requires (T a, T b, </a:t>
            </a:r>
            <a:b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         int exponent) {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 a + b;</a:t>
            </a:r>
            <a:b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 t.square(); </a:t>
            </a:r>
            <a:b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  t.power(exponent);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Requirements on return types (compound requirements)</a:t>
            </a:r>
            <a:endParaRPr sz="2620"/>
          </a:p>
        </p:txBody>
      </p:sp>
      <p:sp>
        <p:nvSpPr>
          <p:cNvPr id="440" name="Google Shape;440;p60"/>
          <p:cNvSpPr txBox="1"/>
          <p:nvPr>
            <p:ph idx="1" type="body"/>
          </p:nvPr>
        </p:nvSpPr>
        <p:spPr>
          <a:xfrm>
            <a:off x="311700" y="1152475"/>
            <a:ext cx="45750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Constraint the return types with: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td::convertible_to&lt;From, To&gt;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std::same_as&lt;T, U&gt;</a:t>
            </a:r>
            <a:endParaRPr sz="1900"/>
          </a:p>
        </p:txBody>
      </p:sp>
      <p:sp>
        <p:nvSpPr>
          <p:cNvPr id="441" name="Google Shape;441;p60"/>
          <p:cNvSpPr txBox="1"/>
          <p:nvPr>
            <p:ph idx="2" type="body"/>
          </p:nvPr>
        </p:nvSpPr>
        <p:spPr>
          <a:xfrm>
            <a:off x="4388150" y="2312275"/>
            <a:ext cx="4468200" cy="2256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concept has_square = requires (T t) {</a:t>
            </a:r>
            <a:br>
              <a:rPr lang="en-GB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t.square()</a:t>
            </a:r>
            <a:r>
              <a:rPr b="1" lang="en-GB" sz="19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 -&gt;</a:t>
            </a:r>
            <a:b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    std::convertible_to&lt;int&gt;;</a:t>
            </a:r>
            <a:b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303900" y="2815000"/>
            <a:ext cx="39345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forget the braces!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 bare type for future generalizations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Type requirements</a:t>
            </a:r>
            <a:endParaRPr sz="2820"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</a:t>
            </a:r>
            <a:r>
              <a:rPr lang="en-GB" sz="2100"/>
              <a:t> certain nested type exists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 class template specialization names a type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An alias template specialization names a type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50" name="Google Shape;45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Overloads don’t scale</a:t>
            </a:r>
            <a:endParaRPr sz="282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Tedious to write all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Verbose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Difficult to maintain</a:t>
            </a:r>
            <a:endParaRPr sz="23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572000" y="1152475"/>
            <a:ext cx="4110300" cy="3543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add(double a, double b)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add(int a, int b)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add(42, 66);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add(4.2, 6.6);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Require nested types</a:t>
            </a:r>
            <a:endParaRPr sz="2820"/>
          </a:p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en-GB" sz="1900"/>
              <a:t> has inner member type 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value_type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900"/>
              <a:t> doesn’t have any member type =&gt;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900">
                <a:latin typeface="Courier New"/>
                <a:ea typeface="Courier New"/>
                <a:cs typeface="Courier New"/>
                <a:sym typeface="Courier New"/>
              </a:rPr>
              <a:t>error: deduced initializer does not satisfy placeholder constraints ... the required type 'typename T::value_type' is invalid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62"/>
          <p:cNvSpPr txBox="1"/>
          <p:nvPr>
            <p:ph idx="2" type="body"/>
          </p:nvPr>
        </p:nvSpPr>
        <p:spPr>
          <a:xfrm>
            <a:off x="4470575" y="1152475"/>
            <a:ext cx="4319100" cy="373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concept type_requirement =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requires {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  typename T::value_type;</a:t>
            </a:r>
            <a:b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ype_requirement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auto myVec =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std::vector&lt;int&gt;{1, 2, 3};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type_requirement auto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myInt{3}; 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>
            <p:ph type="title"/>
          </p:nvPr>
        </p:nvSpPr>
        <p:spPr>
          <a:xfrm>
            <a:off x="311700" y="4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 nested template specializations</a:t>
            </a:r>
            <a:endParaRPr/>
          </a:p>
        </p:txBody>
      </p:sp>
      <p:sp>
        <p:nvSpPr>
          <p:cNvPr id="464" name="Google Shape;464;p63"/>
          <p:cNvSpPr txBox="1"/>
          <p:nvPr>
            <p:ph idx="1" type="body"/>
          </p:nvPr>
        </p:nvSpPr>
        <p:spPr>
          <a:xfrm>
            <a:off x="311700" y="1152475"/>
            <a:ext cx="33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Make sure that a type can be used as a template parameter for another type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Error: </a:t>
            </a:r>
            <a:r>
              <a:rPr i="1" lang="en-GB" sz="2000">
                <a:latin typeface="Courier New"/>
                <a:ea typeface="Courier New"/>
                <a:cs typeface="Courier New"/>
                <a:sym typeface="Courier New"/>
              </a:rPr>
              <a:t>the required type 'Other&lt;T&gt;' is invalid ... </a:t>
            </a:r>
            <a:r>
              <a:rPr i="1" lang="en-GB" sz="2000">
                <a:latin typeface="Courier New"/>
                <a:ea typeface="Courier New"/>
                <a:cs typeface="Courier New"/>
                <a:sym typeface="Courier New"/>
              </a:rPr>
              <a:t>constraints not satisfied ... 'template&lt;class T&gt;  requires !(same_as&lt;T, int&gt;) struct Other [with T = int]'...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63"/>
          <p:cNvSpPr txBox="1"/>
          <p:nvPr>
            <p:ph idx="2" type="body"/>
          </p:nvPr>
        </p:nvSpPr>
        <p:spPr>
          <a:xfrm>
            <a:off x="3834075" y="1152475"/>
            <a:ext cx="4638300" cy="3510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requires (!std::same_as&lt;T, int&gt;)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struct Other {};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concept type_requirement = requires { typename Other&lt;T&gt;; };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type_requirement auto c = 'c';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type_requirement auto i = 4;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/>
              <a:t>Requirements on alias template specializations</a:t>
            </a:r>
            <a:endParaRPr sz="2720"/>
          </a:p>
        </p:txBody>
      </p:sp>
      <p:sp>
        <p:nvSpPr>
          <p:cNvPr id="472" name="Google Shape;47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To make sure that an alias template specialization names a type</a:t>
            </a:r>
            <a:endParaRPr sz="2100"/>
          </a:p>
        </p:txBody>
      </p:sp>
      <p:sp>
        <p:nvSpPr>
          <p:cNvPr id="473" name="Google Shape;473;p64"/>
          <p:cNvSpPr txBox="1"/>
          <p:nvPr>
            <p:ph idx="2" type="body"/>
          </p:nvPr>
        </p:nvSpPr>
        <p:spPr>
          <a:xfrm>
            <a:off x="4471950" y="1152475"/>
            <a:ext cx="4360200" cy="3614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template&lt;typename T&gt; using Reference = T&amp;;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concept type_requirement = </a:t>
            </a: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requires {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  typename Reference&lt;T&gt;;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Nesting is often overcomplication</a:t>
            </a:r>
            <a:endParaRPr sz="2820"/>
          </a:p>
        </p:txBody>
      </p:sp>
      <p:sp>
        <p:nvSpPr>
          <p:cNvPr id="480" name="Google Shape;480;p65"/>
          <p:cNvSpPr txBox="1"/>
          <p:nvPr>
            <p:ph idx="1" type="body"/>
          </p:nvPr>
        </p:nvSpPr>
        <p:spPr>
          <a:xfrm>
            <a:off x="311700" y="1152475"/>
            <a:ext cx="2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Use nested requirements on local variables without declaring named concepts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Nested requirement to check what 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lonable</a:t>
            </a:r>
            <a:r>
              <a:rPr lang="en-GB" sz="1900"/>
              <a:t> returns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But...</a:t>
            </a:r>
            <a:endParaRPr sz="1900"/>
          </a:p>
        </p:txBody>
      </p:sp>
      <p:sp>
        <p:nvSpPr>
          <p:cNvPr id="481" name="Google Shape;48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2" name="Google Shape;482;p65"/>
          <p:cNvSpPr txBox="1"/>
          <p:nvPr>
            <p:ph idx="2" type="body"/>
          </p:nvPr>
        </p:nvSpPr>
        <p:spPr>
          <a:xfrm>
            <a:off x="2527625" y="1152475"/>
            <a:ext cx="6234900" cy="3742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struct Droid {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Droid clone() { return {}; }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struct DroidV2 {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Droid clone() { return {}; }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template &lt;typename C&gt;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concept cloneable = requires (C cloneable) {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cloneable.clone();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requires std::same_as&lt;C, decltype(cloneable.clone())&gt;;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cloneable auto c = Droid{};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// nested requirement 'same_as&lt;C, decltype (cloneable.clone())&gt;'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//  is not satisfied [with C = DroidV2]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// cloneable auto c2 = DroidV2{};</a:t>
            </a:r>
            <a:br>
              <a:rPr lang="en-GB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But there is </a:t>
            </a:r>
            <a:r>
              <a:rPr lang="en-GB" sz="2820"/>
              <a:t>often</a:t>
            </a:r>
            <a:r>
              <a:rPr lang="en-GB" sz="2820"/>
              <a:t> a simpler option</a:t>
            </a:r>
            <a:endParaRPr sz="2820"/>
          </a:p>
        </p:txBody>
      </p:sp>
      <p:sp>
        <p:nvSpPr>
          <p:cNvPr id="488" name="Google Shape;488;p66"/>
          <p:cNvSpPr txBox="1"/>
          <p:nvPr>
            <p:ph idx="1" type="body"/>
          </p:nvPr>
        </p:nvSpPr>
        <p:spPr>
          <a:xfrm>
            <a:off x="311700" y="1152475"/>
            <a:ext cx="8520600" cy="2165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template&lt;typename C&gt;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clonable = requires (C clonable)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{ clonable.clone() } -&gt; std::same_as&lt;C&gt;;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Nest to simulate boolean expressions</a:t>
            </a:r>
            <a:endParaRPr sz="2820"/>
          </a:p>
        </p:txBody>
      </p:sp>
      <p:sp>
        <p:nvSpPr>
          <p:cNvPr id="495" name="Google Shape;495;p67"/>
          <p:cNvSpPr txBox="1"/>
          <p:nvPr>
            <p:ph idx="1" type="body"/>
          </p:nvPr>
        </p:nvSpPr>
        <p:spPr>
          <a:xfrm>
            <a:off x="311700" y="1152475"/>
            <a:ext cx="4260300" cy="29415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(bool(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T::Blah&gt; ||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std::unsigned_integral&lt;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   typename U::Blah&gt;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67"/>
          <p:cNvSpPr txBox="1"/>
          <p:nvPr>
            <p:ph idx="2" type="body"/>
          </p:nvPr>
        </p:nvSpPr>
        <p:spPr>
          <a:xfrm>
            <a:off x="4657850" y="1017725"/>
            <a:ext cx="4174500" cy="3565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requires 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requires {typename T::Blah;} 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&amp;&amp; requires {</a:t>
            </a:r>
            <a:b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       typename U::Blah;}) &amp;&amp;   (</a:t>
            </a: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T::Blah&gt; || std::unsigned_integral&lt;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    typename U::Blah&gt;</a:t>
            </a:r>
            <a:r>
              <a:rPr b="1" lang="en-GB" sz="16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6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50">
                <a:latin typeface="Courier New"/>
                <a:ea typeface="Courier New"/>
                <a:cs typeface="Courier New"/>
                <a:sym typeface="Courier New"/>
              </a:rPr>
              <a:t>void foo(T bar, U baz) { /*...*/ }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Real-life examples</a:t>
            </a:r>
            <a:endParaRPr/>
          </a:p>
        </p:txBody>
      </p: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Numbers, nothing else, </a:t>
            </a:r>
            <a:r>
              <a:rPr lang="en-GB" sz="2820"/>
              <a:t>please</a:t>
            </a:r>
            <a:endParaRPr sz="2820"/>
          </a:p>
        </p:txBody>
      </p:sp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311700" y="1152475"/>
            <a:ext cx="19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Some integral types are not numbers: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	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	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 sz="2100"/>
              <a:t> et al.</a:t>
            </a:r>
            <a:endParaRPr sz="2100"/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1" name="Google Shape;511;p69"/>
          <p:cNvSpPr txBox="1"/>
          <p:nvPr>
            <p:ph idx="2" type="body"/>
          </p:nvPr>
        </p:nvSpPr>
        <p:spPr>
          <a:xfrm>
            <a:off x="3651000" y="1152475"/>
            <a:ext cx="5111400" cy="3654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 &lt;typename 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number = std::integral&lt;T&gt;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std::floating_point&lt;T&gt;;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auto add(number auto a, number auto b)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return a + b;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std::cout &lt;&lt; add(1, 2) &lt;&lt; '\n';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std::cout &lt;&lt; add(1, 2.14) &lt;&lt; '\n';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std::cout &lt;&lt; add('1', '2') &lt;&lt; '\n';</a:t>
            </a:r>
            <a:br>
              <a:rPr b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std::cout &lt;&lt; add(true, false) &lt;&lt; '\n';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Let’s forbid unwanted types</a:t>
            </a:r>
            <a:endParaRPr sz="2820"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311700" y="1152475"/>
            <a:ext cx="14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No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No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18" name="Google Shape;51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9" name="Google Shape;519;p70"/>
          <p:cNvSpPr txBox="1"/>
          <p:nvPr>
            <p:ph idx="2" type="body"/>
          </p:nvPr>
        </p:nvSpPr>
        <p:spPr>
          <a:xfrm>
            <a:off x="1781375" y="1152475"/>
            <a:ext cx="6981000" cy="380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#include &lt;concepts&gt;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number = (std::integral&lt;T&gt; || 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std::floating_point&lt;T&gt;) &amp;&amp; !std::same_as&lt;T, bool&gt;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&amp;&amp; !std::same_as&lt;T, char&gt;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!std::same_as&lt;T, unsigned char&gt;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&amp;&amp; !std::same_as&lt;T, char8_t &amp;&amp; !std::same_as&lt;T, char16_t&gt;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&amp;&amp; !std::same_as&lt;T, char32_t&gt;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!std::same_as&lt;T, wchar_t&gt;;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umber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auto add(number auto a, number auto b) { return a+b; 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  // constraints not satisfied, [with auto:11 = bool; </a:t>
            </a:r>
            <a:b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  // auto:12 = bool]': the expression '!(same_as&lt;T, bool&gt;)</a:t>
            </a:r>
            <a:b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  // [with T = bool]' evaluated to 'false'</a:t>
            </a:r>
            <a:b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  add(true, false); // ERROR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Turn poorly documented u</a:t>
            </a:r>
            <a:r>
              <a:rPr lang="en-GB" sz="2820"/>
              <a:t>tility functions...</a:t>
            </a:r>
            <a:endParaRPr sz="2820"/>
          </a:p>
        </p:txBody>
      </p:sp>
      <p:sp>
        <p:nvSpPr>
          <p:cNvPr id="525" name="Google Shape;525;p71"/>
          <p:cNvSpPr txBox="1"/>
          <p:nvPr>
            <p:ph idx="1" type="body"/>
          </p:nvPr>
        </p:nvSpPr>
        <p:spPr>
          <a:xfrm>
            <a:off x="311700" y="1152475"/>
            <a:ext cx="33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U</a:t>
            </a:r>
            <a:r>
              <a:rPr lang="en-GB" sz="2100"/>
              <a:t>sually taking any type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No static assertions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Bad template parameter names (T, U, etc.)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No documentation</a:t>
            </a:r>
            <a:endParaRPr sz="2100"/>
          </a:p>
        </p:txBody>
      </p:sp>
      <p:sp>
        <p:nvSpPr>
          <p:cNvPr id="526" name="Google Shape;526;p71"/>
          <p:cNvSpPr txBox="1"/>
          <p:nvPr>
            <p:ph idx="2" type="body"/>
          </p:nvPr>
        </p:nvSpPr>
        <p:spPr>
          <a:xfrm>
            <a:off x="3901025" y="1152475"/>
            <a:ext cx="4931100" cy="3134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template &lt;typename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BusinessObjectT&gt;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void encodeSomeStuff(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BusinessObjectT iBusinessObject)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//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Templates allow just anything</a:t>
            </a:r>
            <a:endParaRPr sz="282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28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No constraints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Potentially unexpected behaviour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Is that really what you want?</a:t>
            </a:r>
            <a:endParaRPr baseline="-25000" sz="2300"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5199975" y="1152475"/>
            <a:ext cx="3632100" cy="3807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 add(T a, T b) {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return a+b;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add(42, 66);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add(</a:t>
            </a: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42.42L</a:t>
            </a: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66.6L</a:t>
            </a: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add('a', 'b');</a:t>
            </a:r>
            <a:endParaRPr sz="1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00">
              <a:highlight>
                <a:srgbClr val="F3F3F3"/>
              </a:highlight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into self-documenting code</a:t>
            </a:r>
            <a:endParaRPr/>
          </a:p>
        </p:txBody>
      </p:sp>
      <p:sp>
        <p:nvSpPr>
          <p:cNvPr id="533" name="Google Shape;533;p72"/>
          <p:cNvSpPr txBox="1"/>
          <p:nvPr>
            <p:ph idx="1" type="body"/>
          </p:nvPr>
        </p:nvSpPr>
        <p:spPr>
          <a:xfrm>
            <a:off x="335225" y="1152625"/>
            <a:ext cx="32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No more naked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No more unconstrained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100"/>
              <a:t>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2100" u="sng">
                <a:solidFill>
                  <a:schemeClr val="hlink"/>
                </a:solidFill>
                <a:hlinkClick r:id="rId3"/>
              </a:rPr>
              <a:t>T.10: Specify concepts for all template arguments</a:t>
            </a:r>
            <a:endParaRPr i="1" sz="2100"/>
          </a:p>
        </p:txBody>
      </p:sp>
      <p:sp>
        <p:nvSpPr>
          <p:cNvPr id="534" name="Google Shape;534;p72"/>
          <p:cNvSpPr txBox="1"/>
          <p:nvPr>
            <p:ph idx="2" type="body"/>
          </p:nvPr>
        </p:nvSpPr>
        <p:spPr>
          <a:xfrm>
            <a:off x="3825850" y="972025"/>
            <a:ext cx="5006700" cy="3597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template &lt;typename BOWithEncodeableStuff_t&gt;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concept bo_with_encodeable_stuff = requires (BOWithEncodeableStuff_t bo) {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bo.interfaceA();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bo.interfaceB();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{ bo.interfaceC() } -&gt;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    std::same_as&lt;int&gt;;</a:t>
            </a:r>
            <a:br>
              <a:rPr lang="en-GB" sz="169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void encode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bo_with_encodeable_stuff</a:t>
            </a:r>
            <a:r>
              <a:rPr b="1" lang="en-GB" sz="1695">
                <a:latin typeface="Courier New"/>
                <a:ea typeface="Courier New"/>
                <a:cs typeface="Courier New"/>
                <a:sym typeface="Courier New"/>
              </a:rPr>
              <a:t> auto</a:t>
            </a:r>
            <a:r>
              <a:rPr lang="en-GB" sz="1695">
                <a:latin typeface="Courier New"/>
                <a:ea typeface="Courier New"/>
                <a:cs typeface="Courier New"/>
                <a:sym typeface="Courier New"/>
              </a:rPr>
              <a:t> iBusinessObject) { /*...*/ }</a:t>
            </a:r>
            <a:endParaRPr sz="169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Even if some concepts are not for reuse</a:t>
            </a:r>
            <a:endParaRPr sz="2820"/>
          </a:p>
        </p:txBody>
      </p:sp>
      <p:sp>
        <p:nvSpPr>
          <p:cNvPr id="541" name="Google Shape;541;p73"/>
          <p:cNvSpPr txBox="1"/>
          <p:nvPr>
            <p:ph idx="1" type="body"/>
          </p:nvPr>
        </p:nvSpPr>
        <p:spPr>
          <a:xfrm>
            <a:off x="311700" y="1152475"/>
            <a:ext cx="30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Concept can be “inlined”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Cannot use a parameter in an unnamed context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Hence the nested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GB" sz="2100"/>
              <a:t> clause</a:t>
            </a:r>
            <a:endParaRPr sz="2100"/>
          </a:p>
        </p:txBody>
      </p:sp>
      <p:sp>
        <p:nvSpPr>
          <p:cNvPr id="542" name="Google Shape;542;p73"/>
          <p:cNvSpPr txBox="1"/>
          <p:nvPr>
            <p:ph idx="2" type="body"/>
          </p:nvPr>
        </p:nvSpPr>
        <p:spPr>
          <a:xfrm>
            <a:off x="3781800" y="1152475"/>
            <a:ext cx="5050500" cy="3748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template &lt;typename BOWithEncodeableStuff_t&gt;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requires requires (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BO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WithEncodeableStuff_t bo)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bo.interfaceA();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bo.interfaceB();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{ bo.interfaceC() } -&gt;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 std::same_as&lt;int&gt;;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void encodeSomeStuff(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BO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WithEncodeableStuff_t iBusinessObject) { /*...*/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How to test whether your class models a concept?</a:t>
            </a:r>
            <a:endParaRPr sz="2820"/>
          </a:p>
        </p:txBody>
      </p:sp>
      <p:sp>
        <p:nvSpPr>
          <p:cNvPr id="549" name="Google Shape;549;p74"/>
          <p:cNvSpPr txBox="1"/>
          <p:nvPr>
            <p:ph idx="1" type="body"/>
          </p:nvPr>
        </p:nvSpPr>
        <p:spPr>
          <a:xfrm>
            <a:off x="311700" y="1152475"/>
            <a:ext cx="34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Use </a:t>
            </a: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static_assert</a:t>
            </a:r>
            <a:r>
              <a:rPr lang="en-GB" sz="2300"/>
              <a:t> to make sure your class models the desired concepts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You can similarly test your concepts too!</a:t>
            </a:r>
            <a:endParaRPr sz="2300"/>
          </a:p>
        </p:txBody>
      </p:sp>
      <p:sp>
        <p:nvSpPr>
          <p:cNvPr id="550" name="Google Shape;550;p74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 &lt;typename C&gt;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 car = requires (C c)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c.startEngine();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c.stopEngine();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c.accelerate();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c.brake();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// ...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Tank { /* … */ };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static_assert(!car&lt;Tank&gt;);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SUV { /* … */ };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static_assert(car&lt;SUV&gt;);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557" name="Google Shape;55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Key </a:t>
            </a:r>
            <a:r>
              <a:rPr lang="en-GB" sz="2820"/>
              <a:t>takeaways</a:t>
            </a:r>
            <a:endParaRPr sz="2820"/>
          </a:p>
        </p:txBody>
      </p:sp>
      <p:sp>
        <p:nvSpPr>
          <p:cNvPr id="563" name="Google Shape;56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Concepts help v</a:t>
            </a:r>
            <a:r>
              <a:rPr lang="en-GB" sz="2100"/>
              <a:t>alidate template arguments at compile-time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Concepts provide a reusable and scalable way to constrain templates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The standard library gives dozens of generic concepts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There are plenty of ways to define our concepts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64" name="Google Shape;56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Call to action</a:t>
            </a:r>
            <a:endParaRPr sz="2820"/>
          </a:p>
        </p:txBody>
      </p:sp>
      <p:sp>
        <p:nvSpPr>
          <p:cNvPr id="570" name="Google Shape;570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Start using concepts as soon as you </a:t>
            </a:r>
            <a:r>
              <a:rPr lang="en-GB" sz="2100"/>
              <a:t>switch</a:t>
            </a:r>
            <a:r>
              <a:rPr lang="en-GB" sz="2100"/>
              <a:t> to C++20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Use them for your applications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No more naked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100"/>
              <a:t>s and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GB" sz="2100"/>
              <a:t>s</a:t>
            </a:r>
            <a:endParaRPr sz="2100"/>
          </a:p>
        </p:txBody>
      </p:sp>
      <p:sp>
        <p:nvSpPr>
          <p:cNvPr id="571" name="Google Shape;57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125" y="2612250"/>
            <a:ext cx="2000025" cy="20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401" y="2775801"/>
            <a:ext cx="1252650" cy="16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Concepts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554950" y="3273150"/>
            <a:ext cx="300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Sandor DARGO</a:t>
            </a:r>
            <a:endParaRPr sz="17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2nd December 2021</a:t>
            </a:r>
            <a:endParaRPr sz="17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CPPP</a:t>
            </a:r>
            <a:endParaRPr sz="17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0" name="Google Shape;58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75" y="3152927"/>
            <a:ext cx="804300" cy="8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2" name="Google Shape;58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9144003" cy="514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Forbid template specializations</a:t>
            </a:r>
            <a:endParaRPr sz="282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92875" y="1152475"/>
            <a:ext cx="30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W</a:t>
            </a:r>
            <a:r>
              <a:rPr lang="en-GB" sz="2300"/>
              <a:t>orks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But doesn’t scale!</a:t>
            </a:r>
            <a:endParaRPr sz="2300"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3547250" y="1152475"/>
            <a:ext cx="5285100" cy="37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 add(T a, T b) { return a+b; }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template&lt;&gt;</a:t>
            </a:r>
            <a:endParaRPr b="1"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add(std::string,</a:t>
            </a:r>
            <a:b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std::string) = delete;</a:t>
            </a:r>
            <a:endParaRPr b="1"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// ERROR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add(std::string{"a"}, std::string{"b"}); 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highlight>
                <a:srgbClr val="F3F3F3"/>
              </a:highlight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What about type traits?</a:t>
            </a:r>
            <a:endParaRPr sz="282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36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Nice(r) error messages!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Less overhead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Everything is at one place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Not intuitively easily reusable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Hidden requirements</a:t>
            </a:r>
            <a:endParaRPr sz="2300"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3868250" y="1105225"/>
            <a:ext cx="4964100" cy="3784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 add(T a, T b) {</a:t>
            </a:r>
            <a:b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static_assert(std::is_integral_v&lt;T&gt; ||</a:t>
            </a:r>
            <a:b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std::is_floating_point_v&lt;T&gt;, </a:t>
            </a:r>
            <a:b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"Call add only with numbers!");</a:t>
            </a:r>
            <a:endParaRPr b="1"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return a+b;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add(std::string{"a"}</a:t>
            </a: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std::string{"b"});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2820">
                <a:latin typeface="Courier New"/>
                <a:ea typeface="Courier New"/>
                <a:cs typeface="Courier New"/>
                <a:sym typeface="Courier New"/>
              </a:rPr>
              <a:t>oncepts</a:t>
            </a:r>
            <a:r>
              <a:rPr lang="en-GB" sz="2820"/>
              <a:t> to the rescue</a:t>
            </a:r>
            <a:endParaRPr sz="282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33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Readable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Reusable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/>
              <a:t>Scalable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Safer</a:t>
            </a:r>
            <a:endParaRPr sz="2300"/>
          </a:p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4155275" y="1152475"/>
            <a:ext cx="4677000" cy="3831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b="1"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concept number = std::integral&lt;T&gt; ||</a:t>
            </a:r>
            <a:b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std::floating_point&lt;T&gt;;</a:t>
            </a:r>
            <a:endParaRPr b="1"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</a:t>
            </a: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umber</a:t>
            </a:r>
            <a:r>
              <a:rPr b="1"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auto add(T a, T b) {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return a+b;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add(1, 2);</a:t>
            </a:r>
            <a:endParaRPr sz="16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highlight>
                <a:srgbClr val="F3F3F3"/>
              </a:highlight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F1C232"/>
      </a:dk2>
      <a:lt2>
        <a:srgbClr val="F1C232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