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FB25-604B-1D9B-8DA3-9AE31E4454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F59841-5211-ACD6-5036-466F14C5F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8C3D8-8F0E-BE78-2B11-5ABD7079E096}"/>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5" name="Footer Placeholder 4">
            <a:extLst>
              <a:ext uri="{FF2B5EF4-FFF2-40B4-BE49-F238E27FC236}">
                <a16:creationId xmlns:a16="http://schemas.microsoft.com/office/drawing/2014/main" id="{6EFE297B-1D3F-9E16-1E75-4458F1DB6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C907A-5127-70BE-3A88-94628A0E37E0}"/>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254411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82F8-553F-D8B1-1274-AD44D63BCC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296E7-50C8-473A-84AE-C43A31F31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E8D00-1D9C-5117-AFF2-3DE1F4B836AF}"/>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5" name="Footer Placeholder 4">
            <a:extLst>
              <a:ext uri="{FF2B5EF4-FFF2-40B4-BE49-F238E27FC236}">
                <a16:creationId xmlns:a16="http://schemas.microsoft.com/office/drawing/2014/main" id="{25ABF483-FCD4-83AD-889B-A6F1F9CAB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CBB7C-6DAE-9CB0-8F7D-DED8F1A47119}"/>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294105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347C4B-E660-56D5-2B16-5D763AB9E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3B480-2DA9-120D-E057-658D34BBD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E7CA4-B19A-A51A-2542-731CE3CA7160}"/>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5" name="Footer Placeholder 4">
            <a:extLst>
              <a:ext uri="{FF2B5EF4-FFF2-40B4-BE49-F238E27FC236}">
                <a16:creationId xmlns:a16="http://schemas.microsoft.com/office/drawing/2014/main" id="{83B7046A-378A-AAF7-1FDF-38ECD0BD9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AF4CD-594C-F83B-E0CC-504F2D29ED80}"/>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116706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545A-19BC-B409-FC3D-96268B312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E9FF4-E980-C486-3F2A-5B5337070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045CA-2DC6-D5E6-9BA3-757B575A6ADB}"/>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5" name="Footer Placeholder 4">
            <a:extLst>
              <a:ext uri="{FF2B5EF4-FFF2-40B4-BE49-F238E27FC236}">
                <a16:creationId xmlns:a16="http://schemas.microsoft.com/office/drawing/2014/main" id="{DF3A16CF-8907-C5B8-EDD5-A1E17DE35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5AD6F-8A9D-8489-4C60-3CBD7B03A6B8}"/>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384751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A25A-EC7C-90B4-5E3C-38ECE20039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0F19B1-6DBC-16D0-5733-BDBEC461A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FA1E39-05F9-3687-8844-9BDF4BE33D0C}"/>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5" name="Footer Placeholder 4">
            <a:extLst>
              <a:ext uri="{FF2B5EF4-FFF2-40B4-BE49-F238E27FC236}">
                <a16:creationId xmlns:a16="http://schemas.microsoft.com/office/drawing/2014/main" id="{F5CB2BDD-1F0D-F351-FF4A-5C48F5D45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86684-4E03-D5C1-AAED-3331FBD769D6}"/>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42570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304B-89D4-5BA3-B13D-F3F36B262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C746C-51C0-76CF-97C6-AD932E0E4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684D0-23B8-50FE-7565-3DFC621E5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0A1CA-215A-314F-78F6-10B5C2187FA2}"/>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6" name="Footer Placeholder 5">
            <a:extLst>
              <a:ext uri="{FF2B5EF4-FFF2-40B4-BE49-F238E27FC236}">
                <a16:creationId xmlns:a16="http://schemas.microsoft.com/office/drawing/2014/main" id="{56E04716-890A-1DFE-E12B-1D5698EA4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1E10C-C07B-A439-346D-6880EFA5C938}"/>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124122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8EB2-D7B1-722E-5059-2FE68DE2C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56437-74E0-F4D2-E2FB-858D8866A2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35689-4071-A5E7-B4DB-3E3A5F5449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C2A45D-1937-9424-A5F3-83BF4AA9C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FAF32-0147-0596-EB09-B85738C59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DFC7B9-F565-CBA9-6DEB-CB2EF9FD8D84}"/>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8" name="Footer Placeholder 7">
            <a:extLst>
              <a:ext uri="{FF2B5EF4-FFF2-40B4-BE49-F238E27FC236}">
                <a16:creationId xmlns:a16="http://schemas.microsoft.com/office/drawing/2014/main" id="{0189A024-371A-C821-2533-4AE8C5110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E7359C-39E7-B320-A759-20E3BD5DE70F}"/>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322225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DC86-68DB-8AD2-3A79-04CFA7924D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2BE66E-A08F-CE13-F225-50CFDD686D1E}"/>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4" name="Footer Placeholder 3">
            <a:extLst>
              <a:ext uri="{FF2B5EF4-FFF2-40B4-BE49-F238E27FC236}">
                <a16:creationId xmlns:a16="http://schemas.microsoft.com/office/drawing/2014/main" id="{B77CCD85-5F66-4B86-6498-A78C1D7D2B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66B2D-1980-886D-05EF-D441521CDEBE}"/>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166610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BDCDD-B96D-EAB2-C4DE-7B78B1CE9460}"/>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3" name="Footer Placeholder 2">
            <a:extLst>
              <a:ext uri="{FF2B5EF4-FFF2-40B4-BE49-F238E27FC236}">
                <a16:creationId xmlns:a16="http://schemas.microsoft.com/office/drawing/2014/main" id="{77AD3DD0-BE5A-A9E4-4A0A-B4AA48AC3E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F85614-3A35-75F9-DA18-C9E9908135B0}"/>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391829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830-A09C-7107-2C43-EB821A726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C9764-5E7C-1869-F5E9-8C9DDF020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F34F3E-D5FA-81B8-9A5B-E47DDC036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4C97C-75BD-58AC-AD72-A92CC7F26504}"/>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6" name="Footer Placeholder 5">
            <a:extLst>
              <a:ext uri="{FF2B5EF4-FFF2-40B4-BE49-F238E27FC236}">
                <a16:creationId xmlns:a16="http://schemas.microsoft.com/office/drawing/2014/main" id="{5EC10FDF-15A3-DA0E-FC27-9AE6BA048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C7752-10C8-74CB-7F09-F67CFE267B45}"/>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259674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AFE9-7B80-08A4-B302-0888939AD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CAC3E8-2322-3D78-06B5-7D486BCCB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FEC94E-0521-64EB-C250-32346FC62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040C9-5E22-BAAC-CEDE-74BCBAD2BC68}"/>
              </a:ext>
            </a:extLst>
          </p:cNvPr>
          <p:cNvSpPr>
            <a:spLocks noGrp="1"/>
          </p:cNvSpPr>
          <p:nvPr>
            <p:ph type="dt" sz="half" idx="10"/>
          </p:nvPr>
        </p:nvSpPr>
        <p:spPr/>
        <p:txBody>
          <a:bodyPr/>
          <a:lstStyle/>
          <a:p>
            <a:fld id="{58A1B5C0-5A2A-4576-9A00-75AB3F045029}" type="datetimeFigureOut">
              <a:rPr lang="en-US" smtClean="0"/>
              <a:t>9/17/2022</a:t>
            </a:fld>
            <a:endParaRPr lang="en-US"/>
          </a:p>
        </p:txBody>
      </p:sp>
      <p:sp>
        <p:nvSpPr>
          <p:cNvPr id="6" name="Footer Placeholder 5">
            <a:extLst>
              <a:ext uri="{FF2B5EF4-FFF2-40B4-BE49-F238E27FC236}">
                <a16:creationId xmlns:a16="http://schemas.microsoft.com/office/drawing/2014/main" id="{0B01AB10-2859-78C9-8B87-C68BF5604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C078B-6370-381E-F53D-09191C849BBB}"/>
              </a:ext>
            </a:extLst>
          </p:cNvPr>
          <p:cNvSpPr>
            <a:spLocks noGrp="1"/>
          </p:cNvSpPr>
          <p:nvPr>
            <p:ph type="sldNum" sz="quarter" idx="12"/>
          </p:nvPr>
        </p:nvSpPr>
        <p:spPr/>
        <p:txBody>
          <a:bodyPr/>
          <a:lstStyle/>
          <a:p>
            <a:fld id="{54B8A96A-18C9-4432-A35D-7610F7FCE04B}" type="slidenum">
              <a:rPr lang="en-US" smtClean="0"/>
              <a:t>‹#›</a:t>
            </a:fld>
            <a:endParaRPr lang="en-US"/>
          </a:p>
        </p:txBody>
      </p:sp>
    </p:spTree>
    <p:extLst>
      <p:ext uri="{BB962C8B-B14F-4D97-AF65-F5344CB8AC3E}">
        <p14:creationId xmlns:p14="http://schemas.microsoft.com/office/powerpoint/2010/main" val="8051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9C1CE-B887-36DB-F61D-AA7798243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D661D1-A0EA-5BE7-40B0-2B4D9BF8E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533EF-AE17-B21E-F31F-C1A523A66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1B5C0-5A2A-4576-9A00-75AB3F045029}" type="datetimeFigureOut">
              <a:rPr lang="en-US" smtClean="0"/>
              <a:t>9/17/2022</a:t>
            </a:fld>
            <a:endParaRPr lang="en-US"/>
          </a:p>
        </p:txBody>
      </p:sp>
      <p:sp>
        <p:nvSpPr>
          <p:cNvPr id="5" name="Footer Placeholder 4">
            <a:extLst>
              <a:ext uri="{FF2B5EF4-FFF2-40B4-BE49-F238E27FC236}">
                <a16:creationId xmlns:a16="http://schemas.microsoft.com/office/drawing/2014/main" id="{5609EACE-15BC-2955-9BCF-E8726AAF5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EFE770-5030-6479-BC7D-CB0E89CF1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8A96A-18C9-4432-A35D-7610F7FCE04B}" type="slidenum">
              <a:rPr lang="en-US" smtClean="0"/>
              <a:t>‹#›</a:t>
            </a:fld>
            <a:endParaRPr lang="en-US"/>
          </a:p>
        </p:txBody>
      </p:sp>
    </p:spTree>
    <p:extLst>
      <p:ext uri="{BB962C8B-B14F-4D97-AF65-F5344CB8AC3E}">
        <p14:creationId xmlns:p14="http://schemas.microsoft.com/office/powerpoint/2010/main" val="2291189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1443-D63F-AB0F-D182-7DDE8C09F3E8}"/>
              </a:ext>
            </a:extLst>
          </p:cNvPr>
          <p:cNvSpPr>
            <a:spLocks noGrp="1"/>
          </p:cNvSpPr>
          <p:nvPr>
            <p:ph type="ctrTitle"/>
          </p:nvPr>
        </p:nvSpPr>
        <p:spPr/>
        <p:txBody>
          <a:bodyPr>
            <a:normAutofit/>
          </a:bodyPr>
          <a:lstStyle/>
          <a:p>
            <a:r>
              <a:rPr lang="en-US" dirty="0"/>
              <a:t>Week 4 </a:t>
            </a:r>
            <a:br>
              <a:rPr lang="en-US" dirty="0"/>
            </a:br>
            <a:r>
              <a:rPr lang="en-US" dirty="0"/>
              <a:t>Data Analysis</a:t>
            </a:r>
          </a:p>
        </p:txBody>
      </p:sp>
      <p:sp>
        <p:nvSpPr>
          <p:cNvPr id="3" name="Subtitle 2">
            <a:extLst>
              <a:ext uri="{FF2B5EF4-FFF2-40B4-BE49-F238E27FC236}">
                <a16:creationId xmlns:a16="http://schemas.microsoft.com/office/drawing/2014/main" id="{F131CFD8-791E-4586-32DC-54D8275A2A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945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6CBE-579F-D0B5-8F33-CF4A5B2C480E}"/>
              </a:ext>
            </a:extLst>
          </p:cNvPr>
          <p:cNvSpPr>
            <a:spLocks noGrp="1"/>
          </p:cNvSpPr>
          <p:nvPr>
            <p:ph type="title"/>
          </p:nvPr>
        </p:nvSpPr>
        <p:spPr/>
        <p:txBody>
          <a:bodyPr>
            <a:normAutofit/>
          </a:bodyPr>
          <a:lstStyle/>
          <a:p>
            <a:r>
              <a:rPr lang="en-US" sz="3000" b="1" dirty="0"/>
              <a:t>Trend of Marriage Years with PCOS</a:t>
            </a:r>
          </a:p>
        </p:txBody>
      </p:sp>
      <p:pic>
        <p:nvPicPr>
          <p:cNvPr id="5" name="Content Placeholder 4">
            <a:extLst>
              <a:ext uri="{FF2B5EF4-FFF2-40B4-BE49-F238E27FC236}">
                <a16:creationId xmlns:a16="http://schemas.microsoft.com/office/drawing/2014/main" id="{515E2540-F9AE-AE40-96D2-F3A3A6DD1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9673"/>
            <a:ext cx="8165982" cy="4351338"/>
          </a:xfrm>
        </p:spPr>
      </p:pic>
      <p:sp>
        <p:nvSpPr>
          <p:cNvPr id="6" name="TextBox 5">
            <a:extLst>
              <a:ext uri="{FF2B5EF4-FFF2-40B4-BE49-F238E27FC236}">
                <a16:creationId xmlns:a16="http://schemas.microsoft.com/office/drawing/2014/main" id="{09F847A1-E7B6-E68D-AB93-600008B496E3}"/>
              </a:ext>
            </a:extLst>
          </p:cNvPr>
          <p:cNvSpPr txBox="1"/>
          <p:nvPr/>
        </p:nvSpPr>
        <p:spPr>
          <a:xfrm>
            <a:off x="838200" y="5831011"/>
            <a:ext cx="9065455" cy="369332"/>
          </a:xfrm>
          <a:prstGeom prst="rect">
            <a:avLst/>
          </a:prstGeom>
          <a:noFill/>
        </p:spPr>
        <p:txBody>
          <a:bodyPr wrap="square" rtlCol="0">
            <a:spAutoFit/>
          </a:bodyPr>
          <a:lstStyle/>
          <a:p>
            <a:r>
              <a:rPr lang="en-US" dirty="0"/>
              <a:t>Again Marriage Years are not playing a role in PCOS disease</a:t>
            </a:r>
          </a:p>
        </p:txBody>
      </p:sp>
    </p:spTree>
    <p:extLst>
      <p:ext uri="{BB962C8B-B14F-4D97-AF65-F5344CB8AC3E}">
        <p14:creationId xmlns:p14="http://schemas.microsoft.com/office/powerpoint/2010/main" val="188805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F996-B0CF-426C-918A-72FF10D1AAD3}"/>
              </a:ext>
            </a:extLst>
          </p:cNvPr>
          <p:cNvSpPr>
            <a:spLocks noGrp="1"/>
          </p:cNvSpPr>
          <p:nvPr>
            <p:ph type="title"/>
          </p:nvPr>
        </p:nvSpPr>
        <p:spPr/>
        <p:txBody>
          <a:bodyPr>
            <a:normAutofit/>
          </a:bodyPr>
          <a:lstStyle/>
          <a:p>
            <a:r>
              <a:rPr lang="en-US" sz="3000" b="1" dirty="0"/>
              <a:t>Trend of RBS with PCOS</a:t>
            </a:r>
          </a:p>
        </p:txBody>
      </p:sp>
      <p:pic>
        <p:nvPicPr>
          <p:cNvPr id="5" name="Content Placeholder 4">
            <a:extLst>
              <a:ext uri="{FF2B5EF4-FFF2-40B4-BE49-F238E27FC236}">
                <a16:creationId xmlns:a16="http://schemas.microsoft.com/office/drawing/2014/main" id="{B99FD807-D289-0AFC-940F-5F857B298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726" y="1451537"/>
            <a:ext cx="8555612" cy="4351338"/>
          </a:xfrm>
        </p:spPr>
      </p:pic>
      <p:sp>
        <p:nvSpPr>
          <p:cNvPr id="6" name="TextBox 5">
            <a:extLst>
              <a:ext uri="{FF2B5EF4-FFF2-40B4-BE49-F238E27FC236}">
                <a16:creationId xmlns:a16="http://schemas.microsoft.com/office/drawing/2014/main" id="{739CCA95-5C27-0608-7BB5-0375E925566B}"/>
              </a:ext>
            </a:extLst>
          </p:cNvPr>
          <p:cNvSpPr txBox="1"/>
          <p:nvPr/>
        </p:nvSpPr>
        <p:spPr>
          <a:xfrm>
            <a:off x="970671" y="5992837"/>
            <a:ext cx="8736037" cy="369332"/>
          </a:xfrm>
          <a:prstGeom prst="rect">
            <a:avLst/>
          </a:prstGeom>
          <a:noFill/>
        </p:spPr>
        <p:txBody>
          <a:bodyPr wrap="square" rtlCol="0">
            <a:spAutoFit/>
          </a:bodyPr>
          <a:lstStyle/>
          <a:p>
            <a:r>
              <a:rPr lang="en-US" dirty="0"/>
              <a:t>Increase in RBS or decrease in RBS is same like the patients who don’t have PCOS</a:t>
            </a:r>
          </a:p>
        </p:txBody>
      </p:sp>
    </p:spTree>
    <p:extLst>
      <p:ext uri="{BB962C8B-B14F-4D97-AF65-F5344CB8AC3E}">
        <p14:creationId xmlns:p14="http://schemas.microsoft.com/office/powerpoint/2010/main" val="397081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0DDB-6D63-5E8A-F754-58B02DE25300}"/>
              </a:ext>
            </a:extLst>
          </p:cNvPr>
          <p:cNvSpPr>
            <a:spLocks noGrp="1"/>
          </p:cNvSpPr>
          <p:nvPr>
            <p:ph type="title"/>
          </p:nvPr>
        </p:nvSpPr>
        <p:spPr/>
        <p:txBody>
          <a:bodyPr>
            <a:normAutofit/>
          </a:bodyPr>
          <a:lstStyle/>
          <a:p>
            <a:r>
              <a:rPr lang="en-US" sz="3000" b="1" dirty="0"/>
              <a:t>Trend of PRG with PCOS</a:t>
            </a:r>
          </a:p>
        </p:txBody>
      </p:sp>
      <p:pic>
        <p:nvPicPr>
          <p:cNvPr id="5" name="Content Placeholder 4">
            <a:extLst>
              <a:ext uri="{FF2B5EF4-FFF2-40B4-BE49-F238E27FC236}">
                <a16:creationId xmlns:a16="http://schemas.microsoft.com/office/drawing/2014/main" id="{825F0E77-255E-ADE7-9913-90DD8FC0A5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387" y="1507808"/>
            <a:ext cx="8182496" cy="4351338"/>
          </a:xfrm>
        </p:spPr>
      </p:pic>
      <p:sp>
        <p:nvSpPr>
          <p:cNvPr id="6" name="TextBox 5">
            <a:extLst>
              <a:ext uri="{FF2B5EF4-FFF2-40B4-BE49-F238E27FC236}">
                <a16:creationId xmlns:a16="http://schemas.microsoft.com/office/drawing/2014/main" id="{F7011305-B2CA-2609-D496-3CDEFA00524A}"/>
              </a:ext>
            </a:extLst>
          </p:cNvPr>
          <p:cNvSpPr txBox="1"/>
          <p:nvPr/>
        </p:nvSpPr>
        <p:spPr>
          <a:xfrm>
            <a:off x="669387" y="5859146"/>
            <a:ext cx="8981050" cy="369332"/>
          </a:xfrm>
          <a:prstGeom prst="rect">
            <a:avLst/>
          </a:prstGeom>
          <a:noFill/>
        </p:spPr>
        <p:txBody>
          <a:bodyPr wrap="square" rtlCol="0">
            <a:spAutoFit/>
          </a:bodyPr>
          <a:lstStyle/>
          <a:p>
            <a:r>
              <a:rPr lang="en-US" dirty="0"/>
              <a:t>Either a patient is PCOS Positive or Negative PRG is not correlated to this disease</a:t>
            </a:r>
          </a:p>
        </p:txBody>
      </p:sp>
    </p:spTree>
    <p:extLst>
      <p:ext uri="{BB962C8B-B14F-4D97-AF65-F5344CB8AC3E}">
        <p14:creationId xmlns:p14="http://schemas.microsoft.com/office/powerpoint/2010/main" val="312358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18B9-08F3-2E05-FDD2-A757A1553820}"/>
              </a:ext>
            </a:extLst>
          </p:cNvPr>
          <p:cNvSpPr>
            <a:spLocks noGrp="1"/>
          </p:cNvSpPr>
          <p:nvPr>
            <p:ph type="title"/>
          </p:nvPr>
        </p:nvSpPr>
        <p:spPr/>
        <p:txBody>
          <a:bodyPr>
            <a:normAutofit/>
          </a:bodyPr>
          <a:lstStyle/>
          <a:p>
            <a:r>
              <a:rPr lang="en-US" sz="3000" b="1" dirty="0"/>
              <a:t>Trend of Hair Loss with PCOS</a:t>
            </a:r>
          </a:p>
        </p:txBody>
      </p:sp>
      <p:pic>
        <p:nvPicPr>
          <p:cNvPr id="5" name="Content Placeholder 4">
            <a:extLst>
              <a:ext uri="{FF2B5EF4-FFF2-40B4-BE49-F238E27FC236}">
                <a16:creationId xmlns:a16="http://schemas.microsoft.com/office/drawing/2014/main" id="{80FFCE15-3208-AC8C-CDB7-A0258C9B3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1538"/>
            <a:ext cx="4556589" cy="4351338"/>
          </a:xfrm>
        </p:spPr>
      </p:pic>
      <p:sp>
        <p:nvSpPr>
          <p:cNvPr id="6" name="TextBox 5">
            <a:extLst>
              <a:ext uri="{FF2B5EF4-FFF2-40B4-BE49-F238E27FC236}">
                <a16:creationId xmlns:a16="http://schemas.microsoft.com/office/drawing/2014/main" id="{721039B0-9011-0084-D4E5-C02640195A07}"/>
              </a:ext>
            </a:extLst>
          </p:cNvPr>
          <p:cNvSpPr txBox="1"/>
          <p:nvPr/>
        </p:nvSpPr>
        <p:spPr>
          <a:xfrm>
            <a:off x="838200" y="5978769"/>
            <a:ext cx="7996311" cy="369332"/>
          </a:xfrm>
          <a:prstGeom prst="rect">
            <a:avLst/>
          </a:prstGeom>
          <a:noFill/>
        </p:spPr>
        <p:txBody>
          <a:bodyPr wrap="square" rtlCol="0">
            <a:spAutoFit/>
          </a:bodyPr>
          <a:lstStyle/>
          <a:p>
            <a:r>
              <a:rPr lang="en-US" dirty="0"/>
              <a:t>It can be observed that patients who are PCOS positive they also have the hair loss </a:t>
            </a:r>
          </a:p>
        </p:txBody>
      </p:sp>
    </p:spTree>
    <p:extLst>
      <p:ext uri="{BB962C8B-B14F-4D97-AF65-F5344CB8AC3E}">
        <p14:creationId xmlns:p14="http://schemas.microsoft.com/office/powerpoint/2010/main" val="248380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AC73-B1B9-EEEE-4BC6-8E953ABC10D0}"/>
              </a:ext>
            </a:extLst>
          </p:cNvPr>
          <p:cNvSpPr>
            <a:spLocks noGrp="1"/>
          </p:cNvSpPr>
          <p:nvPr>
            <p:ph type="title"/>
          </p:nvPr>
        </p:nvSpPr>
        <p:spPr/>
        <p:txBody>
          <a:bodyPr>
            <a:normAutofit/>
          </a:bodyPr>
          <a:lstStyle/>
          <a:p>
            <a:r>
              <a:rPr lang="en-US" sz="3000" b="1" dirty="0"/>
              <a:t>Trend of Fast Food with PCOS</a:t>
            </a:r>
          </a:p>
        </p:txBody>
      </p:sp>
      <p:pic>
        <p:nvPicPr>
          <p:cNvPr id="5" name="Content Placeholder 4">
            <a:extLst>
              <a:ext uri="{FF2B5EF4-FFF2-40B4-BE49-F238E27FC236}">
                <a16:creationId xmlns:a16="http://schemas.microsoft.com/office/drawing/2014/main" id="{C83FBEDD-772F-5F31-1D32-80A2D0425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617068" cy="4351338"/>
          </a:xfrm>
        </p:spPr>
      </p:pic>
      <p:sp>
        <p:nvSpPr>
          <p:cNvPr id="6" name="TextBox 5">
            <a:extLst>
              <a:ext uri="{FF2B5EF4-FFF2-40B4-BE49-F238E27FC236}">
                <a16:creationId xmlns:a16="http://schemas.microsoft.com/office/drawing/2014/main" id="{5C058801-A0E7-D3A0-EC16-6DE33F598FCA}"/>
              </a:ext>
            </a:extLst>
          </p:cNvPr>
          <p:cNvSpPr txBox="1"/>
          <p:nvPr/>
        </p:nvSpPr>
        <p:spPr>
          <a:xfrm>
            <a:off x="838200" y="6203852"/>
            <a:ext cx="8755966" cy="369332"/>
          </a:xfrm>
          <a:prstGeom prst="rect">
            <a:avLst/>
          </a:prstGeom>
          <a:noFill/>
        </p:spPr>
        <p:txBody>
          <a:bodyPr wrap="square" rtlCol="0">
            <a:spAutoFit/>
          </a:bodyPr>
          <a:lstStyle/>
          <a:p>
            <a:r>
              <a:rPr lang="en-US" dirty="0"/>
              <a:t>People who are eating fast food they have chances of PCOS disease</a:t>
            </a:r>
          </a:p>
        </p:txBody>
      </p:sp>
    </p:spTree>
    <p:extLst>
      <p:ext uri="{BB962C8B-B14F-4D97-AF65-F5344CB8AC3E}">
        <p14:creationId xmlns:p14="http://schemas.microsoft.com/office/powerpoint/2010/main" val="232210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8E74-FE62-304E-5EAD-AD22289D9B79}"/>
              </a:ext>
            </a:extLst>
          </p:cNvPr>
          <p:cNvSpPr>
            <a:spLocks noGrp="1"/>
          </p:cNvSpPr>
          <p:nvPr>
            <p:ph type="title"/>
          </p:nvPr>
        </p:nvSpPr>
        <p:spPr/>
        <p:txBody>
          <a:bodyPr>
            <a:normAutofit/>
          </a:bodyPr>
          <a:lstStyle/>
          <a:p>
            <a:r>
              <a:rPr lang="en-US" sz="3000" b="1" dirty="0"/>
              <a:t>Trend of Exercise with PCOS</a:t>
            </a:r>
          </a:p>
        </p:txBody>
      </p:sp>
      <p:pic>
        <p:nvPicPr>
          <p:cNvPr id="5" name="Content Placeholder 4">
            <a:extLst>
              <a:ext uri="{FF2B5EF4-FFF2-40B4-BE49-F238E27FC236}">
                <a16:creationId xmlns:a16="http://schemas.microsoft.com/office/drawing/2014/main" id="{A86E8440-146D-D335-F616-CD48257FF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9672"/>
            <a:ext cx="4549878" cy="4351338"/>
          </a:xfrm>
        </p:spPr>
      </p:pic>
      <p:sp>
        <p:nvSpPr>
          <p:cNvPr id="6" name="TextBox 5">
            <a:extLst>
              <a:ext uri="{FF2B5EF4-FFF2-40B4-BE49-F238E27FC236}">
                <a16:creationId xmlns:a16="http://schemas.microsoft.com/office/drawing/2014/main" id="{6A1A3A12-9D7C-C25D-FE30-FA0AA5093955}"/>
              </a:ext>
            </a:extLst>
          </p:cNvPr>
          <p:cNvSpPr txBox="1"/>
          <p:nvPr/>
        </p:nvSpPr>
        <p:spPr>
          <a:xfrm>
            <a:off x="731520" y="5978769"/>
            <a:ext cx="7709095" cy="646331"/>
          </a:xfrm>
          <a:prstGeom prst="rect">
            <a:avLst/>
          </a:prstGeom>
          <a:noFill/>
        </p:spPr>
        <p:txBody>
          <a:bodyPr wrap="square" rtlCol="0">
            <a:spAutoFit/>
          </a:bodyPr>
          <a:lstStyle/>
          <a:p>
            <a:r>
              <a:rPr lang="en-US" dirty="0"/>
              <a:t>It can be observed that patients who do regular exercise they don’t have PCOS and patients who don’t regular exercises they have chances of PCOS</a:t>
            </a:r>
          </a:p>
        </p:txBody>
      </p:sp>
    </p:spTree>
    <p:extLst>
      <p:ext uri="{BB962C8B-B14F-4D97-AF65-F5344CB8AC3E}">
        <p14:creationId xmlns:p14="http://schemas.microsoft.com/office/powerpoint/2010/main" val="284770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8436-9845-A01C-1E59-971E55CCC349}"/>
              </a:ext>
            </a:extLst>
          </p:cNvPr>
          <p:cNvSpPr>
            <a:spLocks noGrp="1"/>
          </p:cNvSpPr>
          <p:nvPr>
            <p:ph type="title"/>
          </p:nvPr>
        </p:nvSpPr>
        <p:spPr>
          <a:xfrm>
            <a:off x="838200" y="365126"/>
            <a:ext cx="10515600" cy="1154186"/>
          </a:xfrm>
        </p:spPr>
        <p:txBody>
          <a:bodyPr>
            <a:normAutofit/>
          </a:bodyPr>
          <a:lstStyle/>
          <a:p>
            <a:r>
              <a:rPr lang="en-US" sz="3000" b="1" dirty="0"/>
              <a:t>Trend of Blood Group Category with PCOS</a:t>
            </a:r>
          </a:p>
        </p:txBody>
      </p:sp>
      <p:pic>
        <p:nvPicPr>
          <p:cNvPr id="9" name="Content Placeholder 8">
            <a:extLst>
              <a:ext uri="{FF2B5EF4-FFF2-40B4-BE49-F238E27FC236}">
                <a16:creationId xmlns:a16="http://schemas.microsoft.com/office/drawing/2014/main" id="{E0F494D3-EA69-CAF0-407C-06C06D271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439" y="1353063"/>
            <a:ext cx="6539252" cy="4351338"/>
          </a:xfrm>
        </p:spPr>
      </p:pic>
      <p:sp>
        <p:nvSpPr>
          <p:cNvPr id="10" name="TextBox 9">
            <a:extLst>
              <a:ext uri="{FF2B5EF4-FFF2-40B4-BE49-F238E27FC236}">
                <a16:creationId xmlns:a16="http://schemas.microsoft.com/office/drawing/2014/main" id="{D04DCB68-D39F-4C5D-E161-BC85F1AC31FA}"/>
              </a:ext>
            </a:extLst>
          </p:cNvPr>
          <p:cNvSpPr txBox="1"/>
          <p:nvPr/>
        </p:nvSpPr>
        <p:spPr>
          <a:xfrm>
            <a:off x="969439" y="5880295"/>
            <a:ext cx="8216764" cy="369332"/>
          </a:xfrm>
          <a:prstGeom prst="rect">
            <a:avLst/>
          </a:prstGeom>
          <a:noFill/>
        </p:spPr>
        <p:txBody>
          <a:bodyPr wrap="square" rtlCol="0">
            <a:spAutoFit/>
          </a:bodyPr>
          <a:lstStyle/>
          <a:p>
            <a:r>
              <a:rPr lang="en-US" dirty="0"/>
              <a:t>Females who have Blood group O+ have higher chances of PCOS disease</a:t>
            </a:r>
          </a:p>
        </p:txBody>
      </p:sp>
    </p:spTree>
    <p:extLst>
      <p:ext uri="{BB962C8B-B14F-4D97-AF65-F5344CB8AC3E}">
        <p14:creationId xmlns:p14="http://schemas.microsoft.com/office/powerpoint/2010/main" val="428712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65C5-2351-D0B7-2D63-B5817FACA2EC}"/>
              </a:ext>
            </a:extLst>
          </p:cNvPr>
          <p:cNvSpPr>
            <a:spLocks noGrp="1"/>
          </p:cNvSpPr>
          <p:nvPr>
            <p:ph type="title"/>
          </p:nvPr>
        </p:nvSpPr>
        <p:spPr/>
        <p:txBody>
          <a:bodyPr>
            <a:normAutofit/>
          </a:bodyPr>
          <a:lstStyle/>
          <a:p>
            <a:r>
              <a:rPr lang="en-US" sz="3000" b="1" dirty="0"/>
              <a:t>Trend of Weight Gain with PCOS</a:t>
            </a:r>
          </a:p>
        </p:txBody>
      </p:sp>
      <p:pic>
        <p:nvPicPr>
          <p:cNvPr id="5" name="Content Placeholder 4">
            <a:extLst>
              <a:ext uri="{FF2B5EF4-FFF2-40B4-BE49-F238E27FC236}">
                <a16:creationId xmlns:a16="http://schemas.microsoft.com/office/drawing/2014/main" id="{6A82F848-545F-244A-30DD-797D4925E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3402"/>
            <a:ext cx="4284650" cy="4351338"/>
          </a:xfrm>
        </p:spPr>
      </p:pic>
      <p:sp>
        <p:nvSpPr>
          <p:cNvPr id="6" name="TextBox 5">
            <a:extLst>
              <a:ext uri="{FF2B5EF4-FFF2-40B4-BE49-F238E27FC236}">
                <a16:creationId xmlns:a16="http://schemas.microsoft.com/office/drawing/2014/main" id="{23F5ABA4-06F3-12B1-75A9-938D35A16205}"/>
              </a:ext>
            </a:extLst>
          </p:cNvPr>
          <p:cNvSpPr txBox="1"/>
          <p:nvPr/>
        </p:nvSpPr>
        <p:spPr>
          <a:xfrm>
            <a:off x="838200" y="5936566"/>
            <a:ext cx="8460545" cy="369332"/>
          </a:xfrm>
          <a:prstGeom prst="rect">
            <a:avLst/>
          </a:prstGeom>
          <a:noFill/>
        </p:spPr>
        <p:txBody>
          <a:bodyPr wrap="square" rtlCol="0">
            <a:spAutoFit/>
          </a:bodyPr>
          <a:lstStyle/>
          <a:p>
            <a:r>
              <a:rPr lang="en-US" dirty="0"/>
              <a:t>Females who got weight gain have higher chances of PCOS disease</a:t>
            </a:r>
          </a:p>
        </p:txBody>
      </p:sp>
    </p:spTree>
    <p:extLst>
      <p:ext uri="{BB962C8B-B14F-4D97-AF65-F5344CB8AC3E}">
        <p14:creationId xmlns:p14="http://schemas.microsoft.com/office/powerpoint/2010/main" val="331259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0DCF-66C4-D89A-F763-0585DAEE3B39}"/>
              </a:ext>
            </a:extLst>
          </p:cNvPr>
          <p:cNvSpPr>
            <a:spLocks noGrp="1"/>
          </p:cNvSpPr>
          <p:nvPr>
            <p:ph type="title"/>
          </p:nvPr>
        </p:nvSpPr>
        <p:spPr/>
        <p:txBody>
          <a:bodyPr>
            <a:normAutofit/>
          </a:bodyPr>
          <a:lstStyle/>
          <a:p>
            <a:r>
              <a:rPr lang="en-US" sz="3000" b="1" dirty="0"/>
              <a:t>Trend of Skin Darkening with PCOS</a:t>
            </a:r>
          </a:p>
        </p:txBody>
      </p:sp>
      <p:pic>
        <p:nvPicPr>
          <p:cNvPr id="5" name="Content Placeholder 4">
            <a:extLst>
              <a:ext uri="{FF2B5EF4-FFF2-40B4-BE49-F238E27FC236}">
                <a16:creationId xmlns:a16="http://schemas.microsoft.com/office/drawing/2014/main" id="{4471DA30-A7C4-8D01-EB5D-D77BA88EE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1537"/>
            <a:ext cx="3828850" cy="4351338"/>
          </a:xfrm>
        </p:spPr>
      </p:pic>
      <p:sp>
        <p:nvSpPr>
          <p:cNvPr id="6" name="TextBox 5">
            <a:extLst>
              <a:ext uri="{FF2B5EF4-FFF2-40B4-BE49-F238E27FC236}">
                <a16:creationId xmlns:a16="http://schemas.microsoft.com/office/drawing/2014/main" id="{F41C8621-24D4-9412-79B5-0BDADEAAF707}"/>
              </a:ext>
            </a:extLst>
          </p:cNvPr>
          <p:cNvSpPr txBox="1"/>
          <p:nvPr/>
        </p:nvSpPr>
        <p:spPr>
          <a:xfrm>
            <a:off x="838200" y="5936566"/>
            <a:ext cx="8207326" cy="369332"/>
          </a:xfrm>
          <a:prstGeom prst="rect">
            <a:avLst/>
          </a:prstGeom>
          <a:noFill/>
        </p:spPr>
        <p:txBody>
          <a:bodyPr wrap="square" rtlCol="0">
            <a:spAutoFit/>
          </a:bodyPr>
          <a:lstStyle/>
          <a:p>
            <a:r>
              <a:rPr lang="en-US" dirty="0"/>
              <a:t>Females who got skin darkening have higher chances of PCOS disease</a:t>
            </a:r>
          </a:p>
        </p:txBody>
      </p:sp>
    </p:spTree>
    <p:extLst>
      <p:ext uri="{BB962C8B-B14F-4D97-AF65-F5344CB8AC3E}">
        <p14:creationId xmlns:p14="http://schemas.microsoft.com/office/powerpoint/2010/main" val="2190659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FD6A-65A1-95ED-84B6-5757924108C2}"/>
              </a:ext>
            </a:extLst>
          </p:cNvPr>
          <p:cNvSpPr>
            <a:spLocks noGrp="1"/>
          </p:cNvSpPr>
          <p:nvPr>
            <p:ph type="title"/>
          </p:nvPr>
        </p:nvSpPr>
        <p:spPr/>
        <p:txBody>
          <a:bodyPr/>
          <a:lstStyle/>
          <a:p>
            <a:r>
              <a:rPr lang="en-US" b="1" dirty="0"/>
              <a:t>Analysis Summary	</a:t>
            </a:r>
          </a:p>
        </p:txBody>
      </p:sp>
      <p:sp>
        <p:nvSpPr>
          <p:cNvPr id="3" name="Content Placeholder 2">
            <a:extLst>
              <a:ext uri="{FF2B5EF4-FFF2-40B4-BE49-F238E27FC236}">
                <a16:creationId xmlns:a16="http://schemas.microsoft.com/office/drawing/2014/main" id="{72102DB0-CD23-8CB4-B622-24E394BE356F}"/>
              </a:ext>
            </a:extLst>
          </p:cNvPr>
          <p:cNvSpPr>
            <a:spLocks noGrp="1"/>
          </p:cNvSpPr>
          <p:nvPr>
            <p:ph idx="1"/>
          </p:nvPr>
        </p:nvSpPr>
        <p:spPr/>
        <p:txBody>
          <a:bodyPr/>
          <a:lstStyle/>
          <a:p>
            <a:pPr marL="0" indent="0">
              <a:buNone/>
            </a:pPr>
            <a:r>
              <a:rPr lang="en-US" dirty="0"/>
              <a:t>After performing the Data Analysis on PCOS dataset we are able to find out the symptoms which leads to PCOS disease. These are the following symptoms which could lead to PCOS:</a:t>
            </a:r>
          </a:p>
          <a:p>
            <a:r>
              <a:rPr lang="en-US" dirty="0"/>
              <a:t>Skin Darkening</a:t>
            </a:r>
          </a:p>
          <a:p>
            <a:r>
              <a:rPr lang="en-US" dirty="0"/>
              <a:t>Weight Gain</a:t>
            </a:r>
          </a:p>
          <a:p>
            <a:r>
              <a:rPr lang="en-US" dirty="0"/>
              <a:t>Hair Loss</a:t>
            </a:r>
          </a:p>
          <a:p>
            <a:r>
              <a:rPr lang="en-US" dirty="0"/>
              <a:t>Follicle No (L and R)</a:t>
            </a:r>
          </a:p>
          <a:p>
            <a:r>
              <a:rPr lang="en-US" dirty="0"/>
              <a:t>Cycle</a:t>
            </a:r>
          </a:p>
          <a:p>
            <a:r>
              <a:rPr lang="en-US" dirty="0"/>
              <a:t>Fast Food</a:t>
            </a:r>
          </a:p>
        </p:txBody>
      </p:sp>
    </p:spTree>
    <p:extLst>
      <p:ext uri="{BB962C8B-B14F-4D97-AF65-F5344CB8AC3E}">
        <p14:creationId xmlns:p14="http://schemas.microsoft.com/office/powerpoint/2010/main" val="123203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1E5D-4260-885E-C5AA-403159A494EE}"/>
              </a:ext>
            </a:extLst>
          </p:cNvPr>
          <p:cNvSpPr>
            <a:spLocks noGrp="1"/>
          </p:cNvSpPr>
          <p:nvPr>
            <p:ph type="title"/>
          </p:nvPr>
        </p:nvSpPr>
        <p:spPr/>
        <p:txBody>
          <a:bodyPr/>
          <a:lstStyle/>
          <a:p>
            <a:r>
              <a:rPr lang="en-US" dirty="0"/>
              <a:t>Percentage of PCOS Positive and Negative Patients</a:t>
            </a:r>
          </a:p>
        </p:txBody>
      </p:sp>
      <p:pic>
        <p:nvPicPr>
          <p:cNvPr id="5" name="Content Placeholder 4">
            <a:extLst>
              <a:ext uri="{FF2B5EF4-FFF2-40B4-BE49-F238E27FC236}">
                <a16:creationId xmlns:a16="http://schemas.microsoft.com/office/drawing/2014/main" id="{6360F355-B5AA-37E7-0378-30D03815FA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8491"/>
            <a:ext cx="5525271" cy="3762900"/>
          </a:xfrm>
        </p:spPr>
      </p:pic>
      <p:sp>
        <p:nvSpPr>
          <p:cNvPr id="6" name="TextBox 5">
            <a:extLst>
              <a:ext uri="{FF2B5EF4-FFF2-40B4-BE49-F238E27FC236}">
                <a16:creationId xmlns:a16="http://schemas.microsoft.com/office/drawing/2014/main" id="{85E4A5D4-C33E-A743-83F6-56579BF065D6}"/>
              </a:ext>
            </a:extLst>
          </p:cNvPr>
          <p:cNvSpPr txBox="1"/>
          <p:nvPr/>
        </p:nvSpPr>
        <p:spPr>
          <a:xfrm>
            <a:off x="1083212" y="5809957"/>
            <a:ext cx="6935373" cy="369332"/>
          </a:xfrm>
          <a:prstGeom prst="rect">
            <a:avLst/>
          </a:prstGeom>
          <a:noFill/>
        </p:spPr>
        <p:txBody>
          <a:bodyPr wrap="square" rtlCol="0">
            <a:spAutoFit/>
          </a:bodyPr>
          <a:lstStyle/>
          <a:p>
            <a:r>
              <a:rPr lang="en-US" b="1" dirty="0"/>
              <a:t>In the given dataset only 32.72% of people are PCOS of Positive</a:t>
            </a:r>
          </a:p>
        </p:txBody>
      </p:sp>
    </p:spTree>
    <p:extLst>
      <p:ext uri="{BB962C8B-B14F-4D97-AF65-F5344CB8AC3E}">
        <p14:creationId xmlns:p14="http://schemas.microsoft.com/office/powerpoint/2010/main" val="395147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B2FD-0AD8-4950-B89D-6363F65F5A01}"/>
              </a:ext>
            </a:extLst>
          </p:cNvPr>
          <p:cNvSpPr>
            <a:spLocks noGrp="1"/>
          </p:cNvSpPr>
          <p:nvPr>
            <p:ph type="title"/>
          </p:nvPr>
        </p:nvSpPr>
        <p:spPr>
          <a:xfrm>
            <a:off x="838200" y="365125"/>
            <a:ext cx="10515600" cy="1013509"/>
          </a:xfrm>
        </p:spPr>
        <p:txBody>
          <a:bodyPr>
            <a:normAutofit/>
          </a:bodyPr>
          <a:lstStyle/>
          <a:p>
            <a:r>
              <a:rPr lang="en-US" sz="3000" b="1" dirty="0"/>
              <a:t>Trend of PCOS Age-Wise</a:t>
            </a:r>
          </a:p>
        </p:txBody>
      </p:sp>
      <p:pic>
        <p:nvPicPr>
          <p:cNvPr id="5" name="Content Placeholder 4">
            <a:extLst>
              <a:ext uri="{FF2B5EF4-FFF2-40B4-BE49-F238E27FC236}">
                <a16:creationId xmlns:a16="http://schemas.microsoft.com/office/drawing/2014/main" id="{C14BB2D7-1DB9-17AB-4811-892112CED4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3331"/>
            <a:ext cx="7274662" cy="4351338"/>
          </a:xfrm>
        </p:spPr>
      </p:pic>
      <p:sp>
        <p:nvSpPr>
          <p:cNvPr id="6" name="TextBox 5">
            <a:extLst>
              <a:ext uri="{FF2B5EF4-FFF2-40B4-BE49-F238E27FC236}">
                <a16:creationId xmlns:a16="http://schemas.microsoft.com/office/drawing/2014/main" id="{A09674C5-C6B6-A4B0-11F2-92F7859276FF}"/>
              </a:ext>
            </a:extLst>
          </p:cNvPr>
          <p:cNvSpPr txBox="1"/>
          <p:nvPr/>
        </p:nvSpPr>
        <p:spPr>
          <a:xfrm>
            <a:off x="838200" y="5992837"/>
            <a:ext cx="11049000" cy="646331"/>
          </a:xfrm>
          <a:prstGeom prst="rect">
            <a:avLst/>
          </a:prstGeom>
          <a:noFill/>
        </p:spPr>
        <p:txBody>
          <a:bodyPr wrap="square" rtlCol="0">
            <a:spAutoFit/>
          </a:bodyPr>
          <a:lstStyle/>
          <a:p>
            <a:r>
              <a:rPr lang="en-US" dirty="0"/>
              <a:t>It can be observed from the above image after the age of 20 females get PCOS disease and most of the females get PCOS positive after the age of 25 years</a:t>
            </a:r>
          </a:p>
        </p:txBody>
      </p:sp>
    </p:spTree>
    <p:extLst>
      <p:ext uri="{BB962C8B-B14F-4D97-AF65-F5344CB8AC3E}">
        <p14:creationId xmlns:p14="http://schemas.microsoft.com/office/powerpoint/2010/main" val="63533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2360-1E18-3FFE-F349-9593ED259F8B}"/>
              </a:ext>
            </a:extLst>
          </p:cNvPr>
          <p:cNvSpPr>
            <a:spLocks noGrp="1"/>
          </p:cNvSpPr>
          <p:nvPr>
            <p:ph type="title"/>
          </p:nvPr>
        </p:nvSpPr>
        <p:spPr>
          <a:xfrm>
            <a:off x="838200" y="365126"/>
            <a:ext cx="10515600" cy="971306"/>
          </a:xfrm>
        </p:spPr>
        <p:txBody>
          <a:bodyPr>
            <a:normAutofit/>
          </a:bodyPr>
          <a:lstStyle/>
          <a:p>
            <a:r>
              <a:rPr lang="en-US" sz="3000" b="1" dirty="0"/>
              <a:t>Trend of BMI with PCOS</a:t>
            </a:r>
          </a:p>
        </p:txBody>
      </p:sp>
      <p:pic>
        <p:nvPicPr>
          <p:cNvPr id="5" name="Content Placeholder 4">
            <a:extLst>
              <a:ext uri="{FF2B5EF4-FFF2-40B4-BE49-F238E27FC236}">
                <a16:creationId xmlns:a16="http://schemas.microsoft.com/office/drawing/2014/main" id="{A518E212-FA19-9684-E16C-68061F33D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02409"/>
            <a:ext cx="9684434" cy="4653182"/>
          </a:xfrm>
        </p:spPr>
      </p:pic>
      <p:sp>
        <p:nvSpPr>
          <p:cNvPr id="6" name="TextBox 5">
            <a:extLst>
              <a:ext uri="{FF2B5EF4-FFF2-40B4-BE49-F238E27FC236}">
                <a16:creationId xmlns:a16="http://schemas.microsoft.com/office/drawing/2014/main" id="{1AE67233-458F-F371-20E1-E8D52A7D1DFC}"/>
              </a:ext>
            </a:extLst>
          </p:cNvPr>
          <p:cNvSpPr txBox="1"/>
          <p:nvPr/>
        </p:nvSpPr>
        <p:spPr>
          <a:xfrm>
            <a:off x="838200" y="5978769"/>
            <a:ext cx="9346809" cy="646331"/>
          </a:xfrm>
          <a:prstGeom prst="rect">
            <a:avLst/>
          </a:prstGeom>
          <a:noFill/>
        </p:spPr>
        <p:txBody>
          <a:bodyPr wrap="square" rtlCol="0">
            <a:spAutoFit/>
          </a:bodyPr>
          <a:lstStyle/>
          <a:p>
            <a:r>
              <a:rPr lang="en-US" dirty="0"/>
              <a:t>As it be observed from the above image patients with PCOS positive have BMI more than 20 and it can be observed that higher BMI leads to PCOS</a:t>
            </a:r>
          </a:p>
        </p:txBody>
      </p:sp>
    </p:spTree>
    <p:extLst>
      <p:ext uri="{BB962C8B-B14F-4D97-AF65-F5344CB8AC3E}">
        <p14:creationId xmlns:p14="http://schemas.microsoft.com/office/powerpoint/2010/main" val="39357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05E4-48FC-A5B2-F222-4D98B65B0985}"/>
              </a:ext>
            </a:extLst>
          </p:cNvPr>
          <p:cNvSpPr>
            <a:spLocks noGrp="1"/>
          </p:cNvSpPr>
          <p:nvPr>
            <p:ph type="title"/>
          </p:nvPr>
        </p:nvSpPr>
        <p:spPr/>
        <p:txBody>
          <a:bodyPr>
            <a:normAutofit/>
          </a:bodyPr>
          <a:lstStyle/>
          <a:p>
            <a:r>
              <a:rPr lang="en-US" sz="3000" b="1" dirty="0"/>
              <a:t>Trend of abortions with PCOS</a:t>
            </a:r>
          </a:p>
        </p:txBody>
      </p:sp>
      <p:pic>
        <p:nvPicPr>
          <p:cNvPr id="5" name="Content Placeholder 4">
            <a:extLst>
              <a:ext uri="{FF2B5EF4-FFF2-40B4-BE49-F238E27FC236}">
                <a16:creationId xmlns:a16="http://schemas.microsoft.com/office/drawing/2014/main" id="{01C41187-1D66-A9F3-37CA-93218A892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90689"/>
            <a:ext cx="7869702" cy="3908254"/>
          </a:xfrm>
        </p:spPr>
      </p:pic>
      <p:sp>
        <p:nvSpPr>
          <p:cNvPr id="6" name="TextBox 5">
            <a:extLst>
              <a:ext uri="{FF2B5EF4-FFF2-40B4-BE49-F238E27FC236}">
                <a16:creationId xmlns:a16="http://schemas.microsoft.com/office/drawing/2014/main" id="{626A1B2E-8FF8-B617-C4A2-DF72EA024461}"/>
              </a:ext>
            </a:extLst>
          </p:cNvPr>
          <p:cNvSpPr txBox="1"/>
          <p:nvPr/>
        </p:nvSpPr>
        <p:spPr>
          <a:xfrm>
            <a:off x="731520" y="5894363"/>
            <a:ext cx="8792308" cy="923330"/>
          </a:xfrm>
          <a:prstGeom prst="rect">
            <a:avLst/>
          </a:prstGeom>
          <a:noFill/>
        </p:spPr>
        <p:txBody>
          <a:bodyPr wrap="square" rtlCol="0">
            <a:spAutoFit/>
          </a:bodyPr>
          <a:lstStyle/>
          <a:p>
            <a:r>
              <a:rPr lang="en-US" dirty="0"/>
              <a:t>There is no such correlation with number of abortions and PCOS. Females who have no abortions have higher number of PCOS positive </a:t>
            </a:r>
          </a:p>
          <a:p>
            <a:endParaRPr lang="en-US" dirty="0"/>
          </a:p>
        </p:txBody>
      </p:sp>
    </p:spTree>
    <p:extLst>
      <p:ext uri="{BB962C8B-B14F-4D97-AF65-F5344CB8AC3E}">
        <p14:creationId xmlns:p14="http://schemas.microsoft.com/office/powerpoint/2010/main" val="1607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52F7-66EF-DFCD-9F58-BE6FB887F5CC}"/>
              </a:ext>
            </a:extLst>
          </p:cNvPr>
          <p:cNvSpPr>
            <a:spLocks noGrp="1"/>
          </p:cNvSpPr>
          <p:nvPr>
            <p:ph type="title"/>
          </p:nvPr>
        </p:nvSpPr>
        <p:spPr/>
        <p:txBody>
          <a:bodyPr>
            <a:normAutofit/>
          </a:bodyPr>
          <a:lstStyle/>
          <a:p>
            <a:r>
              <a:rPr lang="en-US" sz="3000" b="1" dirty="0"/>
              <a:t>Trend of Blood Pressure with PCOS</a:t>
            </a:r>
          </a:p>
        </p:txBody>
      </p:sp>
      <p:pic>
        <p:nvPicPr>
          <p:cNvPr id="5" name="Content Placeholder 4">
            <a:extLst>
              <a:ext uri="{FF2B5EF4-FFF2-40B4-BE49-F238E27FC236}">
                <a16:creationId xmlns:a16="http://schemas.microsoft.com/office/drawing/2014/main" id="{B9285F11-78F2-B98A-4C18-0C8642FC4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1875"/>
            <a:ext cx="8137247" cy="4351338"/>
          </a:xfrm>
        </p:spPr>
      </p:pic>
      <p:sp>
        <p:nvSpPr>
          <p:cNvPr id="6" name="TextBox 5">
            <a:extLst>
              <a:ext uri="{FF2B5EF4-FFF2-40B4-BE49-F238E27FC236}">
                <a16:creationId xmlns:a16="http://schemas.microsoft.com/office/drawing/2014/main" id="{16415A1A-0387-FA17-C97E-5212082D1102}"/>
              </a:ext>
            </a:extLst>
          </p:cNvPr>
          <p:cNvSpPr txBox="1"/>
          <p:nvPr/>
        </p:nvSpPr>
        <p:spPr>
          <a:xfrm>
            <a:off x="838199" y="6077243"/>
            <a:ext cx="9642231" cy="646331"/>
          </a:xfrm>
          <a:prstGeom prst="rect">
            <a:avLst/>
          </a:prstGeom>
          <a:noFill/>
        </p:spPr>
        <p:txBody>
          <a:bodyPr wrap="square" rtlCol="0">
            <a:spAutoFit/>
          </a:bodyPr>
          <a:lstStyle/>
          <a:p>
            <a:r>
              <a:rPr lang="en-US" dirty="0"/>
              <a:t>Blood pressure is also not a symptom of PCOS positive it can be seen from above image. Females who are positive of PCOS disease they 120 systolic blood pressure which is a normal blood pressure</a:t>
            </a:r>
          </a:p>
        </p:txBody>
      </p:sp>
    </p:spTree>
    <p:extLst>
      <p:ext uri="{BB962C8B-B14F-4D97-AF65-F5344CB8AC3E}">
        <p14:creationId xmlns:p14="http://schemas.microsoft.com/office/powerpoint/2010/main" val="376682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19D8-E9B7-DAA1-3DAB-81F0AE183FAE}"/>
              </a:ext>
            </a:extLst>
          </p:cNvPr>
          <p:cNvSpPr>
            <a:spLocks noGrp="1"/>
          </p:cNvSpPr>
          <p:nvPr>
            <p:ph type="title"/>
          </p:nvPr>
        </p:nvSpPr>
        <p:spPr/>
        <p:txBody>
          <a:bodyPr>
            <a:normAutofit/>
          </a:bodyPr>
          <a:lstStyle/>
          <a:p>
            <a:r>
              <a:rPr lang="en-US" sz="3000" b="1" dirty="0"/>
              <a:t>Trend of Hip Size with PCOS</a:t>
            </a:r>
          </a:p>
        </p:txBody>
      </p:sp>
      <p:pic>
        <p:nvPicPr>
          <p:cNvPr id="5" name="Content Placeholder 4">
            <a:extLst>
              <a:ext uri="{FF2B5EF4-FFF2-40B4-BE49-F238E27FC236}">
                <a16:creationId xmlns:a16="http://schemas.microsoft.com/office/drawing/2014/main" id="{7733A4C3-6AF4-3024-BDBB-FDBA4DE46A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5605"/>
            <a:ext cx="8214598" cy="4351338"/>
          </a:xfrm>
        </p:spPr>
      </p:pic>
      <p:sp>
        <p:nvSpPr>
          <p:cNvPr id="6" name="TextBox 5">
            <a:extLst>
              <a:ext uri="{FF2B5EF4-FFF2-40B4-BE49-F238E27FC236}">
                <a16:creationId xmlns:a16="http://schemas.microsoft.com/office/drawing/2014/main" id="{C1AECB86-1E32-FB26-0FE9-11EE5318FB1A}"/>
              </a:ext>
            </a:extLst>
          </p:cNvPr>
          <p:cNvSpPr txBox="1"/>
          <p:nvPr/>
        </p:nvSpPr>
        <p:spPr>
          <a:xfrm>
            <a:off x="838200" y="5992837"/>
            <a:ext cx="9515622" cy="646331"/>
          </a:xfrm>
          <a:prstGeom prst="rect">
            <a:avLst/>
          </a:prstGeom>
          <a:noFill/>
        </p:spPr>
        <p:txBody>
          <a:bodyPr wrap="square" rtlCol="0">
            <a:spAutoFit/>
          </a:bodyPr>
          <a:lstStyle/>
          <a:p>
            <a:r>
              <a:rPr lang="en-US" dirty="0"/>
              <a:t>There is no such trend with Hip size and PCOS people who don’t have PCOS and people who have PCOS have the same hip size</a:t>
            </a:r>
          </a:p>
        </p:txBody>
      </p:sp>
    </p:spTree>
    <p:extLst>
      <p:ext uri="{BB962C8B-B14F-4D97-AF65-F5344CB8AC3E}">
        <p14:creationId xmlns:p14="http://schemas.microsoft.com/office/powerpoint/2010/main" val="108871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518-83B9-8BEA-1071-B32ADCF7ED96}"/>
              </a:ext>
            </a:extLst>
          </p:cNvPr>
          <p:cNvSpPr>
            <a:spLocks noGrp="1"/>
          </p:cNvSpPr>
          <p:nvPr>
            <p:ph type="title"/>
          </p:nvPr>
        </p:nvSpPr>
        <p:spPr/>
        <p:txBody>
          <a:bodyPr>
            <a:normAutofit/>
          </a:bodyPr>
          <a:lstStyle/>
          <a:p>
            <a:r>
              <a:rPr lang="en-US" sz="3000" b="1" dirty="0"/>
              <a:t>Trend of Waist with PCOS</a:t>
            </a:r>
          </a:p>
        </p:txBody>
      </p:sp>
      <p:pic>
        <p:nvPicPr>
          <p:cNvPr id="9" name="Content Placeholder 8">
            <a:extLst>
              <a:ext uri="{FF2B5EF4-FFF2-40B4-BE49-F238E27FC236}">
                <a16:creationId xmlns:a16="http://schemas.microsoft.com/office/drawing/2014/main" id="{EC4406D2-4E3A-A5AA-FE6A-D8A080802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102207" cy="4203675"/>
          </a:xfrm>
        </p:spPr>
      </p:pic>
      <p:sp>
        <p:nvSpPr>
          <p:cNvPr id="10" name="TextBox 9">
            <a:extLst>
              <a:ext uri="{FF2B5EF4-FFF2-40B4-BE49-F238E27FC236}">
                <a16:creationId xmlns:a16="http://schemas.microsoft.com/office/drawing/2014/main" id="{DEA055D8-02D4-16AE-1A6D-8BF9F2A0C3FF}"/>
              </a:ext>
            </a:extLst>
          </p:cNvPr>
          <p:cNvSpPr txBox="1"/>
          <p:nvPr/>
        </p:nvSpPr>
        <p:spPr>
          <a:xfrm>
            <a:off x="838200" y="5894363"/>
            <a:ext cx="9712569" cy="646331"/>
          </a:xfrm>
          <a:prstGeom prst="rect">
            <a:avLst/>
          </a:prstGeom>
          <a:noFill/>
        </p:spPr>
        <p:txBody>
          <a:bodyPr wrap="square" rtlCol="0">
            <a:spAutoFit/>
          </a:bodyPr>
          <a:lstStyle/>
          <a:p>
            <a:r>
              <a:rPr lang="en-US" dirty="0"/>
              <a:t>It can be observed that as the waist increase the chances of PCOS positive also increases. Waist and PCOS are positive correlated it can be observed from above picture</a:t>
            </a:r>
          </a:p>
        </p:txBody>
      </p:sp>
    </p:spTree>
    <p:extLst>
      <p:ext uri="{BB962C8B-B14F-4D97-AF65-F5344CB8AC3E}">
        <p14:creationId xmlns:p14="http://schemas.microsoft.com/office/powerpoint/2010/main" val="357049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A166-92EC-9473-9539-69363EE95C81}"/>
              </a:ext>
            </a:extLst>
          </p:cNvPr>
          <p:cNvSpPr>
            <a:spLocks noGrp="1"/>
          </p:cNvSpPr>
          <p:nvPr>
            <p:ph type="title"/>
          </p:nvPr>
        </p:nvSpPr>
        <p:spPr/>
        <p:txBody>
          <a:bodyPr>
            <a:normAutofit/>
          </a:bodyPr>
          <a:lstStyle/>
          <a:p>
            <a:r>
              <a:rPr lang="en-US" sz="3000" b="1" dirty="0"/>
              <a:t>Trend of Weight with PCOS</a:t>
            </a:r>
          </a:p>
        </p:txBody>
      </p:sp>
      <p:pic>
        <p:nvPicPr>
          <p:cNvPr id="5" name="Content Placeholder 4">
            <a:extLst>
              <a:ext uri="{FF2B5EF4-FFF2-40B4-BE49-F238E27FC236}">
                <a16:creationId xmlns:a16="http://schemas.microsoft.com/office/drawing/2014/main" id="{79B2ABD7-239F-EDEB-8085-5CD3C1575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5266"/>
            <a:ext cx="8431247" cy="4351338"/>
          </a:xfrm>
        </p:spPr>
      </p:pic>
      <p:sp>
        <p:nvSpPr>
          <p:cNvPr id="6" name="TextBox 5">
            <a:extLst>
              <a:ext uri="{FF2B5EF4-FFF2-40B4-BE49-F238E27FC236}">
                <a16:creationId xmlns:a16="http://schemas.microsoft.com/office/drawing/2014/main" id="{1A9189C4-EDB9-B3AB-2781-BE13C308FA1E}"/>
              </a:ext>
            </a:extLst>
          </p:cNvPr>
          <p:cNvSpPr txBox="1"/>
          <p:nvPr/>
        </p:nvSpPr>
        <p:spPr>
          <a:xfrm>
            <a:off x="838200" y="5964702"/>
            <a:ext cx="9234268" cy="369332"/>
          </a:xfrm>
          <a:prstGeom prst="rect">
            <a:avLst/>
          </a:prstGeom>
          <a:noFill/>
        </p:spPr>
        <p:txBody>
          <a:bodyPr wrap="square" rtlCol="0">
            <a:spAutoFit/>
          </a:bodyPr>
          <a:lstStyle/>
          <a:p>
            <a:r>
              <a:rPr lang="en-US" dirty="0"/>
              <a:t>It can be observed that increase of weight doesn’t lead to PCOS disease from above picture</a:t>
            </a:r>
          </a:p>
        </p:txBody>
      </p:sp>
    </p:spTree>
    <p:extLst>
      <p:ext uri="{BB962C8B-B14F-4D97-AF65-F5344CB8AC3E}">
        <p14:creationId xmlns:p14="http://schemas.microsoft.com/office/powerpoint/2010/main" val="738219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484</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Week 4  Data Analysis</vt:lpstr>
      <vt:lpstr>Percentage of PCOS Positive and Negative Patients</vt:lpstr>
      <vt:lpstr>Trend of PCOS Age-Wise</vt:lpstr>
      <vt:lpstr>Trend of BMI with PCOS</vt:lpstr>
      <vt:lpstr>Trend of abortions with PCOS</vt:lpstr>
      <vt:lpstr>Trend of Blood Pressure with PCOS</vt:lpstr>
      <vt:lpstr>Trend of Hip Size with PCOS</vt:lpstr>
      <vt:lpstr>Trend of Waist with PCOS</vt:lpstr>
      <vt:lpstr>Trend of Weight with PCOS</vt:lpstr>
      <vt:lpstr>Trend of Marriage Years with PCOS</vt:lpstr>
      <vt:lpstr>Trend of RBS with PCOS</vt:lpstr>
      <vt:lpstr>Trend of PRG with PCOS</vt:lpstr>
      <vt:lpstr>Trend of Hair Loss with PCOS</vt:lpstr>
      <vt:lpstr>Trend of Fast Food with PCOS</vt:lpstr>
      <vt:lpstr>Trend of Exercise with PCOS</vt:lpstr>
      <vt:lpstr>Trend of Blood Group Category with PCOS</vt:lpstr>
      <vt:lpstr>Trend of Weight Gain with PCOS</vt:lpstr>
      <vt:lpstr>Trend of Skin Darkening with PCOS</vt:lpstr>
      <vt:lpstr>Analysis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Data Analysis</dc:title>
  <dc:creator>Ehtisham Raza</dc:creator>
  <cp:lastModifiedBy>Ehtisham Raza</cp:lastModifiedBy>
  <cp:revision>4</cp:revision>
  <dcterms:created xsi:type="dcterms:W3CDTF">2022-09-15T09:42:26Z</dcterms:created>
  <dcterms:modified xsi:type="dcterms:W3CDTF">2022-09-17T09:38:27Z</dcterms:modified>
</cp:coreProperties>
</file>