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Moody" initials="JM" lastIdx="1" clrIdx="0">
    <p:extLst>
      <p:ext uri="{19B8F6BF-5375-455C-9EA6-DF929625EA0E}">
        <p15:presenceInfo xmlns:p15="http://schemas.microsoft.com/office/powerpoint/2012/main" userId="Jeremy Moo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30T13:58:29.008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20925-0C62-449F-9F47-4960106E260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F7550-A0A0-4E5B-ADFE-2D28A08E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F7550-A0A0-4E5B-ADFE-2D28A08E86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46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F7550-A0A0-4E5B-ADFE-2D28A08E86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6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8D99A85-8810-4A27-8D58-EEC7C96A168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84B4F9D-9EB3-4CE9-B626-511D8B856C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43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9A85-8810-4A27-8D58-EEC7C96A168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4F9D-9EB3-4CE9-B626-511D8B85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1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9A85-8810-4A27-8D58-EEC7C96A168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4F9D-9EB3-4CE9-B626-511D8B856C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67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9A85-8810-4A27-8D58-EEC7C96A168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4F9D-9EB3-4CE9-B626-511D8B856C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4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9A85-8810-4A27-8D58-EEC7C96A168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4F9D-9EB3-4CE9-B626-511D8B85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0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9A85-8810-4A27-8D58-EEC7C96A168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4F9D-9EB3-4CE9-B626-511D8B856C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955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9A85-8810-4A27-8D58-EEC7C96A168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4F9D-9EB3-4CE9-B626-511D8B856C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09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9A85-8810-4A27-8D58-EEC7C96A168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4F9D-9EB3-4CE9-B626-511D8B856C5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188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9A85-8810-4A27-8D58-EEC7C96A168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4F9D-9EB3-4CE9-B626-511D8B856C5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6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9A85-8810-4A27-8D58-EEC7C96A168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4F9D-9EB3-4CE9-B626-511D8B85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0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9A85-8810-4A27-8D58-EEC7C96A168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4F9D-9EB3-4CE9-B626-511D8B856C5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96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9A85-8810-4A27-8D58-EEC7C96A168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4F9D-9EB3-4CE9-B626-511D8B85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2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9A85-8810-4A27-8D58-EEC7C96A168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4F9D-9EB3-4CE9-B626-511D8B856C5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65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9A85-8810-4A27-8D58-EEC7C96A168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4F9D-9EB3-4CE9-B626-511D8B856C5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0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9A85-8810-4A27-8D58-EEC7C96A168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4F9D-9EB3-4CE9-B626-511D8B85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7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9A85-8810-4A27-8D58-EEC7C96A168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4F9D-9EB3-4CE9-B626-511D8B856C5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4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9A85-8810-4A27-8D58-EEC7C96A168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4F9D-9EB3-4CE9-B626-511D8B85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D99A85-8810-4A27-8D58-EEC7C96A168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4B4F9D-9EB3-4CE9-B626-511D8B85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5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EFA5-B773-6229-47B5-84FEB8D9E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027" y="1282262"/>
            <a:ext cx="11067393" cy="2627586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4900" b="1" i="0" dirty="0">
                <a:solidFill>
                  <a:srgbClr val="000000"/>
                </a:solidFill>
                <a:effectLst/>
              </a:rPr>
              <a:t>Polycystic ovary syndrome </a:t>
            </a:r>
            <a:br>
              <a:rPr lang="en-US" sz="4900" b="1" i="0" dirty="0">
                <a:solidFill>
                  <a:srgbClr val="000000"/>
                </a:solidFill>
                <a:effectLst/>
              </a:rPr>
            </a:br>
            <a:r>
              <a:rPr lang="en-US" sz="4900" b="1" i="0" dirty="0">
                <a:solidFill>
                  <a:srgbClr val="000000"/>
                </a:solidFill>
                <a:effectLst/>
              </a:rPr>
              <a:t>(PCOS) Classification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EA161-A17E-4984-AA6A-F2E2EA181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5976" y="3163692"/>
            <a:ext cx="9144000" cy="1655762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3000" dirty="0"/>
              <a:t>Team LIFT </a:t>
            </a:r>
          </a:p>
          <a:p>
            <a:r>
              <a:rPr lang="en-US" sz="3000" dirty="0"/>
              <a:t>Data Science Final Project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482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6CD0-A907-A206-9CE0-CEBDE018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(EDA)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2B367-BFCD-CA77-8C85-8A9CEDBDE0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2583988"/>
            <a:ext cx="5516558" cy="328646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57CE3-893C-4941-BF30-D709A3545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8662" y="2810230"/>
            <a:ext cx="4130986" cy="3060218"/>
          </a:xfrm>
        </p:spPr>
        <p:txBody>
          <a:bodyPr/>
          <a:lstStyle/>
          <a:p>
            <a:r>
              <a:rPr lang="en-US" dirty="0"/>
              <a:t>Visualizing the trend of </a:t>
            </a:r>
            <a:r>
              <a:rPr lang="en-US" b="1" dirty="0"/>
              <a:t>BMI</a:t>
            </a:r>
            <a:r>
              <a:rPr lang="en-US" dirty="0"/>
              <a:t> with PCOS </a:t>
            </a:r>
          </a:p>
        </p:txBody>
      </p:sp>
    </p:spTree>
    <p:extLst>
      <p:ext uri="{BB962C8B-B14F-4D97-AF65-F5344CB8AC3E}">
        <p14:creationId xmlns:p14="http://schemas.microsoft.com/office/powerpoint/2010/main" val="164451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4BB5-1977-A4FA-CB1E-4DD2BC42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(EDA)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9C228-008C-D114-76C0-45E84A95BA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14" y="2743200"/>
            <a:ext cx="5834715" cy="311814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0EF9-720B-436A-A7A5-3B602CF8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130" y="2954912"/>
            <a:ext cx="4162517" cy="2915535"/>
          </a:xfrm>
        </p:spPr>
        <p:txBody>
          <a:bodyPr/>
          <a:lstStyle/>
          <a:p>
            <a:r>
              <a:rPr lang="en-US" dirty="0"/>
              <a:t>Visualizing the trend of </a:t>
            </a:r>
            <a:r>
              <a:rPr lang="en-US" b="1" dirty="0"/>
              <a:t>Number of abortions</a:t>
            </a:r>
            <a:r>
              <a:rPr lang="en-US" dirty="0"/>
              <a:t> with PCOS </a:t>
            </a:r>
          </a:p>
        </p:txBody>
      </p:sp>
    </p:spTree>
    <p:extLst>
      <p:ext uri="{BB962C8B-B14F-4D97-AF65-F5344CB8AC3E}">
        <p14:creationId xmlns:p14="http://schemas.microsoft.com/office/powerpoint/2010/main" val="267959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ECA4-3F02-4CEE-0E21-6068491F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(EDA)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83C93-7BEF-8035-C1CB-B80F15CDCD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32" y="2669627"/>
            <a:ext cx="6151995" cy="340535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11A52B-7A80-49DC-86C3-2F3DC2019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1214" y="3237186"/>
            <a:ext cx="4078434" cy="2633262"/>
          </a:xfrm>
        </p:spPr>
        <p:txBody>
          <a:bodyPr/>
          <a:lstStyle/>
          <a:p>
            <a:r>
              <a:rPr lang="en-US" dirty="0"/>
              <a:t>Visualizing the trend of </a:t>
            </a:r>
            <a:r>
              <a:rPr lang="en-US" b="1" dirty="0"/>
              <a:t>BP systolic (mmHg) </a:t>
            </a:r>
            <a:r>
              <a:rPr lang="en-US" dirty="0"/>
              <a:t>with PCOS </a:t>
            </a:r>
          </a:p>
        </p:txBody>
      </p:sp>
    </p:spTree>
    <p:extLst>
      <p:ext uri="{BB962C8B-B14F-4D97-AF65-F5344CB8AC3E}">
        <p14:creationId xmlns:p14="http://schemas.microsoft.com/office/powerpoint/2010/main" val="296580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CA42-A18E-540D-8474-1830E33D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(EDA)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617DB6-3E26-958F-5CD2-99BF018FD1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40" y="2583560"/>
            <a:ext cx="5956279" cy="315508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1DABB-5DE4-43D8-BE5E-0B91E2222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1420" y="3216166"/>
            <a:ext cx="3868227" cy="2654282"/>
          </a:xfrm>
        </p:spPr>
        <p:txBody>
          <a:bodyPr/>
          <a:lstStyle/>
          <a:p>
            <a:r>
              <a:rPr lang="en-US" dirty="0"/>
              <a:t>Visualizing the trend of </a:t>
            </a:r>
            <a:r>
              <a:rPr lang="en-US" b="1" dirty="0"/>
              <a:t>Hip(inch) </a:t>
            </a:r>
            <a:r>
              <a:rPr lang="en-US" dirty="0"/>
              <a:t>with PCOS </a:t>
            </a:r>
          </a:p>
        </p:txBody>
      </p:sp>
    </p:spTree>
    <p:extLst>
      <p:ext uri="{BB962C8B-B14F-4D97-AF65-F5344CB8AC3E}">
        <p14:creationId xmlns:p14="http://schemas.microsoft.com/office/powerpoint/2010/main" val="192810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5388-06A0-F985-C31E-DB45059A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(EDA)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0ECD7B-37A5-E3BE-3DFB-A63B3DA0A7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6" y="2691617"/>
            <a:ext cx="6348128" cy="340929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0A7C-1C10-4A0A-BCC6-4FFA7ED06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8054" y="3079530"/>
            <a:ext cx="3731593" cy="2790917"/>
          </a:xfrm>
        </p:spPr>
        <p:txBody>
          <a:bodyPr/>
          <a:lstStyle/>
          <a:p>
            <a:r>
              <a:rPr lang="en-US" dirty="0"/>
              <a:t>Visualizing the trend of </a:t>
            </a:r>
            <a:r>
              <a:rPr lang="en-US" b="1" dirty="0"/>
              <a:t>Waist(inch) </a:t>
            </a:r>
            <a:r>
              <a:rPr lang="en-US" dirty="0"/>
              <a:t>with PCOS </a:t>
            </a:r>
          </a:p>
        </p:txBody>
      </p:sp>
    </p:spTree>
    <p:extLst>
      <p:ext uri="{BB962C8B-B14F-4D97-AF65-F5344CB8AC3E}">
        <p14:creationId xmlns:p14="http://schemas.microsoft.com/office/powerpoint/2010/main" val="1590272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D94-AB64-21D6-BD9F-BCC65D21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(EDA)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056C77-D91E-B750-25CA-19F0AE5D76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581" y="2469931"/>
            <a:ext cx="3951110" cy="3773133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A73F-C753-4AC0-84FE-7BCCD00B7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25710" y="3153102"/>
            <a:ext cx="3573938" cy="2717345"/>
          </a:xfrm>
        </p:spPr>
        <p:txBody>
          <a:bodyPr/>
          <a:lstStyle/>
          <a:p>
            <a:r>
              <a:rPr lang="en-US" dirty="0"/>
              <a:t>Visualizing the trend of </a:t>
            </a:r>
            <a:r>
              <a:rPr lang="en-US" b="1" dirty="0"/>
              <a:t>Hair loss (Y/N) </a:t>
            </a:r>
            <a:r>
              <a:rPr lang="en-US" dirty="0"/>
              <a:t>with PCOS</a:t>
            </a:r>
          </a:p>
        </p:txBody>
      </p:sp>
    </p:spTree>
    <p:extLst>
      <p:ext uri="{BB962C8B-B14F-4D97-AF65-F5344CB8AC3E}">
        <p14:creationId xmlns:p14="http://schemas.microsoft.com/office/powerpoint/2010/main" val="208740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45E3-73A0-322F-D1BC-29E7CE3C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(EDA)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2B2DEE-CD9B-7DF7-3F9E-BFBC17989C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120" y="2560638"/>
            <a:ext cx="3822040" cy="365526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5D4E-4A03-4773-AA0E-039F38DDC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38686" y="3184634"/>
            <a:ext cx="3460961" cy="2685814"/>
          </a:xfrm>
        </p:spPr>
        <p:txBody>
          <a:bodyPr/>
          <a:lstStyle/>
          <a:p>
            <a:r>
              <a:rPr lang="en-US" dirty="0"/>
              <a:t>Visualizing the trend of </a:t>
            </a:r>
            <a:r>
              <a:rPr lang="en-US" b="1" dirty="0"/>
              <a:t>Reg Exercise (Y/N) </a:t>
            </a:r>
            <a:r>
              <a:rPr lang="en-US" dirty="0"/>
              <a:t>with PCOS</a:t>
            </a:r>
          </a:p>
        </p:txBody>
      </p:sp>
    </p:spTree>
    <p:extLst>
      <p:ext uri="{BB962C8B-B14F-4D97-AF65-F5344CB8AC3E}">
        <p14:creationId xmlns:p14="http://schemas.microsoft.com/office/powerpoint/2010/main" val="1889809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6DCA-E060-6F3A-0EC0-7425A65C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(EDA)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702FB-D460-3BA8-C431-5B5828A214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645868"/>
            <a:ext cx="5617232" cy="313947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DF9D-E2E1-413E-8EF3-E6BB7CD24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6014" y="3205654"/>
            <a:ext cx="3773634" cy="2664793"/>
          </a:xfrm>
        </p:spPr>
        <p:txBody>
          <a:bodyPr/>
          <a:lstStyle/>
          <a:p>
            <a:r>
              <a:rPr lang="en-US" dirty="0"/>
              <a:t>Visualizing the trend of </a:t>
            </a:r>
            <a:r>
              <a:rPr lang="en-US" b="1" dirty="0"/>
              <a:t>Blood Group Category </a:t>
            </a:r>
            <a:r>
              <a:rPr lang="en-US" dirty="0"/>
              <a:t>with PCOS</a:t>
            </a:r>
          </a:p>
        </p:txBody>
      </p:sp>
    </p:spTree>
    <p:extLst>
      <p:ext uri="{BB962C8B-B14F-4D97-AF65-F5344CB8AC3E}">
        <p14:creationId xmlns:p14="http://schemas.microsoft.com/office/powerpoint/2010/main" val="4204650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FCDC-1465-3F7F-A6F7-A8AD64D4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(EDA)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D3E871-6474-474B-0E5D-DB8C8EC4A7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2560638"/>
            <a:ext cx="6127951" cy="330993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E9DE-3C60-4CE6-9FF9-CEFB7362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09186" y="3195144"/>
            <a:ext cx="3090462" cy="2675303"/>
          </a:xfrm>
        </p:spPr>
        <p:txBody>
          <a:bodyPr/>
          <a:lstStyle/>
          <a:p>
            <a:r>
              <a:rPr lang="en-US" dirty="0"/>
              <a:t>Visualizing the trend of </a:t>
            </a:r>
            <a:r>
              <a:rPr lang="en-US" b="1" dirty="0"/>
              <a:t>Weight Gain (Y/N) </a:t>
            </a:r>
            <a:r>
              <a:rPr lang="en-US" dirty="0"/>
              <a:t>with PCOS</a:t>
            </a:r>
          </a:p>
        </p:txBody>
      </p:sp>
    </p:spTree>
    <p:extLst>
      <p:ext uri="{BB962C8B-B14F-4D97-AF65-F5344CB8AC3E}">
        <p14:creationId xmlns:p14="http://schemas.microsoft.com/office/powerpoint/2010/main" val="820625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BB71-2113-15DF-22F3-24113072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75EC1-5BC8-D6D6-FBA6-F6179A1F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After performing Data Analysis we observed the symptoms of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PCOS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disease. In Statistical Testing we are going to test a few symptoms, are these symptoms statistically important to cause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PCOS</a:t>
            </a:r>
          </a:p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Applying Chi-Square Test 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Hair Growth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Weight Gain Columns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9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A6A1-79A2-7172-A121-576CD2A9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Polycystic Ovary Syndrome (PCOS)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DC121-F8DA-3E03-AA58-01FA7D9F7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PCOS is a hormonal disorder common among women of reproductive age. </a:t>
            </a:r>
          </a:p>
          <a:p>
            <a:pPr marL="514350" indent="-514350">
              <a:buAutoNum type="arabicPeriod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Women with PCOS may have infrequent or prolonged menstrual periods or excess male hormone (androgen) levels. </a:t>
            </a:r>
          </a:p>
          <a:p>
            <a:pPr marL="514350" indent="-514350">
              <a:buAutoNum type="arabicPeriod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The ovaries may develop numerous small collections of fluid (follicles) and fail to regularly release eggs.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2326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762C-BD15-0022-D428-9701F814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4FD3-0FF9-1D98-B154-CB091ED8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840" y="2606565"/>
            <a:ext cx="3386959" cy="32693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1. Creating contingency table</a:t>
            </a:r>
          </a:p>
          <a:p>
            <a:pPr marL="0" indent="0">
              <a:buNone/>
            </a:pPr>
            <a:r>
              <a:rPr lang="en-US" b="1" dirty="0"/>
              <a:t>2. Calculating Chi-square value</a:t>
            </a:r>
          </a:p>
          <a:p>
            <a:pPr marL="0" indent="0">
              <a:buNone/>
            </a:pPr>
            <a:r>
              <a:rPr lang="en-US" b="1" dirty="0"/>
              <a:t>3. Calculating the relationship of two columns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92622-F509-B616-B965-CF621C89E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48" y="2011169"/>
            <a:ext cx="5744377" cy="1190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E10A53-09B9-DF51-75BD-3390033C5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48" y="3491100"/>
            <a:ext cx="6258798" cy="1352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97B0FC-DA9C-D5EE-3C3E-6E4E5579E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98" y="4843839"/>
            <a:ext cx="6087325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47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325F-3BA8-F946-8A4B-23E31D22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283B-78A2-0022-FF74-CC2590E9E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228" y="2648607"/>
            <a:ext cx="3502572" cy="35283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Applying Chi-Square test on Weight Gain</a:t>
            </a:r>
          </a:p>
          <a:p>
            <a:pPr marL="0" indent="0">
              <a:buNone/>
            </a:pPr>
            <a:r>
              <a:rPr lang="en-US" dirty="0"/>
              <a:t>1. Creating a contingency table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Calculating the Chi-Square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DE693-6230-ED1E-7CDA-083CA75C1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10" y="2531604"/>
            <a:ext cx="5544324" cy="1219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EF1705-3E13-CEE0-FDDD-79FED1659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813262"/>
            <a:ext cx="5858693" cy="1286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5A0C48-60F5-6953-F10C-2AD0BED6D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10" y="5099316"/>
            <a:ext cx="5925377" cy="16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12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DEF0-1D16-BBDF-2AF2-B50740DD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Applying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8084-D848-CABE-10D0-D33415972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were able to identify which columns are useful in the prediction of PCOS so we are going to train a machine learning model with those features and calculate the accuracy of our trained model.</a:t>
            </a:r>
          </a:p>
          <a:p>
            <a:pPr marL="0" indent="0">
              <a:buNone/>
            </a:pPr>
            <a:r>
              <a:rPr lang="en-US" dirty="0"/>
              <a:t>We are going to apply two Machine Learning algorithms:</a:t>
            </a:r>
          </a:p>
          <a:p>
            <a:pPr marL="514350" indent="-514350">
              <a:buAutoNum type="arabicPeriod"/>
            </a:pPr>
            <a:r>
              <a:rPr lang="en-US" dirty="0"/>
              <a:t>Logistic Regression</a:t>
            </a:r>
          </a:p>
          <a:p>
            <a:pPr marL="514350" indent="-514350">
              <a:buAutoNum type="arabicPeriod"/>
            </a:pPr>
            <a:r>
              <a:rPr lang="en-US" dirty="0"/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8604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67DF-B715-D702-B342-04489B7B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BCF9-6BDE-2CD3-1DF9-5D4A2505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02124"/>
                </a:solidFill>
                <a:effectLst/>
              </a:rPr>
              <a:t>Logistic regression </a:t>
            </a:r>
            <a:r>
              <a:rPr lang="en-US" b="1" i="0" dirty="0">
                <a:solidFill>
                  <a:srgbClr val="202124"/>
                </a:solidFill>
                <a:effectLst/>
              </a:rPr>
              <a:t>aims to solve classification problems</a:t>
            </a:r>
            <a:r>
              <a:rPr lang="en-US" b="0" i="0" dirty="0">
                <a:solidFill>
                  <a:srgbClr val="202124"/>
                </a:solidFill>
                <a:effectLst/>
              </a:rPr>
              <a:t>. It does this by predicting categorical outcomes, unlike linear regression that predicts a continuous outcome. In the simplest case there are two outcomes, which is called binomial, an example of which is predicting if a tumor is malignant or benign.</a:t>
            </a:r>
            <a:br>
              <a:rPr lang="en-US" b="0" i="0" dirty="0">
                <a:solidFill>
                  <a:srgbClr val="20212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F5F7-3BA1-EEC9-7C97-DE041F20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4728-6481-334E-BC42-FB8C0805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787" y="2753710"/>
            <a:ext cx="3513809" cy="31221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Separating the dependent and independent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Fitting training data to the Logistic Regression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14792-6DEA-0FDE-8F8C-65CDEBF33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27" y="2579616"/>
            <a:ext cx="4627179" cy="781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2E3179-DB26-B30F-AFB9-D1548C3F4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314789"/>
            <a:ext cx="6544588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64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D7D0-0996-BCA3-56FC-38A1EDE2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A24A-02B0-C2BF-907A-A3FCB3A26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537" y="3615558"/>
            <a:ext cx="4182060" cy="22603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1. Calculating the accuracy of Logistic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Displaying the Classification report of 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9B114-82DF-6712-6A3D-B75F98955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01" y="2511926"/>
            <a:ext cx="8011643" cy="704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377DE-7BC1-E886-B037-5BE5DE3BD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01" y="3788316"/>
            <a:ext cx="4182059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08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BA46-A3C1-892A-B5F2-2C47E9B9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86F26-6F15-5C6B-A3D7-58E469FA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+mj-lt"/>
              </a:rPr>
              <a:t>A random forest is a machine learning technique that’s used to solve regression and classification problems. It utilizes ensemble learning, which is a technique that combines many classifiers to provide solutions to complex problems.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9174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86D2-F12B-526F-61C7-E810131D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D284-E12E-ABD8-6DEC-7D0EEC293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Applying </a:t>
            </a:r>
            <a:r>
              <a:rPr lang="en-US" sz="2000" dirty="0" err="1"/>
              <a:t>MinMax</a:t>
            </a:r>
            <a:r>
              <a:rPr lang="en-US" sz="2000" dirty="0"/>
              <a:t> scaler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603C5-B989-7813-FF82-7EB467632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73" y="2681542"/>
            <a:ext cx="9488224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45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A053-47DA-79AE-F070-3C19642C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007D6-01E2-20BA-0087-12CA8FC10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763538"/>
            <a:ext cx="9612066" cy="1808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6A4490-9FF3-4274-9BD7-D86E350FF209}"/>
              </a:ext>
            </a:extLst>
          </p:cNvPr>
          <p:cNvSpPr txBox="1"/>
          <p:nvPr/>
        </p:nvSpPr>
        <p:spPr>
          <a:xfrm>
            <a:off x="1397877" y="4834760"/>
            <a:ext cx="9498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Passing training dataset to Random Forest Classifier model for training and after training calculating the accuracy of the model</a:t>
            </a:r>
          </a:p>
        </p:txBody>
      </p:sp>
    </p:spTree>
    <p:extLst>
      <p:ext uri="{BB962C8B-B14F-4D97-AF65-F5344CB8AC3E}">
        <p14:creationId xmlns:p14="http://schemas.microsoft.com/office/powerpoint/2010/main" val="1749429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8CBC-3D3F-626A-9085-951AD2DB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 Classifier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8798B-8833-47CC-97B0-9702FFA82C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Displaying the Classification report of Random Forest Classifier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67E6F-6FE9-1423-282A-22D5DB404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70" y="2560320"/>
            <a:ext cx="4696745" cy="233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0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E0C4-404E-D915-3A6C-3AABE38A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9173"/>
            <a:ext cx="9601196" cy="1088318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Knowing our Dataset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3382-A054-2B7D-5E59-836230260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6966"/>
            <a:ext cx="10515600" cy="415186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n-US" sz="2600" dirty="0"/>
          </a:p>
          <a:p>
            <a:pPr marL="457200" indent="-457200">
              <a:buAutoNum type="arabicPeriod"/>
            </a:pPr>
            <a:r>
              <a:rPr lang="en-US" sz="2600" dirty="0"/>
              <a:t>The dataset contains total 45 columns</a:t>
            </a:r>
          </a:p>
          <a:p>
            <a:pPr marL="457200" indent="-457200">
              <a:buAutoNum type="arabicPeriod"/>
            </a:pPr>
            <a:r>
              <a:rPr lang="en-US" sz="2600" dirty="0"/>
              <a:t>Out of 45 columns, 19 columns has float data type</a:t>
            </a:r>
          </a:p>
          <a:p>
            <a:pPr marL="457200" indent="-457200">
              <a:buAutoNum type="arabicPeriod"/>
            </a:pPr>
            <a:r>
              <a:rPr lang="en-US" sz="2600" dirty="0"/>
              <a:t>23 columns have integer data type and 3 columns have object data type.</a:t>
            </a:r>
          </a:p>
          <a:p>
            <a:pPr marL="457200" indent="-457200">
              <a:buAutoNum type="arabicPeriod"/>
            </a:pPr>
            <a:r>
              <a:rPr lang="en-US" sz="2600" dirty="0"/>
              <a:t>Target column has 2 outputs; 0 and 1. </a:t>
            </a:r>
          </a:p>
          <a:p>
            <a:pPr marL="457200" indent="-457200">
              <a:buAutoNum type="arabicPeriod"/>
            </a:pPr>
            <a:r>
              <a:rPr lang="en-US" sz="2600" dirty="0"/>
              <a:t>1 for PCOS positive and 0 for PCOS negative.</a:t>
            </a:r>
          </a:p>
        </p:txBody>
      </p:sp>
    </p:spTree>
    <p:extLst>
      <p:ext uri="{BB962C8B-B14F-4D97-AF65-F5344CB8AC3E}">
        <p14:creationId xmlns:p14="http://schemas.microsoft.com/office/powerpoint/2010/main" val="2180874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C512-A18A-2110-8FC4-4ACA273E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b="1" dirty="0"/>
              <a:t>Conclusion	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F80491-77E8-312F-D683-3C566524B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362644"/>
              </p:ext>
            </p:extLst>
          </p:nvPr>
        </p:nvGraphicFramePr>
        <p:xfrm>
          <a:off x="1295400" y="2557463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70768006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27269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292702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191110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88%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27559720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9C98E4-2D85-DB28-E3E1-90B342CBD8F2}"/>
              </a:ext>
            </a:extLst>
          </p:cNvPr>
          <p:cNvSpPr txBox="1"/>
          <p:nvPr/>
        </p:nvSpPr>
        <p:spPr>
          <a:xfrm>
            <a:off x="838200" y="4015899"/>
            <a:ext cx="10407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accuracy of Logistic Regression is 2% higher from Random Forest Classifier. This means Logistic Regression is performing better than Random Forest Classifier.</a:t>
            </a:r>
          </a:p>
        </p:txBody>
      </p:sp>
    </p:spTree>
    <p:extLst>
      <p:ext uri="{BB962C8B-B14F-4D97-AF65-F5344CB8AC3E}">
        <p14:creationId xmlns:p14="http://schemas.microsoft.com/office/powerpoint/2010/main" val="226315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6952-25AB-39D1-2A35-A41EDD25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E0762-5ADB-3526-5C84-8EC570AF9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171" y="2522483"/>
            <a:ext cx="8689425" cy="33533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alibri (Body)"/>
              </a:rPr>
              <a:t>Input data is not in a desired format so we applied data wrangling to make it useable for analysis.</a:t>
            </a:r>
          </a:p>
          <a:p>
            <a:pPr marL="0" indent="0">
              <a:buNone/>
            </a:pPr>
            <a:endParaRPr lang="en-US" sz="2000" dirty="0">
              <a:latin typeface="Calibri (Body)"/>
            </a:endParaRPr>
          </a:p>
          <a:p>
            <a:pPr marL="0" indent="0">
              <a:buNone/>
            </a:pPr>
            <a:r>
              <a:rPr lang="en-US" sz="2000" dirty="0">
                <a:latin typeface="Calibri (Body)"/>
              </a:rPr>
              <a:t>Converting Patient File No columns into 64 bit integer.</a:t>
            </a:r>
          </a:p>
          <a:p>
            <a:pPr marL="0" indent="0">
              <a:buNone/>
            </a:pPr>
            <a:endParaRPr lang="en-US" sz="2000" dirty="0">
              <a:latin typeface="Calibri (Body)"/>
            </a:endParaRPr>
          </a:p>
          <a:p>
            <a:pPr marL="0" indent="0">
              <a:buNone/>
            </a:pPr>
            <a:r>
              <a:rPr lang="en-US" sz="2000" dirty="0">
                <a:latin typeface="Calibri (Body)"/>
              </a:rPr>
              <a:t>Converted AMH(ng/mL) and beta-HCG(</a:t>
            </a:r>
            <a:r>
              <a:rPr lang="en-US" sz="2000" dirty="0" err="1">
                <a:latin typeface="Calibri (Body)"/>
              </a:rPr>
              <a:t>mIU</a:t>
            </a:r>
            <a:r>
              <a:rPr lang="en-US" sz="2000" dirty="0">
                <a:latin typeface="Calibri (Body)"/>
              </a:rPr>
              <a:t>/mL) into numeric type</a:t>
            </a:r>
          </a:p>
          <a:p>
            <a:pPr marL="0" indent="0">
              <a:buNone/>
            </a:pPr>
            <a:endParaRPr lang="en-US" sz="2000" dirty="0">
              <a:latin typeface="Calibri (Body)"/>
            </a:endParaRPr>
          </a:p>
          <a:p>
            <a:pPr marL="0" indent="0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 (Body)"/>
              </a:rPr>
              <a:t>trimming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 (Body)"/>
              </a:rPr>
              <a:t> column names where there are extra spaces at start and end</a:t>
            </a:r>
          </a:p>
          <a:p>
            <a:pPr marL="0" indent="0">
              <a:buNone/>
            </a:pPr>
            <a:endParaRPr lang="en-US" sz="2000" dirty="0">
              <a:latin typeface="Calibri (Body)"/>
            </a:endParaRPr>
          </a:p>
          <a:p>
            <a:pPr marL="0" indent="0">
              <a:buNone/>
            </a:pPr>
            <a:endParaRPr lang="en-US" sz="2000" dirty="0">
              <a:latin typeface="Calibri (Body)"/>
            </a:endParaRPr>
          </a:p>
          <a:p>
            <a:pPr marL="0" indent="0">
              <a:buNone/>
            </a:pPr>
            <a:r>
              <a:rPr lang="en-US" sz="2000" dirty="0">
                <a:latin typeface="Calibri (Body)"/>
              </a:rPr>
              <a:t>Dropping not useful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42D0C-6857-BACE-D083-C36730C55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79" y="2122417"/>
            <a:ext cx="7297168" cy="504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FBCA3-FCBA-F101-7660-6A19D63F0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73" y="2924104"/>
            <a:ext cx="8573696" cy="562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5CF30-ED1F-49C6-6614-FF472BAA4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79" y="3699783"/>
            <a:ext cx="3972479" cy="562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ED6FB8-BE78-3D48-1BA0-A2626DD17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79" y="4705569"/>
            <a:ext cx="5277587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7F22-1A5F-597F-5F1B-52174BDD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7C49B-7BF8-3A38-BEE8-81025BF2B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10" y="3195144"/>
            <a:ext cx="5552090" cy="2885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Merging both datasets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Replacing missing data with zero.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46112-03E2-7A27-9B79-971013C8A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602475"/>
            <a:ext cx="9507277" cy="466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185445-667C-2049-F494-C3156734B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25" y="4875603"/>
            <a:ext cx="4544059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9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40E8-92EB-A478-A686-B2759826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(EDA)</a:t>
            </a:r>
            <a:br>
              <a:rPr lang="en-US" b="1" i="0" dirty="0">
                <a:solidFill>
                  <a:srgbClr val="000000"/>
                </a:solidFill>
                <a:effectLst/>
              </a:rPr>
            </a:b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2539-25DE-216C-92FA-1E99BD5B8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309" y="2480441"/>
            <a:ext cx="4485287" cy="35968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Displaying columns that are correlated with PCOS </a:t>
            </a:r>
          </a:p>
          <a:p>
            <a:pPr marL="0" indent="0">
              <a:buNone/>
            </a:pPr>
            <a:r>
              <a:rPr lang="en-US" dirty="0"/>
              <a:t>2. Follicle No.(R) </a:t>
            </a:r>
          </a:p>
          <a:p>
            <a:pPr marL="0" indent="0">
              <a:buNone/>
            </a:pPr>
            <a:r>
              <a:rPr lang="en-US" dirty="0"/>
              <a:t>3. Follicle No. (L) </a:t>
            </a:r>
          </a:p>
          <a:p>
            <a:pPr marL="0" indent="0">
              <a:buNone/>
            </a:pPr>
            <a:r>
              <a:rPr lang="en-US" dirty="0"/>
              <a:t>4. Skin Darkening</a:t>
            </a:r>
          </a:p>
          <a:p>
            <a:pPr marL="0" indent="0">
              <a:buNone/>
            </a:pPr>
            <a:r>
              <a:rPr lang="en-US" dirty="0"/>
              <a:t>5. Hair Growth</a:t>
            </a:r>
          </a:p>
          <a:p>
            <a:pPr marL="0" indent="0">
              <a:buNone/>
            </a:pPr>
            <a:r>
              <a:rPr lang="en-US" dirty="0"/>
              <a:t>6. Weight Gain					</a:t>
            </a:r>
          </a:p>
          <a:p>
            <a:pPr marL="0" indent="0">
              <a:buNone/>
            </a:pPr>
            <a:r>
              <a:rPr lang="en-US" dirty="0"/>
              <a:t>Cycle (R/I) are highly correlated with PCOS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E2145-1D19-C53A-2EE3-C1722D203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2" y="2480441"/>
            <a:ext cx="4304442" cy="359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8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423A-FF12-2CE1-6CF1-1B1CF469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56710"/>
            <a:ext cx="9601196" cy="1114435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(EDA)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777DD-726F-B646-94B0-5396CFD86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98" y="1690688"/>
            <a:ext cx="5536508" cy="42412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94F68E-D570-3842-949B-86D0461F2397}"/>
              </a:ext>
            </a:extLst>
          </p:cNvPr>
          <p:cNvSpPr txBox="1"/>
          <p:nvPr/>
        </p:nvSpPr>
        <p:spPr>
          <a:xfrm>
            <a:off x="838200" y="5931958"/>
            <a:ext cx="50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Visualizing the Heatmap of Correlated features</a:t>
            </a:r>
          </a:p>
        </p:txBody>
      </p:sp>
    </p:spTree>
    <p:extLst>
      <p:ext uri="{BB962C8B-B14F-4D97-AF65-F5344CB8AC3E}">
        <p14:creationId xmlns:p14="http://schemas.microsoft.com/office/powerpoint/2010/main" val="408042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1E8B-E6D1-4852-D831-FBF395E0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(EDA)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4E4EA-F2BE-7FE5-7C94-3BC65CC612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609029"/>
            <a:ext cx="4718050" cy="321315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B89F1-2523-4449-8381-F63AE1AF5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 our dataset, </a:t>
            </a:r>
            <a:r>
              <a:rPr lang="en-US" b="1" dirty="0"/>
              <a:t>32.72% </a:t>
            </a:r>
            <a:r>
              <a:rPr lang="en-US" dirty="0"/>
              <a:t>are PCOS positive</a:t>
            </a:r>
          </a:p>
          <a:p>
            <a:r>
              <a:rPr lang="en-US" dirty="0"/>
              <a:t>The rest of the </a:t>
            </a:r>
            <a:r>
              <a:rPr lang="en-US" b="1" dirty="0"/>
              <a:t>67.28%</a:t>
            </a:r>
            <a:r>
              <a:rPr lang="en-US" dirty="0"/>
              <a:t> are PCOS negative</a:t>
            </a:r>
          </a:p>
        </p:txBody>
      </p:sp>
    </p:spTree>
    <p:extLst>
      <p:ext uri="{BB962C8B-B14F-4D97-AF65-F5344CB8AC3E}">
        <p14:creationId xmlns:p14="http://schemas.microsoft.com/office/powerpoint/2010/main" val="131902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795C-F783-6A76-A6C2-C6AC1F26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(EDA)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AFBF1C-4175-58EF-95A9-1D713A89C9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11" y="2443320"/>
            <a:ext cx="4715389" cy="342725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364CB-E69D-4681-A0EA-3BAB6F3AB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5502" y="2869324"/>
            <a:ext cx="3784145" cy="3001124"/>
          </a:xfrm>
        </p:spPr>
        <p:txBody>
          <a:bodyPr/>
          <a:lstStyle/>
          <a:p>
            <a:r>
              <a:rPr lang="en-US" dirty="0"/>
              <a:t>Visualizing the Age trend with </a:t>
            </a:r>
            <a:r>
              <a:rPr lang="en-US" b="1" dirty="0"/>
              <a:t>PCOS</a:t>
            </a:r>
            <a:r>
              <a:rPr lang="en-US" dirty="0"/>
              <a:t> positive and </a:t>
            </a:r>
            <a:r>
              <a:rPr lang="en-US" b="1" dirty="0"/>
              <a:t>PCOS</a:t>
            </a:r>
            <a:r>
              <a:rPr lang="en-US" dirty="0"/>
              <a:t> negative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40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182</TotalTime>
  <Words>825</Words>
  <Application>Microsoft Office PowerPoint</Application>
  <PresentationFormat>Widescreen</PresentationFormat>
  <Paragraphs>115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(Body)</vt:lpstr>
      <vt:lpstr>Garamond</vt:lpstr>
      <vt:lpstr>Helvetica Neue</vt:lpstr>
      <vt:lpstr>Organic</vt:lpstr>
      <vt:lpstr>       Polycystic ovary syndrome  (PCOS) Classification </vt:lpstr>
      <vt:lpstr>Polycystic Ovary Syndrome (PCOS)</vt:lpstr>
      <vt:lpstr>Knowing our Dataset</vt:lpstr>
      <vt:lpstr>Data Wrangling</vt:lpstr>
      <vt:lpstr>Data Wrangling</vt:lpstr>
      <vt:lpstr>Exploratory Data Analysis (EDA)  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Statistical Testing</vt:lpstr>
      <vt:lpstr>Statistical Testing</vt:lpstr>
      <vt:lpstr>Statistical Testing</vt:lpstr>
      <vt:lpstr>Applying Machine Learning</vt:lpstr>
      <vt:lpstr>Logistic Regression</vt:lpstr>
      <vt:lpstr>Logistic Regression</vt:lpstr>
      <vt:lpstr>Logistic Regression</vt:lpstr>
      <vt:lpstr>Random Forest Classifier</vt:lpstr>
      <vt:lpstr>Random Forest Classifier</vt:lpstr>
      <vt:lpstr>Random Forest Classifier</vt:lpstr>
      <vt:lpstr>Random Forest Classifier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Polycystic ovary syndrome (PCOS) Clasification </dc:title>
  <dc:creator>Ehtisham Raza</dc:creator>
  <cp:lastModifiedBy>Jeremy Moody</cp:lastModifiedBy>
  <cp:revision>30</cp:revision>
  <dcterms:created xsi:type="dcterms:W3CDTF">2022-09-29T10:50:39Z</dcterms:created>
  <dcterms:modified xsi:type="dcterms:W3CDTF">2022-09-30T18:37:35Z</dcterms:modified>
</cp:coreProperties>
</file>