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6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2253-A22B-8FBB-2F6A-9857A41DCB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9FC531-9997-5709-7498-10BB38E688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A25692-DC86-196B-BA05-31CB054E81AF}"/>
              </a:ext>
            </a:extLst>
          </p:cNvPr>
          <p:cNvSpPr>
            <a:spLocks noGrp="1"/>
          </p:cNvSpPr>
          <p:nvPr>
            <p:ph type="dt" sz="half" idx="10"/>
          </p:nvPr>
        </p:nvSpPr>
        <p:spPr/>
        <p:txBody>
          <a:bodyPr/>
          <a:lstStyle/>
          <a:p>
            <a:fld id="{B8D99A85-8810-4A27-8D58-EEC7C96A1680}" type="datetimeFigureOut">
              <a:rPr lang="en-US" smtClean="0"/>
              <a:t>10/2/2022</a:t>
            </a:fld>
            <a:endParaRPr lang="en-US"/>
          </a:p>
        </p:txBody>
      </p:sp>
      <p:sp>
        <p:nvSpPr>
          <p:cNvPr id="5" name="Footer Placeholder 4">
            <a:extLst>
              <a:ext uri="{FF2B5EF4-FFF2-40B4-BE49-F238E27FC236}">
                <a16:creationId xmlns:a16="http://schemas.microsoft.com/office/drawing/2014/main" id="{C34A0D2D-125A-12C9-54C3-7B8C89442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36FF3-6CF1-E34B-500D-4E3A7267DE52}"/>
              </a:ext>
            </a:extLst>
          </p:cNvPr>
          <p:cNvSpPr>
            <a:spLocks noGrp="1"/>
          </p:cNvSpPr>
          <p:nvPr>
            <p:ph type="sldNum" sz="quarter" idx="12"/>
          </p:nvPr>
        </p:nvSpPr>
        <p:spPr/>
        <p:txBody>
          <a:bodyPr/>
          <a:lstStyle/>
          <a:p>
            <a:fld id="{584B4F9D-9EB3-4CE9-B626-511D8B856C5A}" type="slidenum">
              <a:rPr lang="en-US" smtClean="0"/>
              <a:t>‹#›</a:t>
            </a:fld>
            <a:endParaRPr lang="en-US"/>
          </a:p>
        </p:txBody>
      </p:sp>
    </p:spTree>
    <p:extLst>
      <p:ext uri="{BB962C8B-B14F-4D97-AF65-F5344CB8AC3E}">
        <p14:creationId xmlns:p14="http://schemas.microsoft.com/office/powerpoint/2010/main" val="383759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C11C-08E8-0913-CC6F-D4039D8278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4167FE-0AE4-F099-BA71-408C898FA7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B4D4F-F17B-F90A-C243-EFB3BE921107}"/>
              </a:ext>
            </a:extLst>
          </p:cNvPr>
          <p:cNvSpPr>
            <a:spLocks noGrp="1"/>
          </p:cNvSpPr>
          <p:nvPr>
            <p:ph type="dt" sz="half" idx="10"/>
          </p:nvPr>
        </p:nvSpPr>
        <p:spPr/>
        <p:txBody>
          <a:bodyPr/>
          <a:lstStyle/>
          <a:p>
            <a:fld id="{B8D99A85-8810-4A27-8D58-EEC7C96A1680}" type="datetimeFigureOut">
              <a:rPr lang="en-US" smtClean="0"/>
              <a:t>10/2/2022</a:t>
            </a:fld>
            <a:endParaRPr lang="en-US"/>
          </a:p>
        </p:txBody>
      </p:sp>
      <p:sp>
        <p:nvSpPr>
          <p:cNvPr id="5" name="Footer Placeholder 4">
            <a:extLst>
              <a:ext uri="{FF2B5EF4-FFF2-40B4-BE49-F238E27FC236}">
                <a16:creationId xmlns:a16="http://schemas.microsoft.com/office/drawing/2014/main" id="{A4B97E4A-E14E-94C7-73F9-28C3F7871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648FA-5A34-6027-F259-C9F757AD83D2}"/>
              </a:ext>
            </a:extLst>
          </p:cNvPr>
          <p:cNvSpPr>
            <a:spLocks noGrp="1"/>
          </p:cNvSpPr>
          <p:nvPr>
            <p:ph type="sldNum" sz="quarter" idx="12"/>
          </p:nvPr>
        </p:nvSpPr>
        <p:spPr/>
        <p:txBody>
          <a:bodyPr/>
          <a:lstStyle/>
          <a:p>
            <a:fld id="{584B4F9D-9EB3-4CE9-B626-511D8B856C5A}" type="slidenum">
              <a:rPr lang="en-US" smtClean="0"/>
              <a:t>‹#›</a:t>
            </a:fld>
            <a:endParaRPr lang="en-US"/>
          </a:p>
        </p:txBody>
      </p:sp>
    </p:spTree>
    <p:extLst>
      <p:ext uri="{BB962C8B-B14F-4D97-AF65-F5344CB8AC3E}">
        <p14:creationId xmlns:p14="http://schemas.microsoft.com/office/powerpoint/2010/main" val="272717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9BD213-91AA-012D-CBD3-A6B92DFB93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044B5-19AE-E59F-FABF-AA10EB01DB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FEA31-AA99-78F3-DB65-E264AC1DF8E5}"/>
              </a:ext>
            </a:extLst>
          </p:cNvPr>
          <p:cNvSpPr>
            <a:spLocks noGrp="1"/>
          </p:cNvSpPr>
          <p:nvPr>
            <p:ph type="dt" sz="half" idx="10"/>
          </p:nvPr>
        </p:nvSpPr>
        <p:spPr/>
        <p:txBody>
          <a:bodyPr/>
          <a:lstStyle/>
          <a:p>
            <a:fld id="{B8D99A85-8810-4A27-8D58-EEC7C96A1680}" type="datetimeFigureOut">
              <a:rPr lang="en-US" smtClean="0"/>
              <a:t>10/2/2022</a:t>
            </a:fld>
            <a:endParaRPr lang="en-US"/>
          </a:p>
        </p:txBody>
      </p:sp>
      <p:sp>
        <p:nvSpPr>
          <p:cNvPr id="5" name="Footer Placeholder 4">
            <a:extLst>
              <a:ext uri="{FF2B5EF4-FFF2-40B4-BE49-F238E27FC236}">
                <a16:creationId xmlns:a16="http://schemas.microsoft.com/office/drawing/2014/main" id="{F71F0BDB-8444-597E-874C-EA5F2B7EE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8D35B-8B34-418E-9CA5-B1529EF4EC75}"/>
              </a:ext>
            </a:extLst>
          </p:cNvPr>
          <p:cNvSpPr>
            <a:spLocks noGrp="1"/>
          </p:cNvSpPr>
          <p:nvPr>
            <p:ph type="sldNum" sz="quarter" idx="12"/>
          </p:nvPr>
        </p:nvSpPr>
        <p:spPr/>
        <p:txBody>
          <a:bodyPr/>
          <a:lstStyle/>
          <a:p>
            <a:fld id="{584B4F9D-9EB3-4CE9-B626-511D8B856C5A}" type="slidenum">
              <a:rPr lang="en-US" smtClean="0"/>
              <a:t>‹#›</a:t>
            </a:fld>
            <a:endParaRPr lang="en-US"/>
          </a:p>
        </p:txBody>
      </p:sp>
    </p:spTree>
    <p:extLst>
      <p:ext uri="{BB962C8B-B14F-4D97-AF65-F5344CB8AC3E}">
        <p14:creationId xmlns:p14="http://schemas.microsoft.com/office/powerpoint/2010/main" val="124379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D3EA-FDFE-1AFB-46A4-0FB3E24BD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F727-9182-B7C9-06FC-614716F33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72B86-578D-0274-DF90-01F6324E77E3}"/>
              </a:ext>
            </a:extLst>
          </p:cNvPr>
          <p:cNvSpPr>
            <a:spLocks noGrp="1"/>
          </p:cNvSpPr>
          <p:nvPr>
            <p:ph type="dt" sz="half" idx="10"/>
          </p:nvPr>
        </p:nvSpPr>
        <p:spPr/>
        <p:txBody>
          <a:bodyPr/>
          <a:lstStyle/>
          <a:p>
            <a:fld id="{B8D99A85-8810-4A27-8D58-EEC7C96A1680}" type="datetimeFigureOut">
              <a:rPr lang="en-US" smtClean="0"/>
              <a:t>10/2/2022</a:t>
            </a:fld>
            <a:endParaRPr lang="en-US"/>
          </a:p>
        </p:txBody>
      </p:sp>
      <p:sp>
        <p:nvSpPr>
          <p:cNvPr id="5" name="Footer Placeholder 4">
            <a:extLst>
              <a:ext uri="{FF2B5EF4-FFF2-40B4-BE49-F238E27FC236}">
                <a16:creationId xmlns:a16="http://schemas.microsoft.com/office/drawing/2014/main" id="{3BA22394-7086-1357-57A5-EE963B43F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22F7C-7179-7B2D-D3A8-D4F02433BF99}"/>
              </a:ext>
            </a:extLst>
          </p:cNvPr>
          <p:cNvSpPr>
            <a:spLocks noGrp="1"/>
          </p:cNvSpPr>
          <p:nvPr>
            <p:ph type="sldNum" sz="quarter" idx="12"/>
          </p:nvPr>
        </p:nvSpPr>
        <p:spPr/>
        <p:txBody>
          <a:bodyPr/>
          <a:lstStyle/>
          <a:p>
            <a:fld id="{584B4F9D-9EB3-4CE9-B626-511D8B856C5A}" type="slidenum">
              <a:rPr lang="en-US" smtClean="0"/>
              <a:t>‹#›</a:t>
            </a:fld>
            <a:endParaRPr lang="en-US"/>
          </a:p>
        </p:txBody>
      </p:sp>
    </p:spTree>
    <p:extLst>
      <p:ext uri="{BB962C8B-B14F-4D97-AF65-F5344CB8AC3E}">
        <p14:creationId xmlns:p14="http://schemas.microsoft.com/office/powerpoint/2010/main" val="129944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1445-C641-B836-1F40-FAE2528364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E63C46-F841-0C02-2C5E-09DC991CC9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8EF7A-84AA-9E7D-8821-2C40ABEA8B4F}"/>
              </a:ext>
            </a:extLst>
          </p:cNvPr>
          <p:cNvSpPr>
            <a:spLocks noGrp="1"/>
          </p:cNvSpPr>
          <p:nvPr>
            <p:ph type="dt" sz="half" idx="10"/>
          </p:nvPr>
        </p:nvSpPr>
        <p:spPr/>
        <p:txBody>
          <a:bodyPr/>
          <a:lstStyle/>
          <a:p>
            <a:fld id="{B8D99A85-8810-4A27-8D58-EEC7C96A1680}" type="datetimeFigureOut">
              <a:rPr lang="en-US" smtClean="0"/>
              <a:t>10/2/2022</a:t>
            </a:fld>
            <a:endParaRPr lang="en-US"/>
          </a:p>
        </p:txBody>
      </p:sp>
      <p:sp>
        <p:nvSpPr>
          <p:cNvPr id="5" name="Footer Placeholder 4">
            <a:extLst>
              <a:ext uri="{FF2B5EF4-FFF2-40B4-BE49-F238E27FC236}">
                <a16:creationId xmlns:a16="http://schemas.microsoft.com/office/drawing/2014/main" id="{D8E5BB05-08E1-00FA-07BA-8C2D69DCC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6D807-52CC-024E-668B-5B5273F3A6C4}"/>
              </a:ext>
            </a:extLst>
          </p:cNvPr>
          <p:cNvSpPr>
            <a:spLocks noGrp="1"/>
          </p:cNvSpPr>
          <p:nvPr>
            <p:ph type="sldNum" sz="quarter" idx="12"/>
          </p:nvPr>
        </p:nvSpPr>
        <p:spPr/>
        <p:txBody>
          <a:bodyPr/>
          <a:lstStyle/>
          <a:p>
            <a:fld id="{584B4F9D-9EB3-4CE9-B626-511D8B856C5A}" type="slidenum">
              <a:rPr lang="en-US" smtClean="0"/>
              <a:t>‹#›</a:t>
            </a:fld>
            <a:endParaRPr lang="en-US"/>
          </a:p>
        </p:txBody>
      </p:sp>
    </p:spTree>
    <p:extLst>
      <p:ext uri="{BB962C8B-B14F-4D97-AF65-F5344CB8AC3E}">
        <p14:creationId xmlns:p14="http://schemas.microsoft.com/office/powerpoint/2010/main" val="192623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0492-CA36-5344-E313-BB844BA10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EAC94-829D-80C5-7C4C-CA318974B6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620CE0-7DF1-633C-59CC-A9D3D7F8DB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A86849-7720-B4F0-59F3-4AC67B3B1C92}"/>
              </a:ext>
            </a:extLst>
          </p:cNvPr>
          <p:cNvSpPr>
            <a:spLocks noGrp="1"/>
          </p:cNvSpPr>
          <p:nvPr>
            <p:ph type="dt" sz="half" idx="10"/>
          </p:nvPr>
        </p:nvSpPr>
        <p:spPr/>
        <p:txBody>
          <a:bodyPr/>
          <a:lstStyle/>
          <a:p>
            <a:fld id="{B8D99A85-8810-4A27-8D58-EEC7C96A1680}" type="datetimeFigureOut">
              <a:rPr lang="en-US" smtClean="0"/>
              <a:t>10/2/2022</a:t>
            </a:fld>
            <a:endParaRPr lang="en-US"/>
          </a:p>
        </p:txBody>
      </p:sp>
      <p:sp>
        <p:nvSpPr>
          <p:cNvPr id="6" name="Footer Placeholder 5">
            <a:extLst>
              <a:ext uri="{FF2B5EF4-FFF2-40B4-BE49-F238E27FC236}">
                <a16:creationId xmlns:a16="http://schemas.microsoft.com/office/drawing/2014/main" id="{C7289D1F-48A6-F142-4288-AA76E2F7C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A6653-9E7A-4EC4-9773-06722091A2AD}"/>
              </a:ext>
            </a:extLst>
          </p:cNvPr>
          <p:cNvSpPr>
            <a:spLocks noGrp="1"/>
          </p:cNvSpPr>
          <p:nvPr>
            <p:ph type="sldNum" sz="quarter" idx="12"/>
          </p:nvPr>
        </p:nvSpPr>
        <p:spPr/>
        <p:txBody>
          <a:bodyPr/>
          <a:lstStyle/>
          <a:p>
            <a:fld id="{584B4F9D-9EB3-4CE9-B626-511D8B856C5A}" type="slidenum">
              <a:rPr lang="en-US" smtClean="0"/>
              <a:t>‹#›</a:t>
            </a:fld>
            <a:endParaRPr lang="en-US"/>
          </a:p>
        </p:txBody>
      </p:sp>
    </p:spTree>
    <p:extLst>
      <p:ext uri="{BB962C8B-B14F-4D97-AF65-F5344CB8AC3E}">
        <p14:creationId xmlns:p14="http://schemas.microsoft.com/office/powerpoint/2010/main" val="52760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2CC3-51D6-D41F-9D83-89A4D4AC5F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7B40A4-3546-B7DB-D806-86AABC7A5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B50671-E06F-3E8A-EB2D-B9BBF8EDCD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483F27-9B12-3397-D1AF-D4AF493D6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675ED-0C0A-BB7B-A7C5-A8B11EBBD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4981FE-9A06-9767-0DEF-A6798319474A}"/>
              </a:ext>
            </a:extLst>
          </p:cNvPr>
          <p:cNvSpPr>
            <a:spLocks noGrp="1"/>
          </p:cNvSpPr>
          <p:nvPr>
            <p:ph type="dt" sz="half" idx="10"/>
          </p:nvPr>
        </p:nvSpPr>
        <p:spPr/>
        <p:txBody>
          <a:bodyPr/>
          <a:lstStyle/>
          <a:p>
            <a:fld id="{B8D99A85-8810-4A27-8D58-EEC7C96A1680}" type="datetimeFigureOut">
              <a:rPr lang="en-US" smtClean="0"/>
              <a:t>10/2/2022</a:t>
            </a:fld>
            <a:endParaRPr lang="en-US"/>
          </a:p>
        </p:txBody>
      </p:sp>
      <p:sp>
        <p:nvSpPr>
          <p:cNvPr id="8" name="Footer Placeholder 7">
            <a:extLst>
              <a:ext uri="{FF2B5EF4-FFF2-40B4-BE49-F238E27FC236}">
                <a16:creationId xmlns:a16="http://schemas.microsoft.com/office/drawing/2014/main" id="{4D35F3AF-E0E1-C451-69D4-203D88BD9B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4919C2-CC20-4735-357F-51BBFDE16356}"/>
              </a:ext>
            </a:extLst>
          </p:cNvPr>
          <p:cNvSpPr>
            <a:spLocks noGrp="1"/>
          </p:cNvSpPr>
          <p:nvPr>
            <p:ph type="sldNum" sz="quarter" idx="12"/>
          </p:nvPr>
        </p:nvSpPr>
        <p:spPr/>
        <p:txBody>
          <a:bodyPr/>
          <a:lstStyle/>
          <a:p>
            <a:fld id="{584B4F9D-9EB3-4CE9-B626-511D8B856C5A}" type="slidenum">
              <a:rPr lang="en-US" smtClean="0"/>
              <a:t>‹#›</a:t>
            </a:fld>
            <a:endParaRPr lang="en-US"/>
          </a:p>
        </p:txBody>
      </p:sp>
    </p:spTree>
    <p:extLst>
      <p:ext uri="{BB962C8B-B14F-4D97-AF65-F5344CB8AC3E}">
        <p14:creationId xmlns:p14="http://schemas.microsoft.com/office/powerpoint/2010/main" val="423257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AEE4-1D13-DD8D-1D23-A729AD9CB5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90256-1439-B4B4-0CA4-9490C82A501D}"/>
              </a:ext>
            </a:extLst>
          </p:cNvPr>
          <p:cNvSpPr>
            <a:spLocks noGrp="1"/>
          </p:cNvSpPr>
          <p:nvPr>
            <p:ph type="dt" sz="half" idx="10"/>
          </p:nvPr>
        </p:nvSpPr>
        <p:spPr/>
        <p:txBody>
          <a:bodyPr/>
          <a:lstStyle/>
          <a:p>
            <a:fld id="{B8D99A85-8810-4A27-8D58-EEC7C96A1680}" type="datetimeFigureOut">
              <a:rPr lang="en-US" smtClean="0"/>
              <a:t>10/2/2022</a:t>
            </a:fld>
            <a:endParaRPr lang="en-US"/>
          </a:p>
        </p:txBody>
      </p:sp>
      <p:sp>
        <p:nvSpPr>
          <p:cNvPr id="4" name="Footer Placeholder 3">
            <a:extLst>
              <a:ext uri="{FF2B5EF4-FFF2-40B4-BE49-F238E27FC236}">
                <a16:creationId xmlns:a16="http://schemas.microsoft.com/office/drawing/2014/main" id="{5606BF89-223C-C741-2638-8989F84D34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A9CC32-2BBC-7D58-C004-4C1EFB370A26}"/>
              </a:ext>
            </a:extLst>
          </p:cNvPr>
          <p:cNvSpPr>
            <a:spLocks noGrp="1"/>
          </p:cNvSpPr>
          <p:nvPr>
            <p:ph type="sldNum" sz="quarter" idx="12"/>
          </p:nvPr>
        </p:nvSpPr>
        <p:spPr/>
        <p:txBody>
          <a:bodyPr/>
          <a:lstStyle/>
          <a:p>
            <a:fld id="{584B4F9D-9EB3-4CE9-B626-511D8B856C5A}" type="slidenum">
              <a:rPr lang="en-US" smtClean="0"/>
              <a:t>‹#›</a:t>
            </a:fld>
            <a:endParaRPr lang="en-US"/>
          </a:p>
        </p:txBody>
      </p:sp>
    </p:spTree>
    <p:extLst>
      <p:ext uri="{BB962C8B-B14F-4D97-AF65-F5344CB8AC3E}">
        <p14:creationId xmlns:p14="http://schemas.microsoft.com/office/powerpoint/2010/main" val="314933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ACB92-19A3-05B5-DCDF-A53260F401DA}"/>
              </a:ext>
            </a:extLst>
          </p:cNvPr>
          <p:cNvSpPr>
            <a:spLocks noGrp="1"/>
          </p:cNvSpPr>
          <p:nvPr>
            <p:ph type="dt" sz="half" idx="10"/>
          </p:nvPr>
        </p:nvSpPr>
        <p:spPr/>
        <p:txBody>
          <a:bodyPr/>
          <a:lstStyle/>
          <a:p>
            <a:fld id="{B8D99A85-8810-4A27-8D58-EEC7C96A1680}" type="datetimeFigureOut">
              <a:rPr lang="en-US" smtClean="0"/>
              <a:t>10/2/2022</a:t>
            </a:fld>
            <a:endParaRPr lang="en-US"/>
          </a:p>
        </p:txBody>
      </p:sp>
      <p:sp>
        <p:nvSpPr>
          <p:cNvPr id="3" name="Footer Placeholder 2">
            <a:extLst>
              <a:ext uri="{FF2B5EF4-FFF2-40B4-BE49-F238E27FC236}">
                <a16:creationId xmlns:a16="http://schemas.microsoft.com/office/drawing/2014/main" id="{915A751D-0D5E-E61D-41F1-C7F0F917FC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DE7BD-CDB0-41E3-83EF-56AEE4237E60}"/>
              </a:ext>
            </a:extLst>
          </p:cNvPr>
          <p:cNvSpPr>
            <a:spLocks noGrp="1"/>
          </p:cNvSpPr>
          <p:nvPr>
            <p:ph type="sldNum" sz="quarter" idx="12"/>
          </p:nvPr>
        </p:nvSpPr>
        <p:spPr/>
        <p:txBody>
          <a:bodyPr/>
          <a:lstStyle/>
          <a:p>
            <a:fld id="{584B4F9D-9EB3-4CE9-B626-511D8B856C5A}" type="slidenum">
              <a:rPr lang="en-US" smtClean="0"/>
              <a:t>‹#›</a:t>
            </a:fld>
            <a:endParaRPr lang="en-US"/>
          </a:p>
        </p:txBody>
      </p:sp>
    </p:spTree>
    <p:extLst>
      <p:ext uri="{BB962C8B-B14F-4D97-AF65-F5344CB8AC3E}">
        <p14:creationId xmlns:p14="http://schemas.microsoft.com/office/powerpoint/2010/main" val="421947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6863-485C-167B-4B6D-A822159DD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81E2E-EC58-17AF-FAE7-1BE4A887E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47A85-B7B6-240D-E205-9A3664944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D2B80-E071-4179-4D0C-65CC7251180D}"/>
              </a:ext>
            </a:extLst>
          </p:cNvPr>
          <p:cNvSpPr>
            <a:spLocks noGrp="1"/>
          </p:cNvSpPr>
          <p:nvPr>
            <p:ph type="dt" sz="half" idx="10"/>
          </p:nvPr>
        </p:nvSpPr>
        <p:spPr/>
        <p:txBody>
          <a:bodyPr/>
          <a:lstStyle/>
          <a:p>
            <a:fld id="{B8D99A85-8810-4A27-8D58-EEC7C96A1680}" type="datetimeFigureOut">
              <a:rPr lang="en-US" smtClean="0"/>
              <a:t>10/2/2022</a:t>
            </a:fld>
            <a:endParaRPr lang="en-US"/>
          </a:p>
        </p:txBody>
      </p:sp>
      <p:sp>
        <p:nvSpPr>
          <p:cNvPr id="6" name="Footer Placeholder 5">
            <a:extLst>
              <a:ext uri="{FF2B5EF4-FFF2-40B4-BE49-F238E27FC236}">
                <a16:creationId xmlns:a16="http://schemas.microsoft.com/office/drawing/2014/main" id="{263C219F-9557-9101-E055-BBDCBF85A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3D43E6-1C95-E297-8CF7-2A4C800F2532}"/>
              </a:ext>
            </a:extLst>
          </p:cNvPr>
          <p:cNvSpPr>
            <a:spLocks noGrp="1"/>
          </p:cNvSpPr>
          <p:nvPr>
            <p:ph type="sldNum" sz="quarter" idx="12"/>
          </p:nvPr>
        </p:nvSpPr>
        <p:spPr/>
        <p:txBody>
          <a:bodyPr/>
          <a:lstStyle/>
          <a:p>
            <a:fld id="{584B4F9D-9EB3-4CE9-B626-511D8B856C5A}" type="slidenum">
              <a:rPr lang="en-US" smtClean="0"/>
              <a:t>‹#›</a:t>
            </a:fld>
            <a:endParaRPr lang="en-US"/>
          </a:p>
        </p:txBody>
      </p:sp>
    </p:spTree>
    <p:extLst>
      <p:ext uri="{BB962C8B-B14F-4D97-AF65-F5344CB8AC3E}">
        <p14:creationId xmlns:p14="http://schemas.microsoft.com/office/powerpoint/2010/main" val="335290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8C28-CDD4-8534-B4BD-E7339D308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1711BA-239E-1B06-2A1B-AA4D544B9C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CD607D-2708-A0E2-E893-60FB67DD6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BE291-4B68-9FA5-8B48-4FCFC19C13EB}"/>
              </a:ext>
            </a:extLst>
          </p:cNvPr>
          <p:cNvSpPr>
            <a:spLocks noGrp="1"/>
          </p:cNvSpPr>
          <p:nvPr>
            <p:ph type="dt" sz="half" idx="10"/>
          </p:nvPr>
        </p:nvSpPr>
        <p:spPr/>
        <p:txBody>
          <a:bodyPr/>
          <a:lstStyle/>
          <a:p>
            <a:fld id="{B8D99A85-8810-4A27-8D58-EEC7C96A1680}" type="datetimeFigureOut">
              <a:rPr lang="en-US" smtClean="0"/>
              <a:t>10/2/2022</a:t>
            </a:fld>
            <a:endParaRPr lang="en-US"/>
          </a:p>
        </p:txBody>
      </p:sp>
      <p:sp>
        <p:nvSpPr>
          <p:cNvPr id="6" name="Footer Placeholder 5">
            <a:extLst>
              <a:ext uri="{FF2B5EF4-FFF2-40B4-BE49-F238E27FC236}">
                <a16:creationId xmlns:a16="http://schemas.microsoft.com/office/drawing/2014/main" id="{70ACF589-A430-68E6-31F3-E2DD7B845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64F4C-5C18-5BFB-B7B6-D3E545659937}"/>
              </a:ext>
            </a:extLst>
          </p:cNvPr>
          <p:cNvSpPr>
            <a:spLocks noGrp="1"/>
          </p:cNvSpPr>
          <p:nvPr>
            <p:ph type="sldNum" sz="quarter" idx="12"/>
          </p:nvPr>
        </p:nvSpPr>
        <p:spPr/>
        <p:txBody>
          <a:bodyPr/>
          <a:lstStyle/>
          <a:p>
            <a:fld id="{584B4F9D-9EB3-4CE9-B626-511D8B856C5A}" type="slidenum">
              <a:rPr lang="en-US" smtClean="0"/>
              <a:t>‹#›</a:t>
            </a:fld>
            <a:endParaRPr lang="en-US"/>
          </a:p>
        </p:txBody>
      </p:sp>
    </p:spTree>
    <p:extLst>
      <p:ext uri="{BB962C8B-B14F-4D97-AF65-F5344CB8AC3E}">
        <p14:creationId xmlns:p14="http://schemas.microsoft.com/office/powerpoint/2010/main" val="333227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7DEF5-2D8D-311D-6DDD-C539BAB098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B691A-FB6B-068D-8BC8-F41D769CF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BD2D7-BDF8-E09C-34AD-724A45F36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99A85-8810-4A27-8D58-EEC7C96A1680}" type="datetimeFigureOut">
              <a:rPr lang="en-US" smtClean="0"/>
              <a:t>10/2/2022</a:t>
            </a:fld>
            <a:endParaRPr lang="en-US"/>
          </a:p>
        </p:txBody>
      </p:sp>
      <p:sp>
        <p:nvSpPr>
          <p:cNvPr id="5" name="Footer Placeholder 4">
            <a:extLst>
              <a:ext uri="{FF2B5EF4-FFF2-40B4-BE49-F238E27FC236}">
                <a16:creationId xmlns:a16="http://schemas.microsoft.com/office/drawing/2014/main" id="{7C5457A3-5DB2-7537-7AF7-73602DD5FE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9C2C31-26D7-B3F3-3C5A-B2A408AF49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B4F9D-9EB3-4CE9-B626-511D8B856C5A}" type="slidenum">
              <a:rPr lang="en-US" smtClean="0"/>
              <a:t>‹#›</a:t>
            </a:fld>
            <a:endParaRPr lang="en-US"/>
          </a:p>
        </p:txBody>
      </p:sp>
    </p:spTree>
    <p:extLst>
      <p:ext uri="{BB962C8B-B14F-4D97-AF65-F5344CB8AC3E}">
        <p14:creationId xmlns:p14="http://schemas.microsoft.com/office/powerpoint/2010/main" val="2146003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EFA5-B773-6229-47B5-84FEB8D9E219}"/>
              </a:ext>
            </a:extLst>
          </p:cNvPr>
          <p:cNvSpPr>
            <a:spLocks noGrp="1"/>
          </p:cNvSpPr>
          <p:nvPr>
            <p:ph type="ctrTitle"/>
          </p:nvPr>
        </p:nvSpPr>
        <p:spPr>
          <a:xfrm>
            <a:off x="5922497" y="1122363"/>
            <a:ext cx="6095999" cy="2306637"/>
          </a:xfrm>
        </p:spPr>
        <p:txBody>
          <a:bodyPr>
            <a:normAutofit/>
          </a:bodyPr>
          <a:lstStyle/>
          <a:p>
            <a:r>
              <a:rPr lang="en-US" sz="3000" i="0" dirty="0">
                <a:solidFill>
                  <a:srgbClr val="000000"/>
                </a:solidFill>
                <a:effectLst/>
                <a:latin typeface="Helvetica Neue"/>
              </a:rPr>
              <a:t>Polycystic ovary syndrome (PCOS) Classification</a:t>
            </a:r>
            <a:br>
              <a:rPr lang="en-US" sz="3000" i="0" dirty="0">
                <a:solidFill>
                  <a:srgbClr val="000000"/>
                </a:solidFill>
                <a:effectLst/>
                <a:latin typeface="Helvetica Neue"/>
              </a:rPr>
            </a:br>
            <a:endParaRPr lang="en-US" sz="3000" dirty="0"/>
          </a:p>
        </p:txBody>
      </p:sp>
      <p:sp>
        <p:nvSpPr>
          <p:cNvPr id="3" name="Subtitle 2">
            <a:extLst>
              <a:ext uri="{FF2B5EF4-FFF2-40B4-BE49-F238E27FC236}">
                <a16:creationId xmlns:a16="http://schemas.microsoft.com/office/drawing/2014/main" id="{5E2EA161-A17E-4984-AA6A-F2E2EA1813D1}"/>
              </a:ext>
            </a:extLst>
          </p:cNvPr>
          <p:cNvSpPr>
            <a:spLocks noGrp="1"/>
          </p:cNvSpPr>
          <p:nvPr>
            <p:ph type="subTitle" idx="1"/>
          </p:nvPr>
        </p:nvSpPr>
        <p:spPr>
          <a:xfrm>
            <a:off x="7118252" y="3602038"/>
            <a:ext cx="3549748" cy="1655762"/>
          </a:xfrm>
        </p:spPr>
        <p:txBody>
          <a:bodyPr>
            <a:normAutofit fontScale="55000" lnSpcReduction="20000"/>
          </a:bodyPr>
          <a:lstStyle/>
          <a:p>
            <a:pPr marL="0" lvl="0" indent="0" algn="l" rtl="0">
              <a:lnSpc>
                <a:spcPct val="110000"/>
              </a:lnSpc>
              <a:spcBef>
                <a:spcPts val="0"/>
              </a:spcBef>
              <a:spcAft>
                <a:spcPts val="0"/>
              </a:spcAft>
              <a:buSzPts val="2400"/>
              <a:buNone/>
            </a:pPr>
            <a:r>
              <a:rPr lang="en-US" sz="3600" dirty="0"/>
              <a:t>DATA SCIENCE FINAL PROJECT</a:t>
            </a:r>
          </a:p>
          <a:p>
            <a:pPr marL="0" lvl="0" indent="0" algn="l" rtl="0">
              <a:lnSpc>
                <a:spcPct val="110000"/>
              </a:lnSpc>
              <a:spcBef>
                <a:spcPts val="0"/>
              </a:spcBef>
              <a:spcAft>
                <a:spcPts val="0"/>
              </a:spcAft>
              <a:buSzPts val="2400"/>
              <a:buNone/>
            </a:pPr>
            <a:r>
              <a:rPr lang="en-US" sz="3600" dirty="0"/>
              <a:t>                    TEAM LIFT </a:t>
            </a:r>
          </a:p>
          <a:p>
            <a:pPr marL="0" lvl="0" indent="0" algn="l" rtl="0">
              <a:lnSpc>
                <a:spcPct val="110000"/>
              </a:lnSpc>
              <a:spcBef>
                <a:spcPts val="0"/>
              </a:spcBef>
              <a:spcAft>
                <a:spcPts val="0"/>
              </a:spcAft>
              <a:buSzPts val="2400"/>
              <a:buNone/>
            </a:pPr>
            <a:r>
              <a:rPr lang="en-US" sz="3600" dirty="0"/>
              <a:t>                       C. Gee 	</a:t>
            </a:r>
            <a:r>
              <a:rPr lang="en-US" dirty="0"/>
              <a:t>											</a:t>
            </a:r>
          </a:p>
        </p:txBody>
      </p:sp>
      <p:pic>
        <p:nvPicPr>
          <p:cNvPr id="4" name="Google Shape;120;p1">
            <a:extLst>
              <a:ext uri="{FF2B5EF4-FFF2-40B4-BE49-F238E27FC236}">
                <a16:creationId xmlns:a16="http://schemas.microsoft.com/office/drawing/2014/main" id="{E426FB9D-DBB7-2C39-9B92-387C556A2C50}"/>
              </a:ext>
            </a:extLst>
          </p:cNvPr>
          <p:cNvPicPr preferRelativeResize="0"/>
          <p:nvPr/>
        </p:nvPicPr>
        <p:blipFill rotWithShape="1">
          <a:blip r:embed="rId2">
            <a:alphaModFix/>
          </a:blip>
          <a:srcRect/>
          <a:stretch/>
        </p:blipFill>
        <p:spPr>
          <a:xfrm>
            <a:off x="1" y="10"/>
            <a:ext cx="6096000" cy="6857990"/>
          </a:xfrm>
          <a:prstGeom prst="rect">
            <a:avLst/>
          </a:prstGeom>
          <a:noFill/>
          <a:ln>
            <a:noFill/>
          </a:ln>
        </p:spPr>
      </p:pic>
    </p:spTree>
    <p:extLst>
      <p:ext uri="{BB962C8B-B14F-4D97-AF65-F5344CB8AC3E}">
        <p14:creationId xmlns:p14="http://schemas.microsoft.com/office/powerpoint/2010/main" val="227482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ECA4-3F02-4CEE-0E21-6068491FC45F}"/>
              </a:ext>
            </a:extLst>
          </p:cNvPr>
          <p:cNvSpPr>
            <a:spLocks noGrp="1"/>
          </p:cNvSpPr>
          <p:nvPr>
            <p:ph type="title"/>
          </p:nvPr>
        </p:nvSpPr>
        <p:spPr>
          <a:xfrm>
            <a:off x="838200" y="365125"/>
            <a:ext cx="10515600" cy="1136943"/>
          </a:xfrm>
        </p:spPr>
        <p:txBody>
          <a:bodyPr>
            <a:normAutofit/>
          </a:bodyPr>
          <a:lstStyle/>
          <a:p>
            <a:r>
              <a:rPr lang="en-US" b="1" i="0" dirty="0">
                <a:solidFill>
                  <a:srgbClr val="000000"/>
                </a:solidFill>
                <a:effectLst/>
              </a:rPr>
              <a:t>Question 6</a:t>
            </a:r>
            <a:br>
              <a:rPr lang="en-US" b="1" i="0" dirty="0">
                <a:solidFill>
                  <a:srgbClr val="000000"/>
                </a:solidFill>
                <a:effectLst/>
              </a:rPr>
            </a:br>
            <a:r>
              <a:rPr lang="en-US" sz="2200" b="1" i="0" dirty="0">
                <a:solidFill>
                  <a:srgbClr val="000000"/>
                </a:solidFill>
                <a:effectLst/>
              </a:rPr>
              <a:t>What is the trend of Blood Pressure(BP) with PCOS</a:t>
            </a:r>
            <a:endParaRPr lang="en-US" sz="2200" dirty="0"/>
          </a:p>
        </p:txBody>
      </p:sp>
      <p:pic>
        <p:nvPicPr>
          <p:cNvPr id="5" name="Content Placeholder 4">
            <a:extLst>
              <a:ext uri="{FF2B5EF4-FFF2-40B4-BE49-F238E27FC236}">
                <a16:creationId xmlns:a16="http://schemas.microsoft.com/office/drawing/2014/main" id="{1C683C93-7BEF-8035-C1CB-B80F15CDC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164" y="1502068"/>
            <a:ext cx="8137247" cy="4351338"/>
          </a:xfrm>
        </p:spPr>
      </p:pic>
      <p:sp>
        <p:nvSpPr>
          <p:cNvPr id="6" name="TextBox 5">
            <a:extLst>
              <a:ext uri="{FF2B5EF4-FFF2-40B4-BE49-F238E27FC236}">
                <a16:creationId xmlns:a16="http://schemas.microsoft.com/office/drawing/2014/main" id="{69F9B63F-7729-97A7-D0BD-9CBA65C232D6}"/>
              </a:ext>
            </a:extLst>
          </p:cNvPr>
          <p:cNvSpPr txBox="1"/>
          <p:nvPr/>
        </p:nvSpPr>
        <p:spPr>
          <a:xfrm>
            <a:off x="838200" y="6063175"/>
            <a:ext cx="7940040" cy="646331"/>
          </a:xfrm>
          <a:prstGeom prst="rect">
            <a:avLst/>
          </a:prstGeom>
          <a:noFill/>
        </p:spPr>
        <p:txBody>
          <a:bodyPr wrap="square" rtlCol="0">
            <a:spAutoFit/>
          </a:bodyPr>
          <a:lstStyle/>
          <a:p>
            <a:r>
              <a:rPr lang="en-US" dirty="0"/>
              <a:t>Visualizing the trend of </a:t>
            </a:r>
            <a:r>
              <a:rPr lang="en-US" b="1" dirty="0"/>
              <a:t>BP systolic (mmHg) </a:t>
            </a:r>
            <a:r>
              <a:rPr lang="en-US" dirty="0"/>
              <a:t>with PCOS </a:t>
            </a:r>
          </a:p>
          <a:p>
            <a:endParaRPr lang="en-US" dirty="0"/>
          </a:p>
        </p:txBody>
      </p:sp>
    </p:spTree>
    <p:extLst>
      <p:ext uri="{BB962C8B-B14F-4D97-AF65-F5344CB8AC3E}">
        <p14:creationId xmlns:p14="http://schemas.microsoft.com/office/powerpoint/2010/main" val="296580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CA42-A18E-540D-8474-1830E33D14D1}"/>
              </a:ext>
            </a:extLst>
          </p:cNvPr>
          <p:cNvSpPr>
            <a:spLocks noGrp="1"/>
          </p:cNvSpPr>
          <p:nvPr>
            <p:ph type="title"/>
          </p:nvPr>
        </p:nvSpPr>
        <p:spPr>
          <a:xfrm>
            <a:off x="838200" y="365126"/>
            <a:ext cx="10515600" cy="1094740"/>
          </a:xfrm>
        </p:spPr>
        <p:txBody>
          <a:bodyPr/>
          <a:lstStyle/>
          <a:p>
            <a:r>
              <a:rPr lang="en-US" b="1" i="0" dirty="0">
                <a:solidFill>
                  <a:srgbClr val="000000"/>
                </a:solidFill>
                <a:effectLst/>
              </a:rPr>
              <a:t>Question 7</a:t>
            </a:r>
            <a:br>
              <a:rPr lang="en-US" b="1" i="0" dirty="0">
                <a:solidFill>
                  <a:srgbClr val="000000"/>
                </a:solidFill>
                <a:effectLst/>
              </a:rPr>
            </a:br>
            <a:r>
              <a:rPr lang="en-US" sz="2000" b="1" i="0" dirty="0">
                <a:solidFill>
                  <a:srgbClr val="000000"/>
                </a:solidFill>
                <a:effectLst/>
              </a:rPr>
              <a:t>What is the tren</a:t>
            </a:r>
            <a:r>
              <a:rPr lang="en-US" sz="2000" b="1" dirty="0">
                <a:solidFill>
                  <a:srgbClr val="000000"/>
                </a:solidFill>
              </a:rPr>
              <a:t>d of Hip size with PCOS</a:t>
            </a:r>
            <a:endParaRPr lang="en-US" sz="2000" dirty="0"/>
          </a:p>
        </p:txBody>
      </p:sp>
      <p:pic>
        <p:nvPicPr>
          <p:cNvPr id="5" name="Content Placeholder 4">
            <a:extLst>
              <a:ext uri="{FF2B5EF4-FFF2-40B4-BE49-F238E27FC236}">
                <a16:creationId xmlns:a16="http://schemas.microsoft.com/office/drawing/2014/main" id="{7C617DB6-3E26-958F-5CD2-99BF018FD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098" y="1459865"/>
            <a:ext cx="8214598" cy="4351338"/>
          </a:xfrm>
        </p:spPr>
      </p:pic>
      <p:sp>
        <p:nvSpPr>
          <p:cNvPr id="6" name="TextBox 5">
            <a:extLst>
              <a:ext uri="{FF2B5EF4-FFF2-40B4-BE49-F238E27FC236}">
                <a16:creationId xmlns:a16="http://schemas.microsoft.com/office/drawing/2014/main" id="{71E5678C-FB5E-0E50-C3FF-732A46189C8C}"/>
              </a:ext>
            </a:extLst>
          </p:cNvPr>
          <p:cNvSpPr txBox="1"/>
          <p:nvPr/>
        </p:nvSpPr>
        <p:spPr>
          <a:xfrm>
            <a:off x="838200" y="6119446"/>
            <a:ext cx="7039708" cy="923330"/>
          </a:xfrm>
          <a:prstGeom prst="rect">
            <a:avLst/>
          </a:prstGeom>
          <a:noFill/>
        </p:spPr>
        <p:txBody>
          <a:bodyPr wrap="square" rtlCol="0">
            <a:spAutoFit/>
          </a:bodyPr>
          <a:lstStyle/>
          <a:p>
            <a:r>
              <a:rPr lang="en-US" dirty="0"/>
              <a:t>Visualizing the trend of </a:t>
            </a:r>
            <a:r>
              <a:rPr lang="en-US" b="1" dirty="0"/>
              <a:t>Hip(inch) </a:t>
            </a:r>
            <a:r>
              <a:rPr lang="en-US" dirty="0"/>
              <a:t>with PCOS </a:t>
            </a:r>
          </a:p>
          <a:p>
            <a:endParaRPr lang="en-US" dirty="0"/>
          </a:p>
          <a:p>
            <a:endParaRPr lang="en-US" dirty="0"/>
          </a:p>
        </p:txBody>
      </p:sp>
    </p:spTree>
    <p:extLst>
      <p:ext uri="{BB962C8B-B14F-4D97-AF65-F5344CB8AC3E}">
        <p14:creationId xmlns:p14="http://schemas.microsoft.com/office/powerpoint/2010/main" val="192810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5388-06A0-F985-C31E-DB45059A16FA}"/>
              </a:ext>
            </a:extLst>
          </p:cNvPr>
          <p:cNvSpPr>
            <a:spLocks noGrp="1"/>
          </p:cNvSpPr>
          <p:nvPr>
            <p:ph type="title"/>
          </p:nvPr>
        </p:nvSpPr>
        <p:spPr>
          <a:xfrm>
            <a:off x="838200" y="365126"/>
            <a:ext cx="10515600" cy="1224524"/>
          </a:xfrm>
        </p:spPr>
        <p:txBody>
          <a:bodyPr/>
          <a:lstStyle/>
          <a:p>
            <a:r>
              <a:rPr lang="en-US" b="1" i="0" dirty="0">
                <a:solidFill>
                  <a:srgbClr val="000000"/>
                </a:solidFill>
                <a:effectLst/>
              </a:rPr>
              <a:t>Question 8</a:t>
            </a:r>
            <a:br>
              <a:rPr lang="en-US" b="1" i="0" dirty="0">
                <a:solidFill>
                  <a:srgbClr val="000000"/>
                </a:solidFill>
                <a:effectLst/>
              </a:rPr>
            </a:br>
            <a:r>
              <a:rPr lang="en-US" sz="2000" b="1" i="0" dirty="0">
                <a:solidFill>
                  <a:srgbClr val="000000"/>
                </a:solidFill>
                <a:effectLst/>
              </a:rPr>
              <a:t>What is the tren</a:t>
            </a:r>
            <a:r>
              <a:rPr lang="en-US" sz="2000" b="1" dirty="0">
                <a:solidFill>
                  <a:srgbClr val="000000"/>
                </a:solidFill>
              </a:rPr>
              <a:t>d of Waist with PCOS</a:t>
            </a:r>
            <a:endParaRPr lang="en-US" sz="2000" dirty="0"/>
          </a:p>
        </p:txBody>
      </p:sp>
      <p:pic>
        <p:nvPicPr>
          <p:cNvPr id="9" name="Content Placeholder 8">
            <a:extLst>
              <a:ext uri="{FF2B5EF4-FFF2-40B4-BE49-F238E27FC236}">
                <a16:creationId xmlns:a16="http://schemas.microsoft.com/office/drawing/2014/main" id="{FA0ECD7B-37A5-E3BE-3DFB-A63B3DA0A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684" y="1488000"/>
            <a:ext cx="8102207" cy="4351338"/>
          </a:xfrm>
        </p:spPr>
      </p:pic>
      <p:sp>
        <p:nvSpPr>
          <p:cNvPr id="10" name="TextBox 9">
            <a:extLst>
              <a:ext uri="{FF2B5EF4-FFF2-40B4-BE49-F238E27FC236}">
                <a16:creationId xmlns:a16="http://schemas.microsoft.com/office/drawing/2014/main" id="{A79C181C-6868-3ED1-1C51-AF9342D279EE}"/>
              </a:ext>
            </a:extLst>
          </p:cNvPr>
          <p:cNvSpPr txBox="1"/>
          <p:nvPr/>
        </p:nvSpPr>
        <p:spPr>
          <a:xfrm>
            <a:off x="838200" y="6035040"/>
            <a:ext cx="8516815" cy="369332"/>
          </a:xfrm>
          <a:prstGeom prst="rect">
            <a:avLst/>
          </a:prstGeom>
          <a:noFill/>
        </p:spPr>
        <p:txBody>
          <a:bodyPr wrap="square" rtlCol="0">
            <a:spAutoFit/>
          </a:bodyPr>
          <a:lstStyle/>
          <a:p>
            <a:r>
              <a:rPr lang="en-US" dirty="0"/>
              <a:t>Visualizing the trend of </a:t>
            </a:r>
            <a:r>
              <a:rPr lang="en-US" b="1" dirty="0"/>
              <a:t>Waist(inch) </a:t>
            </a:r>
            <a:r>
              <a:rPr lang="en-US" dirty="0"/>
              <a:t>with PCOS </a:t>
            </a:r>
          </a:p>
        </p:txBody>
      </p:sp>
    </p:spTree>
    <p:extLst>
      <p:ext uri="{BB962C8B-B14F-4D97-AF65-F5344CB8AC3E}">
        <p14:creationId xmlns:p14="http://schemas.microsoft.com/office/powerpoint/2010/main" val="159027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DD94-AB64-21D6-BD9F-BCC65D21FFB0}"/>
              </a:ext>
            </a:extLst>
          </p:cNvPr>
          <p:cNvSpPr>
            <a:spLocks noGrp="1"/>
          </p:cNvSpPr>
          <p:nvPr>
            <p:ph type="title"/>
          </p:nvPr>
        </p:nvSpPr>
        <p:spPr>
          <a:xfrm>
            <a:off x="838200" y="365125"/>
            <a:ext cx="10515600" cy="999441"/>
          </a:xfrm>
        </p:spPr>
        <p:txBody>
          <a:bodyPr/>
          <a:lstStyle/>
          <a:p>
            <a:r>
              <a:rPr lang="en-US" b="1" i="0" dirty="0">
                <a:solidFill>
                  <a:srgbClr val="000000"/>
                </a:solidFill>
                <a:effectLst/>
              </a:rPr>
              <a:t>Question 9</a:t>
            </a:r>
            <a:br>
              <a:rPr lang="en-US" b="1" i="0" dirty="0">
                <a:solidFill>
                  <a:srgbClr val="000000"/>
                </a:solidFill>
                <a:effectLst/>
              </a:rPr>
            </a:br>
            <a:r>
              <a:rPr lang="en-US" sz="2000" b="1" i="0" dirty="0">
                <a:solidFill>
                  <a:srgbClr val="000000"/>
                </a:solidFill>
                <a:effectLst/>
              </a:rPr>
              <a:t>What is the tren</a:t>
            </a:r>
            <a:r>
              <a:rPr lang="en-US" sz="2000" b="1" dirty="0">
                <a:solidFill>
                  <a:srgbClr val="000000"/>
                </a:solidFill>
              </a:rPr>
              <a:t>d of Hair Loss with PCOS</a:t>
            </a:r>
            <a:endParaRPr lang="en-US" sz="2000" dirty="0"/>
          </a:p>
        </p:txBody>
      </p:sp>
      <p:pic>
        <p:nvPicPr>
          <p:cNvPr id="5" name="Content Placeholder 4">
            <a:extLst>
              <a:ext uri="{FF2B5EF4-FFF2-40B4-BE49-F238E27FC236}">
                <a16:creationId xmlns:a16="http://schemas.microsoft.com/office/drawing/2014/main" id="{64056C77-D91E-B750-25CA-19F0AE5D76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099" y="1502068"/>
            <a:ext cx="4556589" cy="4351338"/>
          </a:xfrm>
        </p:spPr>
      </p:pic>
      <p:sp>
        <p:nvSpPr>
          <p:cNvPr id="6" name="TextBox 5">
            <a:extLst>
              <a:ext uri="{FF2B5EF4-FFF2-40B4-BE49-F238E27FC236}">
                <a16:creationId xmlns:a16="http://schemas.microsoft.com/office/drawing/2014/main" id="{E5E7702C-B0EC-DBB5-AC26-2AD7383311C6}"/>
              </a:ext>
            </a:extLst>
          </p:cNvPr>
          <p:cNvSpPr txBox="1"/>
          <p:nvPr/>
        </p:nvSpPr>
        <p:spPr>
          <a:xfrm>
            <a:off x="838200" y="5978769"/>
            <a:ext cx="6913098" cy="646331"/>
          </a:xfrm>
          <a:prstGeom prst="rect">
            <a:avLst/>
          </a:prstGeom>
          <a:noFill/>
        </p:spPr>
        <p:txBody>
          <a:bodyPr wrap="square" rtlCol="0">
            <a:spAutoFit/>
          </a:bodyPr>
          <a:lstStyle/>
          <a:p>
            <a:r>
              <a:rPr lang="en-US" dirty="0"/>
              <a:t>Visualizing the trend of </a:t>
            </a:r>
            <a:r>
              <a:rPr lang="en-US" b="1" dirty="0"/>
              <a:t>Hair loss (Y/N) </a:t>
            </a:r>
            <a:r>
              <a:rPr lang="en-US" dirty="0"/>
              <a:t>with PCOS </a:t>
            </a:r>
          </a:p>
          <a:p>
            <a:endParaRPr lang="en-US" dirty="0"/>
          </a:p>
        </p:txBody>
      </p:sp>
    </p:spTree>
    <p:extLst>
      <p:ext uri="{BB962C8B-B14F-4D97-AF65-F5344CB8AC3E}">
        <p14:creationId xmlns:p14="http://schemas.microsoft.com/office/powerpoint/2010/main" val="208740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45E3-73A0-322F-D1BC-29E7CE3C4916}"/>
              </a:ext>
            </a:extLst>
          </p:cNvPr>
          <p:cNvSpPr>
            <a:spLocks noGrp="1"/>
          </p:cNvSpPr>
          <p:nvPr>
            <p:ph type="title"/>
          </p:nvPr>
        </p:nvSpPr>
        <p:spPr>
          <a:xfrm>
            <a:off x="838200" y="365126"/>
            <a:ext cx="10515600" cy="1126050"/>
          </a:xfrm>
        </p:spPr>
        <p:txBody>
          <a:bodyPr>
            <a:normAutofit/>
          </a:bodyPr>
          <a:lstStyle/>
          <a:p>
            <a:r>
              <a:rPr lang="en-US" b="1" i="0" dirty="0">
                <a:solidFill>
                  <a:srgbClr val="000000"/>
                </a:solidFill>
                <a:effectLst/>
              </a:rPr>
              <a:t>Question 10</a:t>
            </a:r>
            <a:br>
              <a:rPr lang="en-US" b="1" i="0" dirty="0">
                <a:solidFill>
                  <a:srgbClr val="000000"/>
                </a:solidFill>
                <a:effectLst/>
              </a:rPr>
            </a:br>
            <a:r>
              <a:rPr lang="en-US" sz="2200" b="1" i="0" dirty="0">
                <a:solidFill>
                  <a:srgbClr val="000000"/>
                </a:solidFill>
                <a:effectLst/>
              </a:rPr>
              <a:t>What is the tren</a:t>
            </a:r>
            <a:r>
              <a:rPr lang="en-US" sz="2200" b="1" dirty="0">
                <a:solidFill>
                  <a:srgbClr val="000000"/>
                </a:solidFill>
              </a:rPr>
              <a:t>d of Regular Exercise with PCOS</a:t>
            </a:r>
            <a:endParaRPr lang="en-US" sz="2200" dirty="0"/>
          </a:p>
        </p:txBody>
      </p:sp>
      <p:pic>
        <p:nvPicPr>
          <p:cNvPr id="5" name="Content Placeholder 4">
            <a:extLst>
              <a:ext uri="{FF2B5EF4-FFF2-40B4-BE49-F238E27FC236}">
                <a16:creationId xmlns:a16="http://schemas.microsoft.com/office/drawing/2014/main" id="{502B2DEE-CD9B-7DF7-3F9E-BFBC17989C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252" y="1389526"/>
            <a:ext cx="4549878" cy="4351338"/>
          </a:xfrm>
        </p:spPr>
      </p:pic>
      <p:sp>
        <p:nvSpPr>
          <p:cNvPr id="7" name="TextBox 6">
            <a:extLst>
              <a:ext uri="{FF2B5EF4-FFF2-40B4-BE49-F238E27FC236}">
                <a16:creationId xmlns:a16="http://schemas.microsoft.com/office/drawing/2014/main" id="{7C102329-2F82-14E3-5EDF-8500F81E68CD}"/>
              </a:ext>
            </a:extLst>
          </p:cNvPr>
          <p:cNvSpPr txBox="1"/>
          <p:nvPr/>
        </p:nvSpPr>
        <p:spPr>
          <a:xfrm>
            <a:off x="1041009" y="6035040"/>
            <a:ext cx="6710289" cy="369332"/>
          </a:xfrm>
          <a:prstGeom prst="rect">
            <a:avLst/>
          </a:prstGeom>
          <a:noFill/>
        </p:spPr>
        <p:txBody>
          <a:bodyPr wrap="square" rtlCol="0">
            <a:spAutoFit/>
          </a:bodyPr>
          <a:lstStyle/>
          <a:p>
            <a:r>
              <a:rPr lang="en-US" dirty="0"/>
              <a:t>Visualizing the trend of </a:t>
            </a:r>
            <a:r>
              <a:rPr lang="en-US" b="1" dirty="0"/>
              <a:t>Reg Exercise (Y/N) </a:t>
            </a:r>
            <a:r>
              <a:rPr lang="en-US" dirty="0"/>
              <a:t>with PCOS </a:t>
            </a:r>
          </a:p>
        </p:txBody>
      </p:sp>
    </p:spTree>
    <p:extLst>
      <p:ext uri="{BB962C8B-B14F-4D97-AF65-F5344CB8AC3E}">
        <p14:creationId xmlns:p14="http://schemas.microsoft.com/office/powerpoint/2010/main" val="188980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6DCA-E060-6F3A-0EC0-7425A65C4B35}"/>
              </a:ext>
            </a:extLst>
          </p:cNvPr>
          <p:cNvSpPr>
            <a:spLocks noGrp="1"/>
          </p:cNvSpPr>
          <p:nvPr>
            <p:ph type="title"/>
          </p:nvPr>
        </p:nvSpPr>
        <p:spPr>
          <a:xfrm>
            <a:off x="838200" y="365125"/>
            <a:ext cx="10515600" cy="1168253"/>
          </a:xfrm>
        </p:spPr>
        <p:txBody>
          <a:bodyPr>
            <a:normAutofit/>
          </a:bodyPr>
          <a:lstStyle/>
          <a:p>
            <a:r>
              <a:rPr lang="en-US" b="1" i="0" dirty="0">
                <a:solidFill>
                  <a:srgbClr val="000000"/>
                </a:solidFill>
                <a:effectLst/>
              </a:rPr>
              <a:t>Question 11</a:t>
            </a:r>
            <a:br>
              <a:rPr lang="en-US" b="1" i="0" dirty="0">
                <a:solidFill>
                  <a:srgbClr val="000000"/>
                </a:solidFill>
                <a:effectLst/>
              </a:rPr>
            </a:br>
            <a:r>
              <a:rPr lang="en-US" sz="2000" b="1" i="0" dirty="0">
                <a:solidFill>
                  <a:srgbClr val="000000"/>
                </a:solidFill>
                <a:effectLst/>
              </a:rPr>
              <a:t>What is the tren</a:t>
            </a:r>
            <a:r>
              <a:rPr lang="en-US" sz="2000" b="1" dirty="0">
                <a:solidFill>
                  <a:srgbClr val="000000"/>
                </a:solidFill>
              </a:rPr>
              <a:t>d of Blood Group with PCOS</a:t>
            </a:r>
            <a:endParaRPr lang="en-US" sz="2000" dirty="0"/>
          </a:p>
        </p:txBody>
      </p:sp>
      <p:pic>
        <p:nvPicPr>
          <p:cNvPr id="5" name="Content Placeholder 4">
            <a:extLst>
              <a:ext uri="{FF2B5EF4-FFF2-40B4-BE49-F238E27FC236}">
                <a16:creationId xmlns:a16="http://schemas.microsoft.com/office/drawing/2014/main" id="{506702FB-D460-3BA8-C431-5B5828A214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1729"/>
            <a:ext cx="6539252" cy="4351338"/>
          </a:xfrm>
        </p:spPr>
      </p:pic>
      <p:sp>
        <p:nvSpPr>
          <p:cNvPr id="6" name="TextBox 5">
            <a:extLst>
              <a:ext uri="{FF2B5EF4-FFF2-40B4-BE49-F238E27FC236}">
                <a16:creationId xmlns:a16="http://schemas.microsoft.com/office/drawing/2014/main" id="{034D2C1C-A3BF-F2C2-58C4-42D20FCF92B6}"/>
              </a:ext>
            </a:extLst>
          </p:cNvPr>
          <p:cNvSpPr txBox="1"/>
          <p:nvPr/>
        </p:nvSpPr>
        <p:spPr>
          <a:xfrm>
            <a:off x="838200" y="6006905"/>
            <a:ext cx="7152249" cy="646331"/>
          </a:xfrm>
          <a:prstGeom prst="rect">
            <a:avLst/>
          </a:prstGeom>
          <a:noFill/>
        </p:spPr>
        <p:txBody>
          <a:bodyPr wrap="square" rtlCol="0">
            <a:spAutoFit/>
          </a:bodyPr>
          <a:lstStyle/>
          <a:p>
            <a:r>
              <a:rPr lang="en-US" dirty="0"/>
              <a:t>Visualizing the trend of </a:t>
            </a:r>
            <a:r>
              <a:rPr lang="en-US" b="1" dirty="0"/>
              <a:t>Blood Group Category </a:t>
            </a:r>
            <a:r>
              <a:rPr lang="en-US" dirty="0"/>
              <a:t>with PCOS </a:t>
            </a:r>
          </a:p>
          <a:p>
            <a:endParaRPr lang="en-US" dirty="0"/>
          </a:p>
        </p:txBody>
      </p:sp>
    </p:spTree>
    <p:extLst>
      <p:ext uri="{BB962C8B-B14F-4D97-AF65-F5344CB8AC3E}">
        <p14:creationId xmlns:p14="http://schemas.microsoft.com/office/powerpoint/2010/main" val="420465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FCDC-1465-3F7F-A6F7-A8AD64D4946D}"/>
              </a:ext>
            </a:extLst>
          </p:cNvPr>
          <p:cNvSpPr>
            <a:spLocks noGrp="1"/>
          </p:cNvSpPr>
          <p:nvPr>
            <p:ph type="title"/>
          </p:nvPr>
        </p:nvSpPr>
        <p:spPr/>
        <p:txBody>
          <a:bodyPr>
            <a:normAutofit/>
          </a:bodyPr>
          <a:lstStyle/>
          <a:p>
            <a:r>
              <a:rPr lang="en-US" b="1" i="0" dirty="0">
                <a:solidFill>
                  <a:srgbClr val="000000"/>
                </a:solidFill>
                <a:effectLst/>
              </a:rPr>
              <a:t>Question 12</a:t>
            </a:r>
            <a:br>
              <a:rPr lang="en-US" b="1" i="0" dirty="0">
                <a:solidFill>
                  <a:srgbClr val="000000"/>
                </a:solidFill>
                <a:effectLst/>
              </a:rPr>
            </a:br>
            <a:r>
              <a:rPr lang="en-US" sz="2000" b="1" i="0" dirty="0">
                <a:solidFill>
                  <a:srgbClr val="000000"/>
                </a:solidFill>
                <a:effectLst/>
              </a:rPr>
              <a:t>What is the tren</a:t>
            </a:r>
            <a:r>
              <a:rPr lang="en-US" sz="2000" b="1" dirty="0">
                <a:solidFill>
                  <a:srgbClr val="000000"/>
                </a:solidFill>
              </a:rPr>
              <a:t>d of Weight Gain with PCOS</a:t>
            </a:r>
            <a:endParaRPr lang="en-US" sz="2000" dirty="0"/>
          </a:p>
        </p:txBody>
      </p:sp>
      <p:pic>
        <p:nvPicPr>
          <p:cNvPr id="5" name="Content Placeholder 4">
            <a:extLst>
              <a:ext uri="{FF2B5EF4-FFF2-40B4-BE49-F238E27FC236}">
                <a16:creationId xmlns:a16="http://schemas.microsoft.com/office/drawing/2014/main" id="{38D3E871-6474-474B-0E5D-DB8C8EC4A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663" y="1690688"/>
            <a:ext cx="4284650" cy="4351338"/>
          </a:xfrm>
        </p:spPr>
      </p:pic>
      <p:sp>
        <p:nvSpPr>
          <p:cNvPr id="6" name="TextBox 5">
            <a:extLst>
              <a:ext uri="{FF2B5EF4-FFF2-40B4-BE49-F238E27FC236}">
                <a16:creationId xmlns:a16="http://schemas.microsoft.com/office/drawing/2014/main" id="{B0262BBC-3677-EBC1-7EA8-57E7E32367E0}"/>
              </a:ext>
            </a:extLst>
          </p:cNvPr>
          <p:cNvSpPr txBox="1"/>
          <p:nvPr/>
        </p:nvSpPr>
        <p:spPr>
          <a:xfrm>
            <a:off x="661182" y="6203852"/>
            <a:ext cx="6344529" cy="369332"/>
          </a:xfrm>
          <a:prstGeom prst="rect">
            <a:avLst/>
          </a:prstGeom>
          <a:noFill/>
        </p:spPr>
        <p:txBody>
          <a:bodyPr wrap="square" rtlCol="0">
            <a:spAutoFit/>
          </a:bodyPr>
          <a:lstStyle/>
          <a:p>
            <a:r>
              <a:rPr lang="en-US" dirty="0"/>
              <a:t>Visualizing the trend of </a:t>
            </a:r>
            <a:r>
              <a:rPr lang="en-US" b="1" dirty="0"/>
              <a:t>Weight Gain (Y/N) </a:t>
            </a:r>
            <a:r>
              <a:rPr lang="en-US" dirty="0"/>
              <a:t>with PCOS </a:t>
            </a:r>
          </a:p>
        </p:txBody>
      </p:sp>
    </p:spTree>
    <p:extLst>
      <p:ext uri="{BB962C8B-B14F-4D97-AF65-F5344CB8AC3E}">
        <p14:creationId xmlns:p14="http://schemas.microsoft.com/office/powerpoint/2010/main" val="820625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BB71-2113-15DF-22F3-24113072DCE1}"/>
              </a:ext>
            </a:extLst>
          </p:cNvPr>
          <p:cNvSpPr>
            <a:spLocks noGrp="1"/>
          </p:cNvSpPr>
          <p:nvPr>
            <p:ph type="title"/>
          </p:nvPr>
        </p:nvSpPr>
        <p:spPr/>
        <p:txBody>
          <a:bodyPr/>
          <a:lstStyle/>
          <a:p>
            <a:r>
              <a:rPr lang="en-US" b="1" dirty="0"/>
              <a:t>Statistical Testing</a:t>
            </a:r>
          </a:p>
        </p:txBody>
      </p:sp>
      <p:sp>
        <p:nvSpPr>
          <p:cNvPr id="3" name="Content Placeholder 2">
            <a:extLst>
              <a:ext uri="{FF2B5EF4-FFF2-40B4-BE49-F238E27FC236}">
                <a16:creationId xmlns:a16="http://schemas.microsoft.com/office/drawing/2014/main" id="{74C75EC1-5BC8-D6D6-FBA6-F6179A1F9F32}"/>
              </a:ext>
            </a:extLst>
          </p:cNvPr>
          <p:cNvSpPr>
            <a:spLocks noGrp="1"/>
          </p:cNvSpPr>
          <p:nvPr>
            <p:ph idx="1"/>
          </p:nvPr>
        </p:nvSpPr>
        <p:spPr/>
        <p:txBody>
          <a:bodyPr/>
          <a:lstStyle/>
          <a:p>
            <a:pPr marL="0" indent="0">
              <a:buNone/>
            </a:pPr>
            <a:r>
              <a:rPr lang="en-US" b="0" i="0" dirty="0">
                <a:solidFill>
                  <a:srgbClr val="000000"/>
                </a:solidFill>
                <a:effectLst/>
                <a:latin typeface="Helvetica Neue"/>
              </a:rPr>
              <a:t>After performing Data Analysis we observed the symptoms of </a:t>
            </a:r>
            <a:r>
              <a:rPr lang="en-US" b="1" i="0" dirty="0">
                <a:solidFill>
                  <a:srgbClr val="000000"/>
                </a:solidFill>
                <a:effectLst/>
                <a:latin typeface="Helvetica Neue"/>
              </a:rPr>
              <a:t>PCOS</a:t>
            </a:r>
            <a:r>
              <a:rPr lang="en-US" b="0" i="0" dirty="0">
                <a:solidFill>
                  <a:srgbClr val="000000"/>
                </a:solidFill>
                <a:effectLst/>
                <a:latin typeface="Helvetica Neue"/>
              </a:rPr>
              <a:t> disease. In Statistical Testing we are going to test few symptoms are these symptoms are statistically important to cause </a:t>
            </a:r>
            <a:r>
              <a:rPr lang="en-US" b="1" i="0" dirty="0">
                <a:solidFill>
                  <a:srgbClr val="000000"/>
                </a:solidFill>
                <a:effectLst/>
                <a:latin typeface="Helvetica Neue"/>
              </a:rPr>
              <a:t>PCOS</a:t>
            </a:r>
          </a:p>
          <a:p>
            <a:pPr marL="0" indent="0" algn="l">
              <a:buNone/>
            </a:pPr>
            <a:endParaRPr lang="en-US" b="1" i="0" dirty="0">
              <a:solidFill>
                <a:srgbClr val="000000"/>
              </a:solidFill>
              <a:effectLst/>
              <a:latin typeface="Helvetica Neue"/>
            </a:endParaRPr>
          </a:p>
          <a:p>
            <a:pPr marL="0" indent="0" algn="l">
              <a:buNone/>
            </a:pPr>
            <a:r>
              <a:rPr lang="en-US" b="1" i="0" dirty="0">
                <a:solidFill>
                  <a:srgbClr val="000000"/>
                </a:solidFill>
                <a:effectLst/>
                <a:latin typeface="Helvetica Neue"/>
              </a:rPr>
              <a:t>Applying Chi-Square Test on</a:t>
            </a:r>
          </a:p>
          <a:p>
            <a:pPr algn="l">
              <a:buFont typeface="+mj-lt"/>
              <a:buAutoNum type="arabicPeriod"/>
            </a:pPr>
            <a:r>
              <a:rPr lang="en-US" b="0" i="0" dirty="0">
                <a:solidFill>
                  <a:srgbClr val="000000"/>
                </a:solidFill>
                <a:effectLst/>
                <a:latin typeface="Helvetica Neue"/>
              </a:rPr>
              <a:t>Hair Growth</a:t>
            </a:r>
          </a:p>
          <a:p>
            <a:pPr algn="l">
              <a:buFont typeface="+mj-lt"/>
              <a:buAutoNum type="arabicPeriod"/>
            </a:pPr>
            <a:r>
              <a:rPr lang="en-US" b="0" i="0" dirty="0">
                <a:solidFill>
                  <a:srgbClr val="000000"/>
                </a:solidFill>
                <a:effectLst/>
                <a:latin typeface="Helvetica Neue"/>
              </a:rPr>
              <a:t>Weight Gain Columns</a:t>
            </a:r>
          </a:p>
          <a:p>
            <a:pPr marL="0" indent="0">
              <a:buNone/>
            </a:pPr>
            <a:endParaRPr lang="en-US" dirty="0"/>
          </a:p>
        </p:txBody>
      </p:sp>
    </p:spTree>
    <p:extLst>
      <p:ext uri="{BB962C8B-B14F-4D97-AF65-F5344CB8AC3E}">
        <p14:creationId xmlns:p14="http://schemas.microsoft.com/office/powerpoint/2010/main" val="131629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762C-BD15-0022-D428-9701F814257B}"/>
              </a:ext>
            </a:extLst>
          </p:cNvPr>
          <p:cNvSpPr>
            <a:spLocks noGrp="1"/>
          </p:cNvSpPr>
          <p:nvPr>
            <p:ph type="title"/>
          </p:nvPr>
        </p:nvSpPr>
        <p:spPr/>
        <p:txBody>
          <a:bodyPr/>
          <a:lstStyle/>
          <a:p>
            <a:r>
              <a:rPr lang="en-US" b="1" dirty="0"/>
              <a:t>Statistical Testing</a:t>
            </a:r>
            <a:endParaRPr lang="en-US" dirty="0"/>
          </a:p>
        </p:txBody>
      </p:sp>
      <p:sp>
        <p:nvSpPr>
          <p:cNvPr id="3" name="Content Placeholder 2">
            <a:extLst>
              <a:ext uri="{FF2B5EF4-FFF2-40B4-BE49-F238E27FC236}">
                <a16:creationId xmlns:a16="http://schemas.microsoft.com/office/drawing/2014/main" id="{69FB4FD3-0FF9-1D98-B154-CB091ED8FCBB}"/>
              </a:ext>
            </a:extLst>
          </p:cNvPr>
          <p:cNvSpPr>
            <a:spLocks noGrp="1"/>
          </p:cNvSpPr>
          <p:nvPr>
            <p:ph idx="1"/>
          </p:nvPr>
        </p:nvSpPr>
        <p:spPr>
          <a:xfrm>
            <a:off x="838200" y="1547446"/>
            <a:ext cx="10515600" cy="4629517"/>
          </a:xfrm>
        </p:spPr>
        <p:txBody>
          <a:bodyPr>
            <a:normAutofit/>
          </a:bodyPr>
          <a:lstStyle/>
          <a:p>
            <a:pPr marL="0" indent="0">
              <a:buNone/>
            </a:pPr>
            <a:r>
              <a:rPr lang="en-US" sz="2000" b="1" dirty="0"/>
              <a:t>Creating contingency tables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t>Calculating Chi-square value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After performing Chi-Square test on both variables it is clear that both columns has significance in PCOS disease prediction.</a:t>
            </a:r>
          </a:p>
          <a:p>
            <a:pPr marL="0" indent="0">
              <a:buNone/>
            </a:pPr>
            <a:endParaRPr lang="en-US" sz="2000" dirty="0"/>
          </a:p>
        </p:txBody>
      </p:sp>
      <p:pic>
        <p:nvPicPr>
          <p:cNvPr id="5" name="Picture 4">
            <a:extLst>
              <a:ext uri="{FF2B5EF4-FFF2-40B4-BE49-F238E27FC236}">
                <a16:creationId xmlns:a16="http://schemas.microsoft.com/office/drawing/2014/main" id="{9CE92622-F509-B616-B965-CF621C89EEBE}"/>
              </a:ext>
            </a:extLst>
          </p:cNvPr>
          <p:cNvPicPr>
            <a:picLocks noChangeAspect="1"/>
          </p:cNvPicPr>
          <p:nvPr/>
        </p:nvPicPr>
        <p:blipFill rotWithShape="1">
          <a:blip r:embed="rId2">
            <a:extLst>
              <a:ext uri="{28A0092B-C50C-407E-A947-70E740481C1C}">
                <a14:useLocalDpi xmlns:a14="http://schemas.microsoft.com/office/drawing/2010/main" val="0"/>
              </a:ext>
            </a:extLst>
          </a:blip>
          <a:srcRect t="39456" b="-1"/>
          <a:stretch/>
        </p:blipFill>
        <p:spPr>
          <a:xfrm>
            <a:off x="838200" y="2001062"/>
            <a:ext cx="5744377" cy="712375"/>
          </a:xfrm>
          <a:prstGeom prst="rect">
            <a:avLst/>
          </a:prstGeom>
        </p:spPr>
      </p:pic>
      <p:pic>
        <p:nvPicPr>
          <p:cNvPr id="7" name="Picture 6">
            <a:extLst>
              <a:ext uri="{FF2B5EF4-FFF2-40B4-BE49-F238E27FC236}">
                <a16:creationId xmlns:a16="http://schemas.microsoft.com/office/drawing/2014/main" id="{D6E10A53-09B9-DF51-75BD-3390033C513A}"/>
              </a:ext>
            </a:extLst>
          </p:cNvPr>
          <p:cNvPicPr>
            <a:picLocks noChangeAspect="1"/>
          </p:cNvPicPr>
          <p:nvPr/>
        </p:nvPicPr>
        <p:blipFill rotWithShape="1">
          <a:blip r:embed="rId3">
            <a:extLst>
              <a:ext uri="{28A0092B-C50C-407E-A947-70E740481C1C}">
                <a14:useLocalDpi xmlns:a14="http://schemas.microsoft.com/office/drawing/2010/main" val="0"/>
              </a:ext>
            </a:extLst>
          </a:blip>
          <a:srcRect t="47338"/>
          <a:stretch/>
        </p:blipFill>
        <p:spPr>
          <a:xfrm>
            <a:off x="838200" y="4131464"/>
            <a:ext cx="6258798" cy="712375"/>
          </a:xfrm>
          <a:prstGeom prst="rect">
            <a:avLst/>
          </a:prstGeom>
        </p:spPr>
      </p:pic>
      <p:pic>
        <p:nvPicPr>
          <p:cNvPr id="6" name="Picture 5">
            <a:extLst>
              <a:ext uri="{FF2B5EF4-FFF2-40B4-BE49-F238E27FC236}">
                <a16:creationId xmlns:a16="http://schemas.microsoft.com/office/drawing/2014/main" id="{35B5375E-6FE7-9474-3613-71F5B621E743}"/>
              </a:ext>
            </a:extLst>
          </p:cNvPr>
          <p:cNvPicPr>
            <a:picLocks noChangeAspect="1"/>
          </p:cNvPicPr>
          <p:nvPr/>
        </p:nvPicPr>
        <p:blipFill rotWithShape="1">
          <a:blip r:embed="rId4">
            <a:extLst>
              <a:ext uri="{28A0092B-C50C-407E-A947-70E740481C1C}">
                <a14:useLocalDpi xmlns:a14="http://schemas.microsoft.com/office/drawing/2010/main" val="0"/>
              </a:ext>
            </a:extLst>
          </a:blip>
          <a:srcRect t="36468"/>
          <a:stretch/>
        </p:blipFill>
        <p:spPr>
          <a:xfrm>
            <a:off x="5422926" y="1938736"/>
            <a:ext cx="5544324" cy="774701"/>
          </a:xfrm>
          <a:prstGeom prst="rect">
            <a:avLst/>
          </a:prstGeom>
        </p:spPr>
      </p:pic>
      <p:graphicFrame>
        <p:nvGraphicFramePr>
          <p:cNvPr id="8" name="Table 9">
            <a:extLst>
              <a:ext uri="{FF2B5EF4-FFF2-40B4-BE49-F238E27FC236}">
                <a16:creationId xmlns:a16="http://schemas.microsoft.com/office/drawing/2014/main" id="{159790E2-0EAA-1408-2589-7DC8A7B60227}"/>
              </a:ext>
            </a:extLst>
          </p:cNvPr>
          <p:cNvGraphicFramePr>
            <a:graphicFrameLocks noGrp="1"/>
          </p:cNvGraphicFramePr>
          <p:nvPr>
            <p:extLst>
              <p:ext uri="{D42A27DB-BD31-4B8C-83A1-F6EECF244321}">
                <p14:modId xmlns:p14="http://schemas.microsoft.com/office/powerpoint/2010/main" val="1800773374"/>
              </p:ext>
            </p:extLst>
          </p:nvPr>
        </p:nvGraphicFramePr>
        <p:xfrm>
          <a:off x="838200" y="3590844"/>
          <a:ext cx="8128000" cy="1107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2523059"/>
                    </a:ext>
                  </a:extLst>
                </a:gridCol>
                <a:gridCol w="4064000">
                  <a:extLst>
                    <a:ext uri="{9D8B030D-6E8A-4147-A177-3AD203B41FA5}">
                      <a16:colId xmlns:a16="http://schemas.microsoft.com/office/drawing/2014/main" val="3255722431"/>
                    </a:ext>
                  </a:extLst>
                </a:gridCol>
              </a:tblGrid>
              <a:tr h="0">
                <a:tc>
                  <a:txBody>
                    <a:bodyPr/>
                    <a:lstStyle/>
                    <a:p>
                      <a:r>
                        <a:rPr lang="en-US" dirty="0"/>
                        <a:t>Variable</a:t>
                      </a:r>
                    </a:p>
                  </a:txBody>
                  <a:tcPr/>
                </a:tc>
                <a:tc>
                  <a:txBody>
                    <a:bodyPr/>
                    <a:lstStyle/>
                    <a:p>
                      <a:r>
                        <a:rPr lang="en-US" dirty="0"/>
                        <a:t>Chi-Square Value</a:t>
                      </a:r>
                    </a:p>
                  </a:txBody>
                  <a:tcPr/>
                </a:tc>
                <a:extLst>
                  <a:ext uri="{0D108BD9-81ED-4DB2-BD59-A6C34878D82A}">
                    <a16:rowId xmlns:a16="http://schemas.microsoft.com/office/drawing/2014/main" val="561040758"/>
                  </a:ext>
                </a:extLst>
              </a:tr>
              <a:tr h="370840">
                <a:tc>
                  <a:txBody>
                    <a:bodyPr/>
                    <a:lstStyle/>
                    <a:p>
                      <a:r>
                        <a:rPr lang="en-US" dirty="0"/>
                        <a:t>Hair Growth (Y/N)</a:t>
                      </a:r>
                    </a:p>
                  </a:txBody>
                  <a:tcPr/>
                </a:tc>
                <a:tc>
                  <a:txBody>
                    <a:bodyPr/>
                    <a:lstStyle/>
                    <a:p>
                      <a:r>
                        <a:rPr lang="en-US" dirty="0"/>
                        <a:t>116.8100</a:t>
                      </a:r>
                    </a:p>
                  </a:txBody>
                  <a:tcPr/>
                </a:tc>
                <a:extLst>
                  <a:ext uri="{0D108BD9-81ED-4DB2-BD59-A6C34878D82A}">
                    <a16:rowId xmlns:a16="http://schemas.microsoft.com/office/drawing/2014/main" val="3759558040"/>
                  </a:ext>
                </a:extLst>
              </a:tr>
              <a:tr h="370840">
                <a:tc>
                  <a:txBody>
                    <a:bodyPr/>
                    <a:lstStyle/>
                    <a:p>
                      <a:r>
                        <a:rPr lang="en-US" dirty="0"/>
                        <a:t>Weight Gain (Y/N)</a:t>
                      </a:r>
                    </a:p>
                  </a:txBody>
                  <a:tcPr/>
                </a:tc>
                <a:tc>
                  <a:txBody>
                    <a:bodyPr/>
                    <a:lstStyle/>
                    <a:p>
                      <a:r>
                        <a:rPr lang="en-US" dirty="0"/>
                        <a:t>105.23677</a:t>
                      </a:r>
                    </a:p>
                  </a:txBody>
                  <a:tcPr/>
                </a:tc>
                <a:extLst>
                  <a:ext uri="{0D108BD9-81ED-4DB2-BD59-A6C34878D82A}">
                    <a16:rowId xmlns:a16="http://schemas.microsoft.com/office/drawing/2014/main" val="1060105580"/>
                  </a:ext>
                </a:extLst>
              </a:tr>
            </a:tbl>
          </a:graphicData>
        </a:graphic>
      </p:graphicFrame>
    </p:spTree>
    <p:extLst>
      <p:ext uri="{BB962C8B-B14F-4D97-AF65-F5344CB8AC3E}">
        <p14:creationId xmlns:p14="http://schemas.microsoft.com/office/powerpoint/2010/main" val="3533447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D0D7-22D6-8037-17EB-E1D0F3A252DD}"/>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EEC9C516-3D43-1D9E-F5AA-B8DBEE4F0378}"/>
              </a:ext>
            </a:extLst>
          </p:cNvPr>
          <p:cNvSpPr>
            <a:spLocks noGrp="1"/>
          </p:cNvSpPr>
          <p:nvPr>
            <p:ph idx="1"/>
          </p:nvPr>
        </p:nvSpPr>
        <p:spPr/>
        <p:txBody>
          <a:bodyPr/>
          <a:lstStyle/>
          <a:p>
            <a:pPr marL="0" indent="0">
              <a:buNone/>
            </a:pPr>
            <a:r>
              <a:rPr lang="en-US" dirty="0"/>
              <a:t>According to Correlation test, Exploratory Data Analysis and Statistical Testing it is proved that Follicle No (R), Follicle No (L), Weight Gain (Y/N), Hair Growth (Y/N), Skin Darkening (Y/N), Fast Food (Y/N), Cycle Length(days) only these columns are significant for the prediction of PCOS disease.</a:t>
            </a:r>
          </a:p>
        </p:txBody>
      </p:sp>
    </p:spTree>
    <p:extLst>
      <p:ext uri="{BB962C8B-B14F-4D97-AF65-F5344CB8AC3E}">
        <p14:creationId xmlns:p14="http://schemas.microsoft.com/office/powerpoint/2010/main" val="354763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A6A1-79A2-7172-A121-576CD2A93401}"/>
              </a:ext>
            </a:extLst>
          </p:cNvPr>
          <p:cNvSpPr>
            <a:spLocks noGrp="1"/>
          </p:cNvSpPr>
          <p:nvPr>
            <p:ph type="title"/>
          </p:nvPr>
        </p:nvSpPr>
        <p:spPr/>
        <p:txBody>
          <a:bodyPr/>
          <a:lstStyle/>
          <a:p>
            <a:r>
              <a:rPr lang="en-US" dirty="0"/>
              <a:t>PCOS 	</a:t>
            </a:r>
          </a:p>
        </p:txBody>
      </p:sp>
      <p:sp>
        <p:nvSpPr>
          <p:cNvPr id="3" name="Content Placeholder 2">
            <a:extLst>
              <a:ext uri="{FF2B5EF4-FFF2-40B4-BE49-F238E27FC236}">
                <a16:creationId xmlns:a16="http://schemas.microsoft.com/office/drawing/2014/main" id="{1B6DC121-F8DA-3E03-AA58-01FA7D9F73A1}"/>
              </a:ext>
            </a:extLst>
          </p:cNvPr>
          <p:cNvSpPr>
            <a:spLocks noGrp="1"/>
          </p:cNvSpPr>
          <p:nvPr>
            <p:ph idx="1"/>
          </p:nvPr>
        </p:nvSpPr>
        <p:spPr/>
        <p:txBody>
          <a:bodyPr/>
          <a:lstStyle/>
          <a:p>
            <a:pPr marL="0" indent="0">
              <a:buNone/>
            </a:pPr>
            <a:r>
              <a:rPr lang="en-US" b="0" i="0" dirty="0">
                <a:solidFill>
                  <a:srgbClr val="000000"/>
                </a:solidFill>
                <a:effectLst/>
                <a:latin typeface="Helvetica Neue"/>
              </a:rPr>
              <a:t>PCOS is a hormonal disorder common among women of reproductive age. Women with PCOS may have infrequent or prolonged menstrual periods or excess male hormone (androgen) levels. The ovaries may develop numerous small collections of fluid (follicles) and fail to regularly release eggs.</a:t>
            </a:r>
            <a:endParaRPr lang="en-US" dirty="0"/>
          </a:p>
        </p:txBody>
      </p:sp>
    </p:spTree>
    <p:extLst>
      <p:ext uri="{BB962C8B-B14F-4D97-AF65-F5344CB8AC3E}">
        <p14:creationId xmlns:p14="http://schemas.microsoft.com/office/powerpoint/2010/main" val="422326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E0C4-404E-D915-3A6C-3AABE38A0C62}"/>
              </a:ext>
            </a:extLst>
          </p:cNvPr>
          <p:cNvSpPr>
            <a:spLocks noGrp="1"/>
          </p:cNvSpPr>
          <p:nvPr>
            <p:ph type="title"/>
          </p:nvPr>
        </p:nvSpPr>
        <p:spPr/>
        <p:txBody>
          <a:bodyPr/>
          <a:lstStyle/>
          <a:p>
            <a:r>
              <a:rPr lang="en-US" i="0" dirty="0">
                <a:solidFill>
                  <a:srgbClr val="000000"/>
                </a:solidFill>
                <a:effectLst/>
                <a:latin typeface="Helvetica Neue"/>
              </a:rPr>
              <a:t>Knowing our Dataset</a:t>
            </a:r>
            <a:endParaRPr lang="en-US" dirty="0"/>
          </a:p>
        </p:txBody>
      </p:sp>
      <p:sp>
        <p:nvSpPr>
          <p:cNvPr id="3" name="Content Placeholder 2">
            <a:extLst>
              <a:ext uri="{FF2B5EF4-FFF2-40B4-BE49-F238E27FC236}">
                <a16:creationId xmlns:a16="http://schemas.microsoft.com/office/drawing/2014/main" id="{FA073382-A054-2B7D-5E59-836230260C47}"/>
              </a:ext>
            </a:extLst>
          </p:cNvPr>
          <p:cNvSpPr>
            <a:spLocks noGrp="1"/>
          </p:cNvSpPr>
          <p:nvPr>
            <p:ph idx="1"/>
          </p:nvPr>
        </p:nvSpPr>
        <p:spPr>
          <a:xfrm>
            <a:off x="838200" y="1797490"/>
            <a:ext cx="10515600" cy="4351338"/>
          </a:xfrm>
        </p:spPr>
        <p:txBody>
          <a:bodyPr/>
          <a:lstStyle/>
          <a:p>
            <a:pPr marL="0" indent="0">
              <a:buNone/>
            </a:pPr>
            <a:r>
              <a:rPr lang="en-US" dirty="0"/>
              <a:t>The dataset contains total 45 columns, out of 45 columns 19 columns has float data type, 23 columns have integer data type and 3 columns have object data type.</a:t>
            </a:r>
          </a:p>
          <a:p>
            <a:pPr marL="0" indent="0">
              <a:buNone/>
            </a:pPr>
            <a:endParaRPr lang="en-US" dirty="0"/>
          </a:p>
          <a:p>
            <a:pPr marL="0" indent="0">
              <a:buNone/>
            </a:pPr>
            <a:endParaRPr lang="en-US" dirty="0"/>
          </a:p>
          <a:p>
            <a:pPr marL="0" indent="0">
              <a:buNone/>
            </a:pPr>
            <a:r>
              <a:rPr lang="en-US" dirty="0"/>
              <a:t>Targe column has 2 outputs 0 and 1. 1 for PCOS positive and 0 for PCOS negative.</a:t>
            </a:r>
          </a:p>
        </p:txBody>
      </p:sp>
      <p:pic>
        <p:nvPicPr>
          <p:cNvPr id="5" name="Picture 4">
            <a:extLst>
              <a:ext uri="{FF2B5EF4-FFF2-40B4-BE49-F238E27FC236}">
                <a16:creationId xmlns:a16="http://schemas.microsoft.com/office/drawing/2014/main" id="{35DC479F-5387-44C7-EDCE-9D571BF9D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49137"/>
            <a:ext cx="3524742" cy="588291"/>
          </a:xfrm>
          <a:prstGeom prst="rect">
            <a:avLst/>
          </a:prstGeom>
        </p:spPr>
      </p:pic>
    </p:spTree>
    <p:extLst>
      <p:ext uri="{BB962C8B-B14F-4D97-AF65-F5344CB8AC3E}">
        <p14:creationId xmlns:p14="http://schemas.microsoft.com/office/powerpoint/2010/main" val="218087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40E8-92EB-A478-A686-B2759826430A}"/>
              </a:ext>
            </a:extLst>
          </p:cNvPr>
          <p:cNvSpPr>
            <a:spLocks noGrp="1"/>
          </p:cNvSpPr>
          <p:nvPr>
            <p:ph type="title"/>
          </p:nvPr>
        </p:nvSpPr>
        <p:spPr/>
        <p:txBody>
          <a:bodyPr/>
          <a:lstStyle/>
          <a:p>
            <a:r>
              <a:rPr lang="en-US" b="1" i="0" dirty="0">
                <a:solidFill>
                  <a:srgbClr val="000000"/>
                </a:solidFill>
                <a:effectLst/>
              </a:rPr>
              <a:t>Exploratory Data Analysis (EDA)</a:t>
            </a:r>
            <a:br>
              <a:rPr lang="en-US" b="1" i="0" dirty="0">
                <a:solidFill>
                  <a:srgbClr val="000000"/>
                </a:solidFill>
                <a:effectLst/>
              </a:rPr>
            </a:br>
            <a:r>
              <a:rPr lang="en-US" b="1" i="0" dirty="0">
                <a:solidFill>
                  <a:srgbClr val="000000"/>
                </a:solidFill>
                <a:effectLst/>
              </a:rPr>
              <a:t> </a:t>
            </a:r>
            <a:endParaRPr lang="en-US" dirty="0"/>
          </a:p>
        </p:txBody>
      </p:sp>
      <p:sp>
        <p:nvSpPr>
          <p:cNvPr id="3" name="Content Placeholder 2">
            <a:extLst>
              <a:ext uri="{FF2B5EF4-FFF2-40B4-BE49-F238E27FC236}">
                <a16:creationId xmlns:a16="http://schemas.microsoft.com/office/drawing/2014/main" id="{47E22539-25DE-216C-92FA-1E99BD5B815B}"/>
              </a:ext>
            </a:extLst>
          </p:cNvPr>
          <p:cNvSpPr>
            <a:spLocks noGrp="1"/>
          </p:cNvSpPr>
          <p:nvPr>
            <p:ph idx="1"/>
          </p:nvPr>
        </p:nvSpPr>
        <p:spPr/>
        <p:txBody>
          <a:bodyPr>
            <a:normAutofit/>
          </a:bodyPr>
          <a:lstStyle/>
          <a:p>
            <a:pPr marL="0" indent="0">
              <a:buNone/>
            </a:pPr>
            <a:r>
              <a:rPr lang="en-US" dirty="0"/>
              <a:t>Displaying columns which are correlated with PCOS </a:t>
            </a:r>
          </a:p>
          <a:p>
            <a:r>
              <a:rPr lang="en-US" dirty="0"/>
              <a:t>Follicle No.(R)</a:t>
            </a:r>
          </a:p>
          <a:p>
            <a:r>
              <a:rPr lang="en-US" dirty="0"/>
              <a:t>Follicle No. (L),                     					</a:t>
            </a:r>
          </a:p>
          <a:p>
            <a:r>
              <a:rPr lang="en-US" dirty="0"/>
              <a:t>Skin Darkening</a:t>
            </a:r>
          </a:p>
          <a:p>
            <a:r>
              <a:rPr lang="en-US" dirty="0"/>
              <a:t>Hair Growth</a:t>
            </a:r>
          </a:p>
          <a:p>
            <a:r>
              <a:rPr lang="en-US" dirty="0"/>
              <a:t>Weight Gain, 						</a:t>
            </a:r>
          </a:p>
          <a:p>
            <a:r>
              <a:rPr lang="en-US" dirty="0"/>
              <a:t>Cycle (R/I)</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64E2145-1D19-C53A-2EE3-C1722D203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621" y="2298822"/>
            <a:ext cx="4096322" cy="3737848"/>
          </a:xfrm>
          <a:prstGeom prst="rect">
            <a:avLst/>
          </a:prstGeom>
        </p:spPr>
      </p:pic>
    </p:spTree>
    <p:extLst>
      <p:ext uri="{BB962C8B-B14F-4D97-AF65-F5344CB8AC3E}">
        <p14:creationId xmlns:p14="http://schemas.microsoft.com/office/powerpoint/2010/main" val="390848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423A-FF12-2CE1-6CF1-1B1CF4691DE0}"/>
              </a:ext>
            </a:extLst>
          </p:cNvPr>
          <p:cNvSpPr>
            <a:spLocks noGrp="1"/>
          </p:cNvSpPr>
          <p:nvPr>
            <p:ph type="title"/>
          </p:nvPr>
        </p:nvSpPr>
        <p:spPr>
          <a:xfrm>
            <a:off x="838200" y="365126"/>
            <a:ext cx="10515600" cy="1069780"/>
          </a:xfrm>
        </p:spPr>
        <p:txBody>
          <a:bodyPr>
            <a:normAutofit/>
          </a:bodyPr>
          <a:lstStyle/>
          <a:p>
            <a:r>
              <a:rPr lang="en-US" b="1" i="0" dirty="0">
                <a:solidFill>
                  <a:srgbClr val="000000"/>
                </a:solidFill>
                <a:effectLst/>
              </a:rPr>
              <a:t>Question 1</a:t>
            </a:r>
            <a:br>
              <a:rPr lang="en-US" b="1" i="0" dirty="0">
                <a:solidFill>
                  <a:srgbClr val="000000"/>
                </a:solidFill>
                <a:effectLst/>
              </a:rPr>
            </a:br>
            <a:r>
              <a:rPr lang="en-US" sz="2200" b="1" i="0" dirty="0">
                <a:solidFill>
                  <a:srgbClr val="000000"/>
                </a:solidFill>
                <a:effectLst/>
              </a:rPr>
              <a:t>Visualize the correlation of columns</a:t>
            </a:r>
            <a:endParaRPr lang="en-US" sz="2200" dirty="0"/>
          </a:p>
        </p:txBody>
      </p:sp>
      <p:pic>
        <p:nvPicPr>
          <p:cNvPr id="5" name="Content Placeholder 4">
            <a:extLst>
              <a:ext uri="{FF2B5EF4-FFF2-40B4-BE49-F238E27FC236}">
                <a16:creationId xmlns:a16="http://schemas.microsoft.com/office/drawing/2014/main" id="{8F2777DD-726F-B646-94B0-5396CFD86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536508" cy="4241270"/>
          </a:xfrm>
        </p:spPr>
      </p:pic>
      <p:sp>
        <p:nvSpPr>
          <p:cNvPr id="6" name="TextBox 5">
            <a:extLst>
              <a:ext uri="{FF2B5EF4-FFF2-40B4-BE49-F238E27FC236}">
                <a16:creationId xmlns:a16="http://schemas.microsoft.com/office/drawing/2014/main" id="{E094F68E-D570-3842-949B-86D0461F2397}"/>
              </a:ext>
            </a:extLst>
          </p:cNvPr>
          <p:cNvSpPr txBox="1"/>
          <p:nvPr/>
        </p:nvSpPr>
        <p:spPr>
          <a:xfrm>
            <a:off x="838200" y="5931958"/>
            <a:ext cx="5064369" cy="369332"/>
          </a:xfrm>
          <a:prstGeom prst="rect">
            <a:avLst/>
          </a:prstGeom>
          <a:noFill/>
        </p:spPr>
        <p:txBody>
          <a:bodyPr wrap="square" rtlCol="0">
            <a:spAutoFit/>
          </a:bodyPr>
          <a:lstStyle/>
          <a:p>
            <a:r>
              <a:rPr lang="en-US" dirty="0"/>
              <a:t>Visualizing the Heatmap of Correlated features</a:t>
            </a:r>
          </a:p>
        </p:txBody>
      </p:sp>
    </p:spTree>
    <p:extLst>
      <p:ext uri="{BB962C8B-B14F-4D97-AF65-F5344CB8AC3E}">
        <p14:creationId xmlns:p14="http://schemas.microsoft.com/office/powerpoint/2010/main" val="408042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1E8B-E6D1-4852-D831-FBF395E0028E}"/>
              </a:ext>
            </a:extLst>
          </p:cNvPr>
          <p:cNvSpPr>
            <a:spLocks noGrp="1"/>
          </p:cNvSpPr>
          <p:nvPr>
            <p:ph type="title"/>
          </p:nvPr>
        </p:nvSpPr>
        <p:spPr/>
        <p:txBody>
          <a:bodyPr/>
          <a:lstStyle/>
          <a:p>
            <a:r>
              <a:rPr lang="en-US" b="1" i="0" dirty="0">
                <a:solidFill>
                  <a:srgbClr val="000000"/>
                </a:solidFill>
                <a:effectLst/>
              </a:rPr>
              <a:t>Question 2</a:t>
            </a:r>
            <a:br>
              <a:rPr lang="en-US" b="1" i="0" dirty="0">
                <a:solidFill>
                  <a:srgbClr val="000000"/>
                </a:solidFill>
                <a:effectLst/>
              </a:rPr>
            </a:br>
            <a:r>
              <a:rPr lang="en-US" sz="2200" b="1" i="0" dirty="0">
                <a:solidFill>
                  <a:srgbClr val="000000"/>
                </a:solidFill>
                <a:effectLst/>
              </a:rPr>
              <a:t>How many people are PCOS Positive?</a:t>
            </a:r>
            <a:endParaRPr lang="en-US" sz="2200" dirty="0"/>
          </a:p>
        </p:txBody>
      </p:sp>
      <p:sp>
        <p:nvSpPr>
          <p:cNvPr id="6" name="TextBox 5">
            <a:extLst>
              <a:ext uri="{FF2B5EF4-FFF2-40B4-BE49-F238E27FC236}">
                <a16:creationId xmlns:a16="http://schemas.microsoft.com/office/drawing/2014/main" id="{A4E104B9-2181-E011-E5AE-04CE7D579926}"/>
              </a:ext>
            </a:extLst>
          </p:cNvPr>
          <p:cNvSpPr txBox="1"/>
          <p:nvPr/>
        </p:nvSpPr>
        <p:spPr>
          <a:xfrm>
            <a:off x="1040330" y="5627077"/>
            <a:ext cx="7104864" cy="369332"/>
          </a:xfrm>
          <a:prstGeom prst="rect">
            <a:avLst/>
          </a:prstGeom>
          <a:noFill/>
        </p:spPr>
        <p:txBody>
          <a:bodyPr wrap="square" rtlCol="0">
            <a:spAutoFit/>
          </a:bodyPr>
          <a:lstStyle/>
          <a:p>
            <a:r>
              <a:rPr lang="en-US" dirty="0"/>
              <a:t>In our dataset </a:t>
            </a:r>
            <a:r>
              <a:rPr lang="en-US" b="1" dirty="0"/>
              <a:t>32.72% </a:t>
            </a:r>
            <a:r>
              <a:rPr lang="en-US" dirty="0"/>
              <a:t>are PCOS positive</a:t>
            </a:r>
          </a:p>
        </p:txBody>
      </p:sp>
      <p:pic>
        <p:nvPicPr>
          <p:cNvPr id="8" name="Content Placeholder 7">
            <a:extLst>
              <a:ext uri="{FF2B5EF4-FFF2-40B4-BE49-F238E27FC236}">
                <a16:creationId xmlns:a16="http://schemas.microsoft.com/office/drawing/2014/main" id="{3087F475-5D2E-A790-664F-22A6DF6625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160" y="1588110"/>
            <a:ext cx="6162328" cy="3286575"/>
          </a:xfrm>
        </p:spPr>
      </p:pic>
    </p:spTree>
    <p:extLst>
      <p:ext uri="{BB962C8B-B14F-4D97-AF65-F5344CB8AC3E}">
        <p14:creationId xmlns:p14="http://schemas.microsoft.com/office/powerpoint/2010/main" val="131902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795C-F783-6A76-A6C2-C6AC1F266AA4}"/>
              </a:ext>
            </a:extLst>
          </p:cNvPr>
          <p:cNvSpPr>
            <a:spLocks noGrp="1"/>
          </p:cNvSpPr>
          <p:nvPr>
            <p:ph type="title"/>
          </p:nvPr>
        </p:nvSpPr>
        <p:spPr>
          <a:xfrm>
            <a:off x="838200" y="365126"/>
            <a:ext cx="10515600" cy="1094740"/>
          </a:xfrm>
        </p:spPr>
        <p:txBody>
          <a:bodyPr/>
          <a:lstStyle/>
          <a:p>
            <a:r>
              <a:rPr lang="en-US" b="1" i="0" dirty="0">
                <a:solidFill>
                  <a:srgbClr val="000000"/>
                </a:solidFill>
                <a:effectLst/>
              </a:rPr>
              <a:t>Question 3 </a:t>
            </a:r>
            <a:br>
              <a:rPr lang="en-US" b="1" i="0" dirty="0">
                <a:solidFill>
                  <a:srgbClr val="000000"/>
                </a:solidFill>
                <a:effectLst/>
              </a:rPr>
            </a:br>
            <a:r>
              <a:rPr lang="en-US" sz="2000" b="1" i="0" dirty="0">
                <a:solidFill>
                  <a:srgbClr val="000000"/>
                </a:solidFill>
                <a:effectLst/>
              </a:rPr>
              <a:t>What is the trend of PCOS with Age</a:t>
            </a:r>
            <a:endParaRPr lang="en-US" sz="2000" dirty="0"/>
          </a:p>
        </p:txBody>
      </p:sp>
      <p:pic>
        <p:nvPicPr>
          <p:cNvPr id="5" name="Content Placeholder 4">
            <a:extLst>
              <a:ext uri="{FF2B5EF4-FFF2-40B4-BE49-F238E27FC236}">
                <a16:creationId xmlns:a16="http://schemas.microsoft.com/office/drawing/2014/main" id="{0DAFBF1C-4175-58EF-95A9-1D713A89C9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519" y="1459865"/>
            <a:ext cx="5986789" cy="4351338"/>
          </a:xfrm>
        </p:spPr>
      </p:pic>
      <p:sp>
        <p:nvSpPr>
          <p:cNvPr id="6" name="TextBox 5">
            <a:extLst>
              <a:ext uri="{FF2B5EF4-FFF2-40B4-BE49-F238E27FC236}">
                <a16:creationId xmlns:a16="http://schemas.microsoft.com/office/drawing/2014/main" id="{A1F54B49-B94E-CA64-F3C0-AA7F1E22B89C}"/>
              </a:ext>
            </a:extLst>
          </p:cNvPr>
          <p:cNvSpPr txBox="1"/>
          <p:nvPr/>
        </p:nvSpPr>
        <p:spPr>
          <a:xfrm>
            <a:off x="838200" y="6147582"/>
            <a:ext cx="9881382" cy="369332"/>
          </a:xfrm>
          <a:prstGeom prst="rect">
            <a:avLst/>
          </a:prstGeom>
          <a:noFill/>
        </p:spPr>
        <p:txBody>
          <a:bodyPr wrap="square" rtlCol="0">
            <a:spAutoFit/>
          </a:bodyPr>
          <a:lstStyle/>
          <a:p>
            <a:r>
              <a:rPr lang="en-US" dirty="0"/>
              <a:t>Visualizing the Age trend with </a:t>
            </a:r>
            <a:r>
              <a:rPr lang="en-US" b="1" dirty="0"/>
              <a:t>PCOS</a:t>
            </a:r>
            <a:r>
              <a:rPr lang="en-US" dirty="0"/>
              <a:t> positive and </a:t>
            </a:r>
            <a:r>
              <a:rPr lang="en-US" b="1" dirty="0"/>
              <a:t>PCOS</a:t>
            </a:r>
            <a:r>
              <a:rPr lang="en-US" dirty="0"/>
              <a:t> negative</a:t>
            </a:r>
          </a:p>
        </p:txBody>
      </p:sp>
    </p:spTree>
    <p:extLst>
      <p:ext uri="{BB962C8B-B14F-4D97-AF65-F5344CB8AC3E}">
        <p14:creationId xmlns:p14="http://schemas.microsoft.com/office/powerpoint/2010/main" val="101154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6CD0-A907-A206-9CE0-CEBDE018A906}"/>
              </a:ext>
            </a:extLst>
          </p:cNvPr>
          <p:cNvSpPr>
            <a:spLocks noGrp="1"/>
          </p:cNvSpPr>
          <p:nvPr>
            <p:ph type="title"/>
          </p:nvPr>
        </p:nvSpPr>
        <p:spPr>
          <a:xfrm>
            <a:off x="838200" y="365125"/>
            <a:ext cx="10515600" cy="1196389"/>
          </a:xfrm>
        </p:spPr>
        <p:txBody>
          <a:bodyPr/>
          <a:lstStyle/>
          <a:p>
            <a:r>
              <a:rPr lang="en-US" b="1" i="0" dirty="0">
                <a:solidFill>
                  <a:srgbClr val="000000"/>
                </a:solidFill>
                <a:effectLst/>
              </a:rPr>
              <a:t>Question 4</a:t>
            </a:r>
            <a:br>
              <a:rPr lang="en-US" b="1" i="0" dirty="0">
                <a:solidFill>
                  <a:srgbClr val="000000"/>
                </a:solidFill>
                <a:effectLst/>
              </a:rPr>
            </a:br>
            <a:r>
              <a:rPr lang="en-US" sz="2000" b="1" i="0" dirty="0">
                <a:solidFill>
                  <a:srgbClr val="000000"/>
                </a:solidFill>
                <a:effectLst/>
              </a:rPr>
              <a:t>What is the trend of PCOS with BMI</a:t>
            </a:r>
            <a:endParaRPr lang="en-US" sz="2000" dirty="0"/>
          </a:p>
        </p:txBody>
      </p:sp>
      <p:pic>
        <p:nvPicPr>
          <p:cNvPr id="5" name="Content Placeholder 4">
            <a:extLst>
              <a:ext uri="{FF2B5EF4-FFF2-40B4-BE49-F238E27FC236}">
                <a16:creationId xmlns:a16="http://schemas.microsoft.com/office/drawing/2014/main" id="{99D2B367-BFCD-CA77-8C85-8A9CEDBDE0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809" y="1459865"/>
            <a:ext cx="7304031" cy="4351338"/>
          </a:xfrm>
        </p:spPr>
      </p:pic>
      <p:sp>
        <p:nvSpPr>
          <p:cNvPr id="6" name="TextBox 5">
            <a:extLst>
              <a:ext uri="{FF2B5EF4-FFF2-40B4-BE49-F238E27FC236}">
                <a16:creationId xmlns:a16="http://schemas.microsoft.com/office/drawing/2014/main" id="{A8350B06-1E14-D116-9213-6F50F5F2B22A}"/>
              </a:ext>
            </a:extLst>
          </p:cNvPr>
          <p:cNvSpPr txBox="1"/>
          <p:nvPr/>
        </p:nvSpPr>
        <p:spPr>
          <a:xfrm>
            <a:off x="952809" y="6175717"/>
            <a:ext cx="7670686" cy="369332"/>
          </a:xfrm>
          <a:prstGeom prst="rect">
            <a:avLst/>
          </a:prstGeom>
          <a:noFill/>
        </p:spPr>
        <p:txBody>
          <a:bodyPr wrap="square" rtlCol="0">
            <a:spAutoFit/>
          </a:bodyPr>
          <a:lstStyle/>
          <a:p>
            <a:r>
              <a:rPr lang="en-US" dirty="0"/>
              <a:t>Visualizing the trend of </a:t>
            </a:r>
            <a:r>
              <a:rPr lang="en-US" b="1" dirty="0"/>
              <a:t>BMI</a:t>
            </a:r>
            <a:r>
              <a:rPr lang="en-US" dirty="0"/>
              <a:t> with PCOS </a:t>
            </a:r>
          </a:p>
        </p:txBody>
      </p:sp>
    </p:spTree>
    <p:extLst>
      <p:ext uri="{BB962C8B-B14F-4D97-AF65-F5344CB8AC3E}">
        <p14:creationId xmlns:p14="http://schemas.microsoft.com/office/powerpoint/2010/main" val="164451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4BB5-1977-A4FA-CB1E-4DD2BC423048}"/>
              </a:ext>
            </a:extLst>
          </p:cNvPr>
          <p:cNvSpPr>
            <a:spLocks noGrp="1"/>
          </p:cNvSpPr>
          <p:nvPr>
            <p:ph type="title"/>
          </p:nvPr>
        </p:nvSpPr>
        <p:spPr>
          <a:xfrm>
            <a:off x="838200" y="365126"/>
            <a:ext cx="10515600" cy="996266"/>
          </a:xfrm>
        </p:spPr>
        <p:txBody>
          <a:bodyPr/>
          <a:lstStyle/>
          <a:p>
            <a:r>
              <a:rPr lang="en-US" b="1" dirty="0"/>
              <a:t>Question 5</a:t>
            </a:r>
            <a:br>
              <a:rPr lang="en-US" b="1" dirty="0"/>
            </a:br>
            <a:r>
              <a:rPr lang="en-US" sz="2000" b="1" dirty="0"/>
              <a:t>What is the trend of Abortions with PCOS</a:t>
            </a:r>
          </a:p>
        </p:txBody>
      </p:sp>
      <p:pic>
        <p:nvPicPr>
          <p:cNvPr id="5" name="Content Placeholder 4">
            <a:extLst>
              <a:ext uri="{FF2B5EF4-FFF2-40B4-BE49-F238E27FC236}">
                <a16:creationId xmlns:a16="http://schemas.microsoft.com/office/drawing/2014/main" id="{5549C228-008C-D114-76C0-45E84A95BA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1391"/>
            <a:ext cx="8142275" cy="4351338"/>
          </a:xfrm>
        </p:spPr>
      </p:pic>
      <p:sp>
        <p:nvSpPr>
          <p:cNvPr id="6" name="TextBox 5">
            <a:extLst>
              <a:ext uri="{FF2B5EF4-FFF2-40B4-BE49-F238E27FC236}">
                <a16:creationId xmlns:a16="http://schemas.microsoft.com/office/drawing/2014/main" id="{EC0669F9-C6E6-CC6D-13F8-45F282735B2F}"/>
              </a:ext>
            </a:extLst>
          </p:cNvPr>
          <p:cNvSpPr txBox="1"/>
          <p:nvPr/>
        </p:nvSpPr>
        <p:spPr>
          <a:xfrm>
            <a:off x="838200" y="6049108"/>
            <a:ext cx="7405468" cy="369332"/>
          </a:xfrm>
          <a:prstGeom prst="rect">
            <a:avLst/>
          </a:prstGeom>
          <a:noFill/>
        </p:spPr>
        <p:txBody>
          <a:bodyPr wrap="square" rtlCol="0">
            <a:spAutoFit/>
          </a:bodyPr>
          <a:lstStyle/>
          <a:p>
            <a:r>
              <a:rPr lang="en-US" dirty="0"/>
              <a:t>Visualizing the trend of </a:t>
            </a:r>
            <a:r>
              <a:rPr lang="en-US" b="1" dirty="0"/>
              <a:t>No of abortions</a:t>
            </a:r>
            <a:r>
              <a:rPr lang="en-US" dirty="0"/>
              <a:t> with PCOS </a:t>
            </a:r>
          </a:p>
        </p:txBody>
      </p:sp>
    </p:spTree>
    <p:extLst>
      <p:ext uri="{BB962C8B-B14F-4D97-AF65-F5344CB8AC3E}">
        <p14:creationId xmlns:p14="http://schemas.microsoft.com/office/powerpoint/2010/main" val="2679590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603</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 Neue</vt:lpstr>
      <vt:lpstr>Office Theme</vt:lpstr>
      <vt:lpstr>Polycystic ovary syndrome (PCOS) Classification </vt:lpstr>
      <vt:lpstr>PCOS  </vt:lpstr>
      <vt:lpstr>Knowing our Dataset</vt:lpstr>
      <vt:lpstr>Exploratory Data Analysis (EDA)  </vt:lpstr>
      <vt:lpstr>Question 1 Visualize the correlation of columns</vt:lpstr>
      <vt:lpstr>Question 2 How many people are PCOS Positive?</vt:lpstr>
      <vt:lpstr>Question 3  What is the trend of PCOS with Age</vt:lpstr>
      <vt:lpstr>Question 4 What is the trend of PCOS with BMI</vt:lpstr>
      <vt:lpstr>Question 5 What is the trend of Abortions with PCOS</vt:lpstr>
      <vt:lpstr>Question 6 What is the trend of Blood Pressure(BP) with PCOS</vt:lpstr>
      <vt:lpstr>Question 7 What is the trend of Hip size with PCOS</vt:lpstr>
      <vt:lpstr>Question 8 What is the trend of Waist with PCOS</vt:lpstr>
      <vt:lpstr>Question 9 What is the trend of Hair Loss with PCOS</vt:lpstr>
      <vt:lpstr>Question 10 What is the trend of Regular Exercise with PCOS</vt:lpstr>
      <vt:lpstr>Question 11 What is the trend of Blood Group with PCOS</vt:lpstr>
      <vt:lpstr>Question 12 What is the trend of Weight Gain with PCOS</vt:lpstr>
      <vt:lpstr>Statistical Testing</vt:lpstr>
      <vt:lpstr>Statistical 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Polycystic ovary syndrome (PCOS) Clasification</dc:title>
  <dc:creator>Ehtisham Raza</dc:creator>
  <cp:lastModifiedBy>Constance Gee</cp:lastModifiedBy>
  <cp:revision>8</cp:revision>
  <dcterms:created xsi:type="dcterms:W3CDTF">2022-09-29T10:50:39Z</dcterms:created>
  <dcterms:modified xsi:type="dcterms:W3CDTF">2022-10-03T00:41:35Z</dcterms:modified>
</cp:coreProperties>
</file>