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D769-9C02-203A-E570-A6A38C3D3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A05A97-C7D1-B581-CD15-55942F667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DE82E-6CD0-C702-26CA-93CE46A45C6D}"/>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5" name="Footer Placeholder 4">
            <a:extLst>
              <a:ext uri="{FF2B5EF4-FFF2-40B4-BE49-F238E27FC236}">
                <a16:creationId xmlns:a16="http://schemas.microsoft.com/office/drawing/2014/main" id="{1861438A-10CE-A060-0372-04B4765D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0D8F6-CB9A-3490-6983-968318CF7646}"/>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12219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9E20-B834-0C7D-B4BE-A7EE556A6C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4459A7-EBD7-7E3B-D743-86D555BCC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F9DB0-4037-C67F-BD62-3151C9CDE290}"/>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5" name="Footer Placeholder 4">
            <a:extLst>
              <a:ext uri="{FF2B5EF4-FFF2-40B4-BE49-F238E27FC236}">
                <a16:creationId xmlns:a16="http://schemas.microsoft.com/office/drawing/2014/main" id="{737A76FB-A437-AC0B-24FE-561E4351A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4630D-A470-A80E-C842-7FBD7EFCEC6D}"/>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30623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39D74-C7C5-8DC5-0554-71FF99C04A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1875CA-7F31-9C99-999C-8028B91B3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F55AD-28E3-25D1-0E57-094D4FB68E02}"/>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5" name="Footer Placeholder 4">
            <a:extLst>
              <a:ext uri="{FF2B5EF4-FFF2-40B4-BE49-F238E27FC236}">
                <a16:creationId xmlns:a16="http://schemas.microsoft.com/office/drawing/2014/main" id="{47F6E8C5-3541-E5FD-EA5E-FFB306414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7EDF5-F479-8948-7CA0-B9E92F743947}"/>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194968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8765-D9F4-B169-6BD1-A3B35974E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32E3D-C252-4EC8-B86A-5FFC90949E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8F025-7EF1-3622-3EB7-8D56996E9C92}"/>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5" name="Footer Placeholder 4">
            <a:extLst>
              <a:ext uri="{FF2B5EF4-FFF2-40B4-BE49-F238E27FC236}">
                <a16:creationId xmlns:a16="http://schemas.microsoft.com/office/drawing/2014/main" id="{03A4BF7C-EC72-CCFF-ACF3-1CA2664B0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BFDB2-DBCE-6D83-3DE3-14C528A53230}"/>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106425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FB54-1FF7-BEC9-280A-9728DF507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B3836-818D-3767-AA8A-44BED528E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53C8F-7548-B99E-31EA-F4AA22E18266}"/>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5" name="Footer Placeholder 4">
            <a:extLst>
              <a:ext uri="{FF2B5EF4-FFF2-40B4-BE49-F238E27FC236}">
                <a16:creationId xmlns:a16="http://schemas.microsoft.com/office/drawing/2014/main" id="{D71C06A5-0F4D-856F-0F6A-1FC9EDE66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341B9-3096-116B-34CE-5BFA9D680F7F}"/>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389440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A952-5BD1-8D82-DB1C-B910F0601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3BFB6-C46A-D5FF-0C5F-93434AF900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056F4E-53F8-56AD-2B02-5B08D02D4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3F23F-3D6E-4A2E-38B4-F4E4A4447BAB}"/>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6" name="Footer Placeholder 5">
            <a:extLst>
              <a:ext uri="{FF2B5EF4-FFF2-40B4-BE49-F238E27FC236}">
                <a16:creationId xmlns:a16="http://schemas.microsoft.com/office/drawing/2014/main" id="{BF2063E3-326B-59A4-636F-81EAE812E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D9D75-D454-39F0-AA52-F5EF5D359DA5}"/>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178163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0E8A-3744-84F0-DE94-3E2104C09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2F1BCF-036A-9FD2-0987-609FA7EEC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FC8E34-E265-A0E6-E28B-221C32748C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590BFA-A0AD-F1A1-48EA-BD7187F66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58CEA-6BED-4918-2ED4-2E601C8EF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7343A-5478-04EF-AFC8-B2CA0167C387}"/>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8" name="Footer Placeholder 7">
            <a:extLst>
              <a:ext uri="{FF2B5EF4-FFF2-40B4-BE49-F238E27FC236}">
                <a16:creationId xmlns:a16="http://schemas.microsoft.com/office/drawing/2014/main" id="{A8B07356-5B9B-D219-AE85-60851F703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47BD-D95F-BD3F-F122-0ECC3A96033E}"/>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331146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56FA-BA80-1657-17D3-C9842CE73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29F1B-3812-1919-3A70-7DDDE43AAA35}"/>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4" name="Footer Placeholder 3">
            <a:extLst>
              <a:ext uri="{FF2B5EF4-FFF2-40B4-BE49-F238E27FC236}">
                <a16:creationId xmlns:a16="http://schemas.microsoft.com/office/drawing/2014/main" id="{A21AF5CB-C0A1-CBDF-CCF4-D42FBDD2F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986118-D93D-9151-D010-70308F30033B}"/>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234994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ECE73-5067-F751-55DF-4AF91A50DF74}"/>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3" name="Footer Placeholder 2">
            <a:extLst>
              <a:ext uri="{FF2B5EF4-FFF2-40B4-BE49-F238E27FC236}">
                <a16:creationId xmlns:a16="http://schemas.microsoft.com/office/drawing/2014/main" id="{C0F8478A-3664-5DEE-EF44-4BD996E95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80419C-35CA-A930-4A7B-E3303251C7C9}"/>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159553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FF54-85C6-8FD7-0FB2-954A4A92F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53AE5-7B0D-2A5A-8D37-78508BE68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E75FB-6021-6A1C-3306-EFDD16C8E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57C6B-3B25-C90F-066D-81985B1CDCB4}"/>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6" name="Footer Placeholder 5">
            <a:extLst>
              <a:ext uri="{FF2B5EF4-FFF2-40B4-BE49-F238E27FC236}">
                <a16:creationId xmlns:a16="http://schemas.microsoft.com/office/drawing/2014/main" id="{3BF7144C-07BB-B280-4051-CB18DA9F0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582D6-63EF-5BF4-7BC9-C7978318A021}"/>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358625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6589-A518-5192-154F-5C32AE562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C2991-4A27-DBBD-4AB8-E1C3928697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2C8AEE-EBD6-2738-AAA7-E9FE75EC2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A58E5-9396-7C67-8377-668C290A3671}"/>
              </a:ext>
            </a:extLst>
          </p:cNvPr>
          <p:cNvSpPr>
            <a:spLocks noGrp="1"/>
          </p:cNvSpPr>
          <p:nvPr>
            <p:ph type="dt" sz="half" idx="10"/>
          </p:nvPr>
        </p:nvSpPr>
        <p:spPr/>
        <p:txBody>
          <a:bodyPr/>
          <a:lstStyle/>
          <a:p>
            <a:fld id="{C74238BB-619F-4338-A306-9EA88F244BD1}" type="datetimeFigureOut">
              <a:rPr lang="en-US" smtClean="0"/>
              <a:t>9/25/2022</a:t>
            </a:fld>
            <a:endParaRPr lang="en-US"/>
          </a:p>
        </p:txBody>
      </p:sp>
      <p:sp>
        <p:nvSpPr>
          <p:cNvPr id="6" name="Footer Placeholder 5">
            <a:extLst>
              <a:ext uri="{FF2B5EF4-FFF2-40B4-BE49-F238E27FC236}">
                <a16:creationId xmlns:a16="http://schemas.microsoft.com/office/drawing/2014/main" id="{41A7E72D-7BC0-A9A8-4388-18B6A0922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AEFCD-DB4A-120A-7C72-A7EA325B00AD}"/>
              </a:ext>
            </a:extLst>
          </p:cNvPr>
          <p:cNvSpPr>
            <a:spLocks noGrp="1"/>
          </p:cNvSpPr>
          <p:nvPr>
            <p:ph type="sldNum" sz="quarter" idx="12"/>
          </p:nvPr>
        </p:nvSpPr>
        <p:spPr/>
        <p:txBody>
          <a:bodyPr/>
          <a:lstStyle/>
          <a:p>
            <a:fld id="{9C442B28-8C16-4D5D-AB56-74E55004A22B}" type="slidenum">
              <a:rPr lang="en-US" smtClean="0"/>
              <a:t>‹#›</a:t>
            </a:fld>
            <a:endParaRPr lang="en-US"/>
          </a:p>
        </p:txBody>
      </p:sp>
    </p:spTree>
    <p:extLst>
      <p:ext uri="{BB962C8B-B14F-4D97-AF65-F5344CB8AC3E}">
        <p14:creationId xmlns:p14="http://schemas.microsoft.com/office/powerpoint/2010/main" val="416822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8CA64-B3A4-F9E7-76CE-9381B50E8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1276E0-F20C-7717-8735-3C7C5C71B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D8DC3-7C39-14B6-7EBC-176B46CF7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238BB-619F-4338-A306-9EA88F244BD1}" type="datetimeFigureOut">
              <a:rPr lang="en-US" smtClean="0"/>
              <a:t>9/25/2022</a:t>
            </a:fld>
            <a:endParaRPr lang="en-US"/>
          </a:p>
        </p:txBody>
      </p:sp>
      <p:sp>
        <p:nvSpPr>
          <p:cNvPr id="5" name="Footer Placeholder 4">
            <a:extLst>
              <a:ext uri="{FF2B5EF4-FFF2-40B4-BE49-F238E27FC236}">
                <a16:creationId xmlns:a16="http://schemas.microsoft.com/office/drawing/2014/main" id="{8A02DD3C-C573-B889-4621-7CFA397BB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9B81C5-9C9F-FDCB-059B-F468015BF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42B28-8C16-4D5D-AB56-74E55004A22B}" type="slidenum">
              <a:rPr lang="en-US" smtClean="0"/>
              <a:t>‹#›</a:t>
            </a:fld>
            <a:endParaRPr lang="en-US"/>
          </a:p>
        </p:txBody>
      </p:sp>
    </p:spTree>
    <p:extLst>
      <p:ext uri="{BB962C8B-B14F-4D97-AF65-F5344CB8AC3E}">
        <p14:creationId xmlns:p14="http://schemas.microsoft.com/office/powerpoint/2010/main" val="30789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981F-090F-58F4-8AF1-50CC44BE983D}"/>
              </a:ext>
            </a:extLst>
          </p:cNvPr>
          <p:cNvSpPr>
            <a:spLocks noGrp="1"/>
          </p:cNvSpPr>
          <p:nvPr>
            <p:ph type="ctrTitle"/>
          </p:nvPr>
        </p:nvSpPr>
        <p:spPr/>
        <p:txBody>
          <a:bodyPr/>
          <a:lstStyle/>
          <a:p>
            <a:r>
              <a:rPr lang="en-US" b="1" dirty="0"/>
              <a:t>Week 5</a:t>
            </a:r>
          </a:p>
        </p:txBody>
      </p:sp>
      <p:sp>
        <p:nvSpPr>
          <p:cNvPr id="3" name="Subtitle 2">
            <a:extLst>
              <a:ext uri="{FF2B5EF4-FFF2-40B4-BE49-F238E27FC236}">
                <a16:creationId xmlns:a16="http://schemas.microsoft.com/office/drawing/2014/main" id="{1C8CFF0F-9D7F-3436-FC93-EED5B5E2A195}"/>
              </a:ext>
            </a:extLst>
          </p:cNvPr>
          <p:cNvSpPr>
            <a:spLocks noGrp="1"/>
          </p:cNvSpPr>
          <p:nvPr>
            <p:ph type="subTitle" idx="1"/>
          </p:nvPr>
        </p:nvSpPr>
        <p:spPr/>
        <p:txBody>
          <a:bodyPr>
            <a:normAutofit/>
          </a:bodyPr>
          <a:lstStyle/>
          <a:p>
            <a:r>
              <a:rPr lang="en-US" sz="3000" b="1" dirty="0"/>
              <a:t>Statistical Testing</a:t>
            </a:r>
          </a:p>
        </p:txBody>
      </p:sp>
    </p:spTree>
    <p:extLst>
      <p:ext uri="{BB962C8B-B14F-4D97-AF65-F5344CB8AC3E}">
        <p14:creationId xmlns:p14="http://schemas.microsoft.com/office/powerpoint/2010/main" val="172832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B68D-101D-3DA2-CC2F-05F715D3D4C6}"/>
              </a:ext>
            </a:extLst>
          </p:cNvPr>
          <p:cNvSpPr>
            <a:spLocks noGrp="1"/>
          </p:cNvSpPr>
          <p:nvPr>
            <p:ph type="title"/>
          </p:nvPr>
        </p:nvSpPr>
        <p:spPr/>
        <p:txBody>
          <a:bodyPr/>
          <a:lstStyle/>
          <a:p>
            <a:r>
              <a:rPr lang="en-US" b="1" dirty="0"/>
              <a:t>Statistical Testing</a:t>
            </a:r>
          </a:p>
        </p:txBody>
      </p:sp>
      <p:sp>
        <p:nvSpPr>
          <p:cNvPr id="3" name="Content Placeholder 2">
            <a:extLst>
              <a:ext uri="{FF2B5EF4-FFF2-40B4-BE49-F238E27FC236}">
                <a16:creationId xmlns:a16="http://schemas.microsoft.com/office/drawing/2014/main" id="{E82B1997-934D-400D-CEB0-F060B87100FD}"/>
              </a:ext>
            </a:extLst>
          </p:cNvPr>
          <p:cNvSpPr>
            <a:spLocks noGrp="1"/>
          </p:cNvSpPr>
          <p:nvPr>
            <p:ph idx="1"/>
          </p:nvPr>
        </p:nvSpPr>
        <p:spPr/>
        <p:txBody>
          <a:bodyPr/>
          <a:lstStyle/>
          <a:p>
            <a:pPr marL="0" indent="0">
              <a:buNone/>
            </a:pPr>
            <a:r>
              <a:rPr lang="en-US" dirty="0"/>
              <a:t>Statistical testing is a technique to analyze data to derive past trends and predict future events on the basis of them. It helps to understand importance of a certain feature. </a:t>
            </a:r>
          </a:p>
          <a:p>
            <a:pPr marL="0" indent="0">
              <a:buNone/>
            </a:pPr>
            <a:r>
              <a:rPr lang="en-US" dirty="0"/>
              <a:t>For accurate prediction of model only significant features are required statistical testing helps to eliminate the redundant features and keep only significant features</a:t>
            </a:r>
          </a:p>
          <a:p>
            <a:pPr marL="0" indent="0">
              <a:buNone/>
            </a:pPr>
            <a:endParaRPr lang="en-US" dirty="0"/>
          </a:p>
        </p:txBody>
      </p:sp>
    </p:spTree>
    <p:extLst>
      <p:ext uri="{BB962C8B-B14F-4D97-AF65-F5344CB8AC3E}">
        <p14:creationId xmlns:p14="http://schemas.microsoft.com/office/powerpoint/2010/main" val="238903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19EF-028E-D3FE-1B84-4F6138717E0A}"/>
              </a:ext>
            </a:extLst>
          </p:cNvPr>
          <p:cNvSpPr>
            <a:spLocks noGrp="1"/>
          </p:cNvSpPr>
          <p:nvPr>
            <p:ph type="title"/>
          </p:nvPr>
        </p:nvSpPr>
        <p:spPr/>
        <p:txBody>
          <a:bodyPr/>
          <a:lstStyle/>
          <a:p>
            <a:r>
              <a:rPr lang="en-US" b="1" dirty="0"/>
              <a:t>Chi-Square	</a:t>
            </a:r>
          </a:p>
        </p:txBody>
      </p:sp>
      <p:sp>
        <p:nvSpPr>
          <p:cNvPr id="3" name="Content Placeholder 2">
            <a:extLst>
              <a:ext uri="{FF2B5EF4-FFF2-40B4-BE49-F238E27FC236}">
                <a16:creationId xmlns:a16="http://schemas.microsoft.com/office/drawing/2014/main" id="{825D247B-DF7C-44F6-D062-2FCC64ECAD52}"/>
              </a:ext>
            </a:extLst>
          </p:cNvPr>
          <p:cNvSpPr>
            <a:spLocks noGrp="1"/>
          </p:cNvSpPr>
          <p:nvPr>
            <p:ph idx="1"/>
          </p:nvPr>
        </p:nvSpPr>
        <p:spPr/>
        <p:txBody>
          <a:bodyPr/>
          <a:lstStyle/>
          <a:p>
            <a:pPr marL="0" indent="0">
              <a:buNone/>
            </a:pPr>
            <a:r>
              <a:rPr lang="en-US" dirty="0"/>
              <a:t>In week 4 we visualized the data and were able to find out the features which leads to PCOS disease. But the significance of those features were not proved statistically so are going to pick two random features and we will apply chi-square test and will observe our observation in week 4 we were not using hypothesis testing.</a:t>
            </a:r>
          </a:p>
        </p:txBody>
      </p:sp>
    </p:spTree>
    <p:extLst>
      <p:ext uri="{BB962C8B-B14F-4D97-AF65-F5344CB8AC3E}">
        <p14:creationId xmlns:p14="http://schemas.microsoft.com/office/powerpoint/2010/main" val="247910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F0DA-EAD2-D4BB-62A0-1992B205C32B}"/>
              </a:ext>
            </a:extLst>
          </p:cNvPr>
          <p:cNvSpPr>
            <a:spLocks noGrp="1"/>
          </p:cNvSpPr>
          <p:nvPr>
            <p:ph type="title"/>
          </p:nvPr>
        </p:nvSpPr>
        <p:spPr/>
        <p:txBody>
          <a:bodyPr/>
          <a:lstStyle/>
          <a:p>
            <a:r>
              <a:rPr lang="en-US" b="1" dirty="0"/>
              <a:t>Chi-Square</a:t>
            </a:r>
          </a:p>
        </p:txBody>
      </p:sp>
      <p:pic>
        <p:nvPicPr>
          <p:cNvPr id="5" name="Content Placeholder 4">
            <a:extLst>
              <a:ext uri="{FF2B5EF4-FFF2-40B4-BE49-F238E27FC236}">
                <a16:creationId xmlns:a16="http://schemas.microsoft.com/office/drawing/2014/main" id="{53DC56A0-9787-73FB-CA04-B22BECE87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66" y="1228418"/>
            <a:ext cx="6154009" cy="2033240"/>
          </a:xfrm>
        </p:spPr>
      </p:pic>
      <p:sp>
        <p:nvSpPr>
          <p:cNvPr id="6" name="TextBox 5">
            <a:extLst>
              <a:ext uri="{FF2B5EF4-FFF2-40B4-BE49-F238E27FC236}">
                <a16:creationId xmlns:a16="http://schemas.microsoft.com/office/drawing/2014/main" id="{70385E95-CE56-9E87-42C9-8EA8F089BBAC}"/>
              </a:ext>
            </a:extLst>
          </p:cNvPr>
          <p:cNvSpPr txBox="1"/>
          <p:nvPr/>
        </p:nvSpPr>
        <p:spPr>
          <a:xfrm>
            <a:off x="6831037" y="1506676"/>
            <a:ext cx="3255498" cy="646331"/>
          </a:xfrm>
          <a:prstGeom prst="rect">
            <a:avLst/>
          </a:prstGeom>
          <a:noFill/>
        </p:spPr>
        <p:txBody>
          <a:bodyPr wrap="square" rtlCol="0">
            <a:spAutoFit/>
          </a:bodyPr>
          <a:lstStyle/>
          <a:p>
            <a:r>
              <a:rPr lang="en-US" dirty="0"/>
              <a:t>Created a contingency table of Hair Growth(Y/N) and PCOS </a:t>
            </a:r>
          </a:p>
        </p:txBody>
      </p:sp>
      <p:pic>
        <p:nvPicPr>
          <p:cNvPr id="8" name="Picture 7">
            <a:extLst>
              <a:ext uri="{FF2B5EF4-FFF2-40B4-BE49-F238E27FC236}">
                <a16:creationId xmlns:a16="http://schemas.microsoft.com/office/drawing/2014/main" id="{85A33322-4817-F216-99DE-1BD1C543C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91" y="3257047"/>
            <a:ext cx="6849431" cy="3600953"/>
          </a:xfrm>
          <a:prstGeom prst="rect">
            <a:avLst/>
          </a:prstGeom>
        </p:spPr>
      </p:pic>
      <p:sp>
        <p:nvSpPr>
          <p:cNvPr id="9" name="TextBox 8">
            <a:extLst>
              <a:ext uri="{FF2B5EF4-FFF2-40B4-BE49-F238E27FC236}">
                <a16:creationId xmlns:a16="http://schemas.microsoft.com/office/drawing/2014/main" id="{4119CC44-7454-4FF8-1B3E-C3262F10C35B}"/>
              </a:ext>
            </a:extLst>
          </p:cNvPr>
          <p:cNvSpPr txBox="1"/>
          <p:nvPr/>
        </p:nvSpPr>
        <p:spPr>
          <a:xfrm>
            <a:off x="7652825" y="3981157"/>
            <a:ext cx="3502855" cy="923330"/>
          </a:xfrm>
          <a:prstGeom prst="rect">
            <a:avLst/>
          </a:prstGeom>
          <a:noFill/>
        </p:spPr>
        <p:txBody>
          <a:bodyPr wrap="square" rtlCol="0">
            <a:spAutoFit/>
          </a:bodyPr>
          <a:lstStyle/>
          <a:p>
            <a:r>
              <a:rPr lang="en-US" dirty="0"/>
              <a:t>It can observed that according to Chi-Square test there is a relationship of these two features</a:t>
            </a:r>
          </a:p>
        </p:txBody>
      </p:sp>
    </p:spTree>
    <p:extLst>
      <p:ext uri="{BB962C8B-B14F-4D97-AF65-F5344CB8AC3E}">
        <p14:creationId xmlns:p14="http://schemas.microsoft.com/office/powerpoint/2010/main" val="292199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C984-1B44-5821-A881-54592A48FC00}"/>
              </a:ext>
            </a:extLst>
          </p:cNvPr>
          <p:cNvSpPr>
            <a:spLocks noGrp="1"/>
          </p:cNvSpPr>
          <p:nvPr>
            <p:ph type="title"/>
          </p:nvPr>
        </p:nvSpPr>
        <p:spPr/>
        <p:txBody>
          <a:bodyPr/>
          <a:lstStyle/>
          <a:p>
            <a:r>
              <a:rPr lang="en-US" b="1" dirty="0"/>
              <a:t>Chi-Square</a:t>
            </a:r>
          </a:p>
        </p:txBody>
      </p:sp>
      <p:pic>
        <p:nvPicPr>
          <p:cNvPr id="5" name="Content Placeholder 4">
            <a:extLst>
              <a:ext uri="{FF2B5EF4-FFF2-40B4-BE49-F238E27FC236}">
                <a16:creationId xmlns:a16="http://schemas.microsoft.com/office/drawing/2014/main" id="{91BDC943-B934-2FBE-C781-E692A37CC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05" y="1409056"/>
            <a:ext cx="5792008" cy="1695687"/>
          </a:xfrm>
        </p:spPr>
      </p:pic>
      <p:sp>
        <p:nvSpPr>
          <p:cNvPr id="6" name="TextBox 5">
            <a:extLst>
              <a:ext uri="{FF2B5EF4-FFF2-40B4-BE49-F238E27FC236}">
                <a16:creationId xmlns:a16="http://schemas.microsoft.com/office/drawing/2014/main" id="{D1BC982E-E2E4-6E8F-FF9F-25859FFB5884}"/>
              </a:ext>
            </a:extLst>
          </p:cNvPr>
          <p:cNvSpPr txBox="1"/>
          <p:nvPr/>
        </p:nvSpPr>
        <p:spPr>
          <a:xfrm>
            <a:off x="7033846" y="1409056"/>
            <a:ext cx="4574749" cy="923330"/>
          </a:xfrm>
          <a:prstGeom prst="rect">
            <a:avLst/>
          </a:prstGeom>
          <a:noFill/>
        </p:spPr>
        <p:txBody>
          <a:bodyPr wrap="square" rtlCol="0">
            <a:spAutoFit/>
          </a:bodyPr>
          <a:lstStyle/>
          <a:p>
            <a:r>
              <a:rPr lang="en-US" dirty="0"/>
              <a:t>Created a contingency table of Weight Gain(Y/N) and PCOS </a:t>
            </a:r>
          </a:p>
          <a:p>
            <a:endParaRPr lang="en-US" dirty="0"/>
          </a:p>
        </p:txBody>
      </p:sp>
      <p:pic>
        <p:nvPicPr>
          <p:cNvPr id="8" name="Picture 7">
            <a:extLst>
              <a:ext uri="{FF2B5EF4-FFF2-40B4-BE49-F238E27FC236}">
                <a16:creationId xmlns:a16="http://schemas.microsoft.com/office/drawing/2014/main" id="{1DCFFE64-EE55-DA20-C9EC-BC92F6CE1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05" y="3141905"/>
            <a:ext cx="6120667" cy="3716095"/>
          </a:xfrm>
          <a:prstGeom prst="rect">
            <a:avLst/>
          </a:prstGeom>
        </p:spPr>
      </p:pic>
    </p:spTree>
    <p:extLst>
      <p:ext uri="{BB962C8B-B14F-4D97-AF65-F5344CB8AC3E}">
        <p14:creationId xmlns:p14="http://schemas.microsoft.com/office/powerpoint/2010/main" val="42552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F4D4-8E76-26DD-2C99-A55A32181447}"/>
              </a:ext>
            </a:extLst>
          </p:cNvPr>
          <p:cNvSpPr>
            <a:spLocks noGrp="1"/>
          </p:cNvSpPr>
          <p:nvPr>
            <p:ph type="title"/>
          </p:nvPr>
        </p:nvSpPr>
        <p:spPr/>
        <p:txBody>
          <a:bodyPr/>
          <a:lstStyle/>
          <a:p>
            <a:r>
              <a:rPr lang="en-US" b="1" dirty="0"/>
              <a:t>Applying Machine Learning Algorithm</a:t>
            </a:r>
          </a:p>
        </p:txBody>
      </p:sp>
      <p:sp>
        <p:nvSpPr>
          <p:cNvPr id="3" name="Content Placeholder 2">
            <a:extLst>
              <a:ext uri="{FF2B5EF4-FFF2-40B4-BE49-F238E27FC236}">
                <a16:creationId xmlns:a16="http://schemas.microsoft.com/office/drawing/2014/main" id="{54A72B52-F247-F8D9-39B8-51B41DA8346A}"/>
              </a:ext>
            </a:extLst>
          </p:cNvPr>
          <p:cNvSpPr>
            <a:spLocks noGrp="1"/>
          </p:cNvSpPr>
          <p:nvPr>
            <p:ph idx="1"/>
          </p:nvPr>
        </p:nvSpPr>
        <p:spPr/>
        <p:txBody>
          <a:bodyPr/>
          <a:lstStyle/>
          <a:p>
            <a:pPr marL="0" indent="0">
              <a:buNone/>
            </a:pPr>
            <a:r>
              <a:rPr lang="en-US" dirty="0"/>
              <a:t>After statistical testing we will create machine learning model to predict PCOS based on selected symptoms patients will have PCOS or not. </a:t>
            </a:r>
          </a:p>
          <a:p>
            <a:pPr marL="0" indent="0">
              <a:buNone/>
            </a:pPr>
            <a:r>
              <a:rPr lang="en-US" dirty="0"/>
              <a:t>For this week I choose Logistic Regression model to train on my dataset and observed the results. In next week I will apply a few advanced machine learning algorithms.</a:t>
            </a:r>
          </a:p>
        </p:txBody>
      </p:sp>
    </p:spTree>
    <p:extLst>
      <p:ext uri="{BB962C8B-B14F-4D97-AF65-F5344CB8AC3E}">
        <p14:creationId xmlns:p14="http://schemas.microsoft.com/office/powerpoint/2010/main" val="380825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B7E6-AD70-DCC7-C72A-58436B34819B}"/>
              </a:ext>
            </a:extLst>
          </p:cNvPr>
          <p:cNvSpPr>
            <a:spLocks noGrp="1"/>
          </p:cNvSpPr>
          <p:nvPr>
            <p:ph type="title"/>
          </p:nvPr>
        </p:nvSpPr>
        <p:spPr/>
        <p:txBody>
          <a:bodyPr/>
          <a:lstStyle/>
          <a:p>
            <a:r>
              <a:rPr lang="en-US" b="1" dirty="0"/>
              <a:t>Logistic Regression</a:t>
            </a:r>
          </a:p>
        </p:txBody>
      </p:sp>
      <p:sp>
        <p:nvSpPr>
          <p:cNvPr id="3" name="Content Placeholder 2">
            <a:extLst>
              <a:ext uri="{FF2B5EF4-FFF2-40B4-BE49-F238E27FC236}">
                <a16:creationId xmlns:a16="http://schemas.microsoft.com/office/drawing/2014/main" id="{445742F9-1183-D58F-1E59-D9B9AB441094}"/>
              </a:ext>
            </a:extLst>
          </p:cNvPr>
          <p:cNvSpPr>
            <a:spLocks noGrp="1"/>
          </p:cNvSpPr>
          <p:nvPr>
            <p:ph idx="1"/>
          </p:nvPr>
        </p:nvSpPr>
        <p:spPr>
          <a:xfrm>
            <a:off x="838200" y="1575582"/>
            <a:ext cx="10515600" cy="4601381"/>
          </a:xfrm>
        </p:spPr>
        <p:txBody>
          <a:bodyPr/>
          <a:lstStyle/>
          <a:p>
            <a:pPr marL="0" indent="0">
              <a:buNone/>
            </a:pPr>
            <a:r>
              <a:rPr lang="en-US" dirty="0"/>
              <a:t>Before applying logistic regression we are splitting data into 70% training and 30% testing ratio.</a:t>
            </a:r>
          </a:p>
          <a:p>
            <a:pPr marL="0" indent="0">
              <a:buNone/>
            </a:pPr>
            <a:endParaRPr lang="en-US" dirty="0"/>
          </a:p>
        </p:txBody>
      </p:sp>
      <p:pic>
        <p:nvPicPr>
          <p:cNvPr id="5" name="Picture 4">
            <a:extLst>
              <a:ext uri="{FF2B5EF4-FFF2-40B4-BE49-F238E27FC236}">
                <a16:creationId xmlns:a16="http://schemas.microsoft.com/office/drawing/2014/main" id="{48B29574-00D9-2174-B1B7-E9F5F644C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65" y="2529922"/>
            <a:ext cx="10059804" cy="3962953"/>
          </a:xfrm>
          <a:prstGeom prst="rect">
            <a:avLst/>
          </a:prstGeom>
        </p:spPr>
      </p:pic>
    </p:spTree>
    <p:extLst>
      <p:ext uri="{BB962C8B-B14F-4D97-AF65-F5344CB8AC3E}">
        <p14:creationId xmlns:p14="http://schemas.microsoft.com/office/powerpoint/2010/main" val="201248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9277-981C-43D2-2A67-73A4A0E2BBE6}"/>
              </a:ext>
            </a:extLst>
          </p:cNvPr>
          <p:cNvSpPr>
            <a:spLocks noGrp="1"/>
          </p:cNvSpPr>
          <p:nvPr>
            <p:ph type="title"/>
          </p:nvPr>
        </p:nvSpPr>
        <p:spPr/>
        <p:txBody>
          <a:bodyPr/>
          <a:lstStyle/>
          <a:p>
            <a:r>
              <a:rPr lang="en-US" b="1" dirty="0"/>
              <a:t>Logistic Regression</a:t>
            </a:r>
            <a:endParaRPr lang="en-US" dirty="0"/>
          </a:p>
        </p:txBody>
      </p:sp>
      <p:pic>
        <p:nvPicPr>
          <p:cNvPr id="5" name="Content Placeholder 4">
            <a:extLst>
              <a:ext uri="{FF2B5EF4-FFF2-40B4-BE49-F238E27FC236}">
                <a16:creationId xmlns:a16="http://schemas.microsoft.com/office/drawing/2014/main" id="{533DFE08-25D8-D0B7-429A-C7ABF0BDB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4287"/>
            <a:ext cx="5334744" cy="3229426"/>
          </a:xfrm>
        </p:spPr>
      </p:pic>
      <p:sp>
        <p:nvSpPr>
          <p:cNvPr id="6" name="TextBox 5">
            <a:extLst>
              <a:ext uri="{FF2B5EF4-FFF2-40B4-BE49-F238E27FC236}">
                <a16:creationId xmlns:a16="http://schemas.microsoft.com/office/drawing/2014/main" id="{B2994E26-6F36-FF46-DB8E-7EAB7432AA87}"/>
              </a:ext>
            </a:extLst>
          </p:cNvPr>
          <p:cNvSpPr txBox="1"/>
          <p:nvPr/>
        </p:nvSpPr>
        <p:spPr>
          <a:xfrm>
            <a:off x="838200" y="5500468"/>
            <a:ext cx="10261209" cy="646331"/>
          </a:xfrm>
          <a:prstGeom prst="rect">
            <a:avLst/>
          </a:prstGeom>
          <a:noFill/>
        </p:spPr>
        <p:txBody>
          <a:bodyPr wrap="square" rtlCol="0">
            <a:spAutoFit/>
          </a:bodyPr>
          <a:lstStyle/>
          <a:p>
            <a:r>
              <a:rPr lang="en-US" dirty="0"/>
              <a:t>The accuracy of the model is </a:t>
            </a:r>
            <a:r>
              <a:rPr lang="en-US" b="1" dirty="0"/>
              <a:t>90% </a:t>
            </a:r>
            <a:r>
              <a:rPr lang="en-US" dirty="0"/>
              <a:t>which is not bad but it can be improved if we apply some advanced algorithms</a:t>
            </a:r>
          </a:p>
        </p:txBody>
      </p:sp>
    </p:spTree>
    <p:extLst>
      <p:ext uri="{BB962C8B-B14F-4D97-AF65-F5344CB8AC3E}">
        <p14:creationId xmlns:p14="http://schemas.microsoft.com/office/powerpoint/2010/main" val="354392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272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Week 5</vt:lpstr>
      <vt:lpstr>Statistical Testing</vt:lpstr>
      <vt:lpstr>Chi-Square </vt:lpstr>
      <vt:lpstr>Chi-Square</vt:lpstr>
      <vt:lpstr>Chi-Square</vt:lpstr>
      <vt:lpstr>Applying Machine Learning Algorithm</vt:lpstr>
      <vt:lpstr>Logistic Regression</vt:lpstr>
      <vt:lpstr>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Ehtisham Raza</dc:creator>
  <cp:lastModifiedBy>Ehtisham Raza</cp:lastModifiedBy>
  <cp:revision>14</cp:revision>
  <dcterms:created xsi:type="dcterms:W3CDTF">2022-09-23T19:37:21Z</dcterms:created>
  <dcterms:modified xsi:type="dcterms:W3CDTF">2022-09-24T19:35:06Z</dcterms:modified>
</cp:coreProperties>
</file>