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slides/slide25.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26.xml" ContentType="application/vnd.openxmlformats-officedocument.presentationml.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24.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72" r:id="rId3"/>
    <p:sldId id="274" r:id="rId4"/>
    <p:sldId id="273" r:id="rId5"/>
    <p:sldId id="276" r:id="rId6"/>
    <p:sldId id="257" r:id="rId7"/>
    <p:sldId id="270" r:id="rId8"/>
    <p:sldId id="271" r:id="rId9"/>
    <p:sldId id="259" r:id="rId10"/>
    <p:sldId id="262" r:id="rId11"/>
    <p:sldId id="263" r:id="rId12"/>
    <p:sldId id="278" r:id="rId13"/>
    <p:sldId id="279" r:id="rId14"/>
    <p:sldId id="275" r:id="rId15"/>
    <p:sldId id="277" r:id="rId16"/>
    <p:sldId id="281" r:id="rId17"/>
    <p:sldId id="265" r:id="rId18"/>
    <p:sldId id="282" r:id="rId19"/>
    <p:sldId id="266" r:id="rId20"/>
    <p:sldId id="285" r:id="rId21"/>
    <p:sldId id="283" r:id="rId22"/>
    <p:sldId id="284" r:id="rId23"/>
    <p:sldId id="286" r:id="rId24"/>
    <p:sldId id="280" r:id="rId25"/>
    <p:sldId id="261" r:id="rId26"/>
    <p:sldId id="26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p:scale>
          <a:sx n="75" d="100"/>
          <a:sy n="75" d="100"/>
        </p:scale>
        <p:origin x="-1184" y="-6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09F062D1-CAFB-4B4E-861B-631318DBAACB}" type="datetimeFigureOut">
              <a:rPr lang="en-US" smtClean="0"/>
              <a:pPr/>
              <a:t>8/1/13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2D9C6815-E177-CB4F-832D-470446D629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F062D1-CAFB-4B4E-861B-631318DBAACB}" type="datetimeFigureOut">
              <a:rPr lang="en-US" smtClean="0"/>
              <a:pPr/>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6815-E177-CB4F-832D-470446D629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F062D1-CAFB-4B4E-861B-631318DBAACB}" type="datetimeFigureOut">
              <a:rPr lang="en-US" smtClean="0"/>
              <a:pPr/>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6815-E177-CB4F-832D-470446D629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F062D1-CAFB-4B4E-861B-631318DBAACB}" type="datetimeFigureOut">
              <a:rPr lang="en-US" smtClean="0"/>
              <a:pPr/>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6815-E177-CB4F-832D-470446D62992}"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F062D1-CAFB-4B4E-861B-631318DBAACB}" type="datetimeFigureOut">
              <a:rPr lang="en-US" smtClean="0"/>
              <a:pPr/>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6815-E177-CB4F-832D-470446D6299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F062D1-CAFB-4B4E-861B-631318DBAACB}" type="datetimeFigureOut">
              <a:rPr lang="en-US" smtClean="0"/>
              <a:pPr/>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C6815-E177-CB4F-832D-470446D62992}"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F062D1-CAFB-4B4E-861B-631318DBAACB}" type="datetimeFigureOut">
              <a:rPr lang="en-US" smtClean="0"/>
              <a:pPr/>
              <a:t>8/1/13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9C6815-E177-CB4F-832D-470446D6299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F062D1-CAFB-4B4E-861B-631318DBAACB}" type="datetimeFigureOut">
              <a:rPr lang="en-US" smtClean="0"/>
              <a:pPr/>
              <a:t>8/1/13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C6815-E177-CB4F-832D-470446D62992}"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062D1-CAFB-4B4E-861B-631318DBAACB}" type="datetimeFigureOut">
              <a:rPr lang="en-US" smtClean="0"/>
              <a:pPr/>
              <a:t>8/1/13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9C6815-E177-CB4F-832D-470446D629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9F062D1-CAFB-4B4E-861B-631318DBAACB}" type="datetimeFigureOut">
              <a:rPr lang="en-US" smtClean="0"/>
              <a:pPr/>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C6815-E177-CB4F-832D-470446D6299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09F062D1-CAFB-4B4E-861B-631318DBAACB}" type="datetimeFigureOut">
              <a:rPr lang="en-US" smtClean="0"/>
              <a:pPr/>
              <a:t>8/1/13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D9C6815-E177-CB4F-832D-470446D6299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09F062D1-CAFB-4B4E-861B-631318DBAACB}" type="datetimeFigureOut">
              <a:rPr lang="en-US" smtClean="0"/>
              <a:pPr/>
              <a:t>8/1/13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2D9C6815-E177-CB4F-832D-470446D629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7.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6227"/>
            <a:ext cx="7772400" cy="1470025"/>
          </a:xfrm>
        </p:spPr>
        <p:txBody>
          <a:bodyPr>
            <a:normAutofit fontScale="90000"/>
          </a:bodyPr>
          <a:lstStyle/>
          <a:p>
            <a:r>
              <a:rPr lang="en-US" dirty="0" smtClean="0"/>
              <a:t>Implementation of GF(256) Operations and MKPS</a:t>
            </a:r>
            <a:endParaRPr lang="en-US" dirty="0"/>
          </a:p>
        </p:txBody>
      </p:sp>
      <p:sp>
        <p:nvSpPr>
          <p:cNvPr id="3" name="TextBox 2"/>
          <p:cNvSpPr txBox="1"/>
          <p:nvPr/>
        </p:nvSpPr>
        <p:spPr>
          <a:xfrm>
            <a:off x="6212373" y="2616252"/>
            <a:ext cx="2245827" cy="769441"/>
          </a:xfrm>
          <a:prstGeom prst="rect">
            <a:avLst/>
          </a:prstGeom>
          <a:noFill/>
        </p:spPr>
        <p:txBody>
          <a:bodyPr wrap="square" rtlCol="0">
            <a:spAutoFit/>
          </a:bodyPr>
          <a:lstStyle/>
          <a:p>
            <a:r>
              <a:rPr lang="en-US" sz="2200" b="1" dirty="0" smtClean="0">
                <a:solidFill>
                  <a:schemeClr val="tx1">
                    <a:lumMod val="75000"/>
                    <a:lumOff val="25000"/>
                  </a:schemeClr>
                </a:solidFill>
              </a:rPr>
              <a:t>Dr. </a:t>
            </a:r>
            <a:r>
              <a:rPr lang="en-US" sz="2200" b="1" dirty="0" err="1" smtClean="0">
                <a:solidFill>
                  <a:schemeClr val="tx1">
                    <a:lumMod val="75000"/>
                    <a:lumOff val="25000"/>
                  </a:schemeClr>
                </a:solidFill>
              </a:rPr>
              <a:t>Delgosha</a:t>
            </a:r>
            <a:endParaRPr lang="en-US" sz="2200" b="1" dirty="0" smtClean="0">
              <a:solidFill>
                <a:schemeClr val="tx1">
                  <a:lumMod val="75000"/>
                  <a:lumOff val="25000"/>
                </a:schemeClr>
              </a:solidFill>
            </a:endParaRPr>
          </a:p>
          <a:p>
            <a:r>
              <a:rPr lang="en-US" sz="2200" b="1" dirty="0" smtClean="0">
                <a:solidFill>
                  <a:schemeClr val="tx1">
                    <a:lumMod val="75000"/>
                    <a:lumOff val="25000"/>
                  </a:schemeClr>
                </a:solidFill>
              </a:rPr>
              <a:t>Cory Pruce</a:t>
            </a:r>
            <a:endParaRPr lang="en-US" sz="2200" b="1" dirty="0">
              <a:solidFill>
                <a:schemeClr val="tx1">
                  <a:lumMod val="75000"/>
                  <a:lumOff val="25000"/>
                </a:schemeClr>
              </a:solidFill>
            </a:endParaRPr>
          </a:p>
        </p:txBody>
      </p:sp>
      <p:pic>
        <p:nvPicPr>
          <p:cNvPr id="5" name="Picture 4" descr="nyit.jpg"/>
          <p:cNvPicPr>
            <a:picLocks noChangeAspect="1"/>
          </p:cNvPicPr>
          <p:nvPr/>
        </p:nvPicPr>
        <p:blipFill>
          <a:blip r:embed="rId2"/>
          <a:stretch>
            <a:fillRect/>
          </a:stretch>
        </p:blipFill>
        <p:spPr>
          <a:xfrm>
            <a:off x="203200" y="5627217"/>
            <a:ext cx="965200" cy="965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Develop an efficient implementation of operations over GF(2</a:t>
            </a:r>
            <a:r>
              <a:rPr lang="en-US" baseline="30000" dirty="0" smtClean="0"/>
              <a:t>8</a:t>
            </a:r>
            <a:r>
              <a:rPr lang="en-US" dirty="0" smtClean="0"/>
              <a:t>) in C/C++</a:t>
            </a:r>
          </a:p>
          <a:p>
            <a:pPr>
              <a:buNone/>
            </a:pPr>
            <a:endParaRPr lang="en-US" dirty="0" smtClean="0"/>
          </a:p>
          <a:p>
            <a:r>
              <a:rPr lang="en-US" dirty="0" smtClean="0"/>
              <a:t>Program a secure sensor protocol using MKPS</a:t>
            </a:r>
          </a:p>
        </p:txBody>
      </p:sp>
      <p:sp>
        <p:nvSpPr>
          <p:cNvPr id="2" name="Title 1"/>
          <p:cNvSpPr>
            <a:spLocks noGrp="1"/>
          </p:cNvSpPr>
          <p:nvPr>
            <p:ph type="title"/>
          </p:nvPr>
        </p:nvSpPr>
        <p:spPr/>
        <p:txBody>
          <a:bodyPr/>
          <a:lstStyle/>
          <a:p>
            <a:r>
              <a:rPr lang="en-US" dirty="0" smtClean="0"/>
              <a:t>Project Goals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Multivariate Key Pre-distribution Scheme</a:t>
            </a:r>
          </a:p>
          <a:p>
            <a:endParaRPr lang="en-US" dirty="0" smtClean="0"/>
          </a:p>
          <a:p>
            <a:pPr lvl="1"/>
            <a:r>
              <a:rPr lang="en-US" dirty="0" smtClean="0"/>
              <a:t>Two phases: setup and link-key establishment</a:t>
            </a:r>
          </a:p>
          <a:p>
            <a:pPr lvl="1"/>
            <a:endParaRPr lang="en-US" dirty="0" smtClean="0"/>
          </a:p>
          <a:p>
            <a:pPr lvl="1"/>
            <a:r>
              <a:rPr lang="en-US" dirty="0" smtClean="0"/>
              <a:t>Each node is significantly limited in memory and computational power due to the size, lifetime, and production cost of the unit</a:t>
            </a:r>
          </a:p>
          <a:p>
            <a:pPr lvl="1"/>
            <a:endParaRPr lang="en-US" dirty="0" smtClean="0"/>
          </a:p>
          <a:p>
            <a:pPr lvl="1"/>
            <a:r>
              <a:rPr lang="en-US" dirty="0" smtClean="0"/>
              <a:t>Field nodes are intended to be temporary</a:t>
            </a:r>
          </a:p>
          <a:p>
            <a:pPr lvl="1">
              <a:buNone/>
            </a:pPr>
            <a:endParaRPr lang="en-US" dirty="0" smtClean="0"/>
          </a:p>
        </p:txBody>
      </p:sp>
      <p:sp>
        <p:nvSpPr>
          <p:cNvPr id="2" name="Title 1"/>
          <p:cNvSpPr>
            <a:spLocks noGrp="1"/>
          </p:cNvSpPr>
          <p:nvPr>
            <p:ph type="title"/>
          </p:nvPr>
        </p:nvSpPr>
        <p:spPr/>
        <p:txBody>
          <a:bodyPr/>
          <a:lstStyle/>
          <a:p>
            <a:r>
              <a:rPr lang="en-US" dirty="0" smtClean="0"/>
              <a:t>MKPS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onion.jpeg"/>
          <p:cNvPicPr>
            <a:picLocks noChangeAspect="1"/>
          </p:cNvPicPr>
          <p:nvPr/>
        </p:nvPicPr>
        <p:blipFill>
          <a:blip r:embed="rId2"/>
          <a:stretch>
            <a:fillRect/>
          </a:stretch>
        </p:blipFill>
        <p:spPr>
          <a:xfrm>
            <a:off x="3236276" y="1453107"/>
            <a:ext cx="3243264" cy="332600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awonion.jpeg"/>
          <p:cNvPicPr>
            <a:picLocks noChangeAspect="1"/>
          </p:cNvPicPr>
          <p:nvPr/>
        </p:nvPicPr>
        <p:blipFill>
          <a:blip r:embed="rId2"/>
          <a:stretch>
            <a:fillRect/>
          </a:stretch>
        </p:blipFill>
        <p:spPr>
          <a:xfrm>
            <a:off x="2833510" y="1575217"/>
            <a:ext cx="3238061" cy="3238061"/>
          </a:xfrm>
          <a:prstGeom prst="rect">
            <a:avLst/>
          </a:prstGeom>
        </p:spPr>
      </p:pic>
      <p:sp>
        <p:nvSpPr>
          <p:cNvPr id="5" name="Left Arrow 4"/>
          <p:cNvSpPr/>
          <p:nvPr/>
        </p:nvSpPr>
        <p:spPr>
          <a:xfrm>
            <a:off x="5035588" y="1938844"/>
            <a:ext cx="1241673" cy="58682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071571" y="1292513"/>
            <a:ext cx="2299230" cy="646331"/>
          </a:xfrm>
          <a:prstGeom prst="rect">
            <a:avLst/>
          </a:prstGeom>
          <a:noFill/>
        </p:spPr>
        <p:txBody>
          <a:bodyPr wrap="square" rtlCol="0">
            <a:spAutoFit/>
          </a:bodyPr>
          <a:lstStyle/>
          <a:p>
            <a:r>
              <a:rPr lang="en-US" sz="3600" dirty="0" smtClean="0">
                <a:solidFill>
                  <a:schemeClr val="accent1">
                    <a:lumMod val="75000"/>
                  </a:schemeClr>
                </a:solidFill>
              </a:rPr>
              <a:t>Layers</a:t>
            </a:r>
            <a:r>
              <a:rPr lang="en-US" sz="2400" dirty="0" smtClean="0">
                <a:solidFill>
                  <a:schemeClr val="accent1">
                    <a:lumMod val="75000"/>
                  </a:schemeClr>
                </a:solidFill>
              </a:rPr>
              <a:t> </a:t>
            </a:r>
            <a:endParaRPr lang="en-US" sz="24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dirty="0" smtClean="0"/>
              <a:t>System consists of a wireless sensor node field that pass messages through the nodes to the “sink,” the main component of the system that handles a message relayed to it</a:t>
            </a:r>
          </a:p>
          <a:p>
            <a:pPr marL="365760" lvl="1" indent="-256032">
              <a:spcBef>
                <a:spcPts val="400"/>
              </a:spcBef>
              <a:buSzPct val="68000"/>
              <a:buFont typeface="Wingdings 3"/>
              <a:buChar char=""/>
            </a:pPr>
            <a:endParaRPr lang="en-US" dirty="0" smtClean="0"/>
          </a:p>
          <a:p>
            <a:pPr marL="365760" lvl="1" indent="-256032">
              <a:spcBef>
                <a:spcPts val="400"/>
              </a:spcBef>
              <a:buSzPct val="68000"/>
              <a:buFont typeface="Wingdings 3"/>
              <a:buChar char=""/>
            </a:pPr>
            <a:r>
              <a:rPr lang="en-US" dirty="0" smtClean="0"/>
              <a:t>The idea is similar to “onion routing” where a message going from a node distant from the sink must make a secure transmission down a chain of nodes to the sink</a:t>
            </a:r>
          </a:p>
          <a:p>
            <a:pPr marL="365760" lvl="1" indent="-256032">
              <a:spcBef>
                <a:spcPts val="400"/>
              </a:spcBef>
              <a:buSzPct val="68000"/>
              <a:buFont typeface="Wingdings 3"/>
              <a:buChar char=""/>
            </a:pPr>
            <a:endParaRPr lang="en-US" dirty="0" smtClean="0"/>
          </a:p>
        </p:txBody>
      </p:sp>
      <p:sp>
        <p:nvSpPr>
          <p:cNvPr id="3" name="Title 2"/>
          <p:cNvSpPr>
            <a:spLocks noGrp="1"/>
          </p:cNvSpPr>
          <p:nvPr>
            <p:ph type="title"/>
          </p:nvPr>
        </p:nvSpPr>
        <p:spPr/>
        <p:txBody>
          <a:bodyPr/>
          <a:lstStyle/>
          <a:p>
            <a:r>
              <a:rPr lang="en-US" dirty="0" smtClean="0"/>
              <a:t>Network Structure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dirty="0" smtClean="0"/>
              <a:t>To assign unique </a:t>
            </a:r>
            <a:r>
              <a:rPr lang="en-US" dirty="0" err="1" smtClean="0"/>
              <a:t>ID’s</a:t>
            </a:r>
            <a:r>
              <a:rPr lang="en-US" dirty="0" smtClean="0"/>
              <a:t> to the nodes, the sink creates a </a:t>
            </a:r>
            <a:r>
              <a:rPr lang="en-US" dirty="0" err="1" smtClean="0"/>
              <a:t>d</a:t>
            </a:r>
            <a:r>
              <a:rPr lang="en-US" dirty="0" smtClean="0"/>
              <a:t>-dimensional </a:t>
            </a:r>
            <a:r>
              <a:rPr lang="en-US" dirty="0" smtClean="0"/>
              <a:t>hypercube, </a:t>
            </a:r>
            <a:r>
              <a:rPr lang="en-US" dirty="0" smtClean="0"/>
              <a:t>the smallest hypercube that can generate keys (points or </a:t>
            </a:r>
            <a:r>
              <a:rPr lang="en-US" dirty="0" err="1" smtClean="0"/>
              <a:t>d-tuples</a:t>
            </a:r>
            <a:r>
              <a:rPr lang="en-US" dirty="0" smtClean="0"/>
              <a:t>) for the maximum size of the network</a:t>
            </a:r>
          </a:p>
          <a:p>
            <a:pPr marL="365760" lvl="1" indent="-256032">
              <a:spcBef>
                <a:spcPts val="400"/>
              </a:spcBef>
              <a:buSzPct val="68000"/>
              <a:buFont typeface="Wingdings 3"/>
              <a:buChar char=""/>
            </a:pPr>
            <a:endParaRPr lang="en-US" dirty="0" smtClean="0"/>
          </a:p>
          <a:p>
            <a:pPr marL="365760" lvl="1" indent="-256032">
              <a:spcBef>
                <a:spcPts val="400"/>
              </a:spcBef>
              <a:buSzPct val="68000"/>
              <a:buFont typeface="Wingdings 3"/>
              <a:buChar char=""/>
            </a:pPr>
            <a:r>
              <a:rPr lang="en-US" dirty="0" smtClean="0"/>
              <a:t>For every line parallel to an axis line of the hypercube, the sink generates a symmetric </a:t>
            </a:r>
            <a:r>
              <a:rPr lang="en-US" dirty="0" err="1" smtClean="0"/>
              <a:t>d-variate</a:t>
            </a:r>
            <a:r>
              <a:rPr lang="en-US" dirty="0" smtClean="0"/>
              <a:t> polynomial</a:t>
            </a:r>
          </a:p>
          <a:p>
            <a:pPr marL="365760" lvl="1" indent="-256032">
              <a:spcBef>
                <a:spcPts val="400"/>
              </a:spcBef>
              <a:buSzPct val="68000"/>
              <a:buFont typeface="Wingdings 3"/>
              <a:buChar char=""/>
            </a:pPr>
            <a:endParaRPr lang="en-US" dirty="0" smtClean="0"/>
          </a:p>
          <a:p>
            <a:pPr marL="365760" lvl="1" indent="-256032">
              <a:spcBef>
                <a:spcPts val="400"/>
              </a:spcBef>
              <a:buSzPct val="68000"/>
              <a:buFont typeface="Wingdings 3"/>
              <a:buChar char=""/>
            </a:pPr>
            <a:r>
              <a:rPr lang="en-US" dirty="0" smtClean="0"/>
              <a:t>This produces </a:t>
            </a:r>
            <a:r>
              <a:rPr lang="en-US" dirty="0" err="1" smtClean="0"/>
              <a:t>d</a:t>
            </a:r>
            <a:r>
              <a:rPr lang="en-US" dirty="0" smtClean="0"/>
              <a:t> </a:t>
            </a:r>
            <a:r>
              <a:rPr lang="en-US" dirty="0" err="1" smtClean="0"/>
              <a:t>univariate</a:t>
            </a:r>
            <a:r>
              <a:rPr lang="en-US" dirty="0" smtClean="0"/>
              <a:t> polynomials that are stored in the memory of a unit after evaluating the  </a:t>
            </a:r>
            <a:r>
              <a:rPr lang="en-US" dirty="0" err="1" smtClean="0"/>
              <a:t>d-variate</a:t>
            </a:r>
            <a:r>
              <a:rPr lang="en-US" dirty="0" smtClean="0"/>
              <a:t> polynomials</a:t>
            </a:r>
          </a:p>
          <a:p>
            <a:pPr marL="365760" lvl="1" indent="-256032">
              <a:spcBef>
                <a:spcPts val="400"/>
              </a:spcBef>
              <a:buSzPct val="68000"/>
              <a:buFont typeface="Wingdings 3"/>
              <a:buChar char=""/>
            </a:pPr>
            <a:endParaRPr lang="en-US" dirty="0" smtClean="0"/>
          </a:p>
          <a:p>
            <a:pPr marL="365760" lvl="1" indent="-256032">
              <a:spcBef>
                <a:spcPts val="400"/>
              </a:spcBef>
              <a:buSzPct val="68000"/>
              <a:buFont typeface="Wingdings 3"/>
              <a:buChar char=""/>
            </a:pPr>
            <a:endParaRPr lang="en-US" dirty="0" smtClean="0"/>
          </a:p>
          <a:p>
            <a:endParaRPr lang="en-US" dirty="0"/>
          </a:p>
        </p:txBody>
      </p:sp>
      <p:sp>
        <p:nvSpPr>
          <p:cNvPr id="3" name="Title 2"/>
          <p:cNvSpPr>
            <a:spLocks noGrp="1"/>
          </p:cNvSpPr>
          <p:nvPr>
            <p:ph type="title"/>
          </p:nvPr>
        </p:nvSpPr>
        <p:spPr/>
        <p:txBody>
          <a:bodyPr/>
          <a:lstStyle/>
          <a:p>
            <a:r>
              <a:rPr lang="en-US" dirty="0" smtClean="0"/>
              <a:t>Setup</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sink.jpg"/>
          <p:cNvPicPr>
            <a:picLocks noChangeAspect="1"/>
          </p:cNvPicPr>
          <p:nvPr/>
        </p:nvPicPr>
        <p:blipFill>
          <a:blip r:embed="rId2"/>
          <a:stretch>
            <a:fillRect/>
          </a:stretch>
        </p:blipFill>
        <p:spPr>
          <a:xfrm>
            <a:off x="2579590" y="465326"/>
            <a:ext cx="6032549" cy="5651756"/>
          </a:xfrm>
          <a:prstGeom prst="rect">
            <a:avLst/>
          </a:prstGeom>
        </p:spPr>
      </p:pic>
      <p:sp>
        <p:nvSpPr>
          <p:cNvPr id="10" name="Oval 9"/>
          <p:cNvSpPr/>
          <p:nvPr/>
        </p:nvSpPr>
        <p:spPr>
          <a:xfrm>
            <a:off x="7376262" y="4115105"/>
            <a:ext cx="867077" cy="720449"/>
          </a:xfrm>
          <a:prstGeom prst="ellipse">
            <a:avLst/>
          </a:prstGeom>
          <a:blipFill rotWithShape="1">
            <a:blip r:embed="rId3"/>
            <a:stretch>
              <a:fillRect/>
            </a:stretch>
          </a:bli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518390">
            <a:off x="6747737" y="4305882"/>
            <a:ext cx="608049" cy="31852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Left Arrow 11"/>
          <p:cNvSpPr/>
          <p:nvPr/>
        </p:nvSpPr>
        <p:spPr>
          <a:xfrm rot="19530840">
            <a:off x="7275908" y="4720737"/>
            <a:ext cx="290483" cy="33992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nvSpPr>
        <p:spPr>
          <a:xfrm>
            <a:off x="6069541" y="5001871"/>
            <a:ext cx="669106" cy="33809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 Arrow 13"/>
          <p:cNvSpPr/>
          <p:nvPr/>
        </p:nvSpPr>
        <p:spPr>
          <a:xfrm rot="19190049" flipV="1">
            <a:off x="5277382" y="5308835"/>
            <a:ext cx="405510" cy="438031"/>
          </a:xfrm>
          <a:prstGeom prst="leftArrow">
            <a:avLst>
              <a:gd name="adj1" fmla="val 50000"/>
              <a:gd name="adj2" fmla="val 326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Left Arrow 14"/>
          <p:cNvSpPr/>
          <p:nvPr/>
        </p:nvSpPr>
        <p:spPr>
          <a:xfrm>
            <a:off x="4384235" y="5620427"/>
            <a:ext cx="451857" cy="411137"/>
          </a:xfrm>
          <a:prstGeom prst="leftArrow">
            <a:avLst>
              <a:gd name="adj1" fmla="val 5000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rot="1360603">
            <a:off x="3392732" y="5504653"/>
            <a:ext cx="494533" cy="31450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rot="277440" flipV="1">
            <a:off x="5493358" y="4126957"/>
            <a:ext cx="590419" cy="351816"/>
          </a:xfrm>
          <a:prstGeom prst="leftArrow">
            <a:avLst>
              <a:gd name="adj1" fmla="val 47202"/>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 Arrow 17"/>
          <p:cNvSpPr/>
          <p:nvPr/>
        </p:nvSpPr>
        <p:spPr>
          <a:xfrm rot="19263561">
            <a:off x="4588106" y="4499788"/>
            <a:ext cx="523041" cy="43859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Left Arrow 19"/>
          <p:cNvSpPr/>
          <p:nvPr/>
        </p:nvSpPr>
        <p:spPr>
          <a:xfrm rot="1385368">
            <a:off x="3559955" y="4591937"/>
            <a:ext cx="557656"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Up Arrow 20"/>
          <p:cNvSpPr/>
          <p:nvPr/>
        </p:nvSpPr>
        <p:spPr>
          <a:xfrm rot="19660157">
            <a:off x="7278660" y="3809294"/>
            <a:ext cx="367752" cy="3813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20145435">
            <a:off x="6706930" y="2966575"/>
            <a:ext cx="336209" cy="49814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 Arrow 22"/>
          <p:cNvSpPr/>
          <p:nvPr/>
        </p:nvSpPr>
        <p:spPr>
          <a:xfrm rot="437605">
            <a:off x="6142356" y="3433464"/>
            <a:ext cx="688323" cy="352164"/>
          </a:xfrm>
          <a:prstGeom prst="leftArrow">
            <a:avLst>
              <a:gd name="adj1" fmla="val 5000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eft Arrow 23"/>
          <p:cNvSpPr/>
          <p:nvPr/>
        </p:nvSpPr>
        <p:spPr>
          <a:xfrm rot="836018">
            <a:off x="5086289" y="3257297"/>
            <a:ext cx="541608"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Left Arrow 24"/>
          <p:cNvSpPr/>
          <p:nvPr/>
        </p:nvSpPr>
        <p:spPr>
          <a:xfrm rot="19400566">
            <a:off x="4223189" y="3468877"/>
            <a:ext cx="417996"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 Arrow 25"/>
          <p:cNvSpPr/>
          <p:nvPr/>
        </p:nvSpPr>
        <p:spPr>
          <a:xfrm rot="864139">
            <a:off x="6028002" y="2460401"/>
            <a:ext cx="319120" cy="423568"/>
          </a:xfrm>
          <a:prstGeom prst="leftArrow">
            <a:avLst>
              <a:gd name="adj1" fmla="val 50000"/>
              <a:gd name="adj2" fmla="val 429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eft Arrow 27"/>
          <p:cNvSpPr/>
          <p:nvPr/>
        </p:nvSpPr>
        <p:spPr>
          <a:xfrm rot="852176">
            <a:off x="5105934" y="2414590"/>
            <a:ext cx="417043" cy="34648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Left Arrow 28"/>
          <p:cNvSpPr/>
          <p:nvPr/>
        </p:nvSpPr>
        <p:spPr>
          <a:xfrm rot="19759480">
            <a:off x="4086999" y="2442985"/>
            <a:ext cx="516241" cy="42614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Left Arrow 29"/>
          <p:cNvSpPr/>
          <p:nvPr/>
        </p:nvSpPr>
        <p:spPr>
          <a:xfrm rot="342914">
            <a:off x="4354537" y="1290383"/>
            <a:ext cx="642578" cy="49515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2858628">
            <a:off x="3519931" y="2406843"/>
            <a:ext cx="315604" cy="48115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Left Arrow 31"/>
          <p:cNvSpPr/>
          <p:nvPr/>
        </p:nvSpPr>
        <p:spPr>
          <a:xfrm rot="2819373">
            <a:off x="4782275" y="1099095"/>
            <a:ext cx="317050" cy="36923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Up Arrow 32"/>
          <p:cNvSpPr/>
          <p:nvPr/>
        </p:nvSpPr>
        <p:spPr>
          <a:xfrm rot="1733225">
            <a:off x="7980112" y="3800853"/>
            <a:ext cx="329320" cy="38478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Up Arrow 33"/>
          <p:cNvSpPr/>
          <p:nvPr/>
        </p:nvSpPr>
        <p:spPr>
          <a:xfrm rot="19729288">
            <a:off x="7868590" y="3034666"/>
            <a:ext cx="367436" cy="43537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Up Arrow 34"/>
          <p:cNvSpPr/>
          <p:nvPr/>
        </p:nvSpPr>
        <p:spPr>
          <a:xfrm rot="19801710">
            <a:off x="7298132" y="2181003"/>
            <a:ext cx="433727" cy="4778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Left Arrow 35"/>
          <p:cNvSpPr/>
          <p:nvPr/>
        </p:nvSpPr>
        <p:spPr>
          <a:xfrm rot="151298">
            <a:off x="6481839" y="1807122"/>
            <a:ext cx="513618" cy="34529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Left Arrow 36"/>
          <p:cNvSpPr/>
          <p:nvPr/>
        </p:nvSpPr>
        <p:spPr>
          <a:xfrm rot="1388617">
            <a:off x="5509576" y="1517129"/>
            <a:ext cx="484949" cy="544386"/>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259243" y="465326"/>
            <a:ext cx="2320347" cy="646331"/>
          </a:xfrm>
          <a:prstGeom prst="rect">
            <a:avLst/>
          </a:prstGeom>
          <a:noFill/>
        </p:spPr>
        <p:txBody>
          <a:bodyPr wrap="square" rtlCol="0">
            <a:spAutoFit/>
          </a:bodyPr>
          <a:lstStyle/>
          <a:p>
            <a:r>
              <a:rPr lang="en-US" sz="3600" b="1" dirty="0" smtClean="0">
                <a:solidFill>
                  <a:schemeClr val="tx1">
                    <a:lumMod val="75000"/>
                    <a:lumOff val="25000"/>
                  </a:schemeClr>
                </a:solidFill>
                <a:effectLst>
                  <a:outerShdw blurRad="50800" dist="38100" dir="2700000" algn="tl" rotWithShape="0">
                    <a:srgbClr val="000000">
                      <a:alpha val="43000"/>
                    </a:srgbClr>
                  </a:outerShdw>
                </a:effectLst>
              </a:rPr>
              <a:t>Example</a:t>
            </a:r>
            <a:endParaRPr lang="en-US" sz="3600" b="1" dirty="0">
              <a:solidFill>
                <a:schemeClr val="tx1">
                  <a:lumMod val="75000"/>
                  <a:lumOff val="25000"/>
                </a:schemeClr>
              </a:solidFill>
              <a:effectLst>
                <a:outerShdw blurRad="50800" dist="38100" dir="2700000" algn="tl" rotWithShape="0">
                  <a:srgbClr val="000000">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fill="hold" grpId="0" nodeType="clickEffect">
                                  <p:stCondLst>
                                    <p:cond delay="0"/>
                                  </p:stCondLst>
                                  <p:childTnLst>
                                    <p:animScale>
                                      <p:cBhvr>
                                        <p:cTn id="6" dur="2000" fill="hold"/>
                                        <p:tgtEl>
                                          <p:spTgt spid="10"/>
                                        </p:tgtEl>
                                      </p:cBhvr>
                                      <p:by x="150000" y="150000"/>
                                    </p:animScale>
                                  </p:childTnLst>
                                </p:cTn>
                              </p:par>
                            </p:childTnLst>
                          </p:cTn>
                        </p:par>
                        <p:par>
                          <p:cTn id="7" fill="hold">
                            <p:stCondLst>
                              <p:cond delay="2000"/>
                            </p:stCondLst>
                            <p:childTnLst>
                              <p:par>
                                <p:cTn id="8" presetID="6" presetClass="emph" presetSubtype="0" accel="50000" decel="50000" fill="hold" grpId="1" nodeType="afterEffect">
                                  <p:stCondLst>
                                    <p:cond delay="0"/>
                                  </p:stCondLst>
                                  <p:childTnLst>
                                    <p:animScale>
                                      <p:cBhvr>
                                        <p:cTn id="9" dur="2000" fill="hold"/>
                                        <p:tgtEl>
                                          <p:spTgt spid="10"/>
                                        </p:tgtEl>
                                      </p:cBhvr>
                                      <p:by x="50000" y="50000"/>
                                    </p:animScale>
                                  </p:childTnLst>
                                </p:cTn>
                              </p:par>
                            </p:childTnLst>
                          </p:cTn>
                        </p:par>
                      </p:childTnLst>
                    </p:cTn>
                  </p:par>
                  <p:par>
                    <p:cTn id="10" fill="hold">
                      <p:stCondLst>
                        <p:cond delay="indefinite"/>
                      </p:stCondLst>
                      <p:childTnLst>
                        <p:par>
                          <p:cTn id="11" fill="hold">
                            <p:stCondLst>
                              <p:cond delay="0"/>
                            </p:stCondLst>
                            <p:childTnLst>
                              <p:par>
                                <p:cTn id="12" presetID="39" presetClass="entr" presetSubtype="0" accel="100000" fill="hold" grpId="1"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childTnLst>
                                </p:cTn>
                              </p:par>
                              <p:par>
                                <p:cTn id="18" presetID="10" presetClass="exit" presetSubtype="0" fill="hold" grpId="2" nodeType="withEffect">
                                  <p:stCondLst>
                                    <p:cond delay="11000"/>
                                  </p:stCondLst>
                                  <p:childTnLst>
                                    <p:animEffect transition="out" filter="fade">
                                      <p:cBhvr>
                                        <p:cTn id="19" dur="2000"/>
                                        <p:tgtEl>
                                          <p:spTgt spid="11"/>
                                        </p:tgtEl>
                                      </p:cBhvr>
                                    </p:animEffect>
                                    <p:set>
                                      <p:cBhvr>
                                        <p:cTn id="20" dur="1" fill="hold">
                                          <p:stCondLst>
                                            <p:cond delay="1999"/>
                                          </p:stCondLst>
                                        </p:cTn>
                                        <p:tgtEl>
                                          <p:spTgt spid="11"/>
                                        </p:tgtEl>
                                        <p:attrNameLst>
                                          <p:attrName>style.visibility</p:attrName>
                                        </p:attrNameLst>
                                      </p:cBhvr>
                                      <p:to>
                                        <p:strVal val="hidden"/>
                                      </p:to>
                                    </p:set>
                                  </p:childTnLst>
                                </p:cTn>
                              </p:par>
                              <p:par>
                                <p:cTn id="21" presetID="39" presetClass="entr" presetSubtype="0" accel="10000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21"/>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21"/>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21"/>
                                        </p:tgtEl>
                                        <p:attrNameLst>
                                          <p:attrName>ppt_y</p:attrName>
                                        </p:attrNameLst>
                                      </p:cBhvr>
                                      <p:tavLst>
                                        <p:tav tm="0">
                                          <p:val>
                                            <p:strVal val="#ppt_y"/>
                                          </p:val>
                                        </p:tav>
                                        <p:tav tm="100000">
                                          <p:val>
                                            <p:strVal val="#ppt_y"/>
                                          </p:val>
                                        </p:tav>
                                      </p:tavLst>
                                    </p:anim>
                                  </p:childTnLst>
                                </p:cTn>
                              </p:par>
                              <p:par>
                                <p:cTn id="27" presetID="10" presetClass="exit" presetSubtype="0" fill="hold" grpId="1" nodeType="withEffect">
                                  <p:stCondLst>
                                    <p:cond delay="11000"/>
                                  </p:stCondLst>
                                  <p:childTnLst>
                                    <p:animEffect transition="out" filter="fade">
                                      <p:cBhvr>
                                        <p:cTn id="28" dur="2000"/>
                                        <p:tgtEl>
                                          <p:spTgt spid="21"/>
                                        </p:tgtEl>
                                      </p:cBhvr>
                                    </p:animEffect>
                                    <p:set>
                                      <p:cBhvr>
                                        <p:cTn id="29" dur="1" fill="hold">
                                          <p:stCondLst>
                                            <p:cond delay="1999"/>
                                          </p:stCondLst>
                                        </p:cTn>
                                        <p:tgtEl>
                                          <p:spTgt spid="21"/>
                                        </p:tgtEl>
                                        <p:attrNameLst>
                                          <p:attrName>style.visibility</p:attrName>
                                        </p:attrNameLst>
                                      </p:cBhvr>
                                      <p:to>
                                        <p:strVal val="hidden"/>
                                      </p:to>
                                    </p:set>
                                  </p:childTnLst>
                                </p:cTn>
                              </p:par>
                              <p:par>
                                <p:cTn id="30" presetID="39" presetClass="entr" presetSubtype="0" accel="10000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ppt_h</p:attrName>
                                        </p:attrNameLst>
                                      </p:cBhvr>
                                      <p:tavLst>
                                        <p:tav tm="0">
                                          <p:val>
                                            <p:strVal val="#ppt_h/20"/>
                                          </p:val>
                                        </p:tav>
                                        <p:tav tm="50000">
                                          <p:val>
                                            <p:strVal val="#ppt_h/20"/>
                                          </p:val>
                                        </p:tav>
                                        <p:tav tm="100000">
                                          <p:val>
                                            <p:strVal val="#ppt_h"/>
                                          </p:val>
                                        </p:tav>
                                      </p:tavLst>
                                    </p:anim>
                                    <p:anim calcmode="lin" valueType="num">
                                      <p:cBhvr>
                                        <p:cTn id="33" dur="500" fill="hold"/>
                                        <p:tgtEl>
                                          <p:spTgt spid="33"/>
                                        </p:tgtEl>
                                        <p:attrNameLst>
                                          <p:attrName>ppt_w</p:attrName>
                                        </p:attrNameLst>
                                      </p:cBhvr>
                                      <p:tavLst>
                                        <p:tav tm="0">
                                          <p:val>
                                            <p:strVal val="#ppt_w+.3"/>
                                          </p:val>
                                        </p:tav>
                                        <p:tav tm="50000">
                                          <p:val>
                                            <p:strVal val="#ppt_w+.3"/>
                                          </p:val>
                                        </p:tav>
                                        <p:tav tm="100000">
                                          <p:val>
                                            <p:strVal val="#ppt_w"/>
                                          </p:val>
                                        </p:tav>
                                      </p:tavLst>
                                    </p:anim>
                                    <p:anim calcmode="lin" valueType="num">
                                      <p:cBhvr>
                                        <p:cTn id="34" dur="500" fill="hold"/>
                                        <p:tgtEl>
                                          <p:spTgt spid="33"/>
                                        </p:tgtEl>
                                        <p:attrNameLst>
                                          <p:attrName>ppt_x</p:attrName>
                                        </p:attrNameLst>
                                      </p:cBhvr>
                                      <p:tavLst>
                                        <p:tav tm="0">
                                          <p:val>
                                            <p:strVal val="#ppt_x-.3"/>
                                          </p:val>
                                        </p:tav>
                                        <p:tav tm="50000">
                                          <p:val>
                                            <p:strVal val="#ppt_x"/>
                                          </p:val>
                                        </p:tav>
                                        <p:tav tm="100000">
                                          <p:val>
                                            <p:strVal val="#ppt_x"/>
                                          </p:val>
                                        </p:tav>
                                      </p:tavLst>
                                    </p:anim>
                                    <p:anim calcmode="lin" valueType="num">
                                      <p:cBhvr>
                                        <p:cTn id="35" dur="500" fill="hold"/>
                                        <p:tgtEl>
                                          <p:spTgt spid="33"/>
                                        </p:tgtEl>
                                        <p:attrNameLst>
                                          <p:attrName>ppt_y</p:attrName>
                                        </p:attrNameLst>
                                      </p:cBhvr>
                                      <p:tavLst>
                                        <p:tav tm="0">
                                          <p:val>
                                            <p:strVal val="#ppt_y"/>
                                          </p:val>
                                        </p:tav>
                                        <p:tav tm="100000">
                                          <p:val>
                                            <p:strVal val="#ppt_y"/>
                                          </p:val>
                                        </p:tav>
                                      </p:tavLst>
                                    </p:anim>
                                  </p:childTnLst>
                                </p:cTn>
                              </p:par>
                              <p:par>
                                <p:cTn id="36" presetID="10" presetClass="exit" presetSubtype="0" fill="hold" grpId="1" nodeType="withEffect">
                                  <p:stCondLst>
                                    <p:cond delay="11000"/>
                                  </p:stCondLst>
                                  <p:childTnLst>
                                    <p:animEffect transition="out" filter="fade">
                                      <p:cBhvr>
                                        <p:cTn id="37" dur="2000"/>
                                        <p:tgtEl>
                                          <p:spTgt spid="33"/>
                                        </p:tgtEl>
                                      </p:cBhvr>
                                    </p:animEffect>
                                    <p:set>
                                      <p:cBhvr>
                                        <p:cTn id="38" dur="1" fill="hold">
                                          <p:stCondLst>
                                            <p:cond delay="1999"/>
                                          </p:stCondLst>
                                        </p:cTn>
                                        <p:tgtEl>
                                          <p:spTgt spid="33"/>
                                        </p:tgtEl>
                                        <p:attrNameLst>
                                          <p:attrName>style.visibility</p:attrName>
                                        </p:attrNameLst>
                                      </p:cBhvr>
                                      <p:to>
                                        <p:strVal val="hidden"/>
                                      </p:to>
                                    </p:set>
                                  </p:childTnLst>
                                </p:cTn>
                              </p:par>
                              <p:par>
                                <p:cTn id="39" presetID="39" presetClass="entr" presetSubtype="0" accel="10000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ppt_h</p:attrName>
                                        </p:attrNameLst>
                                      </p:cBhvr>
                                      <p:tavLst>
                                        <p:tav tm="0">
                                          <p:val>
                                            <p:strVal val="#ppt_h/20"/>
                                          </p:val>
                                        </p:tav>
                                        <p:tav tm="50000">
                                          <p:val>
                                            <p:strVal val="#ppt_h/20"/>
                                          </p:val>
                                        </p:tav>
                                        <p:tav tm="100000">
                                          <p:val>
                                            <p:strVal val="#ppt_h"/>
                                          </p:val>
                                        </p:tav>
                                      </p:tavLst>
                                    </p:anim>
                                    <p:anim calcmode="lin" valueType="num">
                                      <p:cBhvr>
                                        <p:cTn id="42" dur="500" fill="hold"/>
                                        <p:tgtEl>
                                          <p:spTgt spid="12"/>
                                        </p:tgtEl>
                                        <p:attrNameLst>
                                          <p:attrName>ppt_w</p:attrName>
                                        </p:attrNameLst>
                                      </p:cBhvr>
                                      <p:tavLst>
                                        <p:tav tm="0">
                                          <p:val>
                                            <p:strVal val="#ppt_w+.3"/>
                                          </p:val>
                                        </p:tav>
                                        <p:tav tm="50000">
                                          <p:val>
                                            <p:strVal val="#ppt_w+.3"/>
                                          </p:val>
                                        </p:tav>
                                        <p:tav tm="100000">
                                          <p:val>
                                            <p:strVal val="#ppt_w"/>
                                          </p:val>
                                        </p:tav>
                                      </p:tavLst>
                                    </p:anim>
                                    <p:anim calcmode="lin" valueType="num">
                                      <p:cBhvr>
                                        <p:cTn id="43" dur="500" fill="hold"/>
                                        <p:tgtEl>
                                          <p:spTgt spid="12"/>
                                        </p:tgtEl>
                                        <p:attrNameLst>
                                          <p:attrName>ppt_x</p:attrName>
                                        </p:attrNameLst>
                                      </p:cBhvr>
                                      <p:tavLst>
                                        <p:tav tm="0">
                                          <p:val>
                                            <p:strVal val="#ppt_x-.3"/>
                                          </p:val>
                                        </p:tav>
                                        <p:tav tm="5000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
                                          </p:val>
                                        </p:tav>
                                        <p:tav tm="100000">
                                          <p:val>
                                            <p:strVal val="#ppt_y"/>
                                          </p:val>
                                        </p:tav>
                                      </p:tavLst>
                                    </p:anim>
                                  </p:childTnLst>
                                </p:cTn>
                              </p:par>
                              <p:par>
                                <p:cTn id="45" presetID="10" presetClass="exit" presetSubtype="0" fill="hold" grpId="1" nodeType="withEffect">
                                  <p:stCondLst>
                                    <p:cond delay="11000"/>
                                  </p:stCondLst>
                                  <p:childTnLst>
                                    <p:animEffect transition="out" filter="fade">
                                      <p:cBhvr>
                                        <p:cTn id="46" dur="2000"/>
                                        <p:tgtEl>
                                          <p:spTgt spid="12"/>
                                        </p:tgtEl>
                                      </p:cBhvr>
                                    </p:animEffect>
                                    <p:set>
                                      <p:cBhvr>
                                        <p:cTn id="47" dur="1" fill="hold">
                                          <p:stCondLst>
                                            <p:cond delay="1999"/>
                                          </p:stCondLst>
                                        </p:cTn>
                                        <p:tgtEl>
                                          <p:spTgt spid="12"/>
                                        </p:tgtEl>
                                        <p:attrNameLst>
                                          <p:attrName>style.visibility</p:attrName>
                                        </p:attrNameLst>
                                      </p:cBhvr>
                                      <p:to>
                                        <p:strVal val="hidden"/>
                                      </p:to>
                                    </p:set>
                                  </p:childTnLst>
                                </p:cTn>
                              </p:par>
                              <p:par>
                                <p:cTn id="48" presetID="39" presetClass="entr" presetSubtype="0" accel="100000" fill="hold" grpId="0" nodeType="withEffect">
                                  <p:stCondLst>
                                    <p:cond delay="100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51" dur="5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52" dur="5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53" dur="500" fill="hold"/>
                                        <p:tgtEl>
                                          <p:spTgt spid="13"/>
                                        </p:tgtEl>
                                        <p:attrNameLst>
                                          <p:attrName>ppt_y</p:attrName>
                                        </p:attrNameLst>
                                      </p:cBhvr>
                                      <p:tavLst>
                                        <p:tav tm="0">
                                          <p:val>
                                            <p:strVal val="#ppt_y"/>
                                          </p:val>
                                        </p:tav>
                                        <p:tav tm="100000">
                                          <p:val>
                                            <p:strVal val="#ppt_y"/>
                                          </p:val>
                                        </p:tav>
                                      </p:tavLst>
                                    </p:anim>
                                  </p:childTnLst>
                                </p:cTn>
                              </p:par>
                              <p:par>
                                <p:cTn id="54" presetID="10" presetClass="exit" presetSubtype="0" fill="hold" grpId="1" nodeType="withEffect">
                                  <p:stCondLst>
                                    <p:cond delay="10000"/>
                                  </p:stCondLst>
                                  <p:childTnLst>
                                    <p:animEffect transition="out" filter="fade">
                                      <p:cBhvr>
                                        <p:cTn id="55" dur="2000"/>
                                        <p:tgtEl>
                                          <p:spTgt spid="13"/>
                                        </p:tgtEl>
                                      </p:cBhvr>
                                    </p:animEffect>
                                    <p:set>
                                      <p:cBhvr>
                                        <p:cTn id="56" dur="1" fill="hold">
                                          <p:stCondLst>
                                            <p:cond delay="1999"/>
                                          </p:stCondLst>
                                        </p:cTn>
                                        <p:tgtEl>
                                          <p:spTgt spid="13"/>
                                        </p:tgtEl>
                                        <p:attrNameLst>
                                          <p:attrName>style.visibility</p:attrName>
                                        </p:attrNameLst>
                                      </p:cBhvr>
                                      <p:to>
                                        <p:strVal val="hidden"/>
                                      </p:to>
                                    </p:set>
                                  </p:childTnLst>
                                </p:cTn>
                              </p:par>
                              <p:par>
                                <p:cTn id="57" presetID="39" presetClass="entr" presetSubtype="0" accel="100000" fill="hold" grpId="0" nodeType="withEffect">
                                  <p:stCondLst>
                                    <p:cond delay="10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ppt_h</p:attrName>
                                        </p:attrNameLst>
                                      </p:cBhvr>
                                      <p:tavLst>
                                        <p:tav tm="0">
                                          <p:val>
                                            <p:strVal val="#ppt_h/20"/>
                                          </p:val>
                                        </p:tav>
                                        <p:tav tm="50000">
                                          <p:val>
                                            <p:strVal val="#ppt_h/20"/>
                                          </p:val>
                                        </p:tav>
                                        <p:tav tm="100000">
                                          <p:val>
                                            <p:strVal val="#ppt_h"/>
                                          </p:val>
                                        </p:tav>
                                      </p:tavLst>
                                    </p:anim>
                                    <p:anim calcmode="lin" valueType="num">
                                      <p:cBhvr>
                                        <p:cTn id="60" dur="500" fill="hold"/>
                                        <p:tgtEl>
                                          <p:spTgt spid="17"/>
                                        </p:tgtEl>
                                        <p:attrNameLst>
                                          <p:attrName>ppt_w</p:attrName>
                                        </p:attrNameLst>
                                      </p:cBhvr>
                                      <p:tavLst>
                                        <p:tav tm="0">
                                          <p:val>
                                            <p:strVal val="#ppt_w+.3"/>
                                          </p:val>
                                        </p:tav>
                                        <p:tav tm="50000">
                                          <p:val>
                                            <p:strVal val="#ppt_w+.3"/>
                                          </p:val>
                                        </p:tav>
                                        <p:tav tm="100000">
                                          <p:val>
                                            <p:strVal val="#ppt_w"/>
                                          </p:val>
                                        </p:tav>
                                      </p:tavLst>
                                    </p:anim>
                                    <p:anim calcmode="lin" valueType="num">
                                      <p:cBhvr>
                                        <p:cTn id="61" dur="500" fill="hold"/>
                                        <p:tgtEl>
                                          <p:spTgt spid="17"/>
                                        </p:tgtEl>
                                        <p:attrNameLst>
                                          <p:attrName>ppt_x</p:attrName>
                                        </p:attrNameLst>
                                      </p:cBhvr>
                                      <p:tavLst>
                                        <p:tav tm="0">
                                          <p:val>
                                            <p:strVal val="#ppt_x-.3"/>
                                          </p:val>
                                        </p:tav>
                                        <p:tav tm="50000">
                                          <p:val>
                                            <p:strVal val="#ppt_x"/>
                                          </p:val>
                                        </p:tav>
                                        <p:tav tm="100000">
                                          <p:val>
                                            <p:strVal val="#ppt_x"/>
                                          </p:val>
                                        </p:tav>
                                      </p:tavLst>
                                    </p:anim>
                                    <p:anim calcmode="lin" valueType="num">
                                      <p:cBhvr>
                                        <p:cTn id="62" dur="500" fill="hold"/>
                                        <p:tgtEl>
                                          <p:spTgt spid="17"/>
                                        </p:tgtEl>
                                        <p:attrNameLst>
                                          <p:attrName>ppt_y</p:attrName>
                                        </p:attrNameLst>
                                      </p:cBhvr>
                                      <p:tavLst>
                                        <p:tav tm="0">
                                          <p:val>
                                            <p:strVal val="#ppt_y"/>
                                          </p:val>
                                        </p:tav>
                                        <p:tav tm="100000">
                                          <p:val>
                                            <p:strVal val="#ppt_y"/>
                                          </p:val>
                                        </p:tav>
                                      </p:tavLst>
                                    </p:anim>
                                  </p:childTnLst>
                                </p:cTn>
                              </p:par>
                              <p:par>
                                <p:cTn id="63" presetID="10" presetClass="exit" presetSubtype="0" fill="hold" grpId="1" nodeType="withEffect">
                                  <p:stCondLst>
                                    <p:cond delay="10000"/>
                                  </p:stCondLst>
                                  <p:childTnLst>
                                    <p:animEffect transition="out" filter="fade">
                                      <p:cBhvr>
                                        <p:cTn id="64" dur="2000"/>
                                        <p:tgtEl>
                                          <p:spTgt spid="17"/>
                                        </p:tgtEl>
                                      </p:cBhvr>
                                    </p:animEffect>
                                    <p:set>
                                      <p:cBhvr>
                                        <p:cTn id="65" dur="1" fill="hold">
                                          <p:stCondLst>
                                            <p:cond delay="1999"/>
                                          </p:stCondLst>
                                        </p:cTn>
                                        <p:tgtEl>
                                          <p:spTgt spid="17"/>
                                        </p:tgtEl>
                                        <p:attrNameLst>
                                          <p:attrName>style.visibility</p:attrName>
                                        </p:attrNameLst>
                                      </p:cBhvr>
                                      <p:to>
                                        <p:strVal val="hidden"/>
                                      </p:to>
                                    </p:set>
                                  </p:childTnLst>
                                </p:cTn>
                              </p:par>
                              <p:par>
                                <p:cTn id="66" presetID="39" presetClass="entr" presetSubtype="0" accel="100000" fill="hold" grpId="0" nodeType="withEffect">
                                  <p:stCondLst>
                                    <p:cond delay="100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ppt_h</p:attrName>
                                        </p:attrNameLst>
                                      </p:cBhvr>
                                      <p:tavLst>
                                        <p:tav tm="0">
                                          <p:val>
                                            <p:strVal val="#ppt_h/20"/>
                                          </p:val>
                                        </p:tav>
                                        <p:tav tm="50000">
                                          <p:val>
                                            <p:strVal val="#ppt_h/20"/>
                                          </p:val>
                                        </p:tav>
                                        <p:tav tm="100000">
                                          <p:val>
                                            <p:strVal val="#ppt_h"/>
                                          </p:val>
                                        </p:tav>
                                      </p:tavLst>
                                    </p:anim>
                                    <p:anim calcmode="lin" valueType="num">
                                      <p:cBhvr>
                                        <p:cTn id="69" dur="500" fill="hold"/>
                                        <p:tgtEl>
                                          <p:spTgt spid="23"/>
                                        </p:tgtEl>
                                        <p:attrNameLst>
                                          <p:attrName>ppt_w</p:attrName>
                                        </p:attrNameLst>
                                      </p:cBhvr>
                                      <p:tavLst>
                                        <p:tav tm="0">
                                          <p:val>
                                            <p:strVal val="#ppt_w+.3"/>
                                          </p:val>
                                        </p:tav>
                                        <p:tav tm="50000">
                                          <p:val>
                                            <p:strVal val="#ppt_w+.3"/>
                                          </p:val>
                                        </p:tav>
                                        <p:tav tm="100000">
                                          <p:val>
                                            <p:strVal val="#ppt_w"/>
                                          </p:val>
                                        </p:tav>
                                      </p:tavLst>
                                    </p:anim>
                                    <p:anim calcmode="lin" valueType="num">
                                      <p:cBhvr>
                                        <p:cTn id="70" dur="500" fill="hold"/>
                                        <p:tgtEl>
                                          <p:spTgt spid="23"/>
                                        </p:tgtEl>
                                        <p:attrNameLst>
                                          <p:attrName>ppt_x</p:attrName>
                                        </p:attrNameLst>
                                      </p:cBhvr>
                                      <p:tavLst>
                                        <p:tav tm="0">
                                          <p:val>
                                            <p:strVal val="#ppt_x-.3"/>
                                          </p:val>
                                        </p:tav>
                                        <p:tav tm="50000">
                                          <p:val>
                                            <p:strVal val="#ppt_x"/>
                                          </p:val>
                                        </p:tav>
                                        <p:tav tm="100000">
                                          <p:val>
                                            <p:strVal val="#ppt_x"/>
                                          </p:val>
                                        </p:tav>
                                      </p:tavLst>
                                    </p:anim>
                                    <p:anim calcmode="lin" valueType="num">
                                      <p:cBhvr>
                                        <p:cTn id="71" dur="500" fill="hold"/>
                                        <p:tgtEl>
                                          <p:spTgt spid="23"/>
                                        </p:tgtEl>
                                        <p:attrNameLst>
                                          <p:attrName>ppt_y</p:attrName>
                                        </p:attrNameLst>
                                      </p:cBhvr>
                                      <p:tavLst>
                                        <p:tav tm="0">
                                          <p:val>
                                            <p:strVal val="#ppt_y"/>
                                          </p:val>
                                        </p:tav>
                                        <p:tav tm="100000">
                                          <p:val>
                                            <p:strVal val="#ppt_y"/>
                                          </p:val>
                                        </p:tav>
                                      </p:tavLst>
                                    </p:anim>
                                  </p:childTnLst>
                                </p:cTn>
                              </p:par>
                              <p:par>
                                <p:cTn id="72" presetID="10" presetClass="exit" presetSubtype="0" fill="hold" grpId="1" nodeType="withEffect">
                                  <p:stCondLst>
                                    <p:cond delay="10000"/>
                                  </p:stCondLst>
                                  <p:childTnLst>
                                    <p:animEffect transition="out" filter="fade">
                                      <p:cBhvr>
                                        <p:cTn id="73" dur="2000"/>
                                        <p:tgtEl>
                                          <p:spTgt spid="23"/>
                                        </p:tgtEl>
                                      </p:cBhvr>
                                    </p:animEffect>
                                    <p:set>
                                      <p:cBhvr>
                                        <p:cTn id="74" dur="1" fill="hold">
                                          <p:stCondLst>
                                            <p:cond delay="1999"/>
                                          </p:stCondLst>
                                        </p:cTn>
                                        <p:tgtEl>
                                          <p:spTgt spid="23"/>
                                        </p:tgtEl>
                                        <p:attrNameLst>
                                          <p:attrName>style.visibility</p:attrName>
                                        </p:attrNameLst>
                                      </p:cBhvr>
                                      <p:to>
                                        <p:strVal val="hidden"/>
                                      </p:to>
                                    </p:set>
                                  </p:childTnLst>
                                </p:cTn>
                              </p:par>
                              <p:par>
                                <p:cTn id="75" presetID="39" presetClass="entr" presetSubtype="0" accel="100000" fill="hold" grpId="0" nodeType="withEffect">
                                  <p:stCondLst>
                                    <p:cond delay="100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ppt_h</p:attrName>
                                        </p:attrNameLst>
                                      </p:cBhvr>
                                      <p:tavLst>
                                        <p:tav tm="0">
                                          <p:val>
                                            <p:strVal val="#ppt_h/20"/>
                                          </p:val>
                                        </p:tav>
                                        <p:tav tm="50000">
                                          <p:val>
                                            <p:strVal val="#ppt_h/20"/>
                                          </p:val>
                                        </p:tav>
                                        <p:tav tm="100000">
                                          <p:val>
                                            <p:strVal val="#ppt_h"/>
                                          </p:val>
                                        </p:tav>
                                      </p:tavLst>
                                    </p:anim>
                                    <p:anim calcmode="lin" valueType="num">
                                      <p:cBhvr>
                                        <p:cTn id="78" dur="500" fill="hold"/>
                                        <p:tgtEl>
                                          <p:spTgt spid="22"/>
                                        </p:tgtEl>
                                        <p:attrNameLst>
                                          <p:attrName>ppt_w</p:attrName>
                                        </p:attrNameLst>
                                      </p:cBhvr>
                                      <p:tavLst>
                                        <p:tav tm="0">
                                          <p:val>
                                            <p:strVal val="#ppt_w+.3"/>
                                          </p:val>
                                        </p:tav>
                                        <p:tav tm="50000">
                                          <p:val>
                                            <p:strVal val="#ppt_w+.3"/>
                                          </p:val>
                                        </p:tav>
                                        <p:tav tm="100000">
                                          <p:val>
                                            <p:strVal val="#ppt_w"/>
                                          </p:val>
                                        </p:tav>
                                      </p:tavLst>
                                    </p:anim>
                                    <p:anim calcmode="lin" valueType="num">
                                      <p:cBhvr>
                                        <p:cTn id="79" dur="500" fill="hold"/>
                                        <p:tgtEl>
                                          <p:spTgt spid="22"/>
                                        </p:tgtEl>
                                        <p:attrNameLst>
                                          <p:attrName>ppt_x</p:attrName>
                                        </p:attrNameLst>
                                      </p:cBhvr>
                                      <p:tavLst>
                                        <p:tav tm="0">
                                          <p:val>
                                            <p:strVal val="#ppt_x-.3"/>
                                          </p:val>
                                        </p:tav>
                                        <p:tav tm="50000">
                                          <p:val>
                                            <p:strVal val="#ppt_x"/>
                                          </p:val>
                                        </p:tav>
                                        <p:tav tm="100000">
                                          <p:val>
                                            <p:strVal val="#ppt_x"/>
                                          </p:val>
                                        </p:tav>
                                      </p:tavLst>
                                    </p:anim>
                                    <p:anim calcmode="lin" valueType="num">
                                      <p:cBhvr>
                                        <p:cTn id="80" dur="500" fill="hold"/>
                                        <p:tgtEl>
                                          <p:spTgt spid="22"/>
                                        </p:tgtEl>
                                        <p:attrNameLst>
                                          <p:attrName>ppt_y</p:attrName>
                                        </p:attrNameLst>
                                      </p:cBhvr>
                                      <p:tavLst>
                                        <p:tav tm="0">
                                          <p:val>
                                            <p:strVal val="#ppt_y"/>
                                          </p:val>
                                        </p:tav>
                                        <p:tav tm="100000">
                                          <p:val>
                                            <p:strVal val="#ppt_y"/>
                                          </p:val>
                                        </p:tav>
                                      </p:tavLst>
                                    </p:anim>
                                  </p:childTnLst>
                                </p:cTn>
                              </p:par>
                              <p:par>
                                <p:cTn id="81" presetID="10" presetClass="exit" presetSubtype="0" fill="hold" grpId="1" nodeType="withEffect">
                                  <p:stCondLst>
                                    <p:cond delay="10000"/>
                                  </p:stCondLst>
                                  <p:childTnLst>
                                    <p:animEffect transition="out" filter="fade">
                                      <p:cBhvr>
                                        <p:cTn id="82" dur="2000"/>
                                        <p:tgtEl>
                                          <p:spTgt spid="22"/>
                                        </p:tgtEl>
                                      </p:cBhvr>
                                    </p:animEffect>
                                    <p:set>
                                      <p:cBhvr>
                                        <p:cTn id="83" dur="1" fill="hold">
                                          <p:stCondLst>
                                            <p:cond delay="1999"/>
                                          </p:stCondLst>
                                        </p:cTn>
                                        <p:tgtEl>
                                          <p:spTgt spid="22"/>
                                        </p:tgtEl>
                                        <p:attrNameLst>
                                          <p:attrName>style.visibility</p:attrName>
                                        </p:attrNameLst>
                                      </p:cBhvr>
                                      <p:to>
                                        <p:strVal val="hidden"/>
                                      </p:to>
                                    </p:set>
                                  </p:childTnLst>
                                </p:cTn>
                              </p:par>
                              <p:par>
                                <p:cTn id="84" presetID="39" presetClass="entr" presetSubtype="0" accel="100000" fill="hold" grpId="0" nodeType="withEffect">
                                  <p:stCondLst>
                                    <p:cond delay="1000"/>
                                  </p:stCondLst>
                                  <p:childTnLst>
                                    <p:set>
                                      <p:cBhvr>
                                        <p:cTn id="85" dur="1" fill="hold">
                                          <p:stCondLst>
                                            <p:cond delay="0"/>
                                          </p:stCondLst>
                                        </p:cTn>
                                        <p:tgtEl>
                                          <p:spTgt spid="34"/>
                                        </p:tgtEl>
                                        <p:attrNameLst>
                                          <p:attrName>style.visibility</p:attrName>
                                        </p:attrNameLst>
                                      </p:cBhvr>
                                      <p:to>
                                        <p:strVal val="visible"/>
                                      </p:to>
                                    </p:set>
                                    <p:anim calcmode="lin" valueType="num">
                                      <p:cBhvr>
                                        <p:cTn id="86" dur="500" fill="hold"/>
                                        <p:tgtEl>
                                          <p:spTgt spid="34"/>
                                        </p:tgtEl>
                                        <p:attrNameLst>
                                          <p:attrName>ppt_h</p:attrName>
                                        </p:attrNameLst>
                                      </p:cBhvr>
                                      <p:tavLst>
                                        <p:tav tm="0">
                                          <p:val>
                                            <p:strVal val="#ppt_h/20"/>
                                          </p:val>
                                        </p:tav>
                                        <p:tav tm="50000">
                                          <p:val>
                                            <p:strVal val="#ppt_h/20"/>
                                          </p:val>
                                        </p:tav>
                                        <p:tav tm="100000">
                                          <p:val>
                                            <p:strVal val="#ppt_h"/>
                                          </p:val>
                                        </p:tav>
                                      </p:tavLst>
                                    </p:anim>
                                    <p:anim calcmode="lin" valueType="num">
                                      <p:cBhvr>
                                        <p:cTn id="87" dur="500" fill="hold"/>
                                        <p:tgtEl>
                                          <p:spTgt spid="34"/>
                                        </p:tgtEl>
                                        <p:attrNameLst>
                                          <p:attrName>ppt_w</p:attrName>
                                        </p:attrNameLst>
                                      </p:cBhvr>
                                      <p:tavLst>
                                        <p:tav tm="0">
                                          <p:val>
                                            <p:strVal val="#ppt_w+.3"/>
                                          </p:val>
                                        </p:tav>
                                        <p:tav tm="50000">
                                          <p:val>
                                            <p:strVal val="#ppt_w+.3"/>
                                          </p:val>
                                        </p:tav>
                                        <p:tav tm="100000">
                                          <p:val>
                                            <p:strVal val="#ppt_w"/>
                                          </p:val>
                                        </p:tav>
                                      </p:tavLst>
                                    </p:anim>
                                    <p:anim calcmode="lin" valueType="num">
                                      <p:cBhvr>
                                        <p:cTn id="88" dur="500" fill="hold"/>
                                        <p:tgtEl>
                                          <p:spTgt spid="34"/>
                                        </p:tgtEl>
                                        <p:attrNameLst>
                                          <p:attrName>ppt_x</p:attrName>
                                        </p:attrNameLst>
                                      </p:cBhvr>
                                      <p:tavLst>
                                        <p:tav tm="0">
                                          <p:val>
                                            <p:strVal val="#ppt_x-.3"/>
                                          </p:val>
                                        </p:tav>
                                        <p:tav tm="50000">
                                          <p:val>
                                            <p:strVal val="#ppt_x"/>
                                          </p:val>
                                        </p:tav>
                                        <p:tav tm="100000">
                                          <p:val>
                                            <p:strVal val="#ppt_x"/>
                                          </p:val>
                                        </p:tav>
                                      </p:tavLst>
                                    </p:anim>
                                    <p:anim calcmode="lin" valueType="num">
                                      <p:cBhvr>
                                        <p:cTn id="89" dur="500" fill="hold"/>
                                        <p:tgtEl>
                                          <p:spTgt spid="34"/>
                                        </p:tgtEl>
                                        <p:attrNameLst>
                                          <p:attrName>ppt_y</p:attrName>
                                        </p:attrNameLst>
                                      </p:cBhvr>
                                      <p:tavLst>
                                        <p:tav tm="0">
                                          <p:val>
                                            <p:strVal val="#ppt_y"/>
                                          </p:val>
                                        </p:tav>
                                        <p:tav tm="100000">
                                          <p:val>
                                            <p:strVal val="#ppt_y"/>
                                          </p:val>
                                        </p:tav>
                                      </p:tavLst>
                                    </p:anim>
                                  </p:childTnLst>
                                </p:cTn>
                              </p:par>
                              <p:par>
                                <p:cTn id="90" presetID="10" presetClass="exit" presetSubtype="0" fill="hold" grpId="1" nodeType="withEffect">
                                  <p:stCondLst>
                                    <p:cond delay="10000"/>
                                  </p:stCondLst>
                                  <p:childTnLst>
                                    <p:animEffect transition="out" filter="fade">
                                      <p:cBhvr>
                                        <p:cTn id="91" dur="2000"/>
                                        <p:tgtEl>
                                          <p:spTgt spid="34"/>
                                        </p:tgtEl>
                                      </p:cBhvr>
                                    </p:animEffect>
                                    <p:set>
                                      <p:cBhvr>
                                        <p:cTn id="92" dur="1" fill="hold">
                                          <p:stCondLst>
                                            <p:cond delay="1999"/>
                                          </p:stCondLst>
                                        </p:cTn>
                                        <p:tgtEl>
                                          <p:spTgt spid="34"/>
                                        </p:tgtEl>
                                        <p:attrNameLst>
                                          <p:attrName>style.visibility</p:attrName>
                                        </p:attrNameLst>
                                      </p:cBhvr>
                                      <p:to>
                                        <p:strVal val="hidden"/>
                                      </p:to>
                                    </p:set>
                                  </p:childTnLst>
                                </p:cTn>
                              </p:par>
                              <p:par>
                                <p:cTn id="93" presetID="39" presetClass="entr" presetSubtype="0" accel="100000" fill="hold" grpId="0" nodeType="withEffect">
                                  <p:stCondLst>
                                    <p:cond delay="2000"/>
                                  </p:stCondLst>
                                  <p:childTnLst>
                                    <p:set>
                                      <p:cBhvr>
                                        <p:cTn id="94" dur="1" fill="hold">
                                          <p:stCondLst>
                                            <p:cond delay="0"/>
                                          </p:stCondLst>
                                        </p:cTn>
                                        <p:tgtEl>
                                          <p:spTgt spid="14"/>
                                        </p:tgtEl>
                                        <p:attrNameLst>
                                          <p:attrName>style.visibility</p:attrName>
                                        </p:attrNameLst>
                                      </p:cBhvr>
                                      <p:to>
                                        <p:strVal val="visible"/>
                                      </p:to>
                                    </p:set>
                                    <p:anim calcmode="lin" valueType="num">
                                      <p:cBhvr>
                                        <p:cTn id="95" dur="5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96" dur="5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97" dur="5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98" dur="500" fill="hold"/>
                                        <p:tgtEl>
                                          <p:spTgt spid="14"/>
                                        </p:tgtEl>
                                        <p:attrNameLst>
                                          <p:attrName>ppt_y</p:attrName>
                                        </p:attrNameLst>
                                      </p:cBhvr>
                                      <p:tavLst>
                                        <p:tav tm="0">
                                          <p:val>
                                            <p:strVal val="#ppt_y"/>
                                          </p:val>
                                        </p:tav>
                                        <p:tav tm="100000">
                                          <p:val>
                                            <p:strVal val="#ppt_y"/>
                                          </p:val>
                                        </p:tav>
                                      </p:tavLst>
                                    </p:anim>
                                  </p:childTnLst>
                                </p:cTn>
                              </p:par>
                              <p:par>
                                <p:cTn id="99" presetID="10" presetClass="exit" presetSubtype="0" fill="hold" grpId="1" nodeType="withEffect">
                                  <p:stCondLst>
                                    <p:cond delay="9000"/>
                                  </p:stCondLst>
                                  <p:childTnLst>
                                    <p:animEffect transition="out" filter="fade">
                                      <p:cBhvr>
                                        <p:cTn id="100" dur="2000"/>
                                        <p:tgtEl>
                                          <p:spTgt spid="14"/>
                                        </p:tgtEl>
                                      </p:cBhvr>
                                    </p:animEffect>
                                    <p:set>
                                      <p:cBhvr>
                                        <p:cTn id="101" dur="1" fill="hold">
                                          <p:stCondLst>
                                            <p:cond delay="1999"/>
                                          </p:stCondLst>
                                        </p:cTn>
                                        <p:tgtEl>
                                          <p:spTgt spid="14"/>
                                        </p:tgtEl>
                                        <p:attrNameLst>
                                          <p:attrName>style.visibility</p:attrName>
                                        </p:attrNameLst>
                                      </p:cBhvr>
                                      <p:to>
                                        <p:strVal val="hidden"/>
                                      </p:to>
                                    </p:set>
                                  </p:childTnLst>
                                </p:cTn>
                              </p:par>
                              <p:par>
                                <p:cTn id="102" presetID="39" presetClass="entr" presetSubtype="0" accel="100000" fill="hold" grpId="0" nodeType="withEffect">
                                  <p:stCondLst>
                                    <p:cond delay="2000"/>
                                  </p:stCondLst>
                                  <p:childTnLst>
                                    <p:set>
                                      <p:cBhvr>
                                        <p:cTn id="103" dur="1" fill="hold">
                                          <p:stCondLst>
                                            <p:cond delay="0"/>
                                          </p:stCondLst>
                                        </p:cTn>
                                        <p:tgtEl>
                                          <p:spTgt spid="18"/>
                                        </p:tgtEl>
                                        <p:attrNameLst>
                                          <p:attrName>style.visibility</p:attrName>
                                        </p:attrNameLst>
                                      </p:cBhvr>
                                      <p:to>
                                        <p:strVal val="visible"/>
                                      </p:to>
                                    </p:set>
                                    <p:anim calcmode="lin" valueType="num">
                                      <p:cBhvr>
                                        <p:cTn id="104" dur="5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105" dur="5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106" dur="5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107" dur="500" fill="hold"/>
                                        <p:tgtEl>
                                          <p:spTgt spid="18"/>
                                        </p:tgtEl>
                                        <p:attrNameLst>
                                          <p:attrName>ppt_y</p:attrName>
                                        </p:attrNameLst>
                                      </p:cBhvr>
                                      <p:tavLst>
                                        <p:tav tm="0">
                                          <p:val>
                                            <p:strVal val="#ppt_y"/>
                                          </p:val>
                                        </p:tav>
                                        <p:tav tm="100000">
                                          <p:val>
                                            <p:strVal val="#ppt_y"/>
                                          </p:val>
                                        </p:tav>
                                      </p:tavLst>
                                    </p:anim>
                                  </p:childTnLst>
                                </p:cTn>
                              </p:par>
                              <p:par>
                                <p:cTn id="108" presetID="10" presetClass="exit" presetSubtype="0" fill="hold" grpId="1" nodeType="withEffect">
                                  <p:stCondLst>
                                    <p:cond delay="9000"/>
                                  </p:stCondLst>
                                  <p:childTnLst>
                                    <p:animEffect transition="out" filter="fade">
                                      <p:cBhvr>
                                        <p:cTn id="109" dur="2000"/>
                                        <p:tgtEl>
                                          <p:spTgt spid="18"/>
                                        </p:tgtEl>
                                      </p:cBhvr>
                                    </p:animEffect>
                                    <p:set>
                                      <p:cBhvr>
                                        <p:cTn id="110" dur="1" fill="hold">
                                          <p:stCondLst>
                                            <p:cond delay="1999"/>
                                          </p:stCondLst>
                                        </p:cTn>
                                        <p:tgtEl>
                                          <p:spTgt spid="18"/>
                                        </p:tgtEl>
                                        <p:attrNameLst>
                                          <p:attrName>style.visibility</p:attrName>
                                        </p:attrNameLst>
                                      </p:cBhvr>
                                      <p:to>
                                        <p:strVal val="hidden"/>
                                      </p:to>
                                    </p:set>
                                  </p:childTnLst>
                                </p:cTn>
                              </p:par>
                              <p:par>
                                <p:cTn id="111" presetID="39" presetClass="entr" presetSubtype="0" accel="100000" fill="hold" grpId="0" nodeType="withEffect">
                                  <p:stCondLst>
                                    <p:cond delay="2000"/>
                                  </p:stCondLst>
                                  <p:childTnLst>
                                    <p:set>
                                      <p:cBhvr>
                                        <p:cTn id="112" dur="1" fill="hold">
                                          <p:stCondLst>
                                            <p:cond delay="0"/>
                                          </p:stCondLst>
                                        </p:cTn>
                                        <p:tgtEl>
                                          <p:spTgt spid="24"/>
                                        </p:tgtEl>
                                        <p:attrNameLst>
                                          <p:attrName>style.visibility</p:attrName>
                                        </p:attrNameLst>
                                      </p:cBhvr>
                                      <p:to>
                                        <p:strVal val="visible"/>
                                      </p:to>
                                    </p:set>
                                    <p:anim calcmode="lin" valueType="num">
                                      <p:cBhvr>
                                        <p:cTn id="113" dur="500" fill="hold"/>
                                        <p:tgtEl>
                                          <p:spTgt spid="24"/>
                                        </p:tgtEl>
                                        <p:attrNameLst>
                                          <p:attrName>ppt_h</p:attrName>
                                        </p:attrNameLst>
                                      </p:cBhvr>
                                      <p:tavLst>
                                        <p:tav tm="0">
                                          <p:val>
                                            <p:strVal val="#ppt_h/20"/>
                                          </p:val>
                                        </p:tav>
                                        <p:tav tm="50000">
                                          <p:val>
                                            <p:strVal val="#ppt_h/20"/>
                                          </p:val>
                                        </p:tav>
                                        <p:tav tm="100000">
                                          <p:val>
                                            <p:strVal val="#ppt_h"/>
                                          </p:val>
                                        </p:tav>
                                      </p:tavLst>
                                    </p:anim>
                                    <p:anim calcmode="lin" valueType="num">
                                      <p:cBhvr>
                                        <p:cTn id="114" dur="500" fill="hold"/>
                                        <p:tgtEl>
                                          <p:spTgt spid="24"/>
                                        </p:tgtEl>
                                        <p:attrNameLst>
                                          <p:attrName>ppt_w</p:attrName>
                                        </p:attrNameLst>
                                      </p:cBhvr>
                                      <p:tavLst>
                                        <p:tav tm="0">
                                          <p:val>
                                            <p:strVal val="#ppt_w+.3"/>
                                          </p:val>
                                        </p:tav>
                                        <p:tav tm="50000">
                                          <p:val>
                                            <p:strVal val="#ppt_w+.3"/>
                                          </p:val>
                                        </p:tav>
                                        <p:tav tm="100000">
                                          <p:val>
                                            <p:strVal val="#ppt_w"/>
                                          </p:val>
                                        </p:tav>
                                      </p:tavLst>
                                    </p:anim>
                                    <p:anim calcmode="lin" valueType="num">
                                      <p:cBhvr>
                                        <p:cTn id="115" dur="500" fill="hold"/>
                                        <p:tgtEl>
                                          <p:spTgt spid="24"/>
                                        </p:tgtEl>
                                        <p:attrNameLst>
                                          <p:attrName>ppt_x</p:attrName>
                                        </p:attrNameLst>
                                      </p:cBhvr>
                                      <p:tavLst>
                                        <p:tav tm="0">
                                          <p:val>
                                            <p:strVal val="#ppt_x-.3"/>
                                          </p:val>
                                        </p:tav>
                                        <p:tav tm="50000">
                                          <p:val>
                                            <p:strVal val="#ppt_x"/>
                                          </p:val>
                                        </p:tav>
                                        <p:tav tm="100000">
                                          <p:val>
                                            <p:strVal val="#ppt_x"/>
                                          </p:val>
                                        </p:tav>
                                      </p:tavLst>
                                    </p:anim>
                                    <p:anim calcmode="lin" valueType="num">
                                      <p:cBhvr>
                                        <p:cTn id="116" dur="500" fill="hold"/>
                                        <p:tgtEl>
                                          <p:spTgt spid="24"/>
                                        </p:tgtEl>
                                        <p:attrNameLst>
                                          <p:attrName>ppt_y</p:attrName>
                                        </p:attrNameLst>
                                      </p:cBhvr>
                                      <p:tavLst>
                                        <p:tav tm="0">
                                          <p:val>
                                            <p:strVal val="#ppt_y"/>
                                          </p:val>
                                        </p:tav>
                                        <p:tav tm="100000">
                                          <p:val>
                                            <p:strVal val="#ppt_y"/>
                                          </p:val>
                                        </p:tav>
                                      </p:tavLst>
                                    </p:anim>
                                  </p:childTnLst>
                                </p:cTn>
                              </p:par>
                              <p:par>
                                <p:cTn id="117" presetID="10" presetClass="exit" presetSubtype="0" fill="hold" grpId="1" nodeType="withEffect">
                                  <p:stCondLst>
                                    <p:cond delay="9000"/>
                                  </p:stCondLst>
                                  <p:childTnLst>
                                    <p:animEffect transition="out" filter="fade">
                                      <p:cBhvr>
                                        <p:cTn id="118" dur="2000"/>
                                        <p:tgtEl>
                                          <p:spTgt spid="24"/>
                                        </p:tgtEl>
                                      </p:cBhvr>
                                    </p:animEffect>
                                    <p:set>
                                      <p:cBhvr>
                                        <p:cTn id="119" dur="1" fill="hold">
                                          <p:stCondLst>
                                            <p:cond delay="1999"/>
                                          </p:stCondLst>
                                        </p:cTn>
                                        <p:tgtEl>
                                          <p:spTgt spid="24"/>
                                        </p:tgtEl>
                                        <p:attrNameLst>
                                          <p:attrName>style.visibility</p:attrName>
                                        </p:attrNameLst>
                                      </p:cBhvr>
                                      <p:to>
                                        <p:strVal val="hidden"/>
                                      </p:to>
                                    </p:set>
                                  </p:childTnLst>
                                </p:cTn>
                              </p:par>
                              <p:par>
                                <p:cTn id="120" presetID="39" presetClass="entr" presetSubtype="0" accel="100000" fill="hold" grpId="0" nodeType="withEffect">
                                  <p:stCondLst>
                                    <p:cond delay="2000"/>
                                  </p:stCondLst>
                                  <p:childTnLst>
                                    <p:set>
                                      <p:cBhvr>
                                        <p:cTn id="121" dur="1" fill="hold">
                                          <p:stCondLst>
                                            <p:cond delay="0"/>
                                          </p:stCondLst>
                                        </p:cTn>
                                        <p:tgtEl>
                                          <p:spTgt spid="26"/>
                                        </p:tgtEl>
                                        <p:attrNameLst>
                                          <p:attrName>style.visibility</p:attrName>
                                        </p:attrNameLst>
                                      </p:cBhvr>
                                      <p:to>
                                        <p:strVal val="visible"/>
                                      </p:to>
                                    </p:set>
                                    <p:anim calcmode="lin" valueType="num">
                                      <p:cBhvr>
                                        <p:cTn id="122" dur="500" fill="hold"/>
                                        <p:tgtEl>
                                          <p:spTgt spid="26"/>
                                        </p:tgtEl>
                                        <p:attrNameLst>
                                          <p:attrName>ppt_h</p:attrName>
                                        </p:attrNameLst>
                                      </p:cBhvr>
                                      <p:tavLst>
                                        <p:tav tm="0">
                                          <p:val>
                                            <p:strVal val="#ppt_h/20"/>
                                          </p:val>
                                        </p:tav>
                                        <p:tav tm="50000">
                                          <p:val>
                                            <p:strVal val="#ppt_h/20"/>
                                          </p:val>
                                        </p:tav>
                                        <p:tav tm="100000">
                                          <p:val>
                                            <p:strVal val="#ppt_h"/>
                                          </p:val>
                                        </p:tav>
                                      </p:tavLst>
                                    </p:anim>
                                    <p:anim calcmode="lin" valueType="num">
                                      <p:cBhvr>
                                        <p:cTn id="123" dur="500" fill="hold"/>
                                        <p:tgtEl>
                                          <p:spTgt spid="26"/>
                                        </p:tgtEl>
                                        <p:attrNameLst>
                                          <p:attrName>ppt_w</p:attrName>
                                        </p:attrNameLst>
                                      </p:cBhvr>
                                      <p:tavLst>
                                        <p:tav tm="0">
                                          <p:val>
                                            <p:strVal val="#ppt_w+.3"/>
                                          </p:val>
                                        </p:tav>
                                        <p:tav tm="50000">
                                          <p:val>
                                            <p:strVal val="#ppt_w+.3"/>
                                          </p:val>
                                        </p:tav>
                                        <p:tav tm="100000">
                                          <p:val>
                                            <p:strVal val="#ppt_w"/>
                                          </p:val>
                                        </p:tav>
                                      </p:tavLst>
                                    </p:anim>
                                    <p:anim calcmode="lin" valueType="num">
                                      <p:cBhvr>
                                        <p:cTn id="124" dur="500" fill="hold"/>
                                        <p:tgtEl>
                                          <p:spTgt spid="26"/>
                                        </p:tgtEl>
                                        <p:attrNameLst>
                                          <p:attrName>ppt_x</p:attrName>
                                        </p:attrNameLst>
                                      </p:cBhvr>
                                      <p:tavLst>
                                        <p:tav tm="0">
                                          <p:val>
                                            <p:strVal val="#ppt_x-.3"/>
                                          </p:val>
                                        </p:tav>
                                        <p:tav tm="50000">
                                          <p:val>
                                            <p:strVal val="#ppt_x"/>
                                          </p:val>
                                        </p:tav>
                                        <p:tav tm="100000">
                                          <p:val>
                                            <p:strVal val="#ppt_x"/>
                                          </p:val>
                                        </p:tav>
                                      </p:tavLst>
                                    </p:anim>
                                    <p:anim calcmode="lin" valueType="num">
                                      <p:cBhvr>
                                        <p:cTn id="125" dur="500" fill="hold"/>
                                        <p:tgtEl>
                                          <p:spTgt spid="26"/>
                                        </p:tgtEl>
                                        <p:attrNameLst>
                                          <p:attrName>ppt_y</p:attrName>
                                        </p:attrNameLst>
                                      </p:cBhvr>
                                      <p:tavLst>
                                        <p:tav tm="0">
                                          <p:val>
                                            <p:strVal val="#ppt_y"/>
                                          </p:val>
                                        </p:tav>
                                        <p:tav tm="100000">
                                          <p:val>
                                            <p:strVal val="#ppt_y"/>
                                          </p:val>
                                        </p:tav>
                                      </p:tavLst>
                                    </p:anim>
                                  </p:childTnLst>
                                </p:cTn>
                              </p:par>
                              <p:par>
                                <p:cTn id="126" presetID="10" presetClass="exit" presetSubtype="0" fill="hold" grpId="1" nodeType="withEffect">
                                  <p:stCondLst>
                                    <p:cond delay="9000"/>
                                  </p:stCondLst>
                                  <p:childTnLst>
                                    <p:animEffect transition="out" filter="fade">
                                      <p:cBhvr>
                                        <p:cTn id="127" dur="2000"/>
                                        <p:tgtEl>
                                          <p:spTgt spid="26"/>
                                        </p:tgtEl>
                                      </p:cBhvr>
                                    </p:animEffect>
                                    <p:set>
                                      <p:cBhvr>
                                        <p:cTn id="128" dur="1" fill="hold">
                                          <p:stCondLst>
                                            <p:cond delay="1999"/>
                                          </p:stCondLst>
                                        </p:cTn>
                                        <p:tgtEl>
                                          <p:spTgt spid="26"/>
                                        </p:tgtEl>
                                        <p:attrNameLst>
                                          <p:attrName>style.visibility</p:attrName>
                                        </p:attrNameLst>
                                      </p:cBhvr>
                                      <p:to>
                                        <p:strVal val="hidden"/>
                                      </p:to>
                                    </p:set>
                                  </p:childTnLst>
                                </p:cTn>
                              </p:par>
                              <p:par>
                                <p:cTn id="129" presetID="39" presetClass="entr" presetSubtype="0" accel="100000" fill="hold" grpId="0" nodeType="withEffect">
                                  <p:stCondLst>
                                    <p:cond delay="2000"/>
                                  </p:stCondLst>
                                  <p:childTnLst>
                                    <p:set>
                                      <p:cBhvr>
                                        <p:cTn id="130" dur="1" fill="hold">
                                          <p:stCondLst>
                                            <p:cond delay="0"/>
                                          </p:stCondLst>
                                        </p:cTn>
                                        <p:tgtEl>
                                          <p:spTgt spid="35"/>
                                        </p:tgtEl>
                                        <p:attrNameLst>
                                          <p:attrName>style.visibility</p:attrName>
                                        </p:attrNameLst>
                                      </p:cBhvr>
                                      <p:to>
                                        <p:strVal val="visible"/>
                                      </p:to>
                                    </p:set>
                                    <p:anim calcmode="lin" valueType="num">
                                      <p:cBhvr>
                                        <p:cTn id="131" dur="500" fill="hold"/>
                                        <p:tgtEl>
                                          <p:spTgt spid="35"/>
                                        </p:tgtEl>
                                        <p:attrNameLst>
                                          <p:attrName>ppt_h</p:attrName>
                                        </p:attrNameLst>
                                      </p:cBhvr>
                                      <p:tavLst>
                                        <p:tav tm="0">
                                          <p:val>
                                            <p:strVal val="#ppt_h/20"/>
                                          </p:val>
                                        </p:tav>
                                        <p:tav tm="50000">
                                          <p:val>
                                            <p:strVal val="#ppt_h/20"/>
                                          </p:val>
                                        </p:tav>
                                        <p:tav tm="100000">
                                          <p:val>
                                            <p:strVal val="#ppt_h"/>
                                          </p:val>
                                        </p:tav>
                                      </p:tavLst>
                                    </p:anim>
                                    <p:anim calcmode="lin" valueType="num">
                                      <p:cBhvr>
                                        <p:cTn id="132" dur="500" fill="hold"/>
                                        <p:tgtEl>
                                          <p:spTgt spid="35"/>
                                        </p:tgtEl>
                                        <p:attrNameLst>
                                          <p:attrName>ppt_w</p:attrName>
                                        </p:attrNameLst>
                                      </p:cBhvr>
                                      <p:tavLst>
                                        <p:tav tm="0">
                                          <p:val>
                                            <p:strVal val="#ppt_w+.3"/>
                                          </p:val>
                                        </p:tav>
                                        <p:tav tm="50000">
                                          <p:val>
                                            <p:strVal val="#ppt_w+.3"/>
                                          </p:val>
                                        </p:tav>
                                        <p:tav tm="100000">
                                          <p:val>
                                            <p:strVal val="#ppt_w"/>
                                          </p:val>
                                        </p:tav>
                                      </p:tavLst>
                                    </p:anim>
                                    <p:anim calcmode="lin" valueType="num">
                                      <p:cBhvr>
                                        <p:cTn id="133" dur="500" fill="hold"/>
                                        <p:tgtEl>
                                          <p:spTgt spid="35"/>
                                        </p:tgtEl>
                                        <p:attrNameLst>
                                          <p:attrName>ppt_x</p:attrName>
                                        </p:attrNameLst>
                                      </p:cBhvr>
                                      <p:tavLst>
                                        <p:tav tm="0">
                                          <p:val>
                                            <p:strVal val="#ppt_x-.3"/>
                                          </p:val>
                                        </p:tav>
                                        <p:tav tm="50000">
                                          <p:val>
                                            <p:strVal val="#ppt_x"/>
                                          </p:val>
                                        </p:tav>
                                        <p:tav tm="100000">
                                          <p:val>
                                            <p:strVal val="#ppt_x"/>
                                          </p:val>
                                        </p:tav>
                                      </p:tavLst>
                                    </p:anim>
                                    <p:anim calcmode="lin" valueType="num">
                                      <p:cBhvr>
                                        <p:cTn id="134" dur="500" fill="hold"/>
                                        <p:tgtEl>
                                          <p:spTgt spid="35"/>
                                        </p:tgtEl>
                                        <p:attrNameLst>
                                          <p:attrName>ppt_y</p:attrName>
                                        </p:attrNameLst>
                                      </p:cBhvr>
                                      <p:tavLst>
                                        <p:tav tm="0">
                                          <p:val>
                                            <p:strVal val="#ppt_y"/>
                                          </p:val>
                                        </p:tav>
                                        <p:tav tm="100000">
                                          <p:val>
                                            <p:strVal val="#ppt_y"/>
                                          </p:val>
                                        </p:tav>
                                      </p:tavLst>
                                    </p:anim>
                                  </p:childTnLst>
                                </p:cTn>
                              </p:par>
                              <p:par>
                                <p:cTn id="135" presetID="10" presetClass="exit" presetSubtype="0" fill="hold" grpId="1" nodeType="withEffect">
                                  <p:stCondLst>
                                    <p:cond delay="9000"/>
                                  </p:stCondLst>
                                  <p:childTnLst>
                                    <p:animEffect transition="out" filter="fade">
                                      <p:cBhvr>
                                        <p:cTn id="136" dur="2000"/>
                                        <p:tgtEl>
                                          <p:spTgt spid="35"/>
                                        </p:tgtEl>
                                      </p:cBhvr>
                                    </p:animEffect>
                                    <p:set>
                                      <p:cBhvr>
                                        <p:cTn id="137" dur="1" fill="hold">
                                          <p:stCondLst>
                                            <p:cond delay="1999"/>
                                          </p:stCondLst>
                                        </p:cTn>
                                        <p:tgtEl>
                                          <p:spTgt spid="35"/>
                                        </p:tgtEl>
                                        <p:attrNameLst>
                                          <p:attrName>style.visibility</p:attrName>
                                        </p:attrNameLst>
                                      </p:cBhvr>
                                      <p:to>
                                        <p:strVal val="hidden"/>
                                      </p:to>
                                    </p:set>
                                  </p:childTnLst>
                                </p:cTn>
                              </p:par>
                              <p:par>
                                <p:cTn id="138" presetID="39" presetClass="entr" presetSubtype="0" accel="100000" fill="hold" grpId="0" nodeType="withEffect">
                                  <p:stCondLst>
                                    <p:cond delay="3000"/>
                                  </p:stCondLst>
                                  <p:childTnLst>
                                    <p:set>
                                      <p:cBhvr>
                                        <p:cTn id="139" dur="1" fill="hold">
                                          <p:stCondLst>
                                            <p:cond delay="0"/>
                                          </p:stCondLst>
                                        </p:cTn>
                                        <p:tgtEl>
                                          <p:spTgt spid="36"/>
                                        </p:tgtEl>
                                        <p:attrNameLst>
                                          <p:attrName>style.visibility</p:attrName>
                                        </p:attrNameLst>
                                      </p:cBhvr>
                                      <p:to>
                                        <p:strVal val="visible"/>
                                      </p:to>
                                    </p:set>
                                    <p:anim calcmode="lin" valueType="num">
                                      <p:cBhvr>
                                        <p:cTn id="140" dur="500" fill="hold"/>
                                        <p:tgtEl>
                                          <p:spTgt spid="36"/>
                                        </p:tgtEl>
                                        <p:attrNameLst>
                                          <p:attrName>ppt_h</p:attrName>
                                        </p:attrNameLst>
                                      </p:cBhvr>
                                      <p:tavLst>
                                        <p:tav tm="0">
                                          <p:val>
                                            <p:strVal val="#ppt_h/20"/>
                                          </p:val>
                                        </p:tav>
                                        <p:tav tm="50000">
                                          <p:val>
                                            <p:strVal val="#ppt_h/20"/>
                                          </p:val>
                                        </p:tav>
                                        <p:tav tm="100000">
                                          <p:val>
                                            <p:strVal val="#ppt_h"/>
                                          </p:val>
                                        </p:tav>
                                      </p:tavLst>
                                    </p:anim>
                                    <p:anim calcmode="lin" valueType="num">
                                      <p:cBhvr>
                                        <p:cTn id="141" dur="500" fill="hold"/>
                                        <p:tgtEl>
                                          <p:spTgt spid="36"/>
                                        </p:tgtEl>
                                        <p:attrNameLst>
                                          <p:attrName>ppt_w</p:attrName>
                                        </p:attrNameLst>
                                      </p:cBhvr>
                                      <p:tavLst>
                                        <p:tav tm="0">
                                          <p:val>
                                            <p:strVal val="#ppt_w+.3"/>
                                          </p:val>
                                        </p:tav>
                                        <p:tav tm="50000">
                                          <p:val>
                                            <p:strVal val="#ppt_w+.3"/>
                                          </p:val>
                                        </p:tav>
                                        <p:tav tm="100000">
                                          <p:val>
                                            <p:strVal val="#ppt_w"/>
                                          </p:val>
                                        </p:tav>
                                      </p:tavLst>
                                    </p:anim>
                                    <p:anim calcmode="lin" valueType="num">
                                      <p:cBhvr>
                                        <p:cTn id="142" dur="500" fill="hold"/>
                                        <p:tgtEl>
                                          <p:spTgt spid="36"/>
                                        </p:tgtEl>
                                        <p:attrNameLst>
                                          <p:attrName>ppt_x</p:attrName>
                                        </p:attrNameLst>
                                      </p:cBhvr>
                                      <p:tavLst>
                                        <p:tav tm="0">
                                          <p:val>
                                            <p:strVal val="#ppt_x-.3"/>
                                          </p:val>
                                        </p:tav>
                                        <p:tav tm="50000">
                                          <p:val>
                                            <p:strVal val="#ppt_x"/>
                                          </p:val>
                                        </p:tav>
                                        <p:tav tm="100000">
                                          <p:val>
                                            <p:strVal val="#ppt_x"/>
                                          </p:val>
                                        </p:tav>
                                      </p:tavLst>
                                    </p:anim>
                                    <p:anim calcmode="lin" valueType="num">
                                      <p:cBhvr>
                                        <p:cTn id="143" dur="500" fill="hold"/>
                                        <p:tgtEl>
                                          <p:spTgt spid="36"/>
                                        </p:tgtEl>
                                        <p:attrNameLst>
                                          <p:attrName>ppt_y</p:attrName>
                                        </p:attrNameLst>
                                      </p:cBhvr>
                                      <p:tavLst>
                                        <p:tav tm="0">
                                          <p:val>
                                            <p:strVal val="#ppt_y"/>
                                          </p:val>
                                        </p:tav>
                                        <p:tav tm="100000">
                                          <p:val>
                                            <p:strVal val="#ppt_y"/>
                                          </p:val>
                                        </p:tav>
                                      </p:tavLst>
                                    </p:anim>
                                  </p:childTnLst>
                                </p:cTn>
                              </p:par>
                              <p:par>
                                <p:cTn id="144" presetID="10" presetClass="exit" presetSubtype="0" fill="hold" grpId="1" nodeType="withEffect">
                                  <p:stCondLst>
                                    <p:cond delay="8000"/>
                                  </p:stCondLst>
                                  <p:childTnLst>
                                    <p:animEffect transition="out" filter="fade">
                                      <p:cBhvr>
                                        <p:cTn id="145" dur="2000"/>
                                        <p:tgtEl>
                                          <p:spTgt spid="36"/>
                                        </p:tgtEl>
                                      </p:cBhvr>
                                    </p:animEffect>
                                    <p:set>
                                      <p:cBhvr>
                                        <p:cTn id="146" dur="1" fill="hold">
                                          <p:stCondLst>
                                            <p:cond delay="1999"/>
                                          </p:stCondLst>
                                        </p:cTn>
                                        <p:tgtEl>
                                          <p:spTgt spid="36"/>
                                        </p:tgtEl>
                                        <p:attrNameLst>
                                          <p:attrName>style.visibility</p:attrName>
                                        </p:attrNameLst>
                                      </p:cBhvr>
                                      <p:to>
                                        <p:strVal val="hidden"/>
                                      </p:to>
                                    </p:set>
                                  </p:childTnLst>
                                </p:cTn>
                              </p:par>
                              <p:par>
                                <p:cTn id="147" presetID="39" presetClass="entr" presetSubtype="0" accel="100000" fill="hold" grpId="0" nodeType="withEffect">
                                  <p:stCondLst>
                                    <p:cond delay="3000"/>
                                  </p:stCondLst>
                                  <p:childTnLst>
                                    <p:set>
                                      <p:cBhvr>
                                        <p:cTn id="148" dur="1" fill="hold">
                                          <p:stCondLst>
                                            <p:cond delay="0"/>
                                          </p:stCondLst>
                                        </p:cTn>
                                        <p:tgtEl>
                                          <p:spTgt spid="28"/>
                                        </p:tgtEl>
                                        <p:attrNameLst>
                                          <p:attrName>style.visibility</p:attrName>
                                        </p:attrNameLst>
                                      </p:cBhvr>
                                      <p:to>
                                        <p:strVal val="visible"/>
                                      </p:to>
                                    </p:set>
                                    <p:anim calcmode="lin" valueType="num">
                                      <p:cBhvr>
                                        <p:cTn id="149" dur="500" fill="hold"/>
                                        <p:tgtEl>
                                          <p:spTgt spid="28"/>
                                        </p:tgtEl>
                                        <p:attrNameLst>
                                          <p:attrName>ppt_h</p:attrName>
                                        </p:attrNameLst>
                                      </p:cBhvr>
                                      <p:tavLst>
                                        <p:tav tm="0">
                                          <p:val>
                                            <p:strVal val="#ppt_h/20"/>
                                          </p:val>
                                        </p:tav>
                                        <p:tav tm="50000">
                                          <p:val>
                                            <p:strVal val="#ppt_h/20"/>
                                          </p:val>
                                        </p:tav>
                                        <p:tav tm="100000">
                                          <p:val>
                                            <p:strVal val="#ppt_h"/>
                                          </p:val>
                                        </p:tav>
                                      </p:tavLst>
                                    </p:anim>
                                    <p:anim calcmode="lin" valueType="num">
                                      <p:cBhvr>
                                        <p:cTn id="150" dur="500" fill="hold"/>
                                        <p:tgtEl>
                                          <p:spTgt spid="28"/>
                                        </p:tgtEl>
                                        <p:attrNameLst>
                                          <p:attrName>ppt_w</p:attrName>
                                        </p:attrNameLst>
                                      </p:cBhvr>
                                      <p:tavLst>
                                        <p:tav tm="0">
                                          <p:val>
                                            <p:strVal val="#ppt_w+.3"/>
                                          </p:val>
                                        </p:tav>
                                        <p:tav tm="50000">
                                          <p:val>
                                            <p:strVal val="#ppt_w+.3"/>
                                          </p:val>
                                        </p:tav>
                                        <p:tav tm="100000">
                                          <p:val>
                                            <p:strVal val="#ppt_w"/>
                                          </p:val>
                                        </p:tav>
                                      </p:tavLst>
                                    </p:anim>
                                    <p:anim calcmode="lin" valueType="num">
                                      <p:cBhvr>
                                        <p:cTn id="151" dur="500" fill="hold"/>
                                        <p:tgtEl>
                                          <p:spTgt spid="28"/>
                                        </p:tgtEl>
                                        <p:attrNameLst>
                                          <p:attrName>ppt_x</p:attrName>
                                        </p:attrNameLst>
                                      </p:cBhvr>
                                      <p:tavLst>
                                        <p:tav tm="0">
                                          <p:val>
                                            <p:strVal val="#ppt_x-.3"/>
                                          </p:val>
                                        </p:tav>
                                        <p:tav tm="50000">
                                          <p:val>
                                            <p:strVal val="#ppt_x"/>
                                          </p:val>
                                        </p:tav>
                                        <p:tav tm="100000">
                                          <p:val>
                                            <p:strVal val="#ppt_x"/>
                                          </p:val>
                                        </p:tav>
                                      </p:tavLst>
                                    </p:anim>
                                    <p:anim calcmode="lin" valueType="num">
                                      <p:cBhvr>
                                        <p:cTn id="152" dur="500" fill="hold"/>
                                        <p:tgtEl>
                                          <p:spTgt spid="28"/>
                                        </p:tgtEl>
                                        <p:attrNameLst>
                                          <p:attrName>ppt_y</p:attrName>
                                        </p:attrNameLst>
                                      </p:cBhvr>
                                      <p:tavLst>
                                        <p:tav tm="0">
                                          <p:val>
                                            <p:strVal val="#ppt_y"/>
                                          </p:val>
                                        </p:tav>
                                        <p:tav tm="100000">
                                          <p:val>
                                            <p:strVal val="#ppt_y"/>
                                          </p:val>
                                        </p:tav>
                                      </p:tavLst>
                                    </p:anim>
                                  </p:childTnLst>
                                </p:cTn>
                              </p:par>
                              <p:par>
                                <p:cTn id="153" presetID="10" presetClass="exit" presetSubtype="0" fill="hold" grpId="1" nodeType="withEffect">
                                  <p:stCondLst>
                                    <p:cond delay="8000"/>
                                  </p:stCondLst>
                                  <p:childTnLst>
                                    <p:animEffect transition="out" filter="fade">
                                      <p:cBhvr>
                                        <p:cTn id="154" dur="2000"/>
                                        <p:tgtEl>
                                          <p:spTgt spid="28"/>
                                        </p:tgtEl>
                                      </p:cBhvr>
                                    </p:animEffect>
                                    <p:set>
                                      <p:cBhvr>
                                        <p:cTn id="155" dur="1" fill="hold">
                                          <p:stCondLst>
                                            <p:cond delay="1999"/>
                                          </p:stCondLst>
                                        </p:cTn>
                                        <p:tgtEl>
                                          <p:spTgt spid="28"/>
                                        </p:tgtEl>
                                        <p:attrNameLst>
                                          <p:attrName>style.visibility</p:attrName>
                                        </p:attrNameLst>
                                      </p:cBhvr>
                                      <p:to>
                                        <p:strVal val="hidden"/>
                                      </p:to>
                                    </p:set>
                                  </p:childTnLst>
                                </p:cTn>
                              </p:par>
                              <p:par>
                                <p:cTn id="156" presetID="39" presetClass="entr" presetSubtype="0" accel="100000" fill="hold" grpId="0" nodeType="withEffect">
                                  <p:stCondLst>
                                    <p:cond delay="3000"/>
                                  </p:stCondLst>
                                  <p:childTnLst>
                                    <p:set>
                                      <p:cBhvr>
                                        <p:cTn id="157" dur="1" fill="hold">
                                          <p:stCondLst>
                                            <p:cond delay="0"/>
                                          </p:stCondLst>
                                        </p:cTn>
                                        <p:tgtEl>
                                          <p:spTgt spid="25"/>
                                        </p:tgtEl>
                                        <p:attrNameLst>
                                          <p:attrName>style.visibility</p:attrName>
                                        </p:attrNameLst>
                                      </p:cBhvr>
                                      <p:to>
                                        <p:strVal val="visible"/>
                                      </p:to>
                                    </p:set>
                                    <p:anim calcmode="lin" valueType="num">
                                      <p:cBhvr>
                                        <p:cTn id="158" dur="500" fill="hold"/>
                                        <p:tgtEl>
                                          <p:spTgt spid="25"/>
                                        </p:tgtEl>
                                        <p:attrNameLst>
                                          <p:attrName>ppt_h</p:attrName>
                                        </p:attrNameLst>
                                      </p:cBhvr>
                                      <p:tavLst>
                                        <p:tav tm="0">
                                          <p:val>
                                            <p:strVal val="#ppt_h/20"/>
                                          </p:val>
                                        </p:tav>
                                        <p:tav tm="50000">
                                          <p:val>
                                            <p:strVal val="#ppt_h/20"/>
                                          </p:val>
                                        </p:tav>
                                        <p:tav tm="100000">
                                          <p:val>
                                            <p:strVal val="#ppt_h"/>
                                          </p:val>
                                        </p:tav>
                                      </p:tavLst>
                                    </p:anim>
                                    <p:anim calcmode="lin" valueType="num">
                                      <p:cBhvr>
                                        <p:cTn id="159" dur="500" fill="hold"/>
                                        <p:tgtEl>
                                          <p:spTgt spid="25"/>
                                        </p:tgtEl>
                                        <p:attrNameLst>
                                          <p:attrName>ppt_w</p:attrName>
                                        </p:attrNameLst>
                                      </p:cBhvr>
                                      <p:tavLst>
                                        <p:tav tm="0">
                                          <p:val>
                                            <p:strVal val="#ppt_w+.3"/>
                                          </p:val>
                                        </p:tav>
                                        <p:tav tm="50000">
                                          <p:val>
                                            <p:strVal val="#ppt_w+.3"/>
                                          </p:val>
                                        </p:tav>
                                        <p:tav tm="100000">
                                          <p:val>
                                            <p:strVal val="#ppt_w"/>
                                          </p:val>
                                        </p:tav>
                                      </p:tavLst>
                                    </p:anim>
                                    <p:anim calcmode="lin" valueType="num">
                                      <p:cBhvr>
                                        <p:cTn id="160" dur="500" fill="hold"/>
                                        <p:tgtEl>
                                          <p:spTgt spid="25"/>
                                        </p:tgtEl>
                                        <p:attrNameLst>
                                          <p:attrName>ppt_x</p:attrName>
                                        </p:attrNameLst>
                                      </p:cBhvr>
                                      <p:tavLst>
                                        <p:tav tm="0">
                                          <p:val>
                                            <p:strVal val="#ppt_x-.3"/>
                                          </p:val>
                                        </p:tav>
                                        <p:tav tm="50000">
                                          <p:val>
                                            <p:strVal val="#ppt_x"/>
                                          </p:val>
                                        </p:tav>
                                        <p:tav tm="100000">
                                          <p:val>
                                            <p:strVal val="#ppt_x"/>
                                          </p:val>
                                        </p:tav>
                                      </p:tavLst>
                                    </p:anim>
                                    <p:anim calcmode="lin" valueType="num">
                                      <p:cBhvr>
                                        <p:cTn id="161" dur="500" fill="hold"/>
                                        <p:tgtEl>
                                          <p:spTgt spid="25"/>
                                        </p:tgtEl>
                                        <p:attrNameLst>
                                          <p:attrName>ppt_y</p:attrName>
                                        </p:attrNameLst>
                                      </p:cBhvr>
                                      <p:tavLst>
                                        <p:tav tm="0">
                                          <p:val>
                                            <p:strVal val="#ppt_y"/>
                                          </p:val>
                                        </p:tav>
                                        <p:tav tm="100000">
                                          <p:val>
                                            <p:strVal val="#ppt_y"/>
                                          </p:val>
                                        </p:tav>
                                      </p:tavLst>
                                    </p:anim>
                                  </p:childTnLst>
                                </p:cTn>
                              </p:par>
                              <p:par>
                                <p:cTn id="162" presetID="10" presetClass="exit" presetSubtype="0" fill="hold" grpId="1" nodeType="withEffect">
                                  <p:stCondLst>
                                    <p:cond delay="7000"/>
                                  </p:stCondLst>
                                  <p:childTnLst>
                                    <p:animEffect transition="out" filter="fade">
                                      <p:cBhvr>
                                        <p:cTn id="163" dur="2000"/>
                                        <p:tgtEl>
                                          <p:spTgt spid="25"/>
                                        </p:tgtEl>
                                      </p:cBhvr>
                                    </p:animEffect>
                                    <p:set>
                                      <p:cBhvr>
                                        <p:cTn id="164" dur="1" fill="hold">
                                          <p:stCondLst>
                                            <p:cond delay="1999"/>
                                          </p:stCondLst>
                                        </p:cTn>
                                        <p:tgtEl>
                                          <p:spTgt spid="25"/>
                                        </p:tgtEl>
                                        <p:attrNameLst>
                                          <p:attrName>style.visibility</p:attrName>
                                        </p:attrNameLst>
                                      </p:cBhvr>
                                      <p:to>
                                        <p:strVal val="hidden"/>
                                      </p:to>
                                    </p:set>
                                  </p:childTnLst>
                                </p:cTn>
                              </p:par>
                              <p:par>
                                <p:cTn id="165" presetID="39" presetClass="entr" presetSubtype="0" accel="100000" fill="hold" grpId="0" nodeType="withEffect">
                                  <p:stCondLst>
                                    <p:cond delay="3000"/>
                                  </p:stCondLst>
                                  <p:childTnLst>
                                    <p:set>
                                      <p:cBhvr>
                                        <p:cTn id="166" dur="1" fill="hold">
                                          <p:stCondLst>
                                            <p:cond delay="0"/>
                                          </p:stCondLst>
                                        </p:cTn>
                                        <p:tgtEl>
                                          <p:spTgt spid="20"/>
                                        </p:tgtEl>
                                        <p:attrNameLst>
                                          <p:attrName>style.visibility</p:attrName>
                                        </p:attrNameLst>
                                      </p:cBhvr>
                                      <p:to>
                                        <p:strVal val="visible"/>
                                      </p:to>
                                    </p:set>
                                    <p:anim calcmode="lin" valueType="num">
                                      <p:cBhvr>
                                        <p:cTn id="167" dur="500" fill="hold"/>
                                        <p:tgtEl>
                                          <p:spTgt spid="20"/>
                                        </p:tgtEl>
                                        <p:attrNameLst>
                                          <p:attrName>ppt_h</p:attrName>
                                        </p:attrNameLst>
                                      </p:cBhvr>
                                      <p:tavLst>
                                        <p:tav tm="0">
                                          <p:val>
                                            <p:strVal val="#ppt_h/20"/>
                                          </p:val>
                                        </p:tav>
                                        <p:tav tm="50000">
                                          <p:val>
                                            <p:strVal val="#ppt_h/20"/>
                                          </p:val>
                                        </p:tav>
                                        <p:tav tm="100000">
                                          <p:val>
                                            <p:strVal val="#ppt_h"/>
                                          </p:val>
                                        </p:tav>
                                      </p:tavLst>
                                    </p:anim>
                                    <p:anim calcmode="lin" valueType="num">
                                      <p:cBhvr>
                                        <p:cTn id="168" dur="500" fill="hold"/>
                                        <p:tgtEl>
                                          <p:spTgt spid="20"/>
                                        </p:tgtEl>
                                        <p:attrNameLst>
                                          <p:attrName>ppt_w</p:attrName>
                                        </p:attrNameLst>
                                      </p:cBhvr>
                                      <p:tavLst>
                                        <p:tav tm="0">
                                          <p:val>
                                            <p:strVal val="#ppt_w+.3"/>
                                          </p:val>
                                        </p:tav>
                                        <p:tav tm="50000">
                                          <p:val>
                                            <p:strVal val="#ppt_w+.3"/>
                                          </p:val>
                                        </p:tav>
                                        <p:tav tm="100000">
                                          <p:val>
                                            <p:strVal val="#ppt_w"/>
                                          </p:val>
                                        </p:tav>
                                      </p:tavLst>
                                    </p:anim>
                                    <p:anim calcmode="lin" valueType="num">
                                      <p:cBhvr>
                                        <p:cTn id="169" dur="500" fill="hold"/>
                                        <p:tgtEl>
                                          <p:spTgt spid="20"/>
                                        </p:tgtEl>
                                        <p:attrNameLst>
                                          <p:attrName>ppt_x</p:attrName>
                                        </p:attrNameLst>
                                      </p:cBhvr>
                                      <p:tavLst>
                                        <p:tav tm="0">
                                          <p:val>
                                            <p:strVal val="#ppt_x-.3"/>
                                          </p:val>
                                        </p:tav>
                                        <p:tav tm="50000">
                                          <p:val>
                                            <p:strVal val="#ppt_x"/>
                                          </p:val>
                                        </p:tav>
                                        <p:tav tm="100000">
                                          <p:val>
                                            <p:strVal val="#ppt_x"/>
                                          </p:val>
                                        </p:tav>
                                      </p:tavLst>
                                    </p:anim>
                                    <p:anim calcmode="lin" valueType="num">
                                      <p:cBhvr>
                                        <p:cTn id="170" dur="500" fill="hold"/>
                                        <p:tgtEl>
                                          <p:spTgt spid="20"/>
                                        </p:tgtEl>
                                        <p:attrNameLst>
                                          <p:attrName>ppt_y</p:attrName>
                                        </p:attrNameLst>
                                      </p:cBhvr>
                                      <p:tavLst>
                                        <p:tav tm="0">
                                          <p:val>
                                            <p:strVal val="#ppt_y"/>
                                          </p:val>
                                        </p:tav>
                                        <p:tav tm="100000">
                                          <p:val>
                                            <p:strVal val="#ppt_y"/>
                                          </p:val>
                                        </p:tav>
                                      </p:tavLst>
                                    </p:anim>
                                  </p:childTnLst>
                                </p:cTn>
                              </p:par>
                              <p:par>
                                <p:cTn id="171" presetID="10" presetClass="exit" presetSubtype="0" fill="hold" grpId="1" nodeType="withEffect">
                                  <p:stCondLst>
                                    <p:cond delay="7000"/>
                                  </p:stCondLst>
                                  <p:childTnLst>
                                    <p:animEffect transition="out" filter="fade">
                                      <p:cBhvr>
                                        <p:cTn id="172" dur="2000"/>
                                        <p:tgtEl>
                                          <p:spTgt spid="20"/>
                                        </p:tgtEl>
                                      </p:cBhvr>
                                    </p:animEffect>
                                    <p:set>
                                      <p:cBhvr>
                                        <p:cTn id="173" dur="1" fill="hold">
                                          <p:stCondLst>
                                            <p:cond delay="1999"/>
                                          </p:stCondLst>
                                        </p:cTn>
                                        <p:tgtEl>
                                          <p:spTgt spid="20"/>
                                        </p:tgtEl>
                                        <p:attrNameLst>
                                          <p:attrName>style.visibility</p:attrName>
                                        </p:attrNameLst>
                                      </p:cBhvr>
                                      <p:to>
                                        <p:strVal val="hidden"/>
                                      </p:to>
                                    </p:set>
                                  </p:childTnLst>
                                </p:cTn>
                              </p:par>
                              <p:par>
                                <p:cTn id="174" presetID="39" presetClass="entr" presetSubtype="0" accel="100000" fill="hold" grpId="0" nodeType="withEffect">
                                  <p:stCondLst>
                                    <p:cond delay="3000"/>
                                  </p:stCondLst>
                                  <p:childTnLst>
                                    <p:set>
                                      <p:cBhvr>
                                        <p:cTn id="175" dur="1" fill="hold">
                                          <p:stCondLst>
                                            <p:cond delay="0"/>
                                          </p:stCondLst>
                                        </p:cTn>
                                        <p:tgtEl>
                                          <p:spTgt spid="15"/>
                                        </p:tgtEl>
                                        <p:attrNameLst>
                                          <p:attrName>style.visibility</p:attrName>
                                        </p:attrNameLst>
                                      </p:cBhvr>
                                      <p:to>
                                        <p:strVal val="visible"/>
                                      </p:to>
                                    </p:set>
                                    <p:anim calcmode="lin" valueType="num">
                                      <p:cBhvr>
                                        <p:cTn id="176"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177"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178"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179" dur="500" fill="hold"/>
                                        <p:tgtEl>
                                          <p:spTgt spid="15"/>
                                        </p:tgtEl>
                                        <p:attrNameLst>
                                          <p:attrName>ppt_y</p:attrName>
                                        </p:attrNameLst>
                                      </p:cBhvr>
                                      <p:tavLst>
                                        <p:tav tm="0">
                                          <p:val>
                                            <p:strVal val="#ppt_y"/>
                                          </p:val>
                                        </p:tav>
                                        <p:tav tm="100000">
                                          <p:val>
                                            <p:strVal val="#ppt_y"/>
                                          </p:val>
                                        </p:tav>
                                      </p:tavLst>
                                    </p:anim>
                                  </p:childTnLst>
                                </p:cTn>
                              </p:par>
                              <p:par>
                                <p:cTn id="180" presetID="10" presetClass="exit" presetSubtype="0" fill="hold" grpId="1" nodeType="withEffect">
                                  <p:stCondLst>
                                    <p:cond delay="8000"/>
                                  </p:stCondLst>
                                  <p:childTnLst>
                                    <p:animEffect transition="out" filter="fade">
                                      <p:cBhvr>
                                        <p:cTn id="181" dur="2000"/>
                                        <p:tgtEl>
                                          <p:spTgt spid="15"/>
                                        </p:tgtEl>
                                      </p:cBhvr>
                                    </p:animEffect>
                                    <p:set>
                                      <p:cBhvr>
                                        <p:cTn id="182" dur="1" fill="hold">
                                          <p:stCondLst>
                                            <p:cond delay="1999"/>
                                          </p:stCondLst>
                                        </p:cTn>
                                        <p:tgtEl>
                                          <p:spTgt spid="15"/>
                                        </p:tgtEl>
                                        <p:attrNameLst>
                                          <p:attrName>style.visibility</p:attrName>
                                        </p:attrNameLst>
                                      </p:cBhvr>
                                      <p:to>
                                        <p:strVal val="hidden"/>
                                      </p:to>
                                    </p:set>
                                  </p:childTnLst>
                                </p:cTn>
                              </p:par>
                              <p:par>
                                <p:cTn id="183" presetID="39" presetClass="entr" presetSubtype="0" accel="100000" fill="hold" grpId="0" nodeType="withEffect">
                                  <p:stCondLst>
                                    <p:cond delay="4000"/>
                                  </p:stCondLst>
                                  <p:childTnLst>
                                    <p:set>
                                      <p:cBhvr>
                                        <p:cTn id="184" dur="1" fill="hold">
                                          <p:stCondLst>
                                            <p:cond delay="0"/>
                                          </p:stCondLst>
                                        </p:cTn>
                                        <p:tgtEl>
                                          <p:spTgt spid="16"/>
                                        </p:tgtEl>
                                        <p:attrNameLst>
                                          <p:attrName>style.visibility</p:attrName>
                                        </p:attrNameLst>
                                      </p:cBhvr>
                                      <p:to>
                                        <p:strVal val="visible"/>
                                      </p:to>
                                    </p:set>
                                    <p:anim calcmode="lin" valueType="num">
                                      <p:cBhvr>
                                        <p:cTn id="185"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186"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187"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188" dur="500" fill="hold"/>
                                        <p:tgtEl>
                                          <p:spTgt spid="16"/>
                                        </p:tgtEl>
                                        <p:attrNameLst>
                                          <p:attrName>ppt_y</p:attrName>
                                        </p:attrNameLst>
                                      </p:cBhvr>
                                      <p:tavLst>
                                        <p:tav tm="0">
                                          <p:val>
                                            <p:strVal val="#ppt_y"/>
                                          </p:val>
                                        </p:tav>
                                        <p:tav tm="100000">
                                          <p:val>
                                            <p:strVal val="#ppt_y"/>
                                          </p:val>
                                        </p:tav>
                                      </p:tavLst>
                                    </p:anim>
                                  </p:childTnLst>
                                </p:cTn>
                              </p:par>
                              <p:par>
                                <p:cTn id="189" presetID="10" presetClass="exit" presetSubtype="0" fill="hold" grpId="1" nodeType="withEffect">
                                  <p:stCondLst>
                                    <p:cond delay="7000"/>
                                  </p:stCondLst>
                                  <p:childTnLst>
                                    <p:animEffect transition="out" filter="fade">
                                      <p:cBhvr>
                                        <p:cTn id="190" dur="2000"/>
                                        <p:tgtEl>
                                          <p:spTgt spid="16"/>
                                        </p:tgtEl>
                                      </p:cBhvr>
                                    </p:animEffect>
                                    <p:set>
                                      <p:cBhvr>
                                        <p:cTn id="191" dur="1" fill="hold">
                                          <p:stCondLst>
                                            <p:cond delay="1999"/>
                                          </p:stCondLst>
                                        </p:cTn>
                                        <p:tgtEl>
                                          <p:spTgt spid="16"/>
                                        </p:tgtEl>
                                        <p:attrNameLst>
                                          <p:attrName>style.visibility</p:attrName>
                                        </p:attrNameLst>
                                      </p:cBhvr>
                                      <p:to>
                                        <p:strVal val="hidden"/>
                                      </p:to>
                                    </p:set>
                                  </p:childTnLst>
                                </p:cTn>
                              </p:par>
                              <p:par>
                                <p:cTn id="192" presetID="39" presetClass="entr" presetSubtype="0" accel="100000" fill="hold" grpId="0" nodeType="withEffect">
                                  <p:stCondLst>
                                    <p:cond delay="4000"/>
                                  </p:stCondLst>
                                  <p:childTnLst>
                                    <p:set>
                                      <p:cBhvr>
                                        <p:cTn id="193" dur="1" fill="hold">
                                          <p:stCondLst>
                                            <p:cond delay="0"/>
                                          </p:stCondLst>
                                        </p:cTn>
                                        <p:tgtEl>
                                          <p:spTgt spid="37"/>
                                        </p:tgtEl>
                                        <p:attrNameLst>
                                          <p:attrName>style.visibility</p:attrName>
                                        </p:attrNameLst>
                                      </p:cBhvr>
                                      <p:to>
                                        <p:strVal val="visible"/>
                                      </p:to>
                                    </p:set>
                                    <p:anim calcmode="lin" valueType="num">
                                      <p:cBhvr>
                                        <p:cTn id="194" dur="500" fill="hold"/>
                                        <p:tgtEl>
                                          <p:spTgt spid="37"/>
                                        </p:tgtEl>
                                        <p:attrNameLst>
                                          <p:attrName>ppt_h</p:attrName>
                                        </p:attrNameLst>
                                      </p:cBhvr>
                                      <p:tavLst>
                                        <p:tav tm="0">
                                          <p:val>
                                            <p:strVal val="#ppt_h/20"/>
                                          </p:val>
                                        </p:tav>
                                        <p:tav tm="50000">
                                          <p:val>
                                            <p:strVal val="#ppt_h/20"/>
                                          </p:val>
                                        </p:tav>
                                        <p:tav tm="100000">
                                          <p:val>
                                            <p:strVal val="#ppt_h"/>
                                          </p:val>
                                        </p:tav>
                                      </p:tavLst>
                                    </p:anim>
                                    <p:anim calcmode="lin" valueType="num">
                                      <p:cBhvr>
                                        <p:cTn id="195" dur="500" fill="hold"/>
                                        <p:tgtEl>
                                          <p:spTgt spid="37"/>
                                        </p:tgtEl>
                                        <p:attrNameLst>
                                          <p:attrName>ppt_w</p:attrName>
                                        </p:attrNameLst>
                                      </p:cBhvr>
                                      <p:tavLst>
                                        <p:tav tm="0">
                                          <p:val>
                                            <p:strVal val="#ppt_w+.3"/>
                                          </p:val>
                                        </p:tav>
                                        <p:tav tm="50000">
                                          <p:val>
                                            <p:strVal val="#ppt_w+.3"/>
                                          </p:val>
                                        </p:tav>
                                        <p:tav tm="100000">
                                          <p:val>
                                            <p:strVal val="#ppt_w"/>
                                          </p:val>
                                        </p:tav>
                                      </p:tavLst>
                                    </p:anim>
                                    <p:anim calcmode="lin" valueType="num">
                                      <p:cBhvr>
                                        <p:cTn id="196" dur="500" fill="hold"/>
                                        <p:tgtEl>
                                          <p:spTgt spid="37"/>
                                        </p:tgtEl>
                                        <p:attrNameLst>
                                          <p:attrName>ppt_x</p:attrName>
                                        </p:attrNameLst>
                                      </p:cBhvr>
                                      <p:tavLst>
                                        <p:tav tm="0">
                                          <p:val>
                                            <p:strVal val="#ppt_x-.3"/>
                                          </p:val>
                                        </p:tav>
                                        <p:tav tm="50000">
                                          <p:val>
                                            <p:strVal val="#ppt_x"/>
                                          </p:val>
                                        </p:tav>
                                        <p:tav tm="100000">
                                          <p:val>
                                            <p:strVal val="#ppt_x"/>
                                          </p:val>
                                        </p:tav>
                                      </p:tavLst>
                                    </p:anim>
                                    <p:anim calcmode="lin" valueType="num">
                                      <p:cBhvr>
                                        <p:cTn id="197" dur="500" fill="hold"/>
                                        <p:tgtEl>
                                          <p:spTgt spid="37"/>
                                        </p:tgtEl>
                                        <p:attrNameLst>
                                          <p:attrName>ppt_y</p:attrName>
                                        </p:attrNameLst>
                                      </p:cBhvr>
                                      <p:tavLst>
                                        <p:tav tm="0">
                                          <p:val>
                                            <p:strVal val="#ppt_y"/>
                                          </p:val>
                                        </p:tav>
                                        <p:tav tm="100000">
                                          <p:val>
                                            <p:strVal val="#ppt_y"/>
                                          </p:val>
                                        </p:tav>
                                      </p:tavLst>
                                    </p:anim>
                                  </p:childTnLst>
                                </p:cTn>
                              </p:par>
                              <p:par>
                                <p:cTn id="198" presetID="10" presetClass="exit" presetSubtype="0" fill="hold" grpId="1" nodeType="withEffect">
                                  <p:stCondLst>
                                    <p:cond delay="7000"/>
                                  </p:stCondLst>
                                  <p:childTnLst>
                                    <p:animEffect transition="out" filter="fade">
                                      <p:cBhvr>
                                        <p:cTn id="199" dur="2000"/>
                                        <p:tgtEl>
                                          <p:spTgt spid="37"/>
                                        </p:tgtEl>
                                      </p:cBhvr>
                                    </p:animEffect>
                                    <p:set>
                                      <p:cBhvr>
                                        <p:cTn id="200" dur="1" fill="hold">
                                          <p:stCondLst>
                                            <p:cond delay="1999"/>
                                          </p:stCondLst>
                                        </p:cTn>
                                        <p:tgtEl>
                                          <p:spTgt spid="37"/>
                                        </p:tgtEl>
                                        <p:attrNameLst>
                                          <p:attrName>style.visibility</p:attrName>
                                        </p:attrNameLst>
                                      </p:cBhvr>
                                      <p:to>
                                        <p:strVal val="hidden"/>
                                      </p:to>
                                    </p:set>
                                  </p:childTnLst>
                                </p:cTn>
                              </p:par>
                              <p:par>
                                <p:cTn id="201" presetID="39" presetClass="entr" presetSubtype="0" accel="100000" fill="hold" grpId="0" nodeType="withEffect">
                                  <p:stCondLst>
                                    <p:cond delay="4000"/>
                                  </p:stCondLst>
                                  <p:childTnLst>
                                    <p:set>
                                      <p:cBhvr>
                                        <p:cTn id="202" dur="1" fill="hold">
                                          <p:stCondLst>
                                            <p:cond delay="0"/>
                                          </p:stCondLst>
                                        </p:cTn>
                                        <p:tgtEl>
                                          <p:spTgt spid="29"/>
                                        </p:tgtEl>
                                        <p:attrNameLst>
                                          <p:attrName>style.visibility</p:attrName>
                                        </p:attrNameLst>
                                      </p:cBhvr>
                                      <p:to>
                                        <p:strVal val="visible"/>
                                      </p:to>
                                    </p:set>
                                    <p:anim calcmode="lin" valueType="num">
                                      <p:cBhvr>
                                        <p:cTn id="203" dur="500" fill="hold"/>
                                        <p:tgtEl>
                                          <p:spTgt spid="29"/>
                                        </p:tgtEl>
                                        <p:attrNameLst>
                                          <p:attrName>ppt_h</p:attrName>
                                        </p:attrNameLst>
                                      </p:cBhvr>
                                      <p:tavLst>
                                        <p:tav tm="0">
                                          <p:val>
                                            <p:strVal val="#ppt_h/20"/>
                                          </p:val>
                                        </p:tav>
                                        <p:tav tm="50000">
                                          <p:val>
                                            <p:strVal val="#ppt_h/20"/>
                                          </p:val>
                                        </p:tav>
                                        <p:tav tm="100000">
                                          <p:val>
                                            <p:strVal val="#ppt_h"/>
                                          </p:val>
                                        </p:tav>
                                      </p:tavLst>
                                    </p:anim>
                                    <p:anim calcmode="lin" valueType="num">
                                      <p:cBhvr>
                                        <p:cTn id="204" dur="500" fill="hold"/>
                                        <p:tgtEl>
                                          <p:spTgt spid="29"/>
                                        </p:tgtEl>
                                        <p:attrNameLst>
                                          <p:attrName>ppt_w</p:attrName>
                                        </p:attrNameLst>
                                      </p:cBhvr>
                                      <p:tavLst>
                                        <p:tav tm="0">
                                          <p:val>
                                            <p:strVal val="#ppt_w+.3"/>
                                          </p:val>
                                        </p:tav>
                                        <p:tav tm="50000">
                                          <p:val>
                                            <p:strVal val="#ppt_w+.3"/>
                                          </p:val>
                                        </p:tav>
                                        <p:tav tm="100000">
                                          <p:val>
                                            <p:strVal val="#ppt_w"/>
                                          </p:val>
                                        </p:tav>
                                      </p:tavLst>
                                    </p:anim>
                                    <p:anim calcmode="lin" valueType="num">
                                      <p:cBhvr>
                                        <p:cTn id="205" dur="500" fill="hold"/>
                                        <p:tgtEl>
                                          <p:spTgt spid="29"/>
                                        </p:tgtEl>
                                        <p:attrNameLst>
                                          <p:attrName>ppt_x</p:attrName>
                                        </p:attrNameLst>
                                      </p:cBhvr>
                                      <p:tavLst>
                                        <p:tav tm="0">
                                          <p:val>
                                            <p:strVal val="#ppt_x-.3"/>
                                          </p:val>
                                        </p:tav>
                                        <p:tav tm="50000">
                                          <p:val>
                                            <p:strVal val="#ppt_x"/>
                                          </p:val>
                                        </p:tav>
                                        <p:tav tm="100000">
                                          <p:val>
                                            <p:strVal val="#ppt_x"/>
                                          </p:val>
                                        </p:tav>
                                      </p:tavLst>
                                    </p:anim>
                                    <p:anim calcmode="lin" valueType="num">
                                      <p:cBhvr>
                                        <p:cTn id="206" dur="500" fill="hold"/>
                                        <p:tgtEl>
                                          <p:spTgt spid="29"/>
                                        </p:tgtEl>
                                        <p:attrNameLst>
                                          <p:attrName>ppt_y</p:attrName>
                                        </p:attrNameLst>
                                      </p:cBhvr>
                                      <p:tavLst>
                                        <p:tav tm="0">
                                          <p:val>
                                            <p:strVal val="#ppt_y"/>
                                          </p:val>
                                        </p:tav>
                                        <p:tav tm="100000">
                                          <p:val>
                                            <p:strVal val="#ppt_y"/>
                                          </p:val>
                                        </p:tav>
                                      </p:tavLst>
                                    </p:anim>
                                  </p:childTnLst>
                                </p:cTn>
                              </p:par>
                              <p:par>
                                <p:cTn id="207" presetID="10" presetClass="exit" presetSubtype="0" fill="hold" grpId="1" nodeType="withEffect">
                                  <p:stCondLst>
                                    <p:cond delay="7000"/>
                                  </p:stCondLst>
                                  <p:childTnLst>
                                    <p:animEffect transition="out" filter="fade">
                                      <p:cBhvr>
                                        <p:cTn id="208" dur="2000"/>
                                        <p:tgtEl>
                                          <p:spTgt spid="29"/>
                                        </p:tgtEl>
                                      </p:cBhvr>
                                    </p:animEffect>
                                    <p:set>
                                      <p:cBhvr>
                                        <p:cTn id="209" dur="1" fill="hold">
                                          <p:stCondLst>
                                            <p:cond delay="1999"/>
                                          </p:stCondLst>
                                        </p:cTn>
                                        <p:tgtEl>
                                          <p:spTgt spid="29"/>
                                        </p:tgtEl>
                                        <p:attrNameLst>
                                          <p:attrName>style.visibility</p:attrName>
                                        </p:attrNameLst>
                                      </p:cBhvr>
                                      <p:to>
                                        <p:strVal val="hidden"/>
                                      </p:to>
                                    </p:set>
                                  </p:childTnLst>
                                </p:cTn>
                              </p:par>
                              <p:par>
                                <p:cTn id="210" presetID="39" presetClass="entr" presetSubtype="0" accel="100000" fill="hold" grpId="0" nodeType="withEffect">
                                  <p:stCondLst>
                                    <p:cond delay="5000"/>
                                  </p:stCondLst>
                                  <p:childTnLst>
                                    <p:set>
                                      <p:cBhvr>
                                        <p:cTn id="211" dur="1" fill="hold">
                                          <p:stCondLst>
                                            <p:cond delay="0"/>
                                          </p:stCondLst>
                                        </p:cTn>
                                        <p:tgtEl>
                                          <p:spTgt spid="32"/>
                                        </p:tgtEl>
                                        <p:attrNameLst>
                                          <p:attrName>style.visibility</p:attrName>
                                        </p:attrNameLst>
                                      </p:cBhvr>
                                      <p:to>
                                        <p:strVal val="visible"/>
                                      </p:to>
                                    </p:set>
                                    <p:anim calcmode="lin" valueType="num">
                                      <p:cBhvr>
                                        <p:cTn id="212" dur="500" fill="hold"/>
                                        <p:tgtEl>
                                          <p:spTgt spid="32"/>
                                        </p:tgtEl>
                                        <p:attrNameLst>
                                          <p:attrName>ppt_h</p:attrName>
                                        </p:attrNameLst>
                                      </p:cBhvr>
                                      <p:tavLst>
                                        <p:tav tm="0">
                                          <p:val>
                                            <p:strVal val="#ppt_h/20"/>
                                          </p:val>
                                        </p:tav>
                                        <p:tav tm="50000">
                                          <p:val>
                                            <p:strVal val="#ppt_h/20"/>
                                          </p:val>
                                        </p:tav>
                                        <p:tav tm="100000">
                                          <p:val>
                                            <p:strVal val="#ppt_h"/>
                                          </p:val>
                                        </p:tav>
                                      </p:tavLst>
                                    </p:anim>
                                    <p:anim calcmode="lin" valueType="num">
                                      <p:cBhvr>
                                        <p:cTn id="213" dur="500" fill="hold"/>
                                        <p:tgtEl>
                                          <p:spTgt spid="32"/>
                                        </p:tgtEl>
                                        <p:attrNameLst>
                                          <p:attrName>ppt_w</p:attrName>
                                        </p:attrNameLst>
                                      </p:cBhvr>
                                      <p:tavLst>
                                        <p:tav tm="0">
                                          <p:val>
                                            <p:strVal val="#ppt_w+.3"/>
                                          </p:val>
                                        </p:tav>
                                        <p:tav tm="50000">
                                          <p:val>
                                            <p:strVal val="#ppt_w+.3"/>
                                          </p:val>
                                        </p:tav>
                                        <p:tav tm="100000">
                                          <p:val>
                                            <p:strVal val="#ppt_w"/>
                                          </p:val>
                                        </p:tav>
                                      </p:tavLst>
                                    </p:anim>
                                    <p:anim calcmode="lin" valueType="num">
                                      <p:cBhvr>
                                        <p:cTn id="214" dur="500" fill="hold"/>
                                        <p:tgtEl>
                                          <p:spTgt spid="32"/>
                                        </p:tgtEl>
                                        <p:attrNameLst>
                                          <p:attrName>ppt_x</p:attrName>
                                        </p:attrNameLst>
                                      </p:cBhvr>
                                      <p:tavLst>
                                        <p:tav tm="0">
                                          <p:val>
                                            <p:strVal val="#ppt_x-.3"/>
                                          </p:val>
                                        </p:tav>
                                        <p:tav tm="50000">
                                          <p:val>
                                            <p:strVal val="#ppt_x"/>
                                          </p:val>
                                        </p:tav>
                                        <p:tav tm="100000">
                                          <p:val>
                                            <p:strVal val="#ppt_x"/>
                                          </p:val>
                                        </p:tav>
                                      </p:tavLst>
                                    </p:anim>
                                    <p:anim calcmode="lin" valueType="num">
                                      <p:cBhvr>
                                        <p:cTn id="215" dur="500" fill="hold"/>
                                        <p:tgtEl>
                                          <p:spTgt spid="32"/>
                                        </p:tgtEl>
                                        <p:attrNameLst>
                                          <p:attrName>ppt_y</p:attrName>
                                        </p:attrNameLst>
                                      </p:cBhvr>
                                      <p:tavLst>
                                        <p:tav tm="0">
                                          <p:val>
                                            <p:strVal val="#ppt_y"/>
                                          </p:val>
                                        </p:tav>
                                        <p:tav tm="100000">
                                          <p:val>
                                            <p:strVal val="#ppt_y"/>
                                          </p:val>
                                        </p:tav>
                                      </p:tavLst>
                                    </p:anim>
                                  </p:childTnLst>
                                </p:cTn>
                              </p:par>
                              <p:par>
                                <p:cTn id="216" presetID="10" presetClass="exit" presetSubtype="0" fill="hold" grpId="1" nodeType="withEffect">
                                  <p:stCondLst>
                                    <p:cond delay="6000"/>
                                  </p:stCondLst>
                                  <p:childTnLst>
                                    <p:animEffect transition="out" filter="fade">
                                      <p:cBhvr>
                                        <p:cTn id="217" dur="2000"/>
                                        <p:tgtEl>
                                          <p:spTgt spid="32"/>
                                        </p:tgtEl>
                                      </p:cBhvr>
                                    </p:animEffect>
                                    <p:set>
                                      <p:cBhvr>
                                        <p:cTn id="218" dur="1" fill="hold">
                                          <p:stCondLst>
                                            <p:cond delay="1999"/>
                                          </p:stCondLst>
                                        </p:cTn>
                                        <p:tgtEl>
                                          <p:spTgt spid="32"/>
                                        </p:tgtEl>
                                        <p:attrNameLst>
                                          <p:attrName>style.visibility</p:attrName>
                                        </p:attrNameLst>
                                      </p:cBhvr>
                                      <p:to>
                                        <p:strVal val="hidden"/>
                                      </p:to>
                                    </p:set>
                                  </p:childTnLst>
                                </p:cTn>
                              </p:par>
                              <p:par>
                                <p:cTn id="219" presetID="39" presetClass="entr" presetSubtype="0" accel="100000" fill="hold" grpId="0" nodeType="withEffect">
                                  <p:stCondLst>
                                    <p:cond delay="5000"/>
                                  </p:stCondLst>
                                  <p:childTnLst>
                                    <p:set>
                                      <p:cBhvr>
                                        <p:cTn id="220" dur="1" fill="hold">
                                          <p:stCondLst>
                                            <p:cond delay="0"/>
                                          </p:stCondLst>
                                        </p:cTn>
                                        <p:tgtEl>
                                          <p:spTgt spid="30"/>
                                        </p:tgtEl>
                                        <p:attrNameLst>
                                          <p:attrName>style.visibility</p:attrName>
                                        </p:attrNameLst>
                                      </p:cBhvr>
                                      <p:to>
                                        <p:strVal val="visible"/>
                                      </p:to>
                                    </p:set>
                                    <p:anim calcmode="lin" valueType="num">
                                      <p:cBhvr>
                                        <p:cTn id="221" dur="500" fill="hold"/>
                                        <p:tgtEl>
                                          <p:spTgt spid="30"/>
                                        </p:tgtEl>
                                        <p:attrNameLst>
                                          <p:attrName>ppt_h</p:attrName>
                                        </p:attrNameLst>
                                      </p:cBhvr>
                                      <p:tavLst>
                                        <p:tav tm="0">
                                          <p:val>
                                            <p:strVal val="#ppt_h/20"/>
                                          </p:val>
                                        </p:tav>
                                        <p:tav tm="50000">
                                          <p:val>
                                            <p:strVal val="#ppt_h/20"/>
                                          </p:val>
                                        </p:tav>
                                        <p:tav tm="100000">
                                          <p:val>
                                            <p:strVal val="#ppt_h"/>
                                          </p:val>
                                        </p:tav>
                                      </p:tavLst>
                                    </p:anim>
                                    <p:anim calcmode="lin" valueType="num">
                                      <p:cBhvr>
                                        <p:cTn id="222" dur="500" fill="hold"/>
                                        <p:tgtEl>
                                          <p:spTgt spid="30"/>
                                        </p:tgtEl>
                                        <p:attrNameLst>
                                          <p:attrName>ppt_w</p:attrName>
                                        </p:attrNameLst>
                                      </p:cBhvr>
                                      <p:tavLst>
                                        <p:tav tm="0">
                                          <p:val>
                                            <p:strVal val="#ppt_w+.3"/>
                                          </p:val>
                                        </p:tav>
                                        <p:tav tm="50000">
                                          <p:val>
                                            <p:strVal val="#ppt_w+.3"/>
                                          </p:val>
                                        </p:tav>
                                        <p:tav tm="100000">
                                          <p:val>
                                            <p:strVal val="#ppt_w"/>
                                          </p:val>
                                        </p:tav>
                                      </p:tavLst>
                                    </p:anim>
                                    <p:anim calcmode="lin" valueType="num">
                                      <p:cBhvr>
                                        <p:cTn id="223" dur="500" fill="hold"/>
                                        <p:tgtEl>
                                          <p:spTgt spid="30"/>
                                        </p:tgtEl>
                                        <p:attrNameLst>
                                          <p:attrName>ppt_x</p:attrName>
                                        </p:attrNameLst>
                                      </p:cBhvr>
                                      <p:tavLst>
                                        <p:tav tm="0">
                                          <p:val>
                                            <p:strVal val="#ppt_x-.3"/>
                                          </p:val>
                                        </p:tav>
                                        <p:tav tm="50000">
                                          <p:val>
                                            <p:strVal val="#ppt_x"/>
                                          </p:val>
                                        </p:tav>
                                        <p:tav tm="100000">
                                          <p:val>
                                            <p:strVal val="#ppt_x"/>
                                          </p:val>
                                        </p:tav>
                                      </p:tavLst>
                                    </p:anim>
                                    <p:anim calcmode="lin" valueType="num">
                                      <p:cBhvr>
                                        <p:cTn id="224" dur="500" fill="hold"/>
                                        <p:tgtEl>
                                          <p:spTgt spid="30"/>
                                        </p:tgtEl>
                                        <p:attrNameLst>
                                          <p:attrName>ppt_y</p:attrName>
                                        </p:attrNameLst>
                                      </p:cBhvr>
                                      <p:tavLst>
                                        <p:tav tm="0">
                                          <p:val>
                                            <p:strVal val="#ppt_y"/>
                                          </p:val>
                                        </p:tav>
                                        <p:tav tm="100000">
                                          <p:val>
                                            <p:strVal val="#ppt_y"/>
                                          </p:val>
                                        </p:tav>
                                      </p:tavLst>
                                    </p:anim>
                                  </p:childTnLst>
                                </p:cTn>
                              </p:par>
                              <p:par>
                                <p:cTn id="225" presetID="10" presetClass="exit" presetSubtype="0" fill="hold" grpId="1" nodeType="withEffect">
                                  <p:stCondLst>
                                    <p:cond delay="6000"/>
                                  </p:stCondLst>
                                  <p:childTnLst>
                                    <p:animEffect transition="out" filter="fade">
                                      <p:cBhvr>
                                        <p:cTn id="226" dur="2000"/>
                                        <p:tgtEl>
                                          <p:spTgt spid="30"/>
                                        </p:tgtEl>
                                      </p:cBhvr>
                                    </p:animEffect>
                                    <p:set>
                                      <p:cBhvr>
                                        <p:cTn id="227" dur="1" fill="hold">
                                          <p:stCondLst>
                                            <p:cond delay="1999"/>
                                          </p:stCondLst>
                                        </p:cTn>
                                        <p:tgtEl>
                                          <p:spTgt spid="30"/>
                                        </p:tgtEl>
                                        <p:attrNameLst>
                                          <p:attrName>style.visibility</p:attrName>
                                        </p:attrNameLst>
                                      </p:cBhvr>
                                      <p:to>
                                        <p:strVal val="hidden"/>
                                      </p:to>
                                    </p:set>
                                  </p:childTnLst>
                                </p:cTn>
                              </p:par>
                              <p:par>
                                <p:cTn id="228" presetID="39" presetClass="entr" presetSubtype="0" accel="100000" fill="hold" grpId="0" nodeType="withEffect">
                                  <p:stCondLst>
                                    <p:cond delay="5000"/>
                                  </p:stCondLst>
                                  <p:childTnLst>
                                    <p:set>
                                      <p:cBhvr>
                                        <p:cTn id="229" dur="1" fill="hold">
                                          <p:stCondLst>
                                            <p:cond delay="0"/>
                                          </p:stCondLst>
                                        </p:cTn>
                                        <p:tgtEl>
                                          <p:spTgt spid="31"/>
                                        </p:tgtEl>
                                        <p:attrNameLst>
                                          <p:attrName>style.visibility</p:attrName>
                                        </p:attrNameLst>
                                      </p:cBhvr>
                                      <p:to>
                                        <p:strVal val="visible"/>
                                      </p:to>
                                    </p:set>
                                    <p:anim calcmode="lin" valueType="num">
                                      <p:cBhvr>
                                        <p:cTn id="230" dur="500" fill="hold"/>
                                        <p:tgtEl>
                                          <p:spTgt spid="31"/>
                                        </p:tgtEl>
                                        <p:attrNameLst>
                                          <p:attrName>ppt_h</p:attrName>
                                        </p:attrNameLst>
                                      </p:cBhvr>
                                      <p:tavLst>
                                        <p:tav tm="0">
                                          <p:val>
                                            <p:strVal val="#ppt_h/20"/>
                                          </p:val>
                                        </p:tav>
                                        <p:tav tm="50000">
                                          <p:val>
                                            <p:strVal val="#ppt_h/20"/>
                                          </p:val>
                                        </p:tav>
                                        <p:tav tm="100000">
                                          <p:val>
                                            <p:strVal val="#ppt_h"/>
                                          </p:val>
                                        </p:tav>
                                      </p:tavLst>
                                    </p:anim>
                                    <p:anim calcmode="lin" valueType="num">
                                      <p:cBhvr>
                                        <p:cTn id="231" dur="500" fill="hold"/>
                                        <p:tgtEl>
                                          <p:spTgt spid="31"/>
                                        </p:tgtEl>
                                        <p:attrNameLst>
                                          <p:attrName>ppt_w</p:attrName>
                                        </p:attrNameLst>
                                      </p:cBhvr>
                                      <p:tavLst>
                                        <p:tav tm="0">
                                          <p:val>
                                            <p:strVal val="#ppt_w+.3"/>
                                          </p:val>
                                        </p:tav>
                                        <p:tav tm="50000">
                                          <p:val>
                                            <p:strVal val="#ppt_w+.3"/>
                                          </p:val>
                                        </p:tav>
                                        <p:tav tm="100000">
                                          <p:val>
                                            <p:strVal val="#ppt_w"/>
                                          </p:val>
                                        </p:tav>
                                      </p:tavLst>
                                    </p:anim>
                                    <p:anim calcmode="lin" valueType="num">
                                      <p:cBhvr>
                                        <p:cTn id="232" dur="500" fill="hold"/>
                                        <p:tgtEl>
                                          <p:spTgt spid="31"/>
                                        </p:tgtEl>
                                        <p:attrNameLst>
                                          <p:attrName>ppt_x</p:attrName>
                                        </p:attrNameLst>
                                      </p:cBhvr>
                                      <p:tavLst>
                                        <p:tav tm="0">
                                          <p:val>
                                            <p:strVal val="#ppt_x-.3"/>
                                          </p:val>
                                        </p:tav>
                                        <p:tav tm="50000">
                                          <p:val>
                                            <p:strVal val="#ppt_x"/>
                                          </p:val>
                                        </p:tav>
                                        <p:tav tm="100000">
                                          <p:val>
                                            <p:strVal val="#ppt_x"/>
                                          </p:val>
                                        </p:tav>
                                      </p:tavLst>
                                    </p:anim>
                                    <p:anim calcmode="lin" valueType="num">
                                      <p:cBhvr>
                                        <p:cTn id="233" dur="500" fill="hold"/>
                                        <p:tgtEl>
                                          <p:spTgt spid="31"/>
                                        </p:tgtEl>
                                        <p:attrNameLst>
                                          <p:attrName>ppt_y</p:attrName>
                                        </p:attrNameLst>
                                      </p:cBhvr>
                                      <p:tavLst>
                                        <p:tav tm="0">
                                          <p:val>
                                            <p:strVal val="#ppt_y"/>
                                          </p:val>
                                        </p:tav>
                                        <p:tav tm="100000">
                                          <p:val>
                                            <p:strVal val="#ppt_y"/>
                                          </p:val>
                                        </p:tav>
                                      </p:tavLst>
                                    </p:anim>
                                  </p:childTnLst>
                                </p:cTn>
                              </p:par>
                              <p:par>
                                <p:cTn id="234" presetID="10" presetClass="exit" presetSubtype="0" fill="hold" grpId="1" nodeType="withEffect">
                                  <p:stCondLst>
                                    <p:cond delay="6000"/>
                                  </p:stCondLst>
                                  <p:childTnLst>
                                    <p:animEffect transition="out" filter="fade">
                                      <p:cBhvr>
                                        <p:cTn id="235" dur="2000"/>
                                        <p:tgtEl>
                                          <p:spTgt spid="31"/>
                                        </p:tgtEl>
                                      </p:cBhvr>
                                    </p:animEffect>
                                    <p:set>
                                      <p:cBhvr>
                                        <p:cTn id="236" dur="1" fill="hold">
                                          <p:stCondLst>
                                            <p:cond delay="1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1" animBg="1"/>
      <p:bldP spid="11" grpId="2"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Then the keys are randomly dispersed among the field nodes</a:t>
            </a:r>
          </a:p>
          <a:p>
            <a:endParaRPr lang="en-US" dirty="0" smtClean="0"/>
          </a:p>
          <a:p>
            <a:r>
              <a:rPr lang="en-US" dirty="0" smtClean="0"/>
              <a:t>After the nodes have obtained their unique identifier in the field, each one broadcasts its ID such that each neighboring node that has an ID that shares a Hamming distance of 1 creates exactly </a:t>
            </a:r>
            <a:r>
              <a:rPr lang="en-US" dirty="0" err="1" smtClean="0"/>
              <a:t>d</a:t>
            </a:r>
            <a:r>
              <a:rPr lang="en-US" dirty="0" smtClean="0"/>
              <a:t> – 1 common keys through evaluation of both nodes’ </a:t>
            </a:r>
            <a:r>
              <a:rPr lang="en-US" dirty="0" err="1" smtClean="0"/>
              <a:t>univariate</a:t>
            </a:r>
            <a:r>
              <a:rPr lang="en-US" dirty="0" smtClean="0"/>
              <a:t> polynomials</a:t>
            </a:r>
          </a:p>
          <a:p>
            <a:endParaRPr lang="en-US" dirty="0" smtClean="0"/>
          </a:p>
          <a:p>
            <a:r>
              <a:rPr lang="en-US" dirty="0" smtClean="0"/>
              <a:t>The final link key between two neighboring nodes is the symmetric combination of their common keys</a:t>
            </a:r>
          </a:p>
        </p:txBody>
      </p:sp>
      <p:sp>
        <p:nvSpPr>
          <p:cNvPr id="2" name="Title 1"/>
          <p:cNvSpPr>
            <a:spLocks noGrp="1"/>
          </p:cNvSpPr>
          <p:nvPr>
            <p:ph type="title"/>
          </p:nvPr>
        </p:nvSpPr>
        <p:spPr/>
        <p:txBody>
          <a:bodyPr/>
          <a:lstStyle/>
          <a:p>
            <a:r>
              <a:rPr lang="en-US" dirty="0" smtClean="0"/>
              <a:t>Link-Key Establishment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ink.jpg"/>
          <p:cNvPicPr>
            <a:picLocks noChangeAspect="1"/>
          </p:cNvPicPr>
          <p:nvPr/>
        </p:nvPicPr>
        <p:blipFill>
          <a:blip r:embed="rId2"/>
          <a:stretch>
            <a:fillRect/>
          </a:stretch>
        </p:blipFill>
        <p:spPr>
          <a:xfrm>
            <a:off x="2686718" y="500651"/>
            <a:ext cx="5712651" cy="5480477"/>
          </a:xfrm>
          <a:prstGeom prst="rect">
            <a:avLst/>
          </a:prstGeom>
        </p:spPr>
      </p:pic>
      <p:sp>
        <p:nvSpPr>
          <p:cNvPr id="5" name="TextBox 4"/>
          <p:cNvSpPr txBox="1"/>
          <p:nvPr/>
        </p:nvSpPr>
        <p:spPr>
          <a:xfrm>
            <a:off x="158761" y="500651"/>
            <a:ext cx="3907954" cy="923330"/>
          </a:xfrm>
          <a:prstGeom prst="rect">
            <a:avLst/>
          </a:prstGeom>
          <a:noFill/>
        </p:spPr>
        <p:txBody>
          <a:bodyPr wrap="square" rtlCol="0">
            <a:spAutoFit/>
          </a:bodyPr>
          <a:lstStyle/>
          <a:p>
            <a:r>
              <a:rPr lang="en-US" sz="3600" b="1" dirty="0" smtClean="0">
                <a:solidFill>
                  <a:schemeClr val="tx1">
                    <a:lumMod val="75000"/>
                    <a:lumOff val="25000"/>
                  </a:schemeClr>
                </a:solidFill>
                <a:effectLst>
                  <a:outerShdw blurRad="50800" dist="38100" dir="2700000" algn="tl" rotWithShape="0">
                    <a:srgbClr val="000000">
                      <a:alpha val="43000"/>
                    </a:srgbClr>
                  </a:outerShdw>
                </a:effectLst>
              </a:rPr>
              <a:t>Example (cont’d)</a:t>
            </a:r>
          </a:p>
          <a:p>
            <a:endParaRPr lang="en-US" dirty="0"/>
          </a:p>
        </p:txBody>
      </p:sp>
      <p:sp>
        <p:nvSpPr>
          <p:cNvPr id="6" name="Up-Down Arrow 5"/>
          <p:cNvSpPr/>
          <p:nvPr/>
        </p:nvSpPr>
        <p:spPr>
          <a:xfrm rot="19544420">
            <a:off x="7079546" y="3732089"/>
            <a:ext cx="484632" cy="565473"/>
          </a:xfrm>
          <a:prstGeom prst="upDownArrow">
            <a:avLst>
              <a:gd name="adj1" fmla="val 74812"/>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wifi.gif"/>
          <p:cNvPicPr>
            <a:picLocks noChangeAspect="1"/>
          </p:cNvPicPr>
          <p:nvPr/>
        </p:nvPicPr>
        <p:blipFill>
          <a:blip r:embed="rId3"/>
          <a:stretch>
            <a:fillRect/>
          </a:stretch>
        </p:blipFill>
        <p:spPr>
          <a:xfrm>
            <a:off x="6748158" y="4805275"/>
            <a:ext cx="428532" cy="428532"/>
          </a:xfrm>
          <a:prstGeom prst="rect">
            <a:avLst/>
          </a:prstGeom>
        </p:spPr>
      </p:pic>
      <p:pic>
        <p:nvPicPr>
          <p:cNvPr id="8" name="Picture 7" descr="wifi.gif"/>
          <p:cNvPicPr>
            <a:picLocks noChangeAspect="1"/>
          </p:cNvPicPr>
          <p:nvPr/>
        </p:nvPicPr>
        <p:blipFill>
          <a:blip r:embed="rId3"/>
          <a:stretch>
            <a:fillRect/>
          </a:stretch>
        </p:blipFill>
        <p:spPr>
          <a:xfrm>
            <a:off x="6962424" y="1763915"/>
            <a:ext cx="428532" cy="428532"/>
          </a:xfrm>
          <a:prstGeom prst="rect">
            <a:avLst/>
          </a:prstGeom>
        </p:spPr>
      </p:pic>
      <p:pic>
        <p:nvPicPr>
          <p:cNvPr id="9" name="Picture 8" descr="wifi.gif"/>
          <p:cNvPicPr>
            <a:picLocks noChangeAspect="1"/>
          </p:cNvPicPr>
          <p:nvPr/>
        </p:nvPicPr>
        <p:blipFill>
          <a:blip r:embed="rId3"/>
          <a:stretch>
            <a:fillRect/>
          </a:stretch>
        </p:blipFill>
        <p:spPr>
          <a:xfrm>
            <a:off x="5500311" y="4805275"/>
            <a:ext cx="428532" cy="428532"/>
          </a:xfrm>
          <a:prstGeom prst="rect">
            <a:avLst/>
          </a:prstGeom>
        </p:spPr>
      </p:pic>
      <p:pic>
        <p:nvPicPr>
          <p:cNvPr id="10" name="Picture 9" descr="wifi.gif"/>
          <p:cNvPicPr>
            <a:picLocks noChangeAspect="1"/>
          </p:cNvPicPr>
          <p:nvPr/>
        </p:nvPicPr>
        <p:blipFill>
          <a:blip r:embed="rId3"/>
          <a:stretch>
            <a:fillRect/>
          </a:stretch>
        </p:blipFill>
        <p:spPr>
          <a:xfrm>
            <a:off x="7898236" y="3357867"/>
            <a:ext cx="501133" cy="501133"/>
          </a:xfrm>
          <a:prstGeom prst="rect">
            <a:avLst/>
          </a:prstGeom>
        </p:spPr>
      </p:pic>
      <p:pic>
        <p:nvPicPr>
          <p:cNvPr id="11" name="Picture 10" descr="wifi.gif"/>
          <p:cNvPicPr>
            <a:picLocks noChangeAspect="1"/>
          </p:cNvPicPr>
          <p:nvPr/>
        </p:nvPicPr>
        <p:blipFill>
          <a:blip r:embed="rId3"/>
          <a:stretch>
            <a:fillRect/>
          </a:stretch>
        </p:blipFill>
        <p:spPr>
          <a:xfrm>
            <a:off x="6135354" y="4170651"/>
            <a:ext cx="428532" cy="428532"/>
          </a:xfrm>
          <a:prstGeom prst="rect">
            <a:avLst/>
          </a:prstGeom>
        </p:spPr>
      </p:pic>
      <p:pic>
        <p:nvPicPr>
          <p:cNvPr id="12" name="Picture 11" descr="wifi.gif"/>
          <p:cNvPicPr>
            <a:picLocks noChangeAspect="1"/>
          </p:cNvPicPr>
          <p:nvPr/>
        </p:nvPicPr>
        <p:blipFill>
          <a:blip r:embed="rId3"/>
          <a:stretch>
            <a:fillRect/>
          </a:stretch>
        </p:blipFill>
        <p:spPr>
          <a:xfrm>
            <a:off x="6748158" y="3430468"/>
            <a:ext cx="428532" cy="428532"/>
          </a:xfrm>
          <a:prstGeom prst="rect">
            <a:avLst/>
          </a:prstGeom>
        </p:spPr>
      </p:pic>
      <p:pic>
        <p:nvPicPr>
          <p:cNvPr id="13" name="Picture 12" descr="wifi.gif"/>
          <p:cNvPicPr>
            <a:picLocks noChangeAspect="1"/>
          </p:cNvPicPr>
          <p:nvPr/>
        </p:nvPicPr>
        <p:blipFill>
          <a:blip r:embed="rId3"/>
          <a:stretch>
            <a:fillRect/>
          </a:stretch>
        </p:blipFill>
        <p:spPr>
          <a:xfrm>
            <a:off x="7329089" y="2617873"/>
            <a:ext cx="428533" cy="428533"/>
          </a:xfrm>
          <a:prstGeom prst="rect">
            <a:avLst/>
          </a:prstGeom>
        </p:spPr>
      </p:pic>
      <p:pic>
        <p:nvPicPr>
          <p:cNvPr id="14" name="Picture 13" descr="wifi.gif"/>
          <p:cNvPicPr>
            <a:picLocks noChangeAspect="1"/>
          </p:cNvPicPr>
          <p:nvPr/>
        </p:nvPicPr>
        <p:blipFill>
          <a:blip r:embed="rId3"/>
          <a:stretch>
            <a:fillRect/>
          </a:stretch>
        </p:blipFill>
        <p:spPr>
          <a:xfrm>
            <a:off x="6349619" y="2617873"/>
            <a:ext cx="428533" cy="428533"/>
          </a:xfrm>
          <a:prstGeom prst="rect">
            <a:avLst/>
          </a:prstGeom>
        </p:spPr>
      </p:pic>
      <p:pic>
        <p:nvPicPr>
          <p:cNvPr id="15" name="Picture 14" descr="wifi.gif"/>
          <p:cNvPicPr>
            <a:picLocks noChangeAspect="1"/>
          </p:cNvPicPr>
          <p:nvPr/>
        </p:nvPicPr>
        <p:blipFill>
          <a:blip r:embed="rId3"/>
          <a:stretch>
            <a:fillRect/>
          </a:stretch>
        </p:blipFill>
        <p:spPr>
          <a:xfrm>
            <a:off x="4614071" y="3216202"/>
            <a:ext cx="428532" cy="428532"/>
          </a:xfrm>
          <a:prstGeom prst="rect">
            <a:avLst/>
          </a:prstGeom>
        </p:spPr>
      </p:pic>
      <p:pic>
        <p:nvPicPr>
          <p:cNvPr id="16" name="Picture 15" descr="wifi.gif"/>
          <p:cNvPicPr>
            <a:picLocks noChangeAspect="1"/>
          </p:cNvPicPr>
          <p:nvPr/>
        </p:nvPicPr>
        <p:blipFill>
          <a:blip r:embed="rId3"/>
          <a:stretch>
            <a:fillRect/>
          </a:stretch>
        </p:blipFill>
        <p:spPr>
          <a:xfrm>
            <a:off x="3852448" y="3644733"/>
            <a:ext cx="525917" cy="525917"/>
          </a:xfrm>
          <a:prstGeom prst="rect">
            <a:avLst/>
          </a:prstGeom>
        </p:spPr>
      </p:pic>
      <p:pic>
        <p:nvPicPr>
          <p:cNvPr id="17" name="Picture 16" descr="wifi.gif"/>
          <p:cNvPicPr>
            <a:picLocks noChangeAspect="1"/>
          </p:cNvPicPr>
          <p:nvPr/>
        </p:nvPicPr>
        <p:blipFill>
          <a:blip r:embed="rId3"/>
          <a:stretch>
            <a:fillRect/>
          </a:stretch>
        </p:blipFill>
        <p:spPr>
          <a:xfrm>
            <a:off x="3212756" y="1978180"/>
            <a:ext cx="639693" cy="639693"/>
          </a:xfrm>
          <a:prstGeom prst="rect">
            <a:avLst/>
          </a:prstGeom>
        </p:spPr>
      </p:pic>
      <p:pic>
        <p:nvPicPr>
          <p:cNvPr id="18" name="Picture 17" descr="wifi.gif"/>
          <p:cNvPicPr>
            <a:picLocks noChangeAspect="1"/>
          </p:cNvPicPr>
          <p:nvPr/>
        </p:nvPicPr>
        <p:blipFill>
          <a:blip r:embed="rId3"/>
          <a:stretch>
            <a:fillRect/>
          </a:stretch>
        </p:blipFill>
        <p:spPr>
          <a:xfrm>
            <a:off x="4828337" y="5386207"/>
            <a:ext cx="428532" cy="594920"/>
          </a:xfrm>
          <a:prstGeom prst="rect">
            <a:avLst/>
          </a:prstGeom>
        </p:spPr>
      </p:pic>
      <p:pic>
        <p:nvPicPr>
          <p:cNvPr id="19" name="Picture 18" descr="wifi.gif"/>
          <p:cNvPicPr>
            <a:picLocks noChangeAspect="1"/>
          </p:cNvPicPr>
          <p:nvPr/>
        </p:nvPicPr>
        <p:blipFill>
          <a:blip r:embed="rId3"/>
          <a:stretch>
            <a:fillRect/>
          </a:stretch>
        </p:blipFill>
        <p:spPr>
          <a:xfrm>
            <a:off x="4185539" y="4599183"/>
            <a:ext cx="489034" cy="489034"/>
          </a:xfrm>
          <a:prstGeom prst="rect">
            <a:avLst/>
          </a:prstGeom>
        </p:spPr>
      </p:pic>
      <p:pic>
        <p:nvPicPr>
          <p:cNvPr id="20" name="Picture 19" descr="wifi.gif"/>
          <p:cNvPicPr>
            <a:picLocks noChangeAspect="1"/>
          </p:cNvPicPr>
          <p:nvPr/>
        </p:nvPicPr>
        <p:blipFill>
          <a:blip r:embed="rId3"/>
          <a:stretch>
            <a:fillRect/>
          </a:stretch>
        </p:blipFill>
        <p:spPr>
          <a:xfrm>
            <a:off x="3209651" y="4376743"/>
            <a:ext cx="428532" cy="428532"/>
          </a:xfrm>
          <a:prstGeom prst="rect">
            <a:avLst/>
          </a:prstGeom>
        </p:spPr>
      </p:pic>
      <p:pic>
        <p:nvPicPr>
          <p:cNvPr id="21" name="Picture 20" descr="wifi.gif"/>
          <p:cNvPicPr>
            <a:picLocks noChangeAspect="1"/>
          </p:cNvPicPr>
          <p:nvPr/>
        </p:nvPicPr>
        <p:blipFill>
          <a:blip r:embed="rId3"/>
          <a:stretch>
            <a:fillRect/>
          </a:stretch>
        </p:blipFill>
        <p:spPr>
          <a:xfrm>
            <a:off x="4945217" y="4073265"/>
            <a:ext cx="525917" cy="525917"/>
          </a:xfrm>
          <a:prstGeom prst="rect">
            <a:avLst/>
          </a:prstGeom>
        </p:spPr>
      </p:pic>
      <p:pic>
        <p:nvPicPr>
          <p:cNvPr id="22" name="Picture 21" descr="wifi.gif"/>
          <p:cNvPicPr>
            <a:picLocks noChangeAspect="1"/>
          </p:cNvPicPr>
          <p:nvPr/>
        </p:nvPicPr>
        <p:blipFill>
          <a:blip r:embed="rId3"/>
          <a:stretch>
            <a:fillRect/>
          </a:stretch>
        </p:blipFill>
        <p:spPr>
          <a:xfrm>
            <a:off x="4614071" y="2189342"/>
            <a:ext cx="598328" cy="598328"/>
          </a:xfrm>
          <a:prstGeom prst="rect">
            <a:avLst/>
          </a:prstGeom>
        </p:spPr>
      </p:pic>
      <p:pic>
        <p:nvPicPr>
          <p:cNvPr id="23" name="Picture 22" descr="wifi.gif"/>
          <p:cNvPicPr>
            <a:picLocks noChangeAspect="1"/>
          </p:cNvPicPr>
          <p:nvPr/>
        </p:nvPicPr>
        <p:blipFill>
          <a:blip r:embed="rId3"/>
          <a:stretch>
            <a:fillRect/>
          </a:stretch>
        </p:blipFill>
        <p:spPr>
          <a:xfrm>
            <a:off x="5500311" y="2406713"/>
            <a:ext cx="428532" cy="428532"/>
          </a:xfrm>
          <a:prstGeom prst="rect">
            <a:avLst/>
          </a:prstGeom>
        </p:spPr>
      </p:pic>
      <p:pic>
        <p:nvPicPr>
          <p:cNvPr id="24" name="Picture 23" descr="wifi.gif"/>
          <p:cNvPicPr>
            <a:picLocks noChangeAspect="1"/>
          </p:cNvPicPr>
          <p:nvPr/>
        </p:nvPicPr>
        <p:blipFill>
          <a:blip r:embed="rId3"/>
          <a:stretch>
            <a:fillRect/>
          </a:stretch>
        </p:blipFill>
        <p:spPr>
          <a:xfrm>
            <a:off x="3757007" y="2787670"/>
            <a:ext cx="428532" cy="428532"/>
          </a:xfrm>
          <a:prstGeom prst="rect">
            <a:avLst/>
          </a:prstGeom>
        </p:spPr>
      </p:pic>
      <p:pic>
        <p:nvPicPr>
          <p:cNvPr id="25" name="Picture 24" descr="wifi.gif"/>
          <p:cNvPicPr>
            <a:picLocks noChangeAspect="1"/>
          </p:cNvPicPr>
          <p:nvPr/>
        </p:nvPicPr>
        <p:blipFill>
          <a:blip r:embed="rId3"/>
          <a:stretch>
            <a:fillRect/>
          </a:stretch>
        </p:blipFill>
        <p:spPr>
          <a:xfrm>
            <a:off x="3852449" y="5433771"/>
            <a:ext cx="547356" cy="547356"/>
          </a:xfrm>
          <a:prstGeom prst="rect">
            <a:avLst/>
          </a:prstGeom>
        </p:spPr>
      </p:pic>
      <p:pic>
        <p:nvPicPr>
          <p:cNvPr id="26" name="Picture 25" descr="wifi.gif"/>
          <p:cNvPicPr>
            <a:picLocks noChangeAspect="1"/>
          </p:cNvPicPr>
          <p:nvPr/>
        </p:nvPicPr>
        <p:blipFill>
          <a:blip r:embed="rId3"/>
          <a:stretch>
            <a:fillRect/>
          </a:stretch>
        </p:blipFill>
        <p:spPr>
          <a:xfrm>
            <a:off x="5928843" y="1760810"/>
            <a:ext cx="428532" cy="428532"/>
          </a:xfrm>
          <a:prstGeom prst="rect">
            <a:avLst/>
          </a:prstGeom>
        </p:spPr>
      </p:pic>
      <p:pic>
        <p:nvPicPr>
          <p:cNvPr id="27" name="Picture 26" descr="wifi.gif"/>
          <p:cNvPicPr>
            <a:picLocks noChangeAspect="1"/>
          </p:cNvPicPr>
          <p:nvPr/>
        </p:nvPicPr>
        <p:blipFill>
          <a:blip r:embed="rId3"/>
          <a:stretch>
            <a:fillRect/>
          </a:stretch>
        </p:blipFill>
        <p:spPr>
          <a:xfrm>
            <a:off x="4945218" y="1332278"/>
            <a:ext cx="525918" cy="431638"/>
          </a:xfrm>
          <a:prstGeom prst="rect">
            <a:avLst/>
          </a:prstGeom>
        </p:spPr>
      </p:pic>
      <p:pic>
        <p:nvPicPr>
          <p:cNvPr id="28" name="Picture 27" descr="wifi.gif"/>
          <p:cNvPicPr>
            <a:picLocks noChangeAspect="1"/>
          </p:cNvPicPr>
          <p:nvPr/>
        </p:nvPicPr>
        <p:blipFill>
          <a:blip r:embed="rId3"/>
          <a:stretch>
            <a:fillRect/>
          </a:stretch>
        </p:blipFill>
        <p:spPr>
          <a:xfrm>
            <a:off x="5492555" y="3216201"/>
            <a:ext cx="642799" cy="642799"/>
          </a:xfrm>
          <a:prstGeom prst="rect">
            <a:avLst/>
          </a:prstGeom>
        </p:spPr>
      </p:pic>
      <p:pic>
        <p:nvPicPr>
          <p:cNvPr id="29" name="Picture 28" descr="wifi.gif"/>
          <p:cNvPicPr>
            <a:picLocks noChangeAspect="1"/>
          </p:cNvPicPr>
          <p:nvPr/>
        </p:nvPicPr>
        <p:blipFill>
          <a:blip r:embed="rId3"/>
          <a:stretch>
            <a:fillRect/>
          </a:stretch>
        </p:blipFill>
        <p:spPr>
          <a:xfrm>
            <a:off x="3852449" y="1332278"/>
            <a:ext cx="428532" cy="428532"/>
          </a:xfrm>
          <a:prstGeom prst="rect">
            <a:avLst/>
          </a:prstGeom>
        </p:spPr>
      </p:pic>
      <p:pic>
        <p:nvPicPr>
          <p:cNvPr id="30" name="Picture 29" descr="wifi.gif"/>
          <p:cNvPicPr>
            <a:picLocks noChangeAspect="1"/>
          </p:cNvPicPr>
          <p:nvPr/>
        </p:nvPicPr>
        <p:blipFill>
          <a:blip r:embed="rId3"/>
          <a:stretch>
            <a:fillRect/>
          </a:stretch>
        </p:blipFill>
        <p:spPr>
          <a:xfrm>
            <a:off x="4399805" y="903746"/>
            <a:ext cx="428532" cy="428532"/>
          </a:xfrm>
          <a:prstGeom prst="rect">
            <a:avLst/>
          </a:prstGeom>
        </p:spPr>
      </p:pic>
      <p:pic>
        <p:nvPicPr>
          <p:cNvPr id="31" name="Picture 30" descr="wifi.gif"/>
          <p:cNvPicPr>
            <a:picLocks noChangeAspect="1"/>
          </p:cNvPicPr>
          <p:nvPr/>
        </p:nvPicPr>
        <p:blipFill>
          <a:blip r:embed="rId3"/>
          <a:stretch>
            <a:fillRect/>
          </a:stretch>
        </p:blipFill>
        <p:spPr>
          <a:xfrm>
            <a:off x="3028664" y="4990954"/>
            <a:ext cx="609519" cy="609519"/>
          </a:xfrm>
          <a:prstGeom prst="rect">
            <a:avLst/>
          </a:prstGeom>
        </p:spPr>
      </p:pic>
      <p:sp>
        <p:nvSpPr>
          <p:cNvPr id="32" name="Left-Right Arrow 31"/>
          <p:cNvSpPr/>
          <p:nvPr/>
        </p:nvSpPr>
        <p:spPr>
          <a:xfrm rot="347855">
            <a:off x="6141737" y="3413163"/>
            <a:ext cx="635550" cy="479398"/>
          </a:xfrm>
          <a:prstGeom prst="leftRightArrow">
            <a:avLst>
              <a:gd name="adj1" fmla="val 83981"/>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Left-Right Arrow 32"/>
          <p:cNvSpPr/>
          <p:nvPr/>
        </p:nvSpPr>
        <p:spPr>
          <a:xfrm rot="384873">
            <a:off x="5087065" y="3181261"/>
            <a:ext cx="411865" cy="484632"/>
          </a:xfrm>
          <a:prstGeom prst="leftRightArrow">
            <a:avLst>
              <a:gd name="adj1" fmla="val 72588"/>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Left-Right Arrow 33"/>
          <p:cNvSpPr/>
          <p:nvPr/>
        </p:nvSpPr>
        <p:spPr>
          <a:xfrm rot="1957378">
            <a:off x="4164889" y="2973885"/>
            <a:ext cx="411509" cy="484632"/>
          </a:xfrm>
          <a:prstGeom prst="leftRightArrow">
            <a:avLst>
              <a:gd name="adj1" fmla="val 6731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Left-Right Arrow 34"/>
          <p:cNvSpPr/>
          <p:nvPr/>
        </p:nvSpPr>
        <p:spPr>
          <a:xfrm rot="1196812">
            <a:off x="5440493" y="1518495"/>
            <a:ext cx="532657" cy="484632"/>
          </a:xfrm>
          <a:prstGeom prst="leftRightArrow">
            <a:avLst>
              <a:gd name="adj1" fmla="val 70157"/>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Left-Right Arrow 35"/>
          <p:cNvSpPr/>
          <p:nvPr/>
        </p:nvSpPr>
        <p:spPr>
          <a:xfrm>
            <a:off x="5958837" y="4805275"/>
            <a:ext cx="789321" cy="484632"/>
          </a:xfrm>
          <a:prstGeom prst="leftRightArrow">
            <a:avLst>
              <a:gd name="adj1" fmla="val 80236"/>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Left-Right Arrow 36"/>
          <p:cNvSpPr/>
          <p:nvPr/>
        </p:nvSpPr>
        <p:spPr>
          <a:xfrm rot="500517">
            <a:off x="4314907" y="1332278"/>
            <a:ext cx="598328" cy="484632"/>
          </a:xfrm>
          <a:prstGeom prst="leftRightArrow">
            <a:avLst>
              <a:gd name="adj1" fmla="val 75529"/>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Up-Down Arrow 37"/>
          <p:cNvSpPr/>
          <p:nvPr/>
        </p:nvSpPr>
        <p:spPr>
          <a:xfrm rot="20860177">
            <a:off x="5559670" y="2834752"/>
            <a:ext cx="484632" cy="404406"/>
          </a:xfrm>
          <a:prstGeom prst="upDownArrow">
            <a:avLst>
              <a:gd name="adj1" fmla="val 70314"/>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Up-Down Arrow 38"/>
          <p:cNvSpPr/>
          <p:nvPr/>
        </p:nvSpPr>
        <p:spPr>
          <a:xfrm rot="19693453">
            <a:off x="7095519" y="2174231"/>
            <a:ext cx="484632" cy="437942"/>
          </a:xfrm>
          <a:prstGeom prst="upDownArrow">
            <a:avLst>
              <a:gd name="adj1" fmla="val 65897"/>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Up-Down Arrow 39"/>
          <p:cNvSpPr/>
          <p:nvPr/>
        </p:nvSpPr>
        <p:spPr>
          <a:xfrm rot="20407510">
            <a:off x="4040599" y="4157934"/>
            <a:ext cx="484632" cy="453964"/>
          </a:xfrm>
          <a:prstGeom prst="upDownArrow">
            <a:avLst>
              <a:gd name="adj1" fmla="val 75199"/>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Up-Down Arrow 40"/>
          <p:cNvSpPr/>
          <p:nvPr/>
        </p:nvSpPr>
        <p:spPr>
          <a:xfrm rot="1221086">
            <a:off x="4070706" y="5104711"/>
            <a:ext cx="484632" cy="424747"/>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Left-Right Arrow 41"/>
          <p:cNvSpPr/>
          <p:nvPr/>
        </p:nvSpPr>
        <p:spPr>
          <a:xfrm rot="3886262">
            <a:off x="6138352" y="2087424"/>
            <a:ext cx="475343"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Up-Down Arrow 42"/>
          <p:cNvSpPr/>
          <p:nvPr/>
        </p:nvSpPr>
        <p:spPr>
          <a:xfrm rot="17264736">
            <a:off x="3429600" y="5328874"/>
            <a:ext cx="484632" cy="39044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Up-Down Arrow 43"/>
          <p:cNvSpPr/>
          <p:nvPr/>
        </p:nvSpPr>
        <p:spPr>
          <a:xfrm rot="3246226">
            <a:off x="4268292" y="3455051"/>
            <a:ext cx="484632" cy="43367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Up-Down Arrow 44"/>
          <p:cNvSpPr/>
          <p:nvPr/>
        </p:nvSpPr>
        <p:spPr>
          <a:xfrm rot="20249878">
            <a:off x="6544180" y="2950995"/>
            <a:ext cx="484632" cy="4658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Up-Down Arrow 45"/>
          <p:cNvSpPr/>
          <p:nvPr/>
        </p:nvSpPr>
        <p:spPr>
          <a:xfrm rot="3225098">
            <a:off x="4082521" y="1025195"/>
            <a:ext cx="484632" cy="361964"/>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Left-Right Arrow 46"/>
          <p:cNvSpPr/>
          <p:nvPr/>
        </p:nvSpPr>
        <p:spPr>
          <a:xfrm rot="18573820">
            <a:off x="5858139" y="4432253"/>
            <a:ext cx="372250" cy="484632"/>
          </a:xfrm>
          <a:prstGeom prst="leftRightArrow">
            <a:avLst>
              <a:gd name="adj1" fmla="val 70157"/>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Left-Right Arrow 47"/>
          <p:cNvSpPr/>
          <p:nvPr/>
        </p:nvSpPr>
        <p:spPr>
          <a:xfrm rot="14462054">
            <a:off x="5899037" y="3703287"/>
            <a:ext cx="419515"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20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20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20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20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20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2000"/>
                                        <p:tgtEl>
                                          <p:spTgt spid="2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20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0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2000"/>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20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2000"/>
                                        <p:tgtEl>
                                          <p:spTgt spid="8"/>
                                        </p:tgtEl>
                                      </p:cBhvr>
                                    </p:animEffect>
                                  </p:childTnLst>
                                </p:cTn>
                              </p:par>
                              <p:par>
                                <p:cTn id="53" presetID="10"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2000"/>
                                        <p:tgtEl>
                                          <p:spTgt spid="26"/>
                                        </p:tgtEl>
                                      </p:cBhvr>
                                    </p:animEffect>
                                  </p:childTnLst>
                                </p:cTn>
                              </p:par>
                              <p:par>
                                <p:cTn id="56" presetID="10" presetClass="entr" presetSubtype="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2000"/>
                                        <p:tgtEl>
                                          <p:spTgt spid="23"/>
                                        </p:tgtEl>
                                      </p:cBhvr>
                                    </p:animEffect>
                                  </p:childTnLst>
                                </p:cTn>
                              </p:par>
                              <p:par>
                                <p:cTn id="59" presetID="10"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2000"/>
                                        <p:tgtEl>
                                          <p:spTgt spid="15"/>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2000"/>
                                        <p:tgtEl>
                                          <p:spTgt spid="24"/>
                                        </p:tgtEl>
                                      </p:cBhvr>
                                    </p:animEffect>
                                  </p:childTnLst>
                                </p:cTn>
                              </p:par>
                              <p:par>
                                <p:cTn id="65" presetID="10"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2000"/>
                                        <p:tgtEl>
                                          <p:spTgt spid="17"/>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2000"/>
                                        <p:tgtEl>
                                          <p:spTgt spid="29"/>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2000"/>
                                        <p:tgtEl>
                                          <p:spTgt spid="30"/>
                                        </p:tgtEl>
                                      </p:cBhvr>
                                    </p:animEffect>
                                  </p:childTnLst>
                                </p:cTn>
                              </p:par>
                              <p:par>
                                <p:cTn id="74" presetID="10" presetClass="entr" presetSubtype="0" fill="hold"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2000"/>
                                        <p:tgtEl>
                                          <p:spTgt spid="22"/>
                                        </p:tgtEl>
                                      </p:cBhvr>
                                    </p:animEffect>
                                  </p:childTnLst>
                                </p:cTn>
                              </p:par>
                              <p:par>
                                <p:cTn id="77" presetID="10"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20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19" presetClass="entr" presetSubtype="10" fill="hold" grpId="0" nodeType="click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p:cTn id="84" dur="5000" fill="hold"/>
                                        <p:tgtEl>
                                          <p:spTgt spid="36"/>
                                        </p:tgtEl>
                                        <p:attrNameLst>
                                          <p:attrName>ppt_w</p:attrName>
                                        </p:attrNameLst>
                                      </p:cBhvr>
                                      <p:tavLst>
                                        <p:tav tm="0" fmla="#ppt_w*sin(2.5*pi*$)">
                                          <p:val>
                                            <p:fltVal val="0"/>
                                          </p:val>
                                        </p:tav>
                                        <p:tav tm="100000">
                                          <p:val>
                                            <p:fltVal val="1"/>
                                          </p:val>
                                        </p:tav>
                                      </p:tavLst>
                                    </p:anim>
                                    <p:anim calcmode="lin" valueType="num">
                                      <p:cBhvr>
                                        <p:cTn id="85" dur="5000" fill="hold"/>
                                        <p:tgtEl>
                                          <p:spTgt spid="36"/>
                                        </p:tgtEl>
                                        <p:attrNameLst>
                                          <p:attrName>ppt_h</p:attrName>
                                        </p:attrNameLst>
                                      </p:cBhvr>
                                      <p:tavLst>
                                        <p:tav tm="0">
                                          <p:val>
                                            <p:strVal val="#ppt_h"/>
                                          </p:val>
                                        </p:tav>
                                        <p:tav tm="100000">
                                          <p:val>
                                            <p:strVal val="#ppt_h"/>
                                          </p:val>
                                        </p:tav>
                                      </p:tavLst>
                                    </p:anim>
                                  </p:childTnLst>
                                </p:cTn>
                              </p:par>
                              <p:par>
                                <p:cTn id="86" presetID="19" presetClass="entr" presetSubtype="1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 calcmode="lin" valueType="num">
                                      <p:cBhvr>
                                        <p:cTn id="88" dur="5000" fill="hold"/>
                                        <p:tgtEl>
                                          <p:spTgt spid="41"/>
                                        </p:tgtEl>
                                        <p:attrNameLst>
                                          <p:attrName>ppt_w</p:attrName>
                                        </p:attrNameLst>
                                      </p:cBhvr>
                                      <p:tavLst>
                                        <p:tav tm="0" fmla="#ppt_w*sin(2.5*pi*$)">
                                          <p:val>
                                            <p:fltVal val="0"/>
                                          </p:val>
                                        </p:tav>
                                        <p:tav tm="100000">
                                          <p:val>
                                            <p:fltVal val="1"/>
                                          </p:val>
                                        </p:tav>
                                      </p:tavLst>
                                    </p:anim>
                                    <p:anim calcmode="lin" valueType="num">
                                      <p:cBhvr>
                                        <p:cTn id="89" dur="5000" fill="hold"/>
                                        <p:tgtEl>
                                          <p:spTgt spid="41"/>
                                        </p:tgtEl>
                                        <p:attrNameLst>
                                          <p:attrName>ppt_h</p:attrName>
                                        </p:attrNameLst>
                                      </p:cBhvr>
                                      <p:tavLst>
                                        <p:tav tm="0">
                                          <p:val>
                                            <p:strVal val="#ppt_h"/>
                                          </p:val>
                                        </p:tav>
                                        <p:tav tm="100000">
                                          <p:val>
                                            <p:strVal val="#ppt_h"/>
                                          </p:val>
                                        </p:tav>
                                      </p:tavLst>
                                    </p:anim>
                                  </p:childTnLst>
                                </p:cTn>
                              </p:par>
                              <p:par>
                                <p:cTn id="90" presetID="33" presetClass="emph" presetSubtype="0" fill="remove" grpId="1" nodeType="withEffect">
                                  <p:stCondLst>
                                    <p:cond delay="7000"/>
                                  </p:stCondLst>
                                  <p:childTnLst>
                                    <p:animClr clrSpc="rgb">
                                      <p:cBhvr override="childStyle">
                                        <p:cTn id="91" dur="1000" accel="50000" autoRev="1" fill="hold" tmFilter="0, 0; .33333, 1; 1, 1">
                                          <p:stCondLst>
                                            <p:cond delay="0"/>
                                          </p:stCondLst>
                                        </p:cTn>
                                        <p:tgtEl>
                                          <p:spTgt spid="41"/>
                                        </p:tgtEl>
                                        <p:attrNameLst>
                                          <p:attrName>style.color</p:attrName>
                                        </p:attrNameLst>
                                      </p:cBhvr>
                                      <p:to>
                                        <a:schemeClr val="accent2"/>
                                      </p:to>
                                    </p:animClr>
                                    <p:animClr clrSpc="rgb">
                                      <p:cBhvr>
                                        <p:cTn id="92" dur="1000" accel="50000" autoRev="1" fill="hold" tmFilter="0, 0; .33333, 1; 1, 1">
                                          <p:stCondLst>
                                            <p:cond delay="0"/>
                                          </p:stCondLst>
                                        </p:cTn>
                                        <p:tgtEl>
                                          <p:spTgt spid="41"/>
                                        </p:tgtEl>
                                        <p:attrNameLst>
                                          <p:attrName>fillcolor</p:attrName>
                                        </p:attrNameLst>
                                      </p:cBhvr>
                                      <p:to>
                                        <a:schemeClr val="accent2"/>
                                      </p:to>
                                    </p:animClr>
                                    <p:set>
                                      <p:cBhvr>
                                        <p:cTn id="93" dur="2000" fill="hold"/>
                                        <p:tgtEl>
                                          <p:spTgt spid="41"/>
                                        </p:tgtEl>
                                        <p:attrNameLst>
                                          <p:attrName>fill.type</p:attrName>
                                        </p:attrNameLst>
                                      </p:cBhvr>
                                      <p:to>
                                        <p:strVal val="solid"/>
                                      </p:to>
                                    </p:set>
                                    <p:set>
                                      <p:cBhvr>
                                        <p:cTn id="94" dur="2000" fill="hold"/>
                                        <p:tgtEl>
                                          <p:spTgt spid="41"/>
                                        </p:tgtEl>
                                        <p:attrNameLst>
                                          <p:attrName>fill.on</p:attrName>
                                        </p:attrNameLst>
                                      </p:cBhvr>
                                      <p:to>
                                        <p:strVal val="true"/>
                                      </p:to>
                                    </p:set>
                                    <p:animScale>
                                      <p:cBhvr>
                                        <p:cTn id="95" dur="1000" accel="50000" autoRev="1" fill="hold" tmFilter="0, 0; .33333, 1; 1, 1">
                                          <p:stCondLst>
                                            <p:cond delay="0"/>
                                          </p:stCondLst>
                                        </p:cTn>
                                        <p:tgtEl>
                                          <p:spTgt spid="41"/>
                                        </p:tgtEl>
                                      </p:cBhvr>
                                      <p:from x="100000" y="100000"/>
                                      <p:to x="100000" y="140000"/>
                                    </p:animScale>
                                  </p:childTnLst>
                                </p:cTn>
                              </p:par>
                              <p:par>
                                <p:cTn id="96" presetID="19" presetClass="entr" presetSubtype="1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0" fill="hold"/>
                                        <p:tgtEl>
                                          <p:spTgt spid="43"/>
                                        </p:tgtEl>
                                        <p:attrNameLst>
                                          <p:attrName>ppt_w</p:attrName>
                                        </p:attrNameLst>
                                      </p:cBhvr>
                                      <p:tavLst>
                                        <p:tav tm="0" fmla="#ppt_w*sin(2.5*pi*$)">
                                          <p:val>
                                            <p:fltVal val="0"/>
                                          </p:val>
                                        </p:tav>
                                        <p:tav tm="100000">
                                          <p:val>
                                            <p:fltVal val="1"/>
                                          </p:val>
                                        </p:tav>
                                      </p:tavLst>
                                    </p:anim>
                                    <p:anim calcmode="lin" valueType="num">
                                      <p:cBhvr>
                                        <p:cTn id="99" dur="5000" fill="hold"/>
                                        <p:tgtEl>
                                          <p:spTgt spid="43"/>
                                        </p:tgtEl>
                                        <p:attrNameLst>
                                          <p:attrName>ppt_h</p:attrName>
                                        </p:attrNameLst>
                                      </p:cBhvr>
                                      <p:tavLst>
                                        <p:tav tm="0">
                                          <p:val>
                                            <p:strVal val="#ppt_h"/>
                                          </p:val>
                                        </p:tav>
                                        <p:tav tm="100000">
                                          <p:val>
                                            <p:strVal val="#ppt_h"/>
                                          </p:val>
                                        </p:tav>
                                      </p:tavLst>
                                    </p:anim>
                                  </p:childTnLst>
                                </p:cTn>
                              </p:par>
                              <p:par>
                                <p:cTn id="100" presetID="33" presetClass="emph" presetSubtype="0" fill="remove" grpId="1" nodeType="withEffect">
                                  <p:stCondLst>
                                    <p:cond delay="6000"/>
                                  </p:stCondLst>
                                  <p:childTnLst>
                                    <p:animClr clrSpc="rgb">
                                      <p:cBhvr override="childStyle">
                                        <p:cTn id="101" dur="1000" accel="50000" autoRev="1" fill="hold" tmFilter="0, 0; .33333, 1; 1, 1">
                                          <p:stCondLst>
                                            <p:cond delay="0"/>
                                          </p:stCondLst>
                                        </p:cTn>
                                        <p:tgtEl>
                                          <p:spTgt spid="43"/>
                                        </p:tgtEl>
                                        <p:attrNameLst>
                                          <p:attrName>style.color</p:attrName>
                                        </p:attrNameLst>
                                      </p:cBhvr>
                                      <p:to>
                                        <a:schemeClr val="accent2"/>
                                      </p:to>
                                    </p:animClr>
                                    <p:animClr clrSpc="rgb">
                                      <p:cBhvr>
                                        <p:cTn id="102" dur="1000" accel="50000" autoRev="1" fill="hold" tmFilter="0, 0; .33333, 1; 1, 1">
                                          <p:stCondLst>
                                            <p:cond delay="0"/>
                                          </p:stCondLst>
                                        </p:cTn>
                                        <p:tgtEl>
                                          <p:spTgt spid="43"/>
                                        </p:tgtEl>
                                        <p:attrNameLst>
                                          <p:attrName>fillcolor</p:attrName>
                                        </p:attrNameLst>
                                      </p:cBhvr>
                                      <p:to>
                                        <a:schemeClr val="accent2"/>
                                      </p:to>
                                    </p:animClr>
                                    <p:set>
                                      <p:cBhvr>
                                        <p:cTn id="103" dur="2000" fill="hold"/>
                                        <p:tgtEl>
                                          <p:spTgt spid="43"/>
                                        </p:tgtEl>
                                        <p:attrNameLst>
                                          <p:attrName>fill.type</p:attrName>
                                        </p:attrNameLst>
                                      </p:cBhvr>
                                      <p:to>
                                        <p:strVal val="solid"/>
                                      </p:to>
                                    </p:set>
                                    <p:set>
                                      <p:cBhvr>
                                        <p:cTn id="104" dur="2000" fill="hold"/>
                                        <p:tgtEl>
                                          <p:spTgt spid="43"/>
                                        </p:tgtEl>
                                        <p:attrNameLst>
                                          <p:attrName>fill.on</p:attrName>
                                        </p:attrNameLst>
                                      </p:cBhvr>
                                      <p:to>
                                        <p:strVal val="true"/>
                                      </p:to>
                                    </p:set>
                                    <p:animScale>
                                      <p:cBhvr>
                                        <p:cTn id="105" dur="1000" accel="50000" autoRev="1" fill="hold" tmFilter="0, 0; .33333, 1; 1, 1">
                                          <p:stCondLst>
                                            <p:cond delay="0"/>
                                          </p:stCondLst>
                                        </p:cTn>
                                        <p:tgtEl>
                                          <p:spTgt spid="43"/>
                                        </p:tgtEl>
                                      </p:cBhvr>
                                      <p:from x="100000" y="100000"/>
                                      <p:to x="100000" y="140000"/>
                                    </p:animScale>
                                  </p:childTnLst>
                                </p:cTn>
                              </p:par>
                              <p:par>
                                <p:cTn id="106" presetID="19" presetClass="entr" presetSubtype="10" fill="hold" grpId="0" nodeType="withEffect" nodePh="1">
                                  <p:stCondLst>
                                    <p:cond delay="0"/>
                                  </p:stCondLst>
                                  <p:endCondLst>
                                    <p:cond evt="begin" delay="0">
                                      <p:tn val="106"/>
                                    </p:cond>
                                  </p:endCondLst>
                                  <p:childTnLst>
                                    <p:set>
                                      <p:cBhvr>
                                        <p:cTn id="107" dur="1" fill="hold">
                                          <p:stCondLst>
                                            <p:cond delay="0"/>
                                          </p:stCondLst>
                                        </p:cTn>
                                        <p:tgtEl>
                                          <p:spTgt spid="40">
                                            <p:txEl>
                                              <p:charRg st="4294967295" end="4294967295"/>
                                            </p:txEl>
                                          </p:spTgt>
                                        </p:tgtEl>
                                        <p:attrNameLst>
                                          <p:attrName>style.visibility</p:attrName>
                                        </p:attrNameLst>
                                      </p:cBhvr>
                                      <p:to>
                                        <p:strVal val="visible"/>
                                      </p:to>
                                    </p:set>
                                    <p:anim calcmode="lin" valueType="num">
                                      <p:cBhvr>
                                        <p:cTn id="108" dur="5000" fill="hold"/>
                                        <p:tgtEl>
                                          <p:spTgt spid="40">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109" dur="5000" fill="hold"/>
                                        <p:tgtEl>
                                          <p:spTgt spid="40">
                                            <p:txEl>
                                              <p:charRg st="4294967295" end="4294967295"/>
                                            </p:txEl>
                                          </p:spTgt>
                                        </p:tgtEl>
                                        <p:attrNameLst>
                                          <p:attrName>ppt_h</p:attrName>
                                        </p:attrNameLst>
                                      </p:cBhvr>
                                      <p:tavLst>
                                        <p:tav tm="0">
                                          <p:val>
                                            <p:strVal val="#ppt_h"/>
                                          </p:val>
                                        </p:tav>
                                        <p:tav tm="100000">
                                          <p:val>
                                            <p:strVal val="#ppt_h"/>
                                          </p:val>
                                        </p:tav>
                                      </p:tavLst>
                                    </p:anim>
                                  </p:childTnLst>
                                </p:cTn>
                              </p:par>
                              <p:par>
                                <p:cTn id="110" presetID="19" presetClass="entr" presetSubtype="10" fill="hold" grpId="0" nodeType="withEffect" nodePh="1">
                                  <p:stCondLst>
                                    <p:cond delay="0"/>
                                  </p:stCondLst>
                                  <p:endCondLst>
                                    <p:cond evt="begin" delay="0">
                                      <p:tn val="110"/>
                                    </p:cond>
                                  </p:endCondLst>
                                  <p:childTnLst>
                                    <p:set>
                                      <p:cBhvr>
                                        <p:cTn id="111" dur="1" fill="hold">
                                          <p:stCondLst>
                                            <p:cond delay="0"/>
                                          </p:stCondLst>
                                        </p:cTn>
                                        <p:tgtEl>
                                          <p:spTgt spid="44">
                                            <p:txEl>
                                              <p:charRg st="4294967295" end="4294967295"/>
                                            </p:txEl>
                                          </p:spTgt>
                                        </p:tgtEl>
                                        <p:attrNameLst>
                                          <p:attrName>style.visibility</p:attrName>
                                        </p:attrNameLst>
                                      </p:cBhvr>
                                      <p:to>
                                        <p:strVal val="visible"/>
                                      </p:to>
                                    </p:set>
                                    <p:anim calcmode="lin" valueType="num">
                                      <p:cBhvr>
                                        <p:cTn id="112" dur="5000" fill="hold"/>
                                        <p:tgtEl>
                                          <p:spTgt spid="44">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113" dur="5000" fill="hold"/>
                                        <p:tgtEl>
                                          <p:spTgt spid="44">
                                            <p:txEl>
                                              <p:charRg st="4294967295" end="4294967295"/>
                                            </p:txEl>
                                          </p:spTgt>
                                        </p:tgtEl>
                                        <p:attrNameLst>
                                          <p:attrName>ppt_h</p:attrName>
                                        </p:attrNameLst>
                                      </p:cBhvr>
                                      <p:tavLst>
                                        <p:tav tm="0">
                                          <p:val>
                                            <p:strVal val="#ppt_h"/>
                                          </p:val>
                                        </p:tav>
                                        <p:tav tm="100000">
                                          <p:val>
                                            <p:strVal val="#ppt_h"/>
                                          </p:val>
                                        </p:tav>
                                      </p:tavLst>
                                    </p:anim>
                                  </p:childTnLst>
                                </p:cTn>
                              </p:par>
                              <p:par>
                                <p:cTn id="114" presetID="19" presetClass="entr" presetSubtype="10" fill="hold" grpId="1" nodeType="withEffect">
                                  <p:stCondLst>
                                    <p:cond delay="0"/>
                                  </p:stCondLst>
                                  <p:childTnLst>
                                    <p:set>
                                      <p:cBhvr>
                                        <p:cTn id="115" dur="1" fill="hold">
                                          <p:stCondLst>
                                            <p:cond delay="0"/>
                                          </p:stCondLst>
                                        </p:cTn>
                                        <p:tgtEl>
                                          <p:spTgt spid="44"/>
                                        </p:tgtEl>
                                        <p:attrNameLst>
                                          <p:attrName>style.visibility</p:attrName>
                                        </p:attrNameLst>
                                      </p:cBhvr>
                                      <p:to>
                                        <p:strVal val="visible"/>
                                      </p:to>
                                    </p:set>
                                    <p:anim calcmode="lin" valueType="num">
                                      <p:cBhvr>
                                        <p:cTn id="116" dur="5000" fill="hold"/>
                                        <p:tgtEl>
                                          <p:spTgt spid="44"/>
                                        </p:tgtEl>
                                        <p:attrNameLst>
                                          <p:attrName>ppt_w</p:attrName>
                                        </p:attrNameLst>
                                      </p:cBhvr>
                                      <p:tavLst>
                                        <p:tav tm="0" fmla="#ppt_w*sin(2.5*pi*$)">
                                          <p:val>
                                            <p:fltVal val="0"/>
                                          </p:val>
                                        </p:tav>
                                        <p:tav tm="100000">
                                          <p:val>
                                            <p:fltVal val="1"/>
                                          </p:val>
                                        </p:tav>
                                      </p:tavLst>
                                    </p:anim>
                                    <p:anim calcmode="lin" valueType="num">
                                      <p:cBhvr>
                                        <p:cTn id="117" dur="5000" fill="hold"/>
                                        <p:tgtEl>
                                          <p:spTgt spid="44"/>
                                        </p:tgtEl>
                                        <p:attrNameLst>
                                          <p:attrName>ppt_h</p:attrName>
                                        </p:attrNameLst>
                                      </p:cBhvr>
                                      <p:tavLst>
                                        <p:tav tm="0">
                                          <p:val>
                                            <p:strVal val="#ppt_h"/>
                                          </p:val>
                                        </p:tav>
                                        <p:tav tm="100000">
                                          <p:val>
                                            <p:strVal val="#ppt_h"/>
                                          </p:val>
                                        </p:tav>
                                      </p:tavLst>
                                    </p:anim>
                                  </p:childTnLst>
                                </p:cTn>
                              </p:par>
                              <p:par>
                                <p:cTn id="118" presetID="19" presetClass="entr" presetSubtype="10" fill="hold" nodeType="withEffect">
                                  <p:stCondLst>
                                    <p:cond delay="0"/>
                                  </p:stCondLst>
                                  <p:childTnLst>
                                    <p:set>
                                      <p:cBhvr>
                                        <p:cTn id="119" dur="1" fill="hold">
                                          <p:stCondLst>
                                            <p:cond delay="0"/>
                                          </p:stCondLst>
                                        </p:cTn>
                                        <p:tgtEl>
                                          <p:spTgt spid="34"/>
                                        </p:tgtEl>
                                        <p:attrNameLst>
                                          <p:attrName>style.visibility</p:attrName>
                                        </p:attrNameLst>
                                      </p:cBhvr>
                                      <p:to>
                                        <p:strVal val="visible"/>
                                      </p:to>
                                    </p:set>
                                    <p:anim calcmode="lin" valueType="num">
                                      <p:cBhvr>
                                        <p:cTn id="120" dur="5000" fill="hold"/>
                                        <p:tgtEl>
                                          <p:spTgt spid="34"/>
                                        </p:tgtEl>
                                        <p:attrNameLst>
                                          <p:attrName>ppt_w</p:attrName>
                                        </p:attrNameLst>
                                      </p:cBhvr>
                                      <p:tavLst>
                                        <p:tav tm="0" fmla="#ppt_w*sin(2.5*pi*$)">
                                          <p:val>
                                            <p:fltVal val="0"/>
                                          </p:val>
                                        </p:tav>
                                        <p:tav tm="100000">
                                          <p:val>
                                            <p:fltVal val="1"/>
                                          </p:val>
                                        </p:tav>
                                      </p:tavLst>
                                    </p:anim>
                                    <p:anim calcmode="lin" valueType="num">
                                      <p:cBhvr>
                                        <p:cTn id="121" dur="5000" fill="hold"/>
                                        <p:tgtEl>
                                          <p:spTgt spid="34"/>
                                        </p:tgtEl>
                                        <p:attrNameLst>
                                          <p:attrName>ppt_h</p:attrName>
                                        </p:attrNameLst>
                                      </p:cBhvr>
                                      <p:tavLst>
                                        <p:tav tm="0">
                                          <p:val>
                                            <p:strVal val="#ppt_h"/>
                                          </p:val>
                                        </p:tav>
                                        <p:tav tm="100000">
                                          <p:val>
                                            <p:strVal val="#ppt_h"/>
                                          </p:val>
                                        </p:tav>
                                      </p:tavLst>
                                    </p:anim>
                                  </p:childTnLst>
                                </p:cTn>
                              </p:par>
                              <p:par>
                                <p:cTn id="122" presetID="19" presetClass="entr" presetSubtype="10" fill="hold" grpId="0" nodeType="withEffect" nodePh="1">
                                  <p:stCondLst>
                                    <p:cond delay="0"/>
                                  </p:stCondLst>
                                  <p:endCondLst>
                                    <p:cond evt="begin" delay="0">
                                      <p:tn val="122"/>
                                    </p:cond>
                                  </p:endCondLst>
                                  <p:childTnLst>
                                    <p:set>
                                      <p:cBhvr>
                                        <p:cTn id="123" dur="1" fill="hold">
                                          <p:stCondLst>
                                            <p:cond delay="0"/>
                                          </p:stCondLst>
                                        </p:cTn>
                                        <p:tgtEl>
                                          <p:spTgt spid="6">
                                            <p:txEl>
                                              <p:charRg st="4294967295" end="4294967295"/>
                                            </p:txEl>
                                          </p:spTgt>
                                        </p:tgtEl>
                                        <p:attrNameLst>
                                          <p:attrName>style.visibility</p:attrName>
                                        </p:attrNameLst>
                                      </p:cBhvr>
                                      <p:to>
                                        <p:strVal val="visible"/>
                                      </p:to>
                                    </p:set>
                                    <p:anim calcmode="lin" valueType="num">
                                      <p:cBhvr>
                                        <p:cTn id="124" dur="5000" fill="hold"/>
                                        <p:tgtEl>
                                          <p:spTgt spid="6">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125" dur="5000" fill="hold"/>
                                        <p:tgtEl>
                                          <p:spTgt spid="6">
                                            <p:txEl>
                                              <p:charRg st="4294967295" end="4294967295"/>
                                            </p:txEl>
                                          </p:spTgt>
                                        </p:tgtEl>
                                        <p:attrNameLst>
                                          <p:attrName>ppt_h</p:attrName>
                                        </p:attrNameLst>
                                      </p:cBhvr>
                                      <p:tavLst>
                                        <p:tav tm="0">
                                          <p:val>
                                            <p:strVal val="#ppt_h"/>
                                          </p:val>
                                        </p:tav>
                                        <p:tav tm="100000">
                                          <p:val>
                                            <p:strVal val="#ppt_h"/>
                                          </p:val>
                                        </p:tav>
                                      </p:tavLst>
                                    </p:anim>
                                  </p:childTnLst>
                                </p:cTn>
                              </p:par>
                              <p:par>
                                <p:cTn id="126" presetID="19" presetClass="entr" presetSubtype="10" fill="hold" grpId="1" nodeType="withEffect">
                                  <p:stCondLst>
                                    <p:cond delay="0"/>
                                  </p:stCondLst>
                                  <p:childTnLst>
                                    <p:set>
                                      <p:cBhvr>
                                        <p:cTn id="127" dur="1" fill="hold">
                                          <p:stCondLst>
                                            <p:cond delay="0"/>
                                          </p:stCondLst>
                                        </p:cTn>
                                        <p:tgtEl>
                                          <p:spTgt spid="6"/>
                                        </p:tgtEl>
                                        <p:attrNameLst>
                                          <p:attrName>style.visibility</p:attrName>
                                        </p:attrNameLst>
                                      </p:cBhvr>
                                      <p:to>
                                        <p:strVal val="visible"/>
                                      </p:to>
                                    </p:set>
                                    <p:anim calcmode="lin" valueType="num">
                                      <p:cBhvr>
                                        <p:cTn id="128" dur="5000" fill="hold"/>
                                        <p:tgtEl>
                                          <p:spTgt spid="6"/>
                                        </p:tgtEl>
                                        <p:attrNameLst>
                                          <p:attrName>ppt_w</p:attrName>
                                        </p:attrNameLst>
                                      </p:cBhvr>
                                      <p:tavLst>
                                        <p:tav tm="0" fmla="#ppt_w*sin(2.5*pi*$)">
                                          <p:val>
                                            <p:fltVal val="0"/>
                                          </p:val>
                                        </p:tav>
                                        <p:tav tm="100000">
                                          <p:val>
                                            <p:fltVal val="1"/>
                                          </p:val>
                                        </p:tav>
                                      </p:tavLst>
                                    </p:anim>
                                    <p:anim calcmode="lin" valueType="num">
                                      <p:cBhvr>
                                        <p:cTn id="129" dur="5000" fill="hold"/>
                                        <p:tgtEl>
                                          <p:spTgt spid="6"/>
                                        </p:tgtEl>
                                        <p:attrNameLst>
                                          <p:attrName>ppt_h</p:attrName>
                                        </p:attrNameLst>
                                      </p:cBhvr>
                                      <p:tavLst>
                                        <p:tav tm="0">
                                          <p:val>
                                            <p:strVal val="#ppt_h"/>
                                          </p:val>
                                        </p:tav>
                                        <p:tav tm="100000">
                                          <p:val>
                                            <p:strVal val="#ppt_h"/>
                                          </p:val>
                                        </p:tav>
                                      </p:tavLst>
                                    </p:anim>
                                  </p:childTnLst>
                                </p:cTn>
                              </p:par>
                              <p:par>
                                <p:cTn id="130" presetID="19" presetClass="entr" presetSubtype="10" fill="hold" grpId="0" nodeType="withEffect" nodePh="1">
                                  <p:stCondLst>
                                    <p:cond delay="0"/>
                                  </p:stCondLst>
                                  <p:endCondLst>
                                    <p:cond evt="begin" delay="0">
                                      <p:tn val="130"/>
                                    </p:cond>
                                  </p:endCondLst>
                                  <p:childTnLst>
                                    <p:set>
                                      <p:cBhvr>
                                        <p:cTn id="131" dur="1" fill="hold">
                                          <p:stCondLst>
                                            <p:cond delay="0"/>
                                          </p:stCondLst>
                                        </p:cTn>
                                        <p:tgtEl>
                                          <p:spTgt spid="32">
                                            <p:txEl>
                                              <p:charRg st="4294967295" end="4294967295"/>
                                            </p:txEl>
                                          </p:spTgt>
                                        </p:tgtEl>
                                        <p:attrNameLst>
                                          <p:attrName>style.visibility</p:attrName>
                                        </p:attrNameLst>
                                      </p:cBhvr>
                                      <p:to>
                                        <p:strVal val="visible"/>
                                      </p:to>
                                    </p:set>
                                    <p:anim calcmode="lin" valueType="num">
                                      <p:cBhvr>
                                        <p:cTn id="132" dur="5000" fill="hold"/>
                                        <p:tgtEl>
                                          <p:spTgt spid="32">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133" dur="5000" fill="hold"/>
                                        <p:tgtEl>
                                          <p:spTgt spid="32">
                                            <p:txEl>
                                              <p:charRg st="4294967295" end="4294967295"/>
                                            </p:txEl>
                                          </p:spTgt>
                                        </p:tgtEl>
                                        <p:attrNameLst>
                                          <p:attrName>ppt_h</p:attrName>
                                        </p:attrNameLst>
                                      </p:cBhvr>
                                      <p:tavLst>
                                        <p:tav tm="0">
                                          <p:val>
                                            <p:strVal val="#ppt_h"/>
                                          </p:val>
                                        </p:tav>
                                        <p:tav tm="100000">
                                          <p:val>
                                            <p:strVal val="#ppt_h"/>
                                          </p:val>
                                        </p:tav>
                                      </p:tavLst>
                                    </p:anim>
                                  </p:childTnLst>
                                </p:cTn>
                              </p:par>
                              <p:par>
                                <p:cTn id="134" presetID="19" presetClass="entr" presetSubtype="10" fill="hold" grpId="1" nodeType="withEffect">
                                  <p:stCondLst>
                                    <p:cond delay="0"/>
                                  </p:stCondLst>
                                  <p:childTnLst>
                                    <p:set>
                                      <p:cBhvr>
                                        <p:cTn id="135" dur="1" fill="hold">
                                          <p:stCondLst>
                                            <p:cond delay="0"/>
                                          </p:stCondLst>
                                        </p:cTn>
                                        <p:tgtEl>
                                          <p:spTgt spid="33"/>
                                        </p:tgtEl>
                                        <p:attrNameLst>
                                          <p:attrName>style.visibility</p:attrName>
                                        </p:attrNameLst>
                                      </p:cBhvr>
                                      <p:to>
                                        <p:strVal val="visible"/>
                                      </p:to>
                                    </p:set>
                                    <p:anim calcmode="lin" valueType="num">
                                      <p:cBhvr>
                                        <p:cTn id="136" dur="5000" fill="hold"/>
                                        <p:tgtEl>
                                          <p:spTgt spid="33"/>
                                        </p:tgtEl>
                                        <p:attrNameLst>
                                          <p:attrName>ppt_w</p:attrName>
                                        </p:attrNameLst>
                                      </p:cBhvr>
                                      <p:tavLst>
                                        <p:tav tm="0" fmla="#ppt_w*sin(2.5*pi*$)">
                                          <p:val>
                                            <p:fltVal val="0"/>
                                          </p:val>
                                        </p:tav>
                                        <p:tav tm="100000">
                                          <p:val>
                                            <p:fltVal val="1"/>
                                          </p:val>
                                        </p:tav>
                                      </p:tavLst>
                                    </p:anim>
                                    <p:anim calcmode="lin" valueType="num">
                                      <p:cBhvr>
                                        <p:cTn id="137" dur="5000" fill="hold"/>
                                        <p:tgtEl>
                                          <p:spTgt spid="33"/>
                                        </p:tgtEl>
                                        <p:attrNameLst>
                                          <p:attrName>ppt_h</p:attrName>
                                        </p:attrNameLst>
                                      </p:cBhvr>
                                      <p:tavLst>
                                        <p:tav tm="0">
                                          <p:val>
                                            <p:strVal val="#ppt_h"/>
                                          </p:val>
                                        </p:tav>
                                        <p:tav tm="100000">
                                          <p:val>
                                            <p:strVal val="#ppt_h"/>
                                          </p:val>
                                        </p:tav>
                                      </p:tavLst>
                                    </p:anim>
                                  </p:childTnLst>
                                </p:cTn>
                              </p:par>
                              <p:par>
                                <p:cTn id="138" presetID="19" presetClass="entr" presetSubtype="10" fill="hold" nodeType="withEffect">
                                  <p:stCondLst>
                                    <p:cond delay="0"/>
                                  </p:stCondLst>
                                  <p:childTnLst>
                                    <p:set>
                                      <p:cBhvr>
                                        <p:cTn id="139" dur="1" fill="hold">
                                          <p:stCondLst>
                                            <p:cond delay="0"/>
                                          </p:stCondLst>
                                        </p:cTn>
                                        <p:tgtEl>
                                          <p:spTgt spid="42"/>
                                        </p:tgtEl>
                                        <p:attrNameLst>
                                          <p:attrName>style.visibility</p:attrName>
                                        </p:attrNameLst>
                                      </p:cBhvr>
                                      <p:to>
                                        <p:strVal val="visible"/>
                                      </p:to>
                                    </p:set>
                                    <p:anim calcmode="lin" valueType="num">
                                      <p:cBhvr>
                                        <p:cTn id="140" dur="5000" fill="hold"/>
                                        <p:tgtEl>
                                          <p:spTgt spid="42"/>
                                        </p:tgtEl>
                                        <p:attrNameLst>
                                          <p:attrName>ppt_w</p:attrName>
                                        </p:attrNameLst>
                                      </p:cBhvr>
                                      <p:tavLst>
                                        <p:tav tm="0" fmla="#ppt_w*sin(2.5*pi*$)">
                                          <p:val>
                                            <p:fltVal val="0"/>
                                          </p:val>
                                        </p:tav>
                                        <p:tav tm="100000">
                                          <p:val>
                                            <p:fltVal val="1"/>
                                          </p:val>
                                        </p:tav>
                                      </p:tavLst>
                                    </p:anim>
                                    <p:anim calcmode="lin" valueType="num">
                                      <p:cBhvr>
                                        <p:cTn id="141" dur="5000" fill="hold"/>
                                        <p:tgtEl>
                                          <p:spTgt spid="42"/>
                                        </p:tgtEl>
                                        <p:attrNameLst>
                                          <p:attrName>ppt_h</p:attrName>
                                        </p:attrNameLst>
                                      </p:cBhvr>
                                      <p:tavLst>
                                        <p:tav tm="0">
                                          <p:val>
                                            <p:strVal val="#ppt_h"/>
                                          </p:val>
                                        </p:tav>
                                        <p:tav tm="100000">
                                          <p:val>
                                            <p:strVal val="#ppt_h"/>
                                          </p:val>
                                        </p:tav>
                                      </p:tavLst>
                                    </p:anim>
                                  </p:childTnLst>
                                </p:cTn>
                              </p:par>
                              <p:par>
                                <p:cTn id="142" presetID="19" presetClass="entr" presetSubtype="10" fill="hold" nodeType="withEffect">
                                  <p:stCondLst>
                                    <p:cond delay="0"/>
                                  </p:stCondLst>
                                  <p:childTnLst>
                                    <p:set>
                                      <p:cBhvr>
                                        <p:cTn id="143" dur="1" fill="hold">
                                          <p:stCondLst>
                                            <p:cond delay="0"/>
                                          </p:stCondLst>
                                        </p:cTn>
                                        <p:tgtEl>
                                          <p:spTgt spid="35"/>
                                        </p:tgtEl>
                                        <p:attrNameLst>
                                          <p:attrName>style.visibility</p:attrName>
                                        </p:attrNameLst>
                                      </p:cBhvr>
                                      <p:to>
                                        <p:strVal val="visible"/>
                                      </p:to>
                                    </p:set>
                                    <p:anim calcmode="lin" valueType="num">
                                      <p:cBhvr>
                                        <p:cTn id="144" dur="5000" fill="hold"/>
                                        <p:tgtEl>
                                          <p:spTgt spid="35"/>
                                        </p:tgtEl>
                                        <p:attrNameLst>
                                          <p:attrName>ppt_w</p:attrName>
                                        </p:attrNameLst>
                                      </p:cBhvr>
                                      <p:tavLst>
                                        <p:tav tm="0" fmla="#ppt_w*sin(2.5*pi*$)">
                                          <p:val>
                                            <p:fltVal val="0"/>
                                          </p:val>
                                        </p:tav>
                                        <p:tav tm="100000">
                                          <p:val>
                                            <p:fltVal val="1"/>
                                          </p:val>
                                        </p:tav>
                                      </p:tavLst>
                                    </p:anim>
                                    <p:anim calcmode="lin" valueType="num">
                                      <p:cBhvr>
                                        <p:cTn id="145" dur="5000" fill="hold"/>
                                        <p:tgtEl>
                                          <p:spTgt spid="35"/>
                                        </p:tgtEl>
                                        <p:attrNameLst>
                                          <p:attrName>ppt_h</p:attrName>
                                        </p:attrNameLst>
                                      </p:cBhvr>
                                      <p:tavLst>
                                        <p:tav tm="0">
                                          <p:val>
                                            <p:strVal val="#ppt_h"/>
                                          </p:val>
                                        </p:tav>
                                        <p:tav tm="100000">
                                          <p:val>
                                            <p:strVal val="#ppt_h"/>
                                          </p:val>
                                        </p:tav>
                                      </p:tavLst>
                                    </p:anim>
                                  </p:childTnLst>
                                </p:cTn>
                              </p:par>
                              <p:par>
                                <p:cTn id="146" presetID="19" presetClass="entr" presetSubtype="10" fill="hold" nodeType="withEffect">
                                  <p:stCondLst>
                                    <p:cond delay="0"/>
                                  </p:stCondLst>
                                  <p:childTnLst>
                                    <p:set>
                                      <p:cBhvr>
                                        <p:cTn id="147" dur="1" fill="hold">
                                          <p:stCondLst>
                                            <p:cond delay="0"/>
                                          </p:stCondLst>
                                        </p:cTn>
                                        <p:tgtEl>
                                          <p:spTgt spid="37"/>
                                        </p:tgtEl>
                                        <p:attrNameLst>
                                          <p:attrName>style.visibility</p:attrName>
                                        </p:attrNameLst>
                                      </p:cBhvr>
                                      <p:to>
                                        <p:strVal val="visible"/>
                                      </p:to>
                                    </p:set>
                                    <p:anim calcmode="lin" valueType="num">
                                      <p:cBhvr>
                                        <p:cTn id="148" dur="5000" fill="hold"/>
                                        <p:tgtEl>
                                          <p:spTgt spid="37"/>
                                        </p:tgtEl>
                                        <p:attrNameLst>
                                          <p:attrName>ppt_w</p:attrName>
                                        </p:attrNameLst>
                                      </p:cBhvr>
                                      <p:tavLst>
                                        <p:tav tm="0" fmla="#ppt_w*sin(2.5*pi*$)">
                                          <p:val>
                                            <p:fltVal val="0"/>
                                          </p:val>
                                        </p:tav>
                                        <p:tav tm="100000">
                                          <p:val>
                                            <p:fltVal val="1"/>
                                          </p:val>
                                        </p:tav>
                                      </p:tavLst>
                                    </p:anim>
                                    <p:anim calcmode="lin" valueType="num">
                                      <p:cBhvr>
                                        <p:cTn id="149" dur="5000" fill="hold"/>
                                        <p:tgtEl>
                                          <p:spTgt spid="37"/>
                                        </p:tgtEl>
                                        <p:attrNameLst>
                                          <p:attrName>ppt_h</p:attrName>
                                        </p:attrNameLst>
                                      </p:cBhvr>
                                      <p:tavLst>
                                        <p:tav tm="0">
                                          <p:val>
                                            <p:strVal val="#ppt_h"/>
                                          </p:val>
                                        </p:tav>
                                        <p:tav tm="100000">
                                          <p:val>
                                            <p:strVal val="#ppt_h"/>
                                          </p:val>
                                        </p:tav>
                                      </p:tavLst>
                                    </p:anim>
                                  </p:childTnLst>
                                </p:cTn>
                              </p:par>
                              <p:par>
                                <p:cTn id="150" presetID="19" presetClass="entr" presetSubtype="10" fill="hold" nodeType="withEffect">
                                  <p:stCondLst>
                                    <p:cond delay="0"/>
                                  </p:stCondLst>
                                  <p:childTnLst>
                                    <p:set>
                                      <p:cBhvr>
                                        <p:cTn id="151" dur="1" fill="hold">
                                          <p:stCondLst>
                                            <p:cond delay="0"/>
                                          </p:stCondLst>
                                        </p:cTn>
                                        <p:tgtEl>
                                          <p:spTgt spid="46"/>
                                        </p:tgtEl>
                                        <p:attrNameLst>
                                          <p:attrName>style.visibility</p:attrName>
                                        </p:attrNameLst>
                                      </p:cBhvr>
                                      <p:to>
                                        <p:strVal val="visible"/>
                                      </p:to>
                                    </p:set>
                                    <p:anim calcmode="lin" valueType="num">
                                      <p:cBhvr>
                                        <p:cTn id="152" dur="5000" fill="hold"/>
                                        <p:tgtEl>
                                          <p:spTgt spid="46"/>
                                        </p:tgtEl>
                                        <p:attrNameLst>
                                          <p:attrName>ppt_w</p:attrName>
                                        </p:attrNameLst>
                                      </p:cBhvr>
                                      <p:tavLst>
                                        <p:tav tm="0" fmla="#ppt_w*sin(2.5*pi*$)">
                                          <p:val>
                                            <p:fltVal val="0"/>
                                          </p:val>
                                        </p:tav>
                                        <p:tav tm="100000">
                                          <p:val>
                                            <p:fltVal val="1"/>
                                          </p:val>
                                        </p:tav>
                                      </p:tavLst>
                                    </p:anim>
                                    <p:anim calcmode="lin" valueType="num">
                                      <p:cBhvr>
                                        <p:cTn id="153" dur="5000" fill="hold"/>
                                        <p:tgtEl>
                                          <p:spTgt spid="46"/>
                                        </p:tgtEl>
                                        <p:attrNameLst>
                                          <p:attrName>ppt_h</p:attrName>
                                        </p:attrNameLst>
                                      </p:cBhvr>
                                      <p:tavLst>
                                        <p:tav tm="0">
                                          <p:val>
                                            <p:strVal val="#ppt_h"/>
                                          </p:val>
                                        </p:tav>
                                        <p:tav tm="100000">
                                          <p:val>
                                            <p:strVal val="#ppt_h"/>
                                          </p:val>
                                        </p:tav>
                                      </p:tavLst>
                                    </p:anim>
                                  </p:childTnLst>
                                </p:cTn>
                              </p:par>
                              <p:par>
                                <p:cTn id="154" presetID="19" presetClass="entr" presetSubtype="10" fill="hold" nodeType="withEffect">
                                  <p:stCondLst>
                                    <p:cond delay="0"/>
                                  </p:stCondLst>
                                  <p:childTnLst>
                                    <p:set>
                                      <p:cBhvr>
                                        <p:cTn id="155" dur="1" fill="hold">
                                          <p:stCondLst>
                                            <p:cond delay="0"/>
                                          </p:stCondLst>
                                        </p:cTn>
                                        <p:tgtEl>
                                          <p:spTgt spid="38"/>
                                        </p:tgtEl>
                                        <p:attrNameLst>
                                          <p:attrName>style.visibility</p:attrName>
                                        </p:attrNameLst>
                                      </p:cBhvr>
                                      <p:to>
                                        <p:strVal val="visible"/>
                                      </p:to>
                                    </p:set>
                                    <p:anim calcmode="lin" valueType="num">
                                      <p:cBhvr>
                                        <p:cTn id="156" dur="5000" fill="hold"/>
                                        <p:tgtEl>
                                          <p:spTgt spid="38"/>
                                        </p:tgtEl>
                                        <p:attrNameLst>
                                          <p:attrName>ppt_w</p:attrName>
                                        </p:attrNameLst>
                                      </p:cBhvr>
                                      <p:tavLst>
                                        <p:tav tm="0" fmla="#ppt_w*sin(2.5*pi*$)">
                                          <p:val>
                                            <p:fltVal val="0"/>
                                          </p:val>
                                        </p:tav>
                                        <p:tav tm="100000">
                                          <p:val>
                                            <p:fltVal val="1"/>
                                          </p:val>
                                        </p:tav>
                                      </p:tavLst>
                                    </p:anim>
                                    <p:anim calcmode="lin" valueType="num">
                                      <p:cBhvr>
                                        <p:cTn id="157" dur="5000" fill="hold"/>
                                        <p:tgtEl>
                                          <p:spTgt spid="38"/>
                                        </p:tgtEl>
                                        <p:attrNameLst>
                                          <p:attrName>ppt_h</p:attrName>
                                        </p:attrNameLst>
                                      </p:cBhvr>
                                      <p:tavLst>
                                        <p:tav tm="0">
                                          <p:val>
                                            <p:strVal val="#ppt_h"/>
                                          </p:val>
                                        </p:tav>
                                        <p:tav tm="100000">
                                          <p:val>
                                            <p:strVal val="#ppt_h"/>
                                          </p:val>
                                        </p:tav>
                                      </p:tavLst>
                                    </p:anim>
                                  </p:childTnLst>
                                </p:cTn>
                              </p:par>
                              <p:par>
                                <p:cTn id="158" presetID="19" presetClass="entr" presetSubtype="10" fill="hold" nodeType="withEffect">
                                  <p:stCondLst>
                                    <p:cond delay="0"/>
                                  </p:stCondLst>
                                  <p:childTnLst>
                                    <p:set>
                                      <p:cBhvr>
                                        <p:cTn id="159" dur="1" fill="hold">
                                          <p:stCondLst>
                                            <p:cond delay="0"/>
                                          </p:stCondLst>
                                        </p:cTn>
                                        <p:tgtEl>
                                          <p:spTgt spid="39"/>
                                        </p:tgtEl>
                                        <p:attrNameLst>
                                          <p:attrName>style.visibility</p:attrName>
                                        </p:attrNameLst>
                                      </p:cBhvr>
                                      <p:to>
                                        <p:strVal val="visible"/>
                                      </p:to>
                                    </p:set>
                                    <p:anim calcmode="lin" valueType="num">
                                      <p:cBhvr>
                                        <p:cTn id="160" dur="5000" fill="hold"/>
                                        <p:tgtEl>
                                          <p:spTgt spid="39"/>
                                        </p:tgtEl>
                                        <p:attrNameLst>
                                          <p:attrName>ppt_w</p:attrName>
                                        </p:attrNameLst>
                                      </p:cBhvr>
                                      <p:tavLst>
                                        <p:tav tm="0" fmla="#ppt_w*sin(2.5*pi*$)">
                                          <p:val>
                                            <p:fltVal val="0"/>
                                          </p:val>
                                        </p:tav>
                                        <p:tav tm="100000">
                                          <p:val>
                                            <p:fltVal val="1"/>
                                          </p:val>
                                        </p:tav>
                                      </p:tavLst>
                                    </p:anim>
                                    <p:anim calcmode="lin" valueType="num">
                                      <p:cBhvr>
                                        <p:cTn id="161" dur="5000" fill="hold"/>
                                        <p:tgtEl>
                                          <p:spTgt spid="39"/>
                                        </p:tgtEl>
                                        <p:attrNameLst>
                                          <p:attrName>ppt_h</p:attrName>
                                        </p:attrNameLst>
                                      </p:cBhvr>
                                      <p:tavLst>
                                        <p:tav tm="0">
                                          <p:val>
                                            <p:strVal val="#ppt_h"/>
                                          </p:val>
                                        </p:tav>
                                        <p:tav tm="100000">
                                          <p:val>
                                            <p:strVal val="#ppt_h"/>
                                          </p:val>
                                        </p:tav>
                                      </p:tavLst>
                                    </p:anim>
                                  </p:childTnLst>
                                </p:cTn>
                              </p:par>
                              <p:par>
                                <p:cTn id="162" presetID="19" presetClass="entr" presetSubtype="10" fill="hold" nodeType="withEffect">
                                  <p:stCondLst>
                                    <p:cond delay="0"/>
                                  </p:stCondLst>
                                  <p:childTnLst>
                                    <p:set>
                                      <p:cBhvr>
                                        <p:cTn id="163" dur="1" fill="hold">
                                          <p:stCondLst>
                                            <p:cond delay="0"/>
                                          </p:stCondLst>
                                        </p:cTn>
                                        <p:tgtEl>
                                          <p:spTgt spid="45"/>
                                        </p:tgtEl>
                                        <p:attrNameLst>
                                          <p:attrName>style.visibility</p:attrName>
                                        </p:attrNameLst>
                                      </p:cBhvr>
                                      <p:to>
                                        <p:strVal val="visible"/>
                                      </p:to>
                                    </p:set>
                                    <p:anim calcmode="lin" valueType="num">
                                      <p:cBhvr>
                                        <p:cTn id="164" dur="5000" fill="hold"/>
                                        <p:tgtEl>
                                          <p:spTgt spid="45"/>
                                        </p:tgtEl>
                                        <p:attrNameLst>
                                          <p:attrName>ppt_w</p:attrName>
                                        </p:attrNameLst>
                                      </p:cBhvr>
                                      <p:tavLst>
                                        <p:tav tm="0" fmla="#ppt_w*sin(2.5*pi*$)">
                                          <p:val>
                                            <p:fltVal val="0"/>
                                          </p:val>
                                        </p:tav>
                                        <p:tav tm="100000">
                                          <p:val>
                                            <p:fltVal val="1"/>
                                          </p:val>
                                        </p:tav>
                                      </p:tavLst>
                                    </p:anim>
                                    <p:anim calcmode="lin" valueType="num">
                                      <p:cBhvr>
                                        <p:cTn id="165" dur="5000" fill="hold"/>
                                        <p:tgtEl>
                                          <p:spTgt spid="45"/>
                                        </p:tgtEl>
                                        <p:attrNameLst>
                                          <p:attrName>ppt_h</p:attrName>
                                        </p:attrNameLst>
                                      </p:cBhvr>
                                      <p:tavLst>
                                        <p:tav tm="0">
                                          <p:val>
                                            <p:strVal val="#ppt_h"/>
                                          </p:val>
                                        </p:tav>
                                        <p:tav tm="100000">
                                          <p:val>
                                            <p:strVal val="#ppt_h"/>
                                          </p:val>
                                        </p:tav>
                                      </p:tavLst>
                                    </p:anim>
                                  </p:childTnLst>
                                </p:cTn>
                              </p:par>
                              <p:par>
                                <p:cTn id="166" presetID="19" presetClass="entr" presetSubtype="10" fill="hold" grpId="0" nodeType="withEffect">
                                  <p:stCondLst>
                                    <p:cond delay="0"/>
                                  </p:stCondLst>
                                  <p:childTnLst>
                                    <p:set>
                                      <p:cBhvr>
                                        <p:cTn id="167" dur="1" fill="hold">
                                          <p:stCondLst>
                                            <p:cond delay="0"/>
                                          </p:stCondLst>
                                        </p:cTn>
                                        <p:tgtEl>
                                          <p:spTgt spid="45"/>
                                        </p:tgtEl>
                                        <p:attrNameLst>
                                          <p:attrName>style.visibility</p:attrName>
                                        </p:attrNameLst>
                                      </p:cBhvr>
                                      <p:to>
                                        <p:strVal val="visible"/>
                                      </p:to>
                                    </p:set>
                                    <p:anim calcmode="lin" valueType="num">
                                      <p:cBhvr>
                                        <p:cTn id="168" dur="5000" fill="hold"/>
                                        <p:tgtEl>
                                          <p:spTgt spid="45"/>
                                        </p:tgtEl>
                                        <p:attrNameLst>
                                          <p:attrName>ppt_w</p:attrName>
                                        </p:attrNameLst>
                                      </p:cBhvr>
                                      <p:tavLst>
                                        <p:tav tm="0" fmla="#ppt_w*sin(2.5*pi*$)">
                                          <p:val>
                                            <p:fltVal val="0"/>
                                          </p:val>
                                        </p:tav>
                                        <p:tav tm="100000">
                                          <p:val>
                                            <p:fltVal val="1"/>
                                          </p:val>
                                        </p:tav>
                                      </p:tavLst>
                                    </p:anim>
                                    <p:anim calcmode="lin" valueType="num">
                                      <p:cBhvr>
                                        <p:cTn id="169" dur="5000" fill="hold"/>
                                        <p:tgtEl>
                                          <p:spTgt spid="45"/>
                                        </p:tgtEl>
                                        <p:attrNameLst>
                                          <p:attrName>ppt_h</p:attrName>
                                        </p:attrNameLst>
                                      </p:cBhvr>
                                      <p:tavLst>
                                        <p:tav tm="0">
                                          <p:val>
                                            <p:strVal val="#ppt_h"/>
                                          </p:val>
                                        </p:tav>
                                        <p:tav tm="100000">
                                          <p:val>
                                            <p:strVal val="#ppt_h"/>
                                          </p:val>
                                        </p:tav>
                                      </p:tavLst>
                                    </p:anim>
                                  </p:childTnLst>
                                </p:cTn>
                              </p:par>
                              <p:par>
                                <p:cTn id="170" presetID="19" presetClass="entr" presetSubtype="10" fill="hold" nodeType="withEffect">
                                  <p:stCondLst>
                                    <p:cond delay="0"/>
                                  </p:stCondLst>
                                  <p:childTnLst>
                                    <p:set>
                                      <p:cBhvr>
                                        <p:cTn id="171" dur="1" fill="hold">
                                          <p:stCondLst>
                                            <p:cond delay="0"/>
                                          </p:stCondLst>
                                        </p:cTn>
                                        <p:tgtEl>
                                          <p:spTgt spid="47"/>
                                        </p:tgtEl>
                                        <p:attrNameLst>
                                          <p:attrName>style.visibility</p:attrName>
                                        </p:attrNameLst>
                                      </p:cBhvr>
                                      <p:to>
                                        <p:strVal val="visible"/>
                                      </p:to>
                                    </p:set>
                                    <p:anim calcmode="lin" valueType="num">
                                      <p:cBhvr>
                                        <p:cTn id="172" dur="5000" fill="hold"/>
                                        <p:tgtEl>
                                          <p:spTgt spid="47"/>
                                        </p:tgtEl>
                                        <p:attrNameLst>
                                          <p:attrName>ppt_w</p:attrName>
                                        </p:attrNameLst>
                                      </p:cBhvr>
                                      <p:tavLst>
                                        <p:tav tm="0" fmla="#ppt_w*sin(2.5*pi*$)">
                                          <p:val>
                                            <p:fltVal val="0"/>
                                          </p:val>
                                        </p:tav>
                                        <p:tav tm="100000">
                                          <p:val>
                                            <p:fltVal val="1"/>
                                          </p:val>
                                        </p:tav>
                                      </p:tavLst>
                                    </p:anim>
                                    <p:anim calcmode="lin" valueType="num">
                                      <p:cBhvr>
                                        <p:cTn id="173" dur="5000" fill="hold"/>
                                        <p:tgtEl>
                                          <p:spTgt spid="47"/>
                                        </p:tgtEl>
                                        <p:attrNameLst>
                                          <p:attrName>ppt_h</p:attrName>
                                        </p:attrNameLst>
                                      </p:cBhvr>
                                      <p:tavLst>
                                        <p:tav tm="0">
                                          <p:val>
                                            <p:strVal val="#ppt_h"/>
                                          </p:val>
                                        </p:tav>
                                        <p:tav tm="100000">
                                          <p:val>
                                            <p:strVal val="#ppt_h"/>
                                          </p:val>
                                        </p:tav>
                                      </p:tavLst>
                                    </p:anim>
                                  </p:childTnLst>
                                </p:cTn>
                              </p:par>
                              <p:par>
                                <p:cTn id="174" presetID="19" presetClass="entr" presetSubtype="10" fill="hold" nodeType="withEffect">
                                  <p:stCondLst>
                                    <p:cond delay="0"/>
                                  </p:stCondLst>
                                  <p:childTnLst>
                                    <p:set>
                                      <p:cBhvr>
                                        <p:cTn id="175" dur="1" fill="hold">
                                          <p:stCondLst>
                                            <p:cond delay="0"/>
                                          </p:stCondLst>
                                        </p:cTn>
                                        <p:tgtEl>
                                          <p:spTgt spid="48"/>
                                        </p:tgtEl>
                                        <p:attrNameLst>
                                          <p:attrName>style.visibility</p:attrName>
                                        </p:attrNameLst>
                                      </p:cBhvr>
                                      <p:to>
                                        <p:strVal val="visible"/>
                                      </p:to>
                                    </p:set>
                                    <p:anim calcmode="lin" valueType="num">
                                      <p:cBhvr>
                                        <p:cTn id="176" dur="5000" fill="hold"/>
                                        <p:tgtEl>
                                          <p:spTgt spid="48"/>
                                        </p:tgtEl>
                                        <p:attrNameLst>
                                          <p:attrName>ppt_w</p:attrName>
                                        </p:attrNameLst>
                                      </p:cBhvr>
                                      <p:tavLst>
                                        <p:tav tm="0" fmla="#ppt_w*sin(2.5*pi*$)">
                                          <p:val>
                                            <p:fltVal val="0"/>
                                          </p:val>
                                        </p:tav>
                                        <p:tav tm="100000">
                                          <p:val>
                                            <p:fltVal val="1"/>
                                          </p:val>
                                        </p:tav>
                                      </p:tavLst>
                                    </p:anim>
                                    <p:anim calcmode="lin" valueType="num">
                                      <p:cBhvr>
                                        <p:cTn id="177" dur="5000" fill="hold"/>
                                        <p:tgtEl>
                                          <p:spTgt spid="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animBg="1"/>
      <p:bldP spid="32" grpId="0"/>
      <p:bldP spid="33" grpId="1" animBg="1"/>
      <p:bldP spid="36" grpId="0" animBg="1"/>
      <p:bldP spid="40" grpId="0"/>
      <p:bldP spid="41" grpId="0" animBg="1"/>
      <p:bldP spid="41" grpId="1" animBg="1"/>
      <p:bldP spid="43" grpId="0" animBg="1"/>
      <p:bldP spid="43" grpId="1" animBg="1"/>
      <p:bldP spid="44" grpId="0"/>
      <p:bldP spid="44" grpId="1" animBg="1"/>
      <p:bldP spid="45" grpId="0" animBg="1"/>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For </a:t>
            </a:r>
            <a:r>
              <a:rPr lang="en-US" dirty="0" err="1" smtClean="0"/>
              <a:t>n</a:t>
            </a:r>
            <a:r>
              <a:rPr lang="en-US" dirty="0" smtClean="0"/>
              <a:t>, the total number of nodes in the network, their exists an optimal dimension </a:t>
            </a:r>
            <a:r>
              <a:rPr lang="en-US" dirty="0" err="1" smtClean="0"/>
              <a:t>d</a:t>
            </a:r>
            <a:r>
              <a:rPr lang="en-US" dirty="0" smtClean="0"/>
              <a:t> of the hypercube</a:t>
            </a:r>
          </a:p>
          <a:p>
            <a:endParaRPr lang="en-US" dirty="0" smtClean="0"/>
          </a:p>
          <a:p>
            <a:r>
              <a:rPr lang="en-US" dirty="0" smtClean="0"/>
              <a:t>The main criteria to creating the most well-connected and secure network are the probability of the link-key compromise and the probability of the link-key establishment </a:t>
            </a:r>
          </a:p>
          <a:p>
            <a:endParaRPr lang="en-US" dirty="0" smtClean="0"/>
          </a:p>
          <a:p>
            <a:r>
              <a:rPr lang="en-US" dirty="0" smtClean="0"/>
              <a:t>These two probabilities are inversely proportionate</a:t>
            </a:r>
          </a:p>
          <a:p>
            <a:endParaRPr lang="en-US" dirty="0" smtClean="0"/>
          </a:p>
          <a:p>
            <a:r>
              <a:rPr lang="en-US" dirty="0" smtClean="0"/>
              <a:t>Full evaluation of the protocol involves analysis of network connectivity, the resiliency of the network against node capture, the amount of storage memory required by every sensor node, and the communication overhead during key establishment</a:t>
            </a:r>
            <a:endParaRPr lang="en-US" dirty="0"/>
          </a:p>
        </p:txBody>
      </p:sp>
      <p:sp>
        <p:nvSpPr>
          <p:cNvPr id="2" name="Title 1"/>
          <p:cNvSpPr>
            <a:spLocks noGrp="1"/>
          </p:cNvSpPr>
          <p:nvPr>
            <p:ph type="title"/>
          </p:nvPr>
        </p:nvSpPr>
        <p:spPr/>
        <p:txBody>
          <a:bodyPr/>
          <a:lstStyle/>
          <a:p>
            <a:r>
              <a:rPr lang="en-US" dirty="0" smtClean="0"/>
              <a:t>Optimization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Coding Theory</a:t>
            </a:r>
          </a:p>
          <a:p>
            <a:endParaRPr lang="en-US" dirty="0" smtClean="0"/>
          </a:p>
          <a:p>
            <a:r>
              <a:rPr lang="en-US" dirty="0" smtClean="0"/>
              <a:t>Cryptosystems</a:t>
            </a:r>
          </a:p>
          <a:p>
            <a:endParaRPr lang="en-US" dirty="0" smtClean="0"/>
          </a:p>
          <a:p>
            <a:r>
              <a:rPr lang="en-US" dirty="0" smtClean="0"/>
              <a:t>Number Theory</a:t>
            </a:r>
          </a:p>
          <a:p>
            <a:endParaRPr lang="en-US" dirty="0" smtClean="0"/>
          </a:p>
          <a:p>
            <a:r>
              <a:rPr lang="en-US" dirty="0" smtClean="0"/>
              <a:t>Algebraic Geometry</a:t>
            </a:r>
          </a:p>
          <a:p>
            <a:endParaRPr lang="en-US" dirty="0" smtClean="0"/>
          </a:p>
          <a:p>
            <a:r>
              <a:rPr lang="en-US" dirty="0" smtClean="0"/>
              <a:t>Etc.</a:t>
            </a:r>
          </a:p>
          <a:p>
            <a:endParaRPr lang="en-US" dirty="0" smtClean="0"/>
          </a:p>
          <a:p>
            <a:endParaRPr lang="en-US" dirty="0"/>
          </a:p>
        </p:txBody>
      </p:sp>
      <p:sp>
        <p:nvSpPr>
          <p:cNvPr id="3" name="Title 2"/>
          <p:cNvSpPr>
            <a:spLocks noGrp="1"/>
          </p:cNvSpPr>
          <p:nvPr>
            <p:ph type="title"/>
          </p:nvPr>
        </p:nvSpPr>
        <p:spPr/>
        <p:txBody>
          <a:bodyPr/>
          <a:lstStyle/>
          <a:p>
            <a:r>
              <a:rPr lang="en-US" dirty="0" smtClean="0"/>
              <a:t>Uses of Galois Fields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smtClean="0"/>
              <a:t>int</a:t>
            </a:r>
            <a:r>
              <a:rPr lang="en-US" dirty="0" smtClean="0"/>
              <a:t> </a:t>
            </a:r>
            <a:r>
              <a:rPr lang="en-US" dirty="0" err="1" smtClean="0"/>
              <a:t>d</a:t>
            </a:r>
            <a:r>
              <a:rPr lang="en-US" dirty="0" smtClean="0"/>
              <a:t> -&gt; dimension of hypercube  </a:t>
            </a:r>
          </a:p>
          <a:p>
            <a:r>
              <a:rPr lang="en-US" dirty="0" err="1" smtClean="0"/>
              <a:t>int</a:t>
            </a:r>
            <a:r>
              <a:rPr lang="en-US" dirty="0" smtClean="0"/>
              <a:t> </a:t>
            </a:r>
            <a:r>
              <a:rPr lang="en-US" dirty="0" err="1" smtClean="0"/>
              <a:t>n</a:t>
            </a:r>
            <a:r>
              <a:rPr lang="en-US" dirty="0" smtClean="0"/>
              <a:t> -&gt; # of nodes in field</a:t>
            </a:r>
          </a:p>
          <a:p>
            <a:r>
              <a:rPr lang="en-US" dirty="0" err="1" smtClean="0"/>
              <a:t>int</a:t>
            </a:r>
            <a:r>
              <a:rPr lang="en-US" dirty="0" smtClean="0"/>
              <a:t> M -&gt; maximum storage space of each sensor node</a:t>
            </a:r>
          </a:p>
          <a:p>
            <a:endParaRPr lang="en-US" dirty="0" smtClean="0"/>
          </a:p>
          <a:p>
            <a:r>
              <a:rPr lang="en-US" dirty="0" err="1" smtClean="0"/>
              <a:t>Datatypes</a:t>
            </a:r>
            <a:r>
              <a:rPr lang="en-US" dirty="0" smtClean="0"/>
              <a:t>:</a:t>
            </a:r>
          </a:p>
          <a:p>
            <a:pPr lvl="1"/>
            <a:r>
              <a:rPr lang="en-US" dirty="0" err="1" smtClean="0"/>
              <a:t>ID(unsigned</a:t>
            </a:r>
            <a:r>
              <a:rPr lang="en-US" dirty="0" smtClean="0"/>
              <a:t> char </a:t>
            </a:r>
            <a:r>
              <a:rPr lang="en-US" dirty="0" err="1" smtClean="0"/>
              <a:t>d</a:t>
            </a:r>
            <a:r>
              <a:rPr lang="en-US" dirty="0" smtClean="0"/>
              <a:t>);</a:t>
            </a:r>
          </a:p>
          <a:p>
            <a:pPr lvl="1"/>
            <a:r>
              <a:rPr lang="en-US" dirty="0" err="1" smtClean="0"/>
              <a:t>Uni_var(unsigned</a:t>
            </a:r>
            <a:r>
              <a:rPr lang="en-US" dirty="0" smtClean="0"/>
              <a:t> char </a:t>
            </a:r>
            <a:r>
              <a:rPr lang="en-US" dirty="0" err="1" smtClean="0"/>
              <a:t>d</a:t>
            </a:r>
            <a:r>
              <a:rPr lang="en-US" dirty="0" smtClean="0"/>
              <a:t>, unsigned char </a:t>
            </a:r>
            <a:r>
              <a:rPr lang="en-US" dirty="0" err="1" smtClean="0"/>
              <a:t>m</a:t>
            </a:r>
            <a:r>
              <a:rPr lang="en-US" dirty="0" smtClean="0"/>
              <a:t>);</a:t>
            </a:r>
          </a:p>
          <a:p>
            <a:pPr lvl="1"/>
            <a:r>
              <a:rPr lang="en-US" dirty="0" err="1" smtClean="0"/>
              <a:t>D_var(unsigned</a:t>
            </a:r>
            <a:r>
              <a:rPr lang="en-US" dirty="0" smtClean="0"/>
              <a:t> char </a:t>
            </a:r>
            <a:r>
              <a:rPr lang="en-US" dirty="0" err="1" smtClean="0"/>
              <a:t>d</a:t>
            </a:r>
            <a:r>
              <a:rPr lang="en-US" dirty="0" smtClean="0"/>
              <a:t>, unsigned char </a:t>
            </a:r>
            <a:r>
              <a:rPr lang="en-US" dirty="0" err="1" smtClean="0"/>
              <a:t>m</a:t>
            </a:r>
            <a:r>
              <a:rPr lang="en-US" dirty="0" smtClean="0"/>
              <a:t>);</a:t>
            </a:r>
          </a:p>
          <a:p>
            <a:pPr lvl="1"/>
            <a:r>
              <a:rPr lang="en-US" dirty="0" err="1" smtClean="0"/>
              <a:t>SymKey(unsigned</a:t>
            </a:r>
            <a:r>
              <a:rPr lang="en-US" dirty="0" smtClean="0"/>
              <a:t> char </a:t>
            </a:r>
            <a:r>
              <a:rPr lang="en-US" dirty="0" err="1" smtClean="0"/>
              <a:t>d</a:t>
            </a:r>
            <a:r>
              <a:rPr lang="en-US" dirty="0" smtClean="0"/>
              <a:t>, unsigned char </a:t>
            </a:r>
            <a:r>
              <a:rPr lang="en-US" dirty="0" err="1" smtClean="0"/>
              <a:t>m</a:t>
            </a:r>
            <a:r>
              <a:rPr lang="en-US" dirty="0" smtClean="0"/>
              <a:t>);</a:t>
            </a:r>
          </a:p>
          <a:p>
            <a:pPr lvl="1"/>
            <a:r>
              <a:rPr lang="en-US" dirty="0" smtClean="0"/>
              <a:t>hypercube();</a:t>
            </a:r>
          </a:p>
          <a:p>
            <a:pPr lvl="1"/>
            <a:r>
              <a:rPr lang="en-US" dirty="0" err="1" smtClean="0"/>
              <a:t>hypercubeAux</a:t>
            </a:r>
            <a:r>
              <a:rPr lang="en-US" dirty="0" smtClean="0"/>
              <a:t>();</a:t>
            </a:r>
          </a:p>
          <a:p>
            <a:pPr lvl="1"/>
            <a:endParaRPr lang="en-US" dirty="0" smtClean="0"/>
          </a:p>
          <a:p>
            <a:pPr lvl="1">
              <a:buNone/>
            </a:pPr>
            <a:endParaRPr lang="en-US" dirty="0"/>
          </a:p>
        </p:txBody>
      </p:sp>
      <p:sp>
        <p:nvSpPr>
          <p:cNvPr id="3" name="Title 2"/>
          <p:cNvSpPr>
            <a:spLocks noGrp="1"/>
          </p:cNvSpPr>
          <p:nvPr>
            <p:ph type="title"/>
          </p:nvPr>
        </p:nvSpPr>
        <p:spPr/>
        <p:txBody>
          <a:bodyPr/>
          <a:lstStyle/>
          <a:p>
            <a:r>
              <a:rPr lang="en-US" dirty="0" smtClean="0"/>
              <a:t>MKPS Documentation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hypercube();</a:t>
            </a:r>
          </a:p>
          <a:p>
            <a:pPr lvl="1"/>
            <a:r>
              <a:rPr lang="en-US" sz="1800" dirty="0" smtClean="0"/>
              <a:t>Creates </a:t>
            </a:r>
            <a:r>
              <a:rPr lang="en-US" sz="1800" dirty="0" err="1" smtClean="0"/>
              <a:t>m</a:t>
            </a:r>
            <a:r>
              <a:rPr lang="en-US" sz="1800" baseline="30000" dirty="0" err="1" smtClean="0"/>
              <a:t>d</a:t>
            </a:r>
            <a:r>
              <a:rPr lang="en-US" sz="1800" dirty="0" smtClean="0"/>
              <a:t> </a:t>
            </a:r>
            <a:r>
              <a:rPr lang="en-US" sz="1800" dirty="0" err="1" smtClean="0"/>
              <a:t>ID’s</a:t>
            </a:r>
            <a:r>
              <a:rPr lang="en-US" sz="1800" dirty="0" smtClean="0"/>
              <a:t> and distributes randomly in this scheme</a:t>
            </a:r>
          </a:p>
          <a:p>
            <a:endParaRPr lang="en-US" dirty="0" smtClean="0"/>
          </a:p>
          <a:p>
            <a:r>
              <a:rPr lang="en-US" sz="1946" dirty="0" err="1" smtClean="0"/>
              <a:t>D_var</a:t>
            </a:r>
            <a:r>
              <a:rPr lang="en-US" sz="1946" dirty="0" smtClean="0"/>
              <a:t> * </a:t>
            </a:r>
            <a:r>
              <a:rPr lang="en-US" sz="1946" dirty="0" err="1" smtClean="0"/>
              <a:t>createD_varSymPolys(unsigned</a:t>
            </a:r>
            <a:r>
              <a:rPr lang="en-US" sz="1946" dirty="0" smtClean="0"/>
              <a:t> char </a:t>
            </a:r>
            <a:r>
              <a:rPr lang="en-US" sz="1946" dirty="0" err="1" smtClean="0"/>
              <a:t>d</a:t>
            </a:r>
            <a:r>
              <a:rPr lang="en-US" sz="1946" dirty="0" smtClean="0"/>
              <a:t>, unsigned char </a:t>
            </a:r>
            <a:r>
              <a:rPr lang="en-US" sz="1946" dirty="0" err="1" smtClean="0"/>
              <a:t>m</a:t>
            </a:r>
            <a:r>
              <a:rPr lang="en-US" sz="1946" dirty="0" smtClean="0"/>
              <a:t>);</a:t>
            </a:r>
          </a:p>
          <a:p>
            <a:pPr lvl="1"/>
            <a:r>
              <a:rPr lang="en-US" sz="1730" dirty="0" smtClean="0"/>
              <a:t>Generates </a:t>
            </a:r>
            <a:r>
              <a:rPr lang="en-US" sz="1730" dirty="0" err="1" smtClean="0"/>
              <a:t>d</a:t>
            </a:r>
            <a:r>
              <a:rPr lang="en-US" sz="1730" dirty="0" smtClean="0"/>
              <a:t>*</a:t>
            </a:r>
            <a:r>
              <a:rPr lang="en-US" sz="1730" dirty="0" err="1" smtClean="0"/>
              <a:t>m</a:t>
            </a:r>
            <a:r>
              <a:rPr lang="en-US" sz="1730" dirty="0" smtClean="0"/>
              <a:t> </a:t>
            </a:r>
            <a:r>
              <a:rPr lang="en-US" sz="1730" dirty="0" err="1" smtClean="0"/>
              <a:t>d-variate</a:t>
            </a:r>
            <a:r>
              <a:rPr lang="en-US" sz="1730" dirty="0" smtClean="0"/>
              <a:t> symmetric polynomials</a:t>
            </a:r>
          </a:p>
          <a:p>
            <a:pPr lvl="1"/>
            <a:endParaRPr lang="en-US" dirty="0" smtClean="0"/>
          </a:p>
          <a:p>
            <a:r>
              <a:rPr lang="en-US" sz="2162" dirty="0" smtClean="0"/>
              <a:t>unsigned char </a:t>
            </a:r>
            <a:r>
              <a:rPr lang="en-US" sz="2162" dirty="0" err="1" smtClean="0"/>
              <a:t>calcLM(unsigned</a:t>
            </a:r>
            <a:r>
              <a:rPr lang="en-US" sz="2162" dirty="0" smtClean="0"/>
              <a:t> char </a:t>
            </a:r>
            <a:r>
              <a:rPr lang="en-US" sz="2162" dirty="0" err="1" smtClean="0"/>
              <a:t>d</a:t>
            </a:r>
            <a:r>
              <a:rPr lang="en-US" sz="2162" dirty="0" smtClean="0"/>
              <a:t>, unsigned char </a:t>
            </a:r>
            <a:r>
              <a:rPr lang="en-US" sz="2162" dirty="0" err="1" smtClean="0"/>
              <a:t>n</a:t>
            </a:r>
            <a:r>
              <a:rPr lang="en-US" sz="2162" dirty="0" smtClean="0"/>
              <a:t>);</a:t>
            </a:r>
          </a:p>
          <a:p>
            <a:pPr lvl="1"/>
            <a:r>
              <a:rPr lang="en-US" sz="1600" dirty="0" err="1" smtClean="0"/>
              <a:t>Caculates</a:t>
            </a:r>
            <a:r>
              <a:rPr lang="en-US" sz="1600" dirty="0" smtClean="0"/>
              <a:t> the floor of M/(d-1)</a:t>
            </a:r>
          </a:p>
          <a:p>
            <a:pPr lvl="1"/>
            <a:endParaRPr lang="en-US" dirty="0" smtClean="0"/>
          </a:p>
          <a:p>
            <a:r>
              <a:rPr lang="en-US" sz="2162" dirty="0" smtClean="0"/>
              <a:t>unsigned char </a:t>
            </a:r>
            <a:r>
              <a:rPr lang="en-US" sz="2162" dirty="0" err="1" smtClean="0"/>
              <a:t>calcLT(unsigned</a:t>
            </a:r>
            <a:r>
              <a:rPr lang="en-US" sz="2162" dirty="0" smtClean="0"/>
              <a:t> char M, unsigned char </a:t>
            </a:r>
            <a:r>
              <a:rPr lang="en-US" sz="2162" dirty="0" err="1" smtClean="0"/>
              <a:t>d</a:t>
            </a:r>
            <a:r>
              <a:rPr lang="en-US" sz="2162" dirty="0" smtClean="0"/>
              <a:t>);</a:t>
            </a:r>
          </a:p>
          <a:p>
            <a:pPr lvl="1"/>
            <a:r>
              <a:rPr lang="en-US" sz="1600" dirty="0" smtClean="0"/>
              <a:t>Calculates the ceiling of the </a:t>
            </a:r>
            <a:r>
              <a:rPr lang="en-US" sz="1600" dirty="0" err="1" smtClean="0"/>
              <a:t>d</a:t>
            </a:r>
            <a:r>
              <a:rPr lang="en-US" sz="1600" dirty="0" smtClean="0"/>
              <a:t> route of </a:t>
            </a:r>
            <a:r>
              <a:rPr lang="en-US" sz="1600" dirty="0" err="1" smtClean="0"/>
              <a:t>n</a:t>
            </a:r>
            <a:endParaRPr lang="en-US" sz="1600" dirty="0" smtClean="0"/>
          </a:p>
          <a:p>
            <a:pPr lvl="1">
              <a:buNone/>
            </a:pP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Setup</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64357"/>
            <a:ext cx="8229600" cy="4525963"/>
          </a:xfrm>
        </p:spPr>
        <p:txBody>
          <a:bodyPr>
            <a:normAutofit fontScale="92500" lnSpcReduction="20000"/>
          </a:bodyPr>
          <a:lstStyle/>
          <a:p>
            <a:pPr lvl="1">
              <a:buNone/>
            </a:pPr>
            <a:endParaRPr lang="en-US" dirty="0" smtClean="0"/>
          </a:p>
          <a:p>
            <a:r>
              <a:rPr lang="en-US" sz="1946" dirty="0" smtClean="0"/>
              <a:t>v</a:t>
            </a:r>
            <a:r>
              <a:rPr lang="en-US" sz="1946" dirty="0" smtClean="0"/>
              <a:t>ector&lt;unsigned char&gt; </a:t>
            </a:r>
            <a:r>
              <a:rPr lang="en-US" sz="1946" dirty="0" err="1" smtClean="0"/>
              <a:t>remove(vector</a:t>
            </a:r>
            <a:r>
              <a:rPr lang="en-US" sz="1946" dirty="0" smtClean="0"/>
              <a:t>&lt;unsigned char&gt; </a:t>
            </a:r>
            <a:r>
              <a:rPr lang="en-US" sz="1946" dirty="0" err="1" smtClean="0"/>
              <a:t>ls</a:t>
            </a:r>
            <a:r>
              <a:rPr lang="en-US" sz="1946" dirty="0" smtClean="0"/>
              <a:t>, </a:t>
            </a:r>
            <a:r>
              <a:rPr lang="en-US" sz="1946" dirty="0" err="1" smtClean="0"/>
              <a:t>int</a:t>
            </a:r>
            <a:r>
              <a:rPr lang="en-US" sz="1946" dirty="0" smtClean="0"/>
              <a:t> </a:t>
            </a:r>
            <a:r>
              <a:rPr lang="en-US" sz="1946" dirty="0" err="1" smtClean="0"/>
              <a:t>j</a:t>
            </a:r>
            <a:r>
              <a:rPr lang="en-US" sz="1946" dirty="0" smtClean="0"/>
              <a:t>);</a:t>
            </a:r>
          </a:p>
          <a:p>
            <a:pPr lvl="1"/>
            <a:r>
              <a:rPr lang="en-US" sz="1762" dirty="0" smtClean="0"/>
              <a:t>Returns a vector that is the original vector with the </a:t>
            </a:r>
            <a:r>
              <a:rPr lang="en-US" sz="1762" dirty="0" err="1" smtClean="0"/>
              <a:t>jth</a:t>
            </a:r>
            <a:r>
              <a:rPr lang="en-US" sz="1762" dirty="0" smtClean="0"/>
              <a:t> element removed</a:t>
            </a:r>
            <a:endParaRPr lang="en-US" sz="1762" dirty="0" smtClean="0"/>
          </a:p>
          <a:p>
            <a:endParaRPr lang="en-US" sz="2162" dirty="0" smtClean="0"/>
          </a:p>
          <a:p>
            <a:r>
              <a:rPr lang="en-US" sz="2162" dirty="0" err="1" smtClean="0"/>
              <a:t>Uni_var</a:t>
            </a:r>
            <a:r>
              <a:rPr lang="en-US" sz="2162" dirty="0" smtClean="0"/>
              <a:t> </a:t>
            </a:r>
            <a:r>
              <a:rPr lang="en-US" sz="2162" dirty="0" smtClean="0"/>
              <a:t>* </a:t>
            </a:r>
            <a:r>
              <a:rPr lang="en-US" sz="2162" dirty="0" err="1" smtClean="0"/>
              <a:t>createKeyRing(ID</a:t>
            </a:r>
            <a:r>
              <a:rPr lang="en-US" sz="2162" dirty="0" smtClean="0"/>
              <a:t> id, </a:t>
            </a:r>
            <a:r>
              <a:rPr lang="en-US" sz="2162" dirty="0" err="1" smtClean="0"/>
              <a:t>D_var</a:t>
            </a:r>
            <a:r>
              <a:rPr lang="en-US" sz="2162" dirty="0" smtClean="0"/>
              <a:t> * </a:t>
            </a:r>
            <a:r>
              <a:rPr lang="en-US" sz="2162" dirty="0" err="1" smtClean="0"/>
              <a:t>dv</a:t>
            </a:r>
            <a:r>
              <a:rPr lang="en-US" sz="2162" dirty="0" smtClean="0"/>
              <a:t>, unsigned char </a:t>
            </a:r>
            <a:r>
              <a:rPr lang="en-US" sz="2162" dirty="0" err="1" smtClean="0"/>
              <a:t>m</a:t>
            </a:r>
            <a:r>
              <a:rPr lang="en-US" sz="2162" dirty="0" smtClean="0"/>
              <a:t>)</a:t>
            </a:r>
            <a:r>
              <a:rPr lang="en-US" sz="2162" dirty="0" smtClean="0"/>
              <a:t>;</a:t>
            </a:r>
          </a:p>
          <a:p>
            <a:pPr lvl="1"/>
            <a:r>
              <a:rPr lang="en-US" sz="1800" dirty="0" smtClean="0"/>
              <a:t>Forms a list of all corresponding </a:t>
            </a:r>
            <a:r>
              <a:rPr lang="en-US" sz="1800" dirty="0" err="1" smtClean="0"/>
              <a:t>univariate</a:t>
            </a:r>
            <a:r>
              <a:rPr lang="en-US" sz="1800" dirty="0" smtClean="0"/>
              <a:t> polynomials for each node</a:t>
            </a:r>
          </a:p>
          <a:p>
            <a:pPr lvl="1"/>
            <a:endParaRPr lang="en-US" sz="1762" dirty="0" smtClean="0"/>
          </a:p>
          <a:p>
            <a:r>
              <a:rPr lang="en-US" sz="2162" dirty="0" err="1" smtClean="0"/>
              <a:t>D_var</a:t>
            </a:r>
            <a:r>
              <a:rPr lang="en-US" sz="2162" dirty="0" smtClean="0"/>
              <a:t> * </a:t>
            </a:r>
            <a:r>
              <a:rPr lang="en-US" sz="2162" dirty="0" err="1" smtClean="0"/>
              <a:t>simplify(D_var</a:t>
            </a:r>
            <a:r>
              <a:rPr lang="en-US" sz="2162" dirty="0" smtClean="0"/>
              <a:t> * </a:t>
            </a:r>
            <a:r>
              <a:rPr lang="en-US" sz="2162" dirty="0" err="1" smtClean="0"/>
              <a:t>dvs</a:t>
            </a:r>
            <a:r>
              <a:rPr lang="en-US" sz="2162" dirty="0" smtClean="0"/>
              <a:t>);</a:t>
            </a:r>
          </a:p>
          <a:p>
            <a:pPr lvl="1"/>
            <a:r>
              <a:rPr lang="en-US" sz="1762" dirty="0" smtClean="0"/>
              <a:t>Adds coefficients of polynomials with redundant exponents</a:t>
            </a:r>
          </a:p>
          <a:p>
            <a:pPr lvl="1"/>
            <a:endParaRPr lang="en-US" dirty="0" smtClean="0"/>
          </a:p>
          <a:p>
            <a:r>
              <a:rPr lang="en-US" dirty="0" err="1" smtClean="0"/>
              <a:t>int</a:t>
            </a:r>
            <a:r>
              <a:rPr lang="en-US" dirty="0" smtClean="0"/>
              <a:t> </a:t>
            </a:r>
            <a:r>
              <a:rPr lang="en-US" dirty="0" err="1" smtClean="0"/>
              <a:t>hasHamOne(Uni_var</a:t>
            </a:r>
            <a:r>
              <a:rPr lang="en-US" dirty="0" smtClean="0"/>
              <a:t> A, </a:t>
            </a:r>
            <a:r>
              <a:rPr lang="en-US" dirty="0" err="1" smtClean="0"/>
              <a:t>Uni_var</a:t>
            </a:r>
            <a:r>
              <a:rPr lang="en-US" dirty="0" smtClean="0"/>
              <a:t> B);</a:t>
            </a:r>
          </a:p>
          <a:p>
            <a:pPr lvl="1"/>
            <a:r>
              <a:rPr lang="en-US" sz="1600" dirty="0" smtClean="0"/>
              <a:t>Returns -1 if not, else returns the index that is different</a:t>
            </a:r>
          </a:p>
          <a:p>
            <a:pPr lvl="1"/>
            <a:endParaRPr lang="en-US" dirty="0" smtClean="0"/>
          </a:p>
          <a:p>
            <a:r>
              <a:rPr lang="en-US" dirty="0" err="1" smtClean="0"/>
              <a:t>SymKey</a:t>
            </a:r>
            <a:r>
              <a:rPr lang="en-US" dirty="0" smtClean="0"/>
              <a:t> * </a:t>
            </a:r>
            <a:r>
              <a:rPr lang="en-US" dirty="0" err="1" smtClean="0"/>
              <a:t>establishLinkKey(</a:t>
            </a:r>
            <a:r>
              <a:rPr lang="en-US" dirty="0" err="1" smtClean="0"/>
              <a:t>ID</a:t>
            </a:r>
            <a:r>
              <a:rPr lang="en-US" dirty="0" smtClean="0"/>
              <a:t> </a:t>
            </a:r>
            <a:r>
              <a:rPr lang="en-US" dirty="0" smtClean="0"/>
              <a:t>A, </a:t>
            </a:r>
            <a:r>
              <a:rPr lang="en-US" dirty="0" smtClean="0"/>
              <a:t>ID </a:t>
            </a:r>
            <a:r>
              <a:rPr lang="en-US" dirty="0" smtClean="0"/>
              <a:t>B);</a:t>
            </a:r>
          </a:p>
          <a:p>
            <a:pPr lvl="1"/>
            <a:r>
              <a:rPr lang="en-US" sz="1600" dirty="0" smtClean="0"/>
              <a:t>Evaluates the </a:t>
            </a:r>
            <a:r>
              <a:rPr lang="en-US" sz="1600" dirty="0" err="1" smtClean="0"/>
              <a:t>univariate</a:t>
            </a:r>
            <a:r>
              <a:rPr lang="en-US" sz="1600" dirty="0" smtClean="0"/>
              <a:t> polynomials of A and B to form a link key</a:t>
            </a:r>
          </a:p>
          <a:p>
            <a:pPr lvl="1"/>
            <a:endParaRPr lang="en-US" dirty="0" smtClean="0"/>
          </a:p>
          <a:p>
            <a:pPr lvl="1"/>
            <a:endParaRPr lang="en-US" dirty="0" smtClean="0"/>
          </a:p>
          <a:p>
            <a:pPr lvl="1">
              <a:buNone/>
            </a:pPr>
            <a:endParaRPr lang="en-US" dirty="0" smtClean="0"/>
          </a:p>
          <a:p>
            <a:pPr lvl="1"/>
            <a:endParaRPr lang="en-US" dirty="0" smtClean="0"/>
          </a:p>
          <a:p>
            <a:pPr lvl="1">
              <a:buNone/>
            </a:pPr>
            <a:endParaRPr lang="en-US" dirty="0"/>
          </a:p>
        </p:txBody>
      </p:sp>
      <p:sp>
        <p:nvSpPr>
          <p:cNvPr id="3" name="Title 2"/>
          <p:cNvSpPr>
            <a:spLocks noGrp="1"/>
          </p:cNvSpPr>
          <p:nvPr>
            <p:ph type="title"/>
          </p:nvPr>
        </p:nvSpPr>
        <p:spPr/>
        <p:txBody>
          <a:bodyPr/>
          <a:lstStyle/>
          <a:p>
            <a:r>
              <a:rPr lang="en-US" dirty="0" smtClean="0"/>
              <a:t>Link-Key Establishment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err="1" smtClean="0"/>
              <a:t>int</a:t>
            </a:r>
            <a:r>
              <a:rPr lang="en-US" dirty="0" smtClean="0"/>
              <a:t> </a:t>
            </a:r>
            <a:r>
              <a:rPr lang="en-US" dirty="0" err="1" smtClean="0"/>
              <a:t>factorial(int</a:t>
            </a:r>
            <a:r>
              <a:rPr lang="en-US" dirty="0" smtClean="0"/>
              <a:t> </a:t>
            </a:r>
            <a:r>
              <a:rPr lang="en-US" dirty="0" err="1" smtClean="0"/>
              <a:t>ent</a:t>
            </a:r>
            <a:r>
              <a:rPr lang="en-US" dirty="0" smtClean="0"/>
              <a:t>);</a:t>
            </a:r>
          </a:p>
          <a:p>
            <a:pPr lvl="1"/>
            <a:r>
              <a:rPr lang="en-US" dirty="0" err="1" smtClean="0"/>
              <a:t>ent</a:t>
            </a:r>
            <a:r>
              <a:rPr lang="en-US" dirty="0" smtClean="0"/>
              <a:t>!</a:t>
            </a:r>
          </a:p>
          <a:p>
            <a:pPr lvl="1"/>
            <a:endParaRPr lang="en-US" dirty="0" smtClean="0"/>
          </a:p>
          <a:p>
            <a:r>
              <a:rPr lang="en-US" dirty="0" smtClean="0"/>
              <a:t>double </a:t>
            </a:r>
            <a:r>
              <a:rPr lang="en-US" dirty="0" err="1" smtClean="0"/>
              <a:t>binomialCoefficient(int</a:t>
            </a:r>
            <a:r>
              <a:rPr lang="en-US" dirty="0" smtClean="0"/>
              <a:t> </a:t>
            </a:r>
            <a:r>
              <a:rPr lang="en-US" dirty="0" err="1" smtClean="0"/>
              <a:t>n</a:t>
            </a:r>
            <a:r>
              <a:rPr lang="en-US" dirty="0" smtClean="0"/>
              <a:t>, </a:t>
            </a:r>
            <a:r>
              <a:rPr lang="en-US" dirty="0" err="1" smtClean="0"/>
              <a:t>int</a:t>
            </a:r>
            <a:r>
              <a:rPr lang="en-US" dirty="0" smtClean="0"/>
              <a:t> </a:t>
            </a:r>
            <a:r>
              <a:rPr lang="en-US" dirty="0" err="1" smtClean="0"/>
              <a:t>j</a:t>
            </a:r>
            <a:r>
              <a:rPr lang="en-US" dirty="0" smtClean="0"/>
              <a:t>);</a:t>
            </a:r>
          </a:p>
          <a:p>
            <a:pPr lvl="1"/>
            <a:r>
              <a:rPr lang="en-US" dirty="0" smtClean="0"/>
              <a:t>N choose </a:t>
            </a:r>
            <a:r>
              <a:rPr lang="en-US" dirty="0" err="1" smtClean="0"/>
              <a:t>j</a:t>
            </a:r>
            <a:endParaRPr lang="en-US" dirty="0" smtClean="0"/>
          </a:p>
          <a:p>
            <a:pPr lvl="1"/>
            <a:endParaRPr lang="en-US" dirty="0" smtClean="0"/>
          </a:p>
          <a:p>
            <a:r>
              <a:rPr lang="en-US" sz="1700" dirty="0" smtClean="0"/>
              <a:t>double </a:t>
            </a:r>
            <a:r>
              <a:rPr lang="en-US" sz="1700" dirty="0" err="1" smtClean="0"/>
              <a:t>probabilityLinkKeyEstablishment(double</a:t>
            </a:r>
            <a:r>
              <a:rPr lang="en-US" sz="1700" dirty="0" smtClean="0"/>
              <a:t> </a:t>
            </a:r>
            <a:r>
              <a:rPr lang="en-US" sz="1700" dirty="0" err="1" smtClean="0"/>
              <a:t>d</a:t>
            </a:r>
            <a:r>
              <a:rPr lang="en-US" sz="1700" dirty="0" smtClean="0"/>
              <a:t>, double </a:t>
            </a:r>
            <a:r>
              <a:rPr lang="en-US" sz="1700" dirty="0" err="1" smtClean="0"/>
              <a:t>m</a:t>
            </a:r>
            <a:r>
              <a:rPr lang="en-US" sz="1700" dirty="0" smtClean="0"/>
              <a:t>, double </a:t>
            </a:r>
            <a:r>
              <a:rPr lang="en-US" sz="1700" dirty="0" err="1" smtClean="0"/>
              <a:t>v</a:t>
            </a:r>
            <a:r>
              <a:rPr lang="en-US" sz="1700" dirty="0" smtClean="0"/>
              <a:t>);</a:t>
            </a:r>
          </a:p>
          <a:p>
            <a:pPr lvl="1"/>
            <a:r>
              <a:rPr lang="en-US" sz="2162" dirty="0" smtClean="0"/>
              <a:t>Probability of Link-Key establishment</a:t>
            </a:r>
          </a:p>
          <a:p>
            <a:pPr>
              <a:buNone/>
            </a:pPr>
            <a:endParaRPr lang="en-US" dirty="0" smtClean="0"/>
          </a:p>
          <a:p>
            <a:r>
              <a:rPr lang="en-US" sz="2400" dirty="0" smtClean="0"/>
              <a:t>double </a:t>
            </a:r>
            <a:r>
              <a:rPr lang="en-US" sz="2400" dirty="0" err="1" smtClean="0"/>
              <a:t>probabilityLinkKeyCompromise(int</a:t>
            </a:r>
            <a:r>
              <a:rPr lang="en-US" sz="2400" dirty="0" smtClean="0"/>
              <a:t> </a:t>
            </a:r>
            <a:r>
              <a:rPr lang="en-US" sz="2400" dirty="0" err="1" smtClean="0"/>
              <a:t>t</a:t>
            </a:r>
            <a:r>
              <a:rPr lang="en-US" sz="2400" dirty="0" smtClean="0"/>
              <a:t>, </a:t>
            </a:r>
            <a:r>
              <a:rPr lang="en-US" sz="2400" dirty="0" err="1" smtClean="0"/>
              <a:t>int</a:t>
            </a:r>
            <a:r>
              <a:rPr lang="en-US" sz="2400" dirty="0" smtClean="0"/>
              <a:t> </a:t>
            </a:r>
            <a:r>
              <a:rPr lang="en-US" sz="2400" dirty="0" err="1" smtClean="0"/>
              <a:t>m</a:t>
            </a:r>
            <a:r>
              <a:rPr lang="en-US" sz="2400" dirty="0" smtClean="0"/>
              <a:t>);</a:t>
            </a:r>
          </a:p>
          <a:p>
            <a:pPr lvl="1"/>
            <a:r>
              <a:rPr lang="en-US" dirty="0" smtClean="0"/>
              <a:t>Probability of a Link-Key being compromised</a:t>
            </a:r>
          </a:p>
        </p:txBody>
      </p:sp>
      <p:sp>
        <p:nvSpPr>
          <p:cNvPr id="3" name="Title 2"/>
          <p:cNvSpPr>
            <a:spLocks noGrp="1"/>
          </p:cNvSpPr>
          <p:nvPr>
            <p:ph type="title"/>
          </p:nvPr>
        </p:nvSpPr>
        <p:spPr/>
        <p:txBody>
          <a:bodyPr>
            <a:normAutofit fontScale="90000"/>
          </a:bodyPr>
          <a:lstStyle/>
          <a:p>
            <a:r>
              <a:rPr lang="en-US" dirty="0" smtClean="0"/>
              <a:t>Network Connectivity and Resilience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“Finite</a:t>
            </a:r>
            <a:r>
              <a:rPr lang="en-US" dirty="0"/>
              <a:t>-Field </a:t>
            </a:r>
            <a:r>
              <a:rPr lang="en-US" dirty="0" smtClean="0"/>
              <a:t>Arithmetic” by Dr. </a:t>
            </a:r>
            <a:r>
              <a:rPr lang="en-US" dirty="0" err="1" smtClean="0"/>
              <a:t>Delgosha</a:t>
            </a:r>
            <a:endParaRPr lang="en-US" dirty="0" smtClean="0"/>
          </a:p>
          <a:p>
            <a:endParaRPr lang="en-US" dirty="0" smtClean="0"/>
          </a:p>
          <a:p>
            <a:r>
              <a:rPr lang="en-US" dirty="0" smtClean="0"/>
              <a:t>“Analysis </a:t>
            </a:r>
            <a:r>
              <a:rPr lang="en-US" dirty="0"/>
              <a:t>and Construction of Galois Fields </a:t>
            </a:r>
            <a:r>
              <a:rPr lang="en-US" dirty="0" smtClean="0"/>
              <a:t>for Efficient Storage Reliability” by Kevin M. </a:t>
            </a:r>
            <a:r>
              <a:rPr lang="en-US" dirty="0" err="1" smtClean="0"/>
              <a:t>Greenan</a:t>
            </a:r>
            <a:r>
              <a:rPr lang="en-US" dirty="0" smtClean="0"/>
              <a:t>, Ethan L. Miller, and Thomas J. E. Schwarz, S.J.</a:t>
            </a:r>
          </a:p>
          <a:p>
            <a:endParaRPr lang="en-US" dirty="0" smtClean="0"/>
          </a:p>
          <a:p>
            <a:r>
              <a:rPr lang="en-US" dirty="0" smtClean="0"/>
              <a:t>“A Multivariate Key-Establishment Scheme for Wireless Sensor Networks” by Dr. </a:t>
            </a:r>
            <a:r>
              <a:rPr lang="en-US" dirty="0" err="1" smtClean="0"/>
              <a:t>Delgosha</a:t>
            </a:r>
            <a:endParaRPr lang="en-US" dirty="0" smtClean="0"/>
          </a:p>
          <a:p>
            <a:endParaRPr lang="en-US" dirty="0" smtClean="0"/>
          </a:p>
          <a:p>
            <a:r>
              <a:rPr lang="en-US" dirty="0" smtClean="0"/>
              <a:t>“Arithmetic Operations in a Power-of-Two Galois Field” by AIM Inc.</a:t>
            </a:r>
          </a:p>
        </p:txBody>
      </p:sp>
      <p:sp>
        <p:nvSpPr>
          <p:cNvPr id="2" name="Title 1"/>
          <p:cNvSpPr>
            <a:spLocks noGrp="1"/>
          </p:cNvSpPr>
          <p:nvPr>
            <p:ph type="title"/>
          </p:nvPr>
        </p:nvSpPr>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9610"/>
            <a:ext cx="8229600" cy="2153721"/>
          </a:xfrm>
        </p:spPr>
        <p:txBody>
          <a:bodyPr/>
          <a:lstStyle/>
          <a:p>
            <a:r>
              <a:rPr lang="en-US" dirty="0" smtClean="0"/>
              <a:t>Questions?</a:t>
            </a:r>
            <a:endParaRPr lang="en-US" dirty="0"/>
          </a:p>
        </p:txBody>
      </p:sp>
      <p:pic>
        <p:nvPicPr>
          <p:cNvPr id="3" name="Picture 2" descr="question-mark.jpg"/>
          <p:cNvPicPr>
            <a:picLocks noChangeAspect="1"/>
          </p:cNvPicPr>
          <p:nvPr/>
        </p:nvPicPr>
        <p:blipFill>
          <a:blip r:embed="rId2"/>
          <a:stretch>
            <a:fillRect/>
          </a:stretch>
        </p:blipFill>
        <p:spPr>
          <a:xfrm>
            <a:off x="3926494" y="2189895"/>
            <a:ext cx="5217506" cy="440588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Polynomials over the Binary Field</a:t>
            </a:r>
          </a:p>
          <a:p>
            <a:endParaRPr lang="en-US" dirty="0" smtClean="0"/>
          </a:p>
          <a:p>
            <a:r>
              <a:rPr lang="en-US" dirty="0" smtClean="0"/>
              <a:t>Characteristic 2 Finite Field   </a:t>
            </a:r>
            <a:r>
              <a:rPr lang="en-US" dirty="0" err="1" smtClean="0">
                <a:latin typeface="Wingdings"/>
                <a:ea typeface="Wingdings"/>
                <a:cs typeface="Wingdings"/>
              </a:rPr>
              <a:t></a:t>
            </a:r>
            <a:r>
              <a:rPr lang="en-US" dirty="0" err="1" smtClean="0">
                <a:latin typeface="Wingdings"/>
                <a:ea typeface="Wingdings"/>
                <a:cs typeface="Wingdings"/>
                <a:sym typeface="Wingdings"/>
              </a:rPr>
              <a:t></a:t>
            </a:r>
            <a:r>
              <a:rPr lang="en-US" dirty="0" smtClean="0">
                <a:latin typeface="Wingdings"/>
                <a:ea typeface="Wingdings"/>
                <a:cs typeface="Wingdings"/>
                <a:sym typeface="Wingdings"/>
              </a:rPr>
              <a:t> </a:t>
            </a:r>
            <a:r>
              <a:rPr lang="en-US" dirty="0" smtClean="0">
                <a:latin typeface="Lucida Sans Unicode"/>
                <a:ea typeface="Wingdings"/>
                <a:cs typeface="Wingdings"/>
                <a:sym typeface="Wingdings"/>
              </a:rPr>
              <a:t>GF(2</a:t>
            </a:r>
            <a:r>
              <a:rPr lang="en-US" baseline="30000" dirty="0" smtClean="0">
                <a:latin typeface="Lucida Sans Unicode"/>
                <a:ea typeface="Wingdings"/>
                <a:cs typeface="Wingdings"/>
                <a:sym typeface="Wingdings"/>
              </a:rPr>
              <a:t>n</a:t>
            </a:r>
            <a:r>
              <a:rPr lang="en-US" dirty="0" smtClean="0">
                <a:latin typeface="Lucida Sans Unicode"/>
                <a:ea typeface="Wingdings"/>
                <a:cs typeface="Wingdings"/>
                <a:sym typeface="Wingdings"/>
              </a:rPr>
              <a:t>)</a:t>
            </a:r>
          </a:p>
          <a:p>
            <a:endParaRPr lang="en-US" dirty="0" smtClean="0">
              <a:latin typeface="Lucida Sans Unicode"/>
              <a:ea typeface="Wingdings"/>
              <a:cs typeface="Wingdings"/>
              <a:sym typeface="Wingdings"/>
            </a:endParaRPr>
          </a:p>
          <a:p>
            <a:r>
              <a:rPr lang="en-US" dirty="0" smtClean="0">
                <a:latin typeface="Lucida Sans Unicode"/>
                <a:ea typeface="Wingdings"/>
                <a:cs typeface="Wingdings"/>
                <a:sym typeface="Wingdings"/>
              </a:rPr>
              <a:t>Represented as binary strings</a:t>
            </a:r>
          </a:p>
          <a:p>
            <a:pPr lvl="1"/>
            <a:r>
              <a:rPr lang="en-US" dirty="0" err="1" smtClean="0">
                <a:latin typeface="Lucida Sans Unicode"/>
                <a:ea typeface="Wingdings"/>
                <a:cs typeface="Wingdings"/>
                <a:sym typeface="Wingdings"/>
              </a:rPr>
              <a:t>Ie</a:t>
            </a:r>
            <a:r>
              <a:rPr lang="en-US" dirty="0" smtClean="0">
                <a:latin typeface="Lucida Sans Unicode"/>
                <a:ea typeface="Wingdings"/>
                <a:cs typeface="Wingdings"/>
                <a:sym typeface="Wingdings"/>
              </a:rPr>
              <a:t>. A binary polynomial </a:t>
            </a:r>
            <a:r>
              <a:rPr lang="en-US" dirty="0" err="1" smtClean="0">
                <a:latin typeface="Lucida Sans Unicode"/>
                <a:ea typeface="Wingdings"/>
                <a:cs typeface="Wingdings"/>
                <a:sym typeface="Wingdings"/>
              </a:rPr>
              <a:t>f(x</a:t>
            </a:r>
            <a:r>
              <a:rPr lang="en-US" dirty="0" smtClean="0">
                <a:latin typeface="Lucida Sans Unicode"/>
                <a:ea typeface="Wingdings"/>
                <a:cs typeface="Wingdings"/>
                <a:sym typeface="Wingdings"/>
              </a:rPr>
              <a:t>) of degree </a:t>
            </a:r>
            <a:r>
              <a:rPr lang="en-US" dirty="0" err="1" smtClean="0">
                <a:latin typeface="Lucida Sans Unicode"/>
                <a:ea typeface="Wingdings"/>
                <a:cs typeface="Wingdings"/>
                <a:sym typeface="Wingdings"/>
              </a:rPr>
              <a:t>m</a:t>
            </a:r>
            <a:r>
              <a:rPr lang="en-US" dirty="0" smtClean="0">
                <a:latin typeface="Lucida Sans Unicode"/>
                <a:ea typeface="Wingdings"/>
                <a:cs typeface="Wingdings"/>
                <a:sym typeface="Wingdings"/>
              </a:rPr>
              <a:t> is</a:t>
            </a:r>
          </a:p>
          <a:p>
            <a:pPr lvl="2">
              <a:buNone/>
            </a:pPr>
            <a:r>
              <a:rPr lang="en-US" dirty="0" smtClean="0">
                <a:latin typeface="Lucida Sans Unicode"/>
                <a:ea typeface="Wingdings"/>
                <a:cs typeface="Wingdings"/>
                <a:sym typeface="Wingdings"/>
              </a:rPr>
              <a:t>	</a:t>
            </a:r>
            <a:r>
              <a:rPr lang="en-US" dirty="0" err="1" smtClean="0">
                <a:latin typeface="Lucida Sans Unicode"/>
                <a:ea typeface="Wingdings"/>
                <a:cs typeface="Wingdings"/>
                <a:sym typeface="Wingdings"/>
              </a:rPr>
              <a:t>f(x</a:t>
            </a:r>
            <a:r>
              <a:rPr lang="en-US" dirty="0" smtClean="0">
                <a:latin typeface="Lucida Sans Unicode"/>
                <a:ea typeface="Wingdings"/>
                <a:cs typeface="Wingdings"/>
                <a:sym typeface="Wingdings"/>
              </a:rPr>
              <a:t>) = </a:t>
            </a:r>
            <a:r>
              <a:rPr lang="en-US" dirty="0" err="1" smtClean="0">
                <a:latin typeface="Lucida Sans Unicode"/>
                <a:ea typeface="Wingdings"/>
                <a:cs typeface="Wingdings"/>
                <a:sym typeface="Wingdings"/>
              </a:rPr>
              <a:t>x</a:t>
            </a:r>
            <a:r>
              <a:rPr lang="en-US" baseline="30000" dirty="0" err="1" smtClean="0">
                <a:latin typeface="Lucida Sans Unicode"/>
                <a:ea typeface="Wingdings"/>
                <a:cs typeface="Wingdings"/>
                <a:sym typeface="Wingdings"/>
              </a:rPr>
              <a:t>m</a:t>
            </a:r>
            <a:r>
              <a:rPr lang="en-US" dirty="0" smtClean="0">
                <a:latin typeface="Lucida Sans Unicode"/>
                <a:ea typeface="Wingdings"/>
                <a:cs typeface="Wingdings"/>
                <a:sym typeface="Wingdings"/>
              </a:rPr>
              <a:t> + f</a:t>
            </a:r>
            <a:r>
              <a:rPr lang="en-US" baseline="-25000" dirty="0" smtClean="0">
                <a:latin typeface="Lucida Sans Unicode"/>
                <a:ea typeface="Wingdings"/>
                <a:cs typeface="Wingdings"/>
                <a:sym typeface="Wingdings"/>
              </a:rPr>
              <a:t>m-1</a:t>
            </a:r>
            <a:r>
              <a:rPr lang="en-US" dirty="0" smtClean="0">
                <a:ea typeface="Wingdings"/>
                <a:cs typeface="Wingdings"/>
                <a:sym typeface="Wingdings"/>
              </a:rPr>
              <a:t>x</a:t>
            </a:r>
            <a:r>
              <a:rPr lang="en-US" baseline="30000" dirty="0" smtClean="0">
                <a:ea typeface="Wingdings"/>
                <a:cs typeface="Wingdings"/>
                <a:sym typeface="Wingdings"/>
              </a:rPr>
              <a:t>m-1 </a:t>
            </a:r>
            <a:r>
              <a:rPr lang="en-US" dirty="0" smtClean="0">
                <a:ea typeface="Wingdings"/>
                <a:cs typeface="Wingdings"/>
                <a:sym typeface="Wingdings"/>
              </a:rPr>
              <a:t>+ . . . + f</a:t>
            </a:r>
            <a:r>
              <a:rPr lang="en-US" baseline="-25000" dirty="0" smtClean="0">
                <a:ea typeface="Wingdings"/>
                <a:cs typeface="Wingdings"/>
                <a:sym typeface="Wingdings"/>
              </a:rPr>
              <a:t>1</a:t>
            </a:r>
            <a:r>
              <a:rPr lang="en-US" dirty="0" smtClean="0">
                <a:ea typeface="Wingdings"/>
                <a:cs typeface="Wingdings"/>
                <a:sym typeface="Wingdings"/>
              </a:rPr>
              <a:t>x + f</a:t>
            </a:r>
            <a:r>
              <a:rPr lang="en-US" baseline="-25000" dirty="0" smtClean="0">
                <a:ea typeface="Wingdings"/>
                <a:cs typeface="Wingdings"/>
                <a:sym typeface="Wingdings"/>
              </a:rPr>
              <a:t>0</a:t>
            </a:r>
            <a:r>
              <a:rPr lang="en-US" dirty="0" smtClean="0">
                <a:ea typeface="Wingdings"/>
                <a:cs typeface="Wingdings"/>
                <a:sym typeface="Wingdings"/>
              </a:rPr>
              <a:t>, where </a:t>
            </a:r>
            <a:r>
              <a:rPr lang="en-US" dirty="0" err="1" smtClean="0">
                <a:ea typeface="Wingdings"/>
                <a:cs typeface="Wingdings"/>
                <a:sym typeface="Wingdings"/>
              </a:rPr>
              <a:t>f</a:t>
            </a:r>
            <a:r>
              <a:rPr lang="en-US" baseline="-25000" dirty="0" err="1" smtClean="0">
                <a:ea typeface="Wingdings"/>
                <a:cs typeface="Wingdings"/>
                <a:sym typeface="Wingdings"/>
              </a:rPr>
              <a:t>i</a:t>
            </a:r>
            <a:r>
              <a:rPr lang="en-US" baseline="-25000" dirty="0" smtClean="0">
                <a:ea typeface="Wingdings"/>
                <a:cs typeface="Wingdings"/>
                <a:sym typeface="Wingdings"/>
              </a:rPr>
              <a:t> </a:t>
            </a:r>
            <a:r>
              <a:rPr lang="en-US" dirty="0" smtClean="0">
                <a:ea typeface="Wingdings"/>
                <a:cs typeface="Wingdings"/>
                <a:sym typeface="Wingdings"/>
              </a:rPr>
              <a:t> </a:t>
            </a:r>
            <a:r>
              <a:rPr lang="en-US" dirty="0" err="1" smtClean="0">
                <a:ea typeface="Wingdings"/>
                <a:cs typeface="Wingdings"/>
                <a:sym typeface="Wingdings"/>
              </a:rPr>
              <a:t>ε</a:t>
            </a:r>
            <a:r>
              <a:rPr lang="en-US" dirty="0" smtClean="0">
                <a:ea typeface="Wingdings"/>
                <a:cs typeface="Wingdings"/>
                <a:sym typeface="Wingdings"/>
              </a:rPr>
              <a:t> {0, 1} for all </a:t>
            </a:r>
            <a:r>
              <a:rPr lang="en-US" dirty="0" err="1" smtClean="0">
                <a:ea typeface="Wingdings"/>
                <a:cs typeface="Wingdings"/>
                <a:sym typeface="Wingdings"/>
              </a:rPr>
              <a:t>i</a:t>
            </a:r>
            <a:r>
              <a:rPr lang="en-US" dirty="0" smtClean="0">
                <a:ea typeface="Wingdings"/>
                <a:cs typeface="Wingdings"/>
                <a:sym typeface="Wingdings"/>
              </a:rPr>
              <a:t> = 0, 1, . . ., </a:t>
            </a:r>
            <a:r>
              <a:rPr lang="en-US" dirty="0" err="1" smtClean="0">
                <a:ea typeface="Wingdings"/>
                <a:cs typeface="Wingdings"/>
                <a:sym typeface="Wingdings"/>
              </a:rPr>
              <a:t>m</a:t>
            </a:r>
            <a:r>
              <a:rPr lang="en-US" dirty="0" smtClean="0">
                <a:ea typeface="Wingdings"/>
                <a:cs typeface="Wingdings"/>
                <a:sym typeface="Wingdings"/>
              </a:rPr>
              <a:t> – 1.</a:t>
            </a:r>
            <a:endParaRPr lang="en-US" dirty="0" smtClean="0">
              <a:latin typeface="Lucida Sans Unicode"/>
            </a:endParaRPr>
          </a:p>
          <a:p>
            <a:endParaRPr lang="en-US" dirty="0" smtClean="0"/>
          </a:p>
          <a:p>
            <a:endParaRPr lang="en-US" dirty="0"/>
          </a:p>
        </p:txBody>
      </p:sp>
      <p:sp>
        <p:nvSpPr>
          <p:cNvPr id="3" name="Title 2"/>
          <p:cNvSpPr>
            <a:spLocks noGrp="1"/>
          </p:cNvSpPr>
          <p:nvPr>
            <p:ph type="title"/>
          </p:nvPr>
        </p:nvSpPr>
        <p:spPr/>
        <p:txBody>
          <a:bodyPr/>
          <a:lstStyle/>
          <a:p>
            <a:r>
              <a:rPr lang="en-US" dirty="0" smtClean="0"/>
              <a:t>GF(256)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Log tables</a:t>
            </a:r>
          </a:p>
          <a:p>
            <a:endParaRPr lang="en-US" dirty="0" smtClean="0"/>
          </a:p>
          <a:p>
            <a:r>
              <a:rPr lang="en-US" dirty="0" smtClean="0"/>
              <a:t>Full lookup tables</a:t>
            </a:r>
            <a:endParaRPr lang="en-US" dirty="0" smtClean="0"/>
          </a:p>
          <a:p>
            <a:endParaRPr lang="en-US" dirty="0" smtClean="0"/>
          </a:p>
          <a:p>
            <a:r>
              <a:rPr lang="en-US" dirty="0" smtClean="0"/>
              <a:t>Composite Fields</a:t>
            </a:r>
          </a:p>
          <a:p>
            <a:endParaRPr lang="en-US" dirty="0"/>
          </a:p>
        </p:txBody>
      </p:sp>
      <p:sp>
        <p:nvSpPr>
          <p:cNvPr id="3" name="Title 2"/>
          <p:cNvSpPr>
            <a:spLocks noGrp="1"/>
          </p:cNvSpPr>
          <p:nvPr>
            <p:ph type="title"/>
          </p:nvPr>
        </p:nvSpPr>
        <p:spPr/>
        <p:txBody>
          <a:bodyPr/>
          <a:lstStyle/>
          <a:p>
            <a:r>
              <a:rPr lang="en-US" dirty="0" smtClean="0"/>
              <a:t>Implementations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Addition (bitwise XOR operation)</a:t>
            </a:r>
          </a:p>
          <a:p>
            <a:endParaRPr lang="en-US" dirty="0" smtClean="0"/>
          </a:p>
          <a:p>
            <a:r>
              <a:rPr lang="en-US" dirty="0" smtClean="0"/>
              <a:t>Multiplication</a:t>
            </a:r>
          </a:p>
          <a:p>
            <a:endParaRPr lang="en-US" dirty="0" smtClean="0"/>
          </a:p>
          <a:p>
            <a:r>
              <a:rPr lang="en-US" dirty="0" smtClean="0"/>
              <a:t>Division</a:t>
            </a:r>
          </a:p>
          <a:p>
            <a:endParaRPr lang="en-US" dirty="0" smtClean="0"/>
          </a:p>
          <a:p>
            <a:r>
              <a:rPr lang="en-US" dirty="0" smtClean="0"/>
              <a:t>Extended Euclidean Algorithm</a:t>
            </a:r>
            <a:endParaRPr lang="en-US" dirty="0"/>
          </a:p>
        </p:txBody>
      </p:sp>
      <p:sp>
        <p:nvSpPr>
          <p:cNvPr id="3" name="Title 2"/>
          <p:cNvSpPr>
            <a:spLocks noGrp="1"/>
          </p:cNvSpPr>
          <p:nvPr>
            <p:ph type="title"/>
          </p:nvPr>
        </p:nvSpPr>
        <p:spPr/>
        <p:txBody>
          <a:bodyPr/>
          <a:lstStyle/>
          <a:p>
            <a:r>
              <a:rPr lang="en-US" dirty="0" smtClean="0"/>
              <a:t>Operations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58494"/>
          </a:xfrm>
        </p:spPr>
        <p:txBody>
          <a:bodyPr>
            <a:normAutofit/>
          </a:bodyPr>
          <a:lstStyle/>
          <a:p>
            <a:r>
              <a:rPr lang="en-US" dirty="0" smtClean="0"/>
              <a:t>Initially multiplication values were retrieved via a </a:t>
            </a:r>
            <a:r>
              <a:rPr lang="en-US" dirty="0" err="1" smtClean="0"/>
              <a:t>precomputed</a:t>
            </a:r>
            <a:r>
              <a:rPr lang="en-US" dirty="0" smtClean="0"/>
              <a:t> look-up table</a:t>
            </a:r>
          </a:p>
          <a:p>
            <a:pPr lvl="1"/>
            <a:r>
              <a:rPr lang="en-US" dirty="0" smtClean="0"/>
              <a:t>Memory expensive</a:t>
            </a:r>
          </a:p>
          <a:p>
            <a:pPr lvl="1"/>
            <a:r>
              <a:rPr lang="en-US" dirty="0" smtClean="0"/>
              <a:t>Used by EEA to find inverses</a:t>
            </a:r>
          </a:p>
          <a:p>
            <a:pPr lvl="1"/>
            <a:endParaRPr lang="en-US" dirty="0" smtClean="0"/>
          </a:p>
          <a:p>
            <a:r>
              <a:rPr lang="en-US" dirty="0" smtClean="0"/>
              <a:t>Not possible for large fields (GF(2</a:t>
            </a:r>
            <a:r>
              <a:rPr lang="en-US" baseline="30000" dirty="0" smtClean="0"/>
              <a:t>16</a:t>
            </a:r>
            <a:r>
              <a:rPr lang="en-US" dirty="0" smtClean="0"/>
              <a:t>)) on mobile devices	</a:t>
            </a:r>
          </a:p>
          <a:p>
            <a:pPr lvl="1"/>
            <a:r>
              <a:rPr lang="en-US" dirty="0" smtClean="0"/>
              <a:t>Full look-up </a:t>
            </a:r>
            <a:r>
              <a:rPr lang="en-US" smtClean="0"/>
              <a:t>table</a:t>
            </a:r>
            <a:r>
              <a:rPr lang="en-US" smtClean="0"/>
              <a:t> can cost </a:t>
            </a:r>
            <a:r>
              <a:rPr lang="en-US" dirty="0" smtClean="0"/>
              <a:t>8 GB</a:t>
            </a:r>
          </a:p>
          <a:p>
            <a:pPr lvl="1"/>
            <a:r>
              <a:rPr lang="en-US" dirty="0" smtClean="0"/>
              <a:t>Log tables use up only 256 KB, which may fit in a standard L2 cache</a:t>
            </a:r>
          </a:p>
          <a:p>
            <a:pPr lvl="1">
              <a:buNone/>
            </a:pPr>
            <a:endParaRPr lang="en-US" dirty="0" smtClean="0"/>
          </a:p>
        </p:txBody>
      </p:sp>
      <p:sp>
        <p:nvSpPr>
          <p:cNvPr id="2" name="Title 1"/>
          <p:cNvSpPr>
            <a:spLocks noGrp="1"/>
          </p:cNvSpPr>
          <p:nvPr>
            <p:ph type="title"/>
          </p:nvPr>
        </p:nvSpPr>
        <p:spPr/>
        <p:txBody>
          <a:bodyPr/>
          <a:lstStyle/>
          <a:p>
            <a:r>
              <a:rPr lang="en-US" dirty="0" smtClean="0"/>
              <a:t>Resource Dependence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Log tables are used in conjunction with operations</a:t>
            </a:r>
          </a:p>
          <a:p>
            <a:pPr lvl="1"/>
            <a:r>
              <a:rPr lang="en-US" dirty="0" smtClean="0"/>
              <a:t>Based on the existence of </a:t>
            </a:r>
            <a:r>
              <a:rPr lang="en-US" dirty="0" err="1" smtClean="0"/>
              <a:t>α</a:t>
            </a:r>
            <a:r>
              <a:rPr lang="en-US" dirty="0" smtClean="0"/>
              <a:t> in GF(2</a:t>
            </a:r>
            <a:r>
              <a:rPr lang="en-US" baseline="30000" dirty="0" smtClean="0"/>
              <a:t>n</a:t>
            </a:r>
            <a:r>
              <a:rPr lang="en-US" dirty="0" smtClean="0"/>
              <a:t>) such that α</a:t>
            </a:r>
            <a:r>
              <a:rPr lang="en-US" baseline="30000" dirty="0" smtClean="0"/>
              <a:t>2</a:t>
            </a:r>
            <a:r>
              <a:rPr lang="en-US" baseline="60000" dirty="0" smtClean="0"/>
              <a:t>n</a:t>
            </a:r>
            <a:r>
              <a:rPr lang="en-US" baseline="30000" dirty="0" smtClean="0"/>
              <a:t>-1</a:t>
            </a:r>
            <a:r>
              <a:rPr lang="en-US" dirty="0" smtClean="0"/>
              <a:t> = 1 </a:t>
            </a:r>
          </a:p>
          <a:p>
            <a:pPr lvl="2"/>
            <a:r>
              <a:rPr lang="en-US" dirty="0" smtClean="0"/>
              <a:t>Euler’s Theorem, </a:t>
            </a:r>
            <a:r>
              <a:rPr lang="en-US" dirty="0" err="1" smtClean="0"/>
              <a:t>α</a:t>
            </a:r>
            <a:r>
              <a:rPr lang="en-US" baseline="30000" dirty="0" err="1" smtClean="0"/>
              <a:t>i</a:t>
            </a:r>
            <a:r>
              <a:rPr lang="en-US" baseline="30000" dirty="0" smtClean="0"/>
              <a:t>  </a:t>
            </a:r>
            <a:r>
              <a:rPr lang="en-US" dirty="0" smtClean="0"/>
              <a:t>generates GF(2</a:t>
            </a:r>
            <a:r>
              <a:rPr lang="en-US" baseline="30000" dirty="0" smtClean="0"/>
              <a:t>n</a:t>
            </a:r>
            <a:r>
              <a:rPr lang="en-US" dirty="0" smtClean="0"/>
              <a:t>) </a:t>
            </a:r>
          </a:p>
          <a:p>
            <a:pPr lvl="2"/>
            <a:endParaRPr lang="en-US" dirty="0" smtClean="0"/>
          </a:p>
          <a:p>
            <a:pPr lvl="1"/>
            <a:r>
              <a:rPr lang="en-US" dirty="0" smtClean="0"/>
              <a:t> </a:t>
            </a:r>
            <a:r>
              <a:rPr lang="en-US" dirty="0" err="1" smtClean="0"/>
              <a:t>β</a:t>
            </a:r>
            <a:r>
              <a:rPr lang="en-US" dirty="0" smtClean="0"/>
              <a:t> in GF(2</a:t>
            </a:r>
            <a:r>
              <a:rPr lang="en-US" baseline="30000" dirty="0" smtClean="0"/>
              <a:t>l</a:t>
            </a:r>
            <a:r>
              <a:rPr lang="en-US" dirty="0" smtClean="0"/>
              <a:t>) where </a:t>
            </a:r>
            <a:r>
              <a:rPr lang="en-US" dirty="0" err="1" smtClean="0"/>
              <a:t>β</a:t>
            </a:r>
            <a:r>
              <a:rPr lang="en-US" dirty="0" smtClean="0"/>
              <a:t> = </a:t>
            </a:r>
            <a:r>
              <a:rPr lang="en-US" dirty="0" err="1" smtClean="0"/>
              <a:t>α</a:t>
            </a:r>
            <a:r>
              <a:rPr lang="en-US" baseline="30000" dirty="0" err="1" smtClean="0"/>
              <a:t>i</a:t>
            </a:r>
            <a:r>
              <a:rPr lang="en-US" baseline="30000" dirty="0" smtClean="0"/>
              <a:t> </a:t>
            </a:r>
            <a:r>
              <a:rPr lang="en-US" dirty="0" smtClean="0"/>
              <a:t> =&gt; I = </a:t>
            </a:r>
            <a:r>
              <a:rPr lang="en-US" dirty="0" err="1" smtClean="0"/>
              <a:t>log(β</a:t>
            </a:r>
            <a:r>
              <a:rPr lang="en-US" dirty="0" smtClean="0"/>
              <a:t>)  and </a:t>
            </a:r>
            <a:r>
              <a:rPr lang="en-US" dirty="0" err="1" smtClean="0"/>
              <a:t>β</a:t>
            </a:r>
            <a:r>
              <a:rPr lang="en-US" dirty="0" smtClean="0"/>
              <a:t> = </a:t>
            </a:r>
            <a:r>
              <a:rPr lang="en-US" dirty="0" err="1" smtClean="0"/>
              <a:t>antilog(i</a:t>
            </a:r>
            <a:r>
              <a:rPr lang="en-US" dirty="0" smtClean="0"/>
              <a:t>)</a:t>
            </a:r>
          </a:p>
          <a:p>
            <a:pPr lvl="2"/>
            <a:r>
              <a:rPr lang="en-US" dirty="0" err="1" smtClean="0"/>
              <a:t>ie</a:t>
            </a:r>
            <a:r>
              <a:rPr lang="en-US" dirty="0" smtClean="0"/>
              <a:t>.  a * </a:t>
            </a:r>
            <a:r>
              <a:rPr lang="en-US" dirty="0" err="1" smtClean="0"/>
              <a:t>b</a:t>
            </a:r>
            <a:r>
              <a:rPr lang="en-US" dirty="0" smtClean="0"/>
              <a:t> = </a:t>
            </a:r>
            <a:r>
              <a:rPr lang="en-US" dirty="0" err="1" smtClean="0"/>
              <a:t>antilog(log(a</a:t>
            </a:r>
            <a:r>
              <a:rPr lang="en-US" dirty="0" smtClean="0"/>
              <a:t>) + </a:t>
            </a:r>
            <a:r>
              <a:rPr lang="en-US" dirty="0" err="1" smtClean="0"/>
              <a:t>log(b</a:t>
            </a:r>
            <a:r>
              <a:rPr lang="en-US" dirty="0" smtClean="0"/>
              <a:t>)) mod (2</a:t>
            </a:r>
            <a:r>
              <a:rPr lang="en-US" baseline="30000" dirty="0" smtClean="0"/>
              <a:t>l</a:t>
            </a:r>
            <a:r>
              <a:rPr lang="en-US" dirty="0" smtClean="0"/>
              <a:t> – 1)</a:t>
            </a:r>
          </a:p>
          <a:p>
            <a:endParaRPr lang="en-US" dirty="0"/>
          </a:p>
        </p:txBody>
      </p:sp>
      <p:sp>
        <p:nvSpPr>
          <p:cNvPr id="3" name="Title 2"/>
          <p:cNvSpPr>
            <a:spLocks noGrp="1"/>
          </p:cNvSpPr>
          <p:nvPr>
            <p:ph type="title"/>
          </p:nvPr>
        </p:nvSpPr>
        <p:spPr/>
        <p:txBody>
          <a:bodyPr/>
          <a:lstStyle/>
          <a:p>
            <a:r>
              <a:rPr lang="en-US" dirty="0" smtClean="0"/>
              <a:t>Log Tables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Composite Fields are an alternative or a crutch to table methods</a:t>
            </a:r>
          </a:p>
          <a:p>
            <a:pPr lvl="1"/>
            <a:r>
              <a:rPr lang="en-US" dirty="0" smtClean="0"/>
              <a:t>If </a:t>
            </a:r>
            <a:r>
              <a:rPr lang="en-US" dirty="0" err="1" smtClean="0"/>
              <a:t>n</a:t>
            </a:r>
            <a:r>
              <a:rPr lang="en-US" dirty="0" smtClean="0"/>
              <a:t> = </a:t>
            </a:r>
            <a:r>
              <a:rPr lang="en-US" dirty="0" err="1" smtClean="0"/>
              <a:t>l</a:t>
            </a:r>
            <a:r>
              <a:rPr lang="en-US" dirty="0" smtClean="0"/>
              <a:t> * </a:t>
            </a:r>
            <a:r>
              <a:rPr lang="en-US" dirty="0" err="1" smtClean="0"/>
              <a:t>k</a:t>
            </a:r>
            <a:r>
              <a:rPr lang="en-US" dirty="0" smtClean="0"/>
              <a:t>, then GF(2</a:t>
            </a:r>
            <a:r>
              <a:rPr lang="en-US" baseline="30000" dirty="0" smtClean="0"/>
              <a:t>n</a:t>
            </a:r>
            <a:r>
              <a:rPr lang="en-US" dirty="0" smtClean="0"/>
              <a:t>) can be represented as GF ((2</a:t>
            </a:r>
            <a:r>
              <a:rPr lang="en-US" baseline="30000" dirty="0" smtClean="0"/>
              <a:t>l</a:t>
            </a:r>
            <a:r>
              <a:rPr lang="en-US" dirty="0" smtClean="0"/>
              <a:t>)</a:t>
            </a:r>
            <a:r>
              <a:rPr lang="en-US" baseline="30000" dirty="0" smtClean="0"/>
              <a:t>k</a:t>
            </a:r>
            <a:r>
              <a:rPr lang="en-US" dirty="0" smtClean="0"/>
              <a:t>), where elements are polynomials of degree up to </a:t>
            </a:r>
            <a:r>
              <a:rPr lang="en-US" dirty="0" err="1" smtClean="0"/>
              <a:t>k</a:t>
            </a:r>
            <a:r>
              <a:rPr lang="en-US" dirty="0" smtClean="0"/>
              <a:t> – 1 with coefficients in GF(2</a:t>
            </a:r>
            <a:r>
              <a:rPr lang="en-US" baseline="30000" dirty="0" smtClean="0"/>
              <a:t>l</a:t>
            </a:r>
            <a:r>
              <a:rPr lang="en-US" dirty="0" smtClean="0"/>
              <a:t>). GF(2</a:t>
            </a:r>
            <a:r>
              <a:rPr lang="en-US" baseline="30000" dirty="0" smtClean="0"/>
              <a:t>l</a:t>
            </a:r>
            <a:r>
              <a:rPr lang="en-US" dirty="0" smtClean="0"/>
              <a:t>) is called the ground field that is being extended by the power </a:t>
            </a:r>
            <a:r>
              <a:rPr lang="en-US" dirty="0" err="1" smtClean="0"/>
              <a:t>k</a:t>
            </a:r>
            <a:endParaRPr lang="en-US" dirty="0" smtClean="0"/>
          </a:p>
          <a:p>
            <a:pPr lvl="1"/>
            <a:endParaRPr lang="en-US" dirty="0" smtClean="0"/>
          </a:p>
          <a:p>
            <a:pPr lvl="1"/>
            <a:r>
              <a:rPr lang="en-US" dirty="0" smtClean="0"/>
              <a:t>Binary extension fields substitute more computations for less storage space</a:t>
            </a:r>
          </a:p>
          <a:p>
            <a:endParaRPr lang="en-US" dirty="0"/>
          </a:p>
        </p:txBody>
      </p:sp>
      <p:sp>
        <p:nvSpPr>
          <p:cNvPr id="3" name="Title 2"/>
          <p:cNvSpPr>
            <a:spLocks noGrp="1"/>
          </p:cNvSpPr>
          <p:nvPr>
            <p:ph type="title"/>
          </p:nvPr>
        </p:nvSpPr>
        <p:spPr/>
        <p:txBody>
          <a:bodyPr/>
          <a:lstStyle/>
          <a:p>
            <a:r>
              <a:rPr lang="en-US" dirty="0" smtClean="0"/>
              <a:t>Composite Fields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choice of implementation, especially for multiplication, is significantly impacted by the set of hardware of the device</a:t>
            </a:r>
          </a:p>
          <a:p>
            <a:endParaRPr lang="en-US" dirty="0" smtClean="0"/>
          </a:p>
          <a:p>
            <a:r>
              <a:rPr lang="en-US" dirty="0" smtClean="0"/>
              <a:t>The composite field technique can be coupled with tables of the ground Galois field to create an efficient balance between the approaches</a:t>
            </a:r>
            <a:endParaRPr lang="en-US" dirty="0"/>
          </a:p>
        </p:txBody>
      </p:sp>
      <p:sp>
        <p:nvSpPr>
          <p:cNvPr id="2" name="Title 1"/>
          <p:cNvSpPr>
            <a:spLocks noGrp="1"/>
          </p:cNvSpPr>
          <p:nvPr>
            <p:ph type="title"/>
          </p:nvPr>
        </p:nvSpPr>
        <p:spPr/>
        <p:txBody>
          <a:bodyPr/>
          <a:lstStyle/>
          <a:p>
            <a:r>
              <a:rPr lang="en-US" dirty="0" smtClean="0"/>
              <a:t>Decisions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4877</TotalTime>
  <Words>1234</Words>
  <Application>Microsoft Macintosh PowerPoint</Application>
  <PresentationFormat>On-screen Show (4:3)</PresentationFormat>
  <Paragraphs>163</Paragraphs>
  <Slides>26</Slides>
  <Notes>0</Notes>
  <HiddenSlides>0</HiddenSlides>
  <MMClips>0</MMClips>
  <ScaleCrop>false</ScaleCrop>
  <HeadingPairs>
    <vt:vector size="4" baseType="variant">
      <vt:variant>
        <vt:lpstr>Design Template</vt:lpstr>
      </vt:variant>
      <vt:variant>
        <vt:i4>1</vt:i4>
      </vt:variant>
      <vt:variant>
        <vt:lpstr>Slide Titles</vt:lpstr>
      </vt:variant>
      <vt:variant>
        <vt:i4>26</vt:i4>
      </vt:variant>
    </vt:vector>
  </HeadingPairs>
  <TitlesOfParts>
    <vt:vector size="27" baseType="lpstr">
      <vt:lpstr>Concourse</vt:lpstr>
      <vt:lpstr>Implementation of GF(256) Operations and MKPS</vt:lpstr>
      <vt:lpstr>Uses of Galois Fields</vt:lpstr>
      <vt:lpstr>GF(256) </vt:lpstr>
      <vt:lpstr>Implementations</vt:lpstr>
      <vt:lpstr>Operations</vt:lpstr>
      <vt:lpstr>Resource Dependence</vt:lpstr>
      <vt:lpstr>Log Tables</vt:lpstr>
      <vt:lpstr>Composite Fields</vt:lpstr>
      <vt:lpstr>Decisions</vt:lpstr>
      <vt:lpstr>Project Goals</vt:lpstr>
      <vt:lpstr>MKPS</vt:lpstr>
      <vt:lpstr>Slide 12</vt:lpstr>
      <vt:lpstr>Slide 13</vt:lpstr>
      <vt:lpstr>Network Structure</vt:lpstr>
      <vt:lpstr>Setup</vt:lpstr>
      <vt:lpstr>Slide 16</vt:lpstr>
      <vt:lpstr>Link-Key Establishment</vt:lpstr>
      <vt:lpstr>Slide 18</vt:lpstr>
      <vt:lpstr>Optimization</vt:lpstr>
      <vt:lpstr>MKPS Documentation</vt:lpstr>
      <vt:lpstr>Setup</vt:lpstr>
      <vt:lpstr>Link-Key Establishment</vt:lpstr>
      <vt:lpstr>Network Connectivity and Resilience</vt:lpstr>
      <vt:lpstr>Slide 24</vt:lpstr>
      <vt:lpstr>References</vt:lpstr>
      <vt:lpstr>Questions?</vt:lpstr>
    </vt:vector>
  </TitlesOfParts>
  <Company>Pitzer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Galois Fields</dc:title>
  <dc:creator>Cory Pruce</dc:creator>
  <cp:lastModifiedBy>Cory Pruce</cp:lastModifiedBy>
  <cp:revision>164</cp:revision>
  <dcterms:created xsi:type="dcterms:W3CDTF">2013-08-02T02:03:07Z</dcterms:created>
  <dcterms:modified xsi:type="dcterms:W3CDTF">2013-08-02T13:24:06Z</dcterms:modified>
</cp:coreProperties>
</file>