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9"/>
  </p:notesMasterIdLst>
  <p:sldIdLst>
    <p:sldId id="256" r:id="rId2"/>
    <p:sldId id="380" r:id="rId3"/>
    <p:sldId id="388" r:id="rId4"/>
    <p:sldId id="389" r:id="rId5"/>
    <p:sldId id="390" r:id="rId6"/>
    <p:sldId id="391" r:id="rId7"/>
    <p:sldId id="392" r:id="rId8"/>
    <p:sldId id="393" r:id="rId9"/>
    <p:sldId id="395" r:id="rId10"/>
    <p:sldId id="396" r:id="rId11"/>
    <p:sldId id="397" r:id="rId12"/>
    <p:sldId id="398" r:id="rId13"/>
    <p:sldId id="399" r:id="rId14"/>
    <p:sldId id="400" r:id="rId15"/>
    <p:sldId id="401" r:id="rId16"/>
    <p:sldId id="402" r:id="rId17"/>
    <p:sldId id="40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71" autoAdjust="0"/>
  </p:normalViewPr>
  <p:slideViewPr>
    <p:cSldViewPr snapToGrid="0"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6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B69B8-72A1-4336-A2B7-17DF337D791E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9975A-193E-4895-8EE1-EB2B0CF533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60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9975A-193E-4895-8EE1-EB2B0CF533B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753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6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69DC9-540C-4B4F-A3F0-6B18EA7EF1A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4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F00">
                <a:alpha val="23000"/>
              </a:srgbClr>
            </a:gs>
            <a:gs pos="18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69DC9-540C-4B4F-A3F0-6B18EA7EF1A9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1099B-5327-4001-94FB-89704CCDFA6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9527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 userDrawn="1"/>
        </p:nvSpPr>
        <p:spPr>
          <a:xfrm>
            <a:off x="2952750" y="0"/>
            <a:ext cx="6191250" cy="30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/>
          <p:cNvSpPr/>
          <p:nvPr userDrawn="1"/>
        </p:nvSpPr>
        <p:spPr>
          <a:xfrm flipH="1" flipV="1">
            <a:off x="2952750" y="304799"/>
            <a:ext cx="247650" cy="161925"/>
          </a:xfrm>
          <a:prstGeom prst="triangle">
            <a:avLst>
              <a:gd name="adj" fmla="val 1000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endCxn id="9" idx="0"/>
          </p:cNvCxnSpPr>
          <p:nvPr userDrawn="1"/>
        </p:nvCxnSpPr>
        <p:spPr>
          <a:xfrm>
            <a:off x="0" y="466724"/>
            <a:ext cx="2952750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2952750" y="304799"/>
            <a:ext cx="247650" cy="161926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9" idx="2"/>
          </p:cNvCxnSpPr>
          <p:nvPr userDrawn="1"/>
        </p:nvCxnSpPr>
        <p:spPr>
          <a:xfrm>
            <a:off x="3200400" y="304799"/>
            <a:ext cx="5943600" cy="1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654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57699"/>
            <a:ext cx="7772400" cy="1470025"/>
          </a:xfrm>
        </p:spPr>
        <p:txBody>
          <a:bodyPr>
            <a:noAutofit/>
          </a:bodyPr>
          <a:lstStyle/>
          <a:p>
            <a:br>
              <a:rPr lang="en-US" sz="4000" b="1" dirty="0"/>
            </a:br>
            <a:r>
              <a:rPr lang="en-US" sz="4000" b="1" dirty="0"/>
              <a:t>University of Central Florida</a:t>
            </a:r>
            <a:br>
              <a:rPr lang="en-US" sz="4000" b="1" dirty="0"/>
            </a:br>
            <a:r>
              <a:rPr lang="en-US" sz="4000" b="1" dirty="0"/>
              <a:t>CGS 2545</a:t>
            </a:r>
            <a:br>
              <a:rPr lang="en-US" sz="4000" b="1" dirty="0"/>
            </a:br>
            <a:r>
              <a:rPr lang="en-US" sz="4000" b="1" dirty="0"/>
              <a:t>Database Concepts</a:t>
            </a:r>
            <a:br>
              <a:rPr lang="en-US" sz="4000" b="1" dirty="0"/>
            </a:br>
            <a:endParaRPr lang="en-US" sz="40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067425"/>
            <a:ext cx="7305675" cy="75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38707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Manage Users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4788E1-96FC-4B7A-B765-F33786BDE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7185"/>
            <a:ext cx="8229600" cy="5006080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i="0" dirty="0">
                <a:effectLst/>
                <a:latin typeface="+mj-lt"/>
              </a:rPr>
              <a:t>Understanding privileges in MySQL</a:t>
            </a:r>
          </a:p>
          <a:p>
            <a:pPr lvl="1"/>
            <a:r>
              <a:rPr lang="en-US" b="0" i="0" dirty="0">
                <a:effectLst/>
                <a:latin typeface="+mj-lt"/>
              </a:rPr>
              <a:t>Some </a:t>
            </a:r>
            <a:r>
              <a:rPr lang="en-US" dirty="0">
                <a:latin typeface="+mj-lt"/>
              </a:rPr>
              <a:t>common privileges </a:t>
            </a:r>
            <a:r>
              <a:rPr lang="en-US" b="0" i="0" dirty="0">
                <a:effectLst/>
                <a:latin typeface="+mj-lt"/>
              </a:rPr>
              <a:t>include:</a:t>
            </a:r>
          </a:p>
          <a:p>
            <a:pPr lvl="2"/>
            <a:r>
              <a:rPr lang="en-US" b="0" i="0" dirty="0">
                <a:effectLst/>
                <a:latin typeface="+mj-lt"/>
              </a:rPr>
              <a:t>`ALL PRIVILEGES`: The user is granted all privileges except GRANT OPTION and PROXY.</a:t>
            </a:r>
          </a:p>
          <a:p>
            <a:pPr lvl="2"/>
            <a:r>
              <a:rPr lang="en-US" b="0" i="0" dirty="0">
                <a:effectLst/>
                <a:latin typeface="+mj-lt"/>
              </a:rPr>
              <a:t>`ALTER`: The user can change the structure of a table or database.</a:t>
            </a:r>
          </a:p>
          <a:p>
            <a:pPr lvl="2"/>
            <a:r>
              <a:rPr lang="en-US" b="0" i="0" dirty="0">
                <a:effectLst/>
                <a:latin typeface="+mj-lt"/>
              </a:rPr>
              <a:t>`CREATE`: The user can create new databases and tables.</a:t>
            </a:r>
          </a:p>
          <a:p>
            <a:pPr lvl="2"/>
            <a:r>
              <a:rPr lang="en-US" b="0" i="0" dirty="0">
                <a:effectLst/>
                <a:latin typeface="+mj-lt"/>
              </a:rPr>
              <a:t>`DELETE`: The user can delete rows in a table.</a:t>
            </a:r>
          </a:p>
          <a:p>
            <a:pPr lvl="2"/>
            <a:r>
              <a:rPr lang="en-US" b="0" i="0" dirty="0">
                <a:effectLst/>
                <a:latin typeface="+mj-lt"/>
              </a:rPr>
              <a:t>`INSERT`: The user can add rows to a table.</a:t>
            </a:r>
          </a:p>
          <a:p>
            <a:pPr lvl="2"/>
            <a:r>
              <a:rPr lang="en-US" b="0" i="0" dirty="0">
                <a:effectLst/>
                <a:latin typeface="+mj-lt"/>
              </a:rPr>
              <a:t>`SELECT`: The user can read rows from a table.</a:t>
            </a:r>
          </a:p>
          <a:p>
            <a:pPr lvl="2"/>
            <a:r>
              <a:rPr lang="en-US" b="0" i="0" dirty="0">
                <a:effectLst/>
                <a:latin typeface="+mj-lt"/>
              </a:rPr>
              <a:t>`UPDATE`: The user can update rows in a table.</a:t>
            </a:r>
          </a:p>
        </p:txBody>
      </p:sp>
    </p:spTree>
    <p:extLst>
      <p:ext uri="{BB962C8B-B14F-4D97-AF65-F5344CB8AC3E}">
        <p14:creationId xmlns:p14="http://schemas.microsoft.com/office/powerpoint/2010/main" val="2582517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Manage Users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4788E1-96FC-4B7A-B765-F33786BDE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7185"/>
            <a:ext cx="8229600" cy="5006080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i="0" dirty="0">
                <a:effectLst/>
                <a:latin typeface="+mj-lt"/>
              </a:rPr>
              <a:t>Understanding privileges in MySQL</a:t>
            </a:r>
          </a:p>
          <a:p>
            <a:pPr lvl="1"/>
            <a:r>
              <a:rPr lang="en-US" b="0" i="0" dirty="0">
                <a:effectLst/>
                <a:latin typeface="+mj-lt"/>
              </a:rPr>
              <a:t>Some </a:t>
            </a:r>
            <a:r>
              <a:rPr lang="en-US" dirty="0">
                <a:latin typeface="+mj-lt"/>
              </a:rPr>
              <a:t>common privileges </a:t>
            </a:r>
            <a:r>
              <a:rPr lang="en-US" b="0" i="0" dirty="0">
                <a:effectLst/>
                <a:latin typeface="+mj-lt"/>
              </a:rPr>
              <a:t>include:</a:t>
            </a:r>
          </a:p>
          <a:p>
            <a:pPr lvl="2"/>
            <a:r>
              <a:rPr lang="en-US" b="0" i="0" dirty="0">
                <a:effectLst/>
                <a:latin typeface="+mj-lt"/>
              </a:rPr>
              <a:t>`ALL PRIVILEGES`: The user is granted all privileges except GRANT OPTION and PROXY.</a:t>
            </a:r>
          </a:p>
          <a:p>
            <a:pPr lvl="2"/>
            <a:r>
              <a:rPr lang="en-US" b="0" i="0" dirty="0">
                <a:effectLst/>
                <a:latin typeface="+mj-lt"/>
              </a:rPr>
              <a:t>`ALTER`: The user can change the structure of a table or database.</a:t>
            </a:r>
          </a:p>
          <a:p>
            <a:pPr lvl="2"/>
            <a:r>
              <a:rPr lang="en-US" b="0" i="0" dirty="0">
                <a:effectLst/>
                <a:latin typeface="+mj-lt"/>
              </a:rPr>
              <a:t>`CREATE`: The user can create new databases and tables.</a:t>
            </a:r>
          </a:p>
          <a:p>
            <a:pPr lvl="2"/>
            <a:r>
              <a:rPr lang="en-US" b="0" i="0" dirty="0">
                <a:effectLst/>
                <a:latin typeface="+mj-lt"/>
              </a:rPr>
              <a:t>`DELETE`: The user can delete rows in a table.</a:t>
            </a:r>
          </a:p>
          <a:p>
            <a:pPr lvl="2"/>
            <a:r>
              <a:rPr lang="en-US" b="0" i="0" dirty="0">
                <a:effectLst/>
                <a:latin typeface="+mj-lt"/>
              </a:rPr>
              <a:t>`INSERT`: The user can add rows to a table.</a:t>
            </a:r>
          </a:p>
          <a:p>
            <a:pPr lvl="2"/>
            <a:r>
              <a:rPr lang="en-US" b="0" i="0" dirty="0">
                <a:effectLst/>
                <a:latin typeface="+mj-lt"/>
              </a:rPr>
              <a:t>`SELECT`: The user can read rows from a table.</a:t>
            </a:r>
          </a:p>
          <a:p>
            <a:pPr lvl="2"/>
            <a:r>
              <a:rPr lang="en-US" b="0" i="0" dirty="0">
                <a:effectLst/>
                <a:latin typeface="+mj-lt"/>
              </a:rPr>
              <a:t>`UPDATE`: The user can update rows in a table.</a:t>
            </a:r>
          </a:p>
        </p:txBody>
      </p:sp>
    </p:spTree>
    <p:extLst>
      <p:ext uri="{BB962C8B-B14F-4D97-AF65-F5344CB8AC3E}">
        <p14:creationId xmlns:p14="http://schemas.microsoft.com/office/powerpoint/2010/main" val="2956183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Manage Users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4788E1-96FC-4B7A-B765-F33786BDE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7185"/>
            <a:ext cx="8229600" cy="5006080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000C14"/>
                </a:solidFill>
                <a:effectLst/>
                <a:latin typeface="+mj-lt"/>
              </a:rPr>
              <a:t>Grant permissions to a MySQL user account</a:t>
            </a:r>
          </a:p>
          <a:p>
            <a:pPr lvl="1"/>
            <a:r>
              <a:rPr lang="en-US" b="0" i="0" dirty="0">
                <a:solidFill>
                  <a:srgbClr val="000C14"/>
                </a:solidFill>
                <a:effectLst/>
                <a:latin typeface="+mj-lt"/>
              </a:rPr>
              <a:t>The GRANT statement allows you to set MySQL access permissions using the following syntax</a:t>
            </a:r>
          </a:p>
          <a:p>
            <a:pPr lvl="1"/>
            <a:endParaRPr lang="en-US" dirty="0">
              <a:solidFill>
                <a:srgbClr val="000C14"/>
              </a:solidFill>
              <a:latin typeface="+mj-lt"/>
            </a:endParaRPr>
          </a:p>
          <a:p>
            <a:pPr lvl="1"/>
            <a:endParaRPr lang="en-US" b="0" i="0" dirty="0">
              <a:solidFill>
                <a:srgbClr val="000C14"/>
              </a:solidFill>
              <a:effectLst/>
              <a:latin typeface="+mj-lt"/>
            </a:endParaRPr>
          </a:p>
          <a:p>
            <a:pPr lvl="1"/>
            <a:r>
              <a:rPr lang="en-US" b="0" i="0" dirty="0">
                <a:solidFill>
                  <a:srgbClr val="000C14"/>
                </a:solidFill>
                <a:effectLst/>
                <a:latin typeface="Figtree"/>
              </a:rPr>
              <a:t>Type the following to grant `SELECT` and `INSERT` privileges to a local user</a:t>
            </a:r>
            <a:endParaRPr lang="en-US" b="0" i="0" dirty="0">
              <a:solidFill>
                <a:srgbClr val="000C14"/>
              </a:solidFill>
              <a:effectLst/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BEE175-AA03-B19C-DAC6-14FD57457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925" y="3047678"/>
            <a:ext cx="6981825" cy="981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1A7B6A-CAB7-E6D8-2E5F-E81262B80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600" y="5112996"/>
            <a:ext cx="69151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36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Manage Users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4788E1-96FC-4B7A-B765-F33786BDE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7185"/>
            <a:ext cx="8229600" cy="5006080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000C14"/>
                </a:solidFill>
                <a:effectLst/>
                <a:latin typeface="+mj-lt"/>
              </a:rPr>
              <a:t>Grant permissions to a MySQL user account</a:t>
            </a:r>
          </a:p>
          <a:p>
            <a:pPr lvl="1"/>
            <a:r>
              <a:rPr lang="en-US" b="0" i="0" dirty="0">
                <a:solidFill>
                  <a:srgbClr val="000C14"/>
                </a:solidFill>
                <a:effectLst/>
                <a:latin typeface="+mj-lt"/>
              </a:rPr>
              <a:t>To create a user with the same privileges as the root user, use the following command, which grants global privileges to the user connecting via localhost</a:t>
            </a:r>
          </a:p>
          <a:p>
            <a:pPr lvl="1"/>
            <a:endParaRPr lang="en-US" dirty="0">
              <a:solidFill>
                <a:srgbClr val="000C14"/>
              </a:solidFill>
              <a:latin typeface="+mj-lt"/>
            </a:endParaRPr>
          </a:p>
          <a:p>
            <a:pPr lvl="1"/>
            <a:endParaRPr lang="en-US" b="0" i="0" dirty="0">
              <a:solidFill>
                <a:srgbClr val="000C14"/>
              </a:solidFill>
              <a:effectLst/>
              <a:latin typeface="+mj-lt"/>
            </a:endParaRPr>
          </a:p>
          <a:p>
            <a:pPr lvl="1"/>
            <a:r>
              <a:rPr lang="en-US" b="0" i="0" dirty="0">
                <a:solidFill>
                  <a:srgbClr val="000C14"/>
                </a:solidFill>
                <a:effectLst/>
                <a:latin typeface="+mj-lt"/>
              </a:rPr>
              <a:t>The WITH GRANT OPTION clause allows users to grant their privileges to other users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213DED-F295-1C53-8189-460D6FF0C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096" y="3895725"/>
            <a:ext cx="713422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458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Manage Users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4788E1-96FC-4B7A-B765-F33786BDE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9787"/>
            <a:ext cx="8229600" cy="5006080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000C14"/>
                </a:solidFill>
                <a:effectLst/>
                <a:latin typeface="+mj-lt"/>
              </a:rPr>
              <a:t>Revoke permissions from a MySQL user account</a:t>
            </a:r>
          </a:p>
          <a:p>
            <a:pPr lvl="1"/>
            <a:r>
              <a:rPr lang="en-US" b="0" i="0" dirty="0">
                <a:solidFill>
                  <a:srgbClr val="000C14"/>
                </a:solidFill>
                <a:effectLst/>
                <a:latin typeface="+mj-lt"/>
              </a:rPr>
              <a:t>To remove privileges, use the REVOKE command, which uses a syntax similar to the GRANT command. </a:t>
            </a:r>
          </a:p>
          <a:p>
            <a:pPr lvl="1"/>
            <a:r>
              <a:rPr lang="en-US" b="0" i="0" dirty="0">
                <a:solidFill>
                  <a:srgbClr val="000C14"/>
                </a:solidFill>
                <a:effectLst/>
                <a:latin typeface="+mj-lt"/>
              </a:rPr>
              <a:t>To revoke `SELECT` and `INSERT` privileges from a local user on the database</a:t>
            </a:r>
          </a:p>
          <a:p>
            <a:pPr lvl="1"/>
            <a:r>
              <a:rPr lang="en-US" b="0" i="0" dirty="0">
                <a:solidFill>
                  <a:srgbClr val="000C14"/>
                </a:solidFill>
                <a:effectLst/>
                <a:latin typeface="+mj-lt"/>
              </a:rPr>
              <a:t>If the user does not actually have the privileges, the command will not affect any of the privileges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23AC05-804A-B486-98F4-761BB029B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922" y="5567146"/>
            <a:ext cx="733425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539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Manage Users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4788E1-96FC-4B7A-B765-F33786BDE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9787"/>
            <a:ext cx="8229600" cy="5006080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000C14"/>
                </a:solidFill>
                <a:effectLst/>
                <a:latin typeface="+mj-lt"/>
              </a:rPr>
              <a:t>Change a MySQL user account password</a:t>
            </a:r>
          </a:p>
          <a:p>
            <a:pPr lvl="1"/>
            <a:r>
              <a:rPr lang="en-US" b="0" i="0" dirty="0">
                <a:solidFill>
                  <a:srgbClr val="000C14"/>
                </a:solidFill>
                <a:effectLst/>
                <a:latin typeface="+mj-lt"/>
              </a:rPr>
              <a:t>The syntax to change a user password depends on the version of MySQL</a:t>
            </a:r>
          </a:p>
          <a:p>
            <a:pPr lvl="1"/>
            <a:r>
              <a:rPr lang="en-US" b="0" i="0" dirty="0">
                <a:solidFill>
                  <a:srgbClr val="000C14"/>
                </a:solidFill>
                <a:effectLst/>
                <a:latin typeface="+mj-lt"/>
              </a:rPr>
              <a:t>To find out the MySQL version you are running, use the command</a:t>
            </a:r>
          </a:p>
          <a:p>
            <a:pPr lvl="1"/>
            <a:endParaRPr lang="en-US" dirty="0">
              <a:solidFill>
                <a:srgbClr val="000C14"/>
              </a:solidFill>
              <a:latin typeface="+mj-lt"/>
            </a:endParaRPr>
          </a:p>
          <a:p>
            <a:pPr lvl="1"/>
            <a:r>
              <a:rPr lang="en-US" b="0" i="0" dirty="0">
                <a:solidFill>
                  <a:srgbClr val="000C14"/>
                </a:solidFill>
                <a:effectLst/>
                <a:latin typeface="+mj-lt"/>
              </a:rPr>
              <a:t>To change a password for MySQL 5.76 or higher, use this command</a:t>
            </a:r>
          </a:p>
          <a:p>
            <a:pPr lvl="1"/>
            <a:endParaRPr lang="en-US" b="0" i="0" dirty="0">
              <a:solidFill>
                <a:srgbClr val="000C14"/>
              </a:solidFill>
              <a:effectLst/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9BC47E-1EBD-8692-AA5F-421D2DC2E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195" y="3599811"/>
            <a:ext cx="4236753" cy="6431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BAAD29-4628-9942-8C27-D11A496C8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975" y="5211997"/>
            <a:ext cx="64960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965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Manage Users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4788E1-96FC-4B7A-B765-F33786BDE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9787"/>
            <a:ext cx="8229600" cy="5006080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000C14"/>
                </a:solidFill>
                <a:effectLst/>
                <a:latin typeface="+mj-lt"/>
              </a:rPr>
              <a:t>Delete MySQL users</a:t>
            </a:r>
          </a:p>
          <a:p>
            <a:pPr lvl="1"/>
            <a:r>
              <a:rPr lang="en-US" b="0" i="0" dirty="0">
                <a:solidFill>
                  <a:srgbClr val="000C14"/>
                </a:solidFill>
                <a:effectLst/>
                <a:latin typeface="+mj-lt"/>
              </a:rPr>
              <a:t>To delete a MySQL user, use the DROP command</a:t>
            </a:r>
          </a:p>
          <a:p>
            <a:pPr algn="l"/>
            <a:endParaRPr lang="en-US" b="1" i="0" dirty="0">
              <a:solidFill>
                <a:srgbClr val="000C14"/>
              </a:solidFill>
              <a:effectLst/>
              <a:latin typeface="+mj-lt"/>
            </a:endParaRPr>
          </a:p>
          <a:p>
            <a:pPr algn="l"/>
            <a:endParaRPr lang="en-US" b="1" i="0" dirty="0">
              <a:solidFill>
                <a:srgbClr val="000C14"/>
              </a:solidFill>
              <a:effectLst/>
              <a:latin typeface="+mj-lt"/>
            </a:endParaRPr>
          </a:p>
          <a:p>
            <a:pPr algn="l"/>
            <a:r>
              <a:rPr lang="en-US" b="1" i="0" dirty="0">
                <a:solidFill>
                  <a:srgbClr val="000C14"/>
                </a:solidFill>
                <a:effectLst/>
                <a:latin typeface="+mj-lt"/>
              </a:rPr>
              <a:t>Display MySQL user account privileges</a:t>
            </a:r>
          </a:p>
          <a:p>
            <a:pPr lvl="1"/>
            <a:r>
              <a:rPr lang="en-US" b="0" i="0" dirty="0">
                <a:solidFill>
                  <a:srgbClr val="000C14"/>
                </a:solidFill>
                <a:effectLst/>
                <a:latin typeface="+mj-lt"/>
              </a:rPr>
              <a:t>To view the privileges of a MySQL user, use the `SHOW GRANTS` command</a:t>
            </a:r>
          </a:p>
          <a:p>
            <a:pPr algn="l"/>
            <a:endParaRPr lang="en-US" b="0" i="0" dirty="0">
              <a:solidFill>
                <a:srgbClr val="000C14"/>
              </a:solidFill>
              <a:effectLst/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504E7-0B69-A818-7B18-D72A80B0F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8" y="2533655"/>
            <a:ext cx="6954634" cy="5753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8E7096-F16A-A08E-F11B-305D4B1B3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638" y="5100685"/>
            <a:ext cx="744855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21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Manage Users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4788E1-96FC-4B7A-B765-F33786BDE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9787"/>
            <a:ext cx="8229600" cy="5006080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000C14"/>
                </a:solidFill>
                <a:effectLst/>
                <a:latin typeface="+mj-lt"/>
              </a:rPr>
              <a:t>Show user</a:t>
            </a:r>
          </a:p>
          <a:p>
            <a:pPr lvl="1"/>
            <a:r>
              <a:rPr lang="en-US" b="0" i="0" dirty="0">
                <a:solidFill>
                  <a:srgbClr val="000C14"/>
                </a:solidFill>
                <a:effectLst/>
                <a:latin typeface="+mj-lt"/>
              </a:rPr>
              <a:t>To show the currently logged in user, use the command</a:t>
            </a:r>
          </a:p>
          <a:p>
            <a:pPr lvl="1"/>
            <a:endParaRPr lang="en-US" dirty="0">
              <a:solidFill>
                <a:srgbClr val="000C14"/>
              </a:solidFill>
              <a:latin typeface="+mj-lt"/>
            </a:endParaRPr>
          </a:p>
          <a:p>
            <a:pPr lvl="1"/>
            <a:endParaRPr lang="en-US" b="0" i="0" dirty="0">
              <a:solidFill>
                <a:srgbClr val="000C14"/>
              </a:solidFill>
              <a:effectLst/>
              <a:latin typeface="+mj-lt"/>
            </a:endParaRPr>
          </a:p>
          <a:p>
            <a:pPr lvl="1"/>
            <a:endParaRPr lang="en-US" dirty="0">
              <a:solidFill>
                <a:srgbClr val="000C14"/>
              </a:solidFill>
              <a:latin typeface="+mj-lt"/>
            </a:endParaRPr>
          </a:p>
          <a:p>
            <a:r>
              <a:rPr lang="en-US" dirty="0">
                <a:solidFill>
                  <a:srgbClr val="000C14"/>
                </a:solidFill>
                <a:latin typeface="+mj-lt"/>
              </a:rPr>
              <a:t>C</a:t>
            </a:r>
            <a:r>
              <a:rPr lang="en-US" b="0" i="0" dirty="0">
                <a:solidFill>
                  <a:srgbClr val="000C14"/>
                </a:solidFill>
                <a:effectLst/>
                <a:latin typeface="+mj-lt"/>
              </a:rPr>
              <a:t>hange user</a:t>
            </a:r>
          </a:p>
          <a:p>
            <a:pPr lvl="1"/>
            <a:r>
              <a:rPr lang="en-US" dirty="0">
                <a:solidFill>
                  <a:srgbClr val="000C14"/>
                </a:solidFill>
                <a:latin typeface="+mj-lt"/>
              </a:rPr>
              <a:t>To change the logged in user, use the command and enter the password when prompted</a:t>
            </a:r>
          </a:p>
          <a:p>
            <a:pPr lvl="1"/>
            <a:endParaRPr lang="en-US" b="0" i="0" dirty="0">
              <a:solidFill>
                <a:srgbClr val="000C14"/>
              </a:solidFill>
              <a:effectLst/>
              <a:latin typeface="+mj-lt"/>
            </a:endParaRPr>
          </a:p>
          <a:p>
            <a:pPr algn="l"/>
            <a:endParaRPr lang="en-US" b="1" i="0" dirty="0">
              <a:solidFill>
                <a:srgbClr val="000C14"/>
              </a:solidFill>
              <a:effectLst/>
              <a:latin typeface="+mj-lt"/>
            </a:endParaRPr>
          </a:p>
          <a:p>
            <a:pPr algn="l"/>
            <a:endParaRPr lang="en-US" b="1" i="0" dirty="0">
              <a:solidFill>
                <a:srgbClr val="000C14"/>
              </a:solidFill>
              <a:effectLst/>
              <a:latin typeface="+mj-lt"/>
            </a:endParaRPr>
          </a:p>
          <a:p>
            <a:pPr algn="l"/>
            <a:endParaRPr lang="en-US" b="0" i="0" dirty="0">
              <a:solidFill>
                <a:srgbClr val="000C14"/>
              </a:solidFill>
              <a:effectLst/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EDCFC2-6DBD-F984-DFE8-E3191DD4C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269" y="2697555"/>
            <a:ext cx="2933700" cy="1647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214C56-84E3-FF4D-E18E-11F578545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269" y="5785510"/>
            <a:ext cx="5584964" cy="79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13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Manage Users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4788E1-96FC-4B7A-B765-F33786BDE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2527"/>
            <a:ext cx="8229600" cy="4525963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C14"/>
                </a:solidFill>
                <a:effectLst/>
                <a:latin typeface="+mj-lt"/>
              </a:rPr>
              <a:t>MySQL defines users with a username and the hostname or IP address that they're using to access the MySQL instance</a:t>
            </a:r>
          </a:p>
          <a:p>
            <a:r>
              <a:rPr lang="en-US" b="0" i="0" dirty="0">
                <a:solidFill>
                  <a:srgbClr val="000C14"/>
                </a:solidFill>
                <a:effectLst/>
                <a:latin typeface="+mj-lt"/>
              </a:rPr>
              <a:t>To create a new user in MySQL, specify the username, the hostname the user can use to access the database management system, and a secure password</a:t>
            </a:r>
          </a:p>
          <a:p>
            <a:pPr marL="0" indent="0">
              <a:buNone/>
            </a:pPr>
            <a:endParaRPr lang="en-US" dirty="0">
              <a:solidFill>
                <a:srgbClr val="000C14"/>
              </a:solidFill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2190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Manage Users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4788E1-96FC-4B7A-B765-F33786BDE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44733"/>
            <a:ext cx="8229600" cy="4525963"/>
          </a:xfrm>
        </p:spPr>
        <p:txBody>
          <a:bodyPr>
            <a:normAutofit/>
          </a:bodyPr>
          <a:lstStyle/>
          <a:p>
            <a:endParaRPr lang="en-US" b="0" i="0" dirty="0">
              <a:solidFill>
                <a:srgbClr val="000C14"/>
              </a:solidFill>
              <a:effectLst/>
              <a:latin typeface="+mj-lt"/>
            </a:endParaRPr>
          </a:p>
          <a:p>
            <a:r>
              <a:rPr lang="en-US" b="0" i="0" dirty="0">
                <a:solidFill>
                  <a:srgbClr val="000C14"/>
                </a:solidFill>
                <a:effectLst/>
                <a:latin typeface="+mj-lt"/>
              </a:rPr>
              <a:t>The command will allow the user with username </a:t>
            </a:r>
            <a:r>
              <a:rPr lang="en-US" b="0" i="1" dirty="0" err="1">
                <a:solidFill>
                  <a:srgbClr val="000C14"/>
                </a:solidFill>
                <a:effectLst/>
                <a:latin typeface="+mj-lt"/>
              </a:rPr>
              <a:t>local_user</a:t>
            </a:r>
            <a:r>
              <a:rPr lang="en-US" b="0" i="0" dirty="0">
                <a:solidFill>
                  <a:srgbClr val="000C14"/>
                </a:solidFill>
                <a:effectLst/>
                <a:latin typeface="+mj-lt"/>
              </a:rPr>
              <a:t> to access the MySQL instance from the local machine (localhost) and prevent the user from accessing it directly from any other machine.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EFAE7C-8643-0F69-AE1F-F3B21DAAC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41" y="1644728"/>
            <a:ext cx="67151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767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Manage Users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4788E1-96FC-4B7A-B765-F33786BDE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3623"/>
            <a:ext cx="8229600" cy="5478690"/>
          </a:xfrm>
        </p:spPr>
        <p:txBody>
          <a:bodyPr>
            <a:normAutofit fontScale="92500" lnSpcReduction="20000"/>
          </a:bodyPr>
          <a:lstStyle/>
          <a:p>
            <a:r>
              <a:rPr lang="en-US" b="0" i="0" dirty="0">
                <a:solidFill>
                  <a:srgbClr val="000C14"/>
                </a:solidFill>
                <a:effectLst/>
                <a:latin typeface="+mj-lt"/>
              </a:rPr>
              <a:t>Alternatively, use a wildcard character (%) in the host definition to grant access to the MySQL instance for a user</a:t>
            </a:r>
          </a:p>
          <a:p>
            <a:endParaRPr lang="en-US" dirty="0">
              <a:solidFill>
                <a:srgbClr val="000C14"/>
              </a:solidFill>
              <a:latin typeface="+mj-lt"/>
            </a:endParaRPr>
          </a:p>
          <a:p>
            <a:endParaRPr lang="en-US" dirty="0">
              <a:solidFill>
                <a:srgbClr val="000C14"/>
              </a:solidFill>
              <a:latin typeface="+mj-lt"/>
            </a:endParaRPr>
          </a:p>
          <a:p>
            <a:endParaRPr lang="en-US" dirty="0">
              <a:solidFill>
                <a:srgbClr val="000C14"/>
              </a:solidFill>
              <a:latin typeface="+mj-lt"/>
            </a:endParaRPr>
          </a:p>
          <a:p>
            <a:r>
              <a:rPr lang="en-US" b="0" i="0" dirty="0">
                <a:solidFill>
                  <a:srgbClr val="000C14"/>
                </a:solidFill>
                <a:effectLst/>
                <a:latin typeface="+mj-lt"/>
              </a:rPr>
              <a:t>In the example, the `10.0.%` specifies that the user can access the MySQL instance from any client that has an IP address beginning with `10.0.`. </a:t>
            </a:r>
          </a:p>
          <a:p>
            <a:r>
              <a:rPr lang="en-US" b="0" i="0" dirty="0">
                <a:solidFill>
                  <a:srgbClr val="000C14"/>
                </a:solidFill>
                <a:effectLst/>
                <a:latin typeface="+mj-lt"/>
              </a:rPr>
              <a:t>May use the wild card at any level of the IP address in the host definition</a:t>
            </a:r>
            <a:endParaRPr lang="en-US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6FF89C-D278-CE13-0A4E-3D018B08D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581" y="2650074"/>
            <a:ext cx="641032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660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Manage Users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4788E1-96FC-4B7A-B765-F33786BDE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7185"/>
            <a:ext cx="8229600" cy="5006080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C14"/>
                </a:solidFill>
                <a:effectLst/>
                <a:latin typeface="+mj-lt"/>
              </a:rPr>
              <a:t>To view all users in your MySQL instance, use the SELECT command</a:t>
            </a:r>
          </a:p>
          <a:p>
            <a:endParaRPr lang="en-US" dirty="0">
              <a:solidFill>
                <a:srgbClr val="000C14"/>
              </a:solidFill>
              <a:latin typeface="+mj-lt"/>
            </a:endParaRPr>
          </a:p>
          <a:p>
            <a:endParaRPr lang="en-US" dirty="0">
              <a:solidFill>
                <a:srgbClr val="000C14"/>
              </a:solidFill>
              <a:latin typeface="+mj-lt"/>
            </a:endParaRPr>
          </a:p>
          <a:p>
            <a:pPr algn="l"/>
            <a:r>
              <a:rPr lang="en-US" b="1" i="0" dirty="0">
                <a:solidFill>
                  <a:srgbClr val="000C14"/>
                </a:solidFill>
                <a:effectLst/>
                <a:latin typeface="+mj-lt"/>
              </a:rPr>
              <a:t>MySQL user account management</a:t>
            </a:r>
          </a:p>
          <a:p>
            <a:pPr lvl="1"/>
            <a:r>
              <a:rPr lang="en-US" b="0" i="0" dirty="0">
                <a:solidFill>
                  <a:srgbClr val="000C14"/>
                </a:solidFill>
                <a:effectLst/>
                <a:latin typeface="+mj-lt"/>
              </a:rPr>
              <a:t>Without privileges, a newly created user account can connect to the MySQL instance but cannot access any data or perform any actions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77E2B6-0D02-BD21-71AC-4B8B2B52E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19" y="2640460"/>
            <a:ext cx="6651338" cy="791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744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Manage Users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4788E1-96FC-4B7A-B765-F33786BDE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7185"/>
            <a:ext cx="8229600" cy="5006080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000C14"/>
                </a:solidFill>
                <a:effectLst/>
                <a:latin typeface="+mj-lt"/>
              </a:rPr>
              <a:t>Understanding privileges in MySQL</a:t>
            </a:r>
          </a:p>
          <a:p>
            <a:pPr lvl="1"/>
            <a:r>
              <a:rPr lang="en-US" b="0" i="0" dirty="0">
                <a:solidFill>
                  <a:srgbClr val="000C14"/>
                </a:solidFill>
                <a:effectLst/>
                <a:latin typeface="+mj-lt"/>
              </a:rPr>
              <a:t>In MySQL, a </a:t>
            </a:r>
            <a:r>
              <a:rPr lang="en-US" b="1" i="0" dirty="0">
                <a:solidFill>
                  <a:srgbClr val="000C14"/>
                </a:solidFill>
                <a:effectLst/>
                <a:latin typeface="+mj-lt"/>
              </a:rPr>
              <a:t>privilege</a:t>
            </a:r>
            <a:r>
              <a:rPr lang="en-US" b="0" i="0" dirty="0">
                <a:solidFill>
                  <a:srgbClr val="000C14"/>
                </a:solidFill>
                <a:effectLst/>
                <a:latin typeface="+mj-lt"/>
              </a:rPr>
              <a:t> is a right to perform an action on a database that must be </a:t>
            </a:r>
            <a:r>
              <a:rPr lang="en-US" b="1" i="0" dirty="0">
                <a:solidFill>
                  <a:srgbClr val="000C14"/>
                </a:solidFill>
                <a:effectLst/>
                <a:latin typeface="+mj-lt"/>
              </a:rPr>
              <a:t>granted </a:t>
            </a:r>
            <a:r>
              <a:rPr lang="en-US" b="0" i="0" dirty="0">
                <a:solidFill>
                  <a:srgbClr val="000C14"/>
                </a:solidFill>
                <a:effectLst/>
                <a:latin typeface="+mj-lt"/>
              </a:rPr>
              <a:t>to users. </a:t>
            </a:r>
          </a:p>
          <a:p>
            <a:pPr lvl="1"/>
            <a:r>
              <a:rPr lang="en-US" b="0" i="0" dirty="0">
                <a:solidFill>
                  <a:srgbClr val="000C14"/>
                </a:solidFill>
                <a:effectLst/>
                <a:latin typeface="+mj-lt"/>
              </a:rPr>
              <a:t>This effectively defines a user's access level on a database and what they can do within it. </a:t>
            </a:r>
          </a:p>
          <a:p>
            <a:pPr lvl="1"/>
            <a:r>
              <a:rPr lang="en-US" b="0" i="0" dirty="0">
                <a:solidFill>
                  <a:srgbClr val="000C14"/>
                </a:solidFill>
                <a:effectLst/>
                <a:latin typeface="+mj-lt"/>
              </a:rPr>
              <a:t>Can organize these privileges by scope into levels</a:t>
            </a:r>
          </a:p>
          <a:p>
            <a:pPr lvl="1"/>
            <a:r>
              <a:rPr lang="en-US" b="0" i="0" dirty="0">
                <a:solidFill>
                  <a:srgbClr val="000C14"/>
                </a:solidFill>
                <a:effectLst/>
                <a:latin typeface="+mj-lt"/>
              </a:rPr>
              <a:t>Information about MySQL privileges are stored in grant tables in the `</a:t>
            </a:r>
            <a:r>
              <a:rPr lang="en-US" b="0" i="0" dirty="0" err="1">
                <a:solidFill>
                  <a:srgbClr val="000C14"/>
                </a:solidFill>
                <a:effectLst/>
                <a:latin typeface="+mj-lt"/>
              </a:rPr>
              <a:t>mysql</a:t>
            </a:r>
            <a:r>
              <a:rPr lang="en-US" b="0" i="0" dirty="0">
                <a:solidFill>
                  <a:srgbClr val="000C14"/>
                </a:solidFill>
                <a:effectLst/>
                <a:latin typeface="+mj-lt"/>
              </a:rPr>
              <a:t>` database within the MySQL instance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7985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Manage Users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4788E1-96FC-4B7A-B765-F33786BDE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7185"/>
            <a:ext cx="8229600" cy="5006080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000C14"/>
                </a:solidFill>
                <a:effectLst/>
                <a:latin typeface="+mj-lt"/>
              </a:rPr>
              <a:t>Understanding privileges in MySQL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74C048-BB3E-87BF-B5C4-5E03F0078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9" y="2506932"/>
            <a:ext cx="9113176" cy="359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202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Manage Users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4788E1-96FC-4B7A-B765-F33786BDE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7185"/>
            <a:ext cx="8229600" cy="5006080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i="0" dirty="0">
                <a:solidFill>
                  <a:srgbClr val="000C14"/>
                </a:solidFill>
                <a:effectLst/>
                <a:latin typeface="+mj-lt"/>
              </a:rPr>
              <a:t>Understanding privileges in MySQL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C14"/>
                </a:solidFill>
                <a:effectLst/>
                <a:latin typeface="+mj-lt"/>
              </a:rPr>
              <a:t>Global privileges</a:t>
            </a:r>
          </a:p>
          <a:p>
            <a:pPr lvl="2"/>
            <a:r>
              <a:rPr lang="en-US" b="0" i="0" dirty="0">
                <a:solidFill>
                  <a:srgbClr val="000C14"/>
                </a:solidFill>
                <a:effectLst/>
                <a:latin typeface="+mj-lt"/>
              </a:rPr>
              <a:t>apply to all databases on the server</a:t>
            </a:r>
          </a:p>
          <a:p>
            <a:pPr lvl="2"/>
            <a:r>
              <a:rPr lang="en-US" b="0" i="0" dirty="0">
                <a:solidFill>
                  <a:srgbClr val="000C14"/>
                </a:solidFill>
                <a:effectLst/>
                <a:latin typeface="+mj-lt"/>
              </a:rPr>
              <a:t>Administrative privileges fall into the global group because they enable a user to manage operations of the MySQL server and aren't specific to a particular database.</a:t>
            </a:r>
          </a:p>
          <a:p>
            <a:pPr lvl="1"/>
            <a:r>
              <a:rPr lang="en-US" b="1" i="0" dirty="0">
                <a:solidFill>
                  <a:srgbClr val="000C14"/>
                </a:solidFill>
                <a:effectLst/>
                <a:latin typeface="+mj-lt"/>
              </a:rPr>
              <a:t>Database privileges</a:t>
            </a:r>
          </a:p>
          <a:p>
            <a:pPr lvl="2"/>
            <a:r>
              <a:rPr lang="en-US" dirty="0">
                <a:solidFill>
                  <a:srgbClr val="000C14"/>
                </a:solidFill>
                <a:latin typeface="+mj-lt"/>
              </a:rPr>
              <a:t>A</a:t>
            </a:r>
            <a:r>
              <a:rPr lang="en-US" b="0" i="0" dirty="0">
                <a:solidFill>
                  <a:srgbClr val="000C14"/>
                </a:solidFill>
                <a:effectLst/>
                <a:latin typeface="+mj-lt"/>
              </a:rPr>
              <a:t>pply to specific databases in your MySQL instance and all of the objects within those databases (e.g. tables, columns, and views)</a:t>
            </a:r>
          </a:p>
          <a:p>
            <a:pPr lvl="2"/>
            <a:r>
              <a:rPr lang="en-US" dirty="0">
                <a:solidFill>
                  <a:srgbClr val="000C14"/>
                </a:solidFill>
                <a:latin typeface="+mj-lt"/>
              </a:rPr>
              <a:t>C</a:t>
            </a:r>
            <a:r>
              <a:rPr lang="en-US" b="0" i="0" dirty="0">
                <a:solidFill>
                  <a:srgbClr val="000C14"/>
                </a:solidFill>
                <a:effectLst/>
                <a:latin typeface="+mj-lt"/>
              </a:rPr>
              <a:t>an also grant database privileges globally</a:t>
            </a:r>
          </a:p>
          <a:p>
            <a:pPr lvl="2"/>
            <a:endParaRPr lang="en-US" b="0" i="0" dirty="0">
              <a:solidFill>
                <a:srgbClr val="000C1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60491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Manage Users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4788E1-96FC-4B7A-B765-F33786BDE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7185"/>
            <a:ext cx="8229600" cy="5006080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solidFill>
                  <a:srgbClr val="000C14"/>
                </a:solidFill>
                <a:effectLst/>
                <a:latin typeface="+mj-lt"/>
              </a:rPr>
              <a:t>Understanding privileges in MySQL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C14"/>
                </a:solidFill>
                <a:effectLst/>
                <a:latin typeface="+mj-lt"/>
              </a:rPr>
              <a:t>Proxy privileges</a:t>
            </a:r>
            <a:r>
              <a:rPr lang="en-US" b="0" i="0" dirty="0">
                <a:solidFill>
                  <a:srgbClr val="000C14"/>
                </a:solidFill>
                <a:effectLst/>
                <a:latin typeface="+mj-lt"/>
              </a:rPr>
              <a:t> </a:t>
            </a:r>
          </a:p>
          <a:p>
            <a:pPr lvl="2"/>
            <a:r>
              <a:rPr lang="en-US" dirty="0">
                <a:solidFill>
                  <a:srgbClr val="000C14"/>
                </a:solidFill>
                <a:latin typeface="+mj-lt"/>
              </a:rPr>
              <a:t>A</a:t>
            </a:r>
            <a:r>
              <a:rPr lang="en-US" b="0" i="0" dirty="0">
                <a:solidFill>
                  <a:srgbClr val="000C14"/>
                </a:solidFill>
                <a:effectLst/>
                <a:latin typeface="+mj-lt"/>
              </a:rPr>
              <a:t>llow a user to act as if they have the privileges granted to another user.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000C14"/>
                </a:solidFill>
                <a:effectLst/>
                <a:latin typeface="+mj-lt"/>
              </a:rPr>
              <a:t>Privileges for database objects</a:t>
            </a:r>
            <a:r>
              <a:rPr lang="en-US" b="0" i="0" dirty="0">
                <a:solidFill>
                  <a:srgbClr val="000C14"/>
                </a:solidFill>
                <a:effectLst/>
                <a:latin typeface="+mj-lt"/>
              </a:rPr>
              <a:t> (tables, columns, stored routines, views, etc.) </a:t>
            </a:r>
          </a:p>
          <a:p>
            <a:pPr lvl="2"/>
            <a:r>
              <a:rPr lang="en-US" dirty="0">
                <a:solidFill>
                  <a:srgbClr val="000C14"/>
                </a:solidFill>
                <a:latin typeface="+mj-lt"/>
              </a:rPr>
              <a:t>C</a:t>
            </a:r>
            <a:r>
              <a:rPr lang="en-US" b="0" i="0" dirty="0">
                <a:solidFill>
                  <a:srgbClr val="000C14"/>
                </a:solidFill>
                <a:effectLst/>
                <a:latin typeface="+mj-lt"/>
              </a:rPr>
              <a:t>an apply to all objects of one type within a particular database or to specific objects, such as a certain table or view</a:t>
            </a:r>
          </a:p>
          <a:p>
            <a:pPr lvl="2"/>
            <a:r>
              <a:rPr lang="en-US" dirty="0">
                <a:solidFill>
                  <a:srgbClr val="000C14"/>
                </a:solidFill>
                <a:latin typeface="+mj-lt"/>
              </a:rPr>
              <a:t>C</a:t>
            </a:r>
            <a:r>
              <a:rPr lang="en-US" b="0" i="0" dirty="0">
                <a:solidFill>
                  <a:srgbClr val="000C14"/>
                </a:solidFill>
                <a:effectLst/>
                <a:latin typeface="+mj-lt"/>
              </a:rPr>
              <a:t>an also grant database object privileges globally</a:t>
            </a:r>
          </a:p>
        </p:txBody>
      </p:sp>
    </p:spTree>
    <p:extLst>
      <p:ext uri="{BB962C8B-B14F-4D97-AF65-F5344CB8AC3E}">
        <p14:creationId xmlns:p14="http://schemas.microsoft.com/office/powerpoint/2010/main" val="1031892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12294</TotalTime>
  <Words>916</Words>
  <Application>Microsoft Office PowerPoint</Application>
  <PresentationFormat>On-screen Show (4:3)</PresentationFormat>
  <Paragraphs>104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Figtree</vt:lpstr>
      <vt:lpstr>Office Theme</vt:lpstr>
      <vt:lpstr> University of Central Florida CGS 2545 Database Concepts </vt:lpstr>
      <vt:lpstr>Manage Users</vt:lpstr>
      <vt:lpstr>Manage Users</vt:lpstr>
      <vt:lpstr>Manage Users</vt:lpstr>
      <vt:lpstr>Manage Users</vt:lpstr>
      <vt:lpstr>Manage Users</vt:lpstr>
      <vt:lpstr>Manage Users</vt:lpstr>
      <vt:lpstr>Manage Users</vt:lpstr>
      <vt:lpstr>Manage Users</vt:lpstr>
      <vt:lpstr>Manage Users</vt:lpstr>
      <vt:lpstr>Manage Users</vt:lpstr>
      <vt:lpstr>Manage Users</vt:lpstr>
      <vt:lpstr>Manage Users</vt:lpstr>
      <vt:lpstr>Manage Users</vt:lpstr>
      <vt:lpstr>Manage Users</vt:lpstr>
      <vt:lpstr>Manage Users</vt:lpstr>
      <vt:lpstr>Manage Users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Presentation Foundation (WPF)</dc:title>
  <dc:creator>kwhiting</dc:creator>
  <cp:lastModifiedBy>Karin</cp:lastModifiedBy>
  <cp:revision>1754</cp:revision>
  <dcterms:created xsi:type="dcterms:W3CDTF">2013-10-29T00:42:48Z</dcterms:created>
  <dcterms:modified xsi:type="dcterms:W3CDTF">2023-04-04T16:43:56Z</dcterms:modified>
</cp:coreProperties>
</file>