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265" r:id="rId3"/>
    <p:sldId id="264" r:id="rId4"/>
    <p:sldId id="267" r:id="rId5"/>
    <p:sldId id="273" r:id="rId6"/>
    <p:sldId id="276" r:id="rId7"/>
    <p:sldId id="282" r:id="rId8"/>
    <p:sldId id="272" r:id="rId9"/>
    <p:sldId id="290" r:id="rId10"/>
    <p:sldId id="269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51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</a:t>
            </a:r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разработки</a:t>
            </a:r>
            <a:br>
              <a:rPr lang="ru-RU" dirty="0" smtClean="0"/>
            </a:br>
            <a:r>
              <a:rPr lang="ru-RU" dirty="0" smtClean="0"/>
              <a:t>корпоративных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библиотеки для разработки интерфейса толстого клиента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en-US" dirty="0" smtClean="0"/>
              <a:t>Microsoft .NET, WPF</a:t>
            </a:r>
          </a:p>
          <a:p>
            <a:r>
              <a:rPr lang="en-US" dirty="0" smtClean="0"/>
              <a:t>Java: AWT, SWT, Swing, GTK+</a:t>
            </a:r>
            <a:endParaRPr lang="ru-RU" dirty="0" smtClean="0"/>
          </a:p>
          <a:p>
            <a:r>
              <a:rPr lang="en-US" dirty="0" smtClean="0"/>
              <a:t>C/C++: GTK+, </a:t>
            </a:r>
            <a:r>
              <a:rPr lang="en-US" dirty="0" err="1" smtClean="0"/>
              <a:t>Qt</a:t>
            </a:r>
            <a:r>
              <a:rPr lang="en-US" dirty="0" smtClean="0"/>
              <a:t>, </a:t>
            </a:r>
            <a:r>
              <a:rPr lang="en-US" dirty="0" err="1" smtClean="0"/>
              <a:t>wxWidgets</a:t>
            </a:r>
            <a:r>
              <a:rPr lang="en-US" dirty="0" smtClean="0"/>
              <a:t>, MFC</a:t>
            </a:r>
          </a:p>
          <a:p>
            <a:r>
              <a:rPr lang="en-US" dirty="0" smtClean="0"/>
              <a:t>Perl, </a:t>
            </a:r>
            <a:r>
              <a:rPr lang="en-US" dirty="0" err="1" smtClean="0"/>
              <a:t>Pyton</a:t>
            </a:r>
            <a:r>
              <a:rPr lang="en-US" dirty="0" smtClean="0"/>
              <a:t>, Ruby: GTK+, </a:t>
            </a:r>
            <a:r>
              <a:rPr lang="en-US" dirty="0" err="1" smtClean="0"/>
              <a:t>wxWidgets</a:t>
            </a:r>
            <a:r>
              <a:rPr lang="en-US" dirty="0" smtClean="0"/>
              <a:t>, </a:t>
            </a:r>
            <a:r>
              <a:rPr lang="en-US" dirty="0" err="1" smtClean="0"/>
              <a:t>Tk</a:t>
            </a:r>
            <a:r>
              <a:rPr lang="ru-RU" dirty="0" smtClean="0"/>
              <a:t> и иные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Технологии разработки </a:t>
            </a:r>
            <a:r>
              <a:rPr lang="en-US" dirty="0" smtClean="0"/>
              <a:t>web-</a:t>
            </a:r>
            <a:r>
              <a:rPr lang="ru-RU" dirty="0" smtClean="0"/>
              <a:t>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6"/>
            <a:ext cx="8229600" cy="43046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Тонкий клиент </a:t>
            </a:r>
            <a:r>
              <a:rPr lang="ru-RU" dirty="0"/>
              <a:t>- компьютер или программа-клиент в сетях с клиент-серверной или терминальной архитектурой, который переносит все или большую часть задач по обработке информации на сервер. Примером тонкого клиента может служить компьютер с браузером, использующийся для работы с </a:t>
            </a:r>
            <a:r>
              <a:rPr lang="ru-RU" dirty="0" smtClean="0"/>
              <a:t>веб-приложениями.</a:t>
            </a:r>
          </a:p>
          <a:p>
            <a:r>
              <a:rPr lang="ru-RU" dirty="0" smtClean="0"/>
              <a:t>Применение последних версий в силу быстрого устаревания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ajax </a:t>
            </a:r>
            <a:r>
              <a:rPr lang="ru-RU" dirty="0" smtClean="0"/>
              <a:t>и динамических элементов</a:t>
            </a:r>
          </a:p>
          <a:p>
            <a:r>
              <a:rPr lang="ru-RU" dirty="0" smtClean="0"/>
              <a:t>Независимость интерфейсной библиотеки от языка программирования серверной части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библиотеки для разработки интерфейса веб-приложений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Базовые принципы</a:t>
            </a:r>
          </a:p>
          <a:p>
            <a:r>
              <a:rPr lang="ru-RU" dirty="0" smtClean="0"/>
              <a:t>Соответствие </a:t>
            </a:r>
            <a:r>
              <a:rPr lang="en-US" dirty="0" smtClean="0"/>
              <a:t>HTML5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CSS3</a:t>
            </a:r>
          </a:p>
          <a:p>
            <a:r>
              <a:rPr lang="ru-RU" dirty="0" smtClean="0"/>
              <a:t>Применение </a:t>
            </a:r>
            <a:r>
              <a:rPr lang="en-US" dirty="0" smtClean="0"/>
              <a:t>AJAX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Примеры:</a:t>
            </a:r>
          </a:p>
          <a:p>
            <a:r>
              <a:rPr lang="en-US" dirty="0" smtClean="0"/>
              <a:t>ASP.NET</a:t>
            </a:r>
          </a:p>
          <a:p>
            <a:r>
              <a:rPr lang="ru-RU" dirty="0" smtClean="0"/>
              <a:t>Различные вариации на </a:t>
            </a:r>
            <a:r>
              <a:rPr lang="en-US" dirty="0" smtClean="0"/>
              <a:t>JS (bootstrap, </a:t>
            </a:r>
            <a:r>
              <a:rPr lang="en-US" dirty="0" err="1" smtClean="0"/>
              <a:t>extJS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Разработка мобильных приложений (мобильных клиентов) под </a:t>
            </a:r>
            <a:r>
              <a:rPr lang="en-US" dirty="0"/>
              <a:t>iOS</a:t>
            </a:r>
            <a:r>
              <a:rPr lang="ru-RU" dirty="0"/>
              <a:t>, </a:t>
            </a:r>
            <a:r>
              <a:rPr lang="en-US" dirty="0"/>
              <a:t>Android</a:t>
            </a:r>
            <a:r>
              <a:rPr lang="ru-RU" dirty="0"/>
              <a:t>, </a:t>
            </a:r>
            <a:r>
              <a:rPr lang="en-US" dirty="0"/>
              <a:t>Windows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6"/>
            <a:ext cx="8229600" cy="4304635"/>
          </a:xfrm>
        </p:spPr>
        <p:txBody>
          <a:bodyPr>
            <a:normAutofit/>
          </a:bodyPr>
          <a:lstStyle/>
          <a:p>
            <a:r>
              <a:rPr lang="ru-RU" dirty="0" smtClean="0"/>
              <a:t>Для каждой платформы необходимо учитывать требования производителя (</a:t>
            </a:r>
            <a:r>
              <a:rPr lang="en-US" dirty="0" smtClean="0"/>
              <a:t>guidelines)</a:t>
            </a:r>
            <a:endParaRPr lang="ru-RU" dirty="0" smtClean="0"/>
          </a:p>
          <a:p>
            <a:r>
              <a:rPr lang="ru-RU" dirty="0" smtClean="0"/>
              <a:t>Минимизация достигается за счет использования веб-интерфейсов и универсальных библиотек (</a:t>
            </a:r>
            <a:r>
              <a:rPr lang="en-US" dirty="0" err="1" smtClean="0"/>
              <a:t>AppCelerator</a:t>
            </a:r>
            <a:r>
              <a:rPr lang="en-US" dirty="0" smtClean="0"/>
              <a:t>, </a:t>
            </a:r>
            <a:r>
              <a:rPr lang="en-US" dirty="0" err="1" smtClean="0"/>
              <a:t>PhoneGAP</a:t>
            </a:r>
            <a:r>
              <a:rPr lang="en-US" dirty="0" smtClean="0"/>
              <a:t>, Embarcadero, </a:t>
            </a:r>
            <a:r>
              <a:rPr lang="en-US" dirty="0" err="1" smtClean="0"/>
              <a:t>Qt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Общие требования:</a:t>
            </a:r>
          </a:p>
          <a:p>
            <a:r>
              <a:rPr lang="ru-RU" dirty="0" smtClean="0"/>
              <a:t>Снижение зависимости от наличия соединения</a:t>
            </a:r>
          </a:p>
          <a:p>
            <a:r>
              <a:rPr lang="ru-RU" dirty="0" smtClean="0"/>
              <a:t>Упрощение ввода данных</a:t>
            </a:r>
          </a:p>
          <a:p>
            <a:r>
              <a:rPr lang="ru-RU" dirty="0" smtClean="0"/>
              <a:t>Сохранение высокой скорости отклика интерфейса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Распознавание текстов, речи,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Общие проблемы:</a:t>
            </a:r>
            <a:endParaRPr lang="ru-RU" dirty="0"/>
          </a:p>
          <a:p>
            <a:r>
              <a:rPr lang="ru-RU" dirty="0" smtClean="0"/>
              <a:t>Наличие языковой специфики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Использование сложных мат. моделей</a:t>
            </a:r>
            <a:endParaRPr lang="ru-RU" dirty="0"/>
          </a:p>
          <a:p>
            <a:r>
              <a:rPr lang="ru-RU" dirty="0" smtClean="0"/>
              <a:t>Коммерциализация алгоритмов </a:t>
            </a:r>
          </a:p>
          <a:p>
            <a:r>
              <a:rPr lang="ru-RU" dirty="0" smtClean="0"/>
              <a:t>Определение эмоциональной окраски</a:t>
            </a:r>
          </a:p>
          <a:p>
            <a:r>
              <a:rPr lang="ru-RU" dirty="0" smtClean="0"/>
              <a:t>Необходимость верификации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Распознавание текстов, речи,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Распознавание текстов. Ключевые </a:t>
            </a:r>
            <a:r>
              <a:rPr lang="ru-RU" dirty="0"/>
              <a:t>продукты:</a:t>
            </a:r>
            <a:endParaRPr lang="ru-RU" dirty="0" smtClean="0"/>
          </a:p>
          <a:p>
            <a:r>
              <a:rPr lang="en-US" dirty="0" smtClean="0"/>
              <a:t>Abby</a:t>
            </a:r>
            <a:r>
              <a:rPr lang="ru-RU" dirty="0" smtClean="0"/>
              <a:t> (линейка продуктов)</a:t>
            </a:r>
            <a:r>
              <a:rPr lang="en-US" dirty="0" smtClean="0"/>
              <a:t> </a:t>
            </a:r>
            <a:endParaRPr lang="ru-RU" dirty="0"/>
          </a:p>
          <a:p>
            <a:r>
              <a:rPr lang="en-US" dirty="0" err="1" smtClean="0"/>
              <a:t>OpenSource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Распознавание речи. Ключевые продукты:</a:t>
            </a:r>
          </a:p>
          <a:p>
            <a:r>
              <a:rPr lang="ru-RU" dirty="0" smtClean="0"/>
              <a:t>Интегрированные решения от </a:t>
            </a:r>
            <a:r>
              <a:rPr lang="en-US" dirty="0" smtClean="0"/>
              <a:t>Apple, Google, Microsoft</a:t>
            </a:r>
          </a:p>
          <a:p>
            <a:r>
              <a:rPr lang="ru-RU" dirty="0" smtClean="0"/>
              <a:t>Сторонние решения: </a:t>
            </a:r>
            <a:r>
              <a:rPr lang="en-US" dirty="0" smtClean="0"/>
              <a:t>Sphinx, </a:t>
            </a:r>
            <a:r>
              <a:rPr lang="ru-RU" dirty="0" smtClean="0"/>
              <a:t>решения ЦРТ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Распознавание изображений: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Google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Штрихкодирование</a:t>
            </a:r>
            <a:r>
              <a:rPr lang="en-US" dirty="0"/>
              <a:t>, </a:t>
            </a:r>
            <a:r>
              <a:rPr lang="ru-RU" dirty="0"/>
              <a:t>использование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радио-терминалов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r>
              <a:rPr lang="en-US" dirty="0" smtClean="0"/>
              <a:t>FMCG </a:t>
            </a:r>
          </a:p>
          <a:p>
            <a:r>
              <a:rPr lang="en-US" dirty="0"/>
              <a:t>WMS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smtClean="0"/>
              <a:t>Документооборот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Типы штрих-кодов:</a:t>
            </a:r>
          </a:p>
          <a:p>
            <a:r>
              <a:rPr lang="en-US" dirty="0" smtClean="0"/>
              <a:t>1D code: EAN X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2D code: PDF417, QR code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Штрихкодирование</a:t>
            </a:r>
            <a:r>
              <a:rPr lang="en-US" dirty="0"/>
              <a:t>, </a:t>
            </a:r>
            <a:r>
              <a:rPr lang="ru-RU" dirty="0"/>
              <a:t>использование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радио-терминалов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Самая дешевая технология </a:t>
            </a:r>
            <a:r>
              <a:rPr lang="ru-RU" dirty="0" err="1" smtClean="0"/>
              <a:t>идентфикации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Самый быстрый способ ввода типизированных данных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Необходимость закупки доп. оборудования</a:t>
            </a:r>
          </a:p>
          <a:p>
            <a:r>
              <a:rPr lang="ru-RU" dirty="0" smtClean="0"/>
              <a:t>При использовании беспроводных терминалов, необходимо разворачивать БЛВС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Штрихкодирование</a:t>
            </a:r>
            <a:r>
              <a:rPr lang="en-US" dirty="0"/>
              <a:t>, </a:t>
            </a:r>
            <a:r>
              <a:rPr lang="ru-RU" dirty="0"/>
              <a:t>использование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радио-терминалов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Самая дешевая технология </a:t>
            </a:r>
            <a:r>
              <a:rPr lang="ru-RU" dirty="0" err="1" smtClean="0"/>
              <a:t>идентфикации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Самый быстрый способ ввода типизированных данных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Необходимость закупки доп. оборудования</a:t>
            </a:r>
          </a:p>
          <a:p>
            <a:r>
              <a:rPr lang="ru-RU" dirty="0" smtClean="0"/>
              <a:t>При использовании беспроводных терминалов, необходимо разворачивать БЛВС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RFID, SMARTCARD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4581"/>
            <a:ext cx="8229600" cy="467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Принципы работы:</a:t>
            </a:r>
          </a:p>
          <a:p>
            <a:r>
              <a:rPr lang="ru-RU" dirty="0" smtClean="0"/>
              <a:t>Питание обеспечивается только на приемнике</a:t>
            </a:r>
          </a:p>
          <a:p>
            <a:r>
              <a:rPr lang="ru-RU" dirty="0" smtClean="0"/>
              <a:t>Мгновенное сканирование большого объема информации</a:t>
            </a:r>
          </a:p>
          <a:p>
            <a:r>
              <a:rPr lang="ru-RU" dirty="0" smtClean="0"/>
              <a:t>Карта не имеет элемента питания  </a:t>
            </a:r>
            <a:endParaRPr lang="en-US" dirty="0" smtClean="0"/>
          </a:p>
          <a:p>
            <a:r>
              <a:rPr lang="ru-RU" dirty="0" smtClean="0"/>
              <a:t>Карта хранит различный объем информации</a:t>
            </a:r>
          </a:p>
          <a:p>
            <a:r>
              <a:rPr lang="ru-RU" dirty="0" smtClean="0"/>
              <a:t>Карта может быть шифрованной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r>
              <a:rPr lang="ru-RU" dirty="0" smtClean="0"/>
              <a:t>СКУД</a:t>
            </a:r>
          </a:p>
          <a:p>
            <a:r>
              <a:rPr lang="ru-RU" dirty="0" smtClean="0"/>
              <a:t>Логистика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Информация о дисциплине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Цель – теоретическое и практическое освоение стандартов и методик разработки корпоративных информационных систем</a:t>
            </a:r>
          </a:p>
          <a:p>
            <a:r>
              <a:rPr lang="ru-RU" dirty="0" smtClean="0"/>
              <a:t>Состав</a:t>
            </a:r>
            <a:endParaRPr lang="en-US" dirty="0" smtClean="0"/>
          </a:p>
          <a:p>
            <a:pPr lvl="1"/>
            <a:r>
              <a:rPr lang="ru-RU" sz="2200" dirty="0" smtClean="0"/>
              <a:t>Лекции</a:t>
            </a:r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403</a:t>
            </a:r>
            <a:r>
              <a:rPr lang="ru-RU" sz="2000" dirty="0" smtClean="0"/>
              <a:t> </a:t>
            </a:r>
            <a:r>
              <a:rPr lang="ru-RU" sz="2000" dirty="0"/>
              <a:t>ауд.)</a:t>
            </a:r>
            <a:endParaRPr lang="en-US" sz="2000" dirty="0"/>
          </a:p>
          <a:p>
            <a:pPr lvl="1"/>
            <a:r>
              <a:rPr lang="ru-RU" sz="2000" dirty="0" smtClean="0"/>
              <a:t>Лабораторные </a:t>
            </a:r>
            <a:r>
              <a:rPr lang="ru-RU" sz="2000" dirty="0"/>
              <a:t>работы </a:t>
            </a:r>
            <a:endParaRPr lang="ru-RU" sz="2000" dirty="0" smtClean="0"/>
          </a:p>
          <a:p>
            <a:r>
              <a:rPr lang="ru-RU" dirty="0" smtClean="0"/>
              <a:t>Контроль</a:t>
            </a:r>
            <a:endParaRPr lang="en-US" dirty="0"/>
          </a:p>
          <a:p>
            <a:pPr lvl="1"/>
            <a:r>
              <a:rPr lang="ru-RU" sz="2200" dirty="0" smtClean="0"/>
              <a:t>Экзамен</a:t>
            </a:r>
            <a:endParaRPr lang="en-US" sz="2000" dirty="0"/>
          </a:p>
          <a:p>
            <a:pPr lvl="1"/>
            <a:r>
              <a:rPr lang="ru-RU" sz="2200" dirty="0" smtClean="0"/>
              <a:t>Выполнение лабораторных работ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93827" y="247518"/>
            <a:ext cx="5602406" cy="365125"/>
          </a:xfrm>
        </p:spPr>
        <p:txBody>
          <a:bodyPr/>
          <a:lstStyle/>
          <a:p>
            <a:r>
              <a:rPr lang="ru-RU" dirty="0"/>
              <a:t>Лекция №1. </a:t>
            </a:r>
            <a:endParaRPr lang="ru-RU" dirty="0" smtClean="0"/>
          </a:p>
          <a:p>
            <a:r>
              <a:rPr lang="ru-RU" dirty="0" smtClean="0"/>
              <a:t>Технологии разработки корпоративных </a:t>
            </a:r>
            <a:r>
              <a:rPr lang="ru-RU" dirty="0"/>
              <a:t>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RFID, SMARTCARD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4581"/>
            <a:ext cx="8229600" cy="467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типы:</a:t>
            </a:r>
          </a:p>
          <a:p>
            <a:r>
              <a:rPr lang="en-US" dirty="0" smtClean="0"/>
              <a:t>MIFARE</a:t>
            </a:r>
            <a:endParaRPr lang="ru-RU" dirty="0" smtClean="0"/>
          </a:p>
          <a:p>
            <a:r>
              <a:rPr lang="en-US" dirty="0" smtClean="0"/>
              <a:t>EM-Marine</a:t>
            </a:r>
          </a:p>
          <a:p>
            <a:r>
              <a:rPr lang="en-US" dirty="0" smtClean="0"/>
              <a:t>RFID</a:t>
            </a:r>
          </a:p>
          <a:p>
            <a:r>
              <a:rPr lang="en-US" dirty="0" smtClean="0"/>
              <a:t>HID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Недостатки</a:t>
            </a:r>
            <a:r>
              <a:rPr lang="ru-RU" dirty="0"/>
              <a:t>: </a:t>
            </a:r>
          </a:p>
          <a:p>
            <a:r>
              <a:rPr lang="ru-RU" dirty="0"/>
              <a:t>Стоимость использования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Технологии сбора данных с производственного </a:t>
            </a:r>
            <a:r>
              <a:rPr lang="ru-RU" dirty="0" smtClean="0"/>
              <a:t>оборудования (</a:t>
            </a:r>
            <a:r>
              <a:rPr lang="en-US" dirty="0" smtClean="0"/>
              <a:t>MES, SCADA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4581"/>
            <a:ext cx="8229600" cy="467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задачи:</a:t>
            </a:r>
          </a:p>
          <a:p>
            <a:r>
              <a:rPr lang="ru-RU" dirty="0" smtClean="0"/>
              <a:t>Сбор данных с контроллеров</a:t>
            </a:r>
          </a:p>
          <a:p>
            <a:r>
              <a:rPr lang="ru-RU" dirty="0" smtClean="0"/>
              <a:t>Управление параметрами полного производственного цикла </a:t>
            </a:r>
          </a:p>
          <a:p>
            <a:r>
              <a:rPr lang="ru-RU" dirty="0" smtClean="0"/>
              <a:t>Обработка и анализ</a:t>
            </a:r>
            <a:endParaRPr lang="en-US" dirty="0" smtClean="0"/>
          </a:p>
          <a:p>
            <a:r>
              <a:rPr lang="ru-RU" dirty="0" smtClean="0"/>
              <a:t>Передача во внешние системы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Используются для построения:</a:t>
            </a:r>
          </a:p>
          <a:p>
            <a:r>
              <a:rPr lang="en-US" dirty="0" smtClean="0"/>
              <a:t>PDM</a:t>
            </a:r>
          </a:p>
          <a:p>
            <a:r>
              <a:rPr lang="en-US" dirty="0" smtClean="0"/>
              <a:t>PLM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Автоматические сканеры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4581"/>
            <a:ext cx="8229600" cy="467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задачи:</a:t>
            </a:r>
          </a:p>
          <a:p>
            <a:r>
              <a:rPr lang="ru-RU" dirty="0" smtClean="0"/>
              <a:t>Учет событий</a:t>
            </a:r>
          </a:p>
          <a:p>
            <a:r>
              <a:rPr lang="ru-RU" dirty="0" smtClean="0"/>
              <a:t>Интеграция с контроллером</a:t>
            </a:r>
          </a:p>
          <a:p>
            <a:r>
              <a:rPr lang="ru-RU" dirty="0" smtClean="0"/>
              <a:t>Простота выполнения задачи – обработка идет в программном обеспечении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r>
              <a:rPr lang="ru-RU" dirty="0"/>
              <a:t>Учет </a:t>
            </a:r>
            <a:r>
              <a:rPr lang="ru-RU" dirty="0" smtClean="0"/>
              <a:t>пассажиропотока</a:t>
            </a:r>
            <a:endParaRPr lang="ru-RU" dirty="0"/>
          </a:p>
          <a:p>
            <a:r>
              <a:rPr lang="ru-RU" dirty="0" smtClean="0"/>
              <a:t>Проверка </a:t>
            </a:r>
            <a:r>
              <a:rPr lang="ru-RU" dirty="0" err="1" smtClean="0"/>
              <a:t>био</a:t>
            </a:r>
            <a:r>
              <a:rPr lang="ru-RU" dirty="0" smtClean="0"/>
              <a:t>-параметров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</a:t>
            </a:r>
            <a:r>
              <a:rPr lang="ru-RU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Общее содержание </a:t>
            </a:r>
            <a:r>
              <a:rPr lang="ru-RU" dirty="0" smtClean="0"/>
              <a:t>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7581331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Технологии работы с данными</a:t>
            </a:r>
          </a:p>
          <a:p>
            <a:r>
              <a:rPr lang="ru-RU" dirty="0" smtClean="0"/>
              <a:t>Сбор</a:t>
            </a:r>
          </a:p>
          <a:p>
            <a:r>
              <a:rPr lang="ru-RU" dirty="0" smtClean="0"/>
              <a:t>Хранение</a:t>
            </a:r>
          </a:p>
          <a:p>
            <a:r>
              <a:rPr lang="ru-RU" dirty="0" smtClean="0"/>
              <a:t>Передача</a:t>
            </a:r>
            <a:endParaRPr lang="en-US" dirty="0" smtClean="0"/>
          </a:p>
          <a:p>
            <a:r>
              <a:rPr lang="ru-RU" dirty="0" smtClean="0"/>
              <a:t>Обработки</a:t>
            </a:r>
          </a:p>
          <a:p>
            <a:r>
              <a:rPr lang="ru-RU" dirty="0" smtClean="0"/>
              <a:t>Представление</a:t>
            </a:r>
          </a:p>
          <a:p>
            <a:r>
              <a:rPr lang="ru-RU" dirty="0" smtClean="0"/>
              <a:t>Миграция и верификация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16406" y="247518"/>
            <a:ext cx="582759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Система</a:t>
            </a:r>
            <a:r>
              <a:rPr lang="ru-RU" dirty="0" smtClean="0"/>
              <a:t> - комплекс</a:t>
            </a:r>
            <a:r>
              <a:rPr lang="ru-RU" dirty="0"/>
              <a:t>, состоящий из </a:t>
            </a:r>
            <a:r>
              <a:rPr lang="ru-RU" dirty="0" smtClean="0"/>
              <a:t>процессов</a:t>
            </a:r>
            <a:r>
              <a:rPr lang="ru-RU" dirty="0"/>
              <a:t>, технических и программных средств, устройств и персонала, </a:t>
            </a:r>
            <a:r>
              <a:rPr lang="ru-RU" dirty="0" smtClean="0"/>
              <a:t>обладающий </a:t>
            </a:r>
            <a:r>
              <a:rPr lang="ru-RU" dirty="0"/>
              <a:t>возможностью удовлетворять установленным потребностям или </a:t>
            </a:r>
            <a:r>
              <a:rPr lang="ru-RU" dirty="0" smtClean="0"/>
              <a:t>целям </a:t>
            </a:r>
            <a:r>
              <a:rPr lang="ru-RU" dirty="0"/>
              <a:t>(ГОСТ Р ИСО/МЭК12207:99)</a:t>
            </a:r>
          </a:p>
          <a:p>
            <a:r>
              <a:rPr lang="ru-RU" b="1" dirty="0" smtClean="0"/>
              <a:t>Информационная </a:t>
            </a:r>
            <a:r>
              <a:rPr lang="ru-RU" b="1" dirty="0"/>
              <a:t>система </a:t>
            </a:r>
            <a:r>
              <a:rPr lang="ru-RU" b="1" dirty="0" smtClean="0"/>
              <a:t>(ИС</a:t>
            </a:r>
            <a:r>
              <a:rPr lang="ru-RU" b="1" dirty="0"/>
              <a:t>) </a:t>
            </a:r>
            <a:r>
              <a:rPr lang="ru-RU" dirty="0"/>
              <a:t>— система обработки </a:t>
            </a:r>
            <a:r>
              <a:rPr lang="ru-RU" dirty="0" smtClean="0"/>
              <a:t>информации </a:t>
            </a:r>
            <a:r>
              <a:rPr lang="ru-RU" dirty="0"/>
              <a:t>и соответствующие организационные ресурсы (человеческие, технические, финансовые и т. д.), которые обеспечивают и распространяют информацию (ISO/IEC 2382-1:1993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97" y="2893067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b="1" dirty="0" smtClean="0"/>
              <a:t>Корпоративная информационная система (</a:t>
            </a:r>
            <a:r>
              <a:rPr lang="en-US" sz="2600" b="1" dirty="0" smtClean="0"/>
              <a:t>ERP</a:t>
            </a:r>
            <a:r>
              <a:rPr lang="ru-RU" sz="2600" b="1" dirty="0" smtClean="0"/>
              <a:t>)</a:t>
            </a:r>
            <a:r>
              <a:rPr lang="en-US" sz="2600" b="1" dirty="0" smtClean="0"/>
              <a:t> </a:t>
            </a:r>
            <a:r>
              <a:rPr lang="ru-RU" sz="2600" dirty="0" smtClean="0"/>
              <a:t>-</a:t>
            </a:r>
            <a:r>
              <a:rPr lang="en-US" sz="2600" dirty="0" smtClean="0"/>
              <a:t> </a:t>
            </a:r>
            <a:r>
              <a:rPr lang="ru-RU" sz="2800" dirty="0"/>
              <a:t>стратегическая ИС представляющая собой совокупность технических и программных средств, реализующих идеи и методы автоматизации всех функций управления </a:t>
            </a:r>
            <a:r>
              <a:rPr lang="ru-RU" sz="2800" dirty="0" smtClean="0"/>
              <a:t>предприятием</a:t>
            </a:r>
            <a:r>
              <a:rPr lang="ru-RU" sz="2600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9" y="1158215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Типовая архитектура КИС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6625989" cy="4372874"/>
          </a:xfrm>
        </p:spPr>
        <p:txBody>
          <a:bodyPr>
            <a:normAutofit/>
          </a:bodyPr>
          <a:lstStyle/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62" y="2119155"/>
            <a:ext cx="6452870" cy="326580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Технологии сбора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Принципы </a:t>
            </a:r>
            <a:r>
              <a:rPr lang="ru-RU" dirty="0"/>
              <a:t>разработки интерфейсов современных </a:t>
            </a:r>
            <a:r>
              <a:rPr lang="ru-RU" dirty="0" smtClean="0"/>
              <a:t>КИС</a:t>
            </a:r>
          </a:p>
          <a:p>
            <a:pPr lvl="0"/>
            <a:r>
              <a:rPr lang="ru-RU" dirty="0" smtClean="0"/>
              <a:t>Разработка </a:t>
            </a:r>
            <a:r>
              <a:rPr lang="ru-RU" dirty="0"/>
              <a:t>интерфейсов на толстых клиентах</a:t>
            </a:r>
          </a:p>
          <a:p>
            <a:pPr lvl="0"/>
            <a:r>
              <a:rPr lang="ru-RU" dirty="0" smtClean="0"/>
              <a:t>Технологии </a:t>
            </a:r>
            <a:r>
              <a:rPr lang="ru-RU" dirty="0"/>
              <a:t>разработки </a:t>
            </a:r>
            <a:r>
              <a:rPr lang="en-US" dirty="0"/>
              <a:t>web-</a:t>
            </a:r>
            <a:r>
              <a:rPr lang="ru-RU" dirty="0"/>
              <a:t>интерфейсов</a:t>
            </a:r>
          </a:p>
          <a:p>
            <a:pPr lvl="0"/>
            <a:r>
              <a:rPr lang="ru-RU" dirty="0"/>
              <a:t>Разработка мобильных приложений (мобильных клиентов) под </a:t>
            </a:r>
            <a:r>
              <a:rPr lang="en-US" dirty="0"/>
              <a:t>iOS</a:t>
            </a:r>
            <a:r>
              <a:rPr lang="ru-RU" dirty="0"/>
              <a:t>, </a:t>
            </a:r>
            <a:r>
              <a:rPr lang="en-US" dirty="0"/>
              <a:t>Android</a:t>
            </a:r>
            <a:r>
              <a:rPr lang="ru-RU" dirty="0"/>
              <a:t>, </a:t>
            </a:r>
            <a:r>
              <a:rPr lang="en-US" dirty="0"/>
              <a:t>Windows</a:t>
            </a:r>
            <a:endParaRPr lang="ru-RU" dirty="0"/>
          </a:p>
          <a:p>
            <a:pPr lvl="0"/>
            <a:r>
              <a:rPr lang="ru-RU" dirty="0"/>
              <a:t>Распознавание текстов, речи, изображений</a:t>
            </a:r>
          </a:p>
          <a:p>
            <a:pPr lvl="0"/>
            <a:r>
              <a:rPr lang="ru-RU" dirty="0"/>
              <a:t>Штрихкодирование</a:t>
            </a:r>
            <a:r>
              <a:rPr lang="en-US" dirty="0"/>
              <a:t>, </a:t>
            </a:r>
            <a:r>
              <a:rPr lang="ru-RU" dirty="0"/>
              <a:t>использование радио-терминалов</a:t>
            </a:r>
          </a:p>
          <a:p>
            <a:pPr lvl="0"/>
            <a:r>
              <a:rPr lang="en-US" dirty="0"/>
              <a:t>RFID, </a:t>
            </a:r>
            <a:r>
              <a:rPr lang="en-US" dirty="0" smtClean="0"/>
              <a:t>SMARTCARD</a:t>
            </a:r>
            <a:endParaRPr lang="ru-RU" dirty="0"/>
          </a:p>
          <a:p>
            <a:pPr lvl="0"/>
            <a:r>
              <a:rPr lang="ru-RU" dirty="0"/>
              <a:t>Технологии сбора данных с производственного оборудования</a:t>
            </a:r>
          </a:p>
          <a:p>
            <a:r>
              <a:rPr lang="ru-RU" dirty="0"/>
              <a:t>Автоматические </a:t>
            </a:r>
            <a:r>
              <a:rPr lang="ru-RU" dirty="0" smtClean="0"/>
              <a:t>сканеры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36509"/>
            <a:ext cx="8509379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Принципы разработки интерфейсов современных КИС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типовых библиотек</a:t>
            </a:r>
          </a:p>
          <a:p>
            <a:r>
              <a:rPr lang="ru-RU" dirty="0" smtClean="0"/>
              <a:t>Применение шаблонов и </a:t>
            </a:r>
            <a:r>
              <a:rPr lang="ru-RU" dirty="0" err="1" smtClean="0"/>
              <a:t>переиспользование</a:t>
            </a:r>
            <a:r>
              <a:rPr lang="ru-RU" dirty="0" smtClean="0"/>
              <a:t> ранее созданных блоков</a:t>
            </a:r>
          </a:p>
          <a:p>
            <a:r>
              <a:rPr lang="ru-RU" dirty="0" smtClean="0"/>
              <a:t>Использование более одной технологии в рамках системы</a:t>
            </a:r>
          </a:p>
          <a:p>
            <a:r>
              <a:rPr lang="ru-RU" dirty="0" smtClean="0"/>
              <a:t>Упрощение интерфейсов и перевод в </a:t>
            </a:r>
            <a:r>
              <a:rPr lang="ru-RU" dirty="0" err="1" smtClean="0"/>
              <a:t>текстово</a:t>
            </a:r>
            <a:r>
              <a:rPr lang="ru-RU" dirty="0" smtClean="0"/>
              <a:t>-ориентированный вид (</a:t>
            </a:r>
            <a:r>
              <a:rPr lang="en-US" dirty="0" smtClean="0"/>
              <a:t>Metro UI)</a:t>
            </a:r>
          </a:p>
          <a:p>
            <a:r>
              <a:rPr lang="ru-RU" dirty="0" smtClean="0"/>
              <a:t>Последовательное расположение элементов и </a:t>
            </a:r>
            <a:r>
              <a:rPr lang="ru-RU" dirty="0" err="1" smtClean="0"/>
              <a:t>автозаполнение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интерфейсов на толстых клиентах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6"/>
            <a:ext cx="8229600" cy="4304635"/>
          </a:xfrm>
        </p:spPr>
        <p:txBody>
          <a:bodyPr>
            <a:normAutofit/>
          </a:bodyPr>
          <a:lstStyle/>
          <a:p>
            <a:r>
              <a:rPr lang="ru-RU" dirty="0" smtClean="0"/>
              <a:t>Толстый клиент </a:t>
            </a:r>
            <a:r>
              <a:rPr lang="ru-RU" dirty="0"/>
              <a:t>- приложение, обеспечивающее (в противовес тонкому клиенту) расширенную функциональность независимо от центрального сервера. </a:t>
            </a:r>
            <a:r>
              <a:rPr lang="ru-RU" i="1" dirty="0" smtClean="0"/>
              <a:t>Как правило</a:t>
            </a:r>
            <a:r>
              <a:rPr lang="ru-RU" dirty="0" smtClean="0"/>
              <a:t> сервер </a:t>
            </a:r>
            <a:r>
              <a:rPr lang="ru-RU" dirty="0"/>
              <a:t>в этом случае является лишь хранилищем данных, а вся работа по обработке и представлению этих данных переносится на машину клиента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Богатый, насыщенный интерфейс</a:t>
            </a:r>
          </a:p>
          <a:p>
            <a:r>
              <a:rPr lang="ru-RU" dirty="0" smtClean="0"/>
              <a:t>Наличие интеграции с интерфейсами базового прикладного ПО (</a:t>
            </a:r>
            <a:r>
              <a:rPr lang="en-US" dirty="0" smtClean="0"/>
              <a:t>Microsoft Office, </a:t>
            </a:r>
            <a:r>
              <a:rPr lang="en-US" dirty="0" err="1" smtClean="0"/>
              <a:t>Autocad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№1. </a:t>
            </a:r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</TotalTime>
  <Words>959</Words>
  <Application>Microsoft Office PowerPoint</Application>
  <PresentationFormat>Экран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Cover</vt:lpstr>
      <vt:lpstr>1_Cover</vt:lpstr>
      <vt:lpstr>Технологии разработки корпоративных  информационных систем</vt:lpstr>
      <vt:lpstr>Информация о дисциплине</vt:lpstr>
      <vt:lpstr>Общее содержание лекции</vt:lpstr>
      <vt:lpstr>Терминология</vt:lpstr>
      <vt:lpstr>Терминология</vt:lpstr>
      <vt:lpstr>Типовая архитектура КИС</vt:lpstr>
      <vt:lpstr>Технологии сбора данных</vt:lpstr>
      <vt:lpstr>Принципы разработки интерфейсов современных КИС</vt:lpstr>
      <vt:lpstr>Разработка интерфейсов на толстых клиентах</vt:lpstr>
      <vt:lpstr>Основные библиотеки для разработки интерфейса толстого клиента</vt:lpstr>
      <vt:lpstr>Технологии разработки web-интерфейсов</vt:lpstr>
      <vt:lpstr>Основные библиотеки для разработки интерфейса веб-приложений</vt:lpstr>
      <vt:lpstr>Разработка мобильных приложений (мобильных клиентов) под iOS, Android, Windows </vt:lpstr>
      <vt:lpstr>Распознавание текстов, речи, изображений</vt:lpstr>
      <vt:lpstr>Распознавание текстов, речи, изображений</vt:lpstr>
      <vt:lpstr>Штрихкодирование, использование  радио-терминалов</vt:lpstr>
      <vt:lpstr>Штрихкодирование, использование  радио-терминалов</vt:lpstr>
      <vt:lpstr>Штрихкодирование, использование  радио-терминалов</vt:lpstr>
      <vt:lpstr>RFID, SMARTCARD</vt:lpstr>
      <vt:lpstr>RFID, SMARTCARD</vt:lpstr>
      <vt:lpstr>Технологии сбора данных с производственного оборудования (MES, SCADA)</vt:lpstr>
      <vt:lpstr>Автоматические сканеры </vt:lpstr>
      <vt:lpstr>Спасибо за внимание!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67</cp:revision>
  <dcterms:created xsi:type="dcterms:W3CDTF">2014-06-27T12:30:22Z</dcterms:created>
  <dcterms:modified xsi:type="dcterms:W3CDTF">2017-02-06T11:41:03Z</dcterms:modified>
</cp:coreProperties>
</file>