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1"/>
  </p:notesMasterIdLst>
  <p:handoutMasterIdLst>
    <p:handoutMasterId r:id="rId22"/>
  </p:handoutMasterIdLst>
  <p:sldIdLst>
    <p:sldId id="265" r:id="rId3"/>
    <p:sldId id="267" r:id="rId4"/>
    <p:sldId id="273" r:id="rId5"/>
    <p:sldId id="276" r:id="rId6"/>
    <p:sldId id="303" r:id="rId7"/>
    <p:sldId id="306" r:id="rId8"/>
    <p:sldId id="305" r:id="rId9"/>
    <p:sldId id="304" r:id="rId10"/>
    <p:sldId id="307" r:id="rId11"/>
    <p:sldId id="309" r:id="rId12"/>
    <p:sldId id="308" r:id="rId13"/>
    <p:sldId id="316" r:id="rId14"/>
    <p:sldId id="311" r:id="rId15"/>
    <p:sldId id="312" r:id="rId16"/>
    <p:sldId id="310" r:id="rId17"/>
    <p:sldId id="313" r:id="rId18"/>
    <p:sldId id="315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392" y="7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Санкт-Петербург</a:t>
            </a:r>
            <a:r>
              <a:rPr lang="en-US" dirty="0" smtClean="0"/>
              <a:t>, 201</a:t>
            </a:r>
            <a:r>
              <a:rPr lang="ru-RU" dirty="0" smtClean="0"/>
              <a:t>6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Технологии разработки</a:t>
            </a:r>
            <a:br>
              <a:rPr lang="ru-RU" dirty="0" smtClean="0"/>
            </a:br>
            <a:r>
              <a:rPr lang="ru-RU" dirty="0" smtClean="0"/>
              <a:t>корпоративных </a:t>
            </a:r>
            <a:br>
              <a:rPr lang="ru-RU" dirty="0" smtClean="0"/>
            </a:br>
            <a:r>
              <a:rPr lang="ru-RU" dirty="0" smtClean="0"/>
              <a:t>информационных систем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000" dirty="0" err="1" smtClean="0"/>
              <a:t>Пантенков</a:t>
            </a:r>
            <a:r>
              <a:rPr lang="ru-RU" sz="2000" dirty="0" smtClean="0"/>
              <a:t> Сергей Александрович</a:t>
            </a:r>
            <a:endParaRPr lang="nl-NL" sz="2000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NoSQL</a:t>
            </a:r>
            <a:r>
              <a:rPr lang="ru-RU" dirty="0" smtClean="0"/>
              <a:t>. Характерные черты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ru-RU" sz="2600" dirty="0"/>
              <a:t>Применение различных типов </a:t>
            </a:r>
            <a:r>
              <a:rPr lang="ru-RU" sz="2600" dirty="0" smtClean="0"/>
              <a:t>хранилищ.</a:t>
            </a:r>
            <a:endParaRPr lang="ru-RU" sz="2600" dirty="0"/>
          </a:p>
          <a:p>
            <a:r>
              <a:rPr lang="ru-RU" sz="2600" dirty="0"/>
              <a:t>Возможность разработки базы данных без задания </a:t>
            </a:r>
            <a:r>
              <a:rPr lang="ru-RU" sz="2600" dirty="0" smtClean="0"/>
              <a:t>схемы.</a:t>
            </a:r>
            <a:endParaRPr lang="ru-RU" sz="2600" dirty="0"/>
          </a:p>
          <a:p>
            <a:r>
              <a:rPr lang="ru-RU" sz="2600" dirty="0"/>
              <a:t>Использование </a:t>
            </a:r>
            <a:r>
              <a:rPr lang="ru-RU" sz="2600" dirty="0" smtClean="0"/>
              <a:t>многопроцессорности.</a:t>
            </a:r>
            <a:endParaRPr lang="ru-RU" sz="2600" dirty="0"/>
          </a:p>
          <a:p>
            <a:r>
              <a:rPr lang="ru-RU" sz="2600" dirty="0"/>
              <a:t>Линейная </a:t>
            </a:r>
            <a:r>
              <a:rPr lang="ru-RU" sz="2600" dirty="0" smtClean="0"/>
              <a:t>масштабируемость.</a:t>
            </a:r>
            <a:endParaRPr lang="ru-RU" sz="2600" dirty="0"/>
          </a:p>
          <a:p>
            <a:r>
              <a:rPr lang="ru-RU" sz="2600" dirty="0" err="1" smtClean="0"/>
              <a:t>Инновационность</a:t>
            </a:r>
            <a:r>
              <a:rPr lang="ru-RU" sz="2600" dirty="0" smtClean="0"/>
              <a:t>.</a:t>
            </a:r>
            <a:endParaRPr lang="ru-RU" sz="2600" dirty="0"/>
          </a:p>
          <a:p>
            <a:r>
              <a:rPr lang="ru-RU" sz="2600" dirty="0"/>
              <a:t>Сокращение времени </a:t>
            </a:r>
            <a:r>
              <a:rPr lang="ru-RU" sz="2600" dirty="0" smtClean="0"/>
              <a:t>разработки</a:t>
            </a:r>
            <a:endParaRPr lang="ru-RU" sz="2600" dirty="0"/>
          </a:p>
          <a:p>
            <a:r>
              <a:rPr lang="ru-RU" sz="2600" dirty="0" smtClean="0"/>
              <a:t>Высокая скорость работы</a:t>
            </a:r>
            <a:endParaRPr lang="ru-RU" sz="2600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2.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NoSQL</a:t>
            </a:r>
            <a:r>
              <a:rPr lang="ru-RU" dirty="0" smtClean="0"/>
              <a:t>. </a:t>
            </a:r>
            <a:r>
              <a:rPr lang="ru-RU" dirty="0" smtClean="0"/>
              <a:t>Типы хранилищ данных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063819"/>
            <a:ext cx="8536675" cy="4637231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ключ-значение </a:t>
            </a:r>
            <a:r>
              <a:rPr lang="ru-RU" sz="2800" dirty="0"/>
              <a:t>(</a:t>
            </a:r>
            <a:r>
              <a:rPr lang="en-US" sz="2800" dirty="0"/>
              <a:t>key-value store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BerkeleyDB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MemcacheDB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Riak</a:t>
            </a:r>
            <a:r>
              <a:rPr lang="en-US" dirty="0"/>
              <a:t>, Amazon </a:t>
            </a:r>
            <a:r>
              <a:rPr lang="en-US" dirty="0" err="1"/>
              <a:t>DynamoDB</a:t>
            </a:r>
            <a:r>
              <a:rPr lang="en-US" dirty="0"/>
              <a:t>.</a:t>
            </a:r>
            <a:endParaRPr lang="ru-RU" dirty="0" smtClean="0"/>
          </a:p>
          <a:p>
            <a:r>
              <a:rPr lang="ru-RU" sz="2800" dirty="0" smtClean="0"/>
              <a:t>документно-ориентированные </a:t>
            </a:r>
            <a:r>
              <a:rPr lang="ru-RU" sz="2800" dirty="0"/>
              <a:t>(</a:t>
            </a:r>
            <a:r>
              <a:rPr lang="en-US" sz="2800" dirty="0"/>
              <a:t>document store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0" indent="0">
              <a:buNone/>
            </a:pPr>
            <a:r>
              <a:rPr lang="en-US" dirty="0" err="1"/>
              <a:t>CouchDB</a:t>
            </a:r>
            <a:r>
              <a:rPr lang="en-US" dirty="0"/>
              <a:t>, </a:t>
            </a:r>
            <a:r>
              <a:rPr lang="en-US" dirty="0" err="1"/>
              <a:t>Couchbase</a:t>
            </a:r>
            <a:r>
              <a:rPr lang="en-US" dirty="0"/>
              <a:t>, </a:t>
            </a:r>
            <a:r>
              <a:rPr lang="en-US" dirty="0" err="1"/>
              <a:t>MarkLogic</a:t>
            </a:r>
            <a:r>
              <a:rPr lang="en-US" dirty="0"/>
              <a:t>, MongoDB, </a:t>
            </a:r>
            <a:r>
              <a:rPr lang="en-US" dirty="0" err="1"/>
              <a:t>eXist</a:t>
            </a:r>
            <a:r>
              <a:rPr lang="en-US" dirty="0"/>
              <a:t>, Berkeley DB </a:t>
            </a:r>
            <a:r>
              <a:rPr lang="en-US" dirty="0" smtClean="0"/>
              <a:t>XML</a:t>
            </a:r>
            <a:endParaRPr lang="ru-RU" dirty="0" smtClean="0"/>
          </a:p>
          <a:p>
            <a:r>
              <a:rPr lang="ru-RU" sz="2800" dirty="0" smtClean="0"/>
              <a:t>хранилища </a:t>
            </a:r>
            <a:r>
              <a:rPr lang="ru-RU" sz="2800" dirty="0"/>
              <a:t>семейств колонок (</a:t>
            </a:r>
            <a:r>
              <a:rPr lang="en-US" sz="2800" dirty="0"/>
              <a:t>column database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0" indent="0">
              <a:buNone/>
            </a:pPr>
            <a:r>
              <a:rPr lang="en-US" dirty="0"/>
              <a:t>Apache </a:t>
            </a:r>
            <a:r>
              <a:rPr lang="en-US" dirty="0" err="1"/>
              <a:t>HBase</a:t>
            </a:r>
            <a:r>
              <a:rPr lang="en-US" dirty="0"/>
              <a:t>, Apache Cassandra, Apache </a:t>
            </a:r>
            <a:r>
              <a:rPr lang="en-US" dirty="0" err="1"/>
              <a:t>Accumulo</a:t>
            </a:r>
            <a:r>
              <a:rPr lang="en-US" dirty="0"/>
              <a:t>, </a:t>
            </a:r>
            <a:r>
              <a:rPr lang="en-US" dirty="0" err="1"/>
              <a:t>Hypertable</a:t>
            </a:r>
            <a:r>
              <a:rPr lang="en-US" dirty="0"/>
              <a:t>, </a:t>
            </a:r>
            <a:r>
              <a:rPr lang="en-US" dirty="0" err="1"/>
              <a:t>SimpleDB</a:t>
            </a:r>
            <a:r>
              <a:rPr lang="en-US" dirty="0"/>
              <a:t> (Amazon.com)</a:t>
            </a:r>
            <a:endParaRPr lang="ru-RU" dirty="0" smtClean="0"/>
          </a:p>
          <a:p>
            <a:r>
              <a:rPr lang="ru-RU" sz="2800" dirty="0" err="1" smtClean="0"/>
              <a:t>графовые</a:t>
            </a:r>
            <a:r>
              <a:rPr lang="ru-RU" sz="2800" dirty="0" smtClean="0"/>
              <a:t> </a:t>
            </a:r>
            <a:r>
              <a:rPr lang="ru-RU" sz="2800" dirty="0"/>
              <a:t>базы данных (</a:t>
            </a:r>
            <a:r>
              <a:rPr lang="en-US" sz="2800" dirty="0"/>
              <a:t>graph database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0" indent="0">
              <a:buNone/>
            </a:pPr>
            <a:r>
              <a:rPr lang="en-US" dirty="0" smtClean="0"/>
              <a:t>Neo4j</a:t>
            </a:r>
            <a:r>
              <a:rPr lang="en-US" dirty="0"/>
              <a:t>, </a:t>
            </a:r>
            <a:r>
              <a:rPr lang="en-US" dirty="0" err="1"/>
              <a:t>OrientDB</a:t>
            </a:r>
            <a:r>
              <a:rPr lang="en-US" dirty="0"/>
              <a:t>, </a:t>
            </a:r>
            <a:r>
              <a:rPr lang="en-US" dirty="0" err="1" smtClean="0"/>
              <a:t>AllegroGraph</a:t>
            </a:r>
            <a:r>
              <a:rPr lang="ru-RU" dirty="0" smtClean="0"/>
              <a:t>, </a:t>
            </a:r>
            <a:r>
              <a:rPr lang="en-US" dirty="0" err="1" smtClean="0"/>
              <a:t>Blazegraph</a:t>
            </a:r>
            <a:r>
              <a:rPr lang="en-US" dirty="0" smtClean="0"/>
              <a:t>,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InfiniteGraph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2.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NoSQL</a:t>
            </a:r>
            <a:r>
              <a:rPr lang="ru-RU" dirty="0" smtClean="0"/>
              <a:t>. </a:t>
            </a:r>
            <a:r>
              <a:rPr lang="ru-RU" dirty="0" smtClean="0"/>
              <a:t>Типы хранилищ данных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063819"/>
            <a:ext cx="8536675" cy="46372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2.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  <p:pic>
        <p:nvPicPr>
          <p:cNvPr id="5122" name="Picture 2" descr="https://kvaes.files.wordpress.com/2015/01/1401269083847.jpg?w=7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25" y="2170894"/>
            <a:ext cx="57531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latclassroomproject2008.wikispaces.com/file/view/pic.gif/44710125/pi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14" y="3711268"/>
            <a:ext cx="3047389" cy="294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Работа с серверами индексации </a:t>
            </a:r>
            <a:r>
              <a:rPr lang="ru-RU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59687"/>
            <a:ext cx="8536675" cy="43728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 smtClean="0"/>
              <a:t>Основные принципы</a:t>
            </a:r>
            <a:endParaRPr lang="en-US" sz="2800" dirty="0" smtClean="0"/>
          </a:p>
          <a:p>
            <a:r>
              <a:rPr lang="ru-RU" sz="2800" dirty="0" smtClean="0"/>
              <a:t>Использование </a:t>
            </a:r>
            <a:r>
              <a:rPr lang="en-US" sz="2800" dirty="0" smtClean="0"/>
              <a:t>SQL </a:t>
            </a:r>
            <a:r>
              <a:rPr lang="ru-RU" sz="2800" dirty="0" smtClean="0"/>
              <a:t>и </a:t>
            </a:r>
            <a:r>
              <a:rPr lang="en-US" sz="2800" dirty="0" smtClean="0"/>
              <a:t>NoSQL </a:t>
            </a:r>
            <a:r>
              <a:rPr lang="ru-RU" sz="2800" dirty="0" smtClean="0"/>
              <a:t>хранилищ для поиска </a:t>
            </a:r>
          </a:p>
          <a:p>
            <a:r>
              <a:rPr lang="ru-RU" sz="2800" dirty="0" smtClean="0"/>
              <a:t>Поиск не по тексту, а по элементам индекса</a:t>
            </a:r>
          </a:p>
          <a:p>
            <a:r>
              <a:rPr lang="ru-RU" sz="2800" dirty="0" smtClean="0"/>
              <a:t>Ранжированный поиск</a:t>
            </a:r>
          </a:p>
          <a:p>
            <a:r>
              <a:rPr lang="ru-RU" sz="2800" dirty="0" smtClean="0"/>
              <a:t>Мощный язык запросов</a:t>
            </a:r>
          </a:p>
          <a:p>
            <a:r>
              <a:rPr lang="ru-RU" sz="2800" dirty="0" smtClean="0"/>
              <a:t>Поиск по «полям»</a:t>
            </a:r>
          </a:p>
          <a:p>
            <a:r>
              <a:rPr lang="en-US" sz="2800" dirty="0" smtClean="0"/>
              <a:t>Multiple</a:t>
            </a:r>
            <a:r>
              <a:rPr lang="ru-RU" sz="2800" dirty="0" smtClean="0"/>
              <a:t>-</a:t>
            </a:r>
            <a:r>
              <a:rPr lang="en-US" sz="2800" dirty="0" smtClean="0"/>
              <a:t>index</a:t>
            </a:r>
          </a:p>
          <a:p>
            <a:r>
              <a:rPr lang="ru-RU" sz="2800" dirty="0" smtClean="0"/>
              <a:t>Обновление индекса «на лету»</a:t>
            </a:r>
          </a:p>
          <a:p>
            <a:r>
              <a:rPr lang="ru-RU" sz="2800" dirty="0" smtClean="0"/>
              <a:t>Восстановление индекса из БД</a:t>
            </a:r>
          </a:p>
          <a:p>
            <a:r>
              <a:rPr lang="ru-RU" sz="2800" dirty="0" smtClean="0"/>
              <a:t>Кластеризация</a:t>
            </a:r>
          </a:p>
          <a:p>
            <a:endParaRPr lang="ru-RU" sz="28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2.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серверами индексации. Основные продукты </a:t>
            </a:r>
            <a:r>
              <a:rPr lang="ru-RU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Основные принципы</a:t>
            </a:r>
            <a:endParaRPr lang="en-US" sz="2800" dirty="0" smtClean="0"/>
          </a:p>
          <a:p>
            <a:r>
              <a:rPr lang="ru-RU" sz="2800" dirty="0" smtClean="0"/>
              <a:t>Библиотека: </a:t>
            </a:r>
            <a:r>
              <a:rPr lang="en-US" sz="2800" dirty="0" err="1" smtClean="0"/>
              <a:t>lucene</a:t>
            </a:r>
            <a:r>
              <a:rPr lang="ru-RU" sz="2800" dirty="0" smtClean="0"/>
              <a:t> </a:t>
            </a:r>
          </a:p>
          <a:p>
            <a:r>
              <a:rPr lang="en-US" sz="2800" dirty="0" smtClean="0"/>
              <a:t>Apache </a:t>
            </a:r>
            <a:r>
              <a:rPr lang="en-US" sz="2800" dirty="0" err="1" smtClean="0"/>
              <a:t>Solr</a:t>
            </a:r>
            <a:endParaRPr lang="ru-RU" sz="2800" dirty="0" smtClean="0"/>
          </a:p>
          <a:p>
            <a:r>
              <a:rPr lang="en-US" sz="2800" dirty="0" smtClean="0"/>
              <a:t>Sphinx</a:t>
            </a:r>
            <a:endParaRPr lang="ru-RU" sz="2800" dirty="0" smtClean="0"/>
          </a:p>
          <a:p>
            <a:r>
              <a:rPr lang="en-US" sz="2800" dirty="0" err="1" smtClean="0"/>
              <a:t>ElasticSearch</a:t>
            </a:r>
            <a:endParaRPr lang="en-US" sz="2800" dirty="0" smtClean="0"/>
          </a:p>
          <a:p>
            <a:r>
              <a:rPr lang="en-US" sz="2800" dirty="0" err="1" smtClean="0"/>
              <a:t>Endeca</a:t>
            </a:r>
            <a:r>
              <a:rPr lang="en-US" sz="2800" dirty="0" smtClean="0"/>
              <a:t> (Oracle)</a:t>
            </a:r>
            <a:endParaRPr lang="ru-RU" sz="28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2.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  <p:pic>
        <p:nvPicPr>
          <p:cNvPr id="2050" name="Picture 2" descr="https://lucene.apache.org/images/mantle-innov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37" y="1349445"/>
            <a:ext cx="39624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earchperience.com/typo3temp/pics/solr1_9cbbba7d5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29" y="3042552"/>
            <a:ext cx="25336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Файловое хранение данных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Как используется</a:t>
            </a:r>
            <a:endParaRPr lang="ru-RU" sz="2800" dirty="0"/>
          </a:p>
          <a:p>
            <a:r>
              <a:rPr lang="ru-RU" sz="2800" dirty="0" smtClean="0"/>
              <a:t>Данные располагаются на жестком диске не в БД, а в файлах</a:t>
            </a:r>
          </a:p>
          <a:p>
            <a:r>
              <a:rPr lang="ru-RU" sz="2800" dirty="0" smtClean="0"/>
              <a:t>Файлы могут быть шифрованными</a:t>
            </a:r>
          </a:p>
          <a:p>
            <a:r>
              <a:rPr lang="ru-RU" sz="2800" dirty="0" smtClean="0"/>
              <a:t>Фалы могут быть объединены в несколько единых бинарных массивов</a:t>
            </a: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Зачем применяется</a:t>
            </a:r>
          </a:p>
          <a:p>
            <a:r>
              <a:rPr lang="ru-RU" sz="2800" dirty="0" smtClean="0"/>
              <a:t>Редкий доступ к файлам</a:t>
            </a:r>
          </a:p>
          <a:p>
            <a:r>
              <a:rPr lang="ru-RU" sz="2800" dirty="0" smtClean="0"/>
              <a:t>Снижение нагрузки на СУБД</a:t>
            </a:r>
          </a:p>
          <a:p>
            <a:r>
              <a:rPr lang="ru-RU" sz="2800" dirty="0" smtClean="0"/>
              <a:t>Уменьшение объема БД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2.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Файловое хранение данных. </a:t>
            </a:r>
            <a:r>
              <a:rPr lang="en-US" dirty="0" smtClean="0"/>
              <a:t>XML</a:t>
            </a:r>
            <a:r>
              <a:rPr lang="ru-RU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Почему:</a:t>
            </a:r>
            <a:endParaRPr lang="ru-RU" sz="2800" dirty="0"/>
          </a:p>
          <a:p>
            <a:r>
              <a:rPr lang="ru-RU" sz="2800" dirty="0" smtClean="0"/>
              <a:t>Удобный универсальный формат</a:t>
            </a:r>
          </a:p>
          <a:p>
            <a:r>
              <a:rPr lang="ru-RU" sz="2800" dirty="0" smtClean="0"/>
              <a:t>Большое количество библиотек для взаимодействия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Когда</a:t>
            </a:r>
            <a:r>
              <a:rPr lang="en-US" sz="2800" dirty="0"/>
              <a:t>:</a:t>
            </a:r>
            <a:endParaRPr lang="ru-RU" sz="2800" dirty="0" smtClean="0"/>
          </a:p>
          <a:p>
            <a:r>
              <a:rPr lang="ru-RU" sz="2800" dirty="0" smtClean="0"/>
              <a:t>Файлы поступают в виде </a:t>
            </a:r>
            <a:r>
              <a:rPr lang="en-US" sz="2800" dirty="0" smtClean="0"/>
              <a:t>xml</a:t>
            </a:r>
            <a:endParaRPr lang="ru-RU" sz="2800" dirty="0" smtClean="0"/>
          </a:p>
          <a:p>
            <a:r>
              <a:rPr lang="ru-RU" sz="2800" dirty="0" smtClean="0"/>
              <a:t>Классические СУБД не удовлетворяют требованиям</a:t>
            </a:r>
            <a:endParaRPr lang="ru-RU" sz="2800" dirty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2.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3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Обработка данных во время хранения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ru-RU" sz="2800" dirty="0"/>
              <a:t>Аналитическая обработка данных</a:t>
            </a:r>
            <a:endParaRPr lang="en-US" sz="2800" dirty="0"/>
          </a:p>
          <a:p>
            <a:r>
              <a:rPr lang="ru-RU" sz="2800" dirty="0"/>
              <a:t>Организация доступа к данным</a:t>
            </a:r>
          </a:p>
          <a:p>
            <a:r>
              <a:rPr lang="en-US" sz="2800" dirty="0"/>
              <a:t>BIGDATA</a:t>
            </a:r>
            <a:endParaRPr lang="ru-RU" sz="2800" dirty="0"/>
          </a:p>
          <a:p>
            <a:r>
              <a:rPr lang="ru-RU" sz="2800" dirty="0"/>
              <a:t>Методы оптимизации хранения данных</a:t>
            </a:r>
          </a:p>
          <a:p>
            <a:r>
              <a:rPr lang="ru-RU" sz="2800" dirty="0"/>
              <a:t>Кэширование данных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2.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l-PL" dirty="0"/>
          </a:p>
          <a:p>
            <a:r>
              <a:rPr lang="en-US" dirty="0"/>
              <a:t>p</a:t>
            </a:r>
            <a:r>
              <a:rPr lang="en-US" dirty="0" smtClean="0"/>
              <a:t>antenkov@gmail.com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 smtClean="0">
                <a:solidFill>
                  <a:schemeClr val="bg1"/>
                </a:solidFill>
              </a:rPr>
              <a:t>Санкт-Петербург</a:t>
            </a:r>
            <a:r>
              <a:rPr lang="en-US" sz="1200" dirty="0" smtClean="0">
                <a:solidFill>
                  <a:schemeClr val="bg1"/>
                </a:solidFill>
              </a:rPr>
              <a:t>, 201</a:t>
            </a:r>
            <a:r>
              <a:rPr lang="ru-RU" sz="1200" dirty="0" smtClean="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/>
              <a:t>Лекция №2. Технологии хранения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063820"/>
            <a:ext cx="7581331" cy="46372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Содержание лекции:</a:t>
            </a:r>
          </a:p>
          <a:p>
            <a:r>
              <a:rPr lang="ru-RU" dirty="0" smtClean="0"/>
              <a:t>Что </a:t>
            </a:r>
            <a:r>
              <a:rPr lang="ru-RU" smtClean="0"/>
              <a:t>такое данные</a:t>
            </a:r>
            <a:endParaRPr lang="ru-RU" dirty="0" smtClean="0"/>
          </a:p>
          <a:p>
            <a:r>
              <a:rPr lang="en-US" dirty="0" smtClean="0"/>
              <a:t>SQL-</a:t>
            </a:r>
            <a:r>
              <a:rPr lang="ru-RU" dirty="0" smtClean="0"/>
              <a:t>методы хранения данных</a:t>
            </a:r>
            <a:endParaRPr lang="ru-RU" dirty="0" smtClean="0"/>
          </a:p>
          <a:p>
            <a:r>
              <a:rPr lang="ru-RU" dirty="0" smtClean="0"/>
              <a:t>Работа с серверами индексации</a:t>
            </a:r>
            <a:endParaRPr lang="en-US" dirty="0" smtClean="0"/>
          </a:p>
          <a:p>
            <a:r>
              <a:rPr lang="ru-RU" dirty="0"/>
              <a:t>Файловое хранение данных,</a:t>
            </a:r>
            <a:r>
              <a:rPr lang="en-US" dirty="0"/>
              <a:t> </a:t>
            </a:r>
            <a:r>
              <a:rPr lang="en-US" dirty="0" smtClean="0"/>
              <a:t>xml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------------------------------------------------------------------------------</a:t>
            </a:r>
          </a:p>
          <a:p>
            <a:r>
              <a:rPr lang="ru-RU" dirty="0" smtClean="0"/>
              <a:t>Аналитическая обработка данных</a:t>
            </a:r>
            <a:endParaRPr lang="en-US" dirty="0" smtClean="0"/>
          </a:p>
          <a:p>
            <a:r>
              <a:rPr lang="ru-RU" dirty="0" smtClean="0"/>
              <a:t>Организация доступа к данным</a:t>
            </a:r>
            <a:endParaRPr lang="ru-RU" dirty="0" smtClean="0"/>
          </a:p>
          <a:p>
            <a:r>
              <a:rPr lang="en-US" dirty="0" smtClean="0"/>
              <a:t>BIGDATA</a:t>
            </a:r>
            <a:endParaRPr lang="ru-RU" dirty="0" smtClean="0"/>
          </a:p>
          <a:p>
            <a:r>
              <a:rPr lang="ru-RU" dirty="0" smtClean="0"/>
              <a:t>Методы оптимизации хранения данных</a:t>
            </a:r>
          </a:p>
          <a:p>
            <a:r>
              <a:rPr lang="ru-RU" dirty="0" smtClean="0"/>
              <a:t>Кэширование данных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16406" y="247518"/>
            <a:ext cx="582759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№2.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6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ru-RU" dirty="0" smtClean="0"/>
              <a:t>Терминология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8229600" cy="379798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Данные</a:t>
            </a:r>
            <a:r>
              <a:rPr lang="ru-RU" dirty="0" smtClean="0"/>
              <a:t>  </a:t>
            </a:r>
          </a:p>
          <a:p>
            <a:pPr marL="0" indent="0">
              <a:buNone/>
            </a:pPr>
            <a:r>
              <a:rPr lang="ru-RU" dirty="0"/>
              <a:t>- зарегистрированная </a:t>
            </a:r>
            <a:r>
              <a:rPr lang="ru-RU" dirty="0" smtClean="0"/>
              <a:t>информация, </a:t>
            </a:r>
            <a:r>
              <a:rPr lang="ru-RU" dirty="0"/>
              <a:t>представление фактов, понятий или инструкций в форме, приемлемой для общения, интерпретации, или обработки человеком или с помощью автоматических средств 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поддающееся многократной интерпретации представление информации в формализованном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виде</a:t>
            </a:r>
            <a:r>
              <a:rPr lang="ru-RU" dirty="0"/>
              <a:t>, пригодном для передачи, связи, или обработки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формы представления информации, с которыми имеют дело информационные системы и их пользователи  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18" y="1824371"/>
            <a:ext cx="1457657" cy="116996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62066" y="247518"/>
            <a:ext cx="5581934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qlmag.com/site-files/sqlmag.com/files/imagecache/medium_img/uploads/2012/01/code-sql-database-595x3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7" y="4514614"/>
            <a:ext cx="3736959" cy="210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SQL </a:t>
            </a:r>
            <a:r>
              <a:rPr lang="en-US" sz="2600" dirty="0" smtClean="0"/>
              <a:t>- </a:t>
            </a:r>
            <a:r>
              <a:rPr lang="ru-RU" sz="2600" dirty="0" smtClean="0"/>
              <a:t>формальный </a:t>
            </a:r>
            <a:r>
              <a:rPr lang="ru-RU" sz="2600" dirty="0"/>
              <a:t>непроцедурный язык программирования, применяемый для создания, модификации и управления данными в произвольной реляционной базе данных, управляемой соответствующей </a:t>
            </a:r>
            <a:r>
              <a:rPr lang="ru-RU" sz="2600" dirty="0" smtClean="0"/>
              <a:t>СУБД</a:t>
            </a:r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SQL. </a:t>
            </a:r>
            <a:r>
              <a:rPr lang="ru-RU" dirty="0" smtClean="0"/>
              <a:t>Требования </a:t>
            </a:r>
            <a:r>
              <a:rPr lang="ru-RU" dirty="0"/>
              <a:t>к транзакционной системе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ACID</a:t>
            </a:r>
            <a:r>
              <a:rPr lang="ru-RU" sz="2600" b="1" dirty="0" smtClean="0"/>
              <a:t>:</a:t>
            </a:r>
            <a:endParaRPr lang="ru-RU" sz="2600" b="1" dirty="0" smtClean="0"/>
          </a:p>
          <a:p>
            <a:r>
              <a:rPr lang="ru-RU" sz="2600" b="1" dirty="0"/>
              <a:t>атомарность (англ. </a:t>
            </a:r>
            <a:r>
              <a:rPr lang="en-US" sz="2600" b="1" dirty="0"/>
              <a:t>atomicity)</a:t>
            </a:r>
            <a:endParaRPr lang="ru-RU" sz="2600" b="1" dirty="0" smtClean="0"/>
          </a:p>
          <a:p>
            <a:r>
              <a:rPr lang="ru-RU" sz="2600" b="1" dirty="0"/>
              <a:t>согласованность (англ. </a:t>
            </a:r>
            <a:r>
              <a:rPr lang="en-US" sz="2600" b="1" dirty="0"/>
              <a:t>consistency)</a:t>
            </a:r>
            <a:endParaRPr lang="ru-RU" sz="2600" b="1" dirty="0" smtClean="0"/>
          </a:p>
          <a:p>
            <a:r>
              <a:rPr lang="ru-RU" sz="2600" b="1" dirty="0"/>
              <a:t>изолированность (англ. </a:t>
            </a:r>
            <a:r>
              <a:rPr lang="en-US" sz="2600" b="1" dirty="0"/>
              <a:t>isolation)</a:t>
            </a:r>
            <a:endParaRPr lang="ru-RU" sz="2600" b="1" dirty="0" smtClean="0"/>
          </a:p>
          <a:p>
            <a:r>
              <a:rPr lang="ru-RU" sz="2600" b="1" dirty="0"/>
              <a:t>надёжность (англ. </a:t>
            </a:r>
            <a:r>
              <a:rPr lang="en-US" sz="2600" b="1" dirty="0"/>
              <a:t>durability</a:t>
            </a:r>
            <a:r>
              <a:rPr lang="en-US" sz="2600" b="1" dirty="0" smtClean="0"/>
              <a:t>)</a:t>
            </a:r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  <p:pic>
        <p:nvPicPr>
          <p:cNvPr id="7170" name="Picture 2" descr="http://lh6.ggpht.com/_NNjxeW9ewEc/TLSH2F9RznI/AAAAAAAAKhg/UJ1K7GlD8Cc/tmp9D84_thumb_thumb1.jpg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741" y="4877901"/>
            <a:ext cx="4163467" cy="176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9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i.stack.imgur.com/w9oo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50" y="4936582"/>
            <a:ext cx="47434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SQL. </a:t>
            </a:r>
            <a:r>
              <a:rPr lang="ru-RU" dirty="0" smtClean="0"/>
              <a:t>Основные принципы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Сравнительная простота работы и ограниченный набор операций</a:t>
            </a:r>
          </a:p>
          <a:p>
            <a:r>
              <a:rPr lang="ru-RU" sz="2600" dirty="0" smtClean="0"/>
              <a:t>Независимость от конкретной СУБД</a:t>
            </a:r>
          </a:p>
          <a:p>
            <a:r>
              <a:rPr lang="ru-RU" sz="2600" dirty="0" smtClean="0"/>
              <a:t>Наличие нескольких стандартов (</a:t>
            </a:r>
            <a:r>
              <a:rPr lang="en-US" sz="2600" dirty="0" smtClean="0"/>
              <a:t>ANSI, SQL92, </a:t>
            </a:r>
            <a:r>
              <a:rPr lang="ru-RU" sz="2600" dirty="0" smtClean="0"/>
              <a:t>диалекты производителей)</a:t>
            </a:r>
          </a:p>
          <a:p>
            <a:r>
              <a:rPr lang="ru-RU" sz="2600" dirty="0" smtClean="0"/>
              <a:t>Использование хранимых процедур</a:t>
            </a:r>
            <a:endParaRPr lang="ru-RU" sz="2600" dirty="0" smtClean="0"/>
          </a:p>
          <a:p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SQL. </a:t>
            </a:r>
            <a:r>
              <a:rPr lang="ru-RU" dirty="0" smtClean="0"/>
              <a:t>Основные производители и продукты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Microsoft SQL</a:t>
            </a:r>
            <a:endParaRPr lang="ru-RU" sz="2600" dirty="0" smtClean="0"/>
          </a:p>
          <a:p>
            <a:r>
              <a:rPr lang="en-US" sz="2600" dirty="0" smtClean="0"/>
              <a:t>Oracle DB</a:t>
            </a:r>
            <a:endParaRPr lang="ru-RU" sz="2600" dirty="0" smtClean="0"/>
          </a:p>
          <a:p>
            <a:r>
              <a:rPr lang="en-US" sz="2600" dirty="0" smtClean="0"/>
              <a:t>PostgreSQL</a:t>
            </a:r>
            <a:endParaRPr lang="ru-RU" sz="2600" dirty="0" smtClean="0"/>
          </a:p>
          <a:p>
            <a:r>
              <a:rPr lang="en-US" sz="2600" dirty="0" smtClean="0"/>
              <a:t>MySQL</a:t>
            </a:r>
            <a:endParaRPr lang="ru-RU" sz="2600" dirty="0" smtClean="0"/>
          </a:p>
          <a:p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  <p:pic>
        <p:nvPicPr>
          <p:cNvPr id="8194" name="Picture 2" descr="http://www.datanami.com/wp-content/uploads/2013/12/rdb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72" y="3779354"/>
            <a:ext cx="27908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NoSQL </a:t>
            </a:r>
            <a:r>
              <a:rPr lang="en-US" sz="2600" dirty="0" smtClean="0"/>
              <a:t>- </a:t>
            </a:r>
            <a:r>
              <a:rPr lang="ru-RU" sz="2600" dirty="0"/>
              <a:t> термин, обозначающий ряд подходов, направленных на реализацию хранилищ баз данных, имеющих существенные отличия от моделей, используемых в традиционных реляционных СУБД с доступом к данным средствами языка SQL.</a:t>
            </a:r>
            <a:endParaRPr lang="ru-RU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99" y="1158215"/>
            <a:ext cx="1457657" cy="1169962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2.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  <p:pic>
        <p:nvPicPr>
          <p:cNvPr id="4098" name="Picture 2" descr="https://dzone.com/storage/temp/1015637-nosql-databas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8" y="4411770"/>
            <a:ext cx="6163338" cy="24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/>
          <a:p>
            <a:r>
              <a:rPr lang="en-US" dirty="0" smtClean="0"/>
              <a:t>NoSQL</a:t>
            </a:r>
            <a:r>
              <a:rPr lang="ru-RU" dirty="0" smtClean="0"/>
              <a:t>. Набор свойств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28177"/>
            <a:ext cx="8536675" cy="4372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 smtClean="0"/>
              <a:t>BASE</a:t>
            </a:r>
            <a:endParaRPr lang="ru-RU" sz="2600" b="1" dirty="0" smtClean="0"/>
          </a:p>
          <a:p>
            <a:r>
              <a:rPr lang="ru-RU" sz="2600" dirty="0"/>
              <a:t>базовая доступность (англ. </a:t>
            </a:r>
            <a:r>
              <a:rPr lang="ru-RU" sz="2600" dirty="0" err="1"/>
              <a:t>basic</a:t>
            </a:r>
            <a:r>
              <a:rPr lang="ru-RU" sz="2600" dirty="0"/>
              <a:t> </a:t>
            </a:r>
            <a:r>
              <a:rPr lang="ru-RU" sz="2600" dirty="0" err="1"/>
              <a:t>availability</a:t>
            </a:r>
            <a:r>
              <a:rPr lang="ru-RU" sz="2600" dirty="0"/>
              <a:t>) — каждый запрос гарантированно завершается (успешно или безуспешно).</a:t>
            </a:r>
          </a:p>
          <a:p>
            <a:r>
              <a:rPr lang="ru-RU" sz="2600" dirty="0"/>
              <a:t>гибкое состояние (англ. </a:t>
            </a:r>
            <a:r>
              <a:rPr lang="ru-RU" sz="2600" dirty="0" err="1"/>
              <a:t>soft</a:t>
            </a:r>
            <a:r>
              <a:rPr lang="ru-RU" sz="2600" dirty="0"/>
              <a:t> </a:t>
            </a:r>
            <a:r>
              <a:rPr lang="ru-RU" sz="2600" dirty="0" err="1"/>
              <a:t>state</a:t>
            </a:r>
            <a:r>
              <a:rPr lang="ru-RU" sz="2600" dirty="0"/>
              <a:t>) — состояние системы может изменяться со временем, даже без ввода новых данных, для достижения согласования данных.</a:t>
            </a:r>
          </a:p>
          <a:p>
            <a:r>
              <a:rPr lang="ru-RU" sz="2600" dirty="0"/>
              <a:t>согласованность в конечном счёте (англ. </a:t>
            </a:r>
            <a:r>
              <a:rPr lang="ru-RU" sz="2600" dirty="0" err="1"/>
              <a:t>eventual</a:t>
            </a:r>
            <a:r>
              <a:rPr lang="ru-RU" sz="2600" dirty="0"/>
              <a:t> </a:t>
            </a:r>
            <a:r>
              <a:rPr lang="ru-RU" sz="2600" dirty="0" err="1"/>
              <a:t>consistency</a:t>
            </a:r>
            <a:r>
              <a:rPr lang="ru-RU" sz="2600" dirty="0"/>
              <a:t>) — данные могут быть некоторое время </a:t>
            </a:r>
            <a:r>
              <a:rPr lang="ru-RU" sz="2600" dirty="0" err="1"/>
              <a:t>рассогласованы</a:t>
            </a:r>
            <a:r>
              <a:rPr lang="ru-RU" sz="2600" dirty="0"/>
              <a:t>, но приходят к согласованию через некоторое время.</a:t>
            </a:r>
            <a:endParaRPr lang="en-US" sz="2600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07475" y="247518"/>
            <a:ext cx="5636525" cy="365125"/>
          </a:xfrm>
        </p:spPr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№</a:t>
            </a:r>
            <a:r>
              <a:rPr lang="en-US" dirty="0" smtClean="0"/>
              <a:t>2.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Технологии разработки корпоративных информационных систем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5569</TotalTime>
  <Words>743</Words>
  <Application>Microsoft Office PowerPoint</Application>
  <PresentationFormat>Экран (4:3)</PresentationFormat>
  <Paragraphs>146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Verdana</vt:lpstr>
      <vt:lpstr>Cover</vt:lpstr>
      <vt:lpstr>1_Cover</vt:lpstr>
      <vt:lpstr>Технологии разработки корпоративных  информационных систем</vt:lpstr>
      <vt:lpstr>Лекция №2. Технологии хранения данных</vt:lpstr>
      <vt:lpstr>Терминология</vt:lpstr>
      <vt:lpstr>SQL</vt:lpstr>
      <vt:lpstr>SQL. Требования к транзакционной системе</vt:lpstr>
      <vt:lpstr>SQL. Основные принципы</vt:lpstr>
      <vt:lpstr>SQL. Основные производители и продукты</vt:lpstr>
      <vt:lpstr>NoSQL</vt:lpstr>
      <vt:lpstr>NoSQL. Набор свойств</vt:lpstr>
      <vt:lpstr>NoSQL. Характерные черты</vt:lpstr>
      <vt:lpstr>NoSQL. Типы хранилищ данных </vt:lpstr>
      <vt:lpstr>NoSQL. Типы хранилищ данных </vt:lpstr>
      <vt:lpstr>Работа с серверами индексации  </vt:lpstr>
      <vt:lpstr>Работа с серверами индексации. Основные продукты  </vt:lpstr>
      <vt:lpstr>Файловое хранение данных </vt:lpstr>
      <vt:lpstr>Файловое хранение данных. XML </vt:lpstr>
      <vt:lpstr>Обработка данных во время хранения </vt:lpstr>
      <vt:lpstr>Спасибо за внимание!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Sergey Pantenkov</cp:lastModifiedBy>
  <cp:revision>78</cp:revision>
  <dcterms:created xsi:type="dcterms:W3CDTF">2014-06-27T12:30:22Z</dcterms:created>
  <dcterms:modified xsi:type="dcterms:W3CDTF">2016-02-15T22:00:50Z</dcterms:modified>
</cp:coreProperties>
</file>