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2"/>
  </p:notesMasterIdLst>
  <p:handoutMasterIdLst>
    <p:handoutMasterId r:id="rId23"/>
  </p:handoutMasterIdLst>
  <p:sldIdLst>
    <p:sldId id="265" r:id="rId3"/>
    <p:sldId id="267" r:id="rId4"/>
    <p:sldId id="317" r:id="rId5"/>
    <p:sldId id="318" r:id="rId6"/>
    <p:sldId id="319" r:id="rId7"/>
    <p:sldId id="320" r:id="rId8"/>
    <p:sldId id="276" r:id="rId9"/>
    <p:sldId id="321" r:id="rId10"/>
    <p:sldId id="322" r:id="rId11"/>
    <p:sldId id="305" r:id="rId12"/>
    <p:sldId id="303" r:id="rId13"/>
    <p:sldId id="306" r:id="rId14"/>
    <p:sldId id="323" r:id="rId15"/>
    <p:sldId id="324" r:id="rId16"/>
    <p:sldId id="325" r:id="rId17"/>
    <p:sldId id="326" r:id="rId18"/>
    <p:sldId id="327" r:id="rId19"/>
    <p:sldId id="328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>
        <p:scale>
          <a:sx n="75" d="100"/>
          <a:sy n="75" d="100"/>
        </p:scale>
        <p:origin x="1242" y="-138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Санкт-Петербург</a:t>
            </a:r>
            <a:r>
              <a:rPr lang="en-US" dirty="0" smtClean="0"/>
              <a:t>, 201</a:t>
            </a:r>
            <a:r>
              <a:rPr lang="ru-RU" dirty="0" smtClean="0"/>
              <a:t>6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Технологии разработки</a:t>
            </a:r>
            <a:br>
              <a:rPr lang="ru-RU" dirty="0" smtClean="0"/>
            </a:br>
            <a:r>
              <a:rPr lang="ru-RU" dirty="0" smtClean="0"/>
              <a:t>корпоративных </a:t>
            </a:r>
            <a:br>
              <a:rPr lang="ru-RU" dirty="0" smtClean="0"/>
            </a:br>
            <a:r>
              <a:rPr lang="ru-RU" dirty="0" smtClean="0"/>
              <a:t>информационных систем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err="1" smtClean="0"/>
              <a:t>Пантенков</a:t>
            </a:r>
            <a:r>
              <a:rPr lang="ru-RU" sz="2000" dirty="0" smtClean="0"/>
              <a:t> Сергей Александрович</a:t>
            </a:r>
            <a:endParaRPr lang="nl-NL" sz="2000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OLAP. </a:t>
            </a:r>
            <a:r>
              <a:rPr lang="ru-RU" dirty="0" smtClean="0"/>
              <a:t>Основные производители и продукты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Microsoft </a:t>
            </a:r>
            <a:r>
              <a:rPr lang="en-US" sz="2600" dirty="0"/>
              <a:t>SQL Server Analysis Services</a:t>
            </a:r>
            <a:endParaRPr lang="ru-RU" sz="2600" dirty="0" smtClean="0"/>
          </a:p>
          <a:p>
            <a:r>
              <a:rPr lang="en-US" sz="2600" dirty="0" smtClean="0"/>
              <a:t>Oracle </a:t>
            </a:r>
            <a:r>
              <a:rPr lang="en-US" sz="2600" dirty="0" smtClean="0"/>
              <a:t>Hyperion</a:t>
            </a:r>
            <a:endParaRPr lang="ru-RU" sz="2600" dirty="0" smtClean="0"/>
          </a:p>
          <a:p>
            <a:r>
              <a:rPr lang="en-US" sz="2600" dirty="0" err="1" smtClean="0"/>
              <a:t>Cognos</a:t>
            </a:r>
            <a:r>
              <a:rPr lang="en-US" sz="2600" dirty="0" smtClean="0"/>
              <a:t> </a:t>
            </a:r>
            <a:r>
              <a:rPr lang="en-US" sz="2600" dirty="0" err="1" smtClean="0"/>
              <a:t>PowerPlay</a:t>
            </a:r>
            <a:endParaRPr lang="ru-RU" sz="2600" dirty="0" smtClean="0"/>
          </a:p>
          <a:p>
            <a:r>
              <a:rPr lang="en-US" sz="2600" dirty="0" smtClean="0"/>
              <a:t>SAP BW</a:t>
            </a:r>
            <a:endParaRPr lang="ru-RU" sz="2600" dirty="0" smtClean="0"/>
          </a:p>
          <a:p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ru-RU" sz="2600" b="1" dirty="0" err="1"/>
              <a:t>Business</a:t>
            </a:r>
            <a:r>
              <a:rPr lang="ru-RU" sz="2600" b="1" dirty="0"/>
              <a:t> </a:t>
            </a:r>
            <a:r>
              <a:rPr lang="ru-RU" sz="2600" b="1" dirty="0" err="1"/>
              <a:t>intelligence</a:t>
            </a:r>
            <a:r>
              <a:rPr lang="ru-RU" sz="2600" b="1" dirty="0"/>
              <a:t> (сокращённо BI) </a:t>
            </a:r>
            <a:r>
              <a:rPr lang="ru-RU" sz="2600" dirty="0"/>
              <a:t>— это методы и инструменты для перевода необработанной информации в осмысленную, удобную форму. Эти данные используются для бизнес-анализа. Технологии BI обрабатывают большие объемы неструктурированных данных, чтобы найти стратегические возможности для бизнеса.</a:t>
            </a:r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BI. </a:t>
            </a:r>
            <a:r>
              <a:rPr lang="ru-RU" dirty="0" smtClean="0"/>
              <a:t>Основные компоненты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Многомерная агрегация и размещение данных в хранилища</a:t>
            </a:r>
          </a:p>
          <a:p>
            <a:r>
              <a:rPr lang="ru-RU" sz="2600" dirty="0" err="1"/>
              <a:t>Денормализация</a:t>
            </a:r>
            <a:r>
              <a:rPr lang="ru-RU" sz="2600" dirty="0"/>
              <a:t> баз данных, маркировка и стандартизация данных (ETL)</a:t>
            </a:r>
          </a:p>
          <a:p>
            <a:r>
              <a:rPr lang="ru-RU" sz="2600" dirty="0"/>
              <a:t>Отчетности в режиме реального времени с аналитическими оповещениями (в случае существенных отклонений)</a:t>
            </a:r>
          </a:p>
          <a:p>
            <a:r>
              <a:rPr lang="ru-RU" sz="2600" dirty="0"/>
              <a:t>Способ взаимодействия с неструктурированными источниками данных</a:t>
            </a:r>
          </a:p>
          <a:p>
            <a:r>
              <a:rPr lang="ru-RU" sz="2600" dirty="0"/>
              <a:t>Групповая консолидация, бюджетирование и скользящие прогнозы</a:t>
            </a:r>
          </a:p>
          <a:p>
            <a:r>
              <a:rPr lang="ru-RU" sz="2600" dirty="0"/>
              <a:t>Статистические выводы и вероятностное моделирование</a:t>
            </a:r>
          </a:p>
          <a:p>
            <a:r>
              <a:rPr lang="ru-RU" sz="2600" dirty="0"/>
              <a:t>Оптимизация ключевых показатели эффективности (KPI)</a:t>
            </a:r>
          </a:p>
          <a:p>
            <a:r>
              <a:rPr lang="ru-RU" sz="2600" dirty="0"/>
              <a:t>Контроль версий и управление процессами</a:t>
            </a:r>
          </a:p>
          <a:p>
            <a:r>
              <a:rPr lang="ru-RU" sz="2600" dirty="0"/>
              <a:t>Управления открытыми </a:t>
            </a:r>
            <a:r>
              <a:rPr lang="ru-RU" sz="2600" dirty="0" smtClean="0"/>
              <a:t>позициями</a:t>
            </a:r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BI</a:t>
            </a:r>
            <a:r>
              <a:rPr lang="en-US" dirty="0" smtClean="0"/>
              <a:t>. </a:t>
            </a:r>
            <a:r>
              <a:rPr lang="ru-RU" dirty="0" smtClean="0"/>
              <a:t>Основные производители и продукты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Microsoft BI</a:t>
            </a:r>
          </a:p>
          <a:p>
            <a:r>
              <a:rPr lang="en-US" sz="2600" dirty="0" smtClean="0"/>
              <a:t>SAP BI</a:t>
            </a:r>
            <a:endParaRPr lang="ru-RU" sz="2600" dirty="0" smtClean="0"/>
          </a:p>
          <a:p>
            <a:r>
              <a:rPr lang="en-US" sz="2600" dirty="0" err="1" smtClean="0"/>
              <a:t>Cognos</a:t>
            </a:r>
            <a:r>
              <a:rPr lang="en-US" sz="2600" dirty="0" smtClean="0"/>
              <a:t> BI</a:t>
            </a:r>
            <a:endParaRPr lang="ru-RU" sz="2600" dirty="0" smtClean="0"/>
          </a:p>
          <a:p>
            <a:r>
              <a:rPr lang="ru-RU" sz="2600" dirty="0" smtClean="0"/>
              <a:t>Заказные разработки</a:t>
            </a:r>
            <a:endParaRPr lang="ru-RU" sz="2600" dirty="0" smtClean="0"/>
          </a:p>
          <a:p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Data mining </a:t>
            </a:r>
            <a:r>
              <a:rPr lang="ru-RU" sz="2600" b="1" dirty="0"/>
              <a:t>—</a:t>
            </a:r>
            <a:r>
              <a:rPr lang="ru-RU" sz="2600" dirty="0"/>
              <a:t> собирательное название, используемое для обозначения совокупности методов обнаружения в данных ранее неизвестных, нетривиальных, практически полезных и доступных интерпретации знаний, необходимых для принятия решений в различных сферах человеческой деятельности. </a:t>
            </a:r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Data mining</a:t>
            </a:r>
            <a:r>
              <a:rPr lang="en-US" dirty="0" smtClean="0"/>
              <a:t>. </a:t>
            </a:r>
            <a:r>
              <a:rPr lang="ru-RU" dirty="0" smtClean="0"/>
              <a:t>Цели и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600" dirty="0" smtClean="0"/>
              <a:t>Исходные посылки:</a:t>
            </a:r>
            <a:endParaRPr lang="en-US" sz="2600" dirty="0" smtClean="0"/>
          </a:p>
          <a:p>
            <a:r>
              <a:rPr lang="ru-RU" dirty="0"/>
              <a:t>имеется достаточно крупная база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предполагается, что в базе данных находятся некие «скрытые знания</a:t>
            </a:r>
            <a:r>
              <a:rPr lang="ru-RU" dirty="0" smtClean="0"/>
              <a:t>»</a:t>
            </a:r>
            <a:endParaRPr lang="ru-RU" dirty="0"/>
          </a:p>
          <a:p>
            <a:endParaRPr lang="ru-RU" sz="2600" dirty="0" smtClean="0"/>
          </a:p>
          <a:p>
            <a:pPr marL="0" indent="0">
              <a:buNone/>
            </a:pPr>
            <a:r>
              <a:rPr lang="ru-RU" sz="2600" dirty="0" smtClean="0"/>
              <a:t>Цель: </a:t>
            </a:r>
            <a:r>
              <a:rPr lang="ru-RU" sz="2600" dirty="0"/>
              <a:t>н</a:t>
            </a:r>
            <a:r>
              <a:rPr lang="ru-RU" sz="2600" dirty="0" smtClean="0"/>
              <a:t>айти полезные «скрытые знания»</a:t>
            </a:r>
            <a:endParaRPr lang="ru-RU" sz="2600" dirty="0"/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Задачи:</a:t>
            </a:r>
          </a:p>
          <a:p>
            <a:r>
              <a:rPr lang="ru-RU" dirty="0"/>
              <a:t>поиск ассоциативных правил или паттернов (образцов);</a:t>
            </a:r>
          </a:p>
          <a:p>
            <a:r>
              <a:rPr lang="ru-RU" dirty="0"/>
              <a:t>группировка объектов, кластерный анализ;</a:t>
            </a:r>
          </a:p>
          <a:p>
            <a:r>
              <a:rPr lang="ru-RU" dirty="0"/>
              <a:t>построение регрессионной модели.</a:t>
            </a:r>
          </a:p>
          <a:p>
            <a:r>
              <a:rPr lang="ru-RU" sz="2600" dirty="0"/>
              <a:t>классификация объектов (для заранее заданных классов);</a:t>
            </a:r>
          </a:p>
          <a:p>
            <a:r>
              <a:rPr lang="ru-RU" sz="2600" dirty="0"/>
              <a:t>регрессионный анализ, анализ </a:t>
            </a:r>
            <a:r>
              <a:rPr lang="ru-RU" sz="2600" dirty="0" err="1"/>
              <a:t>временны́х</a:t>
            </a:r>
            <a:r>
              <a:rPr lang="ru-RU" sz="2600" dirty="0"/>
              <a:t> рядов.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Data mining. </a:t>
            </a:r>
            <a:r>
              <a:rPr lang="ru-RU" dirty="0" smtClean="0"/>
              <a:t>Сравнение с </a:t>
            </a:r>
            <a:r>
              <a:rPr lang="en-US" dirty="0" smtClean="0"/>
              <a:t>OLAP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12382"/>
              </p:ext>
            </p:extLst>
          </p:nvPr>
        </p:nvGraphicFramePr>
        <p:xfrm>
          <a:off x="457199" y="2057563"/>
          <a:ext cx="8229600" cy="4421819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7662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</a:rPr>
                        <a:t>OLAP</a:t>
                      </a:r>
                      <a:endParaRPr lang="en-US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verdana" panose="020B0604030504040204" pitchFamily="34" charset="0"/>
                        </a:rPr>
                        <a:t>Data Mining</a:t>
                      </a:r>
                      <a:endParaRPr lang="en-US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9735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  <a:latin typeface="verdana" panose="020B0604030504040204" pitchFamily="34" charset="0"/>
                        </a:rPr>
                        <a:t>Каковы средние показатели травматизма для курящих и некурящих?</a:t>
                      </a:r>
                      <a:endParaRPr lang="ru-RU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/>
                      <a:endParaRPr lang="ru-RU" sz="1200" b="1" dirty="0" smtClean="0">
                        <a:effectLst/>
                        <a:latin typeface="verdana" panose="020B0604030504040204" pitchFamily="34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effectLst/>
                          <a:latin typeface="verdana" panose="020B0604030504040204" pitchFamily="34" charset="0"/>
                        </a:rPr>
                        <a:t>Встречаются </a:t>
                      </a:r>
                      <a:r>
                        <a:rPr lang="ru-RU" sz="1200" b="1" dirty="0">
                          <a:effectLst/>
                          <a:latin typeface="verdana" panose="020B0604030504040204" pitchFamily="34" charset="0"/>
                        </a:rPr>
                        <a:t>ли точные шаблоны в описаниях людей, подверженных повышенному травматизму?</a:t>
                      </a:r>
                      <a:endParaRPr lang="ru-RU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42847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  <a:latin typeface="verdana" panose="020B0604030504040204" pitchFamily="34" charset="0"/>
                        </a:rPr>
                        <a:t>Каковы средние размеры телефонных счетов существующих клиентов в сравнении со счетами бывших клиентов отказавшихся от услуг телефонной компании)?</a:t>
                      </a:r>
                      <a:endParaRPr lang="ru-RU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  <a:latin typeface="verdana" panose="020B0604030504040204" pitchFamily="34" charset="0"/>
                        </a:rPr>
                        <a:t>Имеются ли характерные портреты клиентов, которые, по всей вероятности, собираются отказаться от услуг телефонной компании?</a:t>
                      </a:r>
                      <a:endParaRPr lang="ru-RU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236357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verdana" panose="020B0604030504040204" pitchFamily="34" charset="0"/>
                        </a:rPr>
                        <a:t>Какова средняя величина ежедневных покупок по украденной и не украденной кредитной карточке?</a:t>
                      </a:r>
                      <a:endParaRPr lang="ru-RU" sz="12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  <a:latin typeface="verdana" panose="020B0604030504040204" pitchFamily="34" charset="0"/>
                        </a:rPr>
                        <a:t>Существуют ли стереотипные схемы покупок для случаев мошенничества с кредитными карточками?</a:t>
                      </a:r>
                      <a:endParaRPr lang="ru-RU" sz="12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3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536674" cy="8273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mining</a:t>
            </a:r>
            <a:r>
              <a:rPr lang="en-US" dirty="0" smtClean="0"/>
              <a:t>. </a:t>
            </a:r>
            <a:r>
              <a:rPr lang="ru-RU" dirty="0" smtClean="0"/>
              <a:t>Основные производители и продукты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Oracle Data Mining</a:t>
            </a:r>
          </a:p>
          <a:p>
            <a:r>
              <a:rPr lang="en-US" sz="2600" dirty="0" smtClean="0"/>
              <a:t>IBM (</a:t>
            </a:r>
            <a:r>
              <a:rPr lang="en-US" sz="2600" dirty="0" err="1" smtClean="0"/>
              <a:t>Cognos</a:t>
            </a:r>
            <a:r>
              <a:rPr lang="en-US" sz="2600" dirty="0" smtClean="0"/>
              <a:t>, IPSS)</a:t>
            </a:r>
            <a:endParaRPr lang="ru-RU" sz="2600" dirty="0" smtClean="0"/>
          </a:p>
          <a:p>
            <a:r>
              <a:rPr lang="en-US" sz="2600" dirty="0" smtClean="0"/>
              <a:t>SAS Enterprise Miner</a:t>
            </a:r>
            <a:endParaRPr lang="ru-RU" sz="2600" dirty="0" smtClean="0"/>
          </a:p>
          <a:p>
            <a:r>
              <a:rPr lang="ru-RU" sz="2600" dirty="0" smtClean="0"/>
              <a:t>Заказные разработки</a:t>
            </a:r>
            <a:endParaRPr lang="ru-RU" sz="2600" dirty="0" smtClean="0"/>
          </a:p>
          <a:p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Организация доступа к данным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063820"/>
            <a:ext cx="7581331" cy="4637231"/>
          </a:xfrm>
        </p:spPr>
        <p:txBody>
          <a:bodyPr>
            <a:normAutofit/>
          </a:bodyPr>
          <a:lstStyle/>
          <a:p>
            <a:r>
              <a:rPr lang="ru-RU" dirty="0" smtClean="0"/>
              <a:t>Организация </a:t>
            </a:r>
            <a:r>
              <a:rPr lang="ru-RU" dirty="0" smtClean="0"/>
              <a:t>доступа к данным</a:t>
            </a:r>
          </a:p>
          <a:p>
            <a:r>
              <a:rPr lang="en-US" dirty="0" smtClean="0"/>
              <a:t>BIGDATA</a:t>
            </a:r>
            <a:endParaRPr lang="ru-RU" dirty="0" smtClean="0"/>
          </a:p>
          <a:p>
            <a:r>
              <a:rPr lang="ru-RU" dirty="0" smtClean="0"/>
              <a:t>Методы оптимизации хранения данных</a:t>
            </a:r>
          </a:p>
          <a:p>
            <a:r>
              <a:rPr lang="ru-RU" dirty="0" smtClean="0"/>
              <a:t>Кэширование данных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16406" y="247518"/>
            <a:ext cx="582759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201</a:t>
            </a:r>
            <a:r>
              <a:rPr lang="ru-RU" sz="1200" dirty="0" smtClean="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r>
              <a:rPr lang="ru-RU" dirty="0"/>
              <a:t>Технологии хранения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063820"/>
            <a:ext cx="7581331" cy="4637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Содержание лекции:</a:t>
            </a:r>
          </a:p>
          <a:p>
            <a:r>
              <a:rPr lang="ru-RU" dirty="0" smtClean="0"/>
              <a:t>Аналитическая </a:t>
            </a:r>
            <a:r>
              <a:rPr lang="ru-RU" dirty="0" smtClean="0"/>
              <a:t>обработка данных</a:t>
            </a:r>
            <a:endParaRPr lang="en-US" dirty="0" smtClean="0"/>
          </a:p>
          <a:p>
            <a:r>
              <a:rPr lang="ru-RU" dirty="0" smtClean="0"/>
              <a:t>Организация доступа к данным</a:t>
            </a:r>
          </a:p>
          <a:p>
            <a:r>
              <a:rPr lang="en-US" dirty="0" smtClean="0"/>
              <a:t>BIGDATA</a:t>
            </a:r>
            <a:endParaRPr lang="ru-RU" dirty="0" smtClean="0"/>
          </a:p>
          <a:p>
            <a:r>
              <a:rPr lang="ru-RU" dirty="0" smtClean="0"/>
              <a:t>Методы оптимизации хранения данных</a:t>
            </a:r>
          </a:p>
          <a:p>
            <a:r>
              <a:rPr lang="ru-RU" dirty="0" smtClean="0"/>
              <a:t>Кэширование данных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16406" y="247518"/>
            <a:ext cx="582759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12 правил Кодда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7982"/>
            <a:ext cx="8229600" cy="49200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Правило 0: Основное правило (</a:t>
            </a:r>
            <a:r>
              <a:rPr lang="ru-RU" dirty="0" err="1"/>
              <a:t>Foundation</a:t>
            </a:r>
            <a:r>
              <a:rPr lang="ru-RU" dirty="0"/>
              <a:t> </a:t>
            </a:r>
            <a:r>
              <a:rPr lang="ru-RU" dirty="0" err="1"/>
              <a:t>Rule</a:t>
            </a:r>
            <a:r>
              <a:rPr lang="ru-RU" dirty="0"/>
              <a:t>): Реляционная СУБД должна быть способна полностью управлять базой данных, используя связи между данными:</a:t>
            </a:r>
          </a:p>
          <a:p>
            <a:pPr marL="0" indent="0">
              <a:buNone/>
            </a:pPr>
            <a:r>
              <a:rPr lang="ru-RU" dirty="0"/>
              <a:t>Чтобы быть реляционной системой управления базами данных (СУБД), система должна использовать исключительно свои реляционные возможности для управления базой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Правило 1: Явное представление данных (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Rule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Информация должна быть представлена в виде данных, хранящихся в ячейках. Данные, хранящиеся в ячейках, должны быть </a:t>
            </a:r>
            <a:r>
              <a:rPr lang="ru-RU" dirty="0" err="1"/>
              <a:t>атомарны</a:t>
            </a:r>
            <a:r>
              <a:rPr lang="ru-RU" dirty="0"/>
              <a:t>. Порядок строк в реляционной таблице не должен влиять на смысл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Правило 2: Гарантированный доступ к данным (</a:t>
            </a:r>
            <a:r>
              <a:rPr lang="ru-RU" dirty="0" err="1"/>
              <a:t>Guaranteed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Rule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Доступ к данным должен быть свободен от двусмысленности. К каждому элементу данных должен быть гарантирован доступ с помощью комбинации имени таблицы, первичного ключа строки и имени столбца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Правило 3: Систематическая поддержка отсутствующих значений (</a:t>
            </a:r>
            <a:r>
              <a:rPr lang="ru-RU" dirty="0" err="1"/>
              <a:t>Systematic</a:t>
            </a:r>
            <a:r>
              <a:rPr lang="ru-RU" dirty="0"/>
              <a:t> </a:t>
            </a:r>
            <a:r>
              <a:rPr lang="ru-RU" dirty="0" err="1"/>
              <a:t>Treatment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Null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Неизвестные, или отсутствующие значения NULL, отличные от любого известного значения, должны поддерживаться для всех типов данных при выполнении любых операций. Например, для числовых данных неизвестные значения не должны рассматриваться как нули, а для символьных данных — как пустые строки.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12 правил Кодда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7982"/>
            <a:ext cx="8229600" cy="49200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Правило 4: Доступ к словарю данных в терминах реляционной модели (</a:t>
            </a:r>
            <a:r>
              <a:rPr lang="ru-RU" dirty="0" err="1"/>
              <a:t>Active</a:t>
            </a:r>
            <a:r>
              <a:rPr lang="ru-RU" dirty="0"/>
              <a:t> </a:t>
            </a:r>
            <a:r>
              <a:rPr lang="ru-RU" dirty="0" err="1"/>
              <a:t>On-Line</a:t>
            </a:r>
            <a:r>
              <a:rPr lang="ru-RU" dirty="0"/>
              <a:t> </a:t>
            </a:r>
            <a:r>
              <a:rPr lang="ru-RU" dirty="0" err="1"/>
              <a:t>Catalog</a:t>
            </a:r>
            <a:r>
              <a:rPr lang="ru-RU" dirty="0"/>
              <a:t> </a:t>
            </a:r>
            <a:r>
              <a:rPr lang="ru-RU" dirty="0" err="1"/>
              <a:t>Based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Relational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Словарь данных должен сохраняться в форме реляционных таблиц, и СУБД должна поддерживать доступ к нему при помощи стандартных языковых средств, тех же самых, которые используются для работы с реляционными таблицами, содержащими пользовательские данные.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Правило 5: Полнота подмножества языка (</a:t>
            </a:r>
            <a:r>
              <a:rPr lang="ru-RU" dirty="0" err="1"/>
              <a:t>Comprehensive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Sublanguage</a:t>
            </a:r>
            <a:r>
              <a:rPr lang="ru-RU" dirty="0"/>
              <a:t> </a:t>
            </a:r>
            <a:r>
              <a:rPr lang="ru-RU" dirty="0" err="1"/>
              <a:t>Rule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Система управления реляционными базами данных должна поддерживать хотя бы один реляционный язык, который</a:t>
            </a:r>
          </a:p>
          <a:p>
            <a:pPr marL="0" indent="0">
              <a:buNone/>
            </a:pPr>
            <a:r>
              <a:rPr lang="ru-RU" dirty="0"/>
              <a:t>(а) имеет линейный синтаксис,</a:t>
            </a:r>
          </a:p>
          <a:p>
            <a:pPr marL="0" indent="0">
              <a:buNone/>
            </a:pPr>
            <a:r>
              <a:rPr lang="ru-RU" dirty="0"/>
              <a:t>(б) может использоваться как интерактивно, так и в прикладных программах,</a:t>
            </a:r>
          </a:p>
          <a:p>
            <a:pPr marL="0" indent="0">
              <a:buNone/>
            </a:pPr>
            <a:r>
              <a:rPr lang="ru-RU" dirty="0"/>
              <a:t>(в) поддерживает операции определения данных, определения представлений, манипулирования данными (интерактивные и программные), ограничители целостности, управления доступом и операции управления транзакциями (</a:t>
            </a:r>
            <a:r>
              <a:rPr lang="ru-RU" dirty="0" err="1"/>
              <a:t>begin</a:t>
            </a:r>
            <a:r>
              <a:rPr lang="ru-RU" dirty="0"/>
              <a:t>, </a:t>
            </a:r>
            <a:r>
              <a:rPr lang="ru-RU" dirty="0" err="1"/>
              <a:t>commit</a:t>
            </a:r>
            <a:r>
              <a:rPr lang="ru-RU" dirty="0"/>
              <a:t> и </a:t>
            </a:r>
            <a:r>
              <a:rPr lang="ru-RU" dirty="0" err="1"/>
              <a:t>rollback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Правило 6: Возможность изменения представлений (</a:t>
            </a:r>
            <a:r>
              <a:rPr lang="ru-RU" dirty="0" err="1"/>
              <a:t>View</a:t>
            </a:r>
            <a:r>
              <a:rPr lang="ru-RU" dirty="0"/>
              <a:t> </a:t>
            </a:r>
            <a:r>
              <a:rPr lang="ru-RU" dirty="0" err="1"/>
              <a:t>Updating</a:t>
            </a:r>
            <a:r>
              <a:rPr lang="ru-RU" dirty="0"/>
              <a:t> </a:t>
            </a:r>
            <a:r>
              <a:rPr lang="ru-RU" dirty="0" err="1"/>
              <a:t>Rule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Каждое представление должно поддерживать все операции манипулирования данными, которые поддерживают реляционные таблицы: операции выборки, вставки, изменения и удаления данных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12 правил Кодда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7982"/>
            <a:ext cx="8229600" cy="49200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Правило 7: Наличие высокоуровневых операций управления данными (</a:t>
            </a:r>
            <a:r>
              <a:rPr lang="ru-RU" dirty="0" err="1"/>
              <a:t>High-Level</a:t>
            </a:r>
            <a:r>
              <a:rPr lang="ru-RU" dirty="0"/>
              <a:t> </a:t>
            </a:r>
            <a:r>
              <a:rPr lang="ru-RU" dirty="0" err="1"/>
              <a:t>Insert</a:t>
            </a:r>
            <a:r>
              <a:rPr lang="ru-RU" dirty="0"/>
              <a:t>, </a:t>
            </a:r>
            <a:r>
              <a:rPr lang="ru-RU" dirty="0" err="1"/>
              <a:t>Update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Delete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Операции вставки, изменения и удаления данных должны поддерживаться не только по отношению к одной строке реляционной таблицы, но и по отношению к любому множеству строк.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Правило 8: Физическая независимость данных (</a:t>
            </a:r>
            <a:r>
              <a:rPr lang="ru-RU" dirty="0" err="1"/>
              <a:t>Physical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Independence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Приложения не должны зависеть от используемых способов хранения данных на носителях, от аппаратного обеспечения компьютеров, на которых находится реляционная база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Правило 9: Логическая независимость данных (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Independence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Представление данных в приложении не должно зависеть от структуры реляционных таблиц. Если в процессе нормализации одна реляционная таблица разделяется на две, представление должно обеспечить объединение этих данных, чтобы изменение структуры реляционных таблиц не сказывалось на работе приложений.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12 правил Кодда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7982"/>
            <a:ext cx="8229600" cy="49200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Правило 9: Логическая независимость данных (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Independence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Представление данных в приложении не должно зависеть от структуры реляционных таблиц. Если в процессе нормализации одна реляционная таблица разделяется на две, представление должно обеспечить объединение этих данных, чтобы изменение структуры реляционных таблиц не сказывалось на работе приложений.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Правило 10: Независимость контроля целостности (</a:t>
            </a:r>
            <a:r>
              <a:rPr lang="ru-RU" dirty="0" err="1"/>
              <a:t>Integrity</a:t>
            </a:r>
            <a:r>
              <a:rPr lang="ru-RU" dirty="0"/>
              <a:t> </a:t>
            </a:r>
            <a:r>
              <a:rPr lang="ru-RU" dirty="0" err="1"/>
              <a:t>Independence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Вся информация, необходимая для поддержания целостности, должна находиться в словаре данных. Язык для работы с данными должен выполнять проверку входных данных и автоматически поддерживать целостность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Правило 11: Независимость от расположения (</a:t>
            </a:r>
            <a:r>
              <a:rPr lang="ru-RU" dirty="0" err="1"/>
              <a:t>Distribution</a:t>
            </a:r>
            <a:r>
              <a:rPr lang="ru-RU" dirty="0"/>
              <a:t> </a:t>
            </a:r>
            <a:r>
              <a:rPr lang="ru-RU" dirty="0" err="1"/>
              <a:t>Independence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База данных может быть распределённой, может находиться на нескольких компьютерах, и это не должно оказывать влияния на приложения. Перенос базы данных на другой компьютер не должен оказывать влияния на приложения.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Правило 12: Согласование языковых уровней (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Nonsubversion</a:t>
            </a:r>
            <a:r>
              <a:rPr lang="ru-RU" dirty="0"/>
              <a:t> </a:t>
            </a:r>
            <a:r>
              <a:rPr lang="ru-RU" dirty="0" err="1"/>
              <a:t>Rule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Если используется низкоуровневый язык доступа к данным, он не должен игнорировать правила безопасности и правила целостности, которые поддерживаются языком более высокого уровня.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smtClean="0"/>
              <a:t>OLAP</a:t>
            </a:r>
            <a:r>
              <a:rPr lang="en-US" sz="2600" b="1" dirty="0" smtClean="0"/>
              <a:t> </a:t>
            </a:r>
            <a:r>
              <a:rPr lang="en-US" sz="2600" dirty="0" smtClean="0"/>
              <a:t>- </a:t>
            </a:r>
            <a:r>
              <a:rPr lang="ru-RU" sz="2600" dirty="0"/>
              <a:t>(англ. </a:t>
            </a:r>
            <a:r>
              <a:rPr lang="ru-RU" sz="2600" dirty="0" err="1"/>
              <a:t>online</a:t>
            </a:r>
            <a:r>
              <a:rPr lang="ru-RU" sz="2600" dirty="0"/>
              <a:t> </a:t>
            </a:r>
            <a:r>
              <a:rPr lang="ru-RU" sz="2600" dirty="0" err="1"/>
              <a:t>analytical</a:t>
            </a:r>
            <a:r>
              <a:rPr lang="ru-RU" sz="2600" dirty="0"/>
              <a:t> </a:t>
            </a:r>
            <a:r>
              <a:rPr lang="ru-RU" sz="2600" dirty="0" err="1"/>
              <a:t>processing</a:t>
            </a:r>
            <a:r>
              <a:rPr lang="ru-RU" sz="2600" dirty="0"/>
              <a:t>, аналитическая обработка в реальном времени) — технология обработки данных, заключающаяся в подготовке суммарной (агрегированной) информации на основе больших массивов данных, структурированных по многомерному принципу. Реализации технологии OLAP являются компонентами программных решений класса </a:t>
            </a:r>
            <a:r>
              <a:rPr lang="ru-RU" sz="2600" dirty="0" err="1"/>
              <a:t>Business</a:t>
            </a:r>
            <a:r>
              <a:rPr lang="ru-RU" sz="2600" dirty="0"/>
              <a:t> </a:t>
            </a:r>
            <a:r>
              <a:rPr lang="ru-RU" sz="2600" dirty="0" err="1" smtClean="0"/>
              <a:t>Intelligence</a:t>
            </a:r>
            <a:r>
              <a:rPr lang="ru-RU" sz="2600" dirty="0" smtClean="0"/>
              <a:t>.</a:t>
            </a:r>
            <a:endParaRPr lang="en-US" sz="2600" dirty="0" smtClean="0"/>
          </a:p>
          <a:p>
            <a:r>
              <a:rPr lang="ru-RU" sz="2600" dirty="0"/>
              <a:t>OLTP (</a:t>
            </a:r>
            <a:r>
              <a:rPr lang="ru-RU" sz="2600" dirty="0" err="1"/>
              <a:t>Online</a:t>
            </a:r>
            <a:r>
              <a:rPr lang="ru-RU" sz="2600" dirty="0"/>
              <a:t> </a:t>
            </a:r>
            <a:r>
              <a:rPr lang="ru-RU" sz="2600" dirty="0" err="1"/>
              <a:t>Transaction</a:t>
            </a:r>
            <a:r>
              <a:rPr lang="ru-RU" sz="2600" dirty="0"/>
              <a:t> </a:t>
            </a:r>
            <a:r>
              <a:rPr lang="ru-RU" sz="2600" dirty="0" err="1"/>
              <a:t>Processing</a:t>
            </a:r>
            <a:r>
              <a:rPr lang="ru-RU" sz="2600" dirty="0"/>
              <a:t>), транзакционная система — обработка транзакций в реальном времени. Способ организации БД, при котором система работает с небольшими по размерам транзакциями, но идущими большим потоком, и при этом клиенту требуется от системы минимальное время отклика.</a:t>
            </a:r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OLAP</a:t>
            </a:r>
            <a:r>
              <a:rPr lang="ru-RU" dirty="0" smtClean="0"/>
              <a:t>-куб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  <p:pic>
        <p:nvPicPr>
          <p:cNvPr id="2050" name="Picture 2" descr="http://www.kaidev.ru/images/kai_c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06" y="2063820"/>
            <a:ext cx="6477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9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Способы хранения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ru-RU" b="1" dirty="0"/>
              <a:t>MOLAP</a:t>
            </a:r>
            <a:r>
              <a:rPr lang="ru-RU" dirty="0"/>
              <a:t> (</a:t>
            </a:r>
            <a:r>
              <a:rPr lang="ru-RU" dirty="0" err="1"/>
              <a:t>Multidimensional</a:t>
            </a:r>
            <a:r>
              <a:rPr lang="ru-RU" dirty="0"/>
              <a:t> OLAP) - и детальные данные, и агрегаты хранятся в многомерной БД. В этом случае получается наибольшая избыточность, так как многомерные данные полностью содержат реляционные.</a:t>
            </a:r>
          </a:p>
          <a:p>
            <a:r>
              <a:rPr lang="ru-RU" b="1" dirty="0"/>
              <a:t>ROLAP</a:t>
            </a:r>
            <a:r>
              <a:rPr lang="ru-RU" dirty="0"/>
              <a:t> (</a:t>
            </a:r>
            <a:r>
              <a:rPr lang="ru-RU" dirty="0" err="1"/>
              <a:t>Relational</a:t>
            </a:r>
            <a:r>
              <a:rPr lang="ru-RU" dirty="0"/>
              <a:t> OLAP) - детальные данные остаются там, где они "жили" изначально - в реляционной БД; агрегаты хранятся в той же БД в специально созданных служебных таблицах.</a:t>
            </a:r>
          </a:p>
          <a:p>
            <a:r>
              <a:rPr lang="ru-RU" b="1" dirty="0"/>
              <a:t>HOLAP</a:t>
            </a:r>
            <a:r>
              <a:rPr lang="ru-RU" dirty="0"/>
              <a:t> (</a:t>
            </a:r>
            <a:r>
              <a:rPr lang="ru-RU" dirty="0" err="1"/>
              <a:t>Hybrid</a:t>
            </a:r>
            <a:r>
              <a:rPr lang="ru-RU" dirty="0"/>
              <a:t> OLAP) - детальные данные остаются на месте (в реляционной БД), а агрегаты хранятся в многомерной БД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№3.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6034</TotalTime>
  <Words>1363</Words>
  <Application>Microsoft Office PowerPoint</Application>
  <PresentationFormat>Экран (4:3)</PresentationFormat>
  <Paragraphs>165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Verdana</vt:lpstr>
      <vt:lpstr>Verdana</vt:lpstr>
      <vt:lpstr>Cover</vt:lpstr>
      <vt:lpstr>1_Cover</vt:lpstr>
      <vt:lpstr>Технологии разработки корпоративных  информационных систем</vt:lpstr>
      <vt:lpstr>Лекция №3. Технологии хранения данных</vt:lpstr>
      <vt:lpstr>12 правил Кодда</vt:lpstr>
      <vt:lpstr>12 правил Кодда</vt:lpstr>
      <vt:lpstr>12 правил Кодда</vt:lpstr>
      <vt:lpstr>12 правил Кодда</vt:lpstr>
      <vt:lpstr>OLAP</vt:lpstr>
      <vt:lpstr>OLAP-куб</vt:lpstr>
      <vt:lpstr>Способы хранения</vt:lpstr>
      <vt:lpstr>OLAP. Основные производители и продукты</vt:lpstr>
      <vt:lpstr>Business intelligence</vt:lpstr>
      <vt:lpstr>BI. Основные компоненты</vt:lpstr>
      <vt:lpstr>BI. Основные производители и продукты</vt:lpstr>
      <vt:lpstr>Data mining</vt:lpstr>
      <vt:lpstr>Data mining. Цели и задачи</vt:lpstr>
      <vt:lpstr>Data mining. Сравнение с OLAP</vt:lpstr>
      <vt:lpstr>Data mining. Основные производители и продукты</vt:lpstr>
      <vt:lpstr>Организация доступа к данным</vt:lpstr>
      <vt:lpstr>Спасибо за внимание!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Sergey Pantenkov</cp:lastModifiedBy>
  <cp:revision>85</cp:revision>
  <dcterms:created xsi:type="dcterms:W3CDTF">2014-06-27T12:30:22Z</dcterms:created>
  <dcterms:modified xsi:type="dcterms:W3CDTF">2016-02-25T05:04:48Z</dcterms:modified>
</cp:coreProperties>
</file>